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460" r:id="rId2"/>
    <p:sldId id="390" r:id="rId3"/>
    <p:sldId id="453" r:id="rId4"/>
    <p:sldId id="454" r:id="rId5"/>
    <p:sldId id="467" r:id="rId6"/>
    <p:sldId id="468" r:id="rId7"/>
    <p:sldId id="469" r:id="rId8"/>
    <p:sldId id="470" r:id="rId9"/>
    <p:sldId id="471" r:id="rId10"/>
    <p:sldId id="472" r:id="rId11"/>
    <p:sldId id="496" r:id="rId12"/>
    <p:sldId id="497" r:id="rId13"/>
    <p:sldId id="498" r:id="rId14"/>
    <p:sldId id="499" r:id="rId15"/>
    <p:sldId id="473" r:id="rId16"/>
    <p:sldId id="474" r:id="rId17"/>
    <p:sldId id="475" r:id="rId18"/>
    <p:sldId id="493" r:id="rId19"/>
    <p:sldId id="456" r:id="rId20"/>
    <p:sldId id="457" r:id="rId21"/>
    <p:sldId id="481" r:id="rId22"/>
    <p:sldId id="500" r:id="rId23"/>
    <p:sldId id="501" r:id="rId24"/>
    <p:sldId id="502" r:id="rId25"/>
    <p:sldId id="503" r:id="rId26"/>
    <p:sldId id="507" r:id="rId27"/>
    <p:sldId id="504" r:id="rId28"/>
    <p:sldId id="505" r:id="rId29"/>
    <p:sldId id="506" r:id="rId30"/>
    <p:sldId id="482" r:id="rId31"/>
    <p:sldId id="483" r:id="rId32"/>
    <p:sldId id="458" r:id="rId33"/>
    <p:sldId id="463" r:id="rId34"/>
    <p:sldId id="461" r:id="rId35"/>
    <p:sldId id="459" r:id="rId36"/>
    <p:sldId id="462" r:id="rId37"/>
    <p:sldId id="485" r:id="rId38"/>
    <p:sldId id="486" r:id="rId39"/>
    <p:sldId id="487" r:id="rId40"/>
    <p:sldId id="488" r:id="rId41"/>
    <p:sldId id="489" r:id="rId42"/>
    <p:sldId id="490" r:id="rId43"/>
    <p:sldId id="491" r:id="rId44"/>
    <p:sldId id="492" r:id="rId45"/>
  </p:sldIdLst>
  <p:sldSz cx="9144000" cy="5143500" type="screen16x9"/>
  <p:notesSz cx="6858000" cy="9144000"/>
  <p:embeddedFontLst>
    <p:embeddedFont>
      <p:font typeface="黑体" pitchFamily="49" charset="-122"/>
      <p:regular r:id="rId47"/>
    </p:embeddedFont>
    <p:embeddedFont>
      <p:font typeface="幼圆" pitchFamily="49" charset="-122"/>
      <p:regular r:id="rId48"/>
    </p:embeddedFont>
    <p:embeddedFont>
      <p:font typeface="楷体_GB2312" charset="-122"/>
      <p:regular r:id="rId49"/>
    </p:embeddedFont>
    <p:embeddedFont>
      <p:font typeface="经典繁仿黑" charset="-122"/>
      <p:regular r:id="rId50"/>
    </p:embeddedFont>
    <p:embeddedFont>
      <p:font typeface="华文中宋" pitchFamily="2" charset="-122"/>
      <p:regular r:id="rId51"/>
    </p:embeddedFont>
  </p:embeddedFontLst>
  <p:custDataLst>
    <p:tags r:id="rId52"/>
  </p:custDataLst>
  <p:defaultTextStyle>
    <a:defPPr>
      <a:defRPr lang="zh-CN"/>
    </a:defPPr>
    <a:lvl1pPr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1pPr>
    <a:lvl2pPr marL="341630" indent="1162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2pPr>
    <a:lvl3pPr marL="684530" indent="2305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3pPr>
    <a:lvl4pPr marL="1027430" indent="3448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4pPr>
    <a:lvl5pPr marL="1370330" indent="4591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28" autoAdjust="0"/>
  </p:normalViewPr>
  <p:slideViewPr>
    <p:cSldViewPr>
      <p:cViewPr varScale="1">
        <p:scale>
          <a:sx n="153" d="100"/>
          <a:sy n="153" d="100"/>
        </p:scale>
        <p:origin x="-414" y="-84"/>
      </p:cViewPr>
      <p:guideLst>
        <p:guide orient="horz" pos="1692"/>
        <p:guide pos="2861"/>
      </p:guideLst>
    </p:cSldViewPr>
  </p:slideViewPr>
  <p:outlineViewPr>
    <p:cViewPr>
      <p:scale>
        <a:sx n="33" d="100"/>
        <a:sy n="33" d="100"/>
      </p:scale>
      <p:origin x="0" y="1003"/>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lnSpc>
                <a:spcPct val="100000"/>
              </a:lnSpc>
              <a:buFont typeface="Arial" panose="020B0604020202020204" pitchFamily="34" charset="0"/>
              <a:buNone/>
              <a:defRPr sz="1800" b="0">
                <a:solidFill>
                  <a:schemeClr val="tx1"/>
                </a:solidFill>
                <a:latin typeface="Arial" panose="020B0604020202020204" pitchFamily="34" charset="0"/>
              </a:defRPr>
            </a:lvl1pPr>
          </a:lstStyle>
          <a:p>
            <a:pPr>
              <a:defRPr/>
            </a:pPr>
            <a:fld id="{D8C3E5E1-E826-4270-A861-8EF72A145B81}" type="datetime1">
              <a:rPr lang="zh-CN" altLang="en-US"/>
              <a:t>2021/2/24</a:t>
            </a:fld>
            <a:endParaRPr lang="zh-CN" altLang="en-US" sz="1200"/>
          </a:p>
        </p:txBody>
      </p:sp>
      <p:sp>
        <p:nvSpPr>
          <p:cNvPr id="7172" name="幻灯片图像占位符 3"/>
          <p:cNvSpPr>
            <a:spLocks noGrp="1" noRot="1" noChangeAspect="1" noChangeArrowheads="1"/>
          </p:cNvSpPr>
          <p:nvPr>
            <p:ph type="sldImg" idx="9"/>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lnSpc>
                <a:spcPct val="100000"/>
              </a:lnSpc>
              <a:defRPr/>
            </a:pPr>
            <a:r>
              <a:rPr lang="zh-CN" altLang="en-US" b="0" smtClean="0"/>
              <a:t>单击此处编辑母版文本样式</a:t>
            </a:r>
          </a:p>
          <a:p>
            <a:pPr>
              <a:lnSpc>
                <a:spcPct val="100000"/>
              </a:lnSpc>
              <a:defRPr/>
            </a:pPr>
            <a:r>
              <a:rPr lang="zh-CN" altLang="en-US" b="0" smtClean="0"/>
              <a:t>第二级</a:t>
            </a:r>
          </a:p>
          <a:p>
            <a:pPr>
              <a:lnSpc>
                <a:spcPct val="100000"/>
              </a:lnSpc>
              <a:defRPr/>
            </a:pPr>
            <a:r>
              <a:rPr lang="zh-CN" altLang="en-US" b="0" smtClean="0"/>
              <a:t>第三级</a:t>
            </a:r>
          </a:p>
          <a:p>
            <a:pPr>
              <a:lnSpc>
                <a:spcPct val="100000"/>
              </a:lnSpc>
              <a:defRPr/>
            </a:pPr>
            <a:r>
              <a:rPr lang="zh-CN" altLang="en-US" b="0" smtClean="0"/>
              <a:t>第四级</a:t>
            </a:r>
          </a:p>
          <a:p>
            <a:pPr>
              <a:lnSpc>
                <a:spcPct val="100000"/>
              </a:lnSpc>
              <a:defRPr/>
            </a:pPr>
            <a:r>
              <a:rPr lang="zh-CN" altLang="en-US" b="0"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lnSpc>
                <a:spcPct val="100000"/>
              </a:lnSpc>
              <a:defRPr sz="1800" b="0">
                <a:solidFill>
                  <a:schemeClr val="tx1"/>
                </a:solidFill>
                <a:latin typeface="Arial" panose="020B0604020202020204" pitchFamily="34" charset="0"/>
              </a:defRPr>
            </a:lvl1pPr>
          </a:lstStyle>
          <a:p>
            <a:pPr>
              <a:defRPr/>
            </a:pPr>
            <a:fld id="{FDA28B72-DC4D-4E60-9255-3958CBEA546C}" type="slidenum">
              <a:rPr lang="zh-CN" altLang="en-US"/>
              <a:t>‹#›</a:t>
            </a:fld>
            <a:endParaRPr lang="zh-CN" altLang="en-US" sz="1200"/>
          </a:p>
        </p:txBody>
      </p:sp>
    </p:spTree>
    <p:extLst>
      <p:ext uri="{BB962C8B-B14F-4D97-AF65-F5344CB8AC3E}">
        <p14:creationId xmlns:p14="http://schemas.microsoft.com/office/powerpoint/2010/main" val="2150937312"/>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p:sp>
      <p:sp>
        <p:nvSpPr>
          <p:cNvPr id="11267"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268" name="日期占位符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77E4428F-3B61-4573-A4B9-2325DE6DE79C}" type="datetime1">
              <a:rPr lang="zh-CN" altLang="en-US" sz="1000" b="0">
                <a:solidFill>
                  <a:schemeClr val="tx1"/>
                </a:solidFill>
                <a:latin typeface="Arial" panose="020B0604020202020204" pitchFamily="34" charset="0"/>
              </a:rPr>
              <a:t>2021/2/24</a:t>
            </a:fld>
            <a:endParaRPr lang="en-US" altLang="zh-CN" sz="1000" b="0">
              <a:solidFill>
                <a:schemeClr val="tx1"/>
              </a:solidFill>
              <a:latin typeface="Arial" panose="020B0604020202020204" pitchFamily="34" charset="0"/>
            </a:endParaRPr>
          </a:p>
        </p:txBody>
      </p:sp>
      <p:sp>
        <p:nvSpPr>
          <p:cNvPr id="11269"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6AEAC0F0-EAD8-4975-A71D-0F77C0467B08}" type="slidenum">
              <a:rPr lang="zh-CN" altLang="en-US" sz="1000" b="0">
                <a:solidFill>
                  <a:schemeClr val="tx1"/>
                </a:solidFill>
                <a:latin typeface="Arial" panose="020B0604020202020204" pitchFamily="34" charset="0"/>
              </a:rPr>
              <a:t>1</a:t>
            </a:fld>
            <a:endParaRPr lang="en-US" altLang="zh-CN" sz="1000" b="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514350" rtl="0" eaLnBrk="0" fontAlgn="base" hangingPunct="0">
        <a:lnSpc>
          <a:spcPct val="90000"/>
        </a:lnSpc>
        <a:spcBef>
          <a:spcPct val="0"/>
        </a:spcBef>
        <a:spcAft>
          <a:spcPct val="0"/>
        </a:spcAft>
        <a:defRPr sz="2400" b="1" kern="1200">
          <a:solidFill>
            <a:schemeClr val="bg1"/>
          </a:solidFill>
          <a:latin typeface="+mj-lt"/>
          <a:ea typeface="+mj-ea"/>
          <a:cs typeface="+mj-cs"/>
        </a:defRPr>
      </a:lvl1pPr>
      <a:lvl2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2pPr>
      <a:lvl3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3pPr>
      <a:lvl4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4pPr>
      <a:lvl5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5pPr>
      <a:lvl6pPr marL="4572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6pPr>
      <a:lvl7pPr marL="9144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7pPr>
      <a:lvl8pPr marL="13716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8pPr>
      <a:lvl9pPr marL="18288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9pPr>
    </p:titleStyle>
    <p:bodyStyle>
      <a:lvl1pPr marL="271780" indent="-271780" algn="just" defTabSz="514350" rtl="0" eaLnBrk="0" fontAlgn="base" hangingPunct="0">
        <a:lnSpc>
          <a:spcPct val="110000"/>
        </a:lnSpc>
        <a:spcBef>
          <a:spcPts val="900"/>
        </a:spcBef>
        <a:spcAft>
          <a:spcPct val="0"/>
        </a:spcAft>
        <a:buClr>
          <a:schemeClr val="accent1"/>
        </a:buClr>
        <a:buSzPct val="60000"/>
        <a:buFont typeface="Wingdings" panose="05000000000000000000" pitchFamily="2" charset="2"/>
        <a:buChar char="u"/>
        <a:defRPr kern="1200">
          <a:solidFill>
            <a:schemeClr val="accent1"/>
          </a:solidFill>
          <a:latin typeface="+mn-lt"/>
          <a:ea typeface="+mn-ea"/>
          <a:cs typeface="+mn-cs"/>
        </a:defRPr>
      </a:lvl1pPr>
      <a:lvl2pPr marL="271780" indent="-271780" algn="just" defTabSz="514350" rtl="0" eaLnBrk="0" fontAlgn="base" hangingPunct="0">
        <a:lnSpc>
          <a:spcPct val="120000"/>
        </a:lnSpc>
        <a:spcBef>
          <a:spcPct val="0"/>
        </a:spcBef>
        <a:spcAft>
          <a:spcPts val="900"/>
        </a:spcAft>
        <a:buClr>
          <a:srgbClr val="ECA280"/>
        </a:buClr>
        <a:buFont typeface="幼圆" panose="02010509060101010101" pitchFamily="49" charset="-122"/>
        <a:buChar char=" "/>
        <a:defRPr sz="1300" kern="1200">
          <a:solidFill>
            <a:schemeClr val="tx1"/>
          </a:solidFill>
          <a:latin typeface="+mn-lt"/>
          <a:ea typeface="+mn-ea"/>
          <a:cs typeface="+mn-cs"/>
        </a:defRPr>
      </a:lvl2pPr>
      <a:lvl3pPr marL="643255" indent="-128905"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Times New Roman" panose="02020603050405020304" pitchFamily="18" charset="0"/>
          <a:ea typeface="+mn-ea"/>
          <a:cs typeface="+mn-cs"/>
        </a:defRPr>
      </a:lvl3pPr>
      <a:lvl4pPr marL="900430"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4pPr>
      <a:lvl5pPr marL="1157605"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97025" y="2265363"/>
            <a:ext cx="7151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just" eaLnBrk="1" hangingPunct="1"/>
            <a:r>
              <a:rPr lang="zh-CN" altLang="en-US">
                <a:latin typeface="黑体" panose="02010609060101010101" pitchFamily="49" charset="-122"/>
                <a:ea typeface="黑体" panose="02010609060101010101" pitchFamily="49" charset="-122"/>
              </a:rPr>
              <a:t>力</a:t>
            </a:r>
            <a:endParaRPr lang="en-US" altLang="zh-CN">
              <a:latin typeface="黑体" panose="02010609060101010101" pitchFamily="49" charset="-122"/>
              <a:ea typeface="黑体" panose="02010609060101010101" pitchFamily="49" charset="-122"/>
            </a:endParaRPr>
          </a:p>
        </p:txBody>
      </p:sp>
      <p:sp>
        <p:nvSpPr>
          <p:cNvPr id="10244" name="TextBox 15"/>
          <p:cNvSpPr>
            <a:spLocks noChangeArrowheads="1"/>
          </p:cNvSpPr>
          <p:nvPr/>
        </p:nvSpPr>
        <p:spPr bwMode="auto">
          <a:xfrm>
            <a:off x="539749" y="456557"/>
            <a:ext cx="766762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lnSpc>
                <a:spcPct val="240000"/>
              </a:lnSpc>
              <a:buFont typeface="Arial" panose="020B0604020202020204" pitchFamily="34" charset="0"/>
              <a:buNone/>
            </a:pPr>
            <a:r>
              <a:rPr lang="en-US" altLang="zh-CN" sz="2800" b="0" dirty="0">
                <a:latin typeface="黑体" panose="02010609060101010101" pitchFamily="49" charset="-122"/>
                <a:ea typeface="黑体" panose="02010609060101010101" pitchFamily="49" charset="-122"/>
                <a:sym typeface="经典繁仿黑" panose="02010609000101010101" pitchFamily="49" charset="-122"/>
              </a:rPr>
              <a:t>　</a:t>
            </a:r>
            <a:r>
              <a:rPr lang="zh-CN" altLang="en-US" sz="2800" b="0" smtClean="0">
                <a:latin typeface="黑体" panose="02010609060101010101" pitchFamily="49" charset="-122"/>
                <a:ea typeface="黑体" panose="02010609060101010101" pitchFamily="49" charset="-122"/>
                <a:sym typeface="经典繁仿黑" panose="02010609000101010101" pitchFamily="49" charset="-122"/>
              </a:rPr>
              <a:t>第八讲 </a:t>
            </a:r>
            <a:r>
              <a:rPr lang="en-US" altLang="zh-CN" sz="2800" b="0" dirty="0" smtClean="0">
                <a:latin typeface="黑体" panose="02010609060101010101" pitchFamily="49" charset="-122"/>
                <a:ea typeface="黑体" panose="02010609060101010101" pitchFamily="49" charset="-122"/>
                <a:sym typeface="经典繁仿黑" panose="02010609000101010101" pitchFamily="49" charset="-122"/>
              </a:rPr>
              <a:t>力</a:t>
            </a:r>
            <a:r>
              <a:rPr lang="en-US" altLang="zh-CN" sz="2800" b="0" dirty="0">
                <a:latin typeface="黑体" panose="02010609060101010101" pitchFamily="49" charset="-122"/>
                <a:ea typeface="黑体" panose="02010609060101010101" pitchFamily="49" charset="-122"/>
                <a:sym typeface="经典繁仿黑" panose="02010609000101010101" pitchFamily="49" charset="-122"/>
              </a:rPr>
              <a:t>　</a:t>
            </a:r>
            <a:r>
              <a:rPr lang="en-US" altLang="zh-CN" sz="2800" b="0" dirty="0" err="1">
                <a:latin typeface="黑体" panose="02010609060101010101" pitchFamily="49" charset="-122"/>
                <a:ea typeface="黑体" panose="02010609060101010101" pitchFamily="49" charset="-122"/>
                <a:sym typeface="经典繁仿黑" panose="02010609000101010101" pitchFamily="49" charset="-122"/>
              </a:rPr>
              <a:t>弹力</a:t>
            </a:r>
            <a:r>
              <a:rPr lang="en-US" altLang="zh-CN" sz="2800" b="0" dirty="0">
                <a:latin typeface="黑体" panose="02010609060101010101" pitchFamily="49" charset="-122"/>
                <a:ea typeface="黑体" panose="02010609060101010101" pitchFamily="49" charset="-122"/>
                <a:sym typeface="经典繁仿黑" panose="02010609000101010101" pitchFamily="49" charset="-122"/>
              </a:rPr>
              <a:t>　</a:t>
            </a:r>
            <a:r>
              <a:rPr lang="en-US" altLang="zh-CN" sz="2800" b="0" dirty="0" err="1">
                <a:latin typeface="黑体" panose="02010609060101010101" pitchFamily="49" charset="-122"/>
                <a:ea typeface="黑体" panose="02010609060101010101" pitchFamily="49" charset="-122"/>
                <a:sym typeface="经典繁仿黑" panose="02010609000101010101" pitchFamily="49" charset="-122"/>
              </a:rPr>
              <a:t>重力</a:t>
            </a:r>
            <a:r>
              <a:rPr lang="en-US" altLang="zh-CN" sz="2800" b="0" dirty="0">
                <a:latin typeface="黑体" panose="02010609060101010101" pitchFamily="49" charset="-122"/>
                <a:ea typeface="黑体" panose="02010609060101010101" pitchFamily="49" charset="-122"/>
                <a:sym typeface="经典繁仿黑" panose="02010609000101010101" pitchFamily="49" charset="-122"/>
              </a:rPr>
              <a:t>　</a:t>
            </a:r>
            <a:r>
              <a:rPr lang="en-US" altLang="zh-CN" sz="2800" b="0" dirty="0" err="1">
                <a:latin typeface="黑体" panose="02010609060101010101" pitchFamily="49" charset="-122"/>
                <a:ea typeface="黑体" panose="02010609060101010101" pitchFamily="49" charset="-122"/>
                <a:sym typeface="经典繁仿黑" panose="02010609000101010101" pitchFamily="49" charset="-122"/>
              </a:rPr>
              <a:t>摩擦力</a:t>
            </a:r>
            <a:endParaRPr lang="en-US" altLang="zh-CN" sz="2800" b="0" dirty="0">
              <a:latin typeface="黑体" panose="02010609060101010101" pitchFamily="49" charset="-122"/>
              <a:ea typeface="黑体" panose="02010609060101010101" pitchFamily="49" charset="-122"/>
              <a:sym typeface="经典繁仿黑" panose="02010609000101010101" pitchFamily="49" charset="-122"/>
            </a:endParaRPr>
          </a:p>
        </p:txBody>
      </p:sp>
      <p:sp>
        <p:nvSpPr>
          <p:cNvPr id="10247" name="TextBox 1"/>
          <p:cNvSpPr txBox="1">
            <a:spLocks noChangeArrowheads="1"/>
          </p:cNvSpPr>
          <p:nvPr/>
        </p:nvSpPr>
        <p:spPr bwMode="auto">
          <a:xfrm>
            <a:off x="346075" y="2706688"/>
            <a:ext cx="87979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．定义：力是物体对物体的作用，发生作用的两个物体，一个是</a:t>
            </a:r>
          </a:p>
          <a:p>
            <a:pPr eaLnBrk="1" hangingPunct="1"/>
            <a:r>
              <a:rPr lang="zh-CN" altLang="en-US">
                <a:cs typeface="Times New Roman" panose="02020603050405020304" pitchFamily="18" charset="0"/>
              </a:rPr>
              <a:t>①</a:t>
            </a:r>
            <a:r>
              <a:rPr lang="en-US" altLang="zh-CN">
                <a:cs typeface="Times New Roman" panose="02020603050405020304" pitchFamily="18" charset="0"/>
              </a:rPr>
              <a:t>_________</a:t>
            </a:r>
            <a:r>
              <a:rPr lang="zh-CN" altLang="en-US">
                <a:cs typeface="Times New Roman" panose="02020603050405020304" pitchFamily="18" charset="0"/>
              </a:rPr>
              <a:t>，另一个就是②</a:t>
            </a:r>
            <a:r>
              <a:rPr lang="en-US" altLang="zh-CN">
                <a:cs typeface="Times New Roman" panose="02020603050405020304" pitchFamily="18" charset="0"/>
              </a:rPr>
              <a:t>_________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．单位：力的单位是①</a:t>
            </a:r>
            <a:r>
              <a:rPr lang="en-US" altLang="zh-CN">
                <a:cs typeface="Times New Roman" panose="02020603050405020304" pitchFamily="18" charset="0"/>
              </a:rPr>
              <a:t>_____</a:t>
            </a:r>
            <a:r>
              <a:rPr lang="zh-CN" altLang="en-US">
                <a:cs typeface="Times New Roman" panose="02020603050405020304" pitchFamily="18" charset="0"/>
              </a:rPr>
              <a:t>，简称②</a:t>
            </a:r>
            <a:r>
              <a:rPr lang="en-US" altLang="zh-CN">
                <a:cs typeface="Times New Roman" panose="02020603050405020304" pitchFamily="18" charset="0"/>
              </a:rPr>
              <a:t>___</a:t>
            </a:r>
            <a:r>
              <a:rPr lang="zh-CN" altLang="en-US">
                <a:cs typeface="Times New Roman" panose="02020603050405020304" pitchFamily="18" charset="0"/>
              </a:rPr>
              <a:t>，用字母③</a:t>
            </a:r>
            <a:r>
              <a:rPr lang="en-US" altLang="zh-CN">
                <a:cs typeface="Times New Roman" panose="02020603050405020304" pitchFamily="18" charset="0"/>
              </a:rPr>
              <a:t>__</a:t>
            </a:r>
            <a:r>
              <a:rPr lang="zh-CN" altLang="en-US">
                <a:cs typeface="Times New Roman" panose="02020603050405020304" pitchFamily="18" charset="0"/>
              </a:rPr>
              <a:t>表示。</a:t>
            </a:r>
          </a:p>
        </p:txBody>
      </p:sp>
      <p:sp>
        <p:nvSpPr>
          <p:cNvPr id="20" name="圆角矩形 2"/>
          <p:cNvSpPr/>
          <p:nvPr/>
        </p:nvSpPr>
        <p:spPr bwMode="auto">
          <a:xfrm>
            <a:off x="356709" y="2419350"/>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0" hangingPunct="0">
              <a:lnSpc>
                <a:spcPct val="100000"/>
              </a:lnSpc>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0257" name="Text Box 17"/>
          <p:cNvSpPr txBox="1">
            <a:spLocks noChangeArrowheads="1"/>
          </p:cNvSpPr>
          <p:nvPr/>
        </p:nvSpPr>
        <p:spPr bwMode="auto">
          <a:xfrm>
            <a:off x="179388" y="3121025"/>
            <a:ext cx="21621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施力物体</a:t>
            </a:r>
          </a:p>
        </p:txBody>
      </p:sp>
      <p:sp>
        <p:nvSpPr>
          <p:cNvPr id="10258" name="Text Box 18"/>
          <p:cNvSpPr txBox="1">
            <a:spLocks noChangeArrowheads="1"/>
          </p:cNvSpPr>
          <p:nvPr/>
        </p:nvSpPr>
        <p:spPr bwMode="auto">
          <a:xfrm>
            <a:off x="3143250" y="3121025"/>
            <a:ext cx="21621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受力物体</a:t>
            </a:r>
          </a:p>
        </p:txBody>
      </p:sp>
      <p:sp>
        <p:nvSpPr>
          <p:cNvPr id="10259" name="Text Box 19"/>
          <p:cNvSpPr txBox="1">
            <a:spLocks noChangeArrowheads="1"/>
          </p:cNvSpPr>
          <p:nvPr/>
        </p:nvSpPr>
        <p:spPr bwMode="auto">
          <a:xfrm>
            <a:off x="2789238" y="3606800"/>
            <a:ext cx="1244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牛顿</a:t>
            </a:r>
          </a:p>
        </p:txBody>
      </p:sp>
      <p:sp>
        <p:nvSpPr>
          <p:cNvPr id="10260" name="Text Box 20"/>
          <p:cNvSpPr txBox="1">
            <a:spLocks noChangeArrowheads="1"/>
          </p:cNvSpPr>
          <p:nvPr/>
        </p:nvSpPr>
        <p:spPr bwMode="auto">
          <a:xfrm>
            <a:off x="4572000" y="3606800"/>
            <a:ext cx="7905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牛</a:t>
            </a:r>
          </a:p>
        </p:txBody>
      </p:sp>
      <p:sp>
        <p:nvSpPr>
          <p:cNvPr id="10261" name="Text Box 21"/>
          <p:cNvSpPr txBox="1">
            <a:spLocks noChangeArrowheads="1"/>
          </p:cNvSpPr>
          <p:nvPr/>
        </p:nvSpPr>
        <p:spPr bwMode="auto">
          <a:xfrm>
            <a:off x="6335713" y="3606800"/>
            <a:ext cx="5619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N</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5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6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0247" grpId="0"/>
      <p:bldP spid="10257" grpId="0"/>
      <p:bldP spid="10258" grpId="0"/>
      <p:bldP spid="10259" grpId="0"/>
      <p:bldP spid="10260" grpId="0"/>
      <p:bldP spid="1026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46075" y="617538"/>
            <a:ext cx="89058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重力</a:t>
            </a:r>
            <a:endParaRPr lang="zh-CN" altLang="en-US">
              <a:latin typeface="黑体" panose="02010609060101010101" pitchFamily="49" charset="-122"/>
              <a:ea typeface="黑体" panose="02010609060101010101" pitchFamily="49" charset="-122"/>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．定义：物体由于地球的吸引而受到的力叫作重力，用符号</a:t>
            </a:r>
            <a:r>
              <a:rPr lang="en-US" altLang="zh-CN">
                <a:cs typeface="Times New Roman" panose="02020603050405020304" pitchFamily="18" charset="0"/>
              </a:rPr>
              <a:t>____</a:t>
            </a:r>
            <a:r>
              <a:rPr lang="zh-CN" altLang="en-US">
                <a:cs typeface="Times New Roman" panose="02020603050405020304" pitchFamily="18" charset="0"/>
              </a:rPr>
              <a:t>表示。</a:t>
            </a:r>
          </a:p>
          <a:p>
            <a:pPr eaLnBrk="1" hangingPunct="1"/>
            <a:r>
              <a:rPr lang="zh-CN" altLang="en-US">
                <a:cs typeface="Times New Roman" panose="02020603050405020304" pitchFamily="18" charset="0"/>
              </a:rPr>
              <a:t>地球附近的所有物体都受到重力的作用。重力的施力物体是地球。</a:t>
            </a:r>
          </a:p>
          <a:p>
            <a:pPr eaLnBrk="1" hangingPunct="1"/>
            <a:r>
              <a:rPr lang="en-US" altLang="zh-CN">
                <a:cs typeface="Times New Roman" panose="02020603050405020304" pitchFamily="18" charset="0"/>
              </a:rPr>
              <a:t>2</a:t>
            </a:r>
            <a:r>
              <a:rPr lang="zh-CN" altLang="en-US">
                <a:cs typeface="Times New Roman" panose="02020603050405020304" pitchFamily="18" charset="0"/>
              </a:rPr>
              <a:t>．大小：物体所受重力跟它的①</a:t>
            </a:r>
            <a:r>
              <a:rPr lang="en-US" altLang="zh-CN">
                <a:cs typeface="Times New Roman" panose="02020603050405020304" pitchFamily="18" charset="0"/>
              </a:rPr>
              <a:t>_______</a:t>
            </a:r>
            <a:r>
              <a:rPr lang="zh-CN" altLang="en-US">
                <a:cs typeface="Times New Roman" panose="02020603050405020304" pitchFamily="18" charset="0"/>
              </a:rPr>
              <a:t>成正比。重力的大小可用</a:t>
            </a:r>
          </a:p>
          <a:p>
            <a:pPr eaLnBrk="1" hangingPunct="1"/>
            <a:r>
              <a:rPr lang="zh-CN" altLang="en-US">
                <a:cs typeface="Times New Roman" panose="02020603050405020304" pitchFamily="18" charset="0"/>
              </a:rPr>
              <a:t>② </a:t>
            </a:r>
            <a:r>
              <a:rPr lang="en-US" altLang="zh-CN">
                <a:cs typeface="Times New Roman" panose="02020603050405020304" pitchFamily="18" charset="0"/>
              </a:rPr>
              <a:t>___________</a:t>
            </a:r>
            <a:r>
              <a:rPr lang="zh-CN" altLang="en-US">
                <a:cs typeface="Times New Roman" panose="02020603050405020304" pitchFamily="18" charset="0"/>
              </a:rPr>
              <a:t>来测量。</a:t>
            </a:r>
          </a:p>
          <a:p>
            <a:pPr eaLnBrk="1" hangingPunct="1"/>
            <a:r>
              <a:rPr lang="en-US" altLang="zh-CN">
                <a:cs typeface="Times New Roman" panose="02020603050405020304" pitchFamily="18" charset="0"/>
              </a:rPr>
              <a:t>3</a:t>
            </a:r>
            <a:r>
              <a:rPr lang="zh-CN" altLang="en-US">
                <a:cs typeface="Times New Roman" panose="02020603050405020304" pitchFamily="18" charset="0"/>
              </a:rPr>
              <a:t>．公式：</a:t>
            </a:r>
            <a:r>
              <a:rPr lang="en-US" altLang="zh-CN" i="1">
                <a:cs typeface="Times New Roman" panose="02020603050405020304" pitchFamily="18" charset="0"/>
              </a:rPr>
              <a:t>G</a:t>
            </a:r>
            <a:r>
              <a:rPr lang="zh-CN" altLang="en-US">
                <a:cs typeface="Times New Roman" panose="02020603050405020304" pitchFamily="18" charset="0"/>
              </a:rPr>
              <a:t>＝</a:t>
            </a:r>
            <a:r>
              <a:rPr lang="en-US" altLang="zh-CN">
                <a:cs typeface="Times New Roman" panose="02020603050405020304" pitchFamily="18" charset="0"/>
              </a:rPr>
              <a:t>______</a:t>
            </a:r>
            <a:r>
              <a:rPr lang="zh-CN" altLang="en-US">
                <a:cs typeface="Times New Roman" panose="02020603050405020304" pitchFamily="18" charset="0"/>
              </a:rPr>
              <a:t>，式中 </a:t>
            </a:r>
            <a:r>
              <a:rPr lang="en-US" altLang="zh-CN" i="1">
                <a:cs typeface="Times New Roman" panose="02020603050405020304" pitchFamily="18" charset="0"/>
              </a:rPr>
              <a:t>g</a:t>
            </a:r>
            <a:r>
              <a:rPr lang="zh-CN" altLang="en-US">
                <a:cs typeface="Times New Roman" panose="02020603050405020304" pitchFamily="18" charset="0"/>
              </a:rPr>
              <a:t>在精确度要求不高的情况下，可取</a:t>
            </a:r>
          </a:p>
          <a:p>
            <a:pPr eaLnBrk="1" hangingPunct="1"/>
            <a:r>
              <a:rPr lang="en-US" altLang="zh-CN">
                <a:cs typeface="Times New Roman" panose="02020603050405020304" pitchFamily="18" charset="0"/>
              </a:rPr>
              <a:t>___________</a:t>
            </a:r>
            <a:r>
              <a:rPr lang="zh-CN" altLang="en-US">
                <a:cs typeface="Times New Roman" panose="02020603050405020304" pitchFamily="18" charset="0"/>
              </a:rPr>
              <a:t>。</a:t>
            </a:r>
          </a:p>
        </p:txBody>
      </p:sp>
      <p:pic>
        <p:nvPicPr>
          <p:cNvPr id="43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288" y="806450"/>
            <a:ext cx="1112837" cy="360363"/>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p:cNvSpPr txBox="1">
            <a:spLocks noChangeArrowheads="1"/>
          </p:cNvSpPr>
          <p:nvPr/>
        </p:nvSpPr>
        <p:spPr bwMode="auto">
          <a:xfrm>
            <a:off x="6970713" y="1025525"/>
            <a:ext cx="9080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en-US" altLang="zh-CN" i="1">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G</a:t>
            </a:r>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
        <p:nvSpPr>
          <p:cNvPr id="43013" name="Text Box 5"/>
          <p:cNvSpPr txBox="1">
            <a:spLocks noChangeArrowheads="1"/>
          </p:cNvSpPr>
          <p:nvPr/>
        </p:nvSpPr>
        <p:spPr bwMode="auto">
          <a:xfrm>
            <a:off x="3792538" y="1939925"/>
            <a:ext cx="1511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质量 </a:t>
            </a:r>
          </a:p>
        </p:txBody>
      </p:sp>
      <p:sp>
        <p:nvSpPr>
          <p:cNvPr id="43014" name="Text Box 6"/>
          <p:cNvSpPr txBox="1">
            <a:spLocks noChangeArrowheads="1"/>
          </p:cNvSpPr>
          <p:nvPr/>
        </p:nvSpPr>
        <p:spPr bwMode="auto">
          <a:xfrm>
            <a:off x="325438" y="2397125"/>
            <a:ext cx="23241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弹簧测力计</a:t>
            </a:r>
          </a:p>
        </p:txBody>
      </p:sp>
      <p:sp>
        <p:nvSpPr>
          <p:cNvPr id="43015" name="Text Box 7"/>
          <p:cNvSpPr txBox="1">
            <a:spLocks noChangeArrowheads="1"/>
          </p:cNvSpPr>
          <p:nvPr/>
        </p:nvSpPr>
        <p:spPr bwMode="auto">
          <a:xfrm>
            <a:off x="1657350" y="2854325"/>
            <a:ext cx="1311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① </a:t>
            </a:r>
            <a:r>
              <a:rPr lang="en-US" altLang="zh-CN" i="1">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mg</a:t>
            </a:r>
            <a:endParaRPr lang="zh-CN" altLang="en-US" i="1">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
        <p:nvSpPr>
          <p:cNvPr id="43016" name="Text Box 8"/>
          <p:cNvSpPr txBox="1">
            <a:spLocks noChangeArrowheads="1"/>
          </p:cNvSpPr>
          <p:nvPr/>
        </p:nvSpPr>
        <p:spPr bwMode="auto">
          <a:xfrm>
            <a:off x="-73025" y="3311525"/>
            <a:ext cx="23336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② </a:t>
            </a:r>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10 N/kg</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p:bldP spid="430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46075" y="617538"/>
            <a:ext cx="8978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4</a:t>
            </a:r>
            <a:r>
              <a:rPr lang="zh-CN" altLang="en-US">
                <a:cs typeface="Times New Roman" panose="02020603050405020304" pitchFamily="18" charset="0"/>
              </a:rPr>
              <a:t>．方向：重力的方向总是① </a:t>
            </a:r>
            <a:r>
              <a:rPr lang="en-US" altLang="zh-CN">
                <a:cs typeface="Times New Roman" panose="02020603050405020304" pitchFamily="18" charset="0"/>
              </a:rPr>
              <a:t>_________</a:t>
            </a:r>
            <a:r>
              <a:rPr lang="zh-CN" altLang="en-US">
                <a:cs typeface="Times New Roman" panose="02020603050405020304" pitchFamily="18" charset="0"/>
              </a:rPr>
              <a:t>，据此可做成② </a:t>
            </a:r>
            <a:r>
              <a:rPr lang="en-US" altLang="zh-CN">
                <a:cs typeface="Times New Roman" panose="02020603050405020304" pitchFamily="18" charset="0"/>
              </a:rPr>
              <a:t>_______</a:t>
            </a:r>
            <a:r>
              <a:rPr lang="zh-CN" altLang="en-US">
                <a:cs typeface="Times New Roman" panose="02020603050405020304" pitchFamily="18" charset="0"/>
              </a:rPr>
              <a:t>，来检</a:t>
            </a:r>
          </a:p>
          <a:p>
            <a:pPr eaLnBrk="1" hangingPunct="1"/>
            <a:r>
              <a:rPr lang="zh-CN" altLang="en-US">
                <a:cs typeface="Times New Roman" panose="02020603050405020304" pitchFamily="18" charset="0"/>
              </a:rPr>
              <a:t>查桌面是否水平、墙壁是否竖直等。</a:t>
            </a:r>
          </a:p>
          <a:p>
            <a:pPr eaLnBrk="1" hangingPunct="1"/>
            <a:r>
              <a:rPr lang="en-US" altLang="zh-CN">
                <a:cs typeface="Times New Roman" panose="02020603050405020304" pitchFamily="18" charset="0"/>
              </a:rPr>
              <a:t>5</a:t>
            </a:r>
            <a:r>
              <a:rPr lang="zh-CN" altLang="en-US">
                <a:cs typeface="Times New Roman" panose="02020603050405020304" pitchFamily="18" charset="0"/>
              </a:rPr>
              <a:t>．重心：重力在物体上的等效①</a:t>
            </a:r>
            <a:r>
              <a:rPr lang="en-US" altLang="zh-CN">
                <a:cs typeface="Times New Roman" panose="02020603050405020304" pitchFamily="18" charset="0"/>
              </a:rPr>
              <a:t>_________</a:t>
            </a:r>
            <a:r>
              <a:rPr lang="zh-CN" altLang="en-US">
                <a:cs typeface="Times New Roman" panose="02020603050405020304" pitchFamily="18" charset="0"/>
              </a:rPr>
              <a:t>。质量分布均匀、形状规则的</a:t>
            </a:r>
          </a:p>
          <a:p>
            <a:pPr eaLnBrk="1" hangingPunct="1"/>
            <a:r>
              <a:rPr lang="zh-CN" altLang="en-US">
                <a:cs typeface="Times New Roman" panose="02020603050405020304" pitchFamily="18" charset="0"/>
              </a:rPr>
              <a:t>物体的重心，在它的② </a:t>
            </a:r>
            <a:r>
              <a:rPr lang="en-US" altLang="zh-CN">
                <a:cs typeface="Times New Roman" panose="02020603050405020304" pitchFamily="18" charset="0"/>
              </a:rPr>
              <a:t>_________</a:t>
            </a:r>
            <a:r>
              <a:rPr lang="zh-CN" altLang="en-US">
                <a:cs typeface="Times New Roman" panose="02020603050405020304" pitchFamily="18" charset="0"/>
              </a:rPr>
              <a:t>上。</a:t>
            </a:r>
          </a:p>
        </p:txBody>
      </p:sp>
      <p:sp>
        <p:nvSpPr>
          <p:cNvPr id="68611" name="Text Box 3"/>
          <p:cNvSpPr txBox="1">
            <a:spLocks noChangeArrowheads="1"/>
          </p:cNvSpPr>
          <p:nvPr/>
        </p:nvSpPr>
        <p:spPr bwMode="auto">
          <a:xfrm>
            <a:off x="3238500" y="568325"/>
            <a:ext cx="21971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竖直向下</a:t>
            </a:r>
          </a:p>
        </p:txBody>
      </p:sp>
      <p:sp>
        <p:nvSpPr>
          <p:cNvPr id="68612" name="Text Box 4"/>
          <p:cNvSpPr txBox="1">
            <a:spLocks noChangeArrowheads="1"/>
          </p:cNvSpPr>
          <p:nvPr/>
        </p:nvSpPr>
        <p:spPr bwMode="auto">
          <a:xfrm>
            <a:off x="6416675" y="568325"/>
            <a:ext cx="17335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重垂线</a:t>
            </a:r>
          </a:p>
        </p:txBody>
      </p:sp>
      <p:sp>
        <p:nvSpPr>
          <p:cNvPr id="68613" name="Text Box 5"/>
          <p:cNvSpPr txBox="1">
            <a:spLocks noChangeArrowheads="1"/>
          </p:cNvSpPr>
          <p:nvPr/>
        </p:nvSpPr>
        <p:spPr bwMode="auto">
          <a:xfrm>
            <a:off x="3617913" y="1482725"/>
            <a:ext cx="2200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作用点 </a:t>
            </a:r>
          </a:p>
        </p:txBody>
      </p:sp>
      <p:sp>
        <p:nvSpPr>
          <p:cNvPr id="68614" name="Text Box 6"/>
          <p:cNvSpPr txBox="1">
            <a:spLocks noChangeArrowheads="1"/>
          </p:cNvSpPr>
          <p:nvPr/>
        </p:nvSpPr>
        <p:spPr bwMode="auto">
          <a:xfrm>
            <a:off x="2603500" y="1939925"/>
            <a:ext cx="21971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几何中心</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346075" y="617538"/>
            <a:ext cx="8389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摩擦力</a:t>
            </a:r>
          </a:p>
          <a:p>
            <a:pPr eaLnBrk="1" hangingPunct="1"/>
            <a:r>
              <a:rPr lang="en-US" altLang="zh-CN"/>
              <a:t>1</a:t>
            </a:r>
            <a:r>
              <a:rPr lang="zh-CN" altLang="en-US"/>
              <a:t>．产生条件</a:t>
            </a:r>
          </a:p>
          <a:p>
            <a:pPr eaLnBrk="1" hangingPunct="1"/>
            <a:r>
              <a:rPr lang="en-US" altLang="zh-CN"/>
              <a:t>(1)</a:t>
            </a:r>
            <a:r>
              <a:rPr lang="zh-CN" altLang="en-US"/>
              <a:t>物体间相互接触并挤压，即接触面上有压力产生。</a:t>
            </a:r>
          </a:p>
          <a:p>
            <a:pPr eaLnBrk="1" hangingPunct="1"/>
            <a:r>
              <a:rPr lang="en-US" altLang="zh-CN"/>
              <a:t>(2)</a:t>
            </a:r>
            <a:r>
              <a:rPr lang="zh-CN" altLang="en-US"/>
              <a:t>接触面粗糙。</a:t>
            </a:r>
          </a:p>
          <a:p>
            <a:pPr eaLnBrk="1" hangingPunct="1"/>
            <a:r>
              <a:rPr lang="en-US" altLang="zh-CN"/>
              <a:t>(3)</a:t>
            </a:r>
            <a:r>
              <a:rPr lang="zh-CN" altLang="en-US"/>
              <a:t>物体间有相对运动或相对运动的趋势。</a:t>
            </a:r>
          </a:p>
        </p:txBody>
      </p:sp>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9575" y="771525"/>
            <a:ext cx="1066800" cy="379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346075" y="617538"/>
            <a:ext cx="91217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2</a:t>
            </a:r>
            <a:r>
              <a:rPr lang="zh-CN" altLang="en-US">
                <a:cs typeface="Times New Roman" panose="02020603050405020304" pitchFamily="18" charset="0"/>
              </a:rPr>
              <a:t>．滑动摩擦力</a:t>
            </a:r>
          </a:p>
          <a:p>
            <a:pPr eaLnBrk="1" hangingPunct="1"/>
            <a:r>
              <a:rPr lang="en-US" altLang="zh-CN">
                <a:cs typeface="Times New Roman" panose="02020603050405020304" pitchFamily="18" charset="0"/>
              </a:rPr>
              <a:t>(1)</a:t>
            </a:r>
            <a:r>
              <a:rPr lang="zh-CN" altLang="en-US">
                <a:cs typeface="Times New Roman" panose="02020603050405020304" pitchFamily="18" charset="0"/>
              </a:rPr>
              <a:t>定义：一个物体在另一个物体表面上滑动时所受到的① </a:t>
            </a:r>
            <a:r>
              <a:rPr lang="en-US" altLang="zh-CN">
                <a:cs typeface="Times New Roman" panose="02020603050405020304" pitchFamily="18" charset="0"/>
              </a:rPr>
              <a:t>_____________</a:t>
            </a:r>
          </a:p>
          <a:p>
            <a:pPr eaLnBrk="1" hangingPunct="1"/>
            <a:r>
              <a:rPr lang="en-US" altLang="zh-CN">
                <a:cs typeface="Times New Roman" panose="02020603050405020304" pitchFamily="18" charset="0"/>
              </a:rPr>
              <a:t>_______</a:t>
            </a:r>
            <a:r>
              <a:rPr lang="zh-CN" altLang="en-US">
                <a:cs typeface="Times New Roman" panose="02020603050405020304" pitchFamily="18" charset="0"/>
              </a:rPr>
              <a:t>的力叫作滑动摩擦力。</a:t>
            </a:r>
          </a:p>
          <a:p>
            <a:pPr eaLnBrk="1" hangingPunct="1"/>
            <a:r>
              <a:rPr lang="en-US" altLang="zh-CN">
                <a:cs typeface="Times New Roman" panose="02020603050405020304" pitchFamily="18" charset="0"/>
              </a:rPr>
              <a:t>(2)</a:t>
            </a:r>
            <a:r>
              <a:rPr lang="zh-CN" altLang="en-US">
                <a:cs typeface="Times New Roman" panose="02020603050405020304" pitchFamily="18" charset="0"/>
              </a:rPr>
              <a:t>影响因素：滑动摩擦力的大小跟② </a:t>
            </a:r>
            <a:r>
              <a:rPr lang="en-US" altLang="zh-CN">
                <a:cs typeface="Times New Roman" panose="02020603050405020304" pitchFamily="18" charset="0"/>
              </a:rPr>
              <a:t>_________</a:t>
            </a:r>
            <a:r>
              <a:rPr lang="zh-CN" altLang="en-US">
                <a:cs typeface="Times New Roman" panose="02020603050405020304" pitchFamily="18" charset="0"/>
              </a:rPr>
              <a:t>有关，还跟③ </a:t>
            </a:r>
            <a:r>
              <a:rPr lang="en-US" altLang="zh-CN">
                <a:cs typeface="Times New Roman" panose="02020603050405020304" pitchFamily="18" charset="0"/>
              </a:rPr>
              <a:t>_________</a:t>
            </a:r>
          </a:p>
          <a:p>
            <a:pPr eaLnBrk="1" hangingPunct="1"/>
            <a:r>
              <a:rPr lang="en-US" altLang="zh-CN">
                <a:cs typeface="Times New Roman" panose="02020603050405020304" pitchFamily="18" charset="0"/>
              </a:rPr>
              <a:t>_________</a:t>
            </a:r>
            <a:r>
              <a:rPr lang="zh-CN" altLang="en-US">
                <a:cs typeface="Times New Roman" panose="02020603050405020304" pitchFamily="18" charset="0"/>
              </a:rPr>
              <a:t>有关。④</a:t>
            </a:r>
            <a:r>
              <a:rPr lang="en-US" altLang="zh-CN">
                <a:cs typeface="Times New Roman" panose="02020603050405020304" pitchFamily="18" charset="0"/>
              </a:rPr>
              <a:t>_______</a:t>
            </a:r>
            <a:r>
              <a:rPr lang="zh-CN" altLang="en-US">
                <a:cs typeface="Times New Roman" panose="02020603050405020304" pitchFamily="18" charset="0"/>
              </a:rPr>
              <a:t>越大，滑动摩擦力越大；接触面越⑤ </a:t>
            </a:r>
            <a:r>
              <a:rPr lang="en-US" altLang="zh-CN">
                <a:cs typeface="Times New Roman" panose="02020603050405020304" pitchFamily="18" charset="0"/>
              </a:rPr>
              <a:t>_____</a:t>
            </a:r>
            <a:r>
              <a:rPr lang="zh-CN" altLang="en-US">
                <a:cs typeface="Times New Roman" panose="02020603050405020304" pitchFamily="18" charset="0"/>
              </a:rPr>
              <a:t>，</a:t>
            </a:r>
          </a:p>
          <a:p>
            <a:pPr eaLnBrk="1" hangingPunct="1"/>
            <a:r>
              <a:rPr lang="zh-CN" altLang="en-US">
                <a:cs typeface="Times New Roman" panose="02020603050405020304" pitchFamily="18" charset="0"/>
              </a:rPr>
              <a:t>滑动摩擦力越大。</a:t>
            </a:r>
          </a:p>
        </p:txBody>
      </p:sp>
      <p:sp>
        <p:nvSpPr>
          <p:cNvPr id="70659" name="Text Box 3"/>
          <p:cNvSpPr txBox="1">
            <a:spLocks noChangeArrowheads="1"/>
          </p:cNvSpPr>
          <p:nvPr/>
        </p:nvSpPr>
        <p:spPr bwMode="auto">
          <a:xfrm>
            <a:off x="6724650" y="1025525"/>
            <a:ext cx="2400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阻碍物体间相</a:t>
            </a:r>
          </a:p>
        </p:txBody>
      </p:sp>
      <p:sp>
        <p:nvSpPr>
          <p:cNvPr id="70660" name="Text Box 4"/>
          <p:cNvSpPr txBox="1">
            <a:spLocks noChangeArrowheads="1"/>
          </p:cNvSpPr>
          <p:nvPr/>
        </p:nvSpPr>
        <p:spPr bwMode="auto">
          <a:xfrm>
            <a:off x="217488" y="1482725"/>
            <a:ext cx="1330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对运动</a:t>
            </a:r>
          </a:p>
        </p:txBody>
      </p:sp>
      <p:sp>
        <p:nvSpPr>
          <p:cNvPr id="70661" name="Text Box 5"/>
          <p:cNvSpPr txBox="1">
            <a:spLocks noChangeArrowheads="1"/>
          </p:cNvSpPr>
          <p:nvPr/>
        </p:nvSpPr>
        <p:spPr bwMode="auto">
          <a:xfrm>
            <a:off x="4522788" y="1939925"/>
            <a:ext cx="16859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压力大小</a:t>
            </a:r>
          </a:p>
        </p:txBody>
      </p:sp>
      <p:sp>
        <p:nvSpPr>
          <p:cNvPr id="70662" name="Text Box 6"/>
          <p:cNvSpPr txBox="1">
            <a:spLocks noChangeArrowheads="1"/>
          </p:cNvSpPr>
          <p:nvPr/>
        </p:nvSpPr>
        <p:spPr bwMode="auto">
          <a:xfrm>
            <a:off x="7342188" y="1939925"/>
            <a:ext cx="16859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接触面的</a:t>
            </a:r>
          </a:p>
        </p:txBody>
      </p:sp>
      <p:sp>
        <p:nvSpPr>
          <p:cNvPr id="70663" name="Text Box 7"/>
          <p:cNvSpPr txBox="1">
            <a:spLocks noChangeArrowheads="1"/>
          </p:cNvSpPr>
          <p:nvPr/>
        </p:nvSpPr>
        <p:spPr bwMode="auto">
          <a:xfrm>
            <a:off x="166688" y="2397125"/>
            <a:ext cx="16859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粗糙程度</a:t>
            </a:r>
          </a:p>
        </p:txBody>
      </p:sp>
      <p:sp>
        <p:nvSpPr>
          <p:cNvPr id="70664" name="Text Box 8"/>
          <p:cNvSpPr txBox="1">
            <a:spLocks noChangeArrowheads="1"/>
          </p:cNvSpPr>
          <p:nvPr/>
        </p:nvSpPr>
        <p:spPr bwMode="auto">
          <a:xfrm>
            <a:off x="2401888" y="2397125"/>
            <a:ext cx="1330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压力 </a:t>
            </a:r>
          </a:p>
        </p:txBody>
      </p:sp>
      <p:sp>
        <p:nvSpPr>
          <p:cNvPr id="70665" name="Text Box 9"/>
          <p:cNvSpPr txBox="1">
            <a:spLocks noChangeArrowheads="1"/>
          </p:cNvSpPr>
          <p:nvPr/>
        </p:nvSpPr>
        <p:spPr bwMode="auto">
          <a:xfrm>
            <a:off x="7572375" y="2397125"/>
            <a:ext cx="9715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粗糙</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6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p:bldP spid="70661" grpId="0"/>
      <p:bldP spid="70662" grpId="0"/>
      <p:bldP spid="70663" grpId="0"/>
      <p:bldP spid="70664" grpId="0"/>
      <p:bldP spid="706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346075" y="61753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3</a:t>
            </a:r>
            <a:r>
              <a:rPr lang="zh-CN" altLang="en-US">
                <a:cs typeface="Times New Roman" panose="02020603050405020304" pitchFamily="18" charset="0"/>
              </a:rPr>
              <a:t>．利用与防止</a:t>
            </a:r>
          </a:p>
          <a:p>
            <a:pPr eaLnBrk="1" hangingPunct="1"/>
            <a:r>
              <a:rPr lang="en-US" altLang="zh-CN">
                <a:cs typeface="Times New Roman" panose="02020603050405020304" pitchFamily="18" charset="0"/>
              </a:rPr>
              <a:t>(1)</a:t>
            </a:r>
            <a:r>
              <a:rPr lang="zh-CN" altLang="en-US">
                <a:cs typeface="Times New Roman" panose="02020603050405020304" pitchFamily="18" charset="0"/>
              </a:rPr>
              <a:t>增大有益摩擦的方法：</a:t>
            </a:r>
          </a:p>
          <a:p>
            <a:pPr eaLnBrk="1" hangingPunct="1"/>
            <a:r>
              <a:rPr lang="en-US" altLang="zh-CN">
                <a:cs typeface="Times New Roman" panose="02020603050405020304" pitchFamily="18" charset="0"/>
              </a:rPr>
              <a:t>A</a:t>
            </a:r>
            <a:r>
              <a:rPr lang="zh-CN" altLang="en-US">
                <a:cs typeface="Times New Roman" panose="02020603050405020304" pitchFamily="18" charset="0"/>
              </a:rPr>
              <a:t>．增大①</a:t>
            </a:r>
            <a:r>
              <a:rPr lang="en-US" altLang="zh-CN">
                <a:cs typeface="Times New Roman" panose="02020603050405020304" pitchFamily="18" charset="0"/>
              </a:rPr>
              <a:t>_______</a:t>
            </a:r>
            <a:r>
              <a:rPr lang="zh-CN" altLang="en-US">
                <a:cs typeface="Times New Roman" panose="02020603050405020304" pitchFamily="18" charset="0"/>
              </a:rPr>
              <a:t>。例：刹车时用力捏闸等。</a:t>
            </a:r>
          </a:p>
          <a:p>
            <a:pPr eaLnBrk="1" hangingPunct="1"/>
            <a:r>
              <a:rPr lang="en-US" altLang="zh-CN">
                <a:cs typeface="Times New Roman" panose="02020603050405020304" pitchFamily="18" charset="0"/>
              </a:rPr>
              <a:t>B</a:t>
            </a:r>
            <a:r>
              <a:rPr lang="zh-CN" altLang="en-US">
                <a:cs typeface="Times New Roman" panose="02020603050405020304" pitchFamily="18" charset="0"/>
              </a:rPr>
              <a:t>．使接触面②</a:t>
            </a:r>
            <a:r>
              <a:rPr lang="en-US" altLang="zh-CN">
                <a:cs typeface="Times New Roman" panose="02020603050405020304" pitchFamily="18" charset="0"/>
              </a:rPr>
              <a:t>_______</a:t>
            </a:r>
            <a:r>
              <a:rPr lang="zh-CN" altLang="en-US">
                <a:cs typeface="Times New Roman" panose="02020603050405020304" pitchFamily="18" charset="0"/>
              </a:rPr>
              <a:t>。例：汽车装有防滑链，鞋底凹凸不平的花纹等。</a:t>
            </a:r>
          </a:p>
          <a:p>
            <a:pPr eaLnBrk="1" hangingPunct="1"/>
            <a:r>
              <a:rPr lang="en-US" altLang="zh-CN">
                <a:cs typeface="Times New Roman" panose="02020603050405020304" pitchFamily="18" charset="0"/>
              </a:rPr>
              <a:t>(2)</a:t>
            </a:r>
            <a:r>
              <a:rPr lang="zh-CN" altLang="en-US">
                <a:cs typeface="Times New Roman" panose="02020603050405020304" pitchFamily="18" charset="0"/>
              </a:rPr>
              <a:t>减小有害摩擦的方法：减小③</a:t>
            </a:r>
            <a:r>
              <a:rPr lang="en-US" altLang="zh-CN">
                <a:cs typeface="Times New Roman" panose="02020603050405020304" pitchFamily="18" charset="0"/>
              </a:rPr>
              <a:t>_______</a:t>
            </a:r>
            <a:r>
              <a:rPr lang="zh-CN" altLang="en-US">
                <a:cs typeface="Times New Roman" panose="02020603050405020304" pitchFamily="18" charset="0"/>
              </a:rPr>
              <a:t>；使接触面④</a:t>
            </a:r>
            <a:r>
              <a:rPr lang="en-US" altLang="zh-CN">
                <a:cs typeface="Times New Roman" panose="02020603050405020304" pitchFamily="18" charset="0"/>
              </a:rPr>
              <a:t>_______</a:t>
            </a:r>
            <a:r>
              <a:rPr lang="zh-CN" altLang="en-US">
                <a:cs typeface="Times New Roman" panose="02020603050405020304" pitchFamily="18" charset="0"/>
              </a:rPr>
              <a:t>；用滚动代替滑动；使相互接触的面分离等。</a:t>
            </a:r>
            <a:r>
              <a:rPr lang="zh-CN" altLang="en-US"/>
              <a:t> </a:t>
            </a:r>
          </a:p>
        </p:txBody>
      </p:sp>
      <p:sp>
        <p:nvSpPr>
          <p:cNvPr id="71683" name="Text Box 3"/>
          <p:cNvSpPr txBox="1">
            <a:spLocks noChangeArrowheads="1"/>
          </p:cNvSpPr>
          <p:nvPr/>
        </p:nvSpPr>
        <p:spPr bwMode="auto">
          <a:xfrm>
            <a:off x="1562100" y="14827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压力 </a:t>
            </a:r>
          </a:p>
        </p:txBody>
      </p:sp>
      <p:sp>
        <p:nvSpPr>
          <p:cNvPr id="71684" name="Text Box 4"/>
          <p:cNvSpPr txBox="1">
            <a:spLocks noChangeArrowheads="1"/>
          </p:cNvSpPr>
          <p:nvPr/>
        </p:nvSpPr>
        <p:spPr bwMode="auto">
          <a:xfrm>
            <a:off x="2070100" y="1939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粗糙 </a:t>
            </a:r>
          </a:p>
        </p:txBody>
      </p:sp>
      <p:sp>
        <p:nvSpPr>
          <p:cNvPr id="71685" name="Text Box 5"/>
          <p:cNvSpPr txBox="1">
            <a:spLocks noChangeArrowheads="1"/>
          </p:cNvSpPr>
          <p:nvPr/>
        </p:nvSpPr>
        <p:spPr bwMode="auto">
          <a:xfrm>
            <a:off x="41148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压力 </a:t>
            </a:r>
          </a:p>
        </p:txBody>
      </p:sp>
      <p:sp>
        <p:nvSpPr>
          <p:cNvPr id="71686" name="Text Box 6"/>
          <p:cNvSpPr txBox="1">
            <a:spLocks noChangeArrowheads="1"/>
          </p:cNvSpPr>
          <p:nvPr/>
        </p:nvSpPr>
        <p:spPr bwMode="auto">
          <a:xfrm>
            <a:off x="65532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光滑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P spid="71685" grpId="0"/>
      <p:bldP spid="716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23850" y="1527175"/>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4000B"/>
                </a:solidFill>
              </a:rPr>
              <a:t>【</a:t>
            </a:r>
            <a:r>
              <a:rPr lang="zh-CN" altLang="en-US">
                <a:solidFill>
                  <a:srgbClr val="C4000B"/>
                </a:solidFill>
              </a:rPr>
              <a:t>图片</a:t>
            </a:r>
            <a:r>
              <a:rPr lang="en-US" altLang="zh-CN">
                <a:solidFill>
                  <a:srgbClr val="C4000B"/>
                </a:solidFill>
              </a:rPr>
              <a:t>】</a:t>
            </a:r>
            <a:endParaRPr lang="zh-CN" altLang="en-US">
              <a:solidFill>
                <a:srgbClr val="C4000B"/>
              </a:solidFill>
            </a:endParaRPr>
          </a:p>
        </p:txBody>
      </p:sp>
      <p:pic>
        <p:nvPicPr>
          <p:cNvPr id="44037" name="Picture 5" descr="19ZZWL10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8400" y="2103438"/>
            <a:ext cx="9382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3024188" y="3940175"/>
            <a:ext cx="30003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100000"/>
              </a:lnSpc>
            </a:pPr>
            <a:r>
              <a:rPr lang="zh-CN" altLang="en-US"/>
              <a:t>人教八下</a:t>
            </a:r>
            <a:r>
              <a:rPr lang="en-US" altLang="zh-CN"/>
              <a:t>P5</a:t>
            </a:r>
            <a:r>
              <a:rPr lang="zh-CN" altLang="en-US"/>
              <a:t>图</a:t>
            </a:r>
            <a:r>
              <a:rPr lang="en-US" altLang="zh-CN"/>
              <a:t>7.1</a:t>
            </a:r>
            <a:r>
              <a:rPr lang="zh-CN" altLang="en-US"/>
              <a:t>－</a:t>
            </a:r>
            <a:r>
              <a:rPr lang="en-US" altLang="zh-CN"/>
              <a:t>5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46075" y="617538"/>
            <a:ext cx="9050338"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p>
          <a:p>
            <a:pPr eaLnBrk="1" hangingPunct="1"/>
            <a:r>
              <a:rPr lang="zh-CN" altLang="en-US"/>
              <a:t>力的作用效果、力的相互作用 </a:t>
            </a:r>
          </a:p>
          <a:p>
            <a:pPr eaLnBrk="1" hangingPunct="1"/>
            <a:r>
              <a:rPr lang="en-US" altLang="zh-CN"/>
              <a:t> </a:t>
            </a:r>
          </a:p>
          <a:p>
            <a:pPr eaLnBrk="1" hangingPunct="1"/>
            <a:r>
              <a:rPr lang="en-US" altLang="zh-CN">
                <a:cs typeface="Times New Roman" panose="02020603050405020304" pitchFamily="18" charset="0"/>
              </a:rPr>
              <a:t>1.</a:t>
            </a:r>
            <a:r>
              <a:rPr lang="zh-CN" altLang="en-US">
                <a:cs typeface="Times New Roman" panose="02020603050405020304" pitchFamily="18" charset="0"/>
              </a:rPr>
              <a:t>如图，某同学穿上旱冰鞋推墙，发现人向后退，说明力可以改变物体的</a:t>
            </a:r>
          </a:p>
          <a:p>
            <a:pPr eaLnBrk="1" hangingPunct="1"/>
            <a:r>
              <a:rPr lang="en-US" altLang="zh-CN">
                <a:cs typeface="Times New Roman" panose="02020603050405020304" pitchFamily="18" charset="0"/>
              </a:rPr>
              <a:t>___________</a:t>
            </a:r>
            <a:r>
              <a:rPr lang="zh-CN" altLang="en-US">
                <a:cs typeface="Times New Roman" panose="02020603050405020304" pitchFamily="18" charset="0"/>
              </a:rPr>
              <a:t>，也说明物体间力的作用是</a:t>
            </a:r>
            <a:r>
              <a:rPr lang="en-US" altLang="zh-CN">
                <a:cs typeface="Times New Roman" panose="02020603050405020304" pitchFamily="18" charset="0"/>
              </a:rPr>
              <a:t>_______</a:t>
            </a:r>
            <a:r>
              <a:rPr lang="zh-CN" altLang="en-US">
                <a:cs typeface="Times New Roman" panose="02020603050405020304" pitchFamily="18" charset="0"/>
              </a:rPr>
              <a:t>的</a:t>
            </a:r>
            <a:r>
              <a:rPr lang="zh-CN" altLang="en-US"/>
              <a:t> </a:t>
            </a:r>
          </a:p>
        </p:txBody>
      </p:sp>
      <p:sp>
        <p:nvSpPr>
          <p:cNvPr id="45059" name="Text Box 3"/>
          <p:cNvSpPr txBox="1">
            <a:spLocks noChangeArrowheads="1"/>
          </p:cNvSpPr>
          <p:nvPr/>
        </p:nvSpPr>
        <p:spPr bwMode="auto">
          <a:xfrm>
            <a:off x="404813" y="2397125"/>
            <a:ext cx="14636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运动状态 </a:t>
            </a:r>
          </a:p>
        </p:txBody>
      </p:sp>
      <p:sp>
        <p:nvSpPr>
          <p:cNvPr id="45060" name="Text Box 4"/>
          <p:cNvSpPr txBox="1">
            <a:spLocks noChangeArrowheads="1"/>
          </p:cNvSpPr>
          <p:nvPr/>
        </p:nvSpPr>
        <p:spPr bwMode="auto">
          <a:xfrm>
            <a:off x="48895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相互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46075" y="617538"/>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4000B"/>
                </a:solidFill>
              </a:rPr>
              <a:t>【</a:t>
            </a:r>
            <a:r>
              <a:rPr lang="zh-CN" altLang="en-US">
                <a:solidFill>
                  <a:srgbClr val="C4000B"/>
                </a:solidFill>
              </a:rPr>
              <a:t>图片</a:t>
            </a:r>
            <a:r>
              <a:rPr lang="en-US" altLang="zh-CN">
                <a:solidFill>
                  <a:srgbClr val="C4000B"/>
                </a:solidFill>
              </a:rPr>
              <a:t>】</a:t>
            </a:r>
            <a:endParaRPr lang="zh-CN" altLang="en-US">
              <a:solidFill>
                <a:srgbClr val="C4000B"/>
              </a:solidFill>
            </a:endParaRPr>
          </a:p>
        </p:txBody>
      </p:sp>
      <p:pic>
        <p:nvPicPr>
          <p:cNvPr id="47108" name="Picture 4" descr="20JXWLJ-2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95625" y="2032000"/>
            <a:ext cx="18367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346075" y="1044258"/>
            <a:ext cx="9194800"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p>
          <a:p>
            <a:pPr eaLnBrk="1" hangingPunct="1"/>
            <a:r>
              <a:rPr lang="zh-CN" altLang="en-US"/>
              <a:t>力的三要素、增大或减小摩擦的方法 </a:t>
            </a:r>
          </a:p>
          <a:p>
            <a:pPr eaLnBrk="1" hangingPunct="1"/>
            <a:r>
              <a:rPr lang="en-US" altLang="zh-CN">
                <a:cs typeface="Times New Roman" panose="02020603050405020304" pitchFamily="18" charset="0"/>
              </a:rPr>
              <a:t>2.</a:t>
            </a:r>
            <a:r>
              <a:rPr lang="zh-CN" altLang="en-US">
                <a:cs typeface="Times New Roman" panose="02020603050405020304" pitchFamily="18" charset="0"/>
              </a:rPr>
              <a:t>如图所示的现象，说明力的作用效果不仅跟力的大小、方向有关，还跟</a:t>
            </a:r>
          </a:p>
          <a:p>
            <a:pPr eaLnBrk="1" hangingPunct="1"/>
            <a:r>
              <a:rPr lang="zh-CN" altLang="en-US">
                <a:cs typeface="Times New Roman" panose="02020603050405020304" pitchFamily="18" charset="0"/>
              </a:rPr>
              <a:t>力的</a:t>
            </a:r>
            <a:r>
              <a:rPr lang="en-US" altLang="zh-CN">
                <a:cs typeface="Times New Roman" panose="02020603050405020304" pitchFamily="18" charset="0"/>
              </a:rPr>
              <a:t>_________</a:t>
            </a:r>
            <a:r>
              <a:rPr lang="zh-CN" altLang="en-US">
                <a:cs typeface="Times New Roman" panose="02020603050405020304" pitchFamily="18" charset="0"/>
              </a:rPr>
              <a:t>有关；给门轴上的合页加润滑油，是为了</a:t>
            </a:r>
            <a:r>
              <a:rPr lang="en-US" altLang="zh-CN">
                <a:cs typeface="Times New Roman" panose="02020603050405020304" pitchFamily="18" charset="0"/>
              </a:rPr>
              <a:t>_______(</a:t>
            </a:r>
            <a:r>
              <a:rPr lang="zh-CN" altLang="en-US">
                <a:cs typeface="Times New Roman" panose="02020603050405020304" pitchFamily="18" charset="0"/>
              </a:rPr>
              <a:t>选填</a:t>
            </a:r>
          </a:p>
          <a:p>
            <a:pPr eaLnBrk="1" hangingPunct="1"/>
            <a:r>
              <a:rPr lang="zh-CN" altLang="en-US">
                <a:cs typeface="Times New Roman" panose="02020603050405020304" pitchFamily="18" charset="0"/>
              </a:rPr>
              <a:t>“增大”或“减小”</a:t>
            </a:r>
            <a:r>
              <a:rPr lang="en-US" altLang="zh-CN">
                <a:cs typeface="Times New Roman" panose="02020603050405020304" pitchFamily="18" charset="0"/>
              </a:rPr>
              <a:t>)</a:t>
            </a:r>
            <a:r>
              <a:rPr lang="zh-CN" altLang="en-US">
                <a:cs typeface="Times New Roman" panose="02020603050405020304" pitchFamily="18" charset="0"/>
              </a:rPr>
              <a:t>摩擦</a:t>
            </a:r>
            <a:r>
              <a:rPr lang="zh-CN" altLang="en-US"/>
              <a:t> </a:t>
            </a:r>
            <a:r>
              <a:rPr lang="en-US" altLang="zh-CN"/>
              <a:t> </a:t>
            </a:r>
            <a:endParaRPr lang="zh-CN" altLang="en-US"/>
          </a:p>
        </p:txBody>
      </p:sp>
      <p:sp>
        <p:nvSpPr>
          <p:cNvPr id="65539" name="Text Box 3"/>
          <p:cNvSpPr txBox="1">
            <a:spLocks noChangeArrowheads="1"/>
          </p:cNvSpPr>
          <p:nvPr/>
        </p:nvSpPr>
        <p:spPr bwMode="auto">
          <a:xfrm>
            <a:off x="927100" y="2397125"/>
            <a:ext cx="12080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作用点 </a:t>
            </a:r>
          </a:p>
        </p:txBody>
      </p:sp>
      <p:sp>
        <p:nvSpPr>
          <p:cNvPr id="65540" name="Text Box 4"/>
          <p:cNvSpPr txBox="1">
            <a:spLocks noChangeArrowheads="1"/>
          </p:cNvSpPr>
          <p:nvPr/>
        </p:nvSpPr>
        <p:spPr bwMode="auto">
          <a:xfrm>
            <a:off x="66802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减小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655763" y="1446213"/>
            <a:ext cx="702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认识力的单位  (10年2考)</a:t>
            </a:r>
            <a:endParaRPr lang="zh-CN" altLang="en-US">
              <a:latin typeface="黑体" panose="02010609060101010101" pitchFamily="49" charset="-122"/>
              <a:ea typeface="黑体" panose="02010609060101010101" pitchFamily="49" charset="-122"/>
            </a:endParaRPr>
          </a:p>
        </p:txBody>
      </p:sp>
      <p:sp>
        <p:nvSpPr>
          <p:cNvPr id="16390" name="TextBox 1"/>
          <p:cNvSpPr txBox="1">
            <a:spLocks noChangeArrowheads="1"/>
          </p:cNvSpPr>
          <p:nvPr/>
        </p:nvSpPr>
        <p:spPr bwMode="auto">
          <a:xfrm>
            <a:off x="323850" y="1995488"/>
            <a:ext cx="88201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a:t>
            </a:r>
            <a:r>
              <a:rPr lang="en-US" altLang="zh-CN">
                <a:cs typeface="Arial" panose="020B0604020202020204" pitchFamily="34" charset="0"/>
              </a:rPr>
              <a:t>(2019·</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智能手机是我们常见的通信工具，请你估测一下手机重</a:t>
            </a:r>
          </a:p>
          <a:p>
            <a:pPr eaLnBrk="1" hangingPunct="1"/>
            <a:r>
              <a:rPr lang="zh-CN" altLang="en-US">
                <a:cs typeface="Times New Roman" panose="02020603050405020304" pitchFamily="18" charset="0"/>
              </a:rPr>
              <a:t>力大约为</a:t>
            </a:r>
            <a:r>
              <a:rPr lang="en-US" altLang="zh-CN">
                <a:cs typeface="Times New Roman" panose="02020603050405020304" pitchFamily="18" charset="0"/>
              </a:rPr>
              <a:t>2____</a:t>
            </a:r>
            <a:r>
              <a:rPr lang="zh-CN" altLang="en-US">
                <a:cs typeface="Times New Roman" panose="02020603050405020304" pitchFamily="18" charset="0"/>
              </a:rPr>
              <a:t>。</a:t>
            </a:r>
            <a:r>
              <a:rPr lang="en-US" altLang="zh-CN">
                <a:cs typeface="Times New Roman" panose="02020603050405020304" pitchFamily="18" charset="0"/>
              </a:rPr>
              <a:t>(</a:t>
            </a:r>
            <a:r>
              <a:rPr lang="zh-CN" altLang="en-US">
                <a:cs typeface="Times New Roman" panose="02020603050405020304" pitchFamily="18" charset="0"/>
              </a:rPr>
              <a:t>填写合适的单位符号</a:t>
            </a:r>
            <a:r>
              <a:rPr lang="en-US" altLang="zh-CN">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a:t>
            </a:r>
            <a:r>
              <a:rPr lang="en-US" altLang="zh-CN">
                <a:cs typeface="Arial" panose="020B0604020202020204" pitchFamily="34" charset="0"/>
              </a:rPr>
              <a:t>(2016·</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步入温馨的物理考场，回想学习物理的乐趣，生活中处</a:t>
            </a:r>
          </a:p>
          <a:p>
            <a:pPr eaLnBrk="1" hangingPunct="1"/>
            <a:r>
              <a:rPr lang="zh-CN" altLang="en-US">
                <a:cs typeface="Times New Roman" panose="02020603050405020304" pitchFamily="18" charset="0"/>
              </a:rPr>
              <a:t>处有物理，两个鸡蛋的重力约为</a:t>
            </a:r>
            <a:r>
              <a:rPr lang="en-US" altLang="zh-CN">
                <a:cs typeface="Times New Roman" panose="02020603050405020304" pitchFamily="18" charset="0"/>
              </a:rPr>
              <a:t>1____</a:t>
            </a:r>
            <a:r>
              <a:rPr lang="zh-CN" altLang="en-US">
                <a:cs typeface="Times New Roman" panose="02020603050405020304" pitchFamily="18" charset="0"/>
              </a:rPr>
              <a:t>。</a:t>
            </a:r>
            <a:r>
              <a:rPr lang="en-US" altLang="zh-CN">
                <a:cs typeface="Times New Roman" panose="02020603050405020304" pitchFamily="18" charset="0"/>
              </a:rPr>
              <a:t>(</a:t>
            </a:r>
            <a:r>
              <a:rPr lang="zh-CN" altLang="en-US">
                <a:cs typeface="Times New Roman" panose="02020603050405020304" pitchFamily="18" charset="0"/>
              </a:rPr>
              <a:t>填写合适的单位符号</a:t>
            </a:r>
            <a:r>
              <a:rPr lang="en-US" altLang="zh-CN">
                <a:cs typeface="Times New Roman" panose="02020603050405020304" pitchFamily="18" charset="0"/>
              </a:rPr>
              <a:t>)</a:t>
            </a:r>
            <a:endParaRPr lang="zh-CN" altLang="en-US">
              <a:cs typeface="Times New Roman" panose="02020603050405020304" pitchFamily="18" charset="0"/>
            </a:endParaRPr>
          </a:p>
        </p:txBody>
      </p:sp>
      <p:sp>
        <p:nvSpPr>
          <p:cNvPr id="21" name="圆角矩形 2"/>
          <p:cNvSpPr/>
          <p:nvPr/>
        </p:nvSpPr>
        <p:spPr bwMode="auto">
          <a:xfrm>
            <a:off x="395741" y="1600200"/>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0" hangingPunct="0">
              <a:lnSpc>
                <a:spcPct val="100000"/>
              </a:lnSpc>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6393" name="Text Box 9"/>
          <p:cNvSpPr txBox="1">
            <a:spLocks noChangeArrowheads="1"/>
          </p:cNvSpPr>
          <p:nvPr/>
        </p:nvSpPr>
        <p:spPr bwMode="auto">
          <a:xfrm>
            <a:off x="1531938" y="2409825"/>
            <a:ext cx="569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N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
        <p:nvSpPr>
          <p:cNvPr id="16394" name="Text Box 10"/>
          <p:cNvSpPr txBox="1">
            <a:spLocks noChangeArrowheads="1"/>
          </p:cNvSpPr>
          <p:nvPr/>
        </p:nvSpPr>
        <p:spPr bwMode="auto">
          <a:xfrm>
            <a:off x="4097338" y="3324225"/>
            <a:ext cx="569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N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46075" y="617538"/>
            <a:ext cx="8389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3</a:t>
            </a:r>
            <a:r>
              <a:rPr lang="zh-CN" altLang="en-US">
                <a:cs typeface="Times New Roman" panose="02020603050405020304" pitchFamily="18" charset="0"/>
              </a:rPr>
              <a:t>．力的作用效果</a:t>
            </a:r>
          </a:p>
          <a:p>
            <a:pPr eaLnBrk="1" hangingPunct="1"/>
            <a:r>
              <a:rPr lang="en-US" altLang="zh-CN">
                <a:cs typeface="Times New Roman" panose="02020603050405020304" pitchFamily="18" charset="0"/>
              </a:rPr>
              <a:t>(1)</a:t>
            </a:r>
            <a:r>
              <a:rPr lang="zh-CN" altLang="en-US">
                <a:cs typeface="Times New Roman" panose="02020603050405020304" pitchFamily="18" charset="0"/>
              </a:rPr>
              <a:t>力可以改变物体的① </a:t>
            </a:r>
            <a:r>
              <a:rPr lang="en-US" altLang="zh-CN">
                <a:cs typeface="Times New Roman" panose="02020603050405020304" pitchFamily="18" charset="0"/>
              </a:rPr>
              <a:t>_________(</a:t>
            </a:r>
            <a:r>
              <a:rPr lang="zh-CN" altLang="en-US">
                <a:cs typeface="Times New Roman" panose="02020603050405020304" pitchFamily="18" charset="0"/>
              </a:rPr>
              <a:t>指速度大小或方向的改变</a:t>
            </a:r>
            <a:r>
              <a:rPr lang="en-US" altLang="zh-CN">
                <a:cs typeface="Times New Roman" panose="02020603050405020304" pitchFamily="18" charset="0"/>
              </a:rPr>
              <a:t>)</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力可以改变物体的② </a:t>
            </a:r>
            <a:r>
              <a:rPr lang="en-US" altLang="zh-CN">
                <a:cs typeface="Times New Roman" panose="02020603050405020304" pitchFamily="18" charset="0"/>
              </a:rPr>
              <a:t>_____ </a:t>
            </a:r>
            <a:r>
              <a:rPr lang="zh-CN" altLang="en-US">
                <a:cs typeface="Times New Roman" panose="02020603050405020304" pitchFamily="18" charset="0"/>
              </a:rPr>
              <a:t>。</a:t>
            </a:r>
          </a:p>
          <a:p>
            <a:pPr eaLnBrk="1" hangingPunct="1"/>
            <a:r>
              <a:rPr lang="en-US" altLang="zh-CN">
                <a:cs typeface="Times New Roman" panose="02020603050405020304" pitchFamily="18" charset="0"/>
              </a:rPr>
              <a:t>4</a:t>
            </a:r>
            <a:r>
              <a:rPr lang="zh-CN" altLang="en-US">
                <a:cs typeface="Times New Roman" panose="02020603050405020304" pitchFamily="18" charset="0"/>
              </a:rPr>
              <a:t>．力的三要素：力的① </a:t>
            </a:r>
            <a:r>
              <a:rPr lang="en-US" altLang="zh-CN">
                <a:cs typeface="Times New Roman" panose="02020603050405020304" pitchFamily="18" charset="0"/>
              </a:rPr>
              <a:t>_____ </a:t>
            </a:r>
            <a:r>
              <a:rPr lang="zh-CN" altLang="en-US">
                <a:cs typeface="Times New Roman" panose="02020603050405020304" pitchFamily="18" charset="0"/>
              </a:rPr>
              <a:t>、② </a:t>
            </a:r>
            <a:r>
              <a:rPr lang="en-US" altLang="zh-CN">
                <a:cs typeface="Times New Roman" panose="02020603050405020304" pitchFamily="18" charset="0"/>
              </a:rPr>
              <a:t>_____ </a:t>
            </a:r>
            <a:r>
              <a:rPr lang="zh-CN" altLang="en-US">
                <a:cs typeface="Times New Roman" panose="02020603050405020304" pitchFamily="18" charset="0"/>
              </a:rPr>
              <a:t>、③ </a:t>
            </a:r>
            <a:r>
              <a:rPr lang="en-US" altLang="zh-CN">
                <a:cs typeface="Times New Roman" panose="02020603050405020304" pitchFamily="18" charset="0"/>
              </a:rPr>
              <a:t>_______ </a:t>
            </a:r>
            <a:r>
              <a:rPr lang="zh-CN" altLang="en-US">
                <a:cs typeface="Times New Roman" panose="02020603050405020304" pitchFamily="18" charset="0"/>
              </a:rPr>
              <a:t>叫作力的三要素。力的三要素可以影响力的作用效果。</a:t>
            </a:r>
          </a:p>
        </p:txBody>
      </p:sp>
      <p:sp>
        <p:nvSpPr>
          <p:cNvPr id="12291" name="Text Box 3"/>
          <p:cNvSpPr txBox="1">
            <a:spLocks noChangeArrowheads="1"/>
          </p:cNvSpPr>
          <p:nvPr/>
        </p:nvSpPr>
        <p:spPr bwMode="auto">
          <a:xfrm>
            <a:off x="2690813" y="1025525"/>
            <a:ext cx="22764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运动状态</a:t>
            </a:r>
          </a:p>
        </p:txBody>
      </p:sp>
      <p:sp>
        <p:nvSpPr>
          <p:cNvPr id="12292" name="Text Box 4"/>
          <p:cNvSpPr txBox="1">
            <a:spLocks noChangeArrowheads="1"/>
          </p:cNvSpPr>
          <p:nvPr/>
        </p:nvSpPr>
        <p:spPr bwMode="auto">
          <a:xfrm>
            <a:off x="2919413" y="1482725"/>
            <a:ext cx="1311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形状</a:t>
            </a:r>
          </a:p>
        </p:txBody>
      </p:sp>
      <p:sp>
        <p:nvSpPr>
          <p:cNvPr id="12293" name="Text Box 5"/>
          <p:cNvSpPr txBox="1">
            <a:spLocks noChangeArrowheads="1"/>
          </p:cNvSpPr>
          <p:nvPr/>
        </p:nvSpPr>
        <p:spPr bwMode="auto">
          <a:xfrm>
            <a:off x="2919413" y="1939925"/>
            <a:ext cx="1311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大小</a:t>
            </a:r>
          </a:p>
        </p:txBody>
      </p:sp>
      <p:sp>
        <p:nvSpPr>
          <p:cNvPr id="12294" name="Text Box 6"/>
          <p:cNvSpPr txBox="1">
            <a:spLocks noChangeArrowheads="1"/>
          </p:cNvSpPr>
          <p:nvPr/>
        </p:nvSpPr>
        <p:spPr bwMode="auto">
          <a:xfrm>
            <a:off x="4329113" y="1939925"/>
            <a:ext cx="1311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方向</a:t>
            </a:r>
          </a:p>
        </p:txBody>
      </p:sp>
      <p:sp>
        <p:nvSpPr>
          <p:cNvPr id="12295" name="Text Box 7"/>
          <p:cNvSpPr txBox="1">
            <a:spLocks noChangeArrowheads="1"/>
          </p:cNvSpPr>
          <p:nvPr/>
        </p:nvSpPr>
        <p:spPr bwMode="auto">
          <a:xfrm>
            <a:off x="5622925" y="1939925"/>
            <a:ext cx="17970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作用点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P spid="1229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46075" y="617538"/>
            <a:ext cx="92662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理解力的作用效果</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2</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3</a:t>
            </a:r>
            <a:r>
              <a:rPr lang="zh-CN" altLang="en-US">
                <a:cs typeface="Times New Roman" panose="02020603050405020304" pitchFamily="18" charset="0"/>
              </a:rPr>
              <a:t>．</a:t>
            </a:r>
            <a:r>
              <a:rPr lang="en-US" altLang="zh-CN">
                <a:cs typeface="Arial" panose="020B0604020202020204" pitchFamily="34" charset="0"/>
              </a:rPr>
              <a:t>(2017·</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如图所示，是台球比赛中球杆击球后两球相撞的场景，</a:t>
            </a:r>
          </a:p>
          <a:p>
            <a:pPr eaLnBrk="1" hangingPunct="1"/>
            <a:r>
              <a:rPr lang="zh-CN" altLang="en-US">
                <a:cs typeface="Times New Roman" panose="02020603050405020304" pitchFamily="18" charset="0"/>
              </a:rPr>
              <a:t>此现象说明力能改变物体的</a:t>
            </a:r>
            <a:r>
              <a:rPr lang="en-US" altLang="zh-CN">
                <a:cs typeface="Times New Roman" panose="02020603050405020304" pitchFamily="18" charset="0"/>
              </a:rPr>
              <a:t>_________</a:t>
            </a:r>
            <a:r>
              <a:rPr lang="zh-CN" altLang="en-US">
                <a:cs typeface="Times New Roman" panose="02020603050405020304" pitchFamily="18" charset="0"/>
              </a:rPr>
              <a:t>。</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800" y="771525"/>
            <a:ext cx="111601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descr="20JXWLJ-10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11413" y="2355850"/>
            <a:ext cx="3060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981325" y="1482725"/>
            <a:ext cx="22034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运动状态</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346075" y="617538"/>
            <a:ext cx="919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4</a:t>
            </a:r>
            <a:r>
              <a:rPr lang="zh-CN" altLang="en-US">
                <a:cs typeface="Times New Roman" panose="02020603050405020304" pitchFamily="18" charset="0"/>
              </a:rPr>
              <a:t>．</a:t>
            </a:r>
            <a:r>
              <a:rPr lang="en-US" altLang="zh-CN">
                <a:cs typeface="Arial" panose="020B0604020202020204" pitchFamily="34" charset="0"/>
              </a:rPr>
              <a:t>(2013·</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又到了收获杧果的季节，挂满杧果的枝条被压弯了，这</a:t>
            </a:r>
          </a:p>
          <a:p>
            <a:pPr eaLnBrk="1" hangingPunct="1"/>
            <a:r>
              <a:rPr lang="zh-CN" altLang="en-US">
                <a:cs typeface="Times New Roman" panose="02020603050405020304" pitchFamily="18" charset="0"/>
              </a:rPr>
              <a:t>说明力可以使物体发生</a:t>
            </a:r>
            <a:r>
              <a:rPr lang="en-US" altLang="zh-CN">
                <a:cs typeface="Times New Roman" panose="02020603050405020304" pitchFamily="18" charset="0"/>
              </a:rPr>
              <a:t>_______</a:t>
            </a:r>
            <a:r>
              <a:rPr lang="zh-CN" altLang="en-US">
                <a:cs typeface="Times New Roman" panose="02020603050405020304" pitchFamily="18" charset="0"/>
              </a:rPr>
              <a:t>。</a:t>
            </a:r>
          </a:p>
        </p:txBody>
      </p:sp>
      <p:sp>
        <p:nvSpPr>
          <p:cNvPr id="53251" name="Text Box 3"/>
          <p:cNvSpPr txBox="1">
            <a:spLocks noChangeArrowheads="1"/>
          </p:cNvSpPr>
          <p:nvPr/>
        </p:nvSpPr>
        <p:spPr bwMode="auto">
          <a:xfrm>
            <a:off x="29718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形变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287338" y="231775"/>
            <a:ext cx="92535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测力计的使用与读数</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5</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5</a:t>
            </a:r>
            <a:r>
              <a:rPr lang="zh-CN" altLang="en-US">
                <a:cs typeface="Times New Roman" panose="02020603050405020304" pitchFamily="18" charset="0"/>
              </a:rPr>
              <a:t>．</a:t>
            </a:r>
            <a:r>
              <a:rPr lang="en-US" altLang="zh-CN">
                <a:cs typeface="Arial" panose="020B0604020202020204" pitchFamily="34" charset="0"/>
              </a:rPr>
              <a:t>(2020·</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在一定范围内，弹簧受到的拉力越大，就被拉得 </a:t>
            </a:r>
            <a:r>
              <a:rPr lang="en-US" altLang="zh-CN">
                <a:cs typeface="Times New Roman" panose="02020603050405020304" pitchFamily="18" charset="0"/>
              </a:rPr>
              <a:t>_____</a:t>
            </a:r>
            <a:r>
              <a:rPr lang="zh-CN" altLang="en-US">
                <a:cs typeface="Times New Roman" panose="02020603050405020304" pitchFamily="18" charset="0"/>
              </a:rPr>
              <a:t>，</a:t>
            </a:r>
          </a:p>
          <a:p>
            <a:pPr eaLnBrk="1" hangingPunct="1"/>
            <a:r>
              <a:rPr lang="zh-CN" altLang="en-US">
                <a:cs typeface="Times New Roman" panose="02020603050405020304" pitchFamily="18" charset="0"/>
              </a:rPr>
              <a:t>利用这个道理可以制成弹簧测力计。如图甲所示，圆筒测力计下挂有一重</a:t>
            </a:r>
          </a:p>
          <a:p>
            <a:pPr eaLnBrk="1" hangingPunct="1"/>
            <a:r>
              <a:rPr lang="zh-CN" altLang="en-US">
                <a:cs typeface="Times New Roman" panose="02020603050405020304" pitchFamily="18" charset="0"/>
              </a:rPr>
              <a:t>物，其重</a:t>
            </a:r>
            <a:r>
              <a:rPr lang="en-US" altLang="zh-CN" i="1">
                <a:cs typeface="Times New Roman" panose="02020603050405020304" pitchFamily="18" charset="0"/>
              </a:rPr>
              <a:t>G</a:t>
            </a:r>
            <a:r>
              <a:rPr lang="zh-CN" altLang="en-US">
                <a:cs typeface="Times New Roman" panose="02020603050405020304" pitchFamily="18" charset="0"/>
              </a:rPr>
              <a:t>为</a:t>
            </a:r>
            <a:r>
              <a:rPr lang="en-US" altLang="zh-CN">
                <a:cs typeface="Times New Roman" panose="02020603050405020304" pitchFamily="18" charset="0"/>
              </a:rPr>
              <a:t>2 N</a:t>
            </a:r>
            <a:r>
              <a:rPr lang="zh-CN" altLang="en-US">
                <a:cs typeface="Times New Roman" panose="02020603050405020304" pitchFamily="18" charset="0"/>
              </a:rPr>
              <a:t>，则此测力计的分度值为</a:t>
            </a:r>
            <a:r>
              <a:rPr lang="en-US" altLang="zh-CN">
                <a:cs typeface="Times New Roman" panose="02020603050405020304" pitchFamily="18" charset="0"/>
              </a:rPr>
              <a:t>______N</a:t>
            </a:r>
            <a:r>
              <a:rPr lang="zh-CN" altLang="en-US">
                <a:cs typeface="Times New Roman" panose="02020603050405020304" pitchFamily="18" charset="0"/>
              </a:rPr>
              <a:t>。如果用力</a:t>
            </a:r>
            <a:r>
              <a:rPr lang="en-US" altLang="zh-CN" i="1">
                <a:cs typeface="Times New Roman" panose="02020603050405020304" pitchFamily="18" charset="0"/>
              </a:rPr>
              <a:t>F</a:t>
            </a:r>
            <a:r>
              <a:rPr lang="zh-CN" altLang="en-US">
                <a:cs typeface="Times New Roman" panose="02020603050405020304" pitchFamily="18" charset="0"/>
              </a:rPr>
              <a:t>竖直向下拉动</a:t>
            </a:r>
          </a:p>
          <a:p>
            <a:pPr eaLnBrk="1" hangingPunct="1"/>
            <a:r>
              <a:rPr lang="zh-CN" altLang="en-US">
                <a:cs typeface="Times New Roman" panose="02020603050405020304" pitchFamily="18" charset="0"/>
              </a:rPr>
              <a:t>挂钩，如图乙所示，则拉力</a:t>
            </a:r>
            <a:r>
              <a:rPr lang="en-US" altLang="zh-CN" i="1">
                <a:cs typeface="Times New Roman" panose="02020603050405020304" pitchFamily="18" charset="0"/>
              </a:rPr>
              <a:t>F</a:t>
            </a:r>
            <a:r>
              <a:rPr lang="zh-CN" altLang="en-US">
                <a:cs typeface="Times New Roman" panose="02020603050405020304" pitchFamily="18" charset="0"/>
              </a:rPr>
              <a:t>为</a:t>
            </a:r>
            <a:r>
              <a:rPr lang="en-US" altLang="zh-CN"/>
              <a:t>___</a:t>
            </a:r>
            <a:r>
              <a:rPr lang="en-US" altLang="zh-CN">
                <a:cs typeface="Times New Roman" panose="02020603050405020304" pitchFamily="18" charset="0"/>
              </a:rPr>
              <a:t>_N</a:t>
            </a:r>
            <a:r>
              <a:rPr lang="zh-CN" altLang="en-US">
                <a:cs typeface="Times New Roman" panose="02020603050405020304" pitchFamily="18" charset="0"/>
              </a:rPr>
              <a:t>。</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775" y="411163"/>
            <a:ext cx="11334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0" name="Picture 4" descr="20JXWLJ-1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8400" y="2771775"/>
            <a:ext cx="8302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7773988" y="644525"/>
            <a:ext cx="695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越长</a:t>
            </a:r>
          </a:p>
        </p:txBody>
      </p:sp>
      <p:sp>
        <p:nvSpPr>
          <p:cNvPr id="75782" name="Text Box 6"/>
          <p:cNvSpPr txBox="1">
            <a:spLocks noChangeArrowheads="1"/>
          </p:cNvSpPr>
          <p:nvPr/>
        </p:nvSpPr>
        <p:spPr bwMode="auto">
          <a:xfrm>
            <a:off x="4953000" y="1558925"/>
            <a:ext cx="8270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0.2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
        <p:nvSpPr>
          <p:cNvPr id="75784" name="Text Box 8"/>
          <p:cNvSpPr txBox="1">
            <a:spLocks noChangeArrowheads="1"/>
          </p:cNvSpPr>
          <p:nvPr/>
        </p:nvSpPr>
        <p:spPr bwMode="auto">
          <a:xfrm>
            <a:off x="3671888" y="2032000"/>
            <a:ext cx="82708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0.8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P spid="7578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346075" y="484188"/>
            <a:ext cx="87979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6</a:t>
            </a:r>
            <a:r>
              <a:rPr lang="zh-CN" altLang="en-US">
                <a:cs typeface="Times New Roman" panose="02020603050405020304" pitchFamily="18" charset="0"/>
              </a:rPr>
              <a:t>．</a:t>
            </a:r>
            <a:r>
              <a:rPr lang="en-US" altLang="zh-CN">
                <a:cs typeface="Arial" panose="020B0604020202020204" pitchFamily="34" charset="0"/>
              </a:rPr>
              <a:t>(2018·</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如图所示，圆筒测力计使用前要校零，看清量程和</a:t>
            </a:r>
          </a:p>
          <a:p>
            <a:pPr eaLnBrk="1" hangingPunct="1">
              <a:lnSpc>
                <a:spcPct val="200000"/>
              </a:lnSpc>
            </a:pPr>
            <a:r>
              <a:rPr lang="en-US" altLang="zh-CN">
                <a:cs typeface="Times New Roman" panose="02020603050405020304" pitchFamily="18" charset="0"/>
              </a:rPr>
              <a:t>_________</a:t>
            </a:r>
            <a:r>
              <a:rPr lang="zh-CN" altLang="en-US">
                <a:cs typeface="Times New Roman" panose="02020603050405020304" pitchFamily="18" charset="0"/>
              </a:rPr>
              <a:t>。使用中，测得桶重为</a:t>
            </a:r>
            <a:r>
              <a:rPr lang="en-US" altLang="zh-CN" i="1">
                <a:cs typeface="Times New Roman" panose="02020603050405020304" pitchFamily="18" charset="0"/>
              </a:rPr>
              <a:t>G</a:t>
            </a:r>
            <a:r>
              <a:rPr lang="zh-CN" altLang="en-US">
                <a:cs typeface="Times New Roman" panose="02020603050405020304" pitchFamily="18" charset="0"/>
              </a:rPr>
              <a:t>，则该桶中水重为</a:t>
            </a:r>
            <a:r>
              <a:rPr lang="en-US" altLang="zh-CN">
                <a:cs typeface="Times New Roman" panose="02020603050405020304" pitchFamily="18" charset="0"/>
              </a:rPr>
              <a:t>__</a:t>
            </a:r>
            <a:r>
              <a:rPr lang="en-US" altLang="zh-CN" i="1">
                <a:cs typeface="Times New Roman" panose="02020603050405020304" pitchFamily="18" charset="0"/>
              </a:rPr>
              <a:t>G</a:t>
            </a:r>
            <a:r>
              <a:rPr lang="zh-CN" altLang="en-US">
                <a:cs typeface="Times New Roman" panose="02020603050405020304" pitchFamily="18" charset="0"/>
              </a:rPr>
              <a:t>。</a:t>
            </a:r>
          </a:p>
        </p:txBody>
      </p:sp>
      <p:pic>
        <p:nvPicPr>
          <p:cNvPr id="76803" name="Picture 3" descr="20JXWLJ-10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63938" y="1887538"/>
            <a:ext cx="16271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406400" y="1022350"/>
            <a:ext cx="12080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分度值 </a:t>
            </a:r>
          </a:p>
        </p:txBody>
      </p:sp>
      <p:graphicFrame>
        <p:nvGraphicFramePr>
          <p:cNvPr id="76805" name="Object 5"/>
          <p:cNvGraphicFramePr>
            <a:graphicFrameLocks noChangeAspect="1"/>
          </p:cNvGraphicFramePr>
          <p:nvPr/>
        </p:nvGraphicFramePr>
        <p:xfrm>
          <a:off x="6361113" y="958850"/>
          <a:ext cx="190500" cy="609600"/>
        </p:xfrm>
        <a:graphic>
          <a:graphicData uri="http://schemas.openxmlformats.org/presentationml/2006/ole">
            <mc:AlternateContent xmlns:mc="http://schemas.openxmlformats.org/markup-compatibility/2006">
              <mc:Choice xmlns:v="urn:schemas-microsoft-com:vml" Requires="v">
                <p:oleObj spid="_x0000_s1043" name="Equation" r:id="rId4" imgW="190500" imgH="609600" progId="Equation.DSMT4">
                  <p:embed/>
                </p:oleObj>
              </mc:Choice>
              <mc:Fallback>
                <p:oleObj name="Equation" r:id="rId4" imgW="190500" imgH="609600" progId="Equation.DSMT4">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6361113" y="958850"/>
                        <a:ext cx="190500" cy="609600"/>
                      </a:xfrm>
                      <a:prstGeom prst="rect">
                        <a:avLst/>
                      </a:prstGeom>
                      <a:noFill/>
                      <a:ln>
                        <a:noFill/>
                      </a:ln>
                      <a:effec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346075" y="617538"/>
            <a:ext cx="8797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7</a:t>
            </a:r>
            <a:r>
              <a:rPr lang="zh-CN" altLang="en-US">
                <a:cs typeface="Times New Roman" panose="02020603050405020304" pitchFamily="18" charset="0"/>
              </a:rPr>
              <a:t>．</a:t>
            </a:r>
            <a:r>
              <a:rPr lang="en-US" altLang="zh-CN">
                <a:cs typeface="Arial" panose="020B0604020202020204" pitchFamily="34" charset="0"/>
              </a:rPr>
              <a:t>(2016·</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如图所示，是用来测量</a:t>
            </a:r>
            <a:r>
              <a:rPr lang="en-US" altLang="zh-CN">
                <a:cs typeface="Times New Roman" panose="02020603050405020304" pitchFamily="18" charset="0"/>
              </a:rPr>
              <a:t>_____</a:t>
            </a:r>
            <a:r>
              <a:rPr lang="zh-CN" altLang="en-US">
                <a:cs typeface="Times New Roman" panose="02020603050405020304" pitchFamily="18" charset="0"/>
              </a:rPr>
              <a:t>的大小的工具，使用前应</a:t>
            </a:r>
          </a:p>
          <a:p>
            <a:pPr eaLnBrk="1" hangingPunct="1"/>
            <a:r>
              <a:rPr lang="en-US" altLang="zh-CN">
                <a:cs typeface="Times New Roman" panose="02020603050405020304" pitchFamily="18" charset="0"/>
              </a:rPr>
              <a:t>_______</a:t>
            </a:r>
            <a:r>
              <a:rPr lang="zh-CN" altLang="en-US">
                <a:cs typeface="Times New Roman" panose="02020603050405020304" pitchFamily="18" charset="0"/>
              </a:rPr>
              <a:t>，明确该仪器的</a:t>
            </a:r>
            <a:r>
              <a:rPr lang="en-US" altLang="zh-CN">
                <a:cs typeface="Times New Roman" panose="02020603050405020304" pitchFamily="18" charset="0"/>
              </a:rPr>
              <a:t>_______</a:t>
            </a:r>
            <a:r>
              <a:rPr lang="zh-CN" altLang="en-US">
                <a:cs typeface="Times New Roman" panose="02020603050405020304" pitchFamily="18" charset="0"/>
              </a:rPr>
              <a:t>和分度值。</a:t>
            </a:r>
          </a:p>
        </p:txBody>
      </p:sp>
      <p:pic>
        <p:nvPicPr>
          <p:cNvPr id="77827" name="Picture 3" descr="20JXWLJ-10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7425" y="1779588"/>
            <a:ext cx="8953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4891088" y="568325"/>
            <a:ext cx="696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力 </a:t>
            </a:r>
          </a:p>
        </p:txBody>
      </p:sp>
      <p:sp>
        <p:nvSpPr>
          <p:cNvPr id="77829" name="Text Box 5"/>
          <p:cNvSpPr txBox="1">
            <a:spLocks noChangeArrowheads="1"/>
          </p:cNvSpPr>
          <p:nvPr/>
        </p:nvSpPr>
        <p:spPr bwMode="auto">
          <a:xfrm>
            <a:off x="4064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校零 </a:t>
            </a:r>
          </a:p>
        </p:txBody>
      </p:sp>
      <p:sp>
        <p:nvSpPr>
          <p:cNvPr id="77830" name="Text Box 6"/>
          <p:cNvSpPr txBox="1">
            <a:spLocks noChangeArrowheads="1"/>
          </p:cNvSpPr>
          <p:nvPr/>
        </p:nvSpPr>
        <p:spPr bwMode="auto">
          <a:xfrm>
            <a:off x="30988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量程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9" grpId="0"/>
      <p:bldP spid="778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346075" y="617538"/>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8</a:t>
            </a:r>
            <a:r>
              <a:rPr lang="zh-CN" altLang="en-US"/>
              <a:t>．</a:t>
            </a:r>
            <a:r>
              <a:rPr lang="en-US" altLang="zh-CN"/>
              <a:t>(2013·</a:t>
            </a:r>
            <a:r>
              <a:rPr lang="zh-CN" altLang="en-US"/>
              <a:t>江西</a:t>
            </a:r>
            <a:r>
              <a:rPr lang="en-US" altLang="zh-CN"/>
              <a:t>)</a:t>
            </a:r>
            <a:r>
              <a:rPr lang="zh-CN" altLang="en-US"/>
              <a:t>亲爱的同学，请你运用所学物理知识解答下面的问题。如图所示，在放大的测力计表盘中画出此时指针位置。</a:t>
            </a:r>
          </a:p>
        </p:txBody>
      </p:sp>
      <p:pic>
        <p:nvPicPr>
          <p:cNvPr id="78851" name="Picture 3" descr="20JXWLJ-10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2988" y="2066925"/>
            <a:ext cx="59404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647700" y="950913"/>
            <a:ext cx="1979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100000"/>
              </a:lnSpc>
            </a:pPr>
            <a:r>
              <a:rPr lang="zh-CN" altLang="en-US">
                <a:latin typeface="楷体_GB2312" panose="02010609030101010101" pitchFamily="49" charset="-122"/>
                <a:ea typeface="楷体_GB2312" panose="02010609030101010101" pitchFamily="49" charset="-122"/>
              </a:rPr>
              <a:t>如答图所示 </a:t>
            </a:r>
          </a:p>
        </p:txBody>
      </p:sp>
      <p:pic>
        <p:nvPicPr>
          <p:cNvPr id="96261" name="Picture 5" descr="20JXWLJ-10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19475" y="1816100"/>
            <a:ext cx="162083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358775" y="627063"/>
            <a:ext cx="8785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判断摩擦力的增大或减小</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6</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9</a:t>
            </a:r>
            <a:r>
              <a:rPr lang="zh-CN" altLang="en-US">
                <a:cs typeface="Times New Roman" panose="02020603050405020304" pitchFamily="18" charset="0"/>
              </a:rPr>
              <a:t>．</a:t>
            </a:r>
            <a:r>
              <a:rPr lang="en-US" altLang="zh-CN">
                <a:cs typeface="Arial" panose="020B0604020202020204" pitchFamily="34" charset="0"/>
              </a:rPr>
              <a:t>(2014·</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如图所示，轮胎上有很深的花纹是为了</a:t>
            </a:r>
            <a:r>
              <a:rPr lang="en-US" altLang="zh-CN">
                <a:cs typeface="Times New Roman" panose="02020603050405020304" pitchFamily="18" charset="0"/>
              </a:rPr>
              <a:t>_______</a:t>
            </a:r>
            <a:r>
              <a:rPr lang="zh-CN" altLang="en-US">
                <a:cs typeface="Times New Roman" panose="02020603050405020304" pitchFamily="18" charset="0"/>
              </a:rPr>
              <a:t>摩擦力。</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288" y="771525"/>
            <a:ext cx="109378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6" name="Picture 4" descr="20JXWLJ-10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00338" y="2103438"/>
            <a:ext cx="27717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6692900" y="10382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增大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346075" y="617538"/>
            <a:ext cx="8978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10</a:t>
            </a:r>
            <a:r>
              <a:rPr lang="zh-CN" altLang="en-US">
                <a:cs typeface="Times New Roman" panose="02020603050405020304" pitchFamily="18" charset="0"/>
              </a:rPr>
              <a:t>．</a:t>
            </a:r>
            <a:r>
              <a:rPr lang="en-US" altLang="zh-CN">
                <a:cs typeface="Arial" panose="020B0604020202020204" pitchFamily="34" charset="0"/>
              </a:rPr>
              <a:t>(2011·</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在生活中，我们有过以下的体验或观察：①写字的笔杆</a:t>
            </a:r>
          </a:p>
          <a:p>
            <a:pPr eaLnBrk="1" hangingPunct="1"/>
            <a:r>
              <a:rPr lang="zh-CN" altLang="en-US">
                <a:cs typeface="Times New Roman" panose="02020603050405020304" pitchFamily="18" charset="0"/>
              </a:rPr>
              <a:t>握笔处凹凸不平；②厨房的菜刀刀刃磨得很薄；③装订试卷时用力按压订</a:t>
            </a:r>
          </a:p>
          <a:p>
            <a:pPr eaLnBrk="1" hangingPunct="1"/>
            <a:r>
              <a:rPr lang="zh-CN" altLang="en-US">
                <a:cs typeface="Times New Roman" panose="02020603050405020304" pitchFamily="18" charset="0"/>
              </a:rPr>
              <a:t>书机；④运动鞋底花纹做得很深。其中主要是为了增大摩擦的是</a:t>
            </a:r>
            <a:r>
              <a:rPr lang="en-US" altLang="zh-CN">
                <a:cs typeface="Times New Roman" panose="02020603050405020304" pitchFamily="18" charset="0"/>
              </a:rPr>
              <a:t>_____</a:t>
            </a:r>
            <a:r>
              <a:rPr lang="zh-CN" altLang="en-US">
                <a:cs typeface="Times New Roman" panose="02020603050405020304" pitchFamily="18" charset="0"/>
              </a:rPr>
              <a:t>。</a:t>
            </a:r>
          </a:p>
          <a:p>
            <a:pPr eaLnBrk="1" hangingPunct="1"/>
            <a:r>
              <a:rPr lang="en-US" altLang="zh-CN">
                <a:cs typeface="Times New Roman" panose="02020603050405020304" pitchFamily="18" charset="0"/>
              </a:rPr>
              <a:t>(</a:t>
            </a:r>
            <a:r>
              <a:rPr lang="zh-CN" altLang="en-US">
                <a:cs typeface="Times New Roman" panose="02020603050405020304" pitchFamily="18" charset="0"/>
              </a:rPr>
              <a:t>填写序号</a:t>
            </a:r>
            <a:r>
              <a:rPr lang="en-US" altLang="zh-CN">
                <a:cs typeface="Times New Roman" panose="02020603050405020304" pitchFamily="18" charset="0"/>
              </a:rPr>
              <a:t>)</a:t>
            </a:r>
            <a:endParaRPr lang="zh-CN" altLang="en-US">
              <a:cs typeface="Times New Roman" panose="02020603050405020304" pitchFamily="18" charset="0"/>
            </a:endParaRPr>
          </a:p>
        </p:txBody>
      </p:sp>
      <p:sp>
        <p:nvSpPr>
          <p:cNvPr id="80899" name="Text Box 3"/>
          <p:cNvSpPr txBox="1">
            <a:spLocks noChangeArrowheads="1"/>
          </p:cNvSpPr>
          <p:nvPr/>
        </p:nvSpPr>
        <p:spPr bwMode="auto">
          <a:xfrm>
            <a:off x="7161213" y="1482725"/>
            <a:ext cx="15144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①④</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1"/>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346075" y="617538"/>
            <a:ext cx="91217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cs typeface="Arial" panose="020B0604020202020204" pitchFamily="34" charset="0"/>
              </a:rPr>
              <a:t>          </a:t>
            </a:r>
            <a:r>
              <a:rPr lang="zh-CN" altLang="en-US">
                <a:latin typeface="黑体" panose="02010609060101010101" pitchFamily="49" charset="-122"/>
                <a:ea typeface="黑体" panose="02010609060101010101" pitchFamily="49" charset="-122"/>
                <a:cs typeface="Arial" panose="020B0604020202020204" pitchFamily="34" charset="0"/>
              </a:rPr>
              <a:t>影响滑动摩擦力大小的因素</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1</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11</a:t>
            </a:r>
            <a:r>
              <a:rPr lang="zh-CN" altLang="en-US">
                <a:cs typeface="Times New Roman" panose="02020603050405020304" pitchFamily="18" charset="0"/>
              </a:rPr>
              <a:t>．</a:t>
            </a:r>
            <a:r>
              <a:rPr lang="en-US" altLang="zh-CN">
                <a:cs typeface="Arial" panose="020B0604020202020204" pitchFamily="34" charset="0"/>
              </a:rPr>
              <a:t>(2013·</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如图所示，是“探究滑动摩擦力大小”的实验。对比</a:t>
            </a:r>
          </a:p>
          <a:p>
            <a:pPr eaLnBrk="1" hangingPunct="1"/>
            <a:r>
              <a:rPr lang="zh-CN" altLang="en-US">
                <a:cs typeface="Times New Roman" panose="02020603050405020304" pitchFamily="18" charset="0"/>
              </a:rPr>
              <a:t>甲、乙两图，可知滑动摩擦力的大小跟</a:t>
            </a:r>
            <a:r>
              <a:rPr lang="en-US" altLang="zh-CN">
                <a:cs typeface="Times New Roman" panose="02020603050405020304" pitchFamily="18" charset="0"/>
              </a:rPr>
              <a:t>_______</a:t>
            </a:r>
            <a:r>
              <a:rPr lang="zh-CN" altLang="en-US">
                <a:cs typeface="Times New Roman" panose="02020603050405020304" pitchFamily="18" charset="0"/>
              </a:rPr>
              <a:t>的大小有关；对比甲、丙</a:t>
            </a:r>
          </a:p>
          <a:p>
            <a:pPr eaLnBrk="1" hangingPunct="1"/>
            <a:r>
              <a:rPr lang="zh-CN" altLang="en-US">
                <a:cs typeface="Times New Roman" panose="02020603050405020304" pitchFamily="18" charset="0"/>
              </a:rPr>
              <a:t>两图，可知滑动摩擦力的大小还跟接触面的</a:t>
            </a:r>
            <a:r>
              <a:rPr lang="en-US" altLang="zh-CN">
                <a:cs typeface="Times New Roman" panose="02020603050405020304" pitchFamily="18" charset="0"/>
              </a:rPr>
              <a:t>_________</a:t>
            </a:r>
            <a:r>
              <a:rPr lang="zh-CN" altLang="en-US">
                <a:cs typeface="Times New Roman" panose="02020603050405020304" pitchFamily="18" charset="0"/>
              </a:rPr>
              <a:t>有关。</a:t>
            </a: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13" y="808038"/>
            <a:ext cx="112712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4" descr="20JXWLJ-10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68425" y="2787650"/>
            <a:ext cx="50403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5"/>
          <p:cNvSpPr txBox="1">
            <a:spLocks noChangeArrowheads="1"/>
          </p:cNvSpPr>
          <p:nvPr/>
        </p:nvSpPr>
        <p:spPr bwMode="auto">
          <a:xfrm>
            <a:off x="4464050" y="1493838"/>
            <a:ext cx="14763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压力 </a:t>
            </a:r>
          </a:p>
        </p:txBody>
      </p:sp>
      <p:sp>
        <p:nvSpPr>
          <p:cNvPr id="81926" name="Text Box 6"/>
          <p:cNvSpPr txBox="1">
            <a:spLocks noChangeArrowheads="1"/>
          </p:cNvSpPr>
          <p:nvPr/>
        </p:nvSpPr>
        <p:spPr bwMode="auto">
          <a:xfrm>
            <a:off x="4902200" y="1951038"/>
            <a:ext cx="1870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粗糙程度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6075" y="617538"/>
            <a:ext cx="90138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5</a:t>
            </a:r>
            <a:r>
              <a:rPr lang="zh-CN" altLang="en-US">
                <a:cs typeface="Times New Roman" panose="02020603050405020304" pitchFamily="18" charset="0"/>
              </a:rPr>
              <a:t>．力的示意图</a:t>
            </a:r>
          </a:p>
          <a:p>
            <a:pPr eaLnBrk="1" hangingPunct="1"/>
            <a:r>
              <a:rPr lang="en-US" altLang="zh-CN">
                <a:cs typeface="Times New Roman" panose="02020603050405020304" pitchFamily="18" charset="0"/>
              </a:rPr>
              <a:t>(1)</a:t>
            </a:r>
            <a:r>
              <a:rPr lang="zh-CN" altLang="en-US">
                <a:cs typeface="Times New Roman" panose="02020603050405020304" pitchFamily="18" charset="0"/>
              </a:rPr>
              <a:t>定义：用一条带箭头的线段把力的三要素都表示出来叫作力的示意图。</a:t>
            </a:r>
          </a:p>
          <a:p>
            <a:pPr eaLnBrk="1" hangingPunct="1"/>
            <a:r>
              <a:rPr lang="en-US" altLang="zh-CN">
                <a:cs typeface="Times New Roman" panose="02020603050405020304" pitchFamily="18" charset="0"/>
              </a:rPr>
              <a:t>(2)</a:t>
            </a:r>
            <a:r>
              <a:rPr lang="zh-CN" altLang="en-US">
                <a:cs typeface="Times New Roman" panose="02020603050405020304" pitchFamily="18" charset="0"/>
              </a:rPr>
              <a:t>具体做法：沿力的方向画一条线段，线段的长短表示力的①</a:t>
            </a:r>
            <a:r>
              <a:rPr lang="en-US" altLang="zh-CN">
                <a:cs typeface="Times New Roman" panose="02020603050405020304" pitchFamily="18" charset="0"/>
              </a:rPr>
              <a:t>_____</a:t>
            </a:r>
            <a:r>
              <a:rPr lang="zh-CN" altLang="en-US">
                <a:cs typeface="Times New Roman" panose="02020603050405020304" pitchFamily="18" charset="0"/>
              </a:rPr>
              <a:t>，在</a:t>
            </a:r>
          </a:p>
          <a:p>
            <a:pPr eaLnBrk="1" hangingPunct="1"/>
            <a:r>
              <a:rPr lang="zh-CN" altLang="en-US">
                <a:cs typeface="Times New Roman" panose="02020603050405020304" pitchFamily="18" charset="0"/>
              </a:rPr>
              <a:t>线段的末端画个箭头表示力的②</a:t>
            </a:r>
            <a:r>
              <a:rPr lang="en-US" altLang="zh-CN">
                <a:cs typeface="Times New Roman" panose="02020603050405020304" pitchFamily="18" charset="0"/>
              </a:rPr>
              <a:t>_______ </a:t>
            </a:r>
            <a:r>
              <a:rPr lang="zh-CN" altLang="en-US">
                <a:cs typeface="Times New Roman" panose="02020603050405020304" pitchFamily="18" charset="0"/>
              </a:rPr>
              <a:t>，线段的起点或终点表示力的</a:t>
            </a:r>
          </a:p>
          <a:p>
            <a:pPr eaLnBrk="1" hangingPunct="1"/>
            <a:r>
              <a:rPr lang="zh-CN" altLang="en-US">
                <a:cs typeface="Times New Roman" panose="02020603050405020304" pitchFamily="18" charset="0"/>
              </a:rPr>
              <a:t>③</a:t>
            </a:r>
            <a:r>
              <a:rPr lang="en-US" altLang="zh-CN">
                <a:cs typeface="Times New Roman" panose="02020603050405020304" pitchFamily="18" charset="0"/>
              </a:rPr>
              <a:t>_________</a:t>
            </a:r>
            <a:r>
              <a:rPr lang="zh-CN" altLang="en-US">
                <a:cs typeface="Times New Roman" panose="02020603050405020304" pitchFamily="18" charset="0"/>
              </a:rPr>
              <a:t>。</a:t>
            </a:r>
          </a:p>
        </p:txBody>
      </p:sp>
      <p:sp>
        <p:nvSpPr>
          <p:cNvPr id="13315" name="Text Box 3"/>
          <p:cNvSpPr txBox="1">
            <a:spLocks noChangeArrowheads="1"/>
          </p:cNvSpPr>
          <p:nvPr/>
        </p:nvSpPr>
        <p:spPr bwMode="auto">
          <a:xfrm>
            <a:off x="7192963" y="1477963"/>
            <a:ext cx="11557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大小</a:t>
            </a:r>
          </a:p>
        </p:txBody>
      </p:sp>
      <p:sp>
        <p:nvSpPr>
          <p:cNvPr id="13316" name="Text Box 4"/>
          <p:cNvSpPr txBox="1">
            <a:spLocks noChangeArrowheads="1"/>
          </p:cNvSpPr>
          <p:nvPr/>
        </p:nvSpPr>
        <p:spPr bwMode="auto">
          <a:xfrm>
            <a:off x="3651250" y="1935163"/>
            <a:ext cx="1584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方向 </a:t>
            </a:r>
          </a:p>
        </p:txBody>
      </p:sp>
      <p:sp>
        <p:nvSpPr>
          <p:cNvPr id="13317" name="Text Box 5"/>
          <p:cNvSpPr txBox="1">
            <a:spLocks noChangeArrowheads="1"/>
          </p:cNvSpPr>
          <p:nvPr/>
        </p:nvSpPr>
        <p:spPr bwMode="auto">
          <a:xfrm>
            <a:off x="250825" y="2417763"/>
            <a:ext cx="20097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作用点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727200" y="1482725"/>
            <a:ext cx="705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滑动摩擦和滚动摩擦的辨别</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考</a:t>
            </a:r>
            <a:r>
              <a:rPr lang="en-US" altLang="zh-CN">
                <a:latin typeface="黑体" panose="02010609060101010101" pitchFamily="49" charset="-122"/>
                <a:ea typeface="黑体" panose="02010609060101010101" pitchFamily="49" charset="-122"/>
              </a:rPr>
              <a:t>)</a:t>
            </a:r>
            <a:endParaRPr lang="zh-CN" altLang="en-US">
              <a:latin typeface="黑体" panose="02010609060101010101" pitchFamily="49" charset="-122"/>
              <a:ea typeface="黑体" panose="02010609060101010101" pitchFamily="49" charset="-122"/>
            </a:endParaRPr>
          </a:p>
        </p:txBody>
      </p:sp>
      <p:sp>
        <p:nvSpPr>
          <p:cNvPr id="54276" name="TextBox 1"/>
          <p:cNvSpPr txBox="1">
            <a:spLocks noChangeArrowheads="1"/>
          </p:cNvSpPr>
          <p:nvPr/>
        </p:nvSpPr>
        <p:spPr bwMode="auto">
          <a:xfrm>
            <a:off x="358775" y="199548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a:t>
            </a:r>
            <a:r>
              <a:rPr lang="zh-CN" altLang="en-US"/>
              <a:t>常考题型：填空题。</a:t>
            </a:r>
          </a:p>
          <a:p>
            <a:pPr eaLnBrk="1" hangingPunct="1"/>
            <a:r>
              <a:rPr lang="en-US" altLang="zh-CN"/>
              <a:t>(2)</a:t>
            </a:r>
            <a:r>
              <a:rPr lang="zh-CN" altLang="en-US"/>
              <a:t>常规考法：</a:t>
            </a:r>
          </a:p>
          <a:p>
            <a:pPr eaLnBrk="1" hangingPunct="1"/>
            <a:r>
              <a:rPr lang="zh-CN" altLang="en-US"/>
              <a:t>①以生活实例为背景结合增大或减小摩擦力的方法一起考查。</a:t>
            </a:r>
          </a:p>
          <a:p>
            <a:pPr eaLnBrk="1" hangingPunct="1"/>
            <a:r>
              <a:rPr lang="zh-CN" altLang="en-US"/>
              <a:t>②以谚语、成语为背景结合增大或减小压强的方法一起考查。</a:t>
            </a:r>
          </a:p>
          <a:p>
            <a:pPr eaLnBrk="1" hangingPunct="1"/>
            <a:r>
              <a:rPr lang="en-US" altLang="zh-CN"/>
              <a:t>(3)</a:t>
            </a:r>
            <a:r>
              <a:rPr lang="zh-CN" altLang="en-US"/>
              <a:t>备考方法：抓住“物体间接触点是否改变”是判断滑动摩擦和滚动摩擦的关键。</a:t>
            </a:r>
          </a:p>
        </p:txBody>
      </p:sp>
      <p:pic>
        <p:nvPicPr>
          <p:cNvPr id="542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13" y="1635125"/>
            <a:ext cx="11430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346075" y="617538"/>
            <a:ext cx="9194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r>
              <a:rPr lang="en-US" altLang="zh-CN">
                <a:cs typeface="Arial" panose="020B0604020202020204" pitchFamily="34" charset="0"/>
              </a:rPr>
              <a:t>(2021·</a:t>
            </a:r>
            <a:r>
              <a:rPr lang="zh-CN" altLang="en-US">
                <a:cs typeface="Arial" panose="020B0604020202020204" pitchFamily="34" charset="0"/>
              </a:rPr>
              <a:t>易错</a:t>
            </a:r>
            <a:r>
              <a:rPr lang="en-US" altLang="zh-CN">
                <a:cs typeface="Arial" panose="020B0604020202020204" pitchFamily="34" charset="0"/>
              </a:rPr>
              <a:t>)</a:t>
            </a:r>
            <a:r>
              <a:rPr lang="zh-CN" altLang="en-US">
                <a:cs typeface="Times New Roman" panose="02020603050405020304" pitchFamily="18" charset="0"/>
              </a:rPr>
              <a:t>钢笔写字时，笔尖与纸之间的摩擦是</a:t>
            </a:r>
            <a:r>
              <a:rPr lang="en-US" altLang="zh-CN" u="sng"/>
              <a:t>____</a:t>
            </a:r>
            <a:r>
              <a:rPr lang="en-US" altLang="zh-CN" u="sng">
                <a:cs typeface="Times New Roman" panose="02020603050405020304" pitchFamily="18" charset="0"/>
              </a:rPr>
              <a:t>_</a:t>
            </a:r>
            <a:r>
              <a:rPr lang="zh-CN" altLang="en-US">
                <a:cs typeface="Times New Roman" panose="02020603050405020304" pitchFamily="18" charset="0"/>
              </a:rPr>
              <a:t>摩擦。王</a:t>
            </a:r>
          </a:p>
          <a:p>
            <a:pPr eaLnBrk="1" hangingPunct="1"/>
            <a:r>
              <a:rPr lang="zh-CN" altLang="en-US">
                <a:cs typeface="Times New Roman" panose="02020603050405020304" pitchFamily="18" charset="0"/>
              </a:rPr>
              <a:t>爷爷在推很重的木箱时，在木箱的下面垫上枕木，这是为了</a:t>
            </a:r>
            <a:r>
              <a:rPr lang="en-US" altLang="zh-CN" u="sng">
                <a:cs typeface="Times New Roman" panose="02020603050405020304" pitchFamily="18" charset="0"/>
              </a:rPr>
              <a:t>__</a:t>
            </a:r>
            <a:r>
              <a:rPr lang="en-US" altLang="zh-CN" u="sng"/>
              <a:t>____</a:t>
            </a:r>
            <a:r>
              <a:rPr lang="en-US" altLang="zh-CN">
                <a:cs typeface="Times New Roman" panose="02020603050405020304" pitchFamily="18" charset="0"/>
              </a:rPr>
              <a:t>(</a:t>
            </a:r>
            <a:r>
              <a:rPr lang="zh-CN" altLang="en-US">
                <a:cs typeface="Times New Roman" panose="02020603050405020304" pitchFamily="18" charset="0"/>
              </a:rPr>
              <a:t>选填</a:t>
            </a:r>
          </a:p>
          <a:p>
            <a:pPr eaLnBrk="1" hangingPunct="1"/>
            <a:r>
              <a:rPr lang="zh-CN" altLang="en-US">
                <a:cs typeface="Times New Roman" panose="02020603050405020304" pitchFamily="18" charset="0"/>
              </a:rPr>
              <a:t>“增大”或“减小”</a:t>
            </a:r>
            <a:r>
              <a:rPr lang="en-US" altLang="zh-CN">
                <a:cs typeface="Times New Roman" panose="02020603050405020304" pitchFamily="18" charset="0"/>
              </a:rPr>
              <a:t>)</a:t>
            </a:r>
            <a:r>
              <a:rPr lang="zh-CN" altLang="en-US">
                <a:cs typeface="Times New Roman" panose="02020603050405020304" pitchFamily="18" charset="0"/>
              </a:rPr>
              <a:t>摩擦力。</a:t>
            </a:r>
          </a:p>
        </p:txBody>
      </p:sp>
      <p:pic>
        <p:nvPicPr>
          <p:cNvPr id="55299" name="Picture 3" descr="图片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288" y="846138"/>
            <a:ext cx="927100" cy="285750"/>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6937375" y="593725"/>
            <a:ext cx="695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rPr>
              <a:t>滑动</a:t>
            </a:r>
          </a:p>
        </p:txBody>
      </p:sp>
      <p:sp>
        <p:nvSpPr>
          <p:cNvPr id="55302" name="Text Box 6"/>
          <p:cNvSpPr txBox="1">
            <a:spLocks noChangeArrowheads="1"/>
          </p:cNvSpPr>
          <p:nvPr/>
        </p:nvSpPr>
        <p:spPr bwMode="auto">
          <a:xfrm>
            <a:off x="7116763" y="1050925"/>
            <a:ext cx="695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rPr>
              <a:t>减小</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23850" y="771525"/>
            <a:ext cx="90725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a:t>
            </a:r>
            <a:r>
              <a:rPr lang="en-US" altLang="zh-CN">
                <a:cs typeface="Arial" panose="020B0604020202020204" pitchFamily="34" charset="0"/>
              </a:rPr>
              <a:t>(2020·</a:t>
            </a:r>
            <a:r>
              <a:rPr lang="zh-CN" altLang="en-US">
                <a:cs typeface="Arial" panose="020B0604020202020204" pitchFamily="34" charset="0"/>
              </a:rPr>
              <a:t>江西</a:t>
            </a:r>
            <a:r>
              <a:rPr lang="en-US" altLang="zh-CN">
                <a:cs typeface="Arial" panose="020B0604020202020204" pitchFamily="34" charset="0"/>
              </a:rPr>
              <a:t>)</a:t>
            </a:r>
            <a:r>
              <a:rPr lang="en-US" altLang="zh-CN">
                <a:cs typeface="Times New Roman" panose="02020603050405020304" pitchFamily="18" charset="0"/>
              </a:rPr>
              <a:t>“</a:t>
            </a:r>
            <a:r>
              <a:rPr lang="zh-CN" altLang="en-US">
                <a:cs typeface="Times New Roman" panose="02020603050405020304" pitchFamily="18" charset="0"/>
              </a:rPr>
              <a:t>我劳动，我快乐”，如图所示，是小红同学常用的搓</a:t>
            </a:r>
          </a:p>
          <a:p>
            <a:pPr eaLnBrk="1" hangingPunct="1"/>
            <a:r>
              <a:rPr lang="zh-CN" altLang="en-US">
                <a:cs typeface="Times New Roman" panose="02020603050405020304" pitchFamily="18" charset="0"/>
              </a:rPr>
              <a:t>衣板，它是通过增大接触面的 </a:t>
            </a:r>
            <a:r>
              <a:rPr lang="en-US" altLang="zh-CN">
                <a:cs typeface="Times New Roman" panose="02020603050405020304" pitchFamily="18" charset="0"/>
              </a:rPr>
              <a:t>_________</a:t>
            </a:r>
            <a:r>
              <a:rPr lang="zh-CN" altLang="en-US">
                <a:cs typeface="Times New Roman" panose="02020603050405020304" pitchFamily="18" charset="0"/>
              </a:rPr>
              <a:t>来增大摩擦；洗刷衣服时，刷子</a:t>
            </a:r>
          </a:p>
          <a:p>
            <a:pPr eaLnBrk="1" hangingPunct="1"/>
            <a:r>
              <a:rPr lang="zh-CN" altLang="en-US">
                <a:cs typeface="Times New Roman" panose="02020603050405020304" pitchFamily="18" charset="0"/>
              </a:rPr>
              <a:t>与衣服之间的摩擦为</a:t>
            </a:r>
            <a:r>
              <a:rPr lang="en-US" altLang="zh-CN">
                <a:cs typeface="Times New Roman" panose="02020603050405020304" pitchFamily="18" charset="0"/>
              </a:rPr>
              <a:t>_______(</a:t>
            </a:r>
            <a:r>
              <a:rPr lang="zh-CN" altLang="en-US">
                <a:cs typeface="Times New Roman" panose="02020603050405020304" pitchFamily="18" charset="0"/>
              </a:rPr>
              <a:t>选填“滑动”或“滚动”</a:t>
            </a:r>
            <a:r>
              <a:rPr lang="en-US" altLang="zh-CN">
                <a:cs typeface="Times New Roman" panose="02020603050405020304" pitchFamily="18" charset="0"/>
              </a:rPr>
              <a:t>)</a:t>
            </a:r>
            <a:r>
              <a:rPr lang="zh-CN" altLang="en-US">
                <a:cs typeface="Times New Roman" panose="02020603050405020304" pitchFamily="18" charset="0"/>
              </a:rPr>
              <a:t>。</a:t>
            </a:r>
          </a:p>
        </p:txBody>
      </p:sp>
      <p:pic>
        <p:nvPicPr>
          <p:cNvPr id="18436" name="Picture 4" descr="20JXWLJ-10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9113" y="2643188"/>
            <a:ext cx="194468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3549650" y="1177925"/>
            <a:ext cx="1778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粗糙程度</a:t>
            </a:r>
          </a:p>
        </p:txBody>
      </p:sp>
      <p:sp>
        <p:nvSpPr>
          <p:cNvPr id="18438" name="Text Box 6"/>
          <p:cNvSpPr txBox="1">
            <a:spLocks noChangeArrowheads="1"/>
          </p:cNvSpPr>
          <p:nvPr/>
        </p:nvSpPr>
        <p:spPr bwMode="auto">
          <a:xfrm>
            <a:off x="2466975" y="1635125"/>
            <a:ext cx="14033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滑动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46075" y="617538"/>
            <a:ext cx="89789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2</a:t>
            </a:r>
            <a:r>
              <a:rPr lang="zh-CN" altLang="en-US">
                <a:cs typeface="Times New Roman" panose="02020603050405020304" pitchFamily="18" charset="0"/>
              </a:rPr>
              <a:t>．</a:t>
            </a:r>
            <a:r>
              <a:rPr lang="en-US" altLang="zh-CN">
                <a:cs typeface="Arial" panose="020B0604020202020204" pitchFamily="34" charset="0"/>
              </a:rPr>
              <a:t>(2019·</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谚语、成语都蕴含着丰富的物理知识，如：①如坐针</a:t>
            </a:r>
          </a:p>
          <a:p>
            <a:pPr eaLnBrk="1" hangingPunct="1"/>
            <a:r>
              <a:rPr lang="zh-CN" altLang="en-US">
                <a:cs typeface="Times New Roman" panose="02020603050405020304" pitchFamily="18" charset="0"/>
              </a:rPr>
              <a:t>毡；②墙内开花墙外香；③泥鳅黄鳝交朋友</a:t>
            </a:r>
            <a:r>
              <a:rPr lang="en-US" altLang="zh-CN">
                <a:cs typeface="Times New Roman" panose="02020603050405020304" pitchFamily="18" charset="0"/>
              </a:rPr>
              <a:t>——</a:t>
            </a:r>
            <a:r>
              <a:rPr lang="zh-CN" altLang="en-US">
                <a:cs typeface="Times New Roman" panose="02020603050405020304" pitchFamily="18" charset="0"/>
              </a:rPr>
              <a:t>滑头对滑头；④霜前冷，</a:t>
            </a:r>
          </a:p>
          <a:p>
            <a:pPr eaLnBrk="1" hangingPunct="1"/>
            <a:r>
              <a:rPr lang="zh-CN" altLang="en-US">
                <a:cs typeface="Times New Roman" panose="02020603050405020304" pitchFamily="18" charset="0"/>
              </a:rPr>
              <a:t>雪后寒，其中主要体现摩擦知识的是</a:t>
            </a:r>
            <a:r>
              <a:rPr lang="en-US" altLang="zh-CN">
                <a:cs typeface="Times New Roman" panose="02020603050405020304" pitchFamily="18" charset="0"/>
              </a:rPr>
              <a:t>_____</a:t>
            </a:r>
            <a:r>
              <a:rPr lang="zh-CN" altLang="en-US">
                <a:cs typeface="Times New Roman" panose="02020603050405020304" pitchFamily="18" charset="0"/>
              </a:rPr>
              <a:t>。</a:t>
            </a:r>
            <a:r>
              <a:rPr lang="en-US" altLang="zh-CN">
                <a:cs typeface="Times New Roman" panose="02020603050405020304" pitchFamily="18" charset="0"/>
              </a:rPr>
              <a:t>(</a:t>
            </a:r>
            <a:r>
              <a:rPr lang="zh-CN" altLang="en-US">
                <a:cs typeface="Times New Roman" panose="02020603050405020304" pitchFamily="18" charset="0"/>
              </a:rPr>
              <a:t>请填入相应的序号</a:t>
            </a:r>
            <a:r>
              <a:rPr lang="en-US" altLang="zh-CN">
                <a:cs typeface="Times New Roman" panose="02020603050405020304" pitchFamily="18" charset="0"/>
              </a:rPr>
              <a:t>)</a:t>
            </a:r>
            <a:endParaRPr lang="zh-CN" altLang="en-US">
              <a:cs typeface="Times New Roman" panose="02020603050405020304" pitchFamily="18" charset="0"/>
            </a:endParaRPr>
          </a:p>
        </p:txBody>
      </p:sp>
      <p:sp>
        <p:nvSpPr>
          <p:cNvPr id="33795" name="Text Box 3"/>
          <p:cNvSpPr txBox="1">
            <a:spLocks noChangeArrowheads="1"/>
          </p:cNvSpPr>
          <p:nvPr/>
        </p:nvSpPr>
        <p:spPr bwMode="auto">
          <a:xfrm>
            <a:off x="4497388" y="1482725"/>
            <a:ext cx="696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③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1"/>
    </p:bld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655763" y="1409700"/>
            <a:ext cx="6842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探究影响滑动摩擦力大小的因素 </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考</a:t>
            </a:r>
            <a:r>
              <a:rPr lang="en-US" altLang="zh-CN">
                <a:latin typeface="黑体" panose="02010609060101010101" pitchFamily="49" charset="-122"/>
                <a:ea typeface="黑体" panose="02010609060101010101" pitchFamily="49" charset="-122"/>
              </a:rPr>
              <a:t>)</a:t>
            </a:r>
            <a:endParaRPr lang="zh-CN" altLang="en-US">
              <a:latin typeface="黑体" panose="02010609060101010101" pitchFamily="49" charset="-122"/>
              <a:ea typeface="黑体" panose="02010609060101010101" pitchFamily="49" charset="-122"/>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775" y="1563688"/>
            <a:ext cx="1114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extBox 1"/>
          <p:cNvSpPr txBox="1">
            <a:spLocks noChangeArrowheads="1"/>
          </p:cNvSpPr>
          <p:nvPr/>
        </p:nvSpPr>
        <p:spPr bwMode="auto">
          <a:xfrm>
            <a:off x="323850" y="1951038"/>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设计和进行实验</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．实验器材及作用</a:t>
            </a:r>
          </a:p>
        </p:txBody>
      </p:sp>
      <p:pic>
        <p:nvPicPr>
          <p:cNvPr id="31752" name="Picture 8" descr="Z2T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4188" y="2643188"/>
            <a:ext cx="4356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弹簧测力计的使用与读数。</a:t>
            </a:r>
          </a:p>
          <a:p>
            <a:pPr eaLnBrk="1" hangingPunct="1"/>
            <a:r>
              <a:rPr lang="en-US" altLang="zh-CN">
                <a:cs typeface="Times New Roman" panose="02020603050405020304" pitchFamily="18" charset="0"/>
              </a:rPr>
              <a:t>(2)</a:t>
            </a:r>
            <a:r>
              <a:rPr lang="zh-CN" altLang="en-US">
                <a:cs typeface="Times New Roman" panose="02020603050405020304" pitchFamily="18" charset="0"/>
              </a:rPr>
              <a:t>用弹簧测力计沿水平方向匀速拉动木块，使弹簧测力计的示数等于木块受到的摩擦力，运用了</a:t>
            </a:r>
            <a:r>
              <a:rPr lang="zh-CN" altLang="en-US" u="sng">
                <a:cs typeface="Times New Roman" panose="02020603050405020304" pitchFamily="18" charset="0"/>
              </a:rPr>
              <a:t> 二力平衡 </a:t>
            </a:r>
            <a:r>
              <a:rPr lang="zh-CN" altLang="en-US">
                <a:cs typeface="Times New Roman" panose="02020603050405020304" pitchFamily="18" charset="0"/>
              </a:rPr>
              <a:t>的原理。</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46075" y="617538"/>
            <a:ext cx="838993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2</a:t>
            </a:r>
            <a:r>
              <a:rPr lang="zh-CN" altLang="en-US"/>
              <a:t>．实验方法</a:t>
            </a:r>
          </a:p>
          <a:p>
            <a:pPr eaLnBrk="1" hangingPunct="1"/>
            <a:r>
              <a:rPr lang="en-US" altLang="zh-CN"/>
              <a:t>(1)</a:t>
            </a:r>
            <a:r>
              <a:rPr lang="zh-CN" altLang="en-US"/>
              <a:t>转换法的应用：通过</a:t>
            </a:r>
            <a:r>
              <a:rPr lang="zh-CN" altLang="en-US" u="sng"/>
              <a:t> 弹簧测力计示数即拉力的大小 </a:t>
            </a:r>
            <a:r>
              <a:rPr lang="zh-CN" altLang="en-US"/>
              <a:t>来反映</a:t>
            </a:r>
            <a:r>
              <a:rPr lang="zh-CN" altLang="en-US" u="sng"/>
              <a:t> 摩擦力 </a:t>
            </a:r>
            <a:r>
              <a:rPr lang="zh-CN" altLang="en-US"/>
              <a:t>的大小。</a:t>
            </a:r>
          </a:p>
          <a:p>
            <a:pPr eaLnBrk="1" hangingPunct="1"/>
            <a:r>
              <a:rPr lang="en-US" altLang="zh-CN"/>
              <a:t>(2)</a:t>
            </a:r>
            <a:r>
              <a:rPr lang="zh-CN" altLang="en-US"/>
              <a:t>控制变量法的应用：</a:t>
            </a:r>
          </a:p>
          <a:p>
            <a:pPr eaLnBrk="1" hangingPunct="1"/>
            <a:r>
              <a:rPr lang="zh-CN" altLang="en-US"/>
              <a:t>①探究滑动摩擦力的大小与压力大小的关系：保持接触面</a:t>
            </a:r>
            <a:r>
              <a:rPr lang="zh-CN" altLang="en-US" u="sng"/>
              <a:t> 粗糙程度 </a:t>
            </a:r>
            <a:r>
              <a:rPr lang="zh-CN" altLang="en-US"/>
              <a:t>不变，只改变</a:t>
            </a:r>
            <a:r>
              <a:rPr lang="zh-CN" altLang="en-US" u="sng"/>
              <a:t> 压力的大小 </a:t>
            </a:r>
            <a:r>
              <a:rPr lang="zh-CN" altLang="en-US"/>
              <a:t>，观察弹簧测力计的示数变化。</a:t>
            </a:r>
          </a:p>
          <a:p>
            <a:pPr eaLnBrk="1" hangingPunct="1"/>
            <a:r>
              <a:rPr lang="zh-CN" altLang="en-US"/>
              <a:t>②探究滑动摩擦力的大小与接触面的粗糙程度的关系：控制</a:t>
            </a:r>
            <a:r>
              <a:rPr lang="zh-CN" altLang="en-US" u="sng"/>
              <a:t> 压力的大小 </a:t>
            </a:r>
            <a:r>
              <a:rPr lang="zh-CN" altLang="en-US"/>
              <a:t>不变，只改变</a:t>
            </a:r>
            <a:r>
              <a:rPr lang="zh-CN" altLang="en-US" u="sng"/>
              <a:t> 接触面的粗糙程度 </a:t>
            </a:r>
            <a:r>
              <a:rPr lang="zh-CN" altLang="en-US"/>
              <a:t>，观察弹簧测力计的示数变化。</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346075" y="617538"/>
            <a:ext cx="8389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实验分析</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3</a:t>
            </a:r>
            <a:r>
              <a:rPr lang="zh-CN" altLang="en-US">
                <a:cs typeface="Times New Roman" panose="02020603050405020304" pitchFamily="18" charset="0"/>
              </a:rPr>
              <a:t>．木块在水平面运动时所受平衡力和相互作用力的判断。</a:t>
            </a:r>
          </a:p>
          <a:p>
            <a:pPr eaLnBrk="1" hangingPunct="1"/>
            <a:r>
              <a:rPr lang="en-US" altLang="zh-CN">
                <a:cs typeface="Times New Roman" panose="02020603050405020304" pitchFamily="18" charset="0"/>
              </a:rPr>
              <a:t>4</a:t>
            </a:r>
            <a:r>
              <a:rPr lang="zh-CN" altLang="en-US">
                <a:cs typeface="Times New Roman" panose="02020603050405020304" pitchFamily="18" charset="0"/>
              </a:rPr>
              <a:t>．表格数据分析与总结。</a:t>
            </a:r>
          </a:p>
          <a:p>
            <a:pPr eaLnBrk="1" hangingPunct="1"/>
            <a:r>
              <a:rPr lang="en-US" altLang="zh-CN">
                <a:cs typeface="Times New Roman" panose="02020603050405020304" pitchFamily="18" charset="0"/>
              </a:rPr>
              <a:t>5</a:t>
            </a:r>
            <a:r>
              <a:rPr lang="zh-CN" altLang="en-US">
                <a:cs typeface="Times New Roman" panose="02020603050405020304" pitchFamily="18" charset="0"/>
              </a:rPr>
              <a:t>．根据实验数据描绘摩擦力随压力大小变化的关系图象。</a:t>
            </a:r>
          </a:p>
          <a:p>
            <a:pPr eaLnBrk="1" hangingPunct="1"/>
            <a:r>
              <a:rPr lang="en-US" altLang="zh-CN">
                <a:cs typeface="Times New Roman" panose="02020603050405020304" pitchFamily="18" charset="0"/>
              </a:rPr>
              <a:t>6</a:t>
            </a:r>
            <a:r>
              <a:rPr lang="zh-CN" altLang="en-US">
                <a:cs typeface="Times New Roman" panose="02020603050405020304" pitchFamily="18" charset="0"/>
              </a:rPr>
              <a:t>．摩擦力在实际生活中的应用。</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46075" y="617538"/>
            <a:ext cx="83899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实验拓展</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7</a:t>
            </a:r>
            <a:r>
              <a:rPr lang="zh-CN" altLang="en-US">
                <a:cs typeface="Times New Roman" panose="02020603050405020304" pitchFamily="18" charset="0"/>
              </a:rPr>
              <a:t>．滑动摩擦力的大小与物体的接触面积和物体匀速运动速度的大小无关。</a:t>
            </a:r>
          </a:p>
          <a:p>
            <a:pPr eaLnBrk="1" hangingPunct="1"/>
            <a:r>
              <a:rPr lang="en-US" altLang="zh-CN">
                <a:cs typeface="Times New Roman" panose="02020603050405020304" pitchFamily="18" charset="0"/>
              </a:rPr>
              <a:t>8</a:t>
            </a:r>
            <a:r>
              <a:rPr lang="zh-CN" altLang="en-US">
                <a:cs typeface="Times New Roman" panose="02020603050405020304" pitchFamily="18" charset="0"/>
              </a:rPr>
              <a:t>．实验装置的改进。</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346075" y="617538"/>
            <a:ext cx="83899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实验结论</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zh-CN" altLang="en-US">
                <a:cs typeface="Times New Roman" panose="02020603050405020304" pitchFamily="18" charset="0"/>
              </a:rPr>
              <a:t>滑动摩擦力的大小与作用在物体表面的压力和接触面的粗糙程度有关：①当接触面的粗糙程度一定时，物体表面受到的压力越大，滑动摩擦力越大；②当物体表面受到的压力一定时，接触面越粗糙，滑动摩擦力越大。</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6</a:t>
            </a:r>
            <a:r>
              <a:rPr lang="zh-CN" altLang="en-US">
                <a:cs typeface="Times New Roman" panose="02020603050405020304" pitchFamily="18" charset="0"/>
              </a:rPr>
              <a:t>．力的相互作用</a:t>
            </a:r>
          </a:p>
          <a:p>
            <a:pPr eaLnBrk="1" hangingPunct="1"/>
            <a:r>
              <a:rPr lang="zh-CN" altLang="en-US">
                <a:cs typeface="Times New Roman" panose="02020603050405020304" pitchFamily="18" charset="0"/>
              </a:rPr>
              <a:t>一个物体对另一个物体施力时，另一个物体也同时对它施加力的作用，即物体间力的作用是相互的。</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346075" y="617538"/>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t>在探究“滑动摩擦力大小与什么因素有关”时，小明设计了如图所示的实验。</a:t>
            </a:r>
          </a:p>
        </p:txBody>
      </p:sp>
      <p:pic>
        <p:nvPicPr>
          <p:cNvPr id="60420" name="Picture 4" descr="19ZZWL13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350" y="1527175"/>
            <a:ext cx="550862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346075" y="617538"/>
            <a:ext cx="8905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设计与进行实验</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en-US" altLang="zh-CN">
                <a:cs typeface="Arial" panose="020B0604020202020204" pitchFamily="34" charset="0"/>
              </a:rPr>
              <a:t>(2014·</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实验时应拉着木块沿水平方向做匀速直线运动，此操作</a:t>
            </a:r>
          </a:p>
          <a:p>
            <a:pPr eaLnBrk="1" hangingPunct="1"/>
            <a:r>
              <a:rPr lang="zh-CN" altLang="en-US">
                <a:cs typeface="Times New Roman" panose="02020603050405020304" pitchFamily="18" charset="0"/>
              </a:rPr>
              <a:t>的目的是 </a:t>
            </a:r>
            <a:r>
              <a:rPr lang="en-US" altLang="zh-CN">
                <a:cs typeface="Times New Roman" panose="02020603050405020304" pitchFamily="18" charset="0"/>
              </a:rPr>
              <a:t>_________________________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刚开始拉动物块时，水平拉力逐渐增大，但物块仍静止，此时物块受</a:t>
            </a:r>
          </a:p>
          <a:p>
            <a:pPr eaLnBrk="1" hangingPunct="1"/>
            <a:r>
              <a:rPr lang="zh-CN" altLang="en-US">
                <a:cs typeface="Times New Roman" panose="02020603050405020304" pitchFamily="18" charset="0"/>
              </a:rPr>
              <a:t>到的摩擦力 </a:t>
            </a:r>
            <a:r>
              <a:rPr lang="en-US" altLang="zh-CN">
                <a:cs typeface="Times New Roman" panose="02020603050405020304" pitchFamily="18" charset="0"/>
              </a:rPr>
              <a:t>_____(</a:t>
            </a:r>
            <a:r>
              <a:rPr lang="zh-CN" altLang="en-US">
                <a:cs typeface="Times New Roman" panose="02020603050405020304" pitchFamily="18" charset="0"/>
              </a:rPr>
              <a:t>选填“变大”“变小”或“不变”</a:t>
            </a:r>
            <a:r>
              <a:rPr lang="en-US" altLang="zh-CN">
                <a:cs typeface="Times New Roman" panose="02020603050405020304" pitchFamily="18" charset="0"/>
              </a:rPr>
              <a:t>)</a:t>
            </a:r>
            <a:endParaRPr lang="zh-CN" altLang="en-US">
              <a:cs typeface="Times New Roman" panose="02020603050405020304" pitchFamily="18" charset="0"/>
            </a:endParaRPr>
          </a:p>
        </p:txBody>
      </p:sp>
      <p:sp>
        <p:nvSpPr>
          <p:cNvPr id="61443" name="Text Box 3"/>
          <p:cNvSpPr txBox="1">
            <a:spLocks noChangeArrowheads="1"/>
          </p:cNvSpPr>
          <p:nvPr/>
        </p:nvSpPr>
        <p:spPr bwMode="auto">
          <a:xfrm>
            <a:off x="1168400" y="1482725"/>
            <a:ext cx="4051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使摩擦力大小等于拉力大小</a:t>
            </a:r>
          </a:p>
        </p:txBody>
      </p:sp>
      <p:sp>
        <p:nvSpPr>
          <p:cNvPr id="61444" name="Text Box 4"/>
          <p:cNvSpPr txBox="1">
            <a:spLocks noChangeArrowheads="1"/>
          </p:cNvSpPr>
          <p:nvPr/>
        </p:nvSpPr>
        <p:spPr bwMode="auto">
          <a:xfrm>
            <a:off x="1731963" y="2397125"/>
            <a:ext cx="8667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变大</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346075" y="617538"/>
            <a:ext cx="89423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分析与论证</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比较甲、乙实验，是为了研究滑动摩擦力大小与</a:t>
            </a:r>
            <a:r>
              <a:rPr lang="en-US" altLang="zh-CN">
                <a:cs typeface="Times New Roman" panose="02020603050405020304" pitchFamily="18" charset="0"/>
              </a:rPr>
              <a:t>_______</a:t>
            </a:r>
            <a:r>
              <a:rPr lang="zh-CN" altLang="en-US">
                <a:cs typeface="Times New Roman" panose="02020603050405020304" pitchFamily="18" charset="0"/>
              </a:rPr>
              <a:t>有关；比较</a:t>
            </a:r>
          </a:p>
          <a:p>
            <a:pPr eaLnBrk="1" hangingPunct="1"/>
            <a:r>
              <a:rPr lang="zh-CN" altLang="en-US">
                <a:cs typeface="Times New Roman" panose="02020603050405020304" pitchFamily="18" charset="0"/>
              </a:rPr>
              <a:t>乙、丙实验，是为了研究滑动摩擦力大小与 </a:t>
            </a:r>
            <a:r>
              <a:rPr lang="en-US" altLang="zh-CN">
                <a:cs typeface="Times New Roman" panose="02020603050405020304" pitchFamily="18" charset="0"/>
              </a:rPr>
              <a:t>_________________</a:t>
            </a:r>
            <a:r>
              <a:rPr lang="zh-CN" altLang="en-US">
                <a:cs typeface="Times New Roman" panose="02020603050405020304" pitchFamily="18" charset="0"/>
              </a:rPr>
              <a:t>有关。</a:t>
            </a:r>
          </a:p>
          <a:p>
            <a:pPr eaLnBrk="1" hangingPunct="1"/>
            <a:r>
              <a:rPr lang="en-US" altLang="zh-CN">
                <a:cs typeface="Times New Roman" panose="02020603050405020304" pitchFamily="18" charset="0"/>
              </a:rPr>
              <a:t>(2)</a:t>
            </a:r>
            <a:r>
              <a:rPr lang="zh-CN" altLang="en-US">
                <a:cs typeface="Times New Roman" panose="02020603050405020304" pitchFamily="18" charset="0"/>
              </a:rPr>
              <a:t>比较甲、丁实验，发现甲实验弹簧测力计的示数大于丁实验弹簧测力</a:t>
            </a:r>
          </a:p>
          <a:p>
            <a:pPr eaLnBrk="1" hangingPunct="1"/>
            <a:r>
              <a:rPr lang="zh-CN" altLang="en-US">
                <a:cs typeface="Times New Roman" panose="02020603050405020304" pitchFamily="18" charset="0"/>
              </a:rPr>
              <a:t>计的示数，小明得出结论：滑动摩擦力的大小与接触面积的大小有关。</a:t>
            </a:r>
          </a:p>
          <a:p>
            <a:pPr eaLnBrk="1" hangingPunct="1"/>
            <a:r>
              <a:rPr lang="zh-CN" altLang="en-US">
                <a:cs typeface="Times New Roman" panose="02020603050405020304" pitchFamily="18" charset="0"/>
              </a:rPr>
              <a:t>你认为他的结论是</a:t>
            </a:r>
            <a:r>
              <a:rPr lang="en-US" altLang="zh-CN">
                <a:cs typeface="Times New Roman" panose="02020603050405020304" pitchFamily="18" charset="0"/>
              </a:rPr>
              <a:t>_______(</a:t>
            </a:r>
            <a:r>
              <a:rPr lang="zh-CN" altLang="en-US">
                <a:cs typeface="Times New Roman" panose="02020603050405020304" pitchFamily="18" charset="0"/>
              </a:rPr>
              <a:t>选填“正确”或“错误”</a:t>
            </a:r>
            <a:r>
              <a:rPr lang="en-US" altLang="zh-CN">
                <a:cs typeface="Times New Roman" panose="02020603050405020304" pitchFamily="18" charset="0"/>
              </a:rPr>
              <a:t>)</a:t>
            </a:r>
            <a:r>
              <a:rPr lang="zh-CN" altLang="en-US">
                <a:cs typeface="Times New Roman" panose="02020603050405020304" pitchFamily="18" charset="0"/>
              </a:rPr>
              <a:t>的，原因是</a:t>
            </a:r>
          </a:p>
          <a:p>
            <a:pPr eaLnBrk="1" hangingPunct="1"/>
            <a:r>
              <a:rPr lang="en-US" altLang="zh-CN">
                <a:cs typeface="Times New Roman" panose="02020603050405020304" pitchFamily="18" charset="0"/>
              </a:rPr>
              <a:t>_________________________</a:t>
            </a:r>
            <a:r>
              <a:rPr lang="zh-CN" altLang="en-US">
                <a:cs typeface="Times New Roman" panose="02020603050405020304" pitchFamily="18" charset="0"/>
              </a:rPr>
              <a:t>。</a:t>
            </a:r>
          </a:p>
        </p:txBody>
      </p:sp>
      <p:sp>
        <p:nvSpPr>
          <p:cNvPr id="62467" name="Text Box 3"/>
          <p:cNvSpPr txBox="1">
            <a:spLocks noChangeArrowheads="1"/>
          </p:cNvSpPr>
          <p:nvPr/>
        </p:nvSpPr>
        <p:spPr bwMode="auto">
          <a:xfrm>
            <a:off x="6078538" y="1025525"/>
            <a:ext cx="11398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压力 </a:t>
            </a:r>
          </a:p>
        </p:txBody>
      </p:sp>
      <p:sp>
        <p:nvSpPr>
          <p:cNvPr id="62468" name="Text Box 4"/>
          <p:cNvSpPr txBox="1">
            <a:spLocks noChangeArrowheads="1"/>
          </p:cNvSpPr>
          <p:nvPr/>
        </p:nvSpPr>
        <p:spPr bwMode="auto">
          <a:xfrm>
            <a:off x="5183188" y="1482725"/>
            <a:ext cx="26638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接触面的粗糙程度</a:t>
            </a:r>
          </a:p>
        </p:txBody>
      </p:sp>
      <p:sp>
        <p:nvSpPr>
          <p:cNvPr id="62469" name="Text Box 5"/>
          <p:cNvSpPr txBox="1">
            <a:spLocks noChangeArrowheads="1"/>
          </p:cNvSpPr>
          <p:nvPr/>
        </p:nvSpPr>
        <p:spPr bwMode="auto">
          <a:xfrm>
            <a:off x="2466975" y="28543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错误 </a:t>
            </a:r>
          </a:p>
        </p:txBody>
      </p:sp>
      <p:sp>
        <p:nvSpPr>
          <p:cNvPr id="62470" name="Text Box 6"/>
          <p:cNvSpPr txBox="1">
            <a:spLocks noChangeArrowheads="1"/>
          </p:cNvSpPr>
          <p:nvPr/>
        </p:nvSpPr>
        <p:spPr bwMode="auto">
          <a:xfrm>
            <a:off x="9525" y="3311525"/>
            <a:ext cx="40576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没有控制物体间的压力相同</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P spid="62469" grpId="0"/>
      <p:bldP spid="6247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287338" y="617538"/>
            <a:ext cx="91455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r>
              <a:rPr lang="zh-CN" altLang="en-US">
                <a:cs typeface="Times New Roman" panose="02020603050405020304" pitchFamily="18" charset="0"/>
              </a:rPr>
              <a:t>补充设问</a:t>
            </a:r>
            <a:endParaRPr lang="zh-CN" altLang="en-US">
              <a:solidFill>
                <a:srgbClr val="CC0000"/>
              </a:solidFill>
              <a:cs typeface="Times New Roman" panose="02020603050405020304" pitchFamily="18" charset="0"/>
            </a:endParaRPr>
          </a:p>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交流与反思</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en-US" altLang="zh-CN">
                <a:cs typeface="Arial" panose="020B0604020202020204" pitchFamily="34" charset="0"/>
              </a:rPr>
              <a:t>(2014·</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实际操作时用弹簧测力计拉木块做匀速运动并不容易，请</a:t>
            </a:r>
          </a:p>
          <a:p>
            <a:pPr eaLnBrk="1" hangingPunct="1"/>
            <a:r>
              <a:rPr lang="zh-CN" altLang="en-US">
                <a:cs typeface="Times New Roman" panose="02020603050405020304" pitchFamily="18" charset="0"/>
              </a:rPr>
              <a:t>你提出改进建议：</a:t>
            </a:r>
            <a:r>
              <a:rPr lang="en-US" altLang="zh-CN">
                <a:cs typeface="Times New Roman" panose="02020603050405020304" pitchFamily="18" charset="0"/>
              </a:rPr>
              <a:t>___________________________________________</a:t>
            </a:r>
            <a:r>
              <a:rPr lang="zh-CN" altLang="en-US">
                <a:cs typeface="Times New Roman" panose="02020603050405020304" pitchFamily="18" charset="0"/>
              </a:rPr>
              <a:t>。</a:t>
            </a:r>
          </a:p>
        </p:txBody>
      </p:sp>
      <p:sp>
        <p:nvSpPr>
          <p:cNvPr id="63491" name="Text Box 3"/>
          <p:cNvSpPr txBox="1">
            <a:spLocks noChangeArrowheads="1"/>
          </p:cNvSpPr>
          <p:nvPr/>
        </p:nvSpPr>
        <p:spPr bwMode="auto">
          <a:xfrm>
            <a:off x="1843088" y="1939925"/>
            <a:ext cx="66897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可以使弹簧测力计固定，拉动木块下面的长木板</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346075" y="617538"/>
            <a:ext cx="919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(2)</a:t>
            </a:r>
            <a:r>
              <a:rPr lang="zh-CN" altLang="en-US">
                <a:cs typeface="Times New Roman" panose="02020603050405020304" pitchFamily="18" charset="0"/>
              </a:rPr>
              <a:t>在图甲所示的实验中，木块在被拉动的过程中，如果把拉力增大，则这</a:t>
            </a:r>
          </a:p>
          <a:p>
            <a:pPr eaLnBrk="1" hangingPunct="1"/>
            <a:r>
              <a:rPr lang="zh-CN" altLang="en-US">
                <a:cs typeface="Times New Roman" panose="02020603050405020304" pitchFamily="18" charset="0"/>
              </a:rPr>
              <a:t>时木块受到的摩擦力大小</a:t>
            </a:r>
            <a:r>
              <a:rPr lang="en-US" altLang="zh-CN">
                <a:cs typeface="Times New Roman" panose="02020603050405020304" pitchFamily="18" charset="0"/>
              </a:rPr>
              <a:t>_______(</a:t>
            </a:r>
            <a:r>
              <a:rPr lang="zh-CN" altLang="en-US">
                <a:cs typeface="Times New Roman" panose="02020603050405020304" pitchFamily="18" charset="0"/>
              </a:rPr>
              <a:t>选填“增大”“减小”或“不变”</a:t>
            </a:r>
            <a:r>
              <a:rPr lang="en-US" altLang="zh-CN">
                <a:cs typeface="Times New Roman" panose="02020603050405020304" pitchFamily="18" charset="0"/>
              </a:rPr>
              <a:t>)</a:t>
            </a:r>
            <a:r>
              <a:rPr lang="zh-CN" altLang="en-US">
                <a:cs typeface="Times New Roman" panose="02020603050405020304" pitchFamily="18" charset="0"/>
              </a:rPr>
              <a:t>。</a:t>
            </a:r>
          </a:p>
          <a:p>
            <a:pPr eaLnBrk="1" hangingPunct="1"/>
            <a:r>
              <a:rPr lang="en-US" altLang="zh-CN">
                <a:cs typeface="Times New Roman" panose="02020603050405020304" pitchFamily="18" charset="0"/>
              </a:rPr>
              <a:t>(3)</a:t>
            </a:r>
            <a:r>
              <a:rPr lang="zh-CN" altLang="en-US">
                <a:cs typeface="Times New Roman" panose="02020603050405020304" pitchFamily="18" charset="0"/>
              </a:rPr>
              <a:t>如果用图戊的方法拉木块，弹簧测力计的示数</a:t>
            </a:r>
            <a:r>
              <a:rPr lang="en-US" altLang="zh-CN">
                <a:cs typeface="Times New Roman" panose="02020603050405020304" pitchFamily="18" charset="0"/>
              </a:rPr>
              <a:t>_______(</a:t>
            </a:r>
            <a:r>
              <a:rPr lang="zh-CN" altLang="en-US">
                <a:cs typeface="Times New Roman" panose="02020603050405020304" pitchFamily="18" charset="0"/>
              </a:rPr>
              <a:t>选填“大于”</a:t>
            </a:r>
          </a:p>
          <a:p>
            <a:pPr eaLnBrk="1" hangingPunct="1"/>
            <a:r>
              <a:rPr lang="zh-CN" altLang="en-US">
                <a:cs typeface="Times New Roman" panose="02020603050405020304" pitchFamily="18" charset="0"/>
              </a:rPr>
              <a:t>“等于”或“小于”</a:t>
            </a:r>
            <a:r>
              <a:rPr lang="en-US" altLang="zh-CN">
                <a:cs typeface="Times New Roman" panose="02020603050405020304" pitchFamily="18" charset="0"/>
              </a:rPr>
              <a:t>)</a:t>
            </a:r>
            <a:r>
              <a:rPr lang="zh-CN" altLang="en-US">
                <a:cs typeface="Times New Roman" panose="02020603050405020304" pitchFamily="18" charset="0"/>
              </a:rPr>
              <a:t>物体受到的摩擦力。</a:t>
            </a:r>
          </a:p>
        </p:txBody>
      </p:sp>
      <p:pic>
        <p:nvPicPr>
          <p:cNvPr id="64515" name="Picture 3" descr="19ZZWL13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6125" y="2824163"/>
            <a:ext cx="342106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31877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不变 </a:t>
            </a:r>
          </a:p>
        </p:txBody>
      </p:sp>
      <p:sp>
        <p:nvSpPr>
          <p:cNvPr id="64517" name="Text Box 5"/>
          <p:cNvSpPr txBox="1">
            <a:spLocks noChangeArrowheads="1"/>
          </p:cNvSpPr>
          <p:nvPr/>
        </p:nvSpPr>
        <p:spPr bwMode="auto">
          <a:xfrm>
            <a:off x="5905500" y="14827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大于 </a:t>
            </a:r>
          </a:p>
        </p:txBody>
      </p:sp>
      <p:pic>
        <p:nvPicPr>
          <p:cNvPr id="64518" name="New picture"/>
          <p:cNvPicPr/>
          <p:nvPr/>
        </p:nvPicPr>
        <p:blipFill>
          <a:blip r:embed="rId3"/>
          <a:stretch>
            <a:fillRect/>
          </a:stretch>
        </p:blipFill>
        <p:spPr>
          <a:xfrm>
            <a:off x="10172700" y="11023600"/>
            <a:ext cx="304800" cy="228600"/>
          </a:xfrm>
          <a:prstGeom prst="cube">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46075" y="617538"/>
            <a:ext cx="89789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弹力</a:t>
            </a:r>
            <a:endParaRPr lang="zh-CN" altLang="en-US">
              <a:latin typeface="黑体" panose="02010609060101010101" pitchFamily="49" charset="-122"/>
              <a:ea typeface="黑体" panose="02010609060101010101" pitchFamily="49" charset="-122"/>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．弹力</a:t>
            </a:r>
          </a:p>
          <a:p>
            <a:pPr eaLnBrk="1" hangingPunct="1"/>
            <a:r>
              <a:rPr lang="en-US" altLang="zh-CN">
                <a:cs typeface="Times New Roman" panose="02020603050405020304" pitchFamily="18" charset="0"/>
              </a:rPr>
              <a:t>(1)</a:t>
            </a:r>
            <a:r>
              <a:rPr lang="zh-CN" altLang="en-US">
                <a:cs typeface="Times New Roman" panose="02020603050405020304" pitchFamily="18" charset="0"/>
              </a:rPr>
              <a:t>弹性：物体受力发生形变，不受力时，又自动①</a:t>
            </a:r>
            <a:r>
              <a:rPr lang="en-US" altLang="zh-CN">
                <a:cs typeface="Times New Roman" panose="02020603050405020304" pitchFamily="18" charset="0"/>
              </a:rPr>
              <a:t>_______</a:t>
            </a:r>
            <a:r>
              <a:rPr lang="zh-CN" altLang="en-US">
                <a:cs typeface="Times New Roman" panose="02020603050405020304" pitchFamily="18" charset="0"/>
              </a:rPr>
              <a:t>原状的特性叫</a:t>
            </a:r>
          </a:p>
          <a:p>
            <a:pPr eaLnBrk="1" hangingPunct="1"/>
            <a:r>
              <a:rPr lang="zh-CN" altLang="en-US">
                <a:cs typeface="Times New Roman" panose="02020603050405020304" pitchFamily="18" charset="0"/>
              </a:rPr>
              <a:t>作弹性。弹性有一定的限度，超过这个限度就不能②</a:t>
            </a:r>
            <a:r>
              <a:rPr lang="en-US" altLang="zh-CN">
                <a:cs typeface="Times New Roman" panose="02020603050405020304" pitchFamily="18" charset="0"/>
              </a:rPr>
              <a:t>_______</a:t>
            </a:r>
            <a:r>
              <a:rPr lang="zh-CN" altLang="en-US">
                <a:cs typeface="Times New Roman" panose="02020603050405020304" pitchFamily="18" charset="0"/>
              </a:rPr>
              <a:t>到原来的形</a:t>
            </a:r>
          </a:p>
          <a:p>
            <a:pPr eaLnBrk="1" hangingPunct="1"/>
            <a:r>
              <a:rPr lang="zh-CN" altLang="en-US">
                <a:cs typeface="Times New Roman" panose="02020603050405020304" pitchFamily="18" charset="0"/>
              </a:rPr>
              <a:t>状。</a:t>
            </a:r>
          </a:p>
          <a:p>
            <a:pPr eaLnBrk="1" hangingPunct="1"/>
            <a:r>
              <a:rPr lang="en-US" altLang="zh-CN">
                <a:cs typeface="Times New Roman" panose="02020603050405020304" pitchFamily="18" charset="0"/>
              </a:rPr>
              <a:t>(2)</a:t>
            </a:r>
            <a:r>
              <a:rPr lang="zh-CN" altLang="en-US">
                <a:cs typeface="Times New Roman" panose="02020603050405020304" pitchFamily="18" charset="0"/>
              </a:rPr>
              <a:t>塑性：有些物体形变后不能自动恢复到原来的形状，物体的这种性质</a:t>
            </a:r>
          </a:p>
          <a:p>
            <a:pPr eaLnBrk="1" hangingPunct="1"/>
            <a:r>
              <a:rPr lang="zh-CN" altLang="en-US">
                <a:cs typeface="Times New Roman" panose="02020603050405020304" pitchFamily="18" charset="0"/>
              </a:rPr>
              <a:t>叫作塑性。</a:t>
            </a:r>
          </a:p>
        </p:txBody>
      </p:sp>
      <p:pic>
        <p:nvPicPr>
          <p:cNvPr id="378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288" y="771525"/>
            <a:ext cx="1143000" cy="39370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6172200" y="14827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恢复 </a:t>
            </a:r>
          </a:p>
        </p:txBody>
      </p:sp>
      <p:sp>
        <p:nvSpPr>
          <p:cNvPr id="37893" name="Text Box 5"/>
          <p:cNvSpPr txBox="1">
            <a:spLocks noChangeArrowheads="1"/>
          </p:cNvSpPr>
          <p:nvPr/>
        </p:nvSpPr>
        <p:spPr bwMode="auto">
          <a:xfrm>
            <a:off x="6286500" y="1939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恢复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(3)</a:t>
            </a:r>
            <a:r>
              <a:rPr lang="zh-CN" altLang="en-US">
                <a:cs typeface="Times New Roman" panose="02020603050405020304" pitchFamily="18" charset="0"/>
              </a:rPr>
              <a:t>定义：物体由于发生③</a:t>
            </a:r>
            <a:r>
              <a:rPr lang="en-US" altLang="zh-CN">
                <a:cs typeface="Times New Roman" panose="02020603050405020304" pitchFamily="18" charset="0"/>
              </a:rPr>
              <a:t>___________</a:t>
            </a:r>
            <a:r>
              <a:rPr lang="zh-CN" altLang="en-US">
                <a:cs typeface="Times New Roman" panose="02020603050405020304" pitchFamily="18" charset="0"/>
              </a:rPr>
              <a:t>而产生的力叫作弹力，常见的弹力有支持力、压力等。</a:t>
            </a:r>
          </a:p>
          <a:p>
            <a:pPr eaLnBrk="1" hangingPunct="1"/>
            <a:r>
              <a:rPr lang="en-US" altLang="zh-CN">
                <a:cs typeface="Times New Roman" panose="02020603050405020304" pitchFamily="18" charset="0"/>
              </a:rPr>
              <a:t>(4)</a:t>
            </a:r>
            <a:r>
              <a:rPr lang="zh-CN" altLang="en-US">
                <a:cs typeface="Times New Roman" panose="02020603050405020304" pitchFamily="18" charset="0"/>
              </a:rPr>
              <a:t>产生条件：</a:t>
            </a:r>
            <a:r>
              <a:rPr lang="en-US" altLang="zh-CN">
                <a:cs typeface="Times New Roman" panose="02020603050405020304" pitchFamily="18" charset="0"/>
              </a:rPr>
              <a:t>a.</a:t>
            </a:r>
            <a:r>
              <a:rPr lang="zh-CN" altLang="en-US">
                <a:cs typeface="Times New Roman" panose="02020603050405020304" pitchFamily="18" charset="0"/>
              </a:rPr>
              <a:t>物体相互接触；</a:t>
            </a:r>
            <a:r>
              <a:rPr lang="en-US" altLang="zh-CN">
                <a:cs typeface="Times New Roman" panose="02020603050405020304" pitchFamily="18" charset="0"/>
              </a:rPr>
              <a:t>b.</a:t>
            </a:r>
            <a:r>
              <a:rPr lang="zh-CN" altLang="en-US">
                <a:cs typeface="Times New Roman" panose="02020603050405020304" pitchFamily="18" charset="0"/>
              </a:rPr>
              <a:t>发生弹性形变。</a:t>
            </a:r>
            <a:r>
              <a:rPr lang="zh-CN" altLang="en-US"/>
              <a:t> </a:t>
            </a:r>
          </a:p>
        </p:txBody>
      </p:sp>
      <p:sp>
        <p:nvSpPr>
          <p:cNvPr id="38915" name="Text Box 3"/>
          <p:cNvSpPr txBox="1">
            <a:spLocks noChangeArrowheads="1"/>
          </p:cNvSpPr>
          <p:nvPr/>
        </p:nvSpPr>
        <p:spPr bwMode="auto">
          <a:xfrm>
            <a:off x="3351213" y="568325"/>
            <a:ext cx="14636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弹性形变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46075" y="61753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2</a:t>
            </a:r>
            <a:r>
              <a:rPr lang="zh-CN" altLang="en-US">
                <a:cs typeface="Times New Roman" panose="02020603050405020304" pitchFamily="18" charset="0"/>
              </a:rPr>
              <a:t>．弹簧测力计</a:t>
            </a:r>
          </a:p>
          <a:p>
            <a:pPr eaLnBrk="1" hangingPunct="1"/>
            <a:r>
              <a:rPr lang="en-US" altLang="zh-CN">
                <a:cs typeface="Times New Roman" panose="02020603050405020304" pitchFamily="18" charset="0"/>
              </a:rPr>
              <a:t>(1)</a:t>
            </a:r>
            <a:r>
              <a:rPr lang="zh-CN" altLang="en-US">
                <a:cs typeface="Times New Roman" panose="02020603050405020304" pitchFamily="18" charset="0"/>
              </a:rPr>
              <a:t>原理：在一定范围内，弹簧受到的①</a:t>
            </a:r>
            <a:r>
              <a:rPr lang="en-US" altLang="zh-CN">
                <a:cs typeface="Times New Roman" panose="02020603050405020304" pitchFamily="18" charset="0"/>
              </a:rPr>
              <a:t>_______</a:t>
            </a:r>
            <a:r>
              <a:rPr lang="zh-CN" altLang="en-US">
                <a:cs typeface="Times New Roman" panose="02020603050405020304" pitchFamily="18" charset="0"/>
              </a:rPr>
              <a:t>越大，弹簧的伸长量就</a:t>
            </a:r>
          </a:p>
          <a:p>
            <a:pPr eaLnBrk="1" hangingPunct="1"/>
            <a:r>
              <a:rPr lang="zh-CN" altLang="en-US">
                <a:cs typeface="Times New Roman" panose="02020603050405020304" pitchFamily="18" charset="0"/>
              </a:rPr>
              <a:t>② </a:t>
            </a:r>
            <a:r>
              <a:rPr lang="en-US" altLang="zh-CN">
                <a:cs typeface="Times New Roman" panose="02020603050405020304" pitchFamily="18" charset="0"/>
              </a:rPr>
              <a:t>_____</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用途：测量力的大小。</a:t>
            </a:r>
          </a:p>
          <a:p>
            <a:pPr eaLnBrk="1" hangingPunct="1"/>
            <a:r>
              <a:rPr lang="en-US" altLang="zh-CN">
                <a:cs typeface="Times New Roman" panose="02020603050405020304" pitchFamily="18" charset="0"/>
              </a:rPr>
              <a:t>(3)</a:t>
            </a:r>
            <a:r>
              <a:rPr lang="zh-CN" altLang="en-US">
                <a:cs typeface="Times New Roman" panose="02020603050405020304" pitchFamily="18" charset="0"/>
              </a:rPr>
              <a:t>常见测力计：③ </a:t>
            </a:r>
            <a:r>
              <a:rPr lang="en-US" altLang="zh-CN">
                <a:cs typeface="Times New Roman" panose="02020603050405020304" pitchFamily="18" charset="0"/>
              </a:rPr>
              <a:t>___________</a:t>
            </a:r>
            <a:r>
              <a:rPr lang="zh-CN" altLang="en-US">
                <a:cs typeface="Times New Roman" panose="02020603050405020304" pitchFamily="18" charset="0"/>
              </a:rPr>
              <a:t>、握力计、弹簧秤、托盘秤、圆盘测力计。</a:t>
            </a:r>
          </a:p>
        </p:txBody>
      </p:sp>
      <p:sp>
        <p:nvSpPr>
          <p:cNvPr id="39939" name="Text Box 3"/>
          <p:cNvSpPr txBox="1">
            <a:spLocks noChangeArrowheads="1"/>
          </p:cNvSpPr>
          <p:nvPr/>
        </p:nvSpPr>
        <p:spPr bwMode="auto">
          <a:xfrm>
            <a:off x="48895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拉力 </a:t>
            </a:r>
          </a:p>
        </p:txBody>
      </p:sp>
      <p:sp>
        <p:nvSpPr>
          <p:cNvPr id="39940" name="Text Box 4"/>
          <p:cNvSpPr txBox="1">
            <a:spLocks noChangeArrowheads="1"/>
          </p:cNvSpPr>
          <p:nvPr/>
        </p:nvSpPr>
        <p:spPr bwMode="auto">
          <a:xfrm>
            <a:off x="801688" y="1482725"/>
            <a:ext cx="6953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越长</a:t>
            </a:r>
          </a:p>
        </p:txBody>
      </p:sp>
      <p:sp>
        <p:nvSpPr>
          <p:cNvPr id="39941" name="Text Box 5"/>
          <p:cNvSpPr txBox="1">
            <a:spLocks noChangeArrowheads="1"/>
          </p:cNvSpPr>
          <p:nvPr/>
        </p:nvSpPr>
        <p:spPr bwMode="auto">
          <a:xfrm>
            <a:off x="2717800" y="2397125"/>
            <a:ext cx="14620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弹簧测力计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46075" y="617538"/>
            <a:ext cx="87979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(4)</a:t>
            </a:r>
            <a:r>
              <a:rPr lang="zh-CN" altLang="en-US">
                <a:cs typeface="Times New Roman" panose="02020603050405020304" pitchFamily="18" charset="0"/>
              </a:rPr>
              <a:t>弹簧测力计的使用</a:t>
            </a:r>
          </a:p>
          <a:p>
            <a:pPr eaLnBrk="1" hangingPunct="1"/>
            <a:r>
              <a:rPr lang="en-US" altLang="zh-CN">
                <a:cs typeface="Times New Roman" panose="02020603050405020304" pitchFamily="18" charset="0"/>
              </a:rPr>
              <a:t>A</a:t>
            </a:r>
            <a:r>
              <a:rPr lang="zh-CN" altLang="en-US">
                <a:cs typeface="Times New Roman" panose="02020603050405020304" pitchFamily="18" charset="0"/>
              </a:rPr>
              <a:t>．使用前：</a:t>
            </a:r>
          </a:p>
          <a:p>
            <a:pPr eaLnBrk="1" hangingPunct="1"/>
            <a:r>
              <a:rPr lang="en-US" altLang="zh-CN">
                <a:cs typeface="Times New Roman" panose="02020603050405020304" pitchFamily="18" charset="0"/>
              </a:rPr>
              <a:t>a</a:t>
            </a:r>
            <a:r>
              <a:rPr lang="zh-CN" altLang="en-US">
                <a:cs typeface="Times New Roman" panose="02020603050405020304" pitchFamily="18" charset="0"/>
              </a:rPr>
              <a:t>．看清它的④</a:t>
            </a:r>
            <a:r>
              <a:rPr lang="en-US" altLang="zh-CN">
                <a:cs typeface="Times New Roman" panose="02020603050405020304" pitchFamily="18" charset="0"/>
              </a:rPr>
              <a:t>_______</a:t>
            </a:r>
            <a:r>
              <a:rPr lang="zh-CN" altLang="en-US">
                <a:cs typeface="Times New Roman" panose="02020603050405020304" pitchFamily="18" charset="0"/>
              </a:rPr>
              <a:t>和⑤ </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b</a:t>
            </a:r>
            <a:r>
              <a:rPr lang="zh-CN" altLang="en-US">
                <a:cs typeface="Times New Roman" panose="02020603050405020304" pitchFamily="18" charset="0"/>
              </a:rPr>
              <a:t>．检查弹簧测力计的指针是否指在⑥ </a:t>
            </a:r>
            <a:r>
              <a:rPr lang="en-US" altLang="zh-CN">
                <a:cs typeface="Times New Roman" panose="02020603050405020304" pitchFamily="18" charset="0"/>
              </a:rPr>
              <a:t>_________</a:t>
            </a:r>
            <a:r>
              <a:rPr lang="zh-CN" altLang="en-US">
                <a:cs typeface="Times New Roman" panose="02020603050405020304" pitchFamily="18" charset="0"/>
              </a:rPr>
              <a:t>上，如果不在应该把指</a:t>
            </a:r>
          </a:p>
          <a:p>
            <a:pPr eaLnBrk="1" hangingPunct="1"/>
            <a:r>
              <a:rPr lang="zh-CN" altLang="en-US">
                <a:cs typeface="Times New Roman" panose="02020603050405020304" pitchFamily="18" charset="0"/>
              </a:rPr>
              <a:t>针调节到⑦ </a:t>
            </a:r>
            <a:r>
              <a:rPr lang="en-US" altLang="zh-CN">
                <a:cs typeface="Times New Roman" panose="02020603050405020304" pitchFamily="18" charset="0"/>
              </a:rPr>
              <a:t>___________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c</a:t>
            </a:r>
            <a:r>
              <a:rPr lang="zh-CN" altLang="en-US">
                <a:cs typeface="Times New Roman" panose="02020603050405020304" pitchFamily="18" charset="0"/>
              </a:rPr>
              <a:t>．轻轻拉动挂钩几次，防止弹簧被外壳卡住。</a:t>
            </a:r>
            <a:r>
              <a:rPr lang="zh-CN" altLang="en-US"/>
              <a:t> </a:t>
            </a:r>
          </a:p>
        </p:txBody>
      </p:sp>
      <p:sp>
        <p:nvSpPr>
          <p:cNvPr id="40963" name="Text Box 3"/>
          <p:cNvSpPr txBox="1">
            <a:spLocks noChangeArrowheads="1"/>
          </p:cNvSpPr>
          <p:nvPr/>
        </p:nvSpPr>
        <p:spPr bwMode="auto">
          <a:xfrm>
            <a:off x="1722438" y="1482725"/>
            <a:ext cx="16478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量程 </a:t>
            </a:r>
          </a:p>
        </p:txBody>
      </p:sp>
      <p:sp>
        <p:nvSpPr>
          <p:cNvPr id="40964" name="Text Box 4"/>
          <p:cNvSpPr txBox="1">
            <a:spLocks noChangeArrowheads="1"/>
          </p:cNvSpPr>
          <p:nvPr/>
        </p:nvSpPr>
        <p:spPr bwMode="auto">
          <a:xfrm>
            <a:off x="3273425" y="1482725"/>
            <a:ext cx="16446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分度值</a:t>
            </a:r>
          </a:p>
        </p:txBody>
      </p:sp>
      <p:sp>
        <p:nvSpPr>
          <p:cNvPr id="40965" name="Text Box 5"/>
          <p:cNvSpPr txBox="1">
            <a:spLocks noChangeArrowheads="1"/>
          </p:cNvSpPr>
          <p:nvPr/>
        </p:nvSpPr>
        <p:spPr bwMode="auto">
          <a:xfrm>
            <a:off x="4322763" y="1939925"/>
            <a:ext cx="20859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零刻度线</a:t>
            </a:r>
          </a:p>
        </p:txBody>
      </p:sp>
      <p:sp>
        <p:nvSpPr>
          <p:cNvPr id="40966" name="Text Box 6"/>
          <p:cNvSpPr txBox="1">
            <a:spLocks noChangeArrowheads="1"/>
          </p:cNvSpPr>
          <p:nvPr/>
        </p:nvSpPr>
        <p:spPr bwMode="auto">
          <a:xfrm>
            <a:off x="1281113" y="2397125"/>
            <a:ext cx="25304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零刻度线处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46075" y="617538"/>
            <a:ext cx="89789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B</a:t>
            </a:r>
            <a:r>
              <a:rPr lang="zh-CN" altLang="en-US">
                <a:cs typeface="Times New Roman" panose="02020603050405020304" pitchFamily="18" charset="0"/>
              </a:rPr>
              <a:t>．使用时：</a:t>
            </a:r>
          </a:p>
          <a:p>
            <a:pPr eaLnBrk="1" hangingPunct="1"/>
            <a:r>
              <a:rPr lang="en-US" altLang="zh-CN">
                <a:cs typeface="Times New Roman" panose="02020603050405020304" pitchFamily="18" charset="0"/>
              </a:rPr>
              <a:t>a</a:t>
            </a:r>
            <a:r>
              <a:rPr lang="zh-CN" altLang="en-US">
                <a:cs typeface="Times New Roman" panose="02020603050405020304" pitchFamily="18" charset="0"/>
              </a:rPr>
              <a:t>．使弹簧的伸长方向与所测拉力方向⑧</a:t>
            </a:r>
            <a:r>
              <a:rPr lang="en-US" altLang="zh-CN">
                <a:cs typeface="Times New Roman" panose="02020603050405020304" pitchFamily="18" charset="0"/>
              </a:rPr>
              <a:t>_______</a:t>
            </a:r>
            <a:r>
              <a:rPr lang="zh-CN" altLang="en-US">
                <a:cs typeface="Times New Roman" panose="02020603050405020304" pitchFamily="18" charset="0"/>
              </a:rPr>
              <a:t>，避免弹簧与外壳发生摩</a:t>
            </a:r>
          </a:p>
          <a:p>
            <a:pPr eaLnBrk="1" hangingPunct="1"/>
            <a:r>
              <a:rPr lang="zh-CN" altLang="en-US">
                <a:cs typeface="Times New Roman" panose="02020603050405020304" pitchFamily="18" charset="0"/>
              </a:rPr>
              <a:t>擦。</a:t>
            </a:r>
          </a:p>
          <a:p>
            <a:pPr eaLnBrk="1" hangingPunct="1"/>
            <a:r>
              <a:rPr lang="en-US" altLang="zh-CN">
                <a:cs typeface="Times New Roman" panose="02020603050405020304" pitchFamily="18" charset="0"/>
              </a:rPr>
              <a:t>b</a:t>
            </a:r>
            <a:r>
              <a:rPr lang="zh-CN" altLang="en-US">
                <a:cs typeface="Times New Roman" panose="02020603050405020304" pitchFamily="18" charset="0"/>
              </a:rPr>
              <a:t>．加在弹簧测力计上的力不允许超过它的⑨</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c</a:t>
            </a:r>
            <a:r>
              <a:rPr lang="zh-CN" altLang="en-US">
                <a:cs typeface="Times New Roman" panose="02020603050405020304" pitchFamily="18" charset="0"/>
              </a:rPr>
              <a:t>．读数时视线必须与刻度盘⑩</a:t>
            </a:r>
            <a:r>
              <a:rPr lang="en-US" altLang="zh-CN">
                <a:cs typeface="Times New Roman" panose="02020603050405020304" pitchFamily="18" charset="0"/>
              </a:rPr>
              <a:t>_______</a:t>
            </a:r>
            <a:r>
              <a:rPr lang="zh-CN" altLang="en-US">
                <a:cs typeface="Times New Roman" panose="02020603050405020304" pitchFamily="18" charset="0"/>
              </a:rPr>
              <a:t>，示数＝整刻度值＋后面的小格数</a:t>
            </a:r>
          </a:p>
          <a:p>
            <a:pPr eaLnBrk="1" hangingPunct="1"/>
            <a:r>
              <a:rPr lang="en-US" altLang="zh-CN">
                <a:cs typeface="Times New Roman" panose="02020603050405020304" pitchFamily="18" charset="0"/>
              </a:rPr>
              <a:t>×</a:t>
            </a:r>
            <a:r>
              <a:rPr lang="zh-CN" altLang="en-US">
                <a:cs typeface="Times New Roman" panose="02020603050405020304" pitchFamily="18" charset="0"/>
              </a:rPr>
              <a:t>分度值。</a:t>
            </a:r>
          </a:p>
        </p:txBody>
      </p:sp>
      <p:sp>
        <p:nvSpPr>
          <p:cNvPr id="41987" name="Text Box 3"/>
          <p:cNvSpPr txBox="1">
            <a:spLocks noChangeArrowheads="1"/>
          </p:cNvSpPr>
          <p:nvPr/>
        </p:nvSpPr>
        <p:spPr bwMode="auto">
          <a:xfrm>
            <a:off x="48895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平行 </a:t>
            </a:r>
          </a:p>
        </p:txBody>
      </p:sp>
      <p:sp>
        <p:nvSpPr>
          <p:cNvPr id="41988" name="Text Box 4"/>
          <p:cNvSpPr txBox="1">
            <a:spLocks noChangeArrowheads="1"/>
          </p:cNvSpPr>
          <p:nvPr/>
        </p:nvSpPr>
        <p:spPr bwMode="auto">
          <a:xfrm>
            <a:off x="5397500" y="1939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量程 </a:t>
            </a:r>
          </a:p>
        </p:txBody>
      </p:sp>
      <p:sp>
        <p:nvSpPr>
          <p:cNvPr id="41989" name="Text Box 5"/>
          <p:cNvSpPr txBox="1">
            <a:spLocks noChangeArrowheads="1"/>
          </p:cNvSpPr>
          <p:nvPr/>
        </p:nvSpPr>
        <p:spPr bwMode="auto">
          <a:xfrm>
            <a:off x="38608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垂直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3_A000120140530A99PPBG">
  <a:themeElements>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fontScheme name="3_A000120140530A99PPBG">
      <a:majorFont>
        <a:latin typeface="华文中宋"/>
        <a:ea typeface="华文中宋"/>
        <a:cs typeface="Arial"/>
      </a:majorFont>
      <a:minorFont>
        <a:latin typeface="幼圆"/>
        <a:ea typeface="幼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3782</Words>
  <Application>Microsoft Office PowerPoint</Application>
  <PresentationFormat>全屏显示(16:9)</PresentationFormat>
  <Paragraphs>252</Paragraphs>
  <Slides>44</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55" baseType="lpstr">
      <vt:lpstr>Arial</vt:lpstr>
      <vt:lpstr>宋体</vt:lpstr>
      <vt:lpstr>黑体</vt:lpstr>
      <vt:lpstr>幼圆</vt:lpstr>
      <vt:lpstr>Times New Roman</vt:lpstr>
      <vt:lpstr>Wingdings</vt:lpstr>
      <vt:lpstr>楷体_GB2312</vt:lpstr>
      <vt:lpstr>经典繁仿黑</vt:lpstr>
      <vt:lpstr>华文中宋</vt:lpstr>
      <vt:lpstr>3_A000120140530A99PPBG</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2020-12-30T13:36:17Z</cp:lastPrinted>
  <dcterms:created xsi:type="dcterms:W3CDTF">2020-12-30T13:36:17Z</dcterms:created>
  <dcterms:modified xsi:type="dcterms:W3CDTF">2021-02-24T12:15:32Z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