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ov" ContentType="video/quicktime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64" r:id="rId3"/>
    <p:sldId id="266" r:id="rId4"/>
    <p:sldId id="339" r:id="rId5"/>
    <p:sldId id="318" r:id="rId6"/>
    <p:sldId id="366" r:id="rId7"/>
    <p:sldId id="314" r:id="rId8"/>
    <p:sldId id="370" r:id="rId9"/>
    <p:sldId id="315" r:id="rId10"/>
    <p:sldId id="361" r:id="rId11"/>
    <p:sldId id="385" r:id="rId12"/>
    <p:sldId id="380" r:id="rId13"/>
    <p:sldId id="324" r:id="rId14"/>
    <p:sldId id="316" r:id="rId15"/>
    <p:sldId id="317" r:id="rId16"/>
    <p:sldId id="369" r:id="rId17"/>
    <p:sldId id="375" r:id="rId18"/>
    <p:sldId id="359" r:id="rId19"/>
    <p:sldId id="325" r:id="rId20"/>
    <p:sldId id="376" r:id="rId21"/>
    <p:sldId id="377" r:id="rId22"/>
    <p:sldId id="378" r:id="rId23"/>
    <p:sldId id="365" r:id="rId24"/>
    <p:sldId id="372" r:id="rId25"/>
    <p:sldId id="374" r:id="rId26"/>
    <p:sldId id="373" r:id="rId27"/>
    <p:sldId id="382" r:id="rId28"/>
    <p:sldId id="383" r:id="rId29"/>
    <p:sldId id="259" r:id="rId30"/>
  </p:sldIdLst>
  <p:sldSz cx="1219009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CC99"/>
    <a:srgbClr val="FF66CC"/>
    <a:srgbClr val="FF0066"/>
    <a:srgbClr val="F26A40"/>
    <a:srgbClr val="C5C5C5"/>
    <a:srgbClr val="6600FF"/>
    <a:srgbClr val="F05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138" autoAdjust="0"/>
    <p:restoredTop sz="94660"/>
  </p:normalViewPr>
  <p:slideViewPr>
    <p:cSldViewPr>
      <p:cViewPr>
        <p:scale>
          <a:sx n="80" d="100"/>
          <a:sy n="80" d="100"/>
        </p:scale>
        <p:origin x="144" y="144"/>
      </p:cViewPr>
      <p:guideLst>
        <p:guide orient="horz" pos="261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2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C3D7E-DECD-40A8-83A4-F76C1F255BF3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A86EF-2066-4868-A2D4-77ABBC48F4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C44DC-17B1-4BD0-9959-2723B1C0D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55252-4D7C-4974-8F53-485A71EFFCE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55252-4D7C-4974-8F53-485A71EFFC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燕尾形 11"/>
          <p:cNvSpPr/>
          <p:nvPr userDrawn="1"/>
        </p:nvSpPr>
        <p:spPr>
          <a:xfrm>
            <a:off x="10127734" y="800708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631710" y="440712"/>
            <a:ext cx="792000" cy="79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EF1883-7A0E-4F66-9932-E581691AD397}" type="slidenum"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05425"/>
                </a:solidFill>
                <a:effectLst/>
                <a:uLnTx/>
                <a:uFillTx/>
                <a:latin typeface="Tahoma" panose="020B0604030504040204" pitchFamily="34" charset="0"/>
                <a:ea typeface="Arial Unicode MS" pitchFamily="34" charset="-122"/>
                <a:cs typeface="Tahoma" panose="020B0604030504040204" pitchFamily="34" charset="0"/>
              </a:rPr>
            </a:fld>
            <a:endParaRPr lang="zh-CN" altLang="en-US" sz="32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Arial Unicode MS" pitchFamily="34" charset="-122"/>
              <a:cs typeface="Tahoma" panose="020B0604030504040204" pitchFamily="34" charset="0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9695662" y="584712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9191550" y="746224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cxnSp>
        <p:nvCxnSpPr>
          <p:cNvPr id="32" name="直接连接符 31"/>
          <p:cNvCxnSpPr>
            <a:stCxn id="21" idx="2"/>
          </p:cNvCxnSpPr>
          <p:nvPr userDrawn="1"/>
        </p:nvCxnSpPr>
        <p:spPr>
          <a:xfrm flipH="1" flipV="1">
            <a:off x="622598" y="836711"/>
            <a:ext cx="8568952" cy="1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斜纹 37"/>
          <p:cNvSpPr/>
          <p:nvPr userDrawn="1"/>
        </p:nvSpPr>
        <p:spPr>
          <a:xfrm rot="10800000" flipH="1">
            <a:off x="0" y="5849936"/>
            <a:ext cx="1008224" cy="1008064"/>
          </a:xfrm>
          <a:prstGeom prst="diagStripe">
            <a:avLst/>
          </a:prstGeom>
          <a:solidFill>
            <a:srgbClr val="F0542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 sz="1800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 rot="2698316">
            <a:off x="79706" y="631850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867548" y="107868"/>
            <a:ext cx="694115" cy="69411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燕尾形 11"/>
          <p:cNvSpPr/>
          <p:nvPr userDrawn="1"/>
        </p:nvSpPr>
        <p:spPr>
          <a:xfrm>
            <a:off x="10127734" y="800708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631710" y="440712"/>
            <a:ext cx="792000" cy="79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EF1883-7A0E-4F66-9932-E581691AD397}" type="slidenum"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05425"/>
                </a:solidFill>
                <a:effectLst/>
                <a:uLnTx/>
                <a:uFillTx/>
                <a:latin typeface="Tahoma" panose="020B0604030504040204" pitchFamily="34" charset="0"/>
                <a:ea typeface="Arial Unicode MS" pitchFamily="34" charset="-122"/>
                <a:cs typeface="Tahoma" panose="020B0604030504040204" pitchFamily="34" charset="0"/>
              </a:rPr>
            </a:fld>
            <a:endParaRPr lang="zh-CN" altLang="en-US" sz="32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Arial Unicode MS" pitchFamily="34" charset="-122"/>
              <a:cs typeface="Tahoma" panose="020B0604030504040204" pitchFamily="34" charset="0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9695662" y="584712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9191550" y="746224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cxnSp>
        <p:nvCxnSpPr>
          <p:cNvPr id="32" name="直接连接符 31"/>
          <p:cNvCxnSpPr>
            <a:stCxn id="21" idx="2"/>
          </p:cNvCxnSpPr>
          <p:nvPr userDrawn="1"/>
        </p:nvCxnSpPr>
        <p:spPr>
          <a:xfrm flipH="1" flipV="1">
            <a:off x="622598" y="836711"/>
            <a:ext cx="8568952" cy="1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 userDrawn="1"/>
        </p:nvSpPr>
        <p:spPr>
          <a:xfrm rot="2698316">
            <a:off x="182298" y="631850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渡</a:t>
            </a:r>
            <a:endParaRPr lang="zh-CN" altLang="en-US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7548" y="107868"/>
            <a:ext cx="694115" cy="69411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燕尾形 17"/>
          <p:cNvSpPr/>
          <p:nvPr userDrawn="1"/>
        </p:nvSpPr>
        <p:spPr>
          <a:xfrm rot="16200000">
            <a:off x="10667710" y="1376732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27583" y="323364"/>
            <a:ext cx="896441" cy="369332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800" kern="1200" dirty="0" smtClean="0">
                <a:solidFill>
                  <a:srgbClr val="F05425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LOGO</a:t>
            </a:r>
            <a:endParaRPr lang="zh-CN" altLang="en-US" sz="1800" kern="1200" dirty="0">
              <a:solidFill>
                <a:srgbClr val="F05425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anose="02010609060101010101" pitchFamily="49" charset="-122"/>
              <a:cs typeface="经典繁仿黑" pitchFamily="49" charset="-122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1724025" y="377062"/>
            <a:ext cx="0" cy="2619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846734" y="354519"/>
            <a:ext cx="2984673" cy="338554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1600" kern="1200" baseline="0" dirty="0" smtClean="0">
                <a:solidFill>
                  <a:srgbClr val="F0542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第一章</a:t>
            </a:r>
            <a:endParaRPr lang="zh-CN" altLang="en-US" sz="1600" kern="1200" dirty="0">
              <a:solidFill>
                <a:srgbClr val="F0542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燕尾形 21"/>
          <p:cNvSpPr/>
          <p:nvPr userDrawn="1"/>
        </p:nvSpPr>
        <p:spPr>
          <a:xfrm>
            <a:off x="10127734" y="800708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23" name="椭圆 22"/>
          <p:cNvSpPr/>
          <p:nvPr userDrawn="1"/>
        </p:nvSpPr>
        <p:spPr>
          <a:xfrm>
            <a:off x="10631710" y="440712"/>
            <a:ext cx="792000" cy="79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EF1883-7A0E-4F66-9932-E581691AD397}" type="slidenum"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05425"/>
                </a:solidFill>
                <a:effectLst/>
                <a:uLnTx/>
                <a:uFillTx/>
                <a:latin typeface="Tahoma" panose="020B0604030504040204" pitchFamily="34" charset="0"/>
                <a:ea typeface="Arial Unicode MS" pitchFamily="34" charset="-122"/>
                <a:cs typeface="Tahoma" panose="020B0604030504040204" pitchFamily="34" charset="0"/>
              </a:rPr>
            </a:fld>
            <a:endParaRPr lang="zh-CN" altLang="en-US" sz="32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Arial Unicode MS" pitchFamily="34" charset="-122"/>
              <a:cs typeface="Tahoma" panose="020B0604030504040204" pitchFamily="34" charset="0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9695662" y="584712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5" name="椭圆 24"/>
          <p:cNvSpPr/>
          <p:nvPr userDrawn="1"/>
        </p:nvSpPr>
        <p:spPr>
          <a:xfrm>
            <a:off x="10775710" y="1556848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542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壹</a:t>
            </a:r>
            <a:endParaRPr lang="zh-CN" altLang="en-US" sz="2800" b="0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6" name="椭圆 25"/>
          <p:cNvSpPr/>
          <p:nvPr userDrawn="1"/>
        </p:nvSpPr>
        <p:spPr>
          <a:xfrm>
            <a:off x="9191550" y="746224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7" name="椭圆 26"/>
          <p:cNvSpPr/>
          <p:nvPr userDrawn="1"/>
        </p:nvSpPr>
        <p:spPr>
          <a:xfrm>
            <a:off x="10938016" y="2311921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cxnSp>
        <p:nvCxnSpPr>
          <p:cNvPr id="28" name="直接连接符 27"/>
          <p:cNvCxnSpPr>
            <a:stCxn id="26" idx="2"/>
          </p:cNvCxnSpPr>
          <p:nvPr userDrawn="1"/>
        </p:nvCxnSpPr>
        <p:spPr>
          <a:xfrm flipH="1" flipV="1">
            <a:off x="622598" y="836711"/>
            <a:ext cx="8568952" cy="1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矩形 28"/>
          <p:cNvSpPr/>
          <p:nvPr userDrawn="1"/>
        </p:nvSpPr>
        <p:spPr>
          <a:xfrm>
            <a:off x="2854846" y="523796"/>
            <a:ext cx="5904656" cy="576064"/>
          </a:xfrm>
          <a:prstGeom prst="rect">
            <a:avLst/>
          </a:prstGeom>
          <a:solidFill>
            <a:schemeClr val="bg1"/>
          </a:solidFill>
          <a:ln w="12700">
            <a:solidFill>
              <a:srgbClr val="F05425"/>
            </a:solidFill>
            <a:prstDash val="dash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05425"/>
              </a:solidFill>
            </a:endParaRPr>
          </a:p>
        </p:txBody>
      </p:sp>
      <p:cxnSp>
        <p:nvCxnSpPr>
          <p:cNvPr id="30" name="直接连接符 29"/>
          <p:cNvCxnSpPr>
            <a:stCxn id="27" idx="4"/>
          </p:cNvCxnSpPr>
          <p:nvPr userDrawn="1"/>
        </p:nvCxnSpPr>
        <p:spPr>
          <a:xfrm>
            <a:off x="11027710" y="2492896"/>
            <a:ext cx="0" cy="3888432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矩形 30"/>
          <p:cNvSpPr/>
          <p:nvPr userDrawn="1"/>
        </p:nvSpPr>
        <p:spPr>
          <a:xfrm>
            <a:off x="10631710" y="2852936"/>
            <a:ext cx="792000" cy="3240360"/>
          </a:xfrm>
          <a:prstGeom prst="rect">
            <a:avLst/>
          </a:prstGeom>
          <a:solidFill>
            <a:schemeClr val="bg1"/>
          </a:solidFill>
          <a:ln w="12700">
            <a:solidFill>
              <a:srgbClr val="F05425"/>
            </a:solidFill>
            <a:prstDash val="dash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kern="0" baseline="0" dirty="0">
              <a:solidFill>
                <a:srgbClr val="F054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燕尾形 17"/>
          <p:cNvSpPr/>
          <p:nvPr userDrawn="1"/>
        </p:nvSpPr>
        <p:spPr>
          <a:xfrm rot="16200000">
            <a:off x="10667710" y="1376732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27583" y="323364"/>
            <a:ext cx="896441" cy="369332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800" kern="1200" dirty="0" smtClean="0">
                <a:solidFill>
                  <a:srgbClr val="F05425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LOGO</a:t>
            </a:r>
            <a:endParaRPr lang="zh-CN" altLang="en-US" sz="1800" kern="1200" dirty="0">
              <a:solidFill>
                <a:srgbClr val="F05425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anose="02010609060101010101" pitchFamily="49" charset="-122"/>
              <a:cs typeface="经典繁仿黑" pitchFamily="49" charset="-122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1724025" y="377062"/>
            <a:ext cx="0" cy="2619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846734" y="354519"/>
            <a:ext cx="2984673" cy="338554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1600" kern="1200" baseline="0" dirty="0" smtClean="0">
                <a:solidFill>
                  <a:srgbClr val="F0542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第二章</a:t>
            </a:r>
            <a:endParaRPr lang="zh-CN" altLang="en-US" sz="1600" kern="1200" dirty="0">
              <a:solidFill>
                <a:srgbClr val="F0542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燕尾形 21"/>
          <p:cNvSpPr/>
          <p:nvPr userDrawn="1"/>
        </p:nvSpPr>
        <p:spPr>
          <a:xfrm>
            <a:off x="10127734" y="800708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23" name="椭圆 22"/>
          <p:cNvSpPr/>
          <p:nvPr userDrawn="1"/>
        </p:nvSpPr>
        <p:spPr>
          <a:xfrm>
            <a:off x="10631710" y="440712"/>
            <a:ext cx="792000" cy="79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EF1883-7A0E-4F66-9932-E581691AD397}" type="slidenum"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05425"/>
                </a:solidFill>
                <a:effectLst/>
                <a:uLnTx/>
                <a:uFillTx/>
                <a:latin typeface="Tahoma" panose="020B0604030504040204" pitchFamily="34" charset="0"/>
                <a:ea typeface="Arial Unicode MS" pitchFamily="34" charset="-122"/>
                <a:cs typeface="Tahoma" panose="020B0604030504040204" pitchFamily="34" charset="0"/>
              </a:rPr>
            </a:fld>
            <a:endParaRPr lang="zh-CN" altLang="en-US" sz="32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Arial Unicode MS" pitchFamily="34" charset="-122"/>
              <a:cs typeface="Tahoma" panose="020B0604030504040204" pitchFamily="34" charset="0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9695662" y="584712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5" name="椭圆 24"/>
          <p:cNvSpPr/>
          <p:nvPr userDrawn="1"/>
        </p:nvSpPr>
        <p:spPr>
          <a:xfrm>
            <a:off x="10775710" y="1556848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0" dirty="0" smtClean="0">
                <a:solidFill>
                  <a:srgbClr val="F0542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贰</a:t>
            </a:r>
            <a:endParaRPr lang="zh-CN" altLang="en-US" sz="2800" b="0" dirty="0" smtClean="0">
              <a:solidFill>
                <a:srgbClr val="F0542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6" name="椭圆 25"/>
          <p:cNvSpPr/>
          <p:nvPr userDrawn="1"/>
        </p:nvSpPr>
        <p:spPr>
          <a:xfrm>
            <a:off x="9191550" y="746224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7" name="椭圆 26"/>
          <p:cNvSpPr/>
          <p:nvPr userDrawn="1"/>
        </p:nvSpPr>
        <p:spPr>
          <a:xfrm>
            <a:off x="10938016" y="2311921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cxnSp>
        <p:nvCxnSpPr>
          <p:cNvPr id="28" name="直接连接符 27"/>
          <p:cNvCxnSpPr>
            <a:stCxn id="26" idx="2"/>
          </p:cNvCxnSpPr>
          <p:nvPr userDrawn="1"/>
        </p:nvCxnSpPr>
        <p:spPr>
          <a:xfrm flipH="1" flipV="1">
            <a:off x="622598" y="836711"/>
            <a:ext cx="8568952" cy="1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矩形 28"/>
          <p:cNvSpPr/>
          <p:nvPr userDrawn="1"/>
        </p:nvSpPr>
        <p:spPr>
          <a:xfrm>
            <a:off x="2854846" y="523796"/>
            <a:ext cx="5904656" cy="576064"/>
          </a:xfrm>
          <a:prstGeom prst="rect">
            <a:avLst/>
          </a:prstGeom>
          <a:solidFill>
            <a:schemeClr val="bg1"/>
          </a:solidFill>
          <a:ln w="12700">
            <a:solidFill>
              <a:srgbClr val="F05425"/>
            </a:solidFill>
            <a:prstDash val="dash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05425"/>
              </a:solidFill>
            </a:endParaRPr>
          </a:p>
        </p:txBody>
      </p:sp>
      <p:cxnSp>
        <p:nvCxnSpPr>
          <p:cNvPr id="30" name="直接连接符 29"/>
          <p:cNvCxnSpPr>
            <a:stCxn id="27" idx="4"/>
          </p:cNvCxnSpPr>
          <p:nvPr userDrawn="1"/>
        </p:nvCxnSpPr>
        <p:spPr>
          <a:xfrm>
            <a:off x="11027710" y="2492896"/>
            <a:ext cx="0" cy="3888432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矩形 30"/>
          <p:cNvSpPr/>
          <p:nvPr userDrawn="1"/>
        </p:nvSpPr>
        <p:spPr>
          <a:xfrm>
            <a:off x="10631710" y="2852936"/>
            <a:ext cx="792000" cy="3240360"/>
          </a:xfrm>
          <a:prstGeom prst="rect">
            <a:avLst/>
          </a:prstGeom>
          <a:solidFill>
            <a:schemeClr val="bg1"/>
          </a:solidFill>
          <a:ln w="12700">
            <a:solidFill>
              <a:srgbClr val="F05425"/>
            </a:solidFill>
            <a:prstDash val="dash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kern="0" baseline="0" dirty="0">
              <a:solidFill>
                <a:srgbClr val="F054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燕尾形 11"/>
          <p:cNvSpPr/>
          <p:nvPr userDrawn="1"/>
        </p:nvSpPr>
        <p:spPr>
          <a:xfrm rot="16200000">
            <a:off x="10667710" y="1376732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27583" y="323364"/>
            <a:ext cx="896441" cy="369332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800" kern="1200" dirty="0" smtClean="0">
                <a:solidFill>
                  <a:srgbClr val="F05425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LOGO</a:t>
            </a:r>
            <a:endParaRPr lang="zh-CN" altLang="en-US" sz="1800" kern="1200" dirty="0">
              <a:solidFill>
                <a:srgbClr val="F05425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anose="02010609060101010101" pitchFamily="49" charset="-122"/>
              <a:cs typeface="经典繁仿黑" pitchFamily="49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1724025" y="377062"/>
            <a:ext cx="0" cy="2619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1846734" y="354519"/>
            <a:ext cx="2984673" cy="338554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1600" kern="1200" baseline="0" dirty="0" smtClean="0">
                <a:solidFill>
                  <a:srgbClr val="F0542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第三章</a:t>
            </a:r>
            <a:endParaRPr lang="zh-CN" altLang="en-US" sz="1600" kern="1200" dirty="0">
              <a:solidFill>
                <a:srgbClr val="F0542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燕尾形 15"/>
          <p:cNvSpPr/>
          <p:nvPr userDrawn="1"/>
        </p:nvSpPr>
        <p:spPr>
          <a:xfrm>
            <a:off x="10127734" y="800708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10631710" y="440712"/>
            <a:ext cx="792000" cy="79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EF1883-7A0E-4F66-9932-E581691AD397}" type="slidenum"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05425"/>
                </a:solidFill>
                <a:effectLst/>
                <a:uLnTx/>
                <a:uFillTx/>
                <a:latin typeface="Tahoma" panose="020B0604030504040204" pitchFamily="34" charset="0"/>
                <a:ea typeface="Arial Unicode MS" pitchFamily="34" charset="-122"/>
                <a:cs typeface="Tahoma" panose="020B0604030504040204" pitchFamily="34" charset="0"/>
              </a:rPr>
            </a:fld>
            <a:endParaRPr lang="zh-CN" altLang="en-US" sz="32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Arial Unicode MS" pitchFamily="34" charset="-122"/>
              <a:cs typeface="Tahoma" panose="020B0604030504040204" pitchFamily="34" charset="0"/>
            </a:endParaRPr>
          </a:p>
        </p:txBody>
      </p:sp>
      <p:sp>
        <p:nvSpPr>
          <p:cNvPr id="20" name="椭圆 19"/>
          <p:cNvSpPr/>
          <p:nvPr userDrawn="1"/>
        </p:nvSpPr>
        <p:spPr>
          <a:xfrm>
            <a:off x="9695662" y="584712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10775710" y="1556848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0" dirty="0" smtClean="0">
                <a:solidFill>
                  <a:srgbClr val="F0542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叁</a:t>
            </a:r>
            <a:endParaRPr lang="zh-CN" altLang="en-US" sz="2800" b="0" dirty="0" smtClean="0">
              <a:solidFill>
                <a:srgbClr val="F0542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2" name="椭圆 21"/>
          <p:cNvSpPr/>
          <p:nvPr userDrawn="1"/>
        </p:nvSpPr>
        <p:spPr>
          <a:xfrm>
            <a:off x="9191550" y="746224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3" name="椭圆 22"/>
          <p:cNvSpPr/>
          <p:nvPr userDrawn="1"/>
        </p:nvSpPr>
        <p:spPr>
          <a:xfrm>
            <a:off x="10938016" y="2311921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cxnSp>
        <p:nvCxnSpPr>
          <p:cNvPr id="24" name="直接连接符 23"/>
          <p:cNvCxnSpPr>
            <a:stCxn id="22" idx="2"/>
          </p:cNvCxnSpPr>
          <p:nvPr userDrawn="1"/>
        </p:nvCxnSpPr>
        <p:spPr>
          <a:xfrm flipH="1" flipV="1">
            <a:off x="622598" y="836711"/>
            <a:ext cx="8568952" cy="1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矩形 24"/>
          <p:cNvSpPr/>
          <p:nvPr userDrawn="1"/>
        </p:nvSpPr>
        <p:spPr>
          <a:xfrm>
            <a:off x="2854846" y="523796"/>
            <a:ext cx="5904656" cy="576064"/>
          </a:xfrm>
          <a:prstGeom prst="rect">
            <a:avLst/>
          </a:prstGeom>
          <a:solidFill>
            <a:schemeClr val="bg1"/>
          </a:solidFill>
          <a:ln w="12700">
            <a:solidFill>
              <a:srgbClr val="F05425"/>
            </a:solidFill>
            <a:prstDash val="dash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05425"/>
              </a:solidFill>
            </a:endParaRPr>
          </a:p>
        </p:txBody>
      </p:sp>
      <p:cxnSp>
        <p:nvCxnSpPr>
          <p:cNvPr id="26" name="直接连接符 25"/>
          <p:cNvCxnSpPr>
            <a:stCxn id="23" idx="4"/>
          </p:cNvCxnSpPr>
          <p:nvPr userDrawn="1"/>
        </p:nvCxnSpPr>
        <p:spPr>
          <a:xfrm>
            <a:off x="11027710" y="2492896"/>
            <a:ext cx="0" cy="3888432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矩形 26"/>
          <p:cNvSpPr/>
          <p:nvPr userDrawn="1"/>
        </p:nvSpPr>
        <p:spPr>
          <a:xfrm>
            <a:off x="10631710" y="2852936"/>
            <a:ext cx="792000" cy="3240360"/>
          </a:xfrm>
          <a:prstGeom prst="rect">
            <a:avLst/>
          </a:prstGeom>
          <a:solidFill>
            <a:schemeClr val="bg1"/>
          </a:solidFill>
          <a:ln w="12700">
            <a:solidFill>
              <a:srgbClr val="F05425"/>
            </a:solidFill>
            <a:prstDash val="dash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kern="0" baseline="0" dirty="0">
              <a:solidFill>
                <a:srgbClr val="F054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燕尾形 17"/>
          <p:cNvSpPr/>
          <p:nvPr userDrawn="1"/>
        </p:nvSpPr>
        <p:spPr>
          <a:xfrm rot="16200000">
            <a:off x="10667710" y="1376732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27583" y="323364"/>
            <a:ext cx="896441" cy="369332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altLang="zh-CN" sz="1800" kern="1200" dirty="0" smtClean="0">
                <a:solidFill>
                  <a:srgbClr val="F05425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LOGO</a:t>
            </a:r>
            <a:endParaRPr lang="zh-CN" altLang="en-US" sz="1800" kern="1200" dirty="0">
              <a:solidFill>
                <a:srgbClr val="F05425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anose="02010609060101010101" pitchFamily="49" charset="-122"/>
              <a:cs typeface="经典繁仿黑" pitchFamily="49" charset="-122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1724025" y="377062"/>
            <a:ext cx="0" cy="2619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846734" y="354519"/>
            <a:ext cx="2984673" cy="338554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1600" kern="1200" baseline="0" dirty="0" smtClean="0">
                <a:solidFill>
                  <a:srgbClr val="F0542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第四章</a:t>
            </a:r>
            <a:endParaRPr lang="zh-CN" altLang="en-US" sz="1600" kern="1200" dirty="0">
              <a:solidFill>
                <a:srgbClr val="F0542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燕尾形 21"/>
          <p:cNvSpPr/>
          <p:nvPr userDrawn="1"/>
        </p:nvSpPr>
        <p:spPr>
          <a:xfrm>
            <a:off x="10127734" y="800708"/>
            <a:ext cx="720000" cy="72008"/>
          </a:xfrm>
          <a:prstGeom prst="chevron">
            <a:avLst/>
          </a:prstGeom>
          <a:solidFill>
            <a:srgbClr val="F05425"/>
          </a:solidFill>
          <a:ln>
            <a:noFill/>
            <a:tailEnd type="triangle" w="med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5425"/>
              </a:solidFill>
            </a:endParaRPr>
          </a:p>
        </p:txBody>
      </p:sp>
      <p:sp>
        <p:nvSpPr>
          <p:cNvPr id="23" name="椭圆 22"/>
          <p:cNvSpPr/>
          <p:nvPr userDrawn="1"/>
        </p:nvSpPr>
        <p:spPr>
          <a:xfrm>
            <a:off x="10631710" y="440712"/>
            <a:ext cx="792000" cy="79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EF1883-7A0E-4F66-9932-E581691AD397}" type="slidenum"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05425"/>
                </a:solidFill>
                <a:effectLst/>
                <a:uLnTx/>
                <a:uFillTx/>
                <a:latin typeface="Tahoma" panose="020B0604030504040204" pitchFamily="34" charset="0"/>
                <a:ea typeface="Arial Unicode MS" pitchFamily="34" charset="-122"/>
                <a:cs typeface="Tahoma" panose="020B0604030504040204" pitchFamily="34" charset="0"/>
              </a:rPr>
            </a:fld>
            <a:endParaRPr lang="zh-CN" altLang="en-US" sz="32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Arial Unicode MS" pitchFamily="34" charset="-122"/>
              <a:cs typeface="Tahoma" panose="020B0604030504040204" pitchFamily="34" charset="0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9695662" y="584712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dirty="0" smtClean="0">
              <a:solidFill>
                <a:srgbClr val="F054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5" name="椭圆 24"/>
          <p:cNvSpPr/>
          <p:nvPr userDrawn="1"/>
        </p:nvSpPr>
        <p:spPr>
          <a:xfrm>
            <a:off x="10775710" y="1556848"/>
            <a:ext cx="504000" cy="50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0" dirty="0" smtClean="0">
                <a:solidFill>
                  <a:srgbClr val="F0542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ahoma" panose="020B0604030504040204" pitchFamily="34" charset="0"/>
              </a:rPr>
              <a:t>肆</a:t>
            </a:r>
            <a:endParaRPr lang="zh-CN" altLang="en-US" sz="2800" b="0" dirty="0" smtClean="0">
              <a:solidFill>
                <a:srgbClr val="F0542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6" name="椭圆 25"/>
          <p:cNvSpPr/>
          <p:nvPr userDrawn="1"/>
        </p:nvSpPr>
        <p:spPr>
          <a:xfrm>
            <a:off x="9191550" y="746224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7" name="椭圆 26"/>
          <p:cNvSpPr/>
          <p:nvPr userDrawn="1"/>
        </p:nvSpPr>
        <p:spPr>
          <a:xfrm>
            <a:off x="10938016" y="2311921"/>
            <a:ext cx="179388" cy="180975"/>
          </a:xfrm>
          <a:prstGeom prst="ellipse">
            <a:avLst/>
          </a:prstGeom>
          <a:solidFill>
            <a:schemeClr val="bg1"/>
          </a:solidFill>
          <a:ln w="57150">
            <a:solidFill>
              <a:srgbClr val="F05425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" tIns="7200" rIns="7200" bIns="720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spc="0" normalizeH="0" baseline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cxnSp>
        <p:nvCxnSpPr>
          <p:cNvPr id="28" name="直接连接符 27"/>
          <p:cNvCxnSpPr>
            <a:stCxn id="26" idx="2"/>
          </p:cNvCxnSpPr>
          <p:nvPr userDrawn="1"/>
        </p:nvCxnSpPr>
        <p:spPr>
          <a:xfrm flipH="1" flipV="1">
            <a:off x="622598" y="836711"/>
            <a:ext cx="8568952" cy="1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矩形 28"/>
          <p:cNvSpPr/>
          <p:nvPr userDrawn="1"/>
        </p:nvSpPr>
        <p:spPr>
          <a:xfrm>
            <a:off x="2854846" y="523796"/>
            <a:ext cx="5904656" cy="576064"/>
          </a:xfrm>
          <a:prstGeom prst="rect">
            <a:avLst/>
          </a:prstGeom>
          <a:solidFill>
            <a:schemeClr val="bg1"/>
          </a:solidFill>
          <a:ln w="12700">
            <a:solidFill>
              <a:srgbClr val="F05425"/>
            </a:solidFill>
            <a:prstDash val="dash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05425"/>
              </a:solidFill>
            </a:endParaRPr>
          </a:p>
        </p:txBody>
      </p:sp>
      <p:cxnSp>
        <p:nvCxnSpPr>
          <p:cNvPr id="30" name="直接连接符 29"/>
          <p:cNvCxnSpPr>
            <a:stCxn id="27" idx="4"/>
          </p:cNvCxnSpPr>
          <p:nvPr userDrawn="1"/>
        </p:nvCxnSpPr>
        <p:spPr>
          <a:xfrm>
            <a:off x="11027710" y="2492896"/>
            <a:ext cx="0" cy="3888432"/>
          </a:xfrm>
          <a:prstGeom prst="line">
            <a:avLst/>
          </a:prstGeom>
          <a:ln>
            <a:solidFill>
              <a:srgbClr val="F05425"/>
            </a:solidFill>
            <a:prstDash val="dash"/>
            <a:headEnd type="none" w="med" len="med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矩形 30"/>
          <p:cNvSpPr/>
          <p:nvPr userDrawn="1"/>
        </p:nvSpPr>
        <p:spPr>
          <a:xfrm>
            <a:off x="10631710" y="2852936"/>
            <a:ext cx="792000" cy="3240360"/>
          </a:xfrm>
          <a:prstGeom prst="rect">
            <a:avLst/>
          </a:prstGeom>
          <a:solidFill>
            <a:schemeClr val="bg1"/>
          </a:solidFill>
          <a:ln w="12700">
            <a:solidFill>
              <a:srgbClr val="F05425"/>
            </a:solidFill>
            <a:prstDash val="dash"/>
            <a:tailEnd type="triangle" w="med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800" b="1" kern="0" baseline="0" dirty="0">
              <a:solidFill>
                <a:srgbClr val="F054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2" Type="http://schemas.microsoft.com/office/2007/relationships/media" Target="../media/media1.mov"/><Relationship Id="rId1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1.wav"/><Relationship Id="rId3" Type="http://schemas.openxmlformats.org/officeDocument/2006/relationships/slide" Target="slide16.xml"/><Relationship Id="rId2" Type="http://schemas.openxmlformats.org/officeDocument/2006/relationships/slide" Target="slide1.xml"/><Relationship Id="rId1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" Target="slide1.xml"/><Relationship Id="rId1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hyperlink" Target="file:///E:\&#20116;&#20013;\&#21021;&#20013;\&#35762;&#35838;\&#20984;&#36879;&#38236;&#25104;&#20687;&#35268;&#24459;&#26368;&#20339;&#29256;.sw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6" Type="http://schemas.openxmlformats.org/officeDocument/2006/relationships/image" Target="../media/image32.jpeg"/><Relationship Id="rId5" Type="http://schemas.openxmlformats.org/officeDocument/2006/relationships/hyperlink" Target="http://www.eyefulpresentations.co.uk/" TargetMode="External"/><Relationship Id="rId4" Type="http://schemas.openxmlformats.org/officeDocument/2006/relationships/hyperlink" Target="mailto:info@eyefulpresentations.co.uk" TargetMode="Externa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直角三角形 20"/>
          <p:cNvSpPr>
            <a:spLocks noChangeArrowheads="1"/>
          </p:cNvSpPr>
          <p:nvPr/>
        </p:nvSpPr>
        <p:spPr bwMode="auto">
          <a:xfrm flipH="1">
            <a:off x="10270288" y="1989700"/>
            <a:ext cx="255488" cy="215816"/>
          </a:xfrm>
          <a:prstGeom prst="rtTriangle">
            <a:avLst/>
          </a:prstGeom>
          <a:solidFill>
            <a:srgbClr val="FF5050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3" name="矩形 21"/>
          <p:cNvSpPr>
            <a:spLocks noChangeArrowheads="1"/>
          </p:cNvSpPr>
          <p:nvPr/>
        </p:nvSpPr>
        <p:spPr bwMode="auto">
          <a:xfrm>
            <a:off x="0" y="2205517"/>
            <a:ext cx="12190413" cy="2815125"/>
          </a:xfrm>
          <a:prstGeom prst="rect">
            <a:avLst/>
          </a:prstGeom>
          <a:solidFill>
            <a:srgbClr val="00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4" name="矩形 23"/>
          <p:cNvSpPr>
            <a:spLocks noChangeArrowheads="1"/>
          </p:cNvSpPr>
          <p:nvPr/>
        </p:nvSpPr>
        <p:spPr bwMode="auto">
          <a:xfrm>
            <a:off x="10525776" y="1989701"/>
            <a:ext cx="896587" cy="3238822"/>
          </a:xfrm>
          <a:prstGeom prst="rect">
            <a:avLst/>
          </a:prstGeom>
          <a:solidFill>
            <a:srgbClr val="CC000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5" name="直角三角形 26"/>
          <p:cNvSpPr>
            <a:spLocks noChangeArrowheads="1"/>
          </p:cNvSpPr>
          <p:nvPr/>
        </p:nvSpPr>
        <p:spPr bwMode="auto">
          <a:xfrm flipH="1" flipV="1">
            <a:off x="10270288" y="5020641"/>
            <a:ext cx="255488" cy="207881"/>
          </a:xfrm>
          <a:prstGeom prst="rtTriangle">
            <a:avLst/>
          </a:prstGeom>
          <a:solidFill>
            <a:srgbClr val="FF5050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6" name="TextBox 4"/>
          <p:cNvSpPr>
            <a:spLocks noChangeArrowheads="1"/>
          </p:cNvSpPr>
          <p:nvPr/>
        </p:nvSpPr>
        <p:spPr bwMode="auto">
          <a:xfrm>
            <a:off x="2925901" y="2767504"/>
            <a:ext cx="6340197" cy="132299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7995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生活中的</a:t>
            </a:r>
            <a:r>
              <a:rPr lang="zh-CN" altLang="en-US" sz="7995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透镜</a:t>
            </a:r>
            <a:endParaRPr lang="zh-CN" altLang="en-US" sz="1800" dirty="0"/>
          </a:p>
        </p:txBody>
      </p:sp>
      <p:sp>
        <p:nvSpPr>
          <p:cNvPr id="5127" name="TextBox 20"/>
          <p:cNvSpPr>
            <a:spLocks noChangeArrowheads="1"/>
          </p:cNvSpPr>
          <p:nvPr/>
        </p:nvSpPr>
        <p:spPr bwMode="auto">
          <a:xfrm>
            <a:off x="10754825" y="2490245"/>
            <a:ext cx="492443" cy="230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五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章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节</a:t>
            </a:r>
            <a:endParaRPr lang="en-US" altLang="zh-CN" sz="1800" dirty="0"/>
          </a:p>
        </p:txBody>
      </p:sp>
      <p:grpSp>
        <p:nvGrpSpPr>
          <p:cNvPr id="5128" name="Group 8"/>
          <p:cNvGrpSpPr/>
          <p:nvPr/>
        </p:nvGrpSpPr>
        <p:grpSpPr bwMode="auto">
          <a:xfrm>
            <a:off x="8591369" y="5993398"/>
            <a:ext cx="1934407" cy="495107"/>
            <a:chOff x="0" y="0"/>
            <a:chExt cx="1936145" cy="495514"/>
          </a:xfrm>
        </p:grpSpPr>
        <p:sp>
          <p:nvSpPr>
            <p:cNvPr id="5130" name="Text Box 62"/>
            <p:cNvSpPr>
              <a:spLocks noChangeArrowheads="1"/>
            </p:cNvSpPr>
            <p:nvPr/>
          </p:nvSpPr>
          <p:spPr bwMode="auto">
            <a:xfrm>
              <a:off x="424742" y="78480"/>
              <a:ext cx="151140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沙市五中 江雪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5131" name="Picture 9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5514" cy="49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椭圆 11"/>
          <p:cNvSpPr/>
          <p:nvPr/>
        </p:nvSpPr>
        <p:spPr>
          <a:xfrm>
            <a:off x="10525776" y="437731"/>
            <a:ext cx="925151" cy="925151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800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9861 L 1.66667E-6 1.6763E-6 L 0.00035 -0.12162 L 1.66667E-6 1.6763E-6 " pathEditMode="relative" rAng="0" ptsTypes="AAAA">
                                      <p:cBhvr>
                                        <p:cTn id="19" dur="6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9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ldLvl="0" autoUpdateAnimBg="0"/>
      <p:bldP spid="5127" grpId="0" bldLvl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卫星遥感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8013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02" y="116632"/>
            <a:ext cx="1013237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占位符 3"/>
          <p:cNvSpPr txBox="1"/>
          <p:nvPr/>
        </p:nvSpPr>
        <p:spPr>
          <a:xfrm>
            <a:off x="3738389" y="2845834"/>
            <a:ext cx="418750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0" dirty="0" smtClean="0">
                <a:solidFill>
                  <a:srgbClr val="F05425"/>
                </a:solidFill>
                <a:ea typeface="微软雅黑" panose="020B0503020204020204" pitchFamily="34" charset="-122"/>
              </a:rPr>
              <a:t>投影仪</a:t>
            </a:r>
            <a:endParaRPr lang="zh-CN" altLang="en-US" sz="3200" b="0" dirty="0">
              <a:solidFill>
                <a:srgbClr val="F05425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文本占位符 4"/>
          <p:cNvSpPr txBox="1"/>
          <p:nvPr/>
        </p:nvSpPr>
        <p:spPr>
          <a:xfrm>
            <a:off x="2255095" y="2564904"/>
            <a:ext cx="2100881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b="1" kern="1200">
                <a:solidFill>
                  <a:srgbClr val="56762C"/>
                </a:solidFill>
                <a:latin typeface="Bell MT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200" noProof="0" dirty="0">
                <a:solidFill>
                  <a:srgbClr val="F05425"/>
                </a:solidFill>
                <a:latin typeface="Broadway" pitchFamily="82" charset="0"/>
                <a:ea typeface="微软雅黑" panose="020B0503020204020204" pitchFamily="34" charset="-122"/>
              </a:rPr>
              <a:t>3</a:t>
            </a:r>
            <a:endParaRPr kumimoji="0" lang="zh-CN" altLang="en-US" sz="20200" b="1" i="0" u="none" strike="noStrike" kern="1200" cap="none" spc="0" normalizeH="0" baseline="0" noProof="0" dirty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Broadway" pitchFamily="82" charset="0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63888" y="3406140"/>
            <a:ext cx="4536504" cy="2160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user\Desktop\未标题-2 拷贝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810" y="2780929"/>
            <a:ext cx="3941603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1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投影仪的原理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2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75726" y="4005064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622" y="1715469"/>
            <a:ext cx="5562155" cy="4248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468" y="1828448"/>
            <a:ext cx="4478785" cy="4248150"/>
          </a:xfrm>
          <a:prstGeom prst="rect">
            <a:avLst/>
          </a:prstGeom>
        </p:spPr>
      </p:pic>
      <p:pic>
        <p:nvPicPr>
          <p:cNvPr id="10" name="Picture 4" descr="2007121211064457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67" y="1828448"/>
            <a:ext cx="3816350" cy="4248150"/>
          </a:xfrm>
          <a:prstGeom prst="rect">
            <a:avLst/>
          </a:prstGeom>
          <a:noFill/>
          <a:ln>
            <a:noFill/>
          </a:ln>
          <a:effectLst>
            <a:outerShdw dist="50800" sx="1000" sy="1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投影仪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3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90" y="4725144"/>
            <a:ext cx="21336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 descr="幕色海滩"/>
          <p:cNvSpPr>
            <a:spLocks noChangeArrowheads="1"/>
          </p:cNvSpPr>
          <p:nvPr/>
        </p:nvSpPr>
        <p:spPr bwMode="auto">
          <a:xfrm rot="5400000" flipH="1">
            <a:off x="5180920" y="4289623"/>
            <a:ext cx="214313" cy="785812"/>
          </a:xfrm>
          <a:prstGeom prst="upArrow">
            <a:avLst>
              <a:gd name="adj1" fmla="val 50000"/>
              <a:gd name="adj2" fmla="val 40045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cxnSp>
        <p:nvCxnSpPr>
          <p:cNvPr id="7" name="直接连接符 6"/>
          <p:cNvCxnSpPr>
            <a:cxnSpLocks noChangeShapeType="1"/>
            <a:endCxn id="22" idx="2"/>
          </p:cNvCxnSpPr>
          <p:nvPr/>
        </p:nvCxnSpPr>
        <p:spPr bwMode="auto">
          <a:xfrm flipV="1">
            <a:off x="4172857" y="1766808"/>
            <a:ext cx="2049473" cy="2227"/>
          </a:xfrm>
          <a:prstGeom prst="line">
            <a:avLst/>
          </a:prstGeom>
          <a:noFill/>
          <a:ln w="76200" algn="ctr">
            <a:solidFill>
              <a:srgbClr val="F26A4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AutoShape 2" descr="幕色海滩"/>
          <p:cNvSpPr>
            <a:spLocks noChangeArrowheads="1"/>
          </p:cNvSpPr>
          <p:nvPr/>
        </p:nvSpPr>
        <p:spPr bwMode="auto">
          <a:xfrm rot="5400000" flipH="1" flipV="1">
            <a:off x="4972177" y="937339"/>
            <a:ext cx="500062" cy="1357314"/>
          </a:xfrm>
          <a:prstGeom prst="upArrow">
            <a:avLst>
              <a:gd name="adj1" fmla="val 50000"/>
              <a:gd name="adj2" fmla="val 40052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4543548" y="3438446"/>
            <a:ext cx="1500188" cy="285750"/>
          </a:xfrm>
          <a:prstGeom prst="ellipse">
            <a:avLst/>
          </a:prstGeom>
          <a:gradFill rotWithShape="0">
            <a:gsLst>
              <a:gs pos="0">
                <a:srgbClr val="00FFFF"/>
              </a:gs>
              <a:gs pos="100000">
                <a:srgbClr val="0099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CC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/>
          </a:p>
        </p:txBody>
      </p:sp>
      <p:cxnSp>
        <p:nvCxnSpPr>
          <p:cNvPr id="12" name="直接箭头连接符 11"/>
          <p:cNvCxnSpPr>
            <a:cxnSpLocks noChangeShapeType="1"/>
            <a:stCxn id="6" idx="2"/>
          </p:cNvCxnSpPr>
          <p:nvPr/>
        </p:nvCxnSpPr>
        <p:spPr bwMode="auto">
          <a:xfrm flipV="1">
            <a:off x="4895171" y="1766809"/>
            <a:ext cx="1005690" cy="2915720"/>
          </a:xfrm>
          <a:prstGeom prst="straightConnector1">
            <a:avLst/>
          </a:prstGeom>
          <a:noFill/>
          <a:ln w="57150" algn="ctr">
            <a:solidFill>
              <a:srgbClr val="F26A4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箭头连接符 12"/>
          <p:cNvCxnSpPr>
            <a:cxnSpLocks noChangeShapeType="1"/>
            <a:stCxn id="6" idx="0"/>
          </p:cNvCxnSpPr>
          <p:nvPr/>
        </p:nvCxnSpPr>
        <p:spPr bwMode="auto">
          <a:xfrm flipH="1" flipV="1">
            <a:off x="4634191" y="1766809"/>
            <a:ext cx="1046792" cy="2915720"/>
          </a:xfrm>
          <a:prstGeom prst="straightConnector1">
            <a:avLst/>
          </a:prstGeom>
          <a:noFill/>
          <a:ln w="57150" algn="ctr">
            <a:solidFill>
              <a:srgbClr val="F26A4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L 形 13"/>
          <p:cNvSpPr/>
          <p:nvPr/>
        </p:nvSpPr>
        <p:spPr>
          <a:xfrm rot="5400000">
            <a:off x="3917646" y="4037513"/>
            <a:ext cx="1224969" cy="169709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6640294" y="1417675"/>
            <a:ext cx="981155" cy="400110"/>
          </a:xfrm>
          <a:prstGeom prst="rect">
            <a:avLst/>
          </a:prstGeom>
          <a:solidFill>
            <a:srgbClr val="F26A4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光屏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6648549" y="4566705"/>
            <a:ext cx="964645" cy="400110"/>
          </a:xfrm>
          <a:prstGeom prst="rect">
            <a:avLst/>
          </a:prstGeom>
          <a:solidFill>
            <a:srgbClr val="F26A4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719886" y="4538583"/>
            <a:ext cx="36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>
                <a:solidFill>
                  <a:srgbClr val="FF0000"/>
                </a:solidFill>
                <a:latin typeface="Century Schoolbook" panose="02040604050505020304" pitchFamily="18" charset="0"/>
              </a:rPr>
              <a:t>A</a:t>
            </a:r>
            <a:endParaRPr lang="en-US" altLang="zh-CN" sz="200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505448" y="4538583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>
                <a:solidFill>
                  <a:srgbClr val="FF0000"/>
                </a:solidFill>
                <a:latin typeface="Century Schoolbook" panose="02040604050505020304" pitchFamily="18" charset="0"/>
              </a:rPr>
              <a:t>B</a:t>
            </a:r>
            <a:endParaRPr lang="en-US" altLang="zh-CN" sz="200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150990" y="1360936"/>
            <a:ext cx="423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>
                <a:solidFill>
                  <a:srgbClr val="FF0000"/>
                </a:solidFill>
                <a:latin typeface="Century Schoolbook" panose="02040604050505020304" pitchFamily="18" charset="0"/>
              </a:rPr>
              <a:t>A'</a:t>
            </a:r>
            <a:endParaRPr lang="en-US" altLang="zh-CN" sz="2000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6010398" y="1366758"/>
            <a:ext cx="423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>
                <a:solidFill>
                  <a:srgbClr val="FF0000"/>
                </a:solidFill>
                <a:latin typeface="Century Schoolbook" panose="02040604050505020304" pitchFamily="18" charset="0"/>
              </a:rPr>
              <a:t>B'</a:t>
            </a:r>
            <a:endParaRPr lang="en-US" altLang="zh-CN" sz="200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6612403" y="3324086"/>
            <a:ext cx="1036936" cy="400110"/>
          </a:xfrm>
          <a:prstGeom prst="rect">
            <a:avLst/>
          </a:prstGeom>
          <a:solidFill>
            <a:srgbClr val="F26A4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凸透镜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775726" y="3956447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结构</a:t>
            </a:r>
            <a:endParaRPr lang="zh-CN" altLang="en-US" sz="2400" dirty="0">
              <a:solidFill>
                <a:schemeClr val="accent5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226805" y="1560961"/>
            <a:ext cx="2448272" cy="28007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天花板相当</a:t>
            </a:r>
            <a:endParaRPr kumimoji="1" lang="en-US" altLang="zh-CN" sz="3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于光</a:t>
            </a:r>
            <a:r>
              <a:rPr kumimoji="1" lang="zh-CN" altLang="en-US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屏</a:t>
            </a:r>
            <a:endParaRPr kumimoji="1" lang="zh-CN" altLang="en-US" sz="3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镜头相当于</a:t>
            </a:r>
            <a:endParaRPr kumimoji="1" lang="en-US" altLang="zh-CN" sz="3200" b="1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凸透镜</a:t>
            </a:r>
            <a:endParaRPr kumimoji="1" lang="en-US" altLang="zh-CN" sz="3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6" grpId="0" animBg="1"/>
      <p:bldP spid="10" grpId="0" animBg="1"/>
      <p:bldP spid="19" grpId="0"/>
      <p:bldP spid="20" grpId="0"/>
      <p:bldP spid="21" grpId="0"/>
      <p:bldP spid="22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投影仪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75726" y="3717032"/>
            <a:ext cx="504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成像特点</a:t>
            </a:r>
            <a:endParaRPr lang="zh-CN" altLang="en-US" sz="2400" dirty="0">
              <a:solidFill>
                <a:schemeClr val="accent5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68374" y="3320641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倒立放大的像</a:t>
            </a:r>
            <a:endParaRPr lang="zh-CN" altLang="en-US" sz="48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4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27364" y="1874917"/>
            <a:ext cx="5696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、投影仪成的像是倒立还是正立？是放大还是缩小？</a:t>
            </a:r>
            <a:endParaRPr lang="en-US" altLang="zh-CN" sz="3600" dirty="0" smtClean="0">
              <a:solidFill>
                <a:srgbClr val="FC620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708764" cy="27995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906628" y="4459679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、如何使像变大？</a:t>
            </a:r>
            <a:endParaRPr lang="en-US" altLang="zh-CN" sz="3600" dirty="0" smtClean="0">
              <a:solidFill>
                <a:srgbClr val="FC620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55202" y="5445224"/>
            <a:ext cx="5471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物近</a:t>
            </a:r>
            <a:r>
              <a:rPr lang="zh-CN" altLang="en-US" sz="4800" b="1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像远像变大</a:t>
            </a:r>
            <a:endParaRPr lang="zh-CN" altLang="en-US" sz="48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6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81" y="4844058"/>
            <a:ext cx="21336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幕色海滩"/>
          <p:cNvSpPr>
            <a:spLocks noChangeArrowheads="1"/>
          </p:cNvSpPr>
          <p:nvPr/>
        </p:nvSpPr>
        <p:spPr bwMode="auto">
          <a:xfrm rot="5400000" flipH="1">
            <a:off x="4202906" y="4343995"/>
            <a:ext cx="214313" cy="785813"/>
          </a:xfrm>
          <a:prstGeom prst="upArrow">
            <a:avLst>
              <a:gd name="adj1" fmla="val 50000"/>
              <a:gd name="adj2" fmla="val 40045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>
            <a:cxnSpLocks noChangeShapeType="1"/>
          </p:cNvCxnSpPr>
          <p:nvPr/>
        </p:nvCxnSpPr>
        <p:spPr bwMode="auto">
          <a:xfrm>
            <a:off x="3178249" y="1272183"/>
            <a:ext cx="4429125" cy="0"/>
          </a:xfrm>
          <a:prstGeom prst="line">
            <a:avLst/>
          </a:prstGeom>
          <a:noFill/>
          <a:ln w="7620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直接连接符 4"/>
          <p:cNvCxnSpPr>
            <a:cxnSpLocks noChangeShapeType="1"/>
          </p:cNvCxnSpPr>
          <p:nvPr/>
        </p:nvCxnSpPr>
        <p:spPr bwMode="auto">
          <a:xfrm>
            <a:off x="7560469" y="1272183"/>
            <a:ext cx="0" cy="5357812"/>
          </a:xfrm>
          <a:prstGeom prst="line">
            <a:avLst/>
          </a:prstGeom>
          <a:noFill/>
          <a:ln w="7620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AutoShape 2" descr="幕色海滩"/>
          <p:cNvSpPr>
            <a:spLocks noChangeArrowheads="1"/>
          </p:cNvSpPr>
          <p:nvPr/>
        </p:nvSpPr>
        <p:spPr bwMode="auto">
          <a:xfrm flipH="1" flipV="1">
            <a:off x="7203281" y="1700808"/>
            <a:ext cx="714375" cy="2000250"/>
          </a:xfrm>
          <a:prstGeom prst="upArrow">
            <a:avLst>
              <a:gd name="adj1" fmla="val 50000"/>
              <a:gd name="adj2" fmla="val 40056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3559969" y="3415308"/>
            <a:ext cx="1500187" cy="285750"/>
          </a:xfrm>
          <a:prstGeom prst="ellipse">
            <a:avLst/>
          </a:prstGeom>
          <a:gradFill rotWithShape="0">
            <a:gsLst>
              <a:gs pos="0">
                <a:srgbClr val="00FFFF"/>
              </a:gs>
              <a:gs pos="100000">
                <a:srgbClr val="0099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CC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8" name="直接箭头连接符 7"/>
          <p:cNvCxnSpPr>
            <a:cxnSpLocks noChangeShapeType="1"/>
          </p:cNvCxnSpPr>
          <p:nvPr/>
        </p:nvCxnSpPr>
        <p:spPr bwMode="auto">
          <a:xfrm flipV="1">
            <a:off x="3917156" y="2343745"/>
            <a:ext cx="785813" cy="2357438"/>
          </a:xfrm>
          <a:prstGeom prst="straightConnector1">
            <a:avLst/>
          </a:prstGeom>
          <a:noFill/>
          <a:ln w="57150" algn="ctr">
            <a:solidFill>
              <a:srgbClr val="FF6903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直接箭头连接符 8"/>
          <p:cNvCxnSpPr>
            <a:cxnSpLocks noChangeShapeType="1"/>
            <a:stCxn id="3" idx="3"/>
          </p:cNvCxnSpPr>
          <p:nvPr/>
        </p:nvCxnSpPr>
        <p:spPr bwMode="auto">
          <a:xfrm flipH="1" flipV="1">
            <a:off x="4060031" y="2986683"/>
            <a:ext cx="557213" cy="1643062"/>
          </a:xfrm>
          <a:prstGeom prst="straightConnector1">
            <a:avLst/>
          </a:prstGeom>
          <a:noFill/>
          <a:ln w="57150" algn="ctr">
            <a:solidFill>
              <a:srgbClr val="FF6903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L 形 9"/>
          <p:cNvSpPr/>
          <p:nvPr/>
        </p:nvSpPr>
        <p:spPr>
          <a:xfrm rot="5400000">
            <a:off x="2845593" y="4058246"/>
            <a:ext cx="1357313" cy="214312"/>
          </a:xfrm>
          <a:prstGeom prst="corner">
            <a:avLst/>
          </a:prstGeom>
          <a:solidFill>
            <a:srgbClr val="003399"/>
          </a:solidFill>
          <a:ln w="12700" cap="flat" cmpd="sng" algn="ctr">
            <a:solidFill>
              <a:srgbClr val="003399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2" name="直接连接符 11"/>
          <p:cNvCxnSpPr>
            <a:cxnSpLocks noChangeShapeType="1"/>
          </p:cNvCxnSpPr>
          <p:nvPr/>
        </p:nvCxnSpPr>
        <p:spPr bwMode="auto">
          <a:xfrm flipV="1">
            <a:off x="3559969" y="2129433"/>
            <a:ext cx="1357312" cy="1357312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接连接符 12"/>
          <p:cNvCxnSpPr>
            <a:cxnSpLocks noChangeShapeType="1"/>
          </p:cNvCxnSpPr>
          <p:nvPr/>
        </p:nvCxnSpPr>
        <p:spPr bwMode="auto">
          <a:xfrm>
            <a:off x="3631406" y="3129558"/>
            <a:ext cx="0" cy="285750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接连接符 13"/>
          <p:cNvCxnSpPr>
            <a:cxnSpLocks noChangeShapeType="1"/>
          </p:cNvCxnSpPr>
          <p:nvPr/>
        </p:nvCxnSpPr>
        <p:spPr bwMode="auto">
          <a:xfrm>
            <a:off x="3783806" y="2986683"/>
            <a:ext cx="0" cy="285750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连接符 14"/>
          <p:cNvCxnSpPr>
            <a:cxnSpLocks noChangeShapeType="1"/>
          </p:cNvCxnSpPr>
          <p:nvPr/>
        </p:nvCxnSpPr>
        <p:spPr bwMode="auto">
          <a:xfrm>
            <a:off x="3917156" y="2843808"/>
            <a:ext cx="0" cy="285750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15"/>
          <p:cNvCxnSpPr>
            <a:cxnSpLocks noChangeShapeType="1"/>
          </p:cNvCxnSpPr>
          <p:nvPr/>
        </p:nvCxnSpPr>
        <p:spPr bwMode="auto">
          <a:xfrm>
            <a:off x="4060031" y="2700933"/>
            <a:ext cx="0" cy="285750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连接符 16"/>
          <p:cNvCxnSpPr>
            <a:cxnSpLocks noChangeShapeType="1"/>
          </p:cNvCxnSpPr>
          <p:nvPr/>
        </p:nvCxnSpPr>
        <p:spPr bwMode="auto">
          <a:xfrm>
            <a:off x="4202906" y="2558058"/>
            <a:ext cx="0" cy="285750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连接符 17"/>
          <p:cNvCxnSpPr>
            <a:cxnSpLocks noChangeShapeType="1"/>
          </p:cNvCxnSpPr>
          <p:nvPr/>
        </p:nvCxnSpPr>
        <p:spPr bwMode="auto">
          <a:xfrm>
            <a:off x="4355306" y="2415183"/>
            <a:ext cx="0" cy="285750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直接连接符 18"/>
          <p:cNvCxnSpPr>
            <a:cxnSpLocks noChangeShapeType="1"/>
          </p:cNvCxnSpPr>
          <p:nvPr/>
        </p:nvCxnSpPr>
        <p:spPr bwMode="auto">
          <a:xfrm>
            <a:off x="4488656" y="2272308"/>
            <a:ext cx="0" cy="285750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直接连接符 19"/>
          <p:cNvCxnSpPr>
            <a:cxnSpLocks noChangeShapeType="1"/>
          </p:cNvCxnSpPr>
          <p:nvPr/>
        </p:nvCxnSpPr>
        <p:spPr bwMode="auto">
          <a:xfrm>
            <a:off x="4631531" y="2129433"/>
            <a:ext cx="0" cy="285750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接连接符 20"/>
          <p:cNvCxnSpPr>
            <a:cxnSpLocks noChangeShapeType="1"/>
          </p:cNvCxnSpPr>
          <p:nvPr/>
        </p:nvCxnSpPr>
        <p:spPr bwMode="auto">
          <a:xfrm>
            <a:off x="4793456" y="1986558"/>
            <a:ext cx="0" cy="285750"/>
          </a:xfrm>
          <a:prstGeom prst="line">
            <a:avLst/>
          </a:prstGeom>
          <a:noFill/>
          <a:ln w="57150" algn="ctr">
            <a:solidFill>
              <a:srgbClr val="FF6903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接箭头连接符 21"/>
          <p:cNvCxnSpPr>
            <a:cxnSpLocks noChangeShapeType="1"/>
          </p:cNvCxnSpPr>
          <p:nvPr/>
        </p:nvCxnSpPr>
        <p:spPr bwMode="auto">
          <a:xfrm flipV="1">
            <a:off x="4702969" y="1700808"/>
            <a:ext cx="2786062" cy="642937"/>
          </a:xfrm>
          <a:prstGeom prst="straightConnector1">
            <a:avLst/>
          </a:prstGeom>
          <a:noFill/>
          <a:ln w="57150" algn="ctr">
            <a:solidFill>
              <a:srgbClr val="FF6903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箭头连接符 22"/>
          <p:cNvCxnSpPr>
            <a:cxnSpLocks noChangeShapeType="1"/>
          </p:cNvCxnSpPr>
          <p:nvPr/>
        </p:nvCxnSpPr>
        <p:spPr bwMode="auto">
          <a:xfrm>
            <a:off x="4060031" y="2986683"/>
            <a:ext cx="3429000" cy="642937"/>
          </a:xfrm>
          <a:prstGeom prst="straightConnector1">
            <a:avLst/>
          </a:prstGeom>
          <a:noFill/>
          <a:ln w="57150" algn="ctr">
            <a:solidFill>
              <a:srgbClr val="FF6903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702969" y="4515445"/>
            <a:ext cx="36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A</a:t>
            </a:r>
            <a:endParaRPr lang="en-US" altLang="zh-CN" sz="2000" smtClean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547269" y="4515445"/>
            <a:ext cx="36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B</a:t>
            </a:r>
            <a:endParaRPr lang="en-US" altLang="zh-CN" sz="2000" smtClean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560469" y="3701058"/>
            <a:ext cx="423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A'</a:t>
            </a:r>
            <a:endParaRPr lang="en-US" altLang="zh-CN" sz="2000" smtClean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7560469" y="1343620"/>
            <a:ext cx="423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B'</a:t>
            </a:r>
            <a:endParaRPr lang="en-US" altLang="zh-CN" sz="2000" smtClean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投影仪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775726" y="3429000"/>
            <a:ext cx="504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平面镜的作用</a:t>
            </a:r>
            <a:endParaRPr lang="zh-CN" altLang="en-US" sz="2400" dirty="0">
              <a:solidFill>
                <a:schemeClr val="accent5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54866" y="1826853"/>
            <a:ext cx="1169551" cy="42484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平面镜的作用：</a:t>
            </a:r>
            <a:endParaRPr lang="en-US" altLang="zh-CN" sz="3200" dirty="0">
              <a:solidFill>
                <a:srgbClr val="FC620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改变光的传播方向</a:t>
            </a:r>
            <a:endParaRPr lang="en-US" altLang="zh-CN" sz="3200" dirty="0">
              <a:solidFill>
                <a:srgbClr val="FC620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4" grpId="0"/>
      <p:bldP spid="25" grpId="0"/>
      <p:bldP spid="26" grpId="0"/>
      <p:bldP spid="27" grpId="0"/>
      <p:bldP spid="28" grpId="0"/>
      <p:bldP spid="28" grpId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占位符 3"/>
          <p:cNvSpPr txBox="1"/>
          <p:nvPr/>
        </p:nvSpPr>
        <p:spPr>
          <a:xfrm>
            <a:off x="3563888" y="2780928"/>
            <a:ext cx="418750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0" dirty="0" smtClean="0">
                <a:solidFill>
                  <a:srgbClr val="F05425"/>
                </a:solidFill>
                <a:ea typeface="微软雅黑" panose="020B0503020204020204" pitchFamily="34" charset="-122"/>
              </a:rPr>
              <a:t>实像与虚像</a:t>
            </a:r>
            <a:endParaRPr lang="zh-CN" altLang="en-US" sz="3200" b="0" dirty="0">
              <a:solidFill>
                <a:srgbClr val="F05425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文本占位符 4"/>
          <p:cNvSpPr txBox="1"/>
          <p:nvPr/>
        </p:nvSpPr>
        <p:spPr>
          <a:xfrm>
            <a:off x="2255095" y="2564904"/>
            <a:ext cx="2100881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b="1" kern="1200">
                <a:solidFill>
                  <a:srgbClr val="56762C"/>
                </a:solidFill>
                <a:latin typeface="Bell MT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200" dirty="0">
                <a:solidFill>
                  <a:srgbClr val="F05425"/>
                </a:solidFill>
                <a:latin typeface="Broadway" pitchFamily="82" charset="0"/>
                <a:ea typeface="微软雅黑" panose="020B0503020204020204" pitchFamily="34" charset="-122"/>
              </a:rPr>
              <a:t>4</a:t>
            </a:r>
            <a:endParaRPr kumimoji="0" lang="zh-CN" altLang="en-US" sz="20200" b="1" i="0" u="none" strike="noStrike" kern="1200" cap="none" spc="0" normalizeH="0" baseline="0" noProof="0" dirty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Broadway" pitchFamily="82" charset="0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63888" y="3406140"/>
            <a:ext cx="4536504" cy="2160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C:\Users\user\Desktop\未标题-1 拷贝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13" y="1895475"/>
            <a:ext cx="232410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1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实像与虚像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2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775726" y="3933056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比较</a:t>
            </a:r>
            <a:endParaRPr lang="zh-CN" altLang="en-US" sz="2400" dirty="0">
              <a:solidFill>
                <a:schemeClr val="accent5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93684" y="1988840"/>
            <a:ext cx="667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</a:t>
            </a:r>
            <a:r>
              <a:rPr kumimoji="1" lang="zh-CN" altLang="en-US" sz="32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呈现在光</a:t>
            </a:r>
            <a:r>
              <a:rPr kumimoji="1" lang="zh-CN" altLang="en-US" sz="3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屏上，如：</a:t>
            </a:r>
            <a:endParaRPr kumimoji="1" lang="en-US" altLang="zh-CN" sz="3200" dirty="0" smtClean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93684" y="3924990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</a:t>
            </a:r>
            <a:r>
              <a:rPr kumimoji="1" lang="zh-CN" altLang="en-US" sz="3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</a:t>
            </a:r>
            <a:r>
              <a:rPr kumimoji="1" lang="zh-CN" altLang="en-US" sz="32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呈现在光屏</a:t>
            </a:r>
            <a:r>
              <a:rPr kumimoji="1" lang="zh-CN" altLang="en-US" sz="3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上，如：</a:t>
            </a:r>
            <a:endParaRPr kumimoji="1" lang="en-US" altLang="zh-CN" sz="3200" dirty="0" smtClean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93684" y="2664527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dirty="0" smtClean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照相机、投影仪所成的像</a:t>
            </a:r>
            <a:endParaRPr kumimoji="1" lang="zh-CN" altLang="en-US" sz="32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3684" y="4600678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放大镜所成的像</a:t>
            </a:r>
            <a:endParaRPr kumimoji="1" lang="zh-CN" altLang="en-US" sz="32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25532" y="1988840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实像</a:t>
            </a:r>
            <a:endParaRPr lang="zh-CN" altLang="en-US" b="1" dirty="0">
              <a:solidFill>
                <a:schemeClr val="accent5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68904" y="390142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3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虚像</a:t>
            </a:r>
            <a:endParaRPr lang="zh-CN" altLang="en-US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2819400" y="2292350"/>
            <a:ext cx="457200" cy="457200"/>
          </a:xfrm>
          <a:prstGeom prst="ellipse">
            <a:avLst/>
          </a:prstGeom>
          <a:gradFill rotWithShape="0">
            <a:gsLst>
              <a:gs pos="0">
                <a:srgbClr val="FF6633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pic>
        <p:nvPicPr>
          <p:cNvPr id="3" name="Picture 3" descr="J0076130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78087"/>
            <a:ext cx="312738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7620000" y="3279775"/>
            <a:ext cx="76200" cy="79375"/>
          </a:xfrm>
          <a:prstGeom prst="ellipse">
            <a:avLst/>
          </a:prstGeom>
          <a:solidFill>
            <a:srgbClr val="FCFDFE"/>
          </a:solidFill>
          <a:ln w="12700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4511675" y="3354387"/>
            <a:ext cx="79375" cy="79375"/>
          </a:xfrm>
          <a:prstGeom prst="ellipse">
            <a:avLst/>
          </a:prstGeom>
          <a:solidFill>
            <a:srgbClr val="FCFDFE"/>
          </a:solidFill>
          <a:ln w="12700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971800" y="3359150"/>
            <a:ext cx="79375" cy="79375"/>
          </a:xfrm>
          <a:prstGeom prst="ellipse">
            <a:avLst/>
          </a:prstGeom>
          <a:solidFill>
            <a:srgbClr val="FCFDFE"/>
          </a:solidFill>
          <a:ln w="12700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9220200" y="3359150"/>
            <a:ext cx="79375" cy="79375"/>
          </a:xfrm>
          <a:prstGeom prst="ellipse">
            <a:avLst/>
          </a:prstGeom>
          <a:solidFill>
            <a:srgbClr val="FCFDFE"/>
          </a:solidFill>
          <a:ln w="12700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9220200" y="3359150"/>
            <a:ext cx="79375" cy="79375"/>
          </a:xfrm>
          <a:prstGeom prst="ellipse">
            <a:avLst/>
          </a:prstGeom>
          <a:solidFill>
            <a:srgbClr val="FCFDFE"/>
          </a:solidFill>
          <a:ln w="12700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sp>
        <p:nvSpPr>
          <p:cNvPr id="10" name="Line 11">
            <a:hlinkClick r:id="rId2" tooltip="主轴" action="ppaction://hlinksldjump"/>
            <a:hlinkHover r:id="" action="ppaction://noaction" highlightClick="1"/>
          </p:cNvPr>
          <p:cNvSpPr>
            <a:spLocks noChangeShapeType="1"/>
          </p:cNvSpPr>
          <p:nvPr/>
        </p:nvSpPr>
        <p:spPr bwMode="auto">
          <a:xfrm flipV="1">
            <a:off x="2424113" y="3425825"/>
            <a:ext cx="7239000" cy="0"/>
          </a:xfrm>
          <a:prstGeom prst="line">
            <a:avLst/>
          </a:prstGeom>
          <a:noFill/>
          <a:ln w="38100">
            <a:solidFill>
              <a:schemeClr val="accent6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9144000" y="3359150"/>
            <a:ext cx="76200" cy="79375"/>
          </a:xfrm>
          <a:prstGeom prst="ellipse">
            <a:avLst/>
          </a:prstGeom>
          <a:solidFill>
            <a:srgbClr val="FCFDFE"/>
          </a:solidFill>
          <a:ln w="12700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grpSp>
        <p:nvGrpSpPr>
          <p:cNvPr id="12" name="Group 15"/>
          <p:cNvGrpSpPr/>
          <p:nvPr/>
        </p:nvGrpSpPr>
        <p:grpSpPr bwMode="auto">
          <a:xfrm>
            <a:off x="3048000" y="2597150"/>
            <a:ext cx="3048000" cy="762000"/>
            <a:chOff x="1344" y="1680"/>
            <a:chExt cx="3312" cy="1056"/>
          </a:xfrm>
        </p:grpSpPr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1344" y="1680"/>
              <a:ext cx="3312" cy="1056"/>
            </a:xfrm>
            <a:prstGeom prst="line">
              <a:avLst/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rot="877253">
              <a:off x="2064" y="1916"/>
              <a:ext cx="48" cy="1"/>
            </a:xfrm>
            <a:prstGeom prst="line">
              <a:avLst/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rot="877253">
              <a:off x="3600" y="2408"/>
              <a:ext cx="48" cy="1"/>
            </a:xfrm>
            <a:prstGeom prst="line">
              <a:avLst/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6" name="Group 19"/>
          <p:cNvGrpSpPr/>
          <p:nvPr/>
        </p:nvGrpSpPr>
        <p:grpSpPr bwMode="auto">
          <a:xfrm>
            <a:off x="6096000" y="3359150"/>
            <a:ext cx="3200400" cy="762000"/>
            <a:chOff x="1344" y="1680"/>
            <a:chExt cx="3312" cy="1056"/>
          </a:xfrm>
        </p:grpSpPr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1344" y="1680"/>
              <a:ext cx="3312" cy="1056"/>
            </a:xfrm>
            <a:prstGeom prst="line">
              <a:avLst/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rot="877253">
              <a:off x="2064" y="1916"/>
              <a:ext cx="48" cy="1"/>
            </a:xfrm>
            <a:prstGeom prst="line">
              <a:avLst/>
            </a:prstGeom>
            <a:noFill/>
            <a:ln w="9525">
              <a:solidFill>
                <a:schemeClr val="accent5">
                  <a:lumMod val="60000"/>
                  <a:lumOff val="40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rot="877253">
              <a:off x="3600" y="2408"/>
              <a:ext cx="48" cy="1"/>
            </a:xfrm>
            <a:prstGeom prst="line">
              <a:avLst/>
            </a:prstGeom>
            <a:noFill/>
            <a:ln w="9525">
              <a:solidFill>
                <a:schemeClr val="accent5">
                  <a:lumMod val="60000"/>
                  <a:lumOff val="40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800600" y="3282950"/>
            <a:ext cx="1143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sp>
        <p:nvSpPr>
          <p:cNvPr id="21" name="Rectangle 24">
            <a:hlinkClick r:id="rId3" action="ppaction://hlinksldjump"/>
          </p:cNvPr>
          <p:cNvSpPr>
            <a:spLocks noChangeArrowheads="1"/>
          </p:cNvSpPr>
          <p:nvPr/>
        </p:nvSpPr>
        <p:spPr bwMode="auto">
          <a:xfrm flipV="1">
            <a:off x="4953000" y="3359150"/>
            <a:ext cx="1143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grpSp>
        <p:nvGrpSpPr>
          <p:cNvPr id="22" name="Group 25"/>
          <p:cNvGrpSpPr/>
          <p:nvPr/>
        </p:nvGrpSpPr>
        <p:grpSpPr bwMode="auto">
          <a:xfrm flipV="1">
            <a:off x="3024188" y="2478087"/>
            <a:ext cx="3124200" cy="76200"/>
            <a:chOff x="1344" y="1681"/>
            <a:chExt cx="1536" cy="0"/>
          </a:xfrm>
        </p:grpSpPr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V="1">
              <a:off x="1344" y="1681"/>
              <a:ext cx="1536" cy="0"/>
            </a:xfrm>
            <a:prstGeom prst="line">
              <a:avLst/>
            </a:prstGeom>
            <a:noFill/>
            <a:ln w="57150">
              <a:solidFill>
                <a:schemeClr val="accent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V="1">
              <a:off x="1928" y="1681"/>
              <a:ext cx="232" cy="0"/>
            </a:xfrm>
            <a:prstGeom prst="line">
              <a:avLst/>
            </a:prstGeom>
            <a:noFill/>
            <a:ln w="57150">
              <a:solidFill>
                <a:schemeClr val="accent3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" name="Group 28"/>
          <p:cNvGrpSpPr/>
          <p:nvPr/>
        </p:nvGrpSpPr>
        <p:grpSpPr bwMode="auto">
          <a:xfrm>
            <a:off x="6096000" y="2549525"/>
            <a:ext cx="3352800" cy="1600200"/>
            <a:chOff x="2898" y="1698"/>
            <a:chExt cx="1662" cy="1326"/>
          </a:xfrm>
        </p:grpSpPr>
        <p:sp>
          <p:nvSpPr>
            <p:cNvPr id="26" name="Line 29"/>
            <p:cNvSpPr>
              <a:spLocks noChangeShapeType="1"/>
            </p:cNvSpPr>
            <p:nvPr/>
          </p:nvSpPr>
          <p:spPr bwMode="auto">
            <a:xfrm>
              <a:off x="2898" y="1698"/>
              <a:ext cx="1662" cy="1326"/>
            </a:xfrm>
            <a:prstGeom prst="line">
              <a:avLst/>
            </a:prstGeom>
            <a:noFill/>
            <a:ln w="57150">
              <a:solidFill>
                <a:schemeClr val="accent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rot="-677119">
              <a:off x="3646" y="2290"/>
              <a:ext cx="49" cy="58"/>
            </a:xfrm>
            <a:prstGeom prst="line">
              <a:avLst/>
            </a:prstGeom>
            <a:noFill/>
            <a:ln w="57150">
              <a:solidFill>
                <a:schemeClr val="accent3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" name="Group 31"/>
          <p:cNvGrpSpPr/>
          <p:nvPr/>
        </p:nvGrpSpPr>
        <p:grpSpPr bwMode="auto">
          <a:xfrm>
            <a:off x="3048000" y="2630487"/>
            <a:ext cx="2971800" cy="1524000"/>
            <a:chOff x="1344" y="1680"/>
            <a:chExt cx="1536" cy="816"/>
          </a:xfrm>
        </p:grpSpPr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1344" y="1680"/>
              <a:ext cx="1536" cy="816"/>
            </a:xfrm>
            <a:prstGeom prst="line">
              <a:avLst/>
            </a:prstGeom>
            <a:noFill/>
            <a:ln w="57150">
              <a:solidFill>
                <a:srgbClr val="FF505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 rot="-3872199">
              <a:off x="2016" y="2016"/>
              <a:ext cx="1" cy="48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1" name="Oval 34">
            <a:hlinkClick r:id="rId2" tooltip="凸透镜" action="ppaction://hlinksldjump"/>
          </p:cNvPr>
          <p:cNvSpPr>
            <a:spLocks noChangeArrowheads="1"/>
          </p:cNvSpPr>
          <p:nvPr/>
        </p:nvSpPr>
        <p:spPr bwMode="auto">
          <a:xfrm>
            <a:off x="5867400" y="1987550"/>
            <a:ext cx="400050" cy="27432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solidFill>
                <a:schemeClr val="accent6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4151313" y="3354387"/>
            <a:ext cx="215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800" b="1">
                <a:solidFill>
                  <a:srgbClr val="FF99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28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>
            <a:off x="6248400" y="4121150"/>
            <a:ext cx="3200400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7464425" y="3400425"/>
            <a:ext cx="5730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800" b="1">
                <a:solidFill>
                  <a:srgbClr val="FF99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28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6" name="Picture 3" descr="J0076130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11" y="2924944"/>
            <a:ext cx="212906" cy="128522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37" name="Oval 2"/>
          <p:cNvSpPr>
            <a:spLocks noChangeArrowheads="1"/>
          </p:cNvSpPr>
          <p:nvPr/>
        </p:nvSpPr>
        <p:spPr bwMode="auto">
          <a:xfrm>
            <a:off x="9259887" y="4077072"/>
            <a:ext cx="457200" cy="457200"/>
          </a:xfrm>
          <a:prstGeom prst="ellipse">
            <a:avLst/>
          </a:prstGeom>
          <a:gradFill rotWithShape="0">
            <a:gsLst>
              <a:gs pos="0">
                <a:srgbClr val="FF6633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sp>
        <p:nvSpPr>
          <p:cNvPr id="38" name="Text Box 38">
            <a:hlinkClick r:id="" action="ppaction://noaction" highlightClick="1"/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2195513" y="5179624"/>
            <a:ext cx="7696200" cy="711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实际光线会聚的像</a:t>
            </a:r>
            <a:r>
              <a:rPr kumimoji="1" lang="en-US" altLang="zh-CN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kumimoji="1" lang="zh-CN" altLang="en-US" sz="4000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实像</a:t>
            </a:r>
            <a:endParaRPr kumimoji="1" lang="zh-CN" altLang="en-US" sz="4000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实像与虚像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775726" y="3933056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比较</a:t>
            </a:r>
            <a:endParaRPr lang="zh-CN" altLang="en-US" sz="2400" dirty="0">
              <a:solidFill>
                <a:schemeClr val="accent5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39" grpId="0"/>
      <p:bldP spid="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rot="1655153">
            <a:off x="7756784" y="1813358"/>
            <a:ext cx="2781854" cy="187220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20132716">
            <a:off x="7914568" y="3873275"/>
            <a:ext cx="2781854" cy="187220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1774726" y="2420888"/>
            <a:ext cx="4896544" cy="432048"/>
            <a:chOff x="3779912" y="1777380"/>
            <a:chExt cx="4896544" cy="432048"/>
          </a:xfrm>
        </p:grpSpPr>
        <p:sp>
          <p:nvSpPr>
            <p:cNvPr id="36" name="矩形 35"/>
            <p:cNvSpPr/>
            <p:nvPr/>
          </p:nvSpPr>
          <p:spPr>
            <a:xfrm>
              <a:off x="3779912" y="1777380"/>
              <a:ext cx="4896544" cy="432048"/>
            </a:xfrm>
            <a:prstGeom prst="rect">
              <a:avLst/>
            </a:prstGeom>
            <a:noFill/>
            <a:ln w="12700" cap="flat" cmpd="sng" algn="ctr">
              <a:solidFill>
                <a:srgbClr val="F05425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F05425"/>
            </a:solidFill>
            <a:ln w="12700" cap="flat" cmpd="sng" algn="ctr">
              <a:solidFill>
                <a:srgbClr val="F0542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Broadway" pitchFamily="82" charset="0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roadway" pitchFamily="82" charset="0"/>
                <a:ea typeface="微软雅黑" panose="020B0503020204020204" pitchFamily="34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82368" y="1824127"/>
              <a:ext cx="4078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放大镜</a:t>
              </a: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774726" y="3225139"/>
            <a:ext cx="4896544" cy="432048"/>
            <a:chOff x="3779912" y="1777380"/>
            <a:chExt cx="4896544" cy="432048"/>
          </a:xfrm>
        </p:grpSpPr>
        <p:sp>
          <p:nvSpPr>
            <p:cNvPr id="40" name="矩形 39"/>
            <p:cNvSpPr/>
            <p:nvPr/>
          </p:nvSpPr>
          <p:spPr>
            <a:xfrm>
              <a:off x="3779912" y="1777380"/>
              <a:ext cx="4896544" cy="432048"/>
            </a:xfrm>
            <a:prstGeom prst="rect">
              <a:avLst/>
            </a:prstGeom>
            <a:noFill/>
            <a:ln w="12700" cap="flat" cmpd="sng" algn="ctr">
              <a:solidFill>
                <a:srgbClr val="F05425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F05425"/>
            </a:solidFill>
            <a:ln w="12700" cap="flat" cmpd="sng" algn="ctr">
              <a:solidFill>
                <a:srgbClr val="F0542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2400" kern="0" dirty="0" smtClean="0">
                  <a:solidFill>
                    <a:sysClr val="window" lastClr="FFFFFF"/>
                  </a:solidFill>
                  <a:latin typeface="Broadway" pitchFamily="82" charset="0"/>
                  <a:ea typeface="微软雅黑" panose="020B0503020204020204" pitchFamily="34" charset="-122"/>
                </a:rPr>
                <a:t>2</a:t>
              </a:r>
              <a:endParaRPr lang="zh-CN" altLang="en-US" sz="2400" kern="0" dirty="0">
                <a:solidFill>
                  <a:sysClr val="window" lastClr="FFFFFF"/>
                </a:solidFill>
                <a:latin typeface="Broadway" pitchFamily="82" charset="0"/>
                <a:ea typeface="微软雅黑" panose="020B0503020204020204" pitchFamily="34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82368" y="1824127"/>
              <a:ext cx="4078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照相机</a:t>
              </a: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774726" y="4029390"/>
            <a:ext cx="4896544" cy="432048"/>
            <a:chOff x="3779912" y="1777380"/>
            <a:chExt cx="4896544" cy="432048"/>
          </a:xfrm>
        </p:grpSpPr>
        <p:sp>
          <p:nvSpPr>
            <p:cNvPr id="44" name="矩形 43"/>
            <p:cNvSpPr/>
            <p:nvPr/>
          </p:nvSpPr>
          <p:spPr>
            <a:xfrm>
              <a:off x="3779912" y="1777380"/>
              <a:ext cx="4896544" cy="432048"/>
            </a:xfrm>
            <a:prstGeom prst="rect">
              <a:avLst/>
            </a:prstGeom>
            <a:noFill/>
            <a:ln w="12700" cap="flat" cmpd="sng" algn="ctr">
              <a:solidFill>
                <a:srgbClr val="F05425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779912" y="1777380"/>
              <a:ext cx="432048" cy="432048"/>
            </a:xfrm>
            <a:prstGeom prst="rect">
              <a:avLst/>
            </a:prstGeom>
            <a:solidFill>
              <a:srgbClr val="F05425"/>
            </a:solidFill>
            <a:ln w="12700" cap="flat" cmpd="sng" algn="ctr">
              <a:solidFill>
                <a:srgbClr val="F05425"/>
              </a:solidFill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dirty="0">
                  <a:solidFill>
                    <a:sysClr val="window" lastClr="FFFFFF"/>
                  </a:solidFill>
                  <a:latin typeface="Broadway" pitchFamily="82" charset="0"/>
                  <a:ea typeface="微软雅黑" panose="020B0503020204020204" pitchFamily="34" charset="-122"/>
                </a:rPr>
                <a:t>3</a:t>
              </a:r>
              <a:endParaRPr lang="zh-CN" altLang="en-US" sz="2400" kern="0" dirty="0">
                <a:solidFill>
                  <a:sysClr val="window" lastClr="FFFFFF"/>
                </a:solidFill>
                <a:latin typeface="Broadway" pitchFamily="82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82368" y="1824127"/>
              <a:ext cx="4078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投影仪</a:t>
              </a: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0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0076130"/>
          <p:cNvPicPr>
            <a:picLocks noChangeAspect="1" noChangeArrowheads="1" noCrop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03" y="2471936"/>
            <a:ext cx="35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J0076130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90" y="2722761"/>
            <a:ext cx="2413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3"/>
          <p:cNvGrpSpPr/>
          <p:nvPr/>
        </p:nvGrpSpPr>
        <p:grpSpPr bwMode="auto">
          <a:xfrm>
            <a:off x="5112990" y="2852936"/>
            <a:ext cx="2971800" cy="1676400"/>
            <a:chOff x="2352" y="1872"/>
            <a:chExt cx="1872" cy="1056"/>
          </a:xfrm>
        </p:grpSpPr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2352" y="1872"/>
              <a:ext cx="1872" cy="1056"/>
            </a:xfrm>
            <a:prstGeom prst="line">
              <a:avLst/>
            </a:prstGeom>
            <a:noFill/>
            <a:ln w="57150">
              <a:solidFill>
                <a:schemeClr val="accent3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15"/>
            <p:cNvSpPr>
              <a:spLocks noChangeShapeType="1"/>
            </p:cNvSpPr>
            <p:nvPr/>
          </p:nvSpPr>
          <p:spPr bwMode="auto">
            <a:xfrm rot="2097935">
              <a:off x="2596" y="2019"/>
              <a:ext cx="48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 rot="1595504">
              <a:off x="3696" y="2640"/>
              <a:ext cx="48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Group 17"/>
          <p:cNvGrpSpPr/>
          <p:nvPr/>
        </p:nvGrpSpPr>
        <p:grpSpPr bwMode="auto">
          <a:xfrm>
            <a:off x="5951190" y="2852936"/>
            <a:ext cx="3200400" cy="762000"/>
            <a:chOff x="2880" y="1680"/>
            <a:chExt cx="1632" cy="1296"/>
          </a:xfrm>
        </p:grpSpPr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2880" y="1680"/>
              <a:ext cx="1632" cy="1296"/>
            </a:xfrm>
            <a:prstGeom prst="line">
              <a:avLst/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 rot="-677119">
              <a:off x="3668" y="2300"/>
              <a:ext cx="48" cy="56"/>
            </a:xfrm>
            <a:prstGeom prst="line">
              <a:avLst/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2" name="Group 20"/>
          <p:cNvGrpSpPr/>
          <p:nvPr/>
        </p:nvGrpSpPr>
        <p:grpSpPr bwMode="auto">
          <a:xfrm flipV="1">
            <a:off x="5112990" y="2805311"/>
            <a:ext cx="838200" cy="76200"/>
            <a:chOff x="1296" y="1680"/>
            <a:chExt cx="1584" cy="0"/>
          </a:xfrm>
        </p:grpSpPr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1296" y="1680"/>
              <a:ext cx="1584" cy="0"/>
            </a:xfrm>
            <a:prstGeom prst="line">
              <a:avLst/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1968" y="1680"/>
              <a:ext cx="240" cy="0"/>
            </a:xfrm>
            <a:prstGeom prst="line">
              <a:avLst/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" name="Line 23"/>
          <p:cNvSpPr>
            <a:spLocks noChangeShapeType="1"/>
          </p:cNvSpPr>
          <p:nvPr/>
        </p:nvSpPr>
        <p:spPr bwMode="auto">
          <a:xfrm flipH="1" flipV="1">
            <a:off x="4427190" y="2548136"/>
            <a:ext cx="1447800" cy="304800"/>
          </a:xfrm>
          <a:prstGeom prst="lin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Oval 24">
            <a:hlinkClick r:id="rId2" tooltip="凸透镜" action="ppaction://hlinksldjump"/>
          </p:cNvPr>
          <p:cNvSpPr>
            <a:spLocks noChangeArrowheads="1"/>
          </p:cNvSpPr>
          <p:nvPr/>
        </p:nvSpPr>
        <p:spPr bwMode="auto">
          <a:xfrm>
            <a:off x="5874990" y="2014736"/>
            <a:ext cx="381000" cy="2667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zh-CN">
              <a:latin typeface="Century Schoolbook" panose="02040604050505020304" pitchFamily="18" charset="0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7779990" y="3310136"/>
            <a:ext cx="4016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800" b="1">
                <a:solidFill>
                  <a:srgbClr val="FF99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28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3817590" y="3310136"/>
            <a:ext cx="4016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sz="2800" b="1">
                <a:solidFill>
                  <a:srgbClr val="FF9900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28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Line 27">
            <a:hlinkClick r:id="rId2" tooltip="主轴" action="ppaction://hlinksldjump"/>
            <a:hlinkHover r:id="" action="ppaction://noaction" highlightClick="1"/>
          </p:cNvPr>
          <p:cNvSpPr>
            <a:spLocks noChangeShapeType="1"/>
          </p:cNvSpPr>
          <p:nvPr/>
        </p:nvSpPr>
        <p:spPr bwMode="auto">
          <a:xfrm>
            <a:off x="2598390" y="3310136"/>
            <a:ext cx="7391400" cy="0"/>
          </a:xfrm>
          <a:prstGeom prst="line">
            <a:avLst/>
          </a:prstGeom>
          <a:noFill/>
          <a:ln w="38100">
            <a:solidFill>
              <a:schemeClr val="accent6"/>
            </a:solidFill>
            <a:prstDash val="lg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 flipH="1" flipV="1">
            <a:off x="4503390" y="2548136"/>
            <a:ext cx="609600" cy="304800"/>
          </a:xfrm>
          <a:prstGeom prst="line">
            <a:avLst/>
          </a:prstGeom>
          <a:noFill/>
          <a:ln w="57150">
            <a:solidFill>
              <a:schemeClr val="accent3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实像与虚像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775726" y="3933056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比较</a:t>
            </a:r>
            <a:endParaRPr lang="zh-CN" altLang="en-US" sz="2400" dirty="0">
              <a:solidFill>
                <a:schemeClr val="accent5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584208" y="4773719"/>
            <a:ext cx="6702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4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实际光线的反向延长线会聚的像</a:t>
            </a:r>
            <a:r>
              <a:rPr kumimoji="1" lang="en-US" altLang="zh-CN" sz="4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kumimoji="1" lang="zh-CN" altLang="en-US" sz="4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虚像</a:t>
            </a:r>
            <a:endParaRPr kumimoji="1" lang="zh-CN" altLang="en-US" sz="40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75726" y="3933056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动画</a:t>
            </a:r>
            <a:endParaRPr lang="zh-CN" altLang="en-US" sz="2400" dirty="0">
              <a:solidFill>
                <a:schemeClr val="accent5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hlinkClick r:id="rId1" action="ppaction://hlinkfile"/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02" y="1604047"/>
            <a:ext cx="8280920" cy="4658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14886" y="59107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习题测试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70670" y="1916832"/>
            <a:ext cx="85689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zh-CN" altLang="en-US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kern="1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观察圆形鱼缸中的鱼，看起来比真实的鱼要大，这是因为圆形的鱼缸相当于一个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_________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，看到的鱼实际上是鱼的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_______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 b="1" kern="1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en-US" altLang="zh-CN" b="1" kern="100" dirty="0" smtClean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75726" y="3743102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3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83438" y="2924944"/>
            <a:ext cx="15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放大</a:t>
            </a:r>
            <a:r>
              <a:rPr lang="zh-CN" altLang="en-US" sz="32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</a:t>
            </a:r>
            <a:endParaRPr lang="zh-CN" altLang="en-US" sz="3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07174" y="3450714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</a:t>
            </a:r>
            <a:endParaRPr lang="zh-CN" altLang="en-US" sz="3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14886" y="59107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习题测试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75726" y="3743102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412776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、在“探究凸透镜成像规律”的过程中，小时同学观察到了如图所示的实验现象，下列光学仪器的工作原理与该现象所反映的规律相同的是（    ）</a:t>
            </a:r>
            <a:endParaRPr lang="zh-CN" altLang="en-US" sz="3200" b="1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、放大镜                     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、照相机</a:t>
            </a:r>
            <a:endParaRPr lang="zh-CN" altLang="en-US" sz="3200" b="1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、投影仪                     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、汽车的后视镜</a:t>
            </a:r>
            <a:endParaRPr lang="en-US" altLang="zh-CN" sz="3200" b="1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2798" y="4365104"/>
            <a:ext cx="4466555" cy="239823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74726" y="2852936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36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4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14886" y="59107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习题测试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75726" y="3743102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18742" y="2006622"/>
            <a:ext cx="72728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、下列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说法正确的是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     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zh-CN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眼睛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不能看到虚像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眼睛不能看到实像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能用光屏承接的像可能是虚像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能用光屏承接的像一定是实像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en-US" b="1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3238" y="2052137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3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6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14886" y="59107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习题测试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75726" y="3743102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693972"/>
            <a:ext cx="8928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小明同学用镜头焦距为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6cm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的普通照相机给小芳同学照相，按快门时不小心将中指的指尖触摸到镜头一小部分，这张照片上能不能有小明同学指尖清晰的像？并说明理由。</a:t>
            </a:r>
            <a:endParaRPr lang="en-US" altLang="zh-CN" sz="3200" b="1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71186" y="4005064"/>
            <a:ext cx="7016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不能；</a:t>
            </a:r>
            <a:endParaRPr lang="en-US" altLang="zh-CN" sz="3200" b="1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此时成虚像，虚像不能呈现在光屏上。</a:t>
            </a:r>
            <a:endParaRPr lang="zh-CN" altLang="en-US" sz="3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5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14886" y="59107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习题测试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75726" y="3743102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693972"/>
            <a:ext cx="9577064" cy="454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、许多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镜头到胶片的距离是可调的．某次拍摄前摄影师已经“调好焦”，使被摄者在胶片上形成了清晰的像．如果在拍摄前被摄者移动了位置，他和摄影者的距离变远了，为了使他在胶片上仍然成清晰的像，镜头与底片的距离应（　　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b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变大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变小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先变小后变大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先变大后变小</a:t>
            </a:r>
            <a:endParaRPr lang="en-US" altLang="zh-CN" sz="3200" b="1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5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55246" y="3673254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3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14886" y="591071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习题测试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75726" y="3743102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0630" y="1693972"/>
            <a:ext cx="95770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3200" b="1" kern="100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、“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•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四”青年节那天，学校请来摄影师给我们拍毕业照，列好队后，摄影师发现有几位同学没有进入取景框内，这时他重新调整照相机的正确方法是（　　）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照相机向前移，镜头向前伸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照相机向前移，镜头向后缩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照相机向后移，镜头向前伸</a:t>
            </a:r>
            <a:b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3200" b="1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照相机向后移，镜头向后缩</a:t>
            </a:r>
            <a:endParaRPr lang="en-US" altLang="zh-CN" sz="3200" b="1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5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58702" y="312513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32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dz\桌面\新建文件夹\为高手鼓掌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4" y="4635336"/>
            <a:ext cx="2908800" cy="1818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tdz\桌面\新建文件夹\20121281732304920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07" y="4635336"/>
            <a:ext cx="2908800" cy="1818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Documents and Settings\tdz\桌面\新建文件夹\20125118553715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4635336"/>
            <a:ext cx="2908800" cy="1818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60">
            <a:hlinkClick r:id="rId4"/>
          </p:cNvPr>
          <p:cNvSpPr>
            <a:spLocks noChangeArrowheads="1"/>
          </p:cNvSpPr>
          <p:nvPr/>
        </p:nvSpPr>
        <p:spPr bwMode="auto">
          <a:xfrm>
            <a:off x="5967477" y="2757243"/>
            <a:ext cx="444010" cy="523875"/>
          </a:xfrm>
          <a:prstGeom prst="ellipse">
            <a:avLst/>
          </a:prstGeom>
          <a:solidFill>
            <a:srgbClr val="0079C5">
              <a:alpha val="0"/>
            </a:srgbClr>
          </a:solidFill>
          <a:ln w="33338">
            <a:noFill/>
            <a:miter lim="800000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61">
            <a:hlinkClick r:id="rId5"/>
          </p:cNvPr>
          <p:cNvSpPr>
            <a:spLocks noChangeArrowheads="1"/>
          </p:cNvSpPr>
          <p:nvPr/>
        </p:nvSpPr>
        <p:spPr bwMode="auto">
          <a:xfrm>
            <a:off x="5979439" y="3565675"/>
            <a:ext cx="420086" cy="521494"/>
          </a:xfrm>
          <a:prstGeom prst="ellipse">
            <a:avLst/>
          </a:prstGeom>
          <a:solidFill>
            <a:srgbClr val="0079C5">
              <a:alpha val="0"/>
            </a:srgbClr>
          </a:solidFill>
          <a:ln w="33338">
            <a:noFill/>
            <a:miter lim="800000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矩形​​ 5"/>
          <p:cNvSpPr>
            <a:spLocks noChangeArrowheads="1"/>
          </p:cNvSpPr>
          <p:nvPr/>
        </p:nvSpPr>
        <p:spPr bwMode="auto">
          <a:xfrm>
            <a:off x="1" y="405460"/>
            <a:ext cx="12190412" cy="4079229"/>
          </a:xfrm>
          <a:prstGeom prst="rect">
            <a:avLst/>
          </a:prstGeom>
          <a:solidFill>
            <a:schemeClr val="accent6"/>
          </a:solidFill>
          <a:ln w="9525" cmpd="sng">
            <a:noFill/>
            <a:miter lim="800000"/>
          </a:ln>
        </p:spPr>
        <p:txBody>
          <a:bodyPr lIns="287926" tIns="45708" rIns="91417" bIns="45708"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Line 33"/>
          <p:cNvSpPr>
            <a:spLocks noChangeShapeType="1"/>
          </p:cNvSpPr>
          <p:nvPr/>
        </p:nvSpPr>
        <p:spPr bwMode="auto">
          <a:xfrm flipV="1">
            <a:off x="6187894" y="2561978"/>
            <a:ext cx="0" cy="1809750"/>
          </a:xfrm>
          <a:prstGeom prst="line">
            <a:avLst/>
          </a:prstGeom>
          <a:noFill/>
          <a:ln w="33338">
            <a:solidFill>
              <a:srgbClr val="FFFFFF"/>
            </a:solidFill>
            <a:miter lim="800000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3913340"/>
            <a:ext cx="1922980" cy="15477"/>
          </a:xfrm>
          <a:prstGeom prst="line">
            <a:avLst/>
          </a:prstGeom>
          <a:noFill/>
          <a:ln w="33338">
            <a:solidFill>
              <a:srgbClr val="FFFFFF"/>
            </a:solidFill>
            <a:miter lim="800000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1922979" y="2740573"/>
            <a:ext cx="200025" cy="1188244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>
            <a:off x="3135827" y="2561978"/>
            <a:ext cx="7938" cy="1806178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11"/>
          <p:cNvSpPr/>
          <p:nvPr/>
        </p:nvSpPr>
        <p:spPr bwMode="auto">
          <a:xfrm>
            <a:off x="1154632" y="2738190"/>
            <a:ext cx="981075" cy="198834"/>
          </a:xfrm>
          <a:custGeom>
            <a:avLst/>
            <a:gdLst>
              <a:gd name="T0" fmla="*/ 0 w 618"/>
              <a:gd name="T1" fmla="*/ 167 h 167"/>
              <a:gd name="T2" fmla="*/ 616 w 618"/>
              <a:gd name="T3" fmla="*/ 20 h 167"/>
              <a:gd name="T4" fmla="*/ 618 w 618"/>
              <a:gd name="T5" fmla="*/ 0 h 167"/>
              <a:gd name="T6" fmla="*/ 2 w 618"/>
              <a:gd name="T7" fmla="*/ 153 h 167"/>
              <a:gd name="T8" fmla="*/ 0 60000 65536"/>
              <a:gd name="T9" fmla="*/ 0 60000 65536"/>
              <a:gd name="T10" fmla="*/ 0 60000 65536"/>
              <a:gd name="T11" fmla="*/ 0 60000 65536"/>
              <a:gd name="T12" fmla="*/ 0 w 618"/>
              <a:gd name="T13" fmla="*/ 0 h 167"/>
              <a:gd name="T14" fmla="*/ 618 w 618"/>
              <a:gd name="T15" fmla="*/ 167 h 1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8" h="167">
                <a:moveTo>
                  <a:pt x="0" y="167"/>
                </a:moveTo>
                <a:lnTo>
                  <a:pt x="616" y="20"/>
                </a:lnTo>
                <a:lnTo>
                  <a:pt x="618" y="0"/>
                </a:lnTo>
                <a:lnTo>
                  <a:pt x="2" y="153"/>
                </a:lnTo>
              </a:path>
            </a:pathLst>
          </a:custGeom>
          <a:solidFill>
            <a:schemeClr val="bg1"/>
          </a:solidFill>
          <a:ln w="11113" cap="flat">
            <a:solidFill>
              <a:schemeClr val="bg1"/>
            </a:solidFill>
            <a:prstDash val="solid"/>
            <a:miter lim="800000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13"/>
          <p:cNvSpPr/>
          <p:nvPr/>
        </p:nvSpPr>
        <p:spPr bwMode="auto">
          <a:xfrm>
            <a:off x="2103952" y="2459586"/>
            <a:ext cx="1566863" cy="309563"/>
          </a:xfrm>
          <a:custGeom>
            <a:avLst/>
            <a:gdLst>
              <a:gd name="T0" fmla="*/ 0 w 987"/>
              <a:gd name="T1" fmla="*/ 260 h 260"/>
              <a:gd name="T2" fmla="*/ 985 w 987"/>
              <a:gd name="T3" fmla="*/ 19 h 260"/>
              <a:gd name="T4" fmla="*/ 987 w 987"/>
              <a:gd name="T5" fmla="*/ 0 h 260"/>
              <a:gd name="T6" fmla="*/ 8 w 987"/>
              <a:gd name="T7" fmla="*/ 238 h 260"/>
              <a:gd name="T8" fmla="*/ 0 60000 65536"/>
              <a:gd name="T9" fmla="*/ 0 60000 65536"/>
              <a:gd name="T10" fmla="*/ 0 60000 65536"/>
              <a:gd name="T11" fmla="*/ 0 60000 65536"/>
              <a:gd name="T12" fmla="*/ 0 w 987"/>
              <a:gd name="T13" fmla="*/ 0 h 260"/>
              <a:gd name="T14" fmla="*/ 987 w 987"/>
              <a:gd name="T15" fmla="*/ 260 h 2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7" h="260">
                <a:moveTo>
                  <a:pt x="0" y="260"/>
                </a:moveTo>
                <a:lnTo>
                  <a:pt x="985" y="19"/>
                </a:lnTo>
                <a:lnTo>
                  <a:pt x="987" y="0"/>
                </a:lnTo>
                <a:lnTo>
                  <a:pt x="8" y="238"/>
                </a:lnTo>
              </a:path>
            </a:pathLst>
          </a:custGeom>
          <a:solidFill>
            <a:schemeClr val="bg1"/>
          </a:solidFill>
          <a:ln w="11113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Freeform 15"/>
          <p:cNvSpPr/>
          <p:nvPr/>
        </p:nvSpPr>
        <p:spPr bwMode="auto">
          <a:xfrm>
            <a:off x="1260995" y="946300"/>
            <a:ext cx="2541587" cy="845344"/>
          </a:xfrm>
          <a:custGeom>
            <a:avLst/>
            <a:gdLst>
              <a:gd name="T0" fmla="*/ 1002 w 1002"/>
              <a:gd name="T1" fmla="*/ 3 h 396"/>
              <a:gd name="T2" fmla="*/ 997 w 1002"/>
              <a:gd name="T3" fmla="*/ 12 h 396"/>
              <a:gd name="T4" fmla="*/ 993 w 1002"/>
              <a:gd name="T5" fmla="*/ 11 h 396"/>
              <a:gd name="T6" fmla="*/ 982 w 1002"/>
              <a:gd name="T7" fmla="*/ 9 h 396"/>
              <a:gd name="T8" fmla="*/ 967 w 1002"/>
              <a:gd name="T9" fmla="*/ 9 h 396"/>
              <a:gd name="T10" fmla="*/ 953 w 1002"/>
              <a:gd name="T11" fmla="*/ 11 h 396"/>
              <a:gd name="T12" fmla="*/ 939 w 1002"/>
              <a:gd name="T13" fmla="*/ 16 h 396"/>
              <a:gd name="T14" fmla="*/ 424 w 1002"/>
              <a:gd name="T15" fmla="*/ 224 h 396"/>
              <a:gd name="T16" fmla="*/ 376 w 1002"/>
              <a:gd name="T17" fmla="*/ 244 h 396"/>
              <a:gd name="T18" fmla="*/ 1 w 1002"/>
              <a:gd name="T19" fmla="*/ 396 h 396"/>
              <a:gd name="T20" fmla="*/ 0 w 1002"/>
              <a:gd name="T21" fmla="*/ 390 h 396"/>
              <a:gd name="T22" fmla="*/ 377 w 1002"/>
              <a:gd name="T23" fmla="*/ 237 h 396"/>
              <a:gd name="T24" fmla="*/ 424 w 1002"/>
              <a:gd name="T25" fmla="*/ 218 h 396"/>
              <a:gd name="T26" fmla="*/ 938 w 1002"/>
              <a:gd name="T27" fmla="*/ 8 h 396"/>
              <a:gd name="T28" fmla="*/ 954 w 1002"/>
              <a:gd name="T29" fmla="*/ 3 h 396"/>
              <a:gd name="T30" fmla="*/ 971 w 1002"/>
              <a:gd name="T31" fmla="*/ 1 h 396"/>
              <a:gd name="T32" fmla="*/ 987 w 1002"/>
              <a:gd name="T33" fmla="*/ 0 h 396"/>
              <a:gd name="T34" fmla="*/ 1000 w 1002"/>
              <a:gd name="T35" fmla="*/ 3 h 396"/>
              <a:gd name="T36" fmla="*/ 1002 w 1002"/>
              <a:gd name="T37" fmla="*/ 3 h 3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2"/>
              <a:gd name="T58" fmla="*/ 0 h 396"/>
              <a:gd name="T59" fmla="*/ 1002 w 1002"/>
              <a:gd name="T60" fmla="*/ 396 h 3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2" h="396">
                <a:moveTo>
                  <a:pt x="1002" y="3"/>
                </a:moveTo>
                <a:cubicBezTo>
                  <a:pt x="997" y="12"/>
                  <a:pt x="997" y="12"/>
                  <a:pt x="997" y="12"/>
                </a:cubicBezTo>
                <a:cubicBezTo>
                  <a:pt x="993" y="11"/>
                  <a:pt x="993" y="11"/>
                  <a:pt x="993" y="11"/>
                </a:cubicBezTo>
                <a:cubicBezTo>
                  <a:pt x="990" y="10"/>
                  <a:pt x="986" y="9"/>
                  <a:pt x="982" y="9"/>
                </a:cubicBezTo>
                <a:cubicBezTo>
                  <a:pt x="977" y="9"/>
                  <a:pt x="972" y="9"/>
                  <a:pt x="967" y="9"/>
                </a:cubicBezTo>
                <a:cubicBezTo>
                  <a:pt x="962" y="10"/>
                  <a:pt x="957" y="10"/>
                  <a:pt x="953" y="11"/>
                </a:cubicBezTo>
                <a:cubicBezTo>
                  <a:pt x="948" y="13"/>
                  <a:pt x="943" y="14"/>
                  <a:pt x="939" y="16"/>
                </a:cubicBezTo>
                <a:cubicBezTo>
                  <a:pt x="424" y="224"/>
                  <a:pt x="424" y="224"/>
                  <a:pt x="424" y="224"/>
                </a:cubicBezTo>
                <a:cubicBezTo>
                  <a:pt x="376" y="244"/>
                  <a:pt x="376" y="244"/>
                  <a:pt x="376" y="244"/>
                </a:cubicBezTo>
                <a:cubicBezTo>
                  <a:pt x="1" y="396"/>
                  <a:pt x="1" y="396"/>
                  <a:pt x="1" y="396"/>
                </a:cubicBezTo>
                <a:cubicBezTo>
                  <a:pt x="0" y="390"/>
                  <a:pt x="0" y="390"/>
                  <a:pt x="0" y="390"/>
                </a:cubicBezTo>
                <a:cubicBezTo>
                  <a:pt x="377" y="237"/>
                  <a:pt x="377" y="237"/>
                  <a:pt x="377" y="237"/>
                </a:cubicBezTo>
                <a:cubicBezTo>
                  <a:pt x="424" y="218"/>
                  <a:pt x="424" y="218"/>
                  <a:pt x="424" y="218"/>
                </a:cubicBezTo>
                <a:cubicBezTo>
                  <a:pt x="938" y="8"/>
                  <a:pt x="938" y="8"/>
                  <a:pt x="938" y="8"/>
                </a:cubicBezTo>
                <a:cubicBezTo>
                  <a:pt x="943" y="6"/>
                  <a:pt x="948" y="5"/>
                  <a:pt x="954" y="3"/>
                </a:cubicBezTo>
                <a:cubicBezTo>
                  <a:pt x="959" y="2"/>
                  <a:pt x="965" y="1"/>
                  <a:pt x="971" y="1"/>
                </a:cubicBezTo>
                <a:cubicBezTo>
                  <a:pt x="976" y="0"/>
                  <a:pt x="982" y="0"/>
                  <a:pt x="987" y="0"/>
                </a:cubicBezTo>
                <a:cubicBezTo>
                  <a:pt x="992" y="1"/>
                  <a:pt x="996" y="1"/>
                  <a:pt x="1000" y="3"/>
                </a:cubicBezTo>
                <a:cubicBezTo>
                  <a:pt x="1002" y="3"/>
                  <a:pt x="1002" y="3"/>
                  <a:pt x="1002" y="3"/>
                </a:cubicBezTo>
              </a:path>
            </a:pathLst>
          </a:custGeom>
          <a:solidFill>
            <a:schemeClr val="bg1"/>
          </a:solidFill>
          <a:ln w="11113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16"/>
          <p:cNvSpPr/>
          <p:nvPr/>
        </p:nvSpPr>
        <p:spPr bwMode="auto">
          <a:xfrm>
            <a:off x="938727" y="1778549"/>
            <a:ext cx="325438" cy="1190625"/>
          </a:xfrm>
          <a:custGeom>
            <a:avLst/>
            <a:gdLst>
              <a:gd name="T0" fmla="*/ 128 w 128"/>
              <a:gd name="T1" fmla="*/ 6 h 558"/>
              <a:gd name="T2" fmla="*/ 124 w 128"/>
              <a:gd name="T3" fmla="*/ 7 h 558"/>
              <a:gd name="T4" fmla="*/ 118 w 128"/>
              <a:gd name="T5" fmla="*/ 11 h 558"/>
              <a:gd name="T6" fmla="*/ 112 w 128"/>
              <a:gd name="T7" fmla="*/ 17 h 558"/>
              <a:gd name="T8" fmla="*/ 108 w 128"/>
              <a:gd name="T9" fmla="*/ 24 h 558"/>
              <a:gd name="T10" fmla="*/ 106 w 128"/>
              <a:gd name="T11" fmla="*/ 31 h 558"/>
              <a:gd name="T12" fmla="*/ 64 w 128"/>
              <a:gd name="T13" fmla="*/ 240 h 558"/>
              <a:gd name="T14" fmla="*/ 55 w 128"/>
              <a:gd name="T15" fmla="*/ 287 h 558"/>
              <a:gd name="T16" fmla="*/ 7 w 128"/>
              <a:gd name="T17" fmla="*/ 530 h 558"/>
              <a:gd name="T18" fmla="*/ 6 w 128"/>
              <a:gd name="T19" fmla="*/ 539 h 558"/>
              <a:gd name="T20" fmla="*/ 8 w 128"/>
              <a:gd name="T21" fmla="*/ 545 h 558"/>
              <a:gd name="T22" fmla="*/ 13 w 128"/>
              <a:gd name="T23" fmla="*/ 549 h 558"/>
              <a:gd name="T24" fmla="*/ 19 w 128"/>
              <a:gd name="T25" fmla="*/ 550 h 558"/>
              <a:gd name="T26" fmla="*/ 86 w 128"/>
              <a:gd name="T27" fmla="*/ 535 h 558"/>
              <a:gd name="T28" fmla="*/ 85 w 128"/>
              <a:gd name="T29" fmla="*/ 543 h 558"/>
              <a:gd name="T30" fmla="*/ 17 w 128"/>
              <a:gd name="T31" fmla="*/ 558 h 558"/>
              <a:gd name="T32" fmla="*/ 9 w 128"/>
              <a:gd name="T33" fmla="*/ 557 h 558"/>
              <a:gd name="T34" fmla="*/ 3 w 128"/>
              <a:gd name="T35" fmla="*/ 552 h 558"/>
              <a:gd name="T36" fmla="*/ 0 w 128"/>
              <a:gd name="T37" fmla="*/ 543 h 558"/>
              <a:gd name="T38" fmla="*/ 1 w 128"/>
              <a:gd name="T39" fmla="*/ 531 h 558"/>
              <a:gd name="T40" fmla="*/ 49 w 128"/>
              <a:gd name="T41" fmla="*/ 289 h 558"/>
              <a:gd name="T42" fmla="*/ 58 w 128"/>
              <a:gd name="T43" fmla="*/ 242 h 558"/>
              <a:gd name="T44" fmla="*/ 100 w 128"/>
              <a:gd name="T45" fmla="*/ 33 h 558"/>
              <a:gd name="T46" fmla="*/ 104 w 128"/>
              <a:gd name="T47" fmla="*/ 23 h 558"/>
              <a:gd name="T48" fmla="*/ 110 w 128"/>
              <a:gd name="T49" fmla="*/ 14 h 558"/>
              <a:gd name="T50" fmla="*/ 117 w 128"/>
              <a:gd name="T51" fmla="*/ 6 h 558"/>
              <a:gd name="T52" fmla="*/ 126 w 128"/>
              <a:gd name="T53" fmla="*/ 1 h 558"/>
              <a:gd name="T54" fmla="*/ 127 w 128"/>
              <a:gd name="T55" fmla="*/ 0 h 558"/>
              <a:gd name="T56" fmla="*/ 128 w 128"/>
              <a:gd name="T57" fmla="*/ 6 h 55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8"/>
              <a:gd name="T88" fmla="*/ 0 h 558"/>
              <a:gd name="T89" fmla="*/ 128 w 128"/>
              <a:gd name="T90" fmla="*/ 558 h 55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8" h="558">
                <a:moveTo>
                  <a:pt x="128" y="6"/>
                </a:moveTo>
                <a:cubicBezTo>
                  <a:pt x="124" y="7"/>
                  <a:pt x="124" y="7"/>
                  <a:pt x="124" y="7"/>
                </a:cubicBezTo>
                <a:cubicBezTo>
                  <a:pt x="122" y="8"/>
                  <a:pt x="120" y="9"/>
                  <a:pt x="118" y="11"/>
                </a:cubicBezTo>
                <a:cubicBezTo>
                  <a:pt x="116" y="13"/>
                  <a:pt x="114" y="15"/>
                  <a:pt x="112" y="17"/>
                </a:cubicBezTo>
                <a:cubicBezTo>
                  <a:pt x="111" y="19"/>
                  <a:pt x="109" y="21"/>
                  <a:pt x="108" y="24"/>
                </a:cubicBezTo>
                <a:cubicBezTo>
                  <a:pt x="107" y="26"/>
                  <a:pt x="106" y="28"/>
                  <a:pt x="106" y="31"/>
                </a:cubicBezTo>
                <a:cubicBezTo>
                  <a:pt x="64" y="240"/>
                  <a:pt x="64" y="240"/>
                  <a:pt x="64" y="240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7" y="530"/>
                  <a:pt x="7" y="530"/>
                  <a:pt x="7" y="530"/>
                </a:cubicBezTo>
                <a:cubicBezTo>
                  <a:pt x="6" y="533"/>
                  <a:pt x="6" y="536"/>
                  <a:pt x="6" y="539"/>
                </a:cubicBezTo>
                <a:cubicBezTo>
                  <a:pt x="6" y="541"/>
                  <a:pt x="7" y="544"/>
                  <a:pt x="8" y="545"/>
                </a:cubicBezTo>
                <a:cubicBezTo>
                  <a:pt x="9" y="547"/>
                  <a:pt x="11" y="548"/>
                  <a:pt x="13" y="549"/>
                </a:cubicBezTo>
                <a:cubicBezTo>
                  <a:pt x="14" y="550"/>
                  <a:pt x="17" y="550"/>
                  <a:pt x="19" y="550"/>
                </a:cubicBezTo>
                <a:cubicBezTo>
                  <a:pt x="86" y="535"/>
                  <a:pt x="86" y="535"/>
                  <a:pt x="86" y="535"/>
                </a:cubicBezTo>
                <a:cubicBezTo>
                  <a:pt x="85" y="543"/>
                  <a:pt x="85" y="543"/>
                  <a:pt x="85" y="543"/>
                </a:cubicBezTo>
                <a:cubicBezTo>
                  <a:pt x="17" y="558"/>
                  <a:pt x="17" y="558"/>
                  <a:pt x="17" y="558"/>
                </a:cubicBezTo>
                <a:cubicBezTo>
                  <a:pt x="14" y="558"/>
                  <a:pt x="11" y="558"/>
                  <a:pt x="9" y="557"/>
                </a:cubicBezTo>
                <a:cubicBezTo>
                  <a:pt x="6" y="556"/>
                  <a:pt x="4" y="554"/>
                  <a:pt x="3" y="552"/>
                </a:cubicBezTo>
                <a:cubicBezTo>
                  <a:pt x="1" y="550"/>
                  <a:pt x="0" y="547"/>
                  <a:pt x="0" y="543"/>
                </a:cubicBezTo>
                <a:cubicBezTo>
                  <a:pt x="0" y="540"/>
                  <a:pt x="0" y="536"/>
                  <a:pt x="1" y="531"/>
                </a:cubicBezTo>
                <a:cubicBezTo>
                  <a:pt x="49" y="289"/>
                  <a:pt x="49" y="289"/>
                  <a:pt x="49" y="289"/>
                </a:cubicBezTo>
                <a:cubicBezTo>
                  <a:pt x="58" y="242"/>
                  <a:pt x="58" y="242"/>
                  <a:pt x="58" y="242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0"/>
                  <a:pt x="102" y="26"/>
                  <a:pt x="104" y="23"/>
                </a:cubicBezTo>
                <a:cubicBezTo>
                  <a:pt x="105" y="20"/>
                  <a:pt x="107" y="17"/>
                  <a:pt x="110" y="14"/>
                </a:cubicBezTo>
                <a:cubicBezTo>
                  <a:pt x="112" y="11"/>
                  <a:pt x="114" y="8"/>
                  <a:pt x="117" y="6"/>
                </a:cubicBezTo>
                <a:cubicBezTo>
                  <a:pt x="120" y="4"/>
                  <a:pt x="123" y="2"/>
                  <a:pt x="126" y="1"/>
                </a:cubicBezTo>
                <a:cubicBezTo>
                  <a:pt x="127" y="0"/>
                  <a:pt x="127" y="0"/>
                  <a:pt x="127" y="0"/>
                </a:cubicBezTo>
                <a:lnTo>
                  <a:pt x="128" y="6"/>
                </a:lnTo>
                <a:close/>
              </a:path>
            </a:pathLst>
          </a:custGeom>
          <a:solidFill>
            <a:schemeClr val="bg1"/>
          </a:solidFill>
          <a:ln w="11113" cap="flat">
            <a:solidFill>
              <a:schemeClr val="bg1"/>
            </a:solidFill>
            <a:prstDash val="solid"/>
            <a:miter lim="800000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Freeform 17"/>
          <p:cNvSpPr/>
          <p:nvPr/>
        </p:nvSpPr>
        <p:spPr bwMode="auto">
          <a:xfrm>
            <a:off x="3673990" y="952253"/>
            <a:ext cx="1308100" cy="1528763"/>
          </a:xfrm>
          <a:custGeom>
            <a:avLst/>
            <a:gdLst>
              <a:gd name="T0" fmla="*/ 46 w 516"/>
              <a:gd name="T1" fmla="*/ 9 h 716"/>
              <a:gd name="T2" fmla="*/ 485 w 516"/>
              <a:gd name="T3" fmla="*/ 148 h 716"/>
              <a:gd name="T4" fmla="*/ 496 w 516"/>
              <a:gd name="T5" fmla="*/ 154 h 716"/>
              <a:gd name="T6" fmla="*/ 501 w 516"/>
              <a:gd name="T7" fmla="*/ 164 h 716"/>
              <a:gd name="T8" fmla="*/ 501 w 516"/>
              <a:gd name="T9" fmla="*/ 175 h 716"/>
              <a:gd name="T10" fmla="*/ 494 w 516"/>
              <a:gd name="T11" fmla="*/ 187 h 716"/>
              <a:gd name="T12" fmla="*/ 113 w 516"/>
              <a:gd name="T13" fmla="*/ 656 h 716"/>
              <a:gd name="T14" fmla="*/ 100 w 516"/>
              <a:gd name="T15" fmla="*/ 668 h 716"/>
              <a:gd name="T16" fmla="*/ 84 w 516"/>
              <a:gd name="T17" fmla="*/ 679 h 716"/>
              <a:gd name="T18" fmla="*/ 66 w 516"/>
              <a:gd name="T19" fmla="*/ 689 h 716"/>
              <a:gd name="T20" fmla="*/ 49 w 516"/>
              <a:gd name="T21" fmla="*/ 694 h 716"/>
              <a:gd name="T22" fmla="*/ 0 w 516"/>
              <a:gd name="T23" fmla="*/ 705 h 716"/>
              <a:gd name="T24" fmla="*/ 0 w 516"/>
              <a:gd name="T25" fmla="*/ 716 h 716"/>
              <a:gd name="T26" fmla="*/ 50 w 516"/>
              <a:gd name="T27" fmla="*/ 705 h 716"/>
              <a:gd name="T28" fmla="*/ 69 w 516"/>
              <a:gd name="T29" fmla="*/ 699 h 716"/>
              <a:gd name="T30" fmla="*/ 89 w 516"/>
              <a:gd name="T31" fmla="*/ 689 h 716"/>
              <a:gd name="T32" fmla="*/ 108 w 516"/>
              <a:gd name="T33" fmla="*/ 676 h 716"/>
              <a:gd name="T34" fmla="*/ 122 w 516"/>
              <a:gd name="T35" fmla="*/ 661 h 716"/>
              <a:gd name="T36" fmla="*/ 506 w 516"/>
              <a:gd name="T37" fmla="*/ 190 h 716"/>
              <a:gd name="T38" fmla="*/ 515 w 516"/>
              <a:gd name="T39" fmla="*/ 174 h 716"/>
              <a:gd name="T40" fmla="*/ 515 w 516"/>
              <a:gd name="T41" fmla="*/ 159 h 716"/>
              <a:gd name="T42" fmla="*/ 508 w 516"/>
              <a:gd name="T43" fmla="*/ 147 h 716"/>
              <a:gd name="T44" fmla="*/ 493 w 516"/>
              <a:gd name="T45" fmla="*/ 138 h 716"/>
              <a:gd name="T46" fmla="*/ 51 w 516"/>
              <a:gd name="T47" fmla="*/ 0 h 716"/>
              <a:gd name="T48" fmla="*/ 46 w 516"/>
              <a:gd name="T49" fmla="*/ 9 h 7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16"/>
              <a:gd name="T76" fmla="*/ 0 h 716"/>
              <a:gd name="T77" fmla="*/ 516 w 516"/>
              <a:gd name="T78" fmla="*/ 716 h 7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16" h="716">
                <a:moveTo>
                  <a:pt x="46" y="9"/>
                </a:moveTo>
                <a:cubicBezTo>
                  <a:pt x="485" y="148"/>
                  <a:pt x="485" y="148"/>
                  <a:pt x="485" y="148"/>
                </a:cubicBezTo>
                <a:cubicBezTo>
                  <a:pt x="490" y="150"/>
                  <a:pt x="493" y="152"/>
                  <a:pt x="496" y="154"/>
                </a:cubicBezTo>
                <a:cubicBezTo>
                  <a:pt x="499" y="157"/>
                  <a:pt x="500" y="160"/>
                  <a:pt x="501" y="164"/>
                </a:cubicBezTo>
                <a:cubicBezTo>
                  <a:pt x="502" y="167"/>
                  <a:pt x="502" y="171"/>
                  <a:pt x="501" y="175"/>
                </a:cubicBezTo>
                <a:cubicBezTo>
                  <a:pt x="500" y="179"/>
                  <a:pt x="498" y="183"/>
                  <a:pt x="494" y="187"/>
                </a:cubicBezTo>
                <a:cubicBezTo>
                  <a:pt x="113" y="656"/>
                  <a:pt x="113" y="656"/>
                  <a:pt x="113" y="656"/>
                </a:cubicBezTo>
                <a:cubicBezTo>
                  <a:pt x="109" y="660"/>
                  <a:pt x="105" y="664"/>
                  <a:pt x="100" y="668"/>
                </a:cubicBezTo>
                <a:cubicBezTo>
                  <a:pt x="95" y="672"/>
                  <a:pt x="89" y="676"/>
                  <a:pt x="84" y="679"/>
                </a:cubicBezTo>
                <a:cubicBezTo>
                  <a:pt x="78" y="683"/>
                  <a:pt x="72" y="686"/>
                  <a:pt x="66" y="689"/>
                </a:cubicBezTo>
                <a:cubicBezTo>
                  <a:pt x="60" y="691"/>
                  <a:pt x="55" y="693"/>
                  <a:pt x="49" y="694"/>
                </a:cubicBezTo>
                <a:cubicBezTo>
                  <a:pt x="0" y="705"/>
                  <a:pt x="0" y="705"/>
                  <a:pt x="0" y="705"/>
                </a:cubicBezTo>
                <a:cubicBezTo>
                  <a:pt x="0" y="716"/>
                  <a:pt x="0" y="716"/>
                  <a:pt x="0" y="716"/>
                </a:cubicBezTo>
                <a:cubicBezTo>
                  <a:pt x="50" y="705"/>
                  <a:pt x="50" y="705"/>
                  <a:pt x="50" y="705"/>
                </a:cubicBezTo>
                <a:cubicBezTo>
                  <a:pt x="56" y="704"/>
                  <a:pt x="63" y="702"/>
                  <a:pt x="69" y="699"/>
                </a:cubicBezTo>
                <a:cubicBezTo>
                  <a:pt x="76" y="696"/>
                  <a:pt x="83" y="693"/>
                  <a:pt x="89" y="689"/>
                </a:cubicBezTo>
                <a:cubicBezTo>
                  <a:pt x="96" y="685"/>
                  <a:pt x="102" y="680"/>
                  <a:pt x="108" y="676"/>
                </a:cubicBezTo>
                <a:cubicBezTo>
                  <a:pt x="113" y="671"/>
                  <a:pt x="118" y="666"/>
                  <a:pt x="122" y="661"/>
                </a:cubicBezTo>
                <a:cubicBezTo>
                  <a:pt x="506" y="190"/>
                  <a:pt x="506" y="190"/>
                  <a:pt x="506" y="190"/>
                </a:cubicBezTo>
                <a:cubicBezTo>
                  <a:pt x="510" y="185"/>
                  <a:pt x="513" y="180"/>
                  <a:pt x="515" y="174"/>
                </a:cubicBezTo>
                <a:cubicBezTo>
                  <a:pt x="516" y="169"/>
                  <a:pt x="516" y="164"/>
                  <a:pt x="515" y="159"/>
                </a:cubicBezTo>
                <a:cubicBezTo>
                  <a:pt x="514" y="154"/>
                  <a:pt x="511" y="150"/>
                  <a:pt x="508" y="147"/>
                </a:cubicBezTo>
                <a:cubicBezTo>
                  <a:pt x="504" y="143"/>
                  <a:pt x="499" y="140"/>
                  <a:pt x="493" y="138"/>
                </a:cubicBezTo>
                <a:cubicBezTo>
                  <a:pt x="51" y="0"/>
                  <a:pt x="51" y="0"/>
                  <a:pt x="51" y="0"/>
                </a:cubicBezTo>
                <a:lnTo>
                  <a:pt x="46" y="9"/>
                </a:lnTo>
                <a:close/>
              </a:path>
            </a:pathLst>
          </a:custGeom>
          <a:solidFill>
            <a:schemeClr val="bg1"/>
          </a:solidFill>
          <a:ln w="11113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Line 51"/>
          <p:cNvSpPr>
            <a:spLocks noChangeShapeType="1"/>
          </p:cNvSpPr>
          <p:nvPr/>
        </p:nvSpPr>
        <p:spPr bwMode="auto">
          <a:xfrm>
            <a:off x="3129479" y="4365776"/>
            <a:ext cx="3071203" cy="2380"/>
          </a:xfrm>
          <a:prstGeom prst="line">
            <a:avLst/>
          </a:prstGeom>
          <a:noFill/>
          <a:ln w="33338">
            <a:solidFill>
              <a:srgbClr val="FFFFFF"/>
            </a:solidFill>
            <a:miter lim="800000"/>
          </a:ln>
        </p:spPr>
        <p:txBody>
          <a:bodyPr lIns="91417" tIns="45708" rIns="91417" bIns="4570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7077247" y="1920032"/>
            <a:ext cx="4619550" cy="351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17" tIns="45708" rIns="91417" bIns="45708" anchor="ctr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沙市五</a:t>
            </a:r>
            <a:r>
              <a:rPr lang="zh-CN" altLang="en-US" sz="24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 江雪</a:t>
            </a:r>
            <a:endParaRPr lang="en-GB" altLang="zh-CN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 rot="20445248">
            <a:off x="1391032" y="1491918"/>
            <a:ext cx="2954609" cy="923305"/>
          </a:xfrm>
          <a:prstGeom prst="rect">
            <a:avLst/>
          </a:prstGeom>
          <a:noFill/>
        </p:spPr>
        <p:txBody>
          <a:bodyPr wrap="none" lIns="91417" tIns="45708" rIns="91417" bIns="4570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altLang="en-US" sz="5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Picture 4" descr="C:\Documents and Settings\tdz\桌面\新建文件夹\欢迎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35" y="4635336"/>
            <a:ext cx="2908800" cy="1818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椭圆 38"/>
          <p:cNvSpPr/>
          <p:nvPr/>
        </p:nvSpPr>
        <p:spPr>
          <a:xfrm>
            <a:off x="5737926" y="1632894"/>
            <a:ext cx="925512" cy="925512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Documents and Settings\huxiya\桌面\未标题-2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5"/>
          <a:stretch>
            <a:fillRect/>
          </a:stretch>
        </p:blipFill>
        <p:spPr bwMode="auto">
          <a:xfrm>
            <a:off x="7391069" y="2702618"/>
            <a:ext cx="4799344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占位符 3"/>
          <p:cNvSpPr txBox="1"/>
          <p:nvPr/>
        </p:nvSpPr>
        <p:spPr>
          <a:xfrm>
            <a:off x="3563888" y="2780928"/>
            <a:ext cx="418750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0" dirty="0" smtClean="0">
                <a:solidFill>
                  <a:srgbClr val="F05425"/>
                </a:solidFill>
                <a:ea typeface="微软雅黑" panose="020B0503020204020204" pitchFamily="34" charset="-122"/>
              </a:rPr>
              <a:t>放大镜</a:t>
            </a:r>
            <a:endParaRPr lang="zh-CN" altLang="en-US" sz="3200" b="0" dirty="0">
              <a:solidFill>
                <a:srgbClr val="F05425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文本占位符 4"/>
          <p:cNvSpPr txBox="1"/>
          <p:nvPr/>
        </p:nvSpPr>
        <p:spPr>
          <a:xfrm>
            <a:off x="2255095" y="2564904"/>
            <a:ext cx="2100881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b="1" kern="1200">
                <a:solidFill>
                  <a:srgbClr val="56762C"/>
                </a:solidFill>
                <a:latin typeface="Bell MT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200" dirty="0">
                <a:solidFill>
                  <a:srgbClr val="F05425"/>
                </a:solidFill>
                <a:latin typeface="Broadway" pitchFamily="82" charset="0"/>
                <a:ea typeface="微软雅黑" panose="020B0503020204020204" pitchFamily="34" charset="-122"/>
              </a:rPr>
              <a:t>1</a:t>
            </a:r>
            <a:endParaRPr kumimoji="0" lang="zh-CN" altLang="en-US" sz="20200" b="1" i="0" u="none" strike="noStrike" kern="1200" cap="none" spc="0" normalizeH="0" baseline="0" noProof="0" dirty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Broadway" pitchFamily="82" charset="0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63888" y="3406140"/>
            <a:ext cx="4536504" cy="2160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1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放大镜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2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75726" y="396615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23" y="1155953"/>
            <a:ext cx="3861342" cy="2575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37" y="3704381"/>
            <a:ext cx="3861342" cy="25742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23" y="3731468"/>
            <a:ext cx="3861342" cy="2552763"/>
          </a:xfrm>
          <a:prstGeom prst="rect">
            <a:avLst/>
          </a:prstGeom>
        </p:spPr>
      </p:pic>
      <p:pic>
        <p:nvPicPr>
          <p:cNvPr id="2050" name="Picture 2" descr="C:\Users\sandyray\AppData\Local\Temp\ksohtml\wpsBB36.tm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54" y="1033929"/>
            <a:ext cx="4001545" cy="267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放大镜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47734" y="3573016"/>
            <a:ext cx="432048" cy="1909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成像特点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76965" y="3361319"/>
            <a:ext cx="386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正立放大的像</a:t>
            </a:r>
            <a:endParaRPr lang="zh-CN" altLang="en-US" sz="48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3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708764" cy="279951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49910" y="1844824"/>
            <a:ext cx="580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、放大镜成的像是正立还是倒立，是放大还是缩小？</a:t>
            </a:r>
            <a:endParaRPr lang="en-US" altLang="zh-CN" sz="3600" dirty="0" smtClean="0">
              <a:solidFill>
                <a:srgbClr val="FC620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69704" y="4462437"/>
            <a:ext cx="556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、如何使像变大？</a:t>
            </a:r>
            <a:endParaRPr lang="en-US" altLang="zh-CN" sz="3600" dirty="0" smtClean="0">
              <a:solidFill>
                <a:srgbClr val="FC620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89696" y="5378889"/>
            <a:ext cx="5301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物远像变大</a:t>
            </a:r>
            <a:endParaRPr lang="zh-CN" altLang="en-US" sz="48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占位符 3"/>
          <p:cNvSpPr txBox="1"/>
          <p:nvPr/>
        </p:nvSpPr>
        <p:spPr>
          <a:xfrm>
            <a:off x="3738389" y="2745885"/>
            <a:ext cx="4187502" cy="432047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0" dirty="0" smtClean="0">
                <a:solidFill>
                  <a:srgbClr val="F05425"/>
                </a:solidFill>
                <a:ea typeface="微软雅黑" panose="020B0503020204020204" pitchFamily="34" charset="-122"/>
              </a:rPr>
              <a:t>照相机</a:t>
            </a:r>
            <a:endParaRPr lang="zh-CN" altLang="en-US" sz="3200" b="0" dirty="0">
              <a:solidFill>
                <a:srgbClr val="F05425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文本占位符 4"/>
          <p:cNvSpPr txBox="1"/>
          <p:nvPr/>
        </p:nvSpPr>
        <p:spPr>
          <a:xfrm>
            <a:off x="2255095" y="2564904"/>
            <a:ext cx="2100881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500" b="1" kern="1200">
                <a:solidFill>
                  <a:srgbClr val="56762C"/>
                </a:solidFill>
                <a:latin typeface="Bell MT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200" dirty="0">
                <a:solidFill>
                  <a:srgbClr val="F05425"/>
                </a:solidFill>
                <a:latin typeface="Broadway" pitchFamily="82" charset="0"/>
                <a:ea typeface="微软雅黑" panose="020B0503020204020204" pitchFamily="34" charset="-122"/>
              </a:rPr>
              <a:t>2</a:t>
            </a:r>
            <a:endParaRPr kumimoji="0" lang="zh-CN" altLang="en-US" sz="20200" b="1" i="0" u="none" strike="noStrike" kern="1200" cap="none" spc="0" normalizeH="0" baseline="0" noProof="0" dirty="0">
              <a:ln>
                <a:noFill/>
              </a:ln>
              <a:solidFill>
                <a:srgbClr val="F05425"/>
              </a:solidFill>
              <a:effectLst/>
              <a:uLnTx/>
              <a:uFillTx/>
              <a:latin typeface="Broadway" pitchFamily="82" charset="0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63888" y="3406140"/>
            <a:ext cx="4536504" cy="2160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user\Desktop\未标题-1 拷贝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"/>
          <a:stretch>
            <a:fillRect/>
          </a:stretch>
        </p:blipFill>
        <p:spPr bwMode="auto">
          <a:xfrm>
            <a:off x="8340299" y="2564905"/>
            <a:ext cx="3846553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1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14110" r="6264" b="4418"/>
          <a:stretch>
            <a:fillRect/>
          </a:stretch>
        </p:blipFill>
        <p:spPr>
          <a:xfrm>
            <a:off x="1940300" y="1021195"/>
            <a:ext cx="3542672" cy="29150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174" y="1024593"/>
            <a:ext cx="3636693" cy="2915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31" y="3939595"/>
            <a:ext cx="3744416" cy="2769127"/>
          </a:xfrm>
          <a:prstGeom prst="rect">
            <a:avLst/>
          </a:prstGeom>
        </p:spPr>
      </p:pic>
      <p:pic>
        <p:nvPicPr>
          <p:cNvPr id="5" name="Picture 4" descr="http://s3.sinaimg.cn/middle/546e6b5bhc2bac5597232&amp;6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74" y="3939595"/>
            <a:ext cx="366434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75726" y="3978838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2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854846" y="548680"/>
            <a:ext cx="5904656" cy="47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3000"/>
              </a:lnSpc>
            </a:pPr>
            <a:r>
              <a:rPr lang="zh-CN" altLang="en-US" sz="2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</a:t>
            </a:r>
            <a:endParaRPr lang="zh-CN" altLang="en-US" sz="2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7138" y="548680"/>
            <a:ext cx="450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C6204"/>
                </a:solidFill>
                <a:latin typeface="Broadway" pitchFamily="82" charset="0"/>
                <a:ea typeface="DFPYeaSong-B5" pitchFamily="18" charset="-120"/>
              </a:rPr>
              <a:t>3</a:t>
            </a:r>
            <a:endParaRPr lang="en-US" sz="3200" dirty="0">
              <a:solidFill>
                <a:srgbClr val="FC6204"/>
              </a:solidFill>
              <a:latin typeface="Broadway" pitchFamily="82" charset="0"/>
              <a:ea typeface="DFPYeaSong-B5" pitchFamily="18" charset="-120"/>
            </a:endParaRPr>
          </a:p>
        </p:txBody>
      </p:sp>
      <p:grpSp>
        <p:nvGrpSpPr>
          <p:cNvPr id="5" name="Group 4"/>
          <p:cNvGrpSpPr/>
          <p:nvPr/>
        </p:nvGrpSpPr>
        <p:grpSpPr bwMode="auto">
          <a:xfrm>
            <a:off x="7325401" y="2124358"/>
            <a:ext cx="1182688" cy="2514600"/>
            <a:chOff x="3239" y="1178"/>
            <a:chExt cx="1248" cy="1584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239" y="1658"/>
              <a:ext cx="144" cy="672"/>
            </a:xfrm>
            <a:prstGeom prst="ellipse">
              <a:avLst/>
            </a:prstGeom>
            <a:solidFill>
              <a:schemeClr val="accent6"/>
            </a:solidFill>
            <a:ln w="2857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3287" y="1658"/>
              <a:ext cx="6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3287" y="2330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3959" y="1178"/>
              <a:ext cx="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007" y="2330"/>
              <a:ext cx="0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3959" y="1178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007" y="2762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487" y="1178"/>
              <a:ext cx="0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15" name="Group 13"/>
          <p:cNvGrpSpPr/>
          <p:nvPr/>
        </p:nvGrpSpPr>
        <p:grpSpPr bwMode="auto">
          <a:xfrm>
            <a:off x="2634838" y="2491273"/>
            <a:ext cx="5846762" cy="2039938"/>
            <a:chOff x="793" y="1482"/>
            <a:chExt cx="3683" cy="1285"/>
          </a:xfrm>
        </p:grpSpPr>
        <p:sp>
          <p:nvSpPr>
            <p:cNvPr id="16" name="Freeform 14"/>
            <p:cNvSpPr/>
            <p:nvPr/>
          </p:nvSpPr>
          <p:spPr bwMode="auto">
            <a:xfrm>
              <a:off x="793" y="1482"/>
              <a:ext cx="3673" cy="661"/>
            </a:xfrm>
            <a:custGeom>
              <a:avLst/>
              <a:gdLst>
                <a:gd name="T0" fmla="*/ 0 w 3673"/>
                <a:gd name="T1" fmla="*/ 0 h 661"/>
                <a:gd name="T2" fmla="*/ 3673 w 3673"/>
                <a:gd name="T3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73" h="661">
                  <a:moveTo>
                    <a:pt x="0" y="0"/>
                  </a:moveTo>
                  <a:lnTo>
                    <a:pt x="3673" y="661"/>
                  </a:lnTo>
                </a:path>
              </a:pathLst>
            </a:cu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793" y="1851"/>
              <a:ext cx="3683" cy="916"/>
            </a:xfrm>
            <a:custGeom>
              <a:avLst/>
              <a:gdLst>
                <a:gd name="T0" fmla="*/ 0 w 3683"/>
                <a:gd name="T1" fmla="*/ 916 h 916"/>
                <a:gd name="T2" fmla="*/ 3683 w 3683"/>
                <a:gd name="T3" fmla="*/ 0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83" h="916">
                  <a:moveTo>
                    <a:pt x="0" y="916"/>
                  </a:moveTo>
                  <a:lnTo>
                    <a:pt x="3683" y="0"/>
                  </a:lnTo>
                </a:path>
              </a:pathLst>
            </a:cu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23" name="Group 20"/>
          <p:cNvGrpSpPr/>
          <p:nvPr/>
        </p:nvGrpSpPr>
        <p:grpSpPr bwMode="auto">
          <a:xfrm flipV="1">
            <a:off x="8471867" y="3073921"/>
            <a:ext cx="144463" cy="468313"/>
            <a:chOff x="521" y="1389"/>
            <a:chExt cx="182" cy="535"/>
          </a:xfrm>
        </p:grpSpPr>
        <p:grpSp>
          <p:nvGrpSpPr>
            <p:cNvPr id="24" name="Group 21"/>
            <p:cNvGrpSpPr/>
            <p:nvPr/>
          </p:nvGrpSpPr>
          <p:grpSpPr bwMode="auto">
            <a:xfrm>
              <a:off x="543" y="1389"/>
              <a:ext cx="120" cy="535"/>
              <a:chOff x="5126" y="168"/>
              <a:chExt cx="696" cy="5656"/>
            </a:xfrm>
          </p:grpSpPr>
          <p:sp>
            <p:nvSpPr>
              <p:cNvPr id="39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5255" y="4088"/>
                <a:ext cx="441" cy="1736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20000"/>
                      <a:invGamma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Freeform 23"/>
              <p:cNvSpPr/>
              <p:nvPr/>
            </p:nvSpPr>
            <p:spPr bwMode="auto">
              <a:xfrm>
                <a:off x="5126" y="168"/>
                <a:ext cx="696" cy="535"/>
              </a:xfrm>
              <a:custGeom>
                <a:avLst/>
                <a:gdLst>
                  <a:gd name="T0" fmla="*/ 0 w 1140"/>
                  <a:gd name="T1" fmla="*/ 816 h 816"/>
                  <a:gd name="T2" fmla="*/ 224 w 1140"/>
                  <a:gd name="T3" fmla="*/ 195 h 816"/>
                  <a:gd name="T4" fmla="*/ 600 w 1140"/>
                  <a:gd name="T5" fmla="*/ 0 h 816"/>
                  <a:gd name="T6" fmla="*/ 953 w 1140"/>
                  <a:gd name="T7" fmla="*/ 194 h 816"/>
                  <a:gd name="T8" fmla="*/ 1140 w 1140"/>
                  <a:gd name="T9" fmla="*/ 810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0" h="816">
                    <a:moveTo>
                      <a:pt x="0" y="816"/>
                    </a:moveTo>
                    <a:cubicBezTo>
                      <a:pt x="62" y="573"/>
                      <a:pt x="124" y="331"/>
                      <a:pt x="224" y="195"/>
                    </a:cubicBezTo>
                    <a:cubicBezTo>
                      <a:pt x="324" y="59"/>
                      <a:pt x="479" y="0"/>
                      <a:pt x="600" y="0"/>
                    </a:cubicBezTo>
                    <a:cubicBezTo>
                      <a:pt x="721" y="0"/>
                      <a:pt x="863" y="59"/>
                      <a:pt x="953" y="194"/>
                    </a:cubicBezTo>
                    <a:cubicBezTo>
                      <a:pt x="1043" y="329"/>
                      <a:pt x="1101" y="682"/>
                      <a:pt x="1140" y="810"/>
                    </a:cubicBezTo>
                  </a:path>
                </a:pathLst>
              </a:custGeom>
              <a:gradFill rotWithShape="0">
                <a:gsLst>
                  <a:gs pos="0">
                    <a:srgbClr val="FFFFFF">
                      <a:gamma/>
                      <a:shade val="20000"/>
                      <a:invGamma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 cmpd="sng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" name="AutoShape 24"/>
              <p:cNvSpPr>
                <a:spLocks noChangeArrowheads="1"/>
              </p:cNvSpPr>
              <p:nvPr/>
            </p:nvSpPr>
            <p:spPr bwMode="auto">
              <a:xfrm>
                <a:off x="5136" y="1186"/>
                <a:ext cx="676" cy="718"/>
              </a:xfrm>
              <a:custGeom>
                <a:avLst/>
                <a:gdLst>
                  <a:gd name="G0" fmla="+- 3713 0 0"/>
                  <a:gd name="G1" fmla="+- 21600 0 3713"/>
                  <a:gd name="G2" fmla="*/ 3713 1 2"/>
                  <a:gd name="G3" fmla="+- 21600 0 G2"/>
                  <a:gd name="G4" fmla="+/ 3713 21600 2"/>
                  <a:gd name="G5" fmla="+/ G1 0 2"/>
                  <a:gd name="G6" fmla="*/ 21600 21600 3713"/>
                  <a:gd name="G7" fmla="*/ G6 1 2"/>
                  <a:gd name="G8" fmla="+- 21600 0 G7"/>
                  <a:gd name="G9" fmla="*/ 21600 1 2"/>
                  <a:gd name="G10" fmla="+- 3713 0 G9"/>
                  <a:gd name="G11" fmla="?: G10 G8 0"/>
                  <a:gd name="G12" fmla="?: G10 G7 21600"/>
                  <a:gd name="T0" fmla="*/ 19743 w 21600"/>
                  <a:gd name="T1" fmla="*/ 10800 h 21600"/>
                  <a:gd name="T2" fmla="*/ 10800 w 21600"/>
                  <a:gd name="T3" fmla="*/ 21600 h 21600"/>
                  <a:gd name="T4" fmla="*/ 1857 w 21600"/>
                  <a:gd name="T5" fmla="*/ 10800 h 21600"/>
                  <a:gd name="T6" fmla="*/ 10800 w 21600"/>
                  <a:gd name="T7" fmla="*/ 0 h 21600"/>
                  <a:gd name="T8" fmla="*/ 3657 w 21600"/>
                  <a:gd name="T9" fmla="*/ 3657 h 21600"/>
                  <a:gd name="T10" fmla="*/ 17943 w 21600"/>
                  <a:gd name="T11" fmla="*/ 1794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713" y="21600"/>
                    </a:lnTo>
                    <a:lnTo>
                      <a:pt x="1788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>
                      <a:gamma/>
                      <a:shade val="20000"/>
                      <a:invGamma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5136" y="696"/>
                <a:ext cx="676" cy="487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20000"/>
                      <a:invGamma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5255" y="1881"/>
                <a:ext cx="441" cy="1101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20000"/>
                      <a:invGamma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5256" y="2991"/>
                <a:ext cx="441" cy="1101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20000"/>
                      <a:invGamma/>
                    </a:srgbClr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5" name="Group 28"/>
            <p:cNvGrpSpPr/>
            <p:nvPr/>
          </p:nvGrpSpPr>
          <p:grpSpPr bwMode="auto">
            <a:xfrm>
              <a:off x="523" y="1645"/>
              <a:ext cx="70" cy="263"/>
              <a:chOff x="3638" y="5706"/>
              <a:chExt cx="403" cy="2778"/>
            </a:xfrm>
          </p:grpSpPr>
          <p:sp>
            <p:nvSpPr>
              <p:cNvPr id="36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3641" y="5706"/>
                <a:ext cx="400" cy="568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3638" y="6264"/>
                <a:ext cx="395" cy="769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638" y="7033"/>
                <a:ext cx="395" cy="1451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6" name="Group 32"/>
            <p:cNvGrpSpPr/>
            <p:nvPr/>
          </p:nvGrpSpPr>
          <p:grpSpPr bwMode="auto">
            <a:xfrm>
              <a:off x="521" y="1748"/>
              <a:ext cx="76" cy="113"/>
              <a:chOff x="5966" y="7024"/>
              <a:chExt cx="438" cy="1192"/>
            </a:xfrm>
          </p:grpSpPr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5968" y="7024"/>
                <a:ext cx="436" cy="14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5966" y="8067"/>
                <a:ext cx="436" cy="14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7" name="Group 35"/>
            <p:cNvGrpSpPr/>
            <p:nvPr/>
          </p:nvGrpSpPr>
          <p:grpSpPr bwMode="auto">
            <a:xfrm>
              <a:off x="631" y="1645"/>
              <a:ext cx="70" cy="263"/>
              <a:chOff x="3638" y="5706"/>
              <a:chExt cx="403" cy="2778"/>
            </a:xfrm>
          </p:grpSpPr>
          <p:sp>
            <p:nvSpPr>
              <p:cNvPr id="31" name="AutoShape 36"/>
              <p:cNvSpPr>
                <a:spLocks noChangeAspect="1" noChangeArrowheads="1"/>
              </p:cNvSpPr>
              <p:nvPr/>
            </p:nvSpPr>
            <p:spPr bwMode="auto">
              <a:xfrm>
                <a:off x="3641" y="5706"/>
                <a:ext cx="400" cy="568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3638" y="6264"/>
                <a:ext cx="395" cy="769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638" y="7033"/>
                <a:ext cx="395" cy="1451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8" name="Group 39"/>
            <p:cNvGrpSpPr/>
            <p:nvPr/>
          </p:nvGrpSpPr>
          <p:grpSpPr bwMode="auto">
            <a:xfrm>
              <a:off x="627" y="1748"/>
              <a:ext cx="76" cy="113"/>
              <a:chOff x="5966" y="7024"/>
              <a:chExt cx="438" cy="1192"/>
            </a:xfrm>
          </p:grpSpPr>
          <p:sp>
            <p:nvSpPr>
              <p:cNvPr id="29" name="Rectangle 40"/>
              <p:cNvSpPr>
                <a:spLocks noChangeArrowheads="1"/>
              </p:cNvSpPr>
              <p:nvPr/>
            </p:nvSpPr>
            <p:spPr bwMode="auto">
              <a:xfrm>
                <a:off x="5968" y="7024"/>
                <a:ext cx="436" cy="14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/>
            </p:nvSpPr>
            <p:spPr bwMode="auto">
              <a:xfrm>
                <a:off x="5966" y="8067"/>
                <a:ext cx="436" cy="14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Group 42"/>
          <p:cNvGrpSpPr/>
          <p:nvPr/>
        </p:nvGrpSpPr>
        <p:grpSpPr bwMode="auto">
          <a:xfrm>
            <a:off x="2494930" y="2489721"/>
            <a:ext cx="360362" cy="2087563"/>
            <a:chOff x="657" y="1480"/>
            <a:chExt cx="227" cy="1315"/>
          </a:xfrm>
        </p:grpSpPr>
        <p:grpSp>
          <p:nvGrpSpPr>
            <p:cNvPr id="46" name="Group 43"/>
            <p:cNvGrpSpPr/>
            <p:nvPr/>
          </p:nvGrpSpPr>
          <p:grpSpPr bwMode="auto">
            <a:xfrm>
              <a:off x="657" y="1480"/>
              <a:ext cx="227" cy="1315"/>
              <a:chOff x="521" y="1389"/>
              <a:chExt cx="182" cy="535"/>
            </a:xfrm>
          </p:grpSpPr>
          <p:grpSp>
            <p:nvGrpSpPr>
              <p:cNvPr id="48" name="Group 44"/>
              <p:cNvGrpSpPr/>
              <p:nvPr/>
            </p:nvGrpSpPr>
            <p:grpSpPr bwMode="auto">
              <a:xfrm>
                <a:off x="543" y="1389"/>
                <a:ext cx="120" cy="535"/>
                <a:chOff x="5126" y="168"/>
                <a:chExt cx="696" cy="5656"/>
              </a:xfrm>
            </p:grpSpPr>
            <p:sp>
              <p:nvSpPr>
                <p:cNvPr id="63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5255" y="4088"/>
                  <a:ext cx="441" cy="173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20000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" name="Freeform 46"/>
                <p:cNvSpPr/>
                <p:nvPr/>
              </p:nvSpPr>
              <p:spPr bwMode="auto">
                <a:xfrm>
                  <a:off x="5126" y="168"/>
                  <a:ext cx="696" cy="535"/>
                </a:xfrm>
                <a:custGeom>
                  <a:avLst/>
                  <a:gdLst>
                    <a:gd name="T0" fmla="*/ 0 w 1140"/>
                    <a:gd name="T1" fmla="*/ 816 h 816"/>
                    <a:gd name="T2" fmla="*/ 224 w 1140"/>
                    <a:gd name="T3" fmla="*/ 195 h 816"/>
                    <a:gd name="T4" fmla="*/ 600 w 1140"/>
                    <a:gd name="T5" fmla="*/ 0 h 816"/>
                    <a:gd name="T6" fmla="*/ 953 w 1140"/>
                    <a:gd name="T7" fmla="*/ 194 h 816"/>
                    <a:gd name="T8" fmla="*/ 1140 w 1140"/>
                    <a:gd name="T9" fmla="*/ 810 h 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0" h="816">
                      <a:moveTo>
                        <a:pt x="0" y="816"/>
                      </a:moveTo>
                      <a:cubicBezTo>
                        <a:pt x="62" y="573"/>
                        <a:pt x="124" y="331"/>
                        <a:pt x="224" y="195"/>
                      </a:cubicBezTo>
                      <a:cubicBezTo>
                        <a:pt x="324" y="59"/>
                        <a:pt x="479" y="0"/>
                        <a:pt x="600" y="0"/>
                      </a:cubicBezTo>
                      <a:cubicBezTo>
                        <a:pt x="721" y="0"/>
                        <a:pt x="863" y="59"/>
                        <a:pt x="953" y="194"/>
                      </a:cubicBezTo>
                      <a:cubicBezTo>
                        <a:pt x="1043" y="329"/>
                        <a:pt x="1101" y="682"/>
                        <a:pt x="1140" y="810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FFFFFF">
                        <a:gamma/>
                        <a:shade val="20000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 cmpd="sng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5" name="AutoShape 47"/>
                <p:cNvSpPr>
                  <a:spLocks noChangeArrowheads="1"/>
                </p:cNvSpPr>
                <p:nvPr/>
              </p:nvSpPr>
              <p:spPr bwMode="auto">
                <a:xfrm>
                  <a:off x="5136" y="1186"/>
                  <a:ext cx="676" cy="718"/>
                </a:xfrm>
                <a:custGeom>
                  <a:avLst/>
                  <a:gdLst>
                    <a:gd name="G0" fmla="+- 3713 0 0"/>
                    <a:gd name="G1" fmla="+- 21600 0 3713"/>
                    <a:gd name="G2" fmla="*/ 3713 1 2"/>
                    <a:gd name="G3" fmla="+- 21600 0 G2"/>
                    <a:gd name="G4" fmla="+/ 3713 21600 2"/>
                    <a:gd name="G5" fmla="+/ G1 0 2"/>
                    <a:gd name="G6" fmla="*/ 21600 21600 3713"/>
                    <a:gd name="G7" fmla="*/ G6 1 2"/>
                    <a:gd name="G8" fmla="+- 21600 0 G7"/>
                    <a:gd name="G9" fmla="*/ 21600 1 2"/>
                    <a:gd name="G10" fmla="+- 3713 0 G9"/>
                    <a:gd name="G11" fmla="?: G10 G8 0"/>
                    <a:gd name="G12" fmla="?: G10 G7 21600"/>
                    <a:gd name="T0" fmla="*/ 19743 w 21600"/>
                    <a:gd name="T1" fmla="*/ 10800 h 21600"/>
                    <a:gd name="T2" fmla="*/ 10800 w 21600"/>
                    <a:gd name="T3" fmla="*/ 21600 h 21600"/>
                    <a:gd name="T4" fmla="*/ 1857 w 21600"/>
                    <a:gd name="T5" fmla="*/ 10800 h 21600"/>
                    <a:gd name="T6" fmla="*/ 10800 w 21600"/>
                    <a:gd name="T7" fmla="*/ 0 h 21600"/>
                    <a:gd name="T8" fmla="*/ 3657 w 21600"/>
                    <a:gd name="T9" fmla="*/ 3657 h 21600"/>
                    <a:gd name="T10" fmla="*/ 17943 w 21600"/>
                    <a:gd name="T11" fmla="*/ 17943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3713" y="21600"/>
                      </a:lnTo>
                      <a:lnTo>
                        <a:pt x="1788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>
                        <a:gamma/>
                        <a:shade val="20000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6" name="Rectangl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5136" y="696"/>
                  <a:ext cx="676" cy="487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20000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7" name="Rectangle 49"/>
                <p:cNvSpPr>
                  <a:spLocks noChangeAspect="1" noChangeArrowheads="1"/>
                </p:cNvSpPr>
                <p:nvPr/>
              </p:nvSpPr>
              <p:spPr bwMode="auto">
                <a:xfrm>
                  <a:off x="5255" y="1881"/>
                  <a:ext cx="441" cy="1101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20000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8" name="Rectangle 50"/>
                <p:cNvSpPr>
                  <a:spLocks noChangeAspect="1" noChangeArrowheads="1"/>
                </p:cNvSpPr>
                <p:nvPr/>
              </p:nvSpPr>
              <p:spPr bwMode="auto">
                <a:xfrm>
                  <a:off x="5256" y="2991"/>
                  <a:ext cx="441" cy="1101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20000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9" name="Group 51"/>
              <p:cNvGrpSpPr/>
              <p:nvPr/>
            </p:nvGrpSpPr>
            <p:grpSpPr bwMode="auto">
              <a:xfrm>
                <a:off x="523" y="1645"/>
                <a:ext cx="70" cy="263"/>
                <a:chOff x="3638" y="5706"/>
                <a:chExt cx="403" cy="2778"/>
              </a:xfrm>
            </p:grpSpPr>
            <p:sp>
              <p:nvSpPr>
                <p:cNvPr id="60" name="AutoShape 52"/>
                <p:cNvSpPr>
                  <a:spLocks noChangeAspect="1" noChangeArrowheads="1"/>
                </p:cNvSpPr>
                <p:nvPr/>
              </p:nvSpPr>
              <p:spPr bwMode="auto">
                <a:xfrm>
                  <a:off x="3641" y="5706"/>
                  <a:ext cx="400" cy="568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1" name="Rectangl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3638" y="6264"/>
                  <a:ext cx="395" cy="769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2" name="Rectangl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3638" y="7033"/>
                  <a:ext cx="395" cy="1451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Group 55"/>
              <p:cNvGrpSpPr/>
              <p:nvPr/>
            </p:nvGrpSpPr>
            <p:grpSpPr bwMode="auto">
              <a:xfrm>
                <a:off x="521" y="1748"/>
                <a:ext cx="76" cy="113"/>
                <a:chOff x="5966" y="7024"/>
                <a:chExt cx="438" cy="1192"/>
              </a:xfrm>
            </p:grpSpPr>
            <p:sp>
              <p:nvSpPr>
                <p:cNvPr id="58" name="Rectangle 56"/>
                <p:cNvSpPr>
                  <a:spLocks noChangeArrowheads="1"/>
                </p:cNvSpPr>
                <p:nvPr/>
              </p:nvSpPr>
              <p:spPr bwMode="auto">
                <a:xfrm>
                  <a:off x="5968" y="7024"/>
                  <a:ext cx="436" cy="14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" name="Rectangle 57"/>
                <p:cNvSpPr>
                  <a:spLocks noChangeArrowheads="1"/>
                </p:cNvSpPr>
                <p:nvPr/>
              </p:nvSpPr>
              <p:spPr bwMode="auto">
                <a:xfrm>
                  <a:off x="5966" y="8067"/>
                  <a:ext cx="436" cy="14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1" name="Group 58"/>
              <p:cNvGrpSpPr/>
              <p:nvPr/>
            </p:nvGrpSpPr>
            <p:grpSpPr bwMode="auto">
              <a:xfrm>
                <a:off x="631" y="1645"/>
                <a:ext cx="70" cy="263"/>
                <a:chOff x="3638" y="5706"/>
                <a:chExt cx="403" cy="2778"/>
              </a:xfrm>
            </p:grpSpPr>
            <p:sp>
              <p:nvSpPr>
                <p:cNvPr id="55" name="AutoShape 59"/>
                <p:cNvSpPr>
                  <a:spLocks noChangeAspect="1" noChangeArrowheads="1"/>
                </p:cNvSpPr>
                <p:nvPr/>
              </p:nvSpPr>
              <p:spPr bwMode="auto">
                <a:xfrm>
                  <a:off x="3641" y="5706"/>
                  <a:ext cx="400" cy="568"/>
                </a:xfrm>
                <a:prstGeom prst="triangle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6" name="Rectangle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638" y="6264"/>
                  <a:ext cx="395" cy="769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3638" y="7033"/>
                  <a:ext cx="395" cy="1451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5000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2" name="Group 62"/>
              <p:cNvGrpSpPr/>
              <p:nvPr/>
            </p:nvGrpSpPr>
            <p:grpSpPr bwMode="auto">
              <a:xfrm>
                <a:off x="627" y="1748"/>
                <a:ext cx="76" cy="113"/>
                <a:chOff x="5966" y="7024"/>
                <a:chExt cx="438" cy="1192"/>
              </a:xfrm>
            </p:grpSpPr>
            <p:sp>
              <p:nvSpPr>
                <p:cNvPr id="53" name="Rectangle 63"/>
                <p:cNvSpPr>
                  <a:spLocks noChangeArrowheads="1"/>
                </p:cNvSpPr>
                <p:nvPr/>
              </p:nvSpPr>
              <p:spPr bwMode="auto">
                <a:xfrm>
                  <a:off x="5968" y="7024"/>
                  <a:ext cx="436" cy="14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4" name="Rectangle 64"/>
                <p:cNvSpPr>
                  <a:spLocks noChangeArrowheads="1"/>
                </p:cNvSpPr>
                <p:nvPr/>
              </p:nvSpPr>
              <p:spPr bwMode="auto">
                <a:xfrm>
                  <a:off x="5966" y="8067"/>
                  <a:ext cx="436" cy="149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7" name="Text Box 65"/>
            <p:cNvSpPr txBox="1">
              <a:spLocks noChangeArrowheads="1"/>
            </p:cNvSpPr>
            <p:nvPr/>
          </p:nvSpPr>
          <p:spPr bwMode="auto">
            <a:xfrm>
              <a:off x="672" y="1619"/>
              <a:ext cx="19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800"/>
                <a:t>神州六号</a:t>
              </a:r>
              <a:endParaRPr lang="zh-CN" altLang="en-US" sz="800"/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2499152" y="5075657"/>
            <a:ext cx="4817150" cy="13234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镜头</a:t>
            </a:r>
            <a:r>
              <a:rPr kumimoji="1" lang="zh-CN" altLang="en-US" sz="32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相当于一个</a:t>
            </a:r>
            <a:r>
              <a:rPr kumimoji="1" lang="zh-CN" altLang="en-US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凸透镜</a:t>
            </a:r>
            <a:endParaRPr kumimoji="1" lang="en-US" altLang="zh-CN" sz="3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胶卷相当于光屏</a:t>
            </a:r>
            <a:endParaRPr kumimoji="1" lang="zh-CN" altLang="en-US" sz="32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75726" y="3978838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5230928" y="1483272"/>
            <a:ext cx="1165577" cy="504056"/>
          </a:xfrm>
          <a:prstGeom prst="roundRect">
            <a:avLst/>
          </a:prstGeom>
          <a:solidFill>
            <a:srgbClr val="F26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凸透镜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>
            <a:off x="6451092" y="1933678"/>
            <a:ext cx="865210" cy="1236874"/>
          </a:xfrm>
          <a:prstGeom prst="straightConnector1">
            <a:avLst/>
          </a:prstGeom>
          <a:ln w="12700" cap="rnd">
            <a:solidFill>
              <a:srgbClr val="F26A4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/>
          <p:nvPr/>
        </p:nvCxnSpPr>
        <p:spPr>
          <a:xfrm flipH="1" flipV="1">
            <a:off x="8289719" y="4645520"/>
            <a:ext cx="176006" cy="1096723"/>
          </a:xfrm>
          <a:prstGeom prst="straightConnector1">
            <a:avLst/>
          </a:prstGeom>
          <a:ln w="12700" cap="rnd">
            <a:solidFill>
              <a:srgbClr val="F26A4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 flipH="1">
            <a:off x="8456655" y="2286152"/>
            <a:ext cx="534812" cy="826451"/>
          </a:xfrm>
          <a:prstGeom prst="straightConnector1">
            <a:avLst/>
          </a:prstGeom>
          <a:ln w="12700" cap="rnd">
            <a:solidFill>
              <a:srgbClr val="F26A4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圆角矩形 76"/>
          <p:cNvSpPr/>
          <p:nvPr/>
        </p:nvSpPr>
        <p:spPr>
          <a:xfrm>
            <a:off x="9008456" y="1719226"/>
            <a:ext cx="1296144" cy="536203"/>
          </a:xfrm>
          <a:prstGeom prst="roundRect">
            <a:avLst/>
          </a:prstGeom>
          <a:solidFill>
            <a:srgbClr val="F26A4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光屏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圆角矩形 77"/>
          <p:cNvSpPr/>
          <p:nvPr/>
        </p:nvSpPr>
        <p:spPr>
          <a:xfrm>
            <a:off x="8029438" y="5839305"/>
            <a:ext cx="1165577" cy="504056"/>
          </a:xfrm>
          <a:prstGeom prst="roundRect">
            <a:avLst/>
          </a:prstGeom>
          <a:solidFill>
            <a:srgbClr val="F26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暗箱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69" grpId="0" animBg="1"/>
      <p:bldP spid="72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62958" y="3481182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倒立缩小的像</a:t>
            </a:r>
            <a:endParaRPr lang="zh-CN" altLang="en-US" sz="44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86894" y="54868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75726" y="3789040"/>
            <a:ext cx="432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成像特点</a:t>
            </a:r>
            <a:endParaRPr lang="zh-CN" altLang="en-US" sz="24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67614" y="548680"/>
            <a:ext cx="216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F26A40"/>
                </a:solidFill>
                <a:latin typeface="Broadway" pitchFamily="82" charset="0"/>
                <a:ea typeface="微软雅黑" panose="020B0503020204020204" pitchFamily="34" charset="-122"/>
              </a:rPr>
              <a:t>4</a:t>
            </a:r>
            <a:endParaRPr lang="zh-CN" altLang="en-US" sz="3200" dirty="0">
              <a:solidFill>
                <a:srgbClr val="F26A40"/>
              </a:solidFill>
              <a:latin typeface="Broadway" pitchFamily="82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34966" y="1669433"/>
            <a:ext cx="5255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、照相机成的像是倒立还是正立？是放大还是缩小？</a:t>
            </a:r>
            <a:endParaRPr lang="en-US" altLang="zh-CN" sz="3600" dirty="0" smtClean="0">
              <a:solidFill>
                <a:srgbClr val="FC620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840314" y="4573870"/>
            <a:ext cx="5255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dirty="0" smtClean="0">
                <a:solidFill>
                  <a:srgbClr val="FC620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、如何使像变大？</a:t>
            </a:r>
            <a:endParaRPr lang="en-US" altLang="zh-CN" sz="3600" dirty="0" smtClean="0">
              <a:solidFill>
                <a:srgbClr val="FC620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3934966" y="5509875"/>
            <a:ext cx="5161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400" b="1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物近</a:t>
            </a:r>
            <a:r>
              <a:rPr lang="zh-CN" altLang="en-US" sz="4400" b="1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像远像变大</a:t>
            </a:r>
            <a:endParaRPr lang="zh-CN" altLang="en-US" sz="44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708764" cy="2799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fontAlgn="auto">
          <a:spcBef>
            <a:spcPts val="0"/>
          </a:spcBef>
          <a:spcAft>
            <a:spcPts val="0"/>
          </a:spcAft>
          <a:defRPr sz="5400" b="1" i="1" dirty="0">
            <a:solidFill>
              <a:srgbClr val="FC620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roadway" pitchFamily="82" charset="0"/>
            <a:ea typeface="DFPYeaSong-B5" pitchFamily="18" charset="-12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1157</Words>
  <Application>WPS 演示</Application>
  <PresentationFormat>自定义</PresentationFormat>
  <Paragraphs>279</Paragraphs>
  <Slides>28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9" baseType="lpstr">
      <vt:lpstr>Arial</vt:lpstr>
      <vt:lpstr>宋体</vt:lpstr>
      <vt:lpstr>Wingdings</vt:lpstr>
      <vt:lpstr>Broadway</vt:lpstr>
      <vt:lpstr>DFPYeaSong-B5</vt:lpstr>
      <vt:lpstr>Tahoma</vt:lpstr>
      <vt:lpstr>Arial Unicode MS</vt:lpstr>
      <vt:lpstr>微软雅黑</vt:lpstr>
      <vt:lpstr>Calibri</vt:lpstr>
      <vt:lpstr>楷体</vt:lpstr>
      <vt:lpstr>经典繁仿黑</vt:lpstr>
      <vt:lpstr>Calibri</vt:lpstr>
      <vt:lpstr>Bell MT</vt:lpstr>
      <vt:lpstr>Arial Unicode MS</vt:lpstr>
      <vt:lpstr>Century Schoolbook</vt:lpstr>
      <vt:lpstr>Times New Roman</vt:lpstr>
      <vt:lpstr>Arial</vt:lpstr>
      <vt:lpstr>Segoe Print</vt:lpstr>
      <vt:lpstr>MingLiU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744</cp:revision>
  <dcterms:created xsi:type="dcterms:W3CDTF">2018-11-28T13:51:37Z</dcterms:created>
  <dcterms:modified xsi:type="dcterms:W3CDTF">2018-11-28T13:52:19Z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2052-10.1.0.7668</vt:lpwstr>
  </property>
</Properties>
</file>