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303" r:id="rId2"/>
    <p:sldId id="296" r:id="rId3"/>
    <p:sldId id="265" r:id="rId4"/>
    <p:sldId id="266" r:id="rId5"/>
    <p:sldId id="267" r:id="rId6"/>
    <p:sldId id="268" r:id="rId7"/>
    <p:sldId id="269" r:id="rId8"/>
    <p:sldId id="270" r:id="rId9"/>
    <p:sldId id="306" r:id="rId10"/>
    <p:sldId id="272" r:id="rId11"/>
    <p:sldId id="271" r:id="rId12"/>
    <p:sldId id="273" r:id="rId13"/>
    <p:sldId id="308" r:id="rId14"/>
    <p:sldId id="309" r:id="rId15"/>
    <p:sldId id="310" r:id="rId16"/>
    <p:sldId id="279" r:id="rId17"/>
    <p:sldId id="313" r:id="rId18"/>
    <p:sldId id="314" r:id="rId19"/>
    <p:sldId id="275" r:id="rId20"/>
    <p:sldId id="276" r:id="rId21"/>
    <p:sldId id="302" r:id="rId22"/>
    <p:sldId id="312" r:id="rId23"/>
    <p:sldId id="277" r:id="rId24"/>
    <p:sldId id="278" r:id="rId25"/>
    <p:sldId id="280" r:id="rId26"/>
    <p:sldId id="282" r:id="rId27"/>
    <p:sldId id="283" r:id="rId28"/>
    <p:sldId id="291" r:id="rId29"/>
    <p:sldId id="311" r:id="rId30"/>
    <p:sldId id="297" r:id="rId31"/>
    <p:sldId id="298" r:id="rId32"/>
    <p:sldId id="299" r:id="rId33"/>
    <p:sldId id="300" r:id="rId34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2ECB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93" autoAdjust="0"/>
    <p:restoredTop sz="94660"/>
  </p:normalViewPr>
  <p:slideViewPr>
    <p:cSldViewPr>
      <p:cViewPr varScale="1">
        <p:scale>
          <a:sx n="108" d="100"/>
          <a:sy n="108" d="100"/>
        </p:scale>
        <p:origin x="-17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 sz="1200"/>
            </a:lvl1pPr>
          </a:lstStyle>
          <a:p>
            <a:endParaRPr lang="zh-CN" altLang="en-US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0" hangingPunct="0">
              <a:defRPr sz="1200"/>
            </a:lvl1pPr>
          </a:lstStyle>
          <a:p>
            <a:fld id="{B55316A8-9A59-438B-9695-9F1A01CC8DBF}" type="datetimeFigureOut">
              <a:rPr lang="zh-CN" altLang="en-US"/>
              <a:t>2020/8/15</a:t>
            </a:fld>
            <a:endParaRPr lang="en-US" altLang="zh-CN"/>
          </a:p>
        </p:txBody>
      </p:sp>
      <p:sp>
        <p:nvSpPr>
          <p:cNvPr id="522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ffectLst/>
        </p:spPr>
      </p:sp>
      <p:sp>
        <p:nvSpPr>
          <p:cNvPr id="522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eaLnBrk="0" hangingPunct="0">
              <a:defRPr sz="1200"/>
            </a:lvl1pPr>
          </a:lstStyle>
          <a:p>
            <a:endParaRPr lang="en-US" altLang="zh-CN"/>
          </a:p>
        </p:txBody>
      </p:sp>
      <p:sp>
        <p:nvSpPr>
          <p:cNvPr id="522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 eaLnBrk="0" hangingPunct="0">
              <a:defRPr sz="1200"/>
            </a:lvl1pPr>
          </a:lstStyle>
          <a:p>
            <a:fld id="{BE408E37-B4C3-4B19-9C1D-8C6FA4DE9979}" type="slidenum">
              <a:rPr lang="zh-CN" altLang="en-US"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577648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0CC22126-1173-4AEA-84BC-8138EFB6D58B}" type="datetimeFigureOut">
              <a:rPr lang="zh-CN" altLang="en-US"/>
              <a:t>2020/8/15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588A3345-793F-40EE-821E-DD819497CEE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noProof="1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noProof="1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68992873-C538-427F-9917-6931B1A653B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E70F1651-6214-442C-A7DB-1AAB26F439FB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6.png"/><Relationship Id="rId5" Type="http://schemas.openxmlformats.org/officeDocument/2006/relationships/oleObject" Target="../embeddings/oleObject3.bin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audio" Target="../media/audio1.wav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22.png"/><Relationship Id="rId10" Type="http://schemas.openxmlformats.org/officeDocument/2006/relationships/image" Target="../media/image25.png"/><Relationship Id="rId4" Type="http://schemas.openxmlformats.org/officeDocument/2006/relationships/oleObject" Target="../embeddings/oleObject5.bin"/><Relationship Id="rId9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audio" Target="../media/audio1.wav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8.bin"/><Relationship Id="rId11" Type="http://schemas.openxmlformats.org/officeDocument/2006/relationships/image" Target="../media/image26.png"/><Relationship Id="rId5" Type="http://schemas.openxmlformats.org/officeDocument/2006/relationships/image" Target="../media/image22.png"/><Relationship Id="rId10" Type="http://schemas.openxmlformats.org/officeDocument/2006/relationships/oleObject" Target="../embeddings/oleObject9.bin"/><Relationship Id="rId4" Type="http://schemas.openxmlformats.org/officeDocument/2006/relationships/oleObject" Target="../embeddings/oleObject7.bin"/><Relationship Id="rId9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4.jpeg"/><Relationship Id="rId5" Type="http://schemas.openxmlformats.org/officeDocument/2006/relationships/image" Target="../media/image19.png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3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3.png"/><Relationship Id="rId5" Type="http://schemas.openxmlformats.org/officeDocument/2006/relationships/image" Target="../media/image31.png"/><Relationship Id="rId4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3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1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7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audio" Target="../media/audio2.wav"/><Relationship Id="rId7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.png"/><Relationship Id="rId5" Type="http://schemas.openxmlformats.org/officeDocument/2006/relationships/image" Target="../media/image5.GIF"/><Relationship Id="rId4" Type="http://schemas.openxmlformats.org/officeDocument/2006/relationships/image" Target="../media/image4.png"/><Relationship Id="rId9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5" name="Rectangle 9"/>
          <p:cNvSpPr>
            <a:spLocks noChangeArrowheads="1"/>
          </p:cNvSpPr>
          <p:nvPr/>
        </p:nvSpPr>
        <p:spPr bwMode="auto">
          <a:xfrm>
            <a:off x="1619672" y="2492375"/>
            <a:ext cx="6120209" cy="1292662"/>
          </a:xfrm>
          <a:prstGeom prst="rect">
            <a:avLst/>
          </a:prstGeom>
          <a:noFill/>
          <a:ln w="9525">
            <a:noFill/>
            <a:miter lim="800000"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endParaRPr lang="zh-CN" altLang="en-US" sz="2400" dirty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  <a:p>
            <a:r>
              <a:rPr lang="zh-CN" altLang="en-US" sz="54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第</a:t>
            </a:r>
            <a:r>
              <a:rPr lang="en-US" altLang="zh-CN" sz="54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4</a:t>
            </a:r>
            <a:r>
              <a:rPr lang="zh-CN" altLang="en-US" sz="54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节  电流的测量</a:t>
            </a:r>
            <a:endParaRPr lang="en-US" altLang="zh-CN" sz="5400" b="1" dirty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50186" name="Rectangle 10"/>
          <p:cNvSpPr>
            <a:spLocks noChangeArrowheads="1"/>
          </p:cNvSpPr>
          <p:nvPr/>
        </p:nvSpPr>
        <p:spPr bwMode="auto">
          <a:xfrm>
            <a:off x="2339975" y="1412875"/>
            <a:ext cx="4081463" cy="579438"/>
          </a:xfrm>
          <a:prstGeom prst="rect">
            <a:avLst/>
          </a:prstGeom>
          <a:noFill/>
          <a:ln w="9525">
            <a:noFill/>
            <a:miter lim="800000"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r>
              <a:rPr lang="zh-CN" altLang="en-US" sz="3200" b="1">
                <a:solidFill>
                  <a:srgbClr val="000000"/>
                </a:solidFill>
              </a:rPr>
              <a:t>第十五章  电流和电路</a:t>
            </a: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928662" y="285728"/>
            <a:ext cx="468470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400" b="1" dirty="0" smtClean="0">
                <a:latin typeface="楷体" pitchFamily="49" charset="-122"/>
                <a:ea typeface="楷体" pitchFamily="49" charset="-122"/>
              </a:rPr>
              <a:t>九年级物理上    新课标 </a:t>
            </a:r>
            <a:r>
              <a:rPr lang="en-US" altLang="zh-CN" sz="2400" b="1" dirty="0" smtClean="0">
                <a:latin typeface="楷体" pitchFamily="49" charset="-122"/>
                <a:ea typeface="楷体" pitchFamily="49" charset="-122"/>
              </a:rPr>
              <a:t>[</a:t>
            </a:r>
            <a:r>
              <a:rPr lang="zh-CN" altLang="en-US" sz="2400" b="1" dirty="0" smtClean="0">
                <a:latin typeface="楷体" pitchFamily="49" charset="-122"/>
                <a:ea typeface="楷体" pitchFamily="49" charset="-122"/>
              </a:rPr>
              <a:t>人</a:t>
            </a:r>
            <a:r>
              <a:rPr lang="en-US" altLang="zh-CN" sz="2400" b="1" dirty="0" smtClean="0">
                <a:latin typeface="楷体" pitchFamily="49" charset="-122"/>
                <a:ea typeface="楷体" pitchFamily="49" charset="-122"/>
              </a:rPr>
              <a:t>]</a:t>
            </a:r>
            <a:endParaRPr lang="zh-CN" altLang="en-US" sz="2400" b="1" dirty="0"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 bwMode="auto">
          <a:xfrm>
            <a:off x="1259632" y="3356992"/>
            <a:ext cx="1655762" cy="720725"/>
            <a:chOff x="0" y="0"/>
            <a:chExt cx="1179" cy="499"/>
          </a:xfrm>
        </p:grpSpPr>
        <p:sp>
          <p:nvSpPr>
            <p:cNvPr id="18440" name="Line 3"/>
            <p:cNvSpPr>
              <a:spLocks noChangeShapeType="1"/>
            </p:cNvSpPr>
            <p:nvPr/>
          </p:nvSpPr>
          <p:spPr bwMode="auto">
            <a:xfrm>
              <a:off x="0" y="227"/>
              <a:ext cx="31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41" name="Oval 4"/>
            <p:cNvSpPr>
              <a:spLocks noChangeArrowheads="1"/>
            </p:cNvSpPr>
            <p:nvPr/>
          </p:nvSpPr>
          <p:spPr bwMode="auto">
            <a:xfrm>
              <a:off x="318" y="0"/>
              <a:ext cx="544" cy="499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>
                <a:buFont typeface="Arial" charset="0"/>
                <a:buNone/>
              </a:pPr>
              <a:endParaRPr lang="zh-CN" altLang="zh-CN"/>
            </a:p>
          </p:txBody>
        </p:sp>
        <p:sp>
          <p:nvSpPr>
            <p:cNvPr id="18442" name="Line 5"/>
            <p:cNvSpPr>
              <a:spLocks noChangeShapeType="1"/>
            </p:cNvSpPr>
            <p:nvPr/>
          </p:nvSpPr>
          <p:spPr bwMode="auto">
            <a:xfrm>
              <a:off x="862" y="227"/>
              <a:ext cx="31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43" name="Text Box 6"/>
            <p:cNvSpPr txBox="1">
              <a:spLocks noChangeArrowheads="1"/>
            </p:cNvSpPr>
            <p:nvPr/>
          </p:nvSpPr>
          <p:spPr bwMode="auto">
            <a:xfrm>
              <a:off x="454" y="45"/>
              <a:ext cx="288" cy="40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buFont typeface="Arial" charset="0"/>
                <a:buNone/>
              </a:pPr>
              <a:r>
                <a:rPr lang="en-US" altLang="zh-CN" sz="3200" b="1" dirty="0"/>
                <a:t>A</a:t>
              </a:r>
            </a:p>
          </p:txBody>
        </p:sp>
      </p:grpSp>
      <p:pic>
        <p:nvPicPr>
          <p:cNvPr id="110599" name="Picture 7" descr="双量程电流表"/>
          <p:cNvPicPr>
            <a:picLocks noChangeAspect="1" noChangeArrowheads="1"/>
          </p:cNvPicPr>
          <p:nvPr/>
        </p:nvPicPr>
        <p:blipFill>
          <a:blip r:embed="rId2" cstate="print"/>
          <a:srcRect l="27809" t="10927" r="27097" b="5127"/>
          <a:stretch>
            <a:fillRect/>
          </a:stretch>
        </p:blipFill>
        <p:spPr bwMode="auto">
          <a:xfrm>
            <a:off x="4500563" y="836613"/>
            <a:ext cx="4319587" cy="532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0600" name="Text Box 8"/>
          <p:cNvSpPr txBox="1">
            <a:spLocks noChangeArrowheads="1"/>
          </p:cNvSpPr>
          <p:nvPr/>
        </p:nvSpPr>
        <p:spPr bwMode="auto">
          <a:xfrm>
            <a:off x="611560" y="1772816"/>
            <a:ext cx="3457575" cy="156966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en-US" altLang="zh-CN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楷体_GB2312" pitchFamily="49" charset="-122"/>
              </a:rPr>
              <a:t>2.</a:t>
            </a:r>
            <a:r>
              <a:rPr lang="zh-CN" alt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楷体_GB2312" pitchFamily="49" charset="-122"/>
              </a:rPr>
              <a:t>电</a:t>
            </a:r>
            <a:r>
              <a:rPr lang="zh-CN" alt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楷体_GB2312" pitchFamily="49" charset="-122"/>
              </a:rPr>
              <a:t>流表的符号：</a:t>
            </a:r>
          </a:p>
          <a:p>
            <a:pPr>
              <a:buFont typeface="Arial" pitchFamily="34" charset="0"/>
              <a:buNone/>
              <a:defRPr/>
            </a:pPr>
            <a:endParaRPr lang="zh-CN" altLang="en-US" sz="3200" dirty="0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ea typeface="楷体_GB2312" pitchFamily="49" charset="-122"/>
            </a:endParaRPr>
          </a:p>
          <a:p>
            <a:pPr>
              <a:buFont typeface="Arial" pitchFamily="34" charset="0"/>
              <a:buNone/>
              <a:defRPr/>
            </a:pPr>
            <a:endParaRPr lang="en-US" sz="3200" dirty="0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ea typeface="楷体_GB2312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110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06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06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600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Text Box 2"/>
          <p:cNvSpPr txBox="1">
            <a:spLocks noChangeArrowheads="1"/>
          </p:cNvSpPr>
          <p:nvPr/>
        </p:nvSpPr>
        <p:spPr bwMode="auto">
          <a:xfrm>
            <a:off x="1828800" y="1905000"/>
            <a:ext cx="2590800" cy="2043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FF00FF"/>
              </a:buClr>
              <a:buFont typeface="Wingdings" pitchFamily="2" charset="2"/>
              <a:buChar char="Ø"/>
            </a:pPr>
            <a:r>
              <a:rPr lang="zh-CN" altLang="en-US" sz="3200">
                <a:solidFill>
                  <a:srgbClr val="CC00FF"/>
                </a:solidFill>
                <a:latin typeface="Times New Roman" pitchFamily="18" charset="0"/>
                <a:ea typeface="华文中宋" pitchFamily="2" charset="-122"/>
              </a:rPr>
              <a:t>刻度盘 </a:t>
            </a:r>
          </a:p>
          <a:p>
            <a:pPr>
              <a:spcBef>
                <a:spcPct val="50000"/>
              </a:spcBef>
              <a:buClr>
                <a:srgbClr val="FF00FF"/>
              </a:buClr>
              <a:buFont typeface="Wingdings" pitchFamily="2" charset="2"/>
              <a:buChar char="Ø"/>
            </a:pPr>
            <a:r>
              <a:rPr lang="zh-CN" altLang="en-US" sz="3200">
                <a:solidFill>
                  <a:srgbClr val="CC00FF"/>
                </a:solidFill>
                <a:latin typeface="Times New Roman" pitchFamily="18" charset="0"/>
                <a:ea typeface="华文中宋" pitchFamily="2" charset="-122"/>
              </a:rPr>
              <a:t>指针 </a:t>
            </a:r>
          </a:p>
          <a:p>
            <a:pPr>
              <a:spcBef>
                <a:spcPct val="50000"/>
              </a:spcBef>
              <a:buClr>
                <a:srgbClr val="FF00FF"/>
              </a:buClr>
              <a:buFont typeface="Wingdings" pitchFamily="2" charset="2"/>
              <a:buChar char="Ø"/>
            </a:pPr>
            <a:r>
              <a:rPr lang="zh-CN" altLang="en-US" sz="3200">
                <a:solidFill>
                  <a:srgbClr val="CC00FF"/>
                </a:solidFill>
                <a:latin typeface="Times New Roman" pitchFamily="18" charset="0"/>
                <a:ea typeface="华文中宋" pitchFamily="2" charset="-122"/>
              </a:rPr>
              <a:t>接线柱</a:t>
            </a:r>
          </a:p>
        </p:txBody>
      </p:sp>
      <p:pic>
        <p:nvPicPr>
          <p:cNvPr id="109571" name="Picture 3" descr="biao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1295400"/>
            <a:ext cx="2895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9572" name="Text Box 4"/>
          <p:cNvSpPr txBox="1">
            <a:spLocks noChangeArrowheads="1"/>
          </p:cNvSpPr>
          <p:nvPr/>
        </p:nvSpPr>
        <p:spPr bwMode="auto">
          <a:xfrm>
            <a:off x="611560" y="836712"/>
            <a:ext cx="4191000" cy="641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charset="0"/>
              <a:buNone/>
            </a:pPr>
            <a:r>
              <a:rPr lang="en-US" altLang="zh-CN" sz="3600" b="1" dirty="0" smtClean="0">
                <a:solidFill>
                  <a:srgbClr val="0000FF"/>
                </a:solidFill>
                <a:latin typeface="Times New Roman" pitchFamily="18" charset="0"/>
                <a:ea typeface="隶书" pitchFamily="49" charset="-122"/>
              </a:rPr>
              <a:t>3.</a:t>
            </a:r>
            <a:r>
              <a:rPr lang="zh-CN" altLang="en-US" sz="3600" b="1" dirty="0" smtClean="0">
                <a:solidFill>
                  <a:srgbClr val="0000FF"/>
                </a:solidFill>
                <a:latin typeface="Times New Roman" pitchFamily="18" charset="0"/>
                <a:ea typeface="隶书" pitchFamily="49" charset="-122"/>
              </a:rPr>
              <a:t>电</a:t>
            </a:r>
            <a:r>
              <a:rPr lang="zh-CN" altLang="en-US" sz="3600" b="1" dirty="0">
                <a:solidFill>
                  <a:srgbClr val="0000FF"/>
                </a:solidFill>
                <a:latin typeface="Times New Roman" pitchFamily="18" charset="0"/>
                <a:ea typeface="隶书" pitchFamily="49" charset="-122"/>
              </a:rPr>
              <a:t>流表的结构：</a:t>
            </a:r>
          </a:p>
        </p:txBody>
      </p:sp>
      <p:sp>
        <p:nvSpPr>
          <p:cNvPr id="109573" name="Line 5"/>
          <p:cNvSpPr>
            <a:spLocks noChangeShapeType="1"/>
          </p:cNvSpPr>
          <p:nvPr/>
        </p:nvSpPr>
        <p:spPr bwMode="auto">
          <a:xfrm>
            <a:off x="3505200" y="2209800"/>
            <a:ext cx="1600200" cy="76200"/>
          </a:xfrm>
          <a:prstGeom prst="line">
            <a:avLst/>
          </a:prstGeom>
          <a:noFill/>
          <a:ln w="57150">
            <a:solidFill>
              <a:srgbClr val="FF00FF"/>
            </a:solidFill>
            <a:rou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9574" name="Line 6"/>
          <p:cNvSpPr>
            <a:spLocks noChangeShapeType="1"/>
          </p:cNvSpPr>
          <p:nvPr/>
        </p:nvSpPr>
        <p:spPr bwMode="auto">
          <a:xfrm flipV="1">
            <a:off x="3276600" y="2514600"/>
            <a:ext cx="2514600" cy="457200"/>
          </a:xfrm>
          <a:prstGeom prst="line">
            <a:avLst/>
          </a:prstGeom>
          <a:noFill/>
          <a:ln w="57150">
            <a:solidFill>
              <a:srgbClr val="FF00FF"/>
            </a:solidFill>
            <a:rou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9575" name="Line 7"/>
          <p:cNvSpPr>
            <a:spLocks noChangeShapeType="1"/>
          </p:cNvSpPr>
          <p:nvPr/>
        </p:nvSpPr>
        <p:spPr bwMode="auto">
          <a:xfrm>
            <a:off x="3581400" y="3733800"/>
            <a:ext cx="1600200" cy="838200"/>
          </a:xfrm>
          <a:prstGeom prst="line">
            <a:avLst/>
          </a:prstGeom>
          <a:noFill/>
          <a:ln w="57150">
            <a:solidFill>
              <a:srgbClr val="FF00FF"/>
            </a:solidFill>
            <a:rou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" name="AutoShape 21"/>
          <p:cNvSpPr>
            <a:spLocks noChangeArrowheads="1"/>
          </p:cNvSpPr>
          <p:nvPr/>
        </p:nvSpPr>
        <p:spPr bwMode="auto">
          <a:xfrm>
            <a:off x="1331640" y="4149080"/>
            <a:ext cx="2376264" cy="863600"/>
          </a:xfrm>
          <a:prstGeom prst="wedgeRoundRectCallout">
            <a:avLst>
              <a:gd name="adj1" fmla="val 174945"/>
              <a:gd name="adj2" fmla="val -104085"/>
              <a:gd name="adj3" fmla="val 16667"/>
            </a:avLst>
          </a:prstGeom>
          <a:noFill/>
          <a:ln w="9525">
            <a:noFill/>
            <a:miter lim="800000"/>
          </a:ln>
        </p:spPr>
        <p:txBody>
          <a:bodyPr/>
          <a:lstStyle/>
          <a:p>
            <a:pPr>
              <a:buFont typeface="Arial" charset="0"/>
              <a:buNone/>
            </a:pPr>
            <a:r>
              <a:rPr lang="zh-CN" altLang="en-US" sz="2800" b="1" dirty="0" smtClean="0">
                <a:solidFill>
                  <a:srgbClr val="E02ECB"/>
                </a:solidFill>
                <a:latin typeface="Verdana" pitchFamily="34" charset="0"/>
                <a:ea typeface="华文中宋" pitchFamily="2" charset="-122"/>
              </a:rPr>
              <a:t>调零螺丝</a:t>
            </a:r>
            <a:endParaRPr lang="zh-CN" altLang="en-US" sz="2800" b="1" dirty="0">
              <a:solidFill>
                <a:srgbClr val="E02ECB"/>
              </a:solidFill>
              <a:latin typeface="Verdana" pitchFamily="34" charset="0"/>
              <a:ea typeface="华文中宋" pitchFamily="2" charset="-122"/>
            </a:endParaRPr>
          </a:p>
        </p:txBody>
      </p:sp>
      <p:cxnSp>
        <p:nvCxnSpPr>
          <p:cNvPr id="10" name="直接箭头连接符 9"/>
          <p:cNvCxnSpPr/>
          <p:nvPr/>
        </p:nvCxnSpPr>
        <p:spPr>
          <a:xfrm flipV="1">
            <a:off x="3059832" y="3789040"/>
            <a:ext cx="3204032" cy="648072"/>
          </a:xfrm>
          <a:prstGeom prst="straightConnector1">
            <a:avLst/>
          </a:prstGeom>
          <a:ln w="38100">
            <a:solidFill>
              <a:srgbClr val="E02ECB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9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109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95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95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1095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95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9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95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95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1095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95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09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95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95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decel="100000" fill="hold"/>
                                        <p:tgtEl>
                                          <p:spTgt spid="1095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95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09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2" grpId="0" autoUpdateAnimBg="0"/>
      <p:bldP spid="109573" grpId="0" animBg="1"/>
      <p:bldP spid="109574" grpId="0" animBg="1"/>
      <p:bldP spid="109575" grpId="0" animBg="1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电流表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0"/>
            <a:ext cx="3568700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1619" name="Oval 3"/>
          <p:cNvSpPr>
            <a:spLocks noChangeArrowheads="1"/>
          </p:cNvSpPr>
          <p:nvPr/>
        </p:nvSpPr>
        <p:spPr bwMode="auto">
          <a:xfrm rot="-2886361">
            <a:off x="2418556" y="3018632"/>
            <a:ext cx="252413" cy="254000"/>
          </a:xfrm>
          <a:prstGeom prst="ellipse">
            <a:avLst/>
          </a:prstGeom>
          <a:noFill/>
          <a:ln w="22225">
            <a:noFill/>
            <a:round/>
          </a:ln>
        </p:spPr>
        <p:txBody>
          <a:bodyPr vert="eaVert" wrap="none" anchor="ctr"/>
          <a:lstStyle/>
          <a:p>
            <a:pPr>
              <a:buFont typeface="Arial" charset="0"/>
              <a:buNone/>
            </a:pPr>
            <a:endParaRPr lang="zh-CN" altLang="zh-CN"/>
          </a:p>
        </p:txBody>
      </p:sp>
      <p:sp>
        <p:nvSpPr>
          <p:cNvPr id="111620" name="Oval 4"/>
          <p:cNvSpPr>
            <a:spLocks noChangeArrowheads="1"/>
          </p:cNvSpPr>
          <p:nvPr/>
        </p:nvSpPr>
        <p:spPr bwMode="auto">
          <a:xfrm rot="-2886361">
            <a:off x="2416175" y="3016250"/>
            <a:ext cx="254000" cy="254000"/>
          </a:xfrm>
          <a:prstGeom prst="ellipse">
            <a:avLst/>
          </a:prstGeom>
          <a:noFill/>
          <a:ln w="22225">
            <a:noFill/>
            <a:round/>
          </a:ln>
        </p:spPr>
        <p:txBody>
          <a:bodyPr vert="eaVert" wrap="none" anchor="ctr"/>
          <a:lstStyle/>
          <a:p>
            <a:pPr>
              <a:buFont typeface="Arial" charset="0"/>
              <a:buNone/>
            </a:pPr>
            <a:endParaRPr lang="zh-CN" altLang="zh-CN"/>
          </a:p>
        </p:txBody>
      </p:sp>
      <p:sp>
        <p:nvSpPr>
          <p:cNvPr id="111621" name="Oval 5"/>
          <p:cNvSpPr>
            <a:spLocks noChangeArrowheads="1"/>
          </p:cNvSpPr>
          <p:nvPr/>
        </p:nvSpPr>
        <p:spPr bwMode="auto">
          <a:xfrm rot="-2886361">
            <a:off x="2417763" y="3016250"/>
            <a:ext cx="254000" cy="254000"/>
          </a:xfrm>
          <a:prstGeom prst="ellipse">
            <a:avLst/>
          </a:prstGeom>
          <a:noFill/>
          <a:ln w="22225">
            <a:noFill/>
            <a:round/>
          </a:ln>
        </p:spPr>
        <p:txBody>
          <a:bodyPr vert="eaVert" wrap="none" anchor="ctr"/>
          <a:lstStyle/>
          <a:p>
            <a:pPr>
              <a:buFont typeface="Arial" charset="0"/>
              <a:buNone/>
            </a:pPr>
            <a:endParaRPr lang="zh-CN" altLang="zh-CN"/>
          </a:p>
        </p:txBody>
      </p:sp>
      <p:sp>
        <p:nvSpPr>
          <p:cNvPr id="111622" name="Text Box 6"/>
          <p:cNvSpPr txBox="1">
            <a:spLocks noChangeArrowheads="1"/>
          </p:cNvSpPr>
          <p:nvPr/>
        </p:nvSpPr>
        <p:spPr bwMode="auto">
          <a:xfrm>
            <a:off x="4427984" y="0"/>
            <a:ext cx="4716016" cy="24622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Arial" charset="0"/>
              <a:buNone/>
            </a:pPr>
            <a:r>
              <a:rPr lang="en-US" altLang="zh-CN" sz="2800" b="1" dirty="0" smtClean="0">
                <a:latin typeface="Verdana" pitchFamily="34" charset="0"/>
                <a:ea typeface="华文行楷" pitchFamily="2" charset="-122"/>
              </a:rPr>
              <a:t>4.</a:t>
            </a:r>
            <a:r>
              <a:rPr lang="zh-CN" altLang="en-US" sz="2800" b="1" dirty="0" smtClean="0">
                <a:latin typeface="Verdana" pitchFamily="34" charset="0"/>
                <a:ea typeface="华文行楷" pitchFamily="2" charset="-122"/>
              </a:rPr>
              <a:t>认识电流表：</a:t>
            </a:r>
            <a:endParaRPr lang="zh-CN" altLang="en-US" sz="2800" b="1" dirty="0">
              <a:latin typeface="Verdana" pitchFamily="34" charset="0"/>
              <a:ea typeface="华文行楷" pitchFamily="2" charset="-122"/>
            </a:endParaRPr>
          </a:p>
          <a:p>
            <a:pPr>
              <a:spcBef>
                <a:spcPct val="50000"/>
              </a:spcBef>
              <a:buFont typeface="Arial" charset="0"/>
              <a:buNone/>
            </a:pPr>
            <a:r>
              <a:rPr lang="en-US" altLang="zh-CN" sz="2800" b="1" dirty="0" smtClean="0">
                <a:solidFill>
                  <a:srgbClr val="FF0000"/>
                </a:solidFill>
                <a:latin typeface="Verdana" pitchFamily="34" charset="0"/>
                <a:ea typeface="华文中宋" pitchFamily="2" charset="-122"/>
              </a:rPr>
              <a:t>(1).</a:t>
            </a:r>
            <a:r>
              <a:rPr lang="zh-CN" altLang="en-US" sz="2800" b="1" dirty="0">
                <a:solidFill>
                  <a:srgbClr val="FF0000"/>
                </a:solidFill>
                <a:latin typeface="Verdana" pitchFamily="34" charset="0"/>
                <a:ea typeface="华文中宋" pitchFamily="2" charset="-122"/>
              </a:rPr>
              <a:t>电流表有</a:t>
            </a:r>
            <a:r>
              <a:rPr lang="zh-CN" altLang="en-US" sz="2800" b="1" u="sng" dirty="0">
                <a:solidFill>
                  <a:srgbClr val="FF0000"/>
                </a:solidFill>
                <a:latin typeface="Verdana" pitchFamily="34" charset="0"/>
                <a:ea typeface="华文中宋" pitchFamily="2" charset="-122"/>
              </a:rPr>
              <a:t>    </a:t>
            </a:r>
            <a:r>
              <a:rPr lang="zh-CN" altLang="en-US" sz="2800" b="1" u="sng" dirty="0" smtClean="0">
                <a:solidFill>
                  <a:srgbClr val="FF0000"/>
                </a:solidFill>
                <a:latin typeface="Verdana" pitchFamily="34" charset="0"/>
                <a:ea typeface="华文中宋" pitchFamily="2" charset="-122"/>
              </a:rPr>
              <a:t>  </a:t>
            </a:r>
            <a:r>
              <a:rPr lang="zh-CN" altLang="en-US" sz="2800" b="1" dirty="0" smtClean="0">
                <a:solidFill>
                  <a:srgbClr val="FF0000"/>
                </a:solidFill>
                <a:latin typeface="Verdana" pitchFamily="34" charset="0"/>
                <a:ea typeface="华文中宋" pitchFamily="2" charset="-122"/>
              </a:rPr>
              <a:t>个</a:t>
            </a:r>
            <a:r>
              <a:rPr lang="zh-CN" altLang="en-US" sz="2800" b="1" dirty="0">
                <a:solidFill>
                  <a:srgbClr val="FF0000"/>
                </a:solidFill>
                <a:latin typeface="Verdana" pitchFamily="34" charset="0"/>
                <a:ea typeface="华文中宋" pitchFamily="2" charset="-122"/>
              </a:rPr>
              <a:t>接线柱。</a:t>
            </a:r>
          </a:p>
          <a:p>
            <a:pPr>
              <a:spcBef>
                <a:spcPct val="50000"/>
              </a:spcBef>
              <a:buFont typeface="Arial" charset="0"/>
              <a:buNone/>
            </a:pPr>
            <a:r>
              <a:rPr lang="en-US" altLang="zh-CN" sz="2800" b="1" dirty="0" smtClean="0">
                <a:latin typeface="Verdana" pitchFamily="34" charset="0"/>
                <a:ea typeface="华文中宋" pitchFamily="2" charset="-122"/>
              </a:rPr>
              <a:t>(2).</a:t>
            </a:r>
            <a:r>
              <a:rPr lang="zh-CN" altLang="en-US" sz="2800" b="1" dirty="0">
                <a:latin typeface="Verdana" pitchFamily="34" charset="0"/>
                <a:ea typeface="华文中宋" pitchFamily="2" charset="-122"/>
              </a:rPr>
              <a:t>刻度盘上有</a:t>
            </a:r>
            <a:r>
              <a:rPr lang="zh-CN" altLang="en-US" sz="2800" b="1" u="sng" dirty="0">
                <a:latin typeface="Verdana" pitchFamily="34" charset="0"/>
                <a:ea typeface="华文中宋" pitchFamily="2" charset="-122"/>
              </a:rPr>
              <a:t>   </a:t>
            </a:r>
            <a:r>
              <a:rPr lang="zh-CN" altLang="en-US" sz="2800" b="1" u="sng" dirty="0" smtClean="0">
                <a:latin typeface="Verdana" pitchFamily="34" charset="0"/>
                <a:ea typeface="华文中宋" pitchFamily="2" charset="-122"/>
              </a:rPr>
              <a:t>    </a:t>
            </a:r>
            <a:r>
              <a:rPr lang="zh-CN" altLang="en-US" sz="2800" b="1" dirty="0">
                <a:latin typeface="Verdana" pitchFamily="34" charset="0"/>
                <a:ea typeface="华文中宋" pitchFamily="2" charset="-122"/>
              </a:rPr>
              <a:t>排刻度。</a:t>
            </a:r>
          </a:p>
          <a:p>
            <a:pPr>
              <a:spcBef>
                <a:spcPct val="50000"/>
              </a:spcBef>
              <a:buFont typeface="Arial" charset="0"/>
              <a:buNone/>
            </a:pPr>
            <a:r>
              <a:rPr lang="zh-CN" altLang="en-US" sz="2800" b="1" dirty="0">
                <a:latin typeface="Verdana" pitchFamily="34" charset="0"/>
                <a:ea typeface="华文中宋" pitchFamily="2" charset="-122"/>
              </a:rPr>
              <a:t>              </a:t>
            </a:r>
          </a:p>
        </p:txBody>
      </p:sp>
      <p:sp>
        <p:nvSpPr>
          <p:cNvPr id="111638" name="Text Box 22"/>
          <p:cNvSpPr txBox="1">
            <a:spLocks noChangeArrowheads="1"/>
          </p:cNvSpPr>
          <p:nvPr/>
        </p:nvSpPr>
        <p:spPr bwMode="auto">
          <a:xfrm>
            <a:off x="4427984" y="1916832"/>
            <a:ext cx="4716016" cy="310854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Arial" charset="0"/>
              <a:buNone/>
            </a:pPr>
            <a:r>
              <a:rPr lang="zh-CN" altLang="en-US" sz="2800" b="1" dirty="0">
                <a:latin typeface="Verdana" pitchFamily="34" charset="0"/>
                <a:ea typeface="华文行楷" pitchFamily="2" charset="-122"/>
              </a:rPr>
              <a:t>想一</a:t>
            </a:r>
            <a:r>
              <a:rPr lang="zh-CN" altLang="en-US" sz="2800" b="1" dirty="0" smtClean="0">
                <a:latin typeface="Verdana" pitchFamily="34" charset="0"/>
                <a:ea typeface="华文行楷" pitchFamily="2" charset="-122"/>
              </a:rPr>
              <a:t>想</a:t>
            </a:r>
            <a:endParaRPr lang="zh-CN" altLang="en-US" sz="2800" b="1" dirty="0">
              <a:latin typeface="Verdana" pitchFamily="34" charset="0"/>
              <a:ea typeface="华文中宋" pitchFamily="2" charset="-122"/>
            </a:endParaRPr>
          </a:p>
          <a:p>
            <a:pPr>
              <a:spcBef>
                <a:spcPct val="50000"/>
              </a:spcBef>
              <a:buFont typeface="Arial" charset="0"/>
              <a:buNone/>
            </a:pPr>
            <a:r>
              <a:rPr lang="en-US" altLang="zh-CN" sz="2800" b="1" dirty="0" smtClean="0">
                <a:latin typeface="Verdana" pitchFamily="34" charset="0"/>
                <a:ea typeface="华文中宋" pitchFamily="2" charset="-122"/>
              </a:rPr>
              <a:t>(3).</a:t>
            </a:r>
            <a:r>
              <a:rPr lang="zh-CN" altLang="en-US" sz="2800" b="1" dirty="0">
                <a:latin typeface="Verdana" pitchFamily="34" charset="0"/>
                <a:ea typeface="华文中宋" pitchFamily="2" charset="-122"/>
              </a:rPr>
              <a:t>三个接线柱是否都要接入电路</a:t>
            </a:r>
            <a:r>
              <a:rPr lang="zh-CN" altLang="en-US" sz="2800" b="1" dirty="0" smtClean="0">
                <a:latin typeface="Verdana" pitchFamily="34" charset="0"/>
                <a:ea typeface="华文中宋" pitchFamily="2" charset="-122"/>
              </a:rPr>
              <a:t>？（只能一正一负接入）</a:t>
            </a:r>
            <a:endParaRPr lang="zh-CN" altLang="en-US" sz="2800" b="1" dirty="0">
              <a:latin typeface="Verdana" pitchFamily="34" charset="0"/>
              <a:ea typeface="华文中宋" pitchFamily="2" charset="-122"/>
            </a:endParaRPr>
          </a:p>
          <a:p>
            <a:pPr>
              <a:spcBef>
                <a:spcPct val="50000"/>
              </a:spcBef>
              <a:buFont typeface="Arial" charset="0"/>
              <a:buNone/>
            </a:pPr>
            <a:r>
              <a:rPr lang="en-US" altLang="zh-CN" sz="2800" b="1" dirty="0" smtClean="0">
                <a:latin typeface="Verdana" pitchFamily="34" charset="0"/>
                <a:ea typeface="华文中宋" pitchFamily="2" charset="-122"/>
              </a:rPr>
              <a:t>(4).</a:t>
            </a:r>
            <a:r>
              <a:rPr lang="zh-CN" altLang="en-US" sz="2800" b="1" dirty="0">
                <a:latin typeface="Verdana" pitchFamily="34" charset="0"/>
                <a:ea typeface="华文中宋" pitchFamily="2" charset="-122"/>
              </a:rPr>
              <a:t>读数时应该读哪一排数字？</a:t>
            </a:r>
          </a:p>
        </p:txBody>
      </p:sp>
      <p:sp>
        <p:nvSpPr>
          <p:cNvPr id="111639" name="Text Box 23"/>
          <p:cNvSpPr txBox="1">
            <a:spLocks noChangeArrowheads="1"/>
          </p:cNvSpPr>
          <p:nvPr/>
        </p:nvSpPr>
        <p:spPr bwMode="auto">
          <a:xfrm>
            <a:off x="6876256" y="692696"/>
            <a:ext cx="433387" cy="4270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charset="0"/>
              <a:buNone/>
            </a:pPr>
            <a:r>
              <a:rPr lang="zh-CN" altLang="en-US" sz="2200" b="1" dirty="0">
                <a:solidFill>
                  <a:srgbClr val="FF0066"/>
                </a:solidFill>
                <a:latin typeface="华文中宋" pitchFamily="2" charset="-122"/>
                <a:ea typeface="华文中宋" pitchFamily="2" charset="-122"/>
              </a:rPr>
              <a:t>三</a:t>
            </a:r>
          </a:p>
        </p:txBody>
      </p:sp>
      <p:sp>
        <p:nvSpPr>
          <p:cNvPr id="111640" name="Text Box 24"/>
          <p:cNvSpPr txBox="1">
            <a:spLocks noChangeArrowheads="1"/>
          </p:cNvSpPr>
          <p:nvPr/>
        </p:nvSpPr>
        <p:spPr bwMode="auto">
          <a:xfrm>
            <a:off x="7308304" y="1340768"/>
            <a:ext cx="433388" cy="4270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charset="0"/>
              <a:buNone/>
            </a:pPr>
            <a:r>
              <a:rPr lang="zh-CN" altLang="en-US" sz="2200" b="1" dirty="0">
                <a:solidFill>
                  <a:srgbClr val="FF0066"/>
                </a:solidFill>
                <a:latin typeface="华文中宋" pitchFamily="2" charset="-122"/>
                <a:ea typeface="华文中宋" pitchFamily="2" charset="-122"/>
              </a:rPr>
              <a:t>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1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1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1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1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116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111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4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116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111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4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11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9" grpId="0"/>
      <p:bldP spid="111620" grpId="0"/>
      <p:bldP spid="111621" grpId="0"/>
      <p:bldP spid="111622" grpId="0" autoUpdateAnimBg="0"/>
      <p:bldP spid="111638" grpId="0" autoUpdateAnimBg="0"/>
      <p:bldP spid="111639" grpId="0" autoUpdateAnimBg="0"/>
      <p:bldP spid="111640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1219200"/>
            <a:ext cx="3352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539552" y="764704"/>
            <a:ext cx="3049105" cy="5232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l"/>
            </a:pPr>
            <a:r>
              <a:rPr kumimoji="1" lang="zh-CN" altLang="en-U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宋体" charset="-122"/>
              </a:rPr>
              <a:t>零</a:t>
            </a:r>
            <a:r>
              <a:rPr kumimoji="1" lang="zh-CN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宋体" charset="-122"/>
              </a:rPr>
              <a:t>刻度线在左端</a:t>
            </a: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533400" y="1241425"/>
            <a:ext cx="5234125" cy="181588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l"/>
            </a:pPr>
            <a:r>
              <a:rPr kumimoji="1" lang="zh-CN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宋体" charset="-122"/>
              </a:rPr>
              <a:t>有</a:t>
            </a:r>
            <a:r>
              <a:rPr kumimoji="1"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宋体" charset="-122"/>
              </a:rPr>
              <a:t>三个接线柱，有</a:t>
            </a:r>
            <a:r>
              <a:rPr kumimoji="1"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</a:rPr>
              <a:t>“</a:t>
            </a:r>
            <a:r>
              <a:rPr kumimoji="1" lang="en-US" altLang="zh-CN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宋体" charset="-122"/>
              </a:rPr>
              <a:t>-</a:t>
            </a:r>
            <a:r>
              <a:rPr kumimoji="1" lang="en-US" altLang="zh-CN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</a:rPr>
              <a:t>”</a:t>
            </a:r>
            <a:r>
              <a:rPr kumimoji="1"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宋体" charset="-122"/>
              </a:rPr>
              <a:t>的是负</a:t>
            </a:r>
          </a:p>
          <a:p>
            <a:pPr>
              <a:spcBef>
                <a:spcPct val="50000"/>
              </a:spcBef>
            </a:pPr>
            <a:r>
              <a:rPr kumimoji="1" lang="zh-CN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宋体" charset="-122"/>
              </a:rPr>
              <a:t>接线柱（黑色），其他两个是正</a:t>
            </a:r>
          </a:p>
          <a:p>
            <a:pPr>
              <a:spcBef>
                <a:spcPct val="50000"/>
              </a:spcBef>
            </a:pPr>
            <a:r>
              <a:rPr kumimoji="1" lang="zh-CN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宋体" charset="-122"/>
              </a:rPr>
              <a:t>接线柱（红色）。</a:t>
            </a:r>
          </a:p>
        </p:txBody>
      </p:sp>
      <p:sp>
        <p:nvSpPr>
          <p:cNvPr id="18437" name="AutoShape 5"/>
          <p:cNvSpPr>
            <a:spLocks noChangeArrowheads="1"/>
          </p:cNvSpPr>
          <p:nvPr/>
        </p:nvSpPr>
        <p:spPr bwMode="auto">
          <a:xfrm>
            <a:off x="6324600" y="5105400"/>
            <a:ext cx="228600" cy="533400"/>
          </a:xfrm>
          <a:prstGeom prst="upArrow">
            <a:avLst>
              <a:gd name="adj1" fmla="val 50000"/>
              <a:gd name="adj2" fmla="val 58333"/>
            </a:avLst>
          </a:prstGeom>
          <a:solidFill>
            <a:srgbClr val="FF0066"/>
          </a:solidFill>
          <a:ln w="9525">
            <a:noFill/>
            <a:miter lim="800000"/>
          </a:ln>
          <a:effectLst/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18438" name="AutoShape 6"/>
          <p:cNvSpPr>
            <a:spLocks noChangeArrowheads="1"/>
          </p:cNvSpPr>
          <p:nvPr/>
        </p:nvSpPr>
        <p:spPr bwMode="auto">
          <a:xfrm>
            <a:off x="7391400" y="5029200"/>
            <a:ext cx="228600" cy="533400"/>
          </a:xfrm>
          <a:prstGeom prst="upArrow">
            <a:avLst>
              <a:gd name="adj1" fmla="val 50000"/>
              <a:gd name="adj2" fmla="val 58333"/>
            </a:avLst>
          </a:prstGeom>
          <a:solidFill>
            <a:srgbClr val="FF0066"/>
          </a:solidFill>
          <a:ln w="9525">
            <a:noFill/>
            <a:miter lim="800000"/>
          </a:ln>
          <a:effectLst/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18439" name="AutoShape 7"/>
          <p:cNvSpPr>
            <a:spLocks noChangeArrowheads="1"/>
          </p:cNvSpPr>
          <p:nvPr/>
        </p:nvSpPr>
        <p:spPr bwMode="auto">
          <a:xfrm>
            <a:off x="8382000" y="5029200"/>
            <a:ext cx="228600" cy="533400"/>
          </a:xfrm>
          <a:prstGeom prst="upArrow">
            <a:avLst>
              <a:gd name="adj1" fmla="val 50000"/>
              <a:gd name="adj2" fmla="val 58333"/>
            </a:avLst>
          </a:prstGeom>
          <a:solidFill>
            <a:srgbClr val="FF0066"/>
          </a:solidFill>
          <a:ln w="9525">
            <a:noFill/>
            <a:miter lim="800000"/>
          </a:ln>
          <a:effectLst/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18440" name="Text Box 8"/>
          <p:cNvSpPr txBox="1">
            <a:spLocks noChangeArrowheads="1"/>
          </p:cNvSpPr>
          <p:nvPr/>
        </p:nvSpPr>
        <p:spPr bwMode="auto">
          <a:xfrm>
            <a:off x="6172200" y="5638800"/>
            <a:ext cx="6096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24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负</a:t>
            </a:r>
          </a:p>
        </p:txBody>
      </p:sp>
      <p:sp>
        <p:nvSpPr>
          <p:cNvPr id="18441" name="Text Box 9"/>
          <p:cNvSpPr txBox="1">
            <a:spLocks noChangeArrowheads="1"/>
          </p:cNvSpPr>
          <p:nvPr/>
        </p:nvSpPr>
        <p:spPr bwMode="auto">
          <a:xfrm>
            <a:off x="7239000" y="5638800"/>
            <a:ext cx="6096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24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正</a:t>
            </a:r>
          </a:p>
        </p:txBody>
      </p:sp>
      <p:sp>
        <p:nvSpPr>
          <p:cNvPr id="18442" name="Text Box 10"/>
          <p:cNvSpPr txBox="1">
            <a:spLocks noChangeArrowheads="1"/>
          </p:cNvSpPr>
          <p:nvPr/>
        </p:nvSpPr>
        <p:spPr bwMode="auto">
          <a:xfrm>
            <a:off x="8229600" y="5562600"/>
            <a:ext cx="6096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24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正</a:t>
            </a:r>
          </a:p>
        </p:txBody>
      </p:sp>
      <p:sp>
        <p:nvSpPr>
          <p:cNvPr id="18443" name="Text Box 11"/>
          <p:cNvSpPr txBox="1">
            <a:spLocks noChangeArrowheads="1"/>
          </p:cNvSpPr>
          <p:nvPr/>
        </p:nvSpPr>
        <p:spPr bwMode="auto">
          <a:xfrm>
            <a:off x="609600" y="3200400"/>
            <a:ext cx="2971800" cy="519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l"/>
            </a:pPr>
            <a:r>
              <a:rPr kumimoji="1" lang="zh-CN" altLang="en-U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宋体" charset="-122"/>
              </a:rPr>
              <a:t>有</a:t>
            </a:r>
            <a:r>
              <a:rPr kumimoji="1" lang="zh-CN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宋体" charset="-122"/>
              </a:rPr>
              <a:t>三大格，</a:t>
            </a:r>
          </a:p>
        </p:txBody>
      </p:sp>
      <p:sp>
        <p:nvSpPr>
          <p:cNvPr id="18444" name="Text Box 12"/>
          <p:cNvSpPr txBox="1">
            <a:spLocks noChangeArrowheads="1"/>
          </p:cNvSpPr>
          <p:nvPr/>
        </p:nvSpPr>
        <p:spPr bwMode="auto">
          <a:xfrm>
            <a:off x="2971800" y="3200400"/>
            <a:ext cx="2673350" cy="11604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宋体" charset="-122"/>
              </a:rPr>
              <a:t>每一大格内有</a:t>
            </a:r>
            <a:r>
              <a:rPr kumimoji="1" lang="en-US" altLang="zh-CN" sz="2800" b="1">
                <a:effectLst>
                  <a:outerShdw blurRad="38100" dist="38100" dir="2700000" algn="tl">
                    <a:srgbClr val="C0C0C0"/>
                  </a:outerShdw>
                </a:effectLst>
                <a:latin typeface="宋体" charset="-122"/>
              </a:rPr>
              <a:t>10</a:t>
            </a:r>
          </a:p>
          <a:p>
            <a:pPr>
              <a:spcBef>
                <a:spcPct val="50000"/>
              </a:spcBef>
            </a:pPr>
            <a:r>
              <a:rPr kumimoji="1" lang="zh-CN" alt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宋体" charset="-122"/>
              </a:rPr>
              <a:t>小格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71600" y="188640"/>
            <a:ext cx="3096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</a:rPr>
              <a:t>还要知道：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58" name="Object 2"/>
          <p:cNvGraphicFramePr>
            <a:graphicFrameLocks noChangeAspect="1"/>
          </p:cNvGraphicFramePr>
          <p:nvPr/>
        </p:nvGraphicFramePr>
        <p:xfrm>
          <a:off x="5715000" y="1219200"/>
          <a:ext cx="2590800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04" name="位图图像" r:id="rId3" imgW="2000250" imgH="2047875" progId="PBrush">
                  <p:embed/>
                </p:oleObj>
              </mc:Choice>
              <mc:Fallback>
                <p:oleObj name="位图图像" r:id="rId3" imgW="2000250" imgH="2047875" progId="PBrush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1219200"/>
                        <a:ext cx="2590800" cy="2362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59" name="Object 3"/>
          <p:cNvGraphicFramePr>
            <a:graphicFrameLocks noChangeAspect="1"/>
          </p:cNvGraphicFramePr>
          <p:nvPr/>
        </p:nvGraphicFramePr>
        <p:xfrm>
          <a:off x="990600" y="1295400"/>
          <a:ext cx="2590800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05" name="位图图像" r:id="rId5" imgW="2047875" imgH="2019300" progId="PBrush">
                  <p:embed/>
                </p:oleObj>
              </mc:Choice>
              <mc:Fallback>
                <p:oleObj name="位图图像" r:id="rId5" imgW="2047875" imgH="2019300" progId="PBrush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295400"/>
                        <a:ext cx="2590800" cy="2362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1066800" y="533400"/>
            <a:ext cx="6940550" cy="519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宋体" charset="-122"/>
              </a:rPr>
              <a:t>在读数之前还要确定的一个问题：两种接法</a:t>
            </a: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755576" y="3933056"/>
            <a:ext cx="3613490" cy="5232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charset="-122"/>
              </a:rPr>
              <a:t>（</a:t>
            </a:r>
            <a:r>
              <a:rPr kumimoji="1" lang="en-US" altLang="zh-CN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charset="-122"/>
              </a:rPr>
              <a:t>5</a:t>
            </a:r>
            <a:r>
              <a:rPr kumimoji="1" lang="zh-CN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charset="-122"/>
              </a:rPr>
              <a:t>）接</a:t>
            </a:r>
            <a:r>
              <a:rPr kumimoji="1" lang="zh-CN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</a:rPr>
              <a:t>“</a:t>
            </a:r>
            <a:r>
              <a:rPr kumimoji="1" lang="en-US" altLang="zh-C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charset="-122"/>
              </a:rPr>
              <a:t>-</a:t>
            </a:r>
            <a:r>
              <a:rPr kumimoji="1" lang="en-US" altLang="zh-C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</a:rPr>
              <a:t>”</a:t>
            </a:r>
            <a:r>
              <a:rPr kumimoji="1" lang="zh-CN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charset="-122"/>
              </a:rPr>
              <a:t>与</a:t>
            </a:r>
            <a:r>
              <a:rPr kumimoji="1" lang="zh-CN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</a:rPr>
              <a:t>“</a:t>
            </a:r>
            <a:r>
              <a:rPr kumimoji="1" lang="en-US" altLang="zh-C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charset="-122"/>
              </a:rPr>
              <a:t>0.6</a:t>
            </a:r>
            <a:r>
              <a:rPr kumimoji="1" lang="en-US" altLang="zh-C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</a:rPr>
              <a:t>”</a:t>
            </a:r>
            <a:endParaRPr kumimoji="1" lang="en-US" altLang="zh-CN" sz="28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宋体" charset="-122"/>
            </a:endParaRPr>
          </a:p>
        </p:txBody>
      </p:sp>
      <p:sp>
        <p:nvSpPr>
          <p:cNvPr id="19462" name="AutoShape 6"/>
          <p:cNvSpPr>
            <a:spLocks noChangeArrowheads="1"/>
          </p:cNvSpPr>
          <p:nvPr/>
        </p:nvSpPr>
        <p:spPr bwMode="auto">
          <a:xfrm>
            <a:off x="1600200" y="3200400"/>
            <a:ext cx="228600" cy="533400"/>
          </a:xfrm>
          <a:prstGeom prst="upArrow">
            <a:avLst>
              <a:gd name="adj1" fmla="val 50000"/>
              <a:gd name="adj2" fmla="val 58333"/>
            </a:avLst>
          </a:prstGeom>
          <a:solidFill>
            <a:srgbClr val="FF0066"/>
          </a:solidFill>
          <a:ln w="9525">
            <a:noFill/>
            <a:miter lim="800000"/>
          </a:ln>
          <a:effectLst/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19463" name="AutoShape 7"/>
          <p:cNvSpPr>
            <a:spLocks noChangeArrowheads="1"/>
          </p:cNvSpPr>
          <p:nvPr/>
        </p:nvSpPr>
        <p:spPr bwMode="auto">
          <a:xfrm>
            <a:off x="7239000" y="3276600"/>
            <a:ext cx="228600" cy="533400"/>
          </a:xfrm>
          <a:prstGeom prst="upArrow">
            <a:avLst>
              <a:gd name="adj1" fmla="val 50000"/>
              <a:gd name="adj2" fmla="val 58333"/>
            </a:avLst>
          </a:prstGeom>
          <a:solidFill>
            <a:srgbClr val="FF0066"/>
          </a:solidFill>
          <a:ln w="9525">
            <a:noFill/>
            <a:miter lim="800000"/>
          </a:ln>
          <a:effectLst/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19464" name="AutoShape 8"/>
          <p:cNvSpPr>
            <a:spLocks noChangeArrowheads="1"/>
          </p:cNvSpPr>
          <p:nvPr/>
        </p:nvSpPr>
        <p:spPr bwMode="auto">
          <a:xfrm>
            <a:off x="2133600" y="3200400"/>
            <a:ext cx="228600" cy="533400"/>
          </a:xfrm>
          <a:prstGeom prst="upArrow">
            <a:avLst>
              <a:gd name="adj1" fmla="val 50000"/>
              <a:gd name="adj2" fmla="val 58333"/>
            </a:avLst>
          </a:prstGeom>
          <a:solidFill>
            <a:srgbClr val="FF0066"/>
          </a:solidFill>
          <a:ln w="9525">
            <a:noFill/>
            <a:miter lim="800000"/>
          </a:ln>
          <a:effectLst/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19465" name="AutoShape 9"/>
          <p:cNvSpPr>
            <a:spLocks noChangeArrowheads="1"/>
          </p:cNvSpPr>
          <p:nvPr/>
        </p:nvSpPr>
        <p:spPr bwMode="auto">
          <a:xfrm>
            <a:off x="6324600" y="3200400"/>
            <a:ext cx="228600" cy="533400"/>
          </a:xfrm>
          <a:prstGeom prst="upArrow">
            <a:avLst>
              <a:gd name="adj1" fmla="val 50000"/>
              <a:gd name="adj2" fmla="val 58333"/>
            </a:avLst>
          </a:prstGeom>
          <a:solidFill>
            <a:srgbClr val="FF0066"/>
          </a:solidFill>
          <a:ln w="9525">
            <a:noFill/>
            <a:miter lim="800000"/>
          </a:ln>
          <a:effectLst/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19466" name="Text Box 10"/>
          <p:cNvSpPr txBox="1">
            <a:spLocks noChangeArrowheads="1"/>
          </p:cNvSpPr>
          <p:nvPr/>
        </p:nvSpPr>
        <p:spPr bwMode="auto">
          <a:xfrm>
            <a:off x="5257800" y="3962400"/>
            <a:ext cx="2348720" cy="5232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charset="-122"/>
              </a:rPr>
              <a:t>接</a:t>
            </a:r>
            <a:r>
              <a:rPr kumimoji="1" lang="zh-CN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</a:rPr>
              <a:t>“</a:t>
            </a:r>
            <a:r>
              <a:rPr kumimoji="1" lang="en-US" altLang="zh-C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charset="-122"/>
              </a:rPr>
              <a:t>-</a:t>
            </a:r>
            <a:r>
              <a:rPr kumimoji="1" lang="en-US" altLang="zh-C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</a:rPr>
              <a:t>”</a:t>
            </a:r>
            <a:r>
              <a:rPr kumimoji="1" lang="zh-CN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charset="-122"/>
              </a:rPr>
              <a:t>与</a:t>
            </a:r>
            <a:r>
              <a:rPr kumimoji="1" lang="zh-CN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</a:rPr>
              <a:t>“</a:t>
            </a:r>
            <a:r>
              <a:rPr kumimoji="1" lang="en-US" altLang="zh-C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charset="-122"/>
              </a:rPr>
              <a:t>3</a:t>
            </a:r>
            <a:r>
              <a:rPr kumimoji="1" lang="en-US" altLang="zh-C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</a:rPr>
              <a:t>”</a:t>
            </a:r>
            <a:endParaRPr kumimoji="1" lang="en-US" altLang="zh-CN" sz="28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宋体" charset="-122"/>
            </a:endParaRPr>
          </a:p>
        </p:txBody>
      </p:sp>
      <p:sp>
        <p:nvSpPr>
          <p:cNvPr id="19467" name="Text Box 11"/>
          <p:cNvSpPr txBox="1">
            <a:spLocks noChangeArrowheads="1"/>
          </p:cNvSpPr>
          <p:nvPr/>
        </p:nvSpPr>
        <p:spPr bwMode="auto">
          <a:xfrm>
            <a:off x="1219200" y="4419600"/>
            <a:ext cx="2673350" cy="519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800" b="1">
                <a:effectLst>
                  <a:outerShdw blurRad="38100" dist="38100" dir="2700000" algn="tl">
                    <a:srgbClr val="C0C0C0"/>
                  </a:outerShdw>
                </a:effectLst>
                <a:latin typeface="宋体" charset="-122"/>
              </a:rPr>
              <a:t> </a:t>
            </a:r>
            <a:r>
              <a:rPr kumimoji="1" lang="zh-CN" alt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宋体" charset="-122"/>
              </a:rPr>
              <a:t>量程：</a:t>
            </a:r>
            <a:r>
              <a:rPr kumimoji="1" lang="en-US" altLang="zh-CN" sz="2800" b="1">
                <a:effectLst>
                  <a:outerShdw blurRad="38100" dist="38100" dir="2700000" algn="tl">
                    <a:srgbClr val="C0C0C0"/>
                  </a:outerShdw>
                </a:effectLst>
                <a:latin typeface="宋体" charset="-122"/>
              </a:rPr>
              <a:t>0</a:t>
            </a:r>
            <a:r>
              <a:rPr kumimoji="1" lang="en-US" altLang="zh-CN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</a:rPr>
              <a:t>—</a:t>
            </a:r>
            <a:r>
              <a:rPr kumimoji="1" lang="en-US" altLang="zh-CN" sz="2800" b="1">
                <a:effectLst>
                  <a:outerShdw blurRad="38100" dist="38100" dir="2700000" algn="tl">
                    <a:srgbClr val="C0C0C0"/>
                  </a:outerShdw>
                </a:effectLst>
                <a:latin typeface="宋体" charset="-122"/>
              </a:rPr>
              <a:t>0.6A</a:t>
            </a:r>
          </a:p>
        </p:txBody>
      </p:sp>
      <p:sp>
        <p:nvSpPr>
          <p:cNvPr id="19468" name="Text Box 12"/>
          <p:cNvSpPr txBox="1">
            <a:spLocks noChangeArrowheads="1"/>
          </p:cNvSpPr>
          <p:nvPr/>
        </p:nvSpPr>
        <p:spPr bwMode="auto">
          <a:xfrm>
            <a:off x="5562600" y="4419600"/>
            <a:ext cx="2317750" cy="519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800" b="1">
                <a:effectLst>
                  <a:outerShdw blurRad="38100" dist="38100" dir="2700000" algn="tl">
                    <a:srgbClr val="C0C0C0"/>
                  </a:outerShdw>
                </a:effectLst>
                <a:latin typeface="宋体" charset="-122"/>
              </a:rPr>
              <a:t> </a:t>
            </a:r>
            <a:r>
              <a:rPr kumimoji="1" lang="zh-CN" alt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宋体" charset="-122"/>
              </a:rPr>
              <a:t>量程：</a:t>
            </a:r>
            <a:r>
              <a:rPr kumimoji="1" lang="en-US" altLang="zh-CN" sz="2800" b="1">
                <a:effectLst>
                  <a:outerShdw blurRad="38100" dist="38100" dir="2700000" algn="tl">
                    <a:srgbClr val="C0C0C0"/>
                  </a:outerShdw>
                </a:effectLst>
                <a:latin typeface="宋体" charset="-122"/>
              </a:rPr>
              <a:t>0</a:t>
            </a:r>
            <a:r>
              <a:rPr kumimoji="1" lang="en-US" altLang="zh-CN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</a:rPr>
              <a:t>—</a:t>
            </a:r>
            <a:r>
              <a:rPr kumimoji="1" lang="en-US" altLang="zh-CN" sz="2800" b="1">
                <a:effectLst>
                  <a:outerShdw blurRad="38100" dist="38100" dir="2700000" algn="tl">
                    <a:srgbClr val="C0C0C0"/>
                  </a:outerShdw>
                </a:effectLst>
                <a:latin typeface="宋体" charset="-122"/>
              </a:rPr>
              <a:t>3A</a:t>
            </a:r>
          </a:p>
        </p:txBody>
      </p:sp>
      <p:sp>
        <p:nvSpPr>
          <p:cNvPr id="19469" name="Text Box 13"/>
          <p:cNvSpPr txBox="1">
            <a:spLocks noChangeArrowheads="1"/>
          </p:cNvSpPr>
          <p:nvPr/>
        </p:nvSpPr>
        <p:spPr bwMode="auto">
          <a:xfrm>
            <a:off x="1219200" y="4854575"/>
            <a:ext cx="2673350" cy="519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宋体" charset="-122"/>
              </a:rPr>
              <a:t>读下面一组数据</a:t>
            </a:r>
          </a:p>
        </p:txBody>
      </p:sp>
      <p:sp>
        <p:nvSpPr>
          <p:cNvPr id="19470" name="Text Box 14"/>
          <p:cNvSpPr txBox="1">
            <a:spLocks noChangeArrowheads="1"/>
          </p:cNvSpPr>
          <p:nvPr/>
        </p:nvSpPr>
        <p:spPr bwMode="auto">
          <a:xfrm>
            <a:off x="5410200" y="4800600"/>
            <a:ext cx="2673350" cy="519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宋体" charset="-122"/>
              </a:rPr>
              <a:t>读上面一组数据</a:t>
            </a:r>
          </a:p>
        </p:txBody>
      </p:sp>
      <p:sp>
        <p:nvSpPr>
          <p:cNvPr id="19471" name="Oval 15"/>
          <p:cNvSpPr>
            <a:spLocks noChangeArrowheads="1"/>
          </p:cNvSpPr>
          <p:nvPr/>
        </p:nvSpPr>
        <p:spPr bwMode="auto">
          <a:xfrm>
            <a:off x="1143000" y="1828800"/>
            <a:ext cx="2362200" cy="609600"/>
          </a:xfrm>
          <a:prstGeom prst="ellipse">
            <a:avLst/>
          </a:prstGeom>
          <a:noFill/>
          <a:ln w="76200">
            <a:solidFill>
              <a:srgbClr val="FF0066"/>
            </a:solidFill>
            <a:round/>
          </a:ln>
          <a:effectLst/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19472" name="AutoShape 16"/>
          <p:cNvSpPr>
            <a:spLocks noChangeArrowheads="1"/>
          </p:cNvSpPr>
          <p:nvPr/>
        </p:nvSpPr>
        <p:spPr bwMode="auto">
          <a:xfrm>
            <a:off x="5638800" y="1447800"/>
            <a:ext cx="2514600" cy="1295400"/>
          </a:xfrm>
          <a:custGeom>
            <a:avLst/>
            <a:gdLst>
              <a:gd name="G0" fmla="+- 6946 0 0"/>
              <a:gd name="G1" fmla="+- 11360912 0 0"/>
              <a:gd name="G2" fmla="+- 0 0 11360912"/>
              <a:gd name="T0" fmla="*/ 0 256 1"/>
              <a:gd name="T1" fmla="*/ 180 256 1"/>
              <a:gd name="G3" fmla="+- 11360912 T0 T1"/>
              <a:gd name="T2" fmla="*/ 0 256 1"/>
              <a:gd name="T3" fmla="*/ 90 256 1"/>
              <a:gd name="G4" fmla="+- 11360912 T2 T3"/>
              <a:gd name="G5" fmla="*/ G4 2 1"/>
              <a:gd name="T4" fmla="*/ 90 256 1"/>
              <a:gd name="T5" fmla="*/ 0 256 1"/>
              <a:gd name="G6" fmla="+- 11360912 T4 T5"/>
              <a:gd name="G7" fmla="*/ G6 2 1"/>
              <a:gd name="G8" fmla="abs 11360912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6946"/>
              <a:gd name="G18" fmla="*/ 6946 1 2"/>
              <a:gd name="G19" fmla="+- G18 5400 0"/>
              <a:gd name="G20" fmla="cos G19 11360912"/>
              <a:gd name="G21" fmla="sin G19 11360912"/>
              <a:gd name="G22" fmla="+- G20 10800 0"/>
              <a:gd name="G23" fmla="+- G21 10800 0"/>
              <a:gd name="G24" fmla="+- 10800 0 G20"/>
              <a:gd name="G25" fmla="+- 6946 10800 0"/>
              <a:gd name="G26" fmla="?: G9 G17 G25"/>
              <a:gd name="G27" fmla="?: G9 0 21600"/>
              <a:gd name="G28" fmla="cos 10800 11360912"/>
              <a:gd name="G29" fmla="sin 10800 11360912"/>
              <a:gd name="G30" fmla="sin 6946 11360912"/>
              <a:gd name="G31" fmla="+- G28 10800 0"/>
              <a:gd name="G32" fmla="+- G29 10800 0"/>
              <a:gd name="G33" fmla="+- G30 10800 0"/>
              <a:gd name="G34" fmla="?: G4 0 G31"/>
              <a:gd name="G35" fmla="?: 11360912 G34 0"/>
              <a:gd name="G36" fmla="?: G6 G35 G31"/>
              <a:gd name="G37" fmla="+- 21600 0 G36"/>
              <a:gd name="G38" fmla="?: G4 0 G33"/>
              <a:gd name="G39" fmla="?: 11360912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986 w 21600"/>
              <a:gd name="T15" fmla="*/ 11826 h 21600"/>
              <a:gd name="T16" fmla="*/ 10800 w 21600"/>
              <a:gd name="T17" fmla="*/ 3854 h 21600"/>
              <a:gd name="T18" fmla="*/ 19614 w 21600"/>
              <a:gd name="T19" fmla="*/ 11826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900" y="11603"/>
                </a:moveTo>
                <a:cubicBezTo>
                  <a:pt x="3869" y="11337"/>
                  <a:pt x="3854" y="11068"/>
                  <a:pt x="3854" y="10800"/>
                </a:cubicBezTo>
                <a:cubicBezTo>
                  <a:pt x="3854" y="6963"/>
                  <a:pt x="6963" y="3854"/>
                  <a:pt x="10800" y="3854"/>
                </a:cubicBezTo>
                <a:cubicBezTo>
                  <a:pt x="14636" y="3854"/>
                  <a:pt x="17746" y="6963"/>
                  <a:pt x="17746" y="10800"/>
                </a:cubicBezTo>
                <a:cubicBezTo>
                  <a:pt x="17746" y="11068"/>
                  <a:pt x="17730" y="11337"/>
                  <a:pt x="17699" y="11603"/>
                </a:cubicBezTo>
                <a:lnTo>
                  <a:pt x="21527" y="12049"/>
                </a:lnTo>
                <a:cubicBezTo>
                  <a:pt x="21575" y="11635"/>
                  <a:pt x="21600" y="11217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-1" y="11217"/>
                  <a:pt x="24" y="11635"/>
                  <a:pt x="72" y="12049"/>
                </a:cubicBezTo>
                <a:close/>
              </a:path>
            </a:pathLst>
          </a:custGeom>
          <a:noFill/>
          <a:ln w="38100">
            <a:solidFill>
              <a:schemeClr val="hlink"/>
            </a:solidFill>
            <a:miter lim="800000"/>
          </a:ln>
          <a:effectLst/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19473" name="Text Box 17"/>
          <p:cNvSpPr txBox="1">
            <a:spLocks noChangeArrowheads="1"/>
          </p:cNvSpPr>
          <p:nvPr/>
        </p:nvSpPr>
        <p:spPr bwMode="auto">
          <a:xfrm>
            <a:off x="1295400" y="5334000"/>
            <a:ext cx="1606550" cy="519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宋体" charset="-122"/>
              </a:rPr>
              <a:t>每个大格</a:t>
            </a:r>
          </a:p>
        </p:txBody>
      </p:sp>
      <p:sp>
        <p:nvSpPr>
          <p:cNvPr id="19474" name="Text Box 18"/>
          <p:cNvSpPr txBox="1">
            <a:spLocks noChangeArrowheads="1"/>
          </p:cNvSpPr>
          <p:nvPr/>
        </p:nvSpPr>
        <p:spPr bwMode="auto">
          <a:xfrm>
            <a:off x="5334000" y="5334000"/>
            <a:ext cx="1606550" cy="519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宋体" charset="-122"/>
              </a:rPr>
              <a:t>每个大格</a:t>
            </a:r>
          </a:p>
        </p:txBody>
      </p:sp>
      <p:sp>
        <p:nvSpPr>
          <p:cNvPr id="19475" name="Text Box 19"/>
          <p:cNvSpPr txBox="1">
            <a:spLocks noChangeArrowheads="1"/>
          </p:cNvSpPr>
          <p:nvPr/>
        </p:nvSpPr>
        <p:spPr bwMode="auto">
          <a:xfrm>
            <a:off x="1295400" y="5867400"/>
            <a:ext cx="1606550" cy="519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宋体" charset="-122"/>
              </a:rPr>
              <a:t>每个小格</a:t>
            </a:r>
          </a:p>
        </p:txBody>
      </p:sp>
      <p:sp>
        <p:nvSpPr>
          <p:cNvPr id="19476" name="Text Box 20"/>
          <p:cNvSpPr txBox="1">
            <a:spLocks noChangeArrowheads="1"/>
          </p:cNvSpPr>
          <p:nvPr/>
        </p:nvSpPr>
        <p:spPr bwMode="auto">
          <a:xfrm>
            <a:off x="5410200" y="5943600"/>
            <a:ext cx="1606550" cy="519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宋体" charset="-122"/>
              </a:rPr>
              <a:t>每个小格</a:t>
            </a:r>
          </a:p>
        </p:txBody>
      </p:sp>
      <p:sp>
        <p:nvSpPr>
          <p:cNvPr id="19477" name="Text Box 21"/>
          <p:cNvSpPr txBox="1">
            <a:spLocks noChangeArrowheads="1"/>
          </p:cNvSpPr>
          <p:nvPr/>
        </p:nvSpPr>
        <p:spPr bwMode="auto">
          <a:xfrm>
            <a:off x="2971800" y="5867400"/>
            <a:ext cx="1250950" cy="519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800" b="1">
                <a:effectLst>
                  <a:outerShdw blurRad="38100" dist="38100" dir="2700000" algn="tl">
                    <a:srgbClr val="C0C0C0"/>
                  </a:outerShdw>
                </a:effectLst>
                <a:latin typeface="宋体" charset="-122"/>
              </a:rPr>
              <a:t>0.02</a:t>
            </a:r>
            <a:r>
              <a:rPr kumimoji="1" lang="zh-CN" alt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宋体" charset="-122"/>
              </a:rPr>
              <a:t>安</a:t>
            </a:r>
          </a:p>
        </p:txBody>
      </p:sp>
      <p:sp>
        <p:nvSpPr>
          <p:cNvPr id="19478" name="Text Box 22"/>
          <p:cNvSpPr txBox="1">
            <a:spLocks noChangeArrowheads="1"/>
          </p:cNvSpPr>
          <p:nvPr/>
        </p:nvSpPr>
        <p:spPr bwMode="auto">
          <a:xfrm>
            <a:off x="2971800" y="5334000"/>
            <a:ext cx="1073150" cy="519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800" b="1">
                <a:effectLst>
                  <a:outerShdw blurRad="38100" dist="38100" dir="2700000" algn="tl">
                    <a:srgbClr val="C0C0C0"/>
                  </a:outerShdw>
                </a:effectLst>
                <a:latin typeface="宋体" charset="-122"/>
              </a:rPr>
              <a:t>0.2</a:t>
            </a:r>
            <a:r>
              <a:rPr kumimoji="1" lang="zh-CN" alt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宋体" charset="-122"/>
              </a:rPr>
              <a:t>安</a:t>
            </a:r>
          </a:p>
        </p:txBody>
      </p:sp>
      <p:sp>
        <p:nvSpPr>
          <p:cNvPr id="19479" name="Text Box 23"/>
          <p:cNvSpPr txBox="1">
            <a:spLocks noChangeArrowheads="1"/>
          </p:cNvSpPr>
          <p:nvPr/>
        </p:nvSpPr>
        <p:spPr bwMode="auto">
          <a:xfrm>
            <a:off x="7010400" y="5943600"/>
            <a:ext cx="1250950" cy="519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800" b="1">
                <a:effectLst>
                  <a:outerShdw blurRad="38100" dist="38100" dir="2700000" algn="tl">
                    <a:srgbClr val="C0C0C0"/>
                  </a:outerShdw>
                </a:effectLst>
                <a:latin typeface="宋体" charset="-122"/>
              </a:rPr>
              <a:t>0.1 </a:t>
            </a:r>
            <a:r>
              <a:rPr kumimoji="1" lang="zh-CN" alt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宋体" charset="-122"/>
              </a:rPr>
              <a:t>安</a:t>
            </a:r>
          </a:p>
        </p:txBody>
      </p:sp>
      <p:sp>
        <p:nvSpPr>
          <p:cNvPr id="19480" name="Text Box 24"/>
          <p:cNvSpPr txBox="1">
            <a:spLocks noChangeArrowheads="1"/>
          </p:cNvSpPr>
          <p:nvPr/>
        </p:nvSpPr>
        <p:spPr bwMode="auto">
          <a:xfrm>
            <a:off x="7010400" y="5334000"/>
            <a:ext cx="895350" cy="519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800" b="1">
                <a:effectLst>
                  <a:outerShdw blurRad="38100" dist="38100" dir="2700000" algn="tl">
                    <a:srgbClr val="C0C0C0"/>
                  </a:outerShdw>
                </a:effectLst>
                <a:latin typeface="宋体" charset="-122"/>
              </a:rPr>
              <a:t> 1</a:t>
            </a:r>
            <a:r>
              <a:rPr kumimoji="1" lang="zh-CN" alt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宋体" charset="-122"/>
              </a:rPr>
              <a:t>安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5796136" y="260648"/>
            <a:ext cx="2444750" cy="7016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kumimoji="1" lang="zh-CN" altLang="en-US" sz="4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charset="-122"/>
              </a:rPr>
              <a:t>读数示例</a:t>
            </a:r>
            <a:r>
              <a:rPr kumimoji="1" lang="en-US" altLang="zh-CN" sz="4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charset="-122"/>
              </a:rPr>
              <a:t>:</a:t>
            </a:r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5508104" y="980728"/>
            <a:ext cx="3113856" cy="95410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宋体" charset="-122"/>
              </a:rPr>
              <a:t>1</a:t>
            </a:r>
            <a:r>
              <a:rPr kumimoji="1" lang="zh-CN" altLang="en-U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宋体" charset="-122"/>
              </a:rPr>
              <a:t>、明确所选的量</a:t>
            </a:r>
            <a:r>
              <a:rPr kumimoji="1" lang="zh-CN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宋体" charset="-122"/>
              </a:rPr>
              <a:t>程：</a:t>
            </a:r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6516216" y="1484784"/>
            <a:ext cx="1633781" cy="5232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800" b="1" dirty="0">
                <a:latin typeface="宋体" charset="-122"/>
              </a:rPr>
              <a:t> </a:t>
            </a:r>
            <a:r>
              <a:rPr kumimoji="1" lang="zh-CN" altLang="en-US" sz="2800" b="1" dirty="0" smtClean="0">
                <a:latin typeface="宋体" charset="-122"/>
              </a:rPr>
              <a:t>（</a:t>
            </a:r>
            <a:r>
              <a:rPr kumimoji="1" lang="en-US" altLang="zh-CN" sz="2000" b="1" dirty="0" smtClean="0">
                <a:solidFill>
                  <a:schemeClr val="hlink"/>
                </a:solidFill>
                <a:latin typeface="宋体" charset="-122"/>
              </a:rPr>
              <a:t>0-3 A</a:t>
            </a:r>
            <a:r>
              <a:rPr kumimoji="1" lang="zh-CN" altLang="en-US" sz="2000" b="1" dirty="0" smtClean="0">
                <a:solidFill>
                  <a:schemeClr val="hlink"/>
                </a:solidFill>
                <a:latin typeface="宋体" charset="-122"/>
              </a:rPr>
              <a:t>）</a:t>
            </a:r>
            <a:endParaRPr kumimoji="1" lang="en-US" altLang="zh-CN" sz="2000" b="1" dirty="0">
              <a:solidFill>
                <a:schemeClr val="hlink"/>
              </a:solidFill>
              <a:latin typeface="宋体" charset="-122"/>
            </a:endParaRPr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5652120" y="1916832"/>
            <a:ext cx="3206750" cy="11604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宋体" charset="-122"/>
              </a:rPr>
              <a:t>2</a:t>
            </a:r>
            <a:r>
              <a:rPr kumimoji="1" lang="zh-CN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宋体" charset="-122"/>
              </a:rPr>
              <a:t>、确定每一大格和</a:t>
            </a:r>
          </a:p>
          <a:p>
            <a:pPr>
              <a:spcBef>
                <a:spcPct val="50000"/>
              </a:spcBef>
            </a:pPr>
            <a:r>
              <a:rPr kumimoji="1" lang="zh-CN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宋体" charset="-122"/>
              </a:rPr>
              <a:t>每一小格的刻度：</a:t>
            </a:r>
          </a:p>
        </p:txBody>
      </p:sp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5652120" y="3140968"/>
            <a:ext cx="1449288" cy="40011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2000" b="1" dirty="0" smtClean="0">
                <a:solidFill>
                  <a:schemeClr val="hlink"/>
                </a:solidFill>
                <a:latin typeface="宋体" charset="-122"/>
              </a:rPr>
              <a:t>（每</a:t>
            </a:r>
            <a:r>
              <a:rPr kumimoji="1" lang="zh-CN" altLang="en-US" sz="2000" b="1" dirty="0">
                <a:solidFill>
                  <a:schemeClr val="hlink"/>
                </a:solidFill>
                <a:latin typeface="宋体" charset="-122"/>
              </a:rPr>
              <a:t>大格</a:t>
            </a:r>
          </a:p>
        </p:txBody>
      </p:sp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7092280" y="3212976"/>
            <a:ext cx="1657672" cy="3968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2000" b="1" dirty="0">
                <a:solidFill>
                  <a:schemeClr val="hlink"/>
                </a:solidFill>
                <a:latin typeface="宋体" charset="-122"/>
              </a:rPr>
              <a:t>每小格</a:t>
            </a:r>
          </a:p>
        </p:txBody>
      </p:sp>
      <p:sp>
        <p:nvSpPr>
          <p:cNvPr id="27656" name="Text Box 8"/>
          <p:cNvSpPr txBox="1">
            <a:spLocks noChangeArrowheads="1"/>
          </p:cNvSpPr>
          <p:nvPr/>
        </p:nvSpPr>
        <p:spPr bwMode="auto">
          <a:xfrm>
            <a:off x="6660232" y="3140968"/>
            <a:ext cx="513333" cy="40011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000" b="1" dirty="0">
                <a:solidFill>
                  <a:schemeClr val="hlink"/>
                </a:solidFill>
                <a:latin typeface="宋体" charset="-122"/>
              </a:rPr>
              <a:t>1A</a:t>
            </a:r>
          </a:p>
        </p:txBody>
      </p:sp>
      <p:sp>
        <p:nvSpPr>
          <p:cNvPr id="27657" name="Text Box 9"/>
          <p:cNvSpPr txBox="1">
            <a:spLocks noChangeArrowheads="1"/>
          </p:cNvSpPr>
          <p:nvPr/>
        </p:nvSpPr>
        <p:spPr bwMode="auto">
          <a:xfrm>
            <a:off x="8181877" y="3212976"/>
            <a:ext cx="962123" cy="40011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000" b="1" dirty="0" smtClean="0">
                <a:solidFill>
                  <a:schemeClr val="hlink"/>
                </a:solidFill>
                <a:latin typeface="宋体" charset="-122"/>
              </a:rPr>
              <a:t>0.1A</a:t>
            </a:r>
            <a:r>
              <a:rPr kumimoji="1" lang="zh-CN" altLang="en-US" sz="2000" b="1" dirty="0" smtClean="0">
                <a:solidFill>
                  <a:schemeClr val="hlink"/>
                </a:solidFill>
                <a:latin typeface="宋体" charset="-122"/>
              </a:rPr>
              <a:t>）</a:t>
            </a:r>
            <a:endParaRPr kumimoji="1" lang="en-US" altLang="zh-CN" sz="2000" b="1" dirty="0">
              <a:solidFill>
                <a:schemeClr val="hlink"/>
              </a:solidFill>
              <a:latin typeface="宋体" charset="-122"/>
            </a:endParaRPr>
          </a:p>
        </p:txBody>
      </p:sp>
      <p:sp>
        <p:nvSpPr>
          <p:cNvPr id="27658" name="Text Box 10"/>
          <p:cNvSpPr txBox="1">
            <a:spLocks noChangeArrowheads="1"/>
          </p:cNvSpPr>
          <p:nvPr/>
        </p:nvSpPr>
        <p:spPr bwMode="auto">
          <a:xfrm>
            <a:off x="5580112" y="3573016"/>
            <a:ext cx="3390291" cy="116955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宋体" charset="-122"/>
              </a:rPr>
              <a:t>3</a:t>
            </a:r>
            <a:r>
              <a:rPr kumimoji="1" lang="zh-CN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宋体" charset="-122"/>
              </a:rPr>
              <a:t>、确定</a:t>
            </a:r>
            <a:r>
              <a:rPr kumimoji="1" lang="zh-CN" altLang="en-U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宋体" charset="-122"/>
              </a:rPr>
              <a:t>数，待指针</a:t>
            </a:r>
            <a:endParaRPr kumimoji="1" lang="en-US" altLang="zh-CN" sz="28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宋体" charset="-122"/>
            </a:endParaRPr>
          </a:p>
          <a:p>
            <a:pPr>
              <a:spcBef>
                <a:spcPct val="50000"/>
              </a:spcBef>
            </a:pPr>
            <a:r>
              <a:rPr kumimoji="1" lang="zh-CN" altLang="en-U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宋体" charset="-122"/>
              </a:rPr>
              <a:t>稳定后读出示数</a:t>
            </a:r>
            <a:endParaRPr kumimoji="1" lang="zh-CN" altLang="en-US" sz="2800" b="1" dirty="0">
              <a:effectLst>
                <a:outerShdw blurRad="38100" dist="38100" dir="2700000" algn="tl">
                  <a:srgbClr val="C0C0C0"/>
                </a:outerShdw>
              </a:effectLst>
              <a:latin typeface="宋体" charset="-122"/>
            </a:endParaRPr>
          </a:p>
        </p:txBody>
      </p:sp>
      <p:sp>
        <p:nvSpPr>
          <p:cNvPr id="27659" name="Text Box 11"/>
          <p:cNvSpPr txBox="1">
            <a:spLocks noChangeArrowheads="1"/>
          </p:cNvSpPr>
          <p:nvPr/>
        </p:nvSpPr>
        <p:spPr bwMode="auto">
          <a:xfrm>
            <a:off x="5724128" y="4725144"/>
            <a:ext cx="2642070" cy="40011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2000" b="1" dirty="0" smtClean="0">
                <a:solidFill>
                  <a:schemeClr val="hlink"/>
                </a:solidFill>
                <a:latin typeface="宋体" charset="-122"/>
              </a:rPr>
              <a:t>（大</a:t>
            </a:r>
            <a:r>
              <a:rPr kumimoji="1" lang="zh-CN" altLang="en-US" sz="2000" b="1" dirty="0">
                <a:solidFill>
                  <a:schemeClr val="hlink"/>
                </a:solidFill>
                <a:latin typeface="宋体" charset="-122"/>
              </a:rPr>
              <a:t>格刻度  </a:t>
            </a:r>
            <a:r>
              <a:rPr kumimoji="1" lang="en-US" altLang="zh-CN" sz="2000" b="1" dirty="0" smtClean="0">
                <a:solidFill>
                  <a:schemeClr val="hlink"/>
                </a:solidFill>
                <a:latin typeface="宋体" charset="-122"/>
                <a:sym typeface="Monotype Sorts" pitchFamily="2" charset="2"/>
              </a:rPr>
              <a:t>1 </a:t>
            </a:r>
            <a:r>
              <a:rPr kumimoji="1" lang="en-US" altLang="zh-CN" sz="2000" b="1" dirty="0">
                <a:solidFill>
                  <a:schemeClr val="hlink"/>
                </a:solidFill>
                <a:latin typeface="宋体" charset="-122"/>
                <a:sym typeface="Monotype Sorts" pitchFamily="2" charset="2"/>
              </a:rPr>
              <a:t>(A</a:t>
            </a:r>
            <a:r>
              <a:rPr kumimoji="1" lang="en-US" altLang="zh-CN" sz="2000" b="1" dirty="0" smtClean="0">
                <a:solidFill>
                  <a:schemeClr val="hlink"/>
                </a:solidFill>
                <a:latin typeface="宋体" charset="-122"/>
                <a:sym typeface="Monotype Sorts" pitchFamily="2" charset="2"/>
              </a:rPr>
              <a:t>)</a:t>
            </a:r>
            <a:r>
              <a:rPr kumimoji="1" lang="zh-CN" altLang="en-US" sz="2000" b="1" dirty="0" smtClean="0">
                <a:solidFill>
                  <a:schemeClr val="hlink"/>
                </a:solidFill>
                <a:latin typeface="宋体" charset="-122"/>
                <a:sym typeface="Monotype Sorts" pitchFamily="2" charset="2"/>
              </a:rPr>
              <a:t>）</a:t>
            </a:r>
            <a:endParaRPr kumimoji="1" lang="en-US" altLang="zh-CN" sz="2000" b="1" dirty="0">
              <a:solidFill>
                <a:schemeClr val="hlink"/>
              </a:solidFill>
              <a:latin typeface="宋体" charset="-122"/>
              <a:sym typeface="Monotype Sorts" pitchFamily="2" charset="2"/>
            </a:endParaRPr>
          </a:p>
        </p:txBody>
      </p:sp>
      <p:sp>
        <p:nvSpPr>
          <p:cNvPr id="27660" name="Text Box 12"/>
          <p:cNvSpPr txBox="1">
            <a:spLocks noChangeArrowheads="1"/>
          </p:cNvSpPr>
          <p:nvPr/>
        </p:nvSpPr>
        <p:spPr bwMode="auto">
          <a:xfrm>
            <a:off x="5464788" y="5085184"/>
            <a:ext cx="3679212" cy="40011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2000" b="1" dirty="0" smtClean="0">
                <a:solidFill>
                  <a:schemeClr val="hlink"/>
                </a:solidFill>
                <a:latin typeface="宋体" charset="-122"/>
              </a:rPr>
              <a:t>（小</a:t>
            </a:r>
            <a:r>
              <a:rPr kumimoji="1" lang="zh-CN" altLang="en-US" sz="2000" b="1" dirty="0">
                <a:solidFill>
                  <a:schemeClr val="hlink"/>
                </a:solidFill>
                <a:latin typeface="宋体" charset="-122"/>
              </a:rPr>
              <a:t>格刻度  </a:t>
            </a:r>
            <a:r>
              <a:rPr kumimoji="1" lang="en-US" altLang="zh-CN" sz="2000" b="1" dirty="0">
                <a:solidFill>
                  <a:schemeClr val="hlink"/>
                </a:solidFill>
                <a:latin typeface="宋体" charset="-122"/>
              </a:rPr>
              <a:t>0.1</a:t>
            </a:r>
            <a:r>
              <a:rPr kumimoji="1" lang="en-US" altLang="zh-CN" sz="2000" b="1" dirty="0">
                <a:solidFill>
                  <a:schemeClr val="hlink"/>
                </a:solidFill>
                <a:latin typeface="宋体" charset="-122"/>
                <a:sym typeface="Monotype Sorts" pitchFamily="2" charset="2"/>
              </a:rPr>
              <a:t>×7</a:t>
            </a:r>
            <a:r>
              <a:rPr kumimoji="1" lang="en-US" altLang="zh-CN" sz="2000" b="1" dirty="0">
                <a:solidFill>
                  <a:schemeClr val="hlink"/>
                </a:solidFill>
                <a:latin typeface="宋体" charset="-122"/>
              </a:rPr>
              <a:t>=0.7(A</a:t>
            </a:r>
            <a:r>
              <a:rPr kumimoji="1" lang="en-US" altLang="zh-CN" sz="2000" b="1" dirty="0" smtClean="0">
                <a:solidFill>
                  <a:schemeClr val="hlink"/>
                </a:solidFill>
                <a:latin typeface="宋体" charset="-122"/>
              </a:rPr>
              <a:t>)</a:t>
            </a:r>
            <a:r>
              <a:rPr kumimoji="1" lang="zh-CN" altLang="en-US" sz="2000" b="1" dirty="0" smtClean="0">
                <a:solidFill>
                  <a:schemeClr val="hlink"/>
                </a:solidFill>
                <a:latin typeface="宋体" charset="-122"/>
              </a:rPr>
              <a:t>）</a:t>
            </a:r>
            <a:endParaRPr kumimoji="1" lang="en-US" altLang="zh-CN" sz="2000" b="1" dirty="0">
              <a:solidFill>
                <a:schemeClr val="hlink"/>
              </a:solidFill>
              <a:latin typeface="宋体" charset="-122"/>
            </a:endParaRPr>
          </a:p>
        </p:txBody>
      </p:sp>
      <p:graphicFrame>
        <p:nvGraphicFramePr>
          <p:cNvPr id="27661" name="Object 13"/>
          <p:cNvGraphicFramePr>
            <a:graphicFrameLocks noChangeAspect="1"/>
          </p:cNvGraphicFramePr>
          <p:nvPr/>
        </p:nvGraphicFramePr>
        <p:xfrm>
          <a:off x="755650" y="1746250"/>
          <a:ext cx="4806950" cy="4411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20" name="位图图像" r:id="rId3" imgW="4438650" imgH="4114800" progId="PBrush">
                  <p:embed/>
                </p:oleObj>
              </mc:Choice>
              <mc:Fallback>
                <p:oleObj name="位图图像" r:id="rId3" imgW="4438650" imgH="4114800" progId="PBrush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1746250"/>
                        <a:ext cx="4806950" cy="4411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63" name="Text Box 15"/>
          <p:cNvSpPr txBox="1">
            <a:spLocks noChangeArrowheads="1"/>
          </p:cNvSpPr>
          <p:nvPr/>
        </p:nvSpPr>
        <p:spPr bwMode="auto">
          <a:xfrm>
            <a:off x="5724128" y="5517232"/>
            <a:ext cx="2132315" cy="40011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000" b="1" dirty="0" smtClean="0">
                <a:solidFill>
                  <a:schemeClr val="hlink"/>
                </a:solidFill>
                <a:latin typeface="宋体" charset="-122"/>
              </a:rPr>
              <a:t>(1+0.7=1.7 </a:t>
            </a:r>
            <a:r>
              <a:rPr kumimoji="1" lang="en-US" altLang="zh-CN" sz="2000" b="1" dirty="0">
                <a:solidFill>
                  <a:schemeClr val="hlink"/>
                </a:solidFill>
                <a:latin typeface="宋体" charset="-122"/>
              </a:rPr>
              <a:t>(A</a:t>
            </a:r>
            <a:r>
              <a:rPr kumimoji="1" lang="en-US" altLang="zh-CN" sz="2000" b="1" dirty="0" smtClean="0">
                <a:solidFill>
                  <a:schemeClr val="hlink"/>
                </a:solidFill>
                <a:latin typeface="宋体" charset="-122"/>
              </a:rPr>
              <a:t>))</a:t>
            </a:r>
            <a:endParaRPr kumimoji="1" lang="en-US" altLang="zh-CN" sz="2000" b="1" dirty="0">
              <a:solidFill>
                <a:schemeClr val="hlink"/>
              </a:solidFill>
              <a:latin typeface="宋体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220072" y="6021288"/>
            <a:ext cx="3168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/>
              <a:t>（或</a:t>
            </a:r>
            <a:r>
              <a:rPr lang="en-US" altLang="zh-CN" sz="2800" b="1" dirty="0" smtClean="0"/>
              <a:t>17x0.1=1.7A</a:t>
            </a:r>
            <a:r>
              <a:rPr lang="zh-CN" altLang="en-US" sz="2800" b="1" dirty="0" smtClean="0"/>
              <a:t>）</a:t>
            </a:r>
            <a:endParaRPr lang="zh-CN" altLang="en-US" sz="28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971600" y="404664"/>
            <a:ext cx="540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rgbClr val="C00000"/>
                </a:solidFill>
              </a:rPr>
              <a:t>5</a:t>
            </a:r>
            <a:r>
              <a:rPr lang="zh-CN" altLang="en-US" sz="3200" b="1" dirty="0" smtClean="0">
                <a:solidFill>
                  <a:srgbClr val="C00000"/>
                </a:solidFill>
              </a:rPr>
              <a:t>、电流表的读数    </a:t>
            </a:r>
            <a:endParaRPr lang="zh-CN" altLang="en-US" sz="3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7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7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7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7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7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/>
      <p:bldP spid="27651" grpId="0"/>
      <p:bldP spid="27652" grpId="0"/>
      <p:bldP spid="27653" grpId="0"/>
      <p:bldP spid="27654" grpId="0"/>
      <p:bldP spid="27655" grpId="0"/>
      <p:bldP spid="27656" grpId="0"/>
      <p:bldP spid="27657" grpId="0"/>
      <p:bldP spid="27658" grpId="0"/>
      <p:bldP spid="27659" grpId="0"/>
      <p:bldP spid="27660" grpId="0"/>
      <p:bldP spid="27663" grpId="0"/>
      <p:bldP spid="16" grpId="0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Text Box 2"/>
          <p:cNvSpPr txBox="1">
            <a:spLocks noChangeArrowheads="1"/>
          </p:cNvSpPr>
          <p:nvPr/>
        </p:nvSpPr>
        <p:spPr bwMode="auto">
          <a:xfrm>
            <a:off x="990600" y="1371600"/>
            <a:ext cx="7086600" cy="7016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zh-CN" altLang="en-US" sz="2800" b="1" dirty="0" smtClean="0">
                <a:solidFill>
                  <a:srgbClr val="CC0000"/>
                </a:solidFill>
                <a:latin typeface="Times New Roman" pitchFamily="18" charset="0"/>
              </a:rPr>
              <a:t>①</a:t>
            </a:r>
            <a:r>
              <a:rPr lang="zh-CN" altLang="en-US" sz="3200" b="1" dirty="0" smtClean="0">
                <a:solidFill>
                  <a:srgbClr val="CC0000"/>
                </a:solidFill>
                <a:latin typeface="Times New Roman" pitchFamily="18" charset="0"/>
                <a:ea typeface="华文中宋" pitchFamily="2" charset="-122"/>
              </a:rPr>
              <a:t>电</a:t>
            </a:r>
            <a:r>
              <a:rPr lang="zh-CN" altLang="en-US" sz="3200" b="1" dirty="0">
                <a:solidFill>
                  <a:srgbClr val="CC0000"/>
                </a:solidFill>
                <a:latin typeface="Times New Roman" pitchFamily="18" charset="0"/>
                <a:ea typeface="华文中宋" pitchFamily="2" charset="-122"/>
              </a:rPr>
              <a:t>流表与被测用电器串联。</a:t>
            </a: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4876800" y="2971800"/>
            <a:ext cx="2590800" cy="3667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charset="0"/>
              <a:buNone/>
            </a:pPr>
            <a:endParaRPr lang="zh-CN" altLang="zh-CN" b="1"/>
          </a:p>
        </p:txBody>
      </p:sp>
      <p:pic>
        <p:nvPicPr>
          <p:cNvPr id="117764" name="xjhsy9" descr="w6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05550" y="3435350"/>
            <a:ext cx="903288" cy="102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7765" name="xjhsy4" descr="w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10075" y="2506663"/>
            <a:ext cx="1538288" cy="90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7766" name="xjhsy8" descr="w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77000" y="2438400"/>
            <a:ext cx="825500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7"/>
          <p:cNvGrpSpPr>
            <a:grpSpLocks noChangeAspect="1"/>
          </p:cNvGrpSpPr>
          <p:nvPr/>
        </p:nvGrpSpPr>
        <p:grpSpPr bwMode="auto">
          <a:xfrm>
            <a:off x="4059238" y="3719513"/>
            <a:ext cx="1646237" cy="603250"/>
            <a:chOff x="0" y="0"/>
            <a:chExt cx="3712" cy="1144"/>
          </a:xfrm>
        </p:grpSpPr>
        <p:grpSp>
          <p:nvGrpSpPr>
            <p:cNvPr id="25628" name="Group 8"/>
            <p:cNvGrpSpPr>
              <a:grpSpLocks noChangeAspect="1"/>
            </p:cNvGrpSpPr>
            <p:nvPr/>
          </p:nvGrpSpPr>
          <p:grpSpPr bwMode="auto">
            <a:xfrm>
              <a:off x="0" y="567"/>
              <a:ext cx="3712" cy="577"/>
              <a:chOff x="0" y="0"/>
              <a:chExt cx="2493" cy="577"/>
            </a:xfrm>
          </p:grpSpPr>
          <p:sp>
            <p:nvSpPr>
              <p:cNvPr id="25665" name="Freeform 9" descr="栎木"/>
              <p:cNvSpPr>
                <a:spLocks noChangeAspect="1"/>
              </p:cNvSpPr>
              <p:nvPr/>
            </p:nvSpPr>
            <p:spPr bwMode="auto">
              <a:xfrm flipV="1">
                <a:off x="0" y="464"/>
                <a:ext cx="2493" cy="113"/>
              </a:xfrm>
              <a:custGeom>
                <a:avLst/>
                <a:gdLst>
                  <a:gd name="T0" fmla="*/ 0 w 400"/>
                  <a:gd name="T1" fmla="*/ 0 h 400"/>
                  <a:gd name="T2" fmla="*/ 2493 w 400"/>
                  <a:gd name="T3" fmla="*/ 0 h 400"/>
                  <a:gd name="T4" fmla="*/ 2493 w 400"/>
                  <a:gd name="T5" fmla="*/ 113 h 400"/>
                  <a:gd name="T6" fmla="*/ 0 w 400"/>
                  <a:gd name="T7" fmla="*/ 113 h 400"/>
                  <a:gd name="T8" fmla="*/ 0 w 400"/>
                  <a:gd name="T9" fmla="*/ 0 h 4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00"/>
                  <a:gd name="T16" fmla="*/ 0 h 400"/>
                  <a:gd name="T17" fmla="*/ 400 w 400"/>
                  <a:gd name="T18" fmla="*/ 400 h 4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00" h="400">
                    <a:moveTo>
                      <a:pt x="0" y="0"/>
                    </a:moveTo>
                    <a:lnTo>
                      <a:pt x="400" y="0"/>
                    </a:lnTo>
                    <a:lnTo>
                      <a:pt x="400" y="400"/>
                    </a:lnTo>
                    <a:lnTo>
                      <a:pt x="0" y="400"/>
                    </a:lnTo>
                    <a:lnTo>
                      <a:pt x="0" y="0"/>
                    </a:lnTo>
                    <a:close/>
                  </a:path>
                </a:pathLst>
              </a:custGeom>
              <a:blipFill dpi="0" rotWithShape="0">
                <a:blip r:embed="rId5" cstate="print"/>
                <a:srcRect/>
                <a:tile tx="0" ty="0" sx="100000" sy="100000" flip="none" algn="tl"/>
              </a:blipFill>
              <a:ln w="9525">
                <a:round/>
              </a:ln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FFCC99"/>
                </a:extrusionClr>
              </a:sp3d>
            </p:spPr>
            <p:txBody>
              <a:bodyPr>
                <a:flatTx/>
              </a:bodyPr>
              <a:lstStyle/>
              <a:p>
                <a:endParaRPr lang="zh-CN" altLang="en-US"/>
              </a:p>
            </p:txBody>
          </p:sp>
          <p:sp>
            <p:nvSpPr>
              <p:cNvPr id="25666" name="AutoShape 10"/>
              <p:cNvSpPr>
                <a:spLocks noChangeAspect="1" noChangeArrowheads="1"/>
              </p:cNvSpPr>
              <p:nvPr/>
            </p:nvSpPr>
            <p:spPr bwMode="auto">
              <a:xfrm>
                <a:off x="2200" y="4"/>
                <a:ext cx="213" cy="369"/>
              </a:xfrm>
              <a:prstGeom prst="flowChartMagneticDisk">
                <a:avLst/>
              </a:prstGeom>
              <a:solidFill>
                <a:srgbClr val="969696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pPr>
                  <a:buFont typeface="Arial" charset="0"/>
                  <a:buNone/>
                </a:pPr>
                <a:endParaRPr lang="zh-CN" altLang="zh-CN"/>
              </a:p>
            </p:txBody>
          </p:sp>
          <p:sp>
            <p:nvSpPr>
              <p:cNvPr id="25667" name="AutoShape 11"/>
              <p:cNvSpPr>
                <a:spLocks noChangeAspect="1" noChangeArrowheads="1"/>
              </p:cNvSpPr>
              <p:nvPr/>
            </p:nvSpPr>
            <p:spPr bwMode="auto">
              <a:xfrm>
                <a:off x="420" y="0"/>
                <a:ext cx="213" cy="369"/>
              </a:xfrm>
              <a:prstGeom prst="flowChartMagneticDisk">
                <a:avLst/>
              </a:prstGeom>
              <a:solidFill>
                <a:srgbClr val="969696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pPr>
                  <a:buFont typeface="Arial" charset="0"/>
                  <a:buNone/>
                </a:pPr>
                <a:endParaRPr lang="zh-CN" altLang="zh-CN"/>
              </a:p>
            </p:txBody>
          </p:sp>
        </p:grpSp>
        <p:grpSp>
          <p:nvGrpSpPr>
            <p:cNvPr id="25629" name="Group 12"/>
            <p:cNvGrpSpPr>
              <a:grpSpLocks noChangeAspect="1"/>
            </p:cNvGrpSpPr>
            <p:nvPr/>
          </p:nvGrpSpPr>
          <p:grpSpPr bwMode="auto">
            <a:xfrm>
              <a:off x="1670" y="0"/>
              <a:ext cx="540" cy="936"/>
              <a:chOff x="0" y="0"/>
              <a:chExt cx="540" cy="936"/>
            </a:xfrm>
          </p:grpSpPr>
          <p:grpSp>
            <p:nvGrpSpPr>
              <p:cNvPr id="25630" name="Group 13"/>
              <p:cNvGrpSpPr>
                <a:grpSpLocks noChangeAspect="1"/>
              </p:cNvGrpSpPr>
              <p:nvPr/>
            </p:nvGrpSpPr>
            <p:grpSpPr bwMode="auto">
              <a:xfrm>
                <a:off x="77" y="0"/>
                <a:ext cx="403" cy="733"/>
                <a:chOff x="0" y="0"/>
                <a:chExt cx="2019" cy="3673"/>
              </a:xfrm>
            </p:grpSpPr>
            <p:grpSp>
              <p:nvGrpSpPr>
                <p:cNvPr id="25632" name="Group 14"/>
                <p:cNvGrpSpPr>
                  <a:grpSpLocks noChangeAspect="1"/>
                </p:cNvGrpSpPr>
                <p:nvPr/>
              </p:nvGrpSpPr>
              <p:grpSpPr bwMode="auto">
                <a:xfrm>
                  <a:off x="550" y="2812"/>
                  <a:ext cx="913" cy="861"/>
                  <a:chOff x="0" y="0"/>
                  <a:chExt cx="913" cy="861"/>
                </a:xfrm>
              </p:grpSpPr>
              <p:grpSp>
                <p:nvGrpSpPr>
                  <p:cNvPr id="25648" name="Group 15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0" y="0"/>
                    <a:ext cx="913" cy="861"/>
                    <a:chOff x="0" y="0"/>
                    <a:chExt cx="913" cy="861"/>
                  </a:xfrm>
                </p:grpSpPr>
                <p:grpSp>
                  <p:nvGrpSpPr>
                    <p:cNvPr id="25654" name="Group 16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229" y="663"/>
                      <a:ext cx="498" cy="198"/>
                      <a:chOff x="0" y="0"/>
                      <a:chExt cx="498" cy="198"/>
                    </a:xfrm>
                  </p:grpSpPr>
                  <p:sp>
                    <p:nvSpPr>
                      <p:cNvPr id="25663" name="Freeform 17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0" y="0"/>
                        <a:ext cx="498" cy="198"/>
                      </a:xfrm>
                      <a:custGeom>
                        <a:avLst/>
                        <a:gdLst>
                          <a:gd name="T0" fmla="*/ 0 w 498"/>
                          <a:gd name="T1" fmla="*/ 0 h 198"/>
                          <a:gd name="T2" fmla="*/ 101 w 498"/>
                          <a:gd name="T3" fmla="*/ 157 h 198"/>
                          <a:gd name="T4" fmla="*/ 110 w 498"/>
                          <a:gd name="T5" fmla="*/ 167 h 198"/>
                          <a:gd name="T6" fmla="*/ 121 w 498"/>
                          <a:gd name="T7" fmla="*/ 173 h 198"/>
                          <a:gd name="T8" fmla="*/ 136 w 498"/>
                          <a:gd name="T9" fmla="*/ 178 h 198"/>
                          <a:gd name="T10" fmla="*/ 153 w 498"/>
                          <a:gd name="T11" fmla="*/ 186 h 198"/>
                          <a:gd name="T12" fmla="*/ 174 w 498"/>
                          <a:gd name="T13" fmla="*/ 190 h 198"/>
                          <a:gd name="T14" fmla="*/ 188 w 498"/>
                          <a:gd name="T15" fmla="*/ 191 h 198"/>
                          <a:gd name="T16" fmla="*/ 205 w 498"/>
                          <a:gd name="T17" fmla="*/ 194 h 198"/>
                          <a:gd name="T18" fmla="*/ 222 w 498"/>
                          <a:gd name="T19" fmla="*/ 195 h 198"/>
                          <a:gd name="T20" fmla="*/ 243 w 498"/>
                          <a:gd name="T21" fmla="*/ 198 h 198"/>
                          <a:gd name="T22" fmla="*/ 257 w 498"/>
                          <a:gd name="T23" fmla="*/ 198 h 198"/>
                          <a:gd name="T24" fmla="*/ 278 w 498"/>
                          <a:gd name="T25" fmla="*/ 195 h 198"/>
                          <a:gd name="T26" fmla="*/ 295 w 498"/>
                          <a:gd name="T27" fmla="*/ 194 h 198"/>
                          <a:gd name="T28" fmla="*/ 315 w 498"/>
                          <a:gd name="T29" fmla="*/ 191 h 198"/>
                          <a:gd name="T30" fmla="*/ 332 w 498"/>
                          <a:gd name="T31" fmla="*/ 190 h 198"/>
                          <a:gd name="T32" fmla="*/ 349 w 498"/>
                          <a:gd name="T33" fmla="*/ 185 h 198"/>
                          <a:gd name="T34" fmla="*/ 366 w 498"/>
                          <a:gd name="T35" fmla="*/ 181 h 198"/>
                          <a:gd name="T36" fmla="*/ 380 w 498"/>
                          <a:gd name="T37" fmla="*/ 173 h 198"/>
                          <a:gd name="T38" fmla="*/ 392 w 498"/>
                          <a:gd name="T39" fmla="*/ 165 h 198"/>
                          <a:gd name="T40" fmla="*/ 397 w 498"/>
                          <a:gd name="T41" fmla="*/ 160 h 198"/>
                          <a:gd name="T42" fmla="*/ 405 w 498"/>
                          <a:gd name="T43" fmla="*/ 152 h 198"/>
                          <a:gd name="T44" fmla="*/ 498 w 498"/>
                          <a:gd name="T45" fmla="*/ 0 h 198"/>
                          <a:gd name="T46" fmla="*/ 0 w 498"/>
                          <a:gd name="T47" fmla="*/ 0 h 198"/>
                          <a:gd name="T48" fmla="*/ 0 60000 65536"/>
                          <a:gd name="T49" fmla="*/ 0 60000 65536"/>
                          <a:gd name="T50" fmla="*/ 0 60000 65536"/>
                          <a:gd name="T51" fmla="*/ 0 60000 65536"/>
                          <a:gd name="T52" fmla="*/ 0 60000 65536"/>
                          <a:gd name="T53" fmla="*/ 0 60000 65536"/>
                          <a:gd name="T54" fmla="*/ 0 60000 65536"/>
                          <a:gd name="T55" fmla="*/ 0 60000 65536"/>
                          <a:gd name="T56" fmla="*/ 0 60000 65536"/>
                          <a:gd name="T57" fmla="*/ 0 60000 65536"/>
                          <a:gd name="T58" fmla="*/ 0 60000 65536"/>
                          <a:gd name="T59" fmla="*/ 0 60000 65536"/>
                          <a:gd name="T60" fmla="*/ 0 60000 65536"/>
                          <a:gd name="T61" fmla="*/ 0 60000 65536"/>
                          <a:gd name="T62" fmla="*/ 0 60000 65536"/>
                          <a:gd name="T63" fmla="*/ 0 60000 65536"/>
                          <a:gd name="T64" fmla="*/ 0 60000 65536"/>
                          <a:gd name="T65" fmla="*/ 0 60000 65536"/>
                          <a:gd name="T66" fmla="*/ 0 60000 65536"/>
                          <a:gd name="T67" fmla="*/ 0 60000 65536"/>
                          <a:gd name="T68" fmla="*/ 0 60000 65536"/>
                          <a:gd name="T69" fmla="*/ 0 60000 65536"/>
                          <a:gd name="T70" fmla="*/ 0 60000 65536"/>
                          <a:gd name="T71" fmla="*/ 0 60000 65536"/>
                          <a:gd name="T72" fmla="*/ 0 w 498"/>
                          <a:gd name="T73" fmla="*/ 0 h 198"/>
                          <a:gd name="T74" fmla="*/ 498 w 498"/>
                          <a:gd name="T75" fmla="*/ 198 h 198"/>
                        </a:gdLst>
                        <a:ahLst/>
                        <a:cxnLst>
                          <a:cxn ang="T48">
                            <a:pos x="T0" y="T1"/>
                          </a:cxn>
                          <a:cxn ang="T49">
                            <a:pos x="T2" y="T3"/>
                          </a:cxn>
                          <a:cxn ang="T50">
                            <a:pos x="T4" y="T5"/>
                          </a:cxn>
                          <a:cxn ang="T51">
                            <a:pos x="T6" y="T7"/>
                          </a:cxn>
                          <a:cxn ang="T52">
                            <a:pos x="T8" y="T9"/>
                          </a:cxn>
                          <a:cxn ang="T53">
                            <a:pos x="T10" y="T11"/>
                          </a:cxn>
                          <a:cxn ang="T54">
                            <a:pos x="T12" y="T13"/>
                          </a:cxn>
                          <a:cxn ang="T55">
                            <a:pos x="T14" y="T15"/>
                          </a:cxn>
                          <a:cxn ang="T56">
                            <a:pos x="T16" y="T17"/>
                          </a:cxn>
                          <a:cxn ang="T57">
                            <a:pos x="T18" y="T19"/>
                          </a:cxn>
                          <a:cxn ang="T58">
                            <a:pos x="T20" y="T21"/>
                          </a:cxn>
                          <a:cxn ang="T59">
                            <a:pos x="T22" y="T23"/>
                          </a:cxn>
                          <a:cxn ang="T60">
                            <a:pos x="T24" y="T25"/>
                          </a:cxn>
                          <a:cxn ang="T61">
                            <a:pos x="T26" y="T27"/>
                          </a:cxn>
                          <a:cxn ang="T62">
                            <a:pos x="T28" y="T29"/>
                          </a:cxn>
                          <a:cxn ang="T63">
                            <a:pos x="T30" y="T31"/>
                          </a:cxn>
                          <a:cxn ang="T64">
                            <a:pos x="T32" y="T33"/>
                          </a:cxn>
                          <a:cxn ang="T65">
                            <a:pos x="T34" y="T35"/>
                          </a:cxn>
                          <a:cxn ang="T66">
                            <a:pos x="T36" y="T37"/>
                          </a:cxn>
                          <a:cxn ang="T67">
                            <a:pos x="T38" y="T39"/>
                          </a:cxn>
                          <a:cxn ang="T68">
                            <a:pos x="T40" y="T41"/>
                          </a:cxn>
                          <a:cxn ang="T69">
                            <a:pos x="T42" y="T43"/>
                          </a:cxn>
                          <a:cxn ang="T70">
                            <a:pos x="T44" y="T45"/>
                          </a:cxn>
                          <a:cxn ang="T71">
                            <a:pos x="T46" y="T47"/>
                          </a:cxn>
                        </a:cxnLst>
                        <a:rect l="T72" t="T73" r="T74" b="T75"/>
                        <a:pathLst>
                          <a:path w="498" h="198">
                            <a:moveTo>
                              <a:pt x="0" y="0"/>
                            </a:moveTo>
                            <a:lnTo>
                              <a:pt x="101" y="157"/>
                            </a:lnTo>
                            <a:lnTo>
                              <a:pt x="110" y="167"/>
                            </a:lnTo>
                            <a:lnTo>
                              <a:pt x="121" y="173"/>
                            </a:lnTo>
                            <a:lnTo>
                              <a:pt x="136" y="178"/>
                            </a:lnTo>
                            <a:lnTo>
                              <a:pt x="153" y="186"/>
                            </a:lnTo>
                            <a:lnTo>
                              <a:pt x="174" y="190"/>
                            </a:lnTo>
                            <a:lnTo>
                              <a:pt x="188" y="191"/>
                            </a:lnTo>
                            <a:lnTo>
                              <a:pt x="205" y="194"/>
                            </a:lnTo>
                            <a:lnTo>
                              <a:pt x="222" y="195"/>
                            </a:lnTo>
                            <a:lnTo>
                              <a:pt x="243" y="198"/>
                            </a:lnTo>
                            <a:lnTo>
                              <a:pt x="257" y="198"/>
                            </a:lnTo>
                            <a:lnTo>
                              <a:pt x="278" y="195"/>
                            </a:lnTo>
                            <a:lnTo>
                              <a:pt x="295" y="194"/>
                            </a:lnTo>
                            <a:lnTo>
                              <a:pt x="315" y="191"/>
                            </a:lnTo>
                            <a:lnTo>
                              <a:pt x="332" y="190"/>
                            </a:lnTo>
                            <a:lnTo>
                              <a:pt x="349" y="185"/>
                            </a:lnTo>
                            <a:lnTo>
                              <a:pt x="366" y="181"/>
                            </a:lnTo>
                            <a:lnTo>
                              <a:pt x="380" y="173"/>
                            </a:lnTo>
                            <a:lnTo>
                              <a:pt x="392" y="165"/>
                            </a:lnTo>
                            <a:lnTo>
                              <a:pt x="397" y="160"/>
                            </a:lnTo>
                            <a:lnTo>
                              <a:pt x="405" y="152"/>
                            </a:lnTo>
                            <a:lnTo>
                              <a:pt x="498" y="0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9525">
                        <a:noFill/>
                        <a:round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25664" name="Freeform 18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78" y="0"/>
                        <a:ext cx="222" cy="198"/>
                      </a:xfrm>
                      <a:custGeom>
                        <a:avLst/>
                        <a:gdLst>
                          <a:gd name="T0" fmla="*/ 0 w 222"/>
                          <a:gd name="T1" fmla="*/ 0 h 198"/>
                          <a:gd name="T2" fmla="*/ 62 w 222"/>
                          <a:gd name="T3" fmla="*/ 178 h 198"/>
                          <a:gd name="T4" fmla="*/ 75 w 222"/>
                          <a:gd name="T5" fmla="*/ 186 h 198"/>
                          <a:gd name="T6" fmla="*/ 96 w 222"/>
                          <a:gd name="T7" fmla="*/ 190 h 198"/>
                          <a:gd name="T8" fmla="*/ 110 w 222"/>
                          <a:gd name="T9" fmla="*/ 191 h 198"/>
                          <a:gd name="T10" fmla="*/ 127 w 222"/>
                          <a:gd name="T11" fmla="*/ 194 h 198"/>
                          <a:gd name="T12" fmla="*/ 144 w 222"/>
                          <a:gd name="T13" fmla="*/ 195 h 198"/>
                          <a:gd name="T14" fmla="*/ 165 w 222"/>
                          <a:gd name="T15" fmla="*/ 198 h 198"/>
                          <a:gd name="T16" fmla="*/ 179 w 222"/>
                          <a:gd name="T17" fmla="*/ 198 h 198"/>
                          <a:gd name="T18" fmla="*/ 200 w 222"/>
                          <a:gd name="T19" fmla="*/ 195 h 198"/>
                          <a:gd name="T20" fmla="*/ 222 w 222"/>
                          <a:gd name="T21" fmla="*/ 0 h 198"/>
                          <a:gd name="T22" fmla="*/ 0 w 222"/>
                          <a:gd name="T23" fmla="*/ 0 h 198"/>
                          <a:gd name="T24" fmla="*/ 0 60000 65536"/>
                          <a:gd name="T25" fmla="*/ 0 60000 65536"/>
                          <a:gd name="T26" fmla="*/ 0 60000 65536"/>
                          <a:gd name="T27" fmla="*/ 0 60000 65536"/>
                          <a:gd name="T28" fmla="*/ 0 60000 65536"/>
                          <a:gd name="T29" fmla="*/ 0 60000 65536"/>
                          <a:gd name="T30" fmla="*/ 0 60000 65536"/>
                          <a:gd name="T31" fmla="*/ 0 60000 65536"/>
                          <a:gd name="T32" fmla="*/ 0 60000 65536"/>
                          <a:gd name="T33" fmla="*/ 0 60000 65536"/>
                          <a:gd name="T34" fmla="*/ 0 60000 65536"/>
                          <a:gd name="T35" fmla="*/ 0 60000 65536"/>
                          <a:gd name="T36" fmla="*/ 0 w 222"/>
                          <a:gd name="T37" fmla="*/ 0 h 198"/>
                          <a:gd name="T38" fmla="*/ 222 w 222"/>
                          <a:gd name="T39" fmla="*/ 198 h 198"/>
                        </a:gdLst>
                        <a:ahLst/>
                        <a:cxnLst>
                          <a:cxn ang="T24">
                            <a:pos x="T0" y="T1"/>
                          </a:cxn>
                          <a:cxn ang="T25">
                            <a:pos x="T2" y="T3"/>
                          </a:cxn>
                          <a:cxn ang="T26">
                            <a:pos x="T4" y="T5"/>
                          </a:cxn>
                          <a:cxn ang="T27">
                            <a:pos x="T6" y="T7"/>
                          </a:cxn>
                          <a:cxn ang="T28">
                            <a:pos x="T8" y="T9"/>
                          </a:cxn>
                          <a:cxn ang="T29">
                            <a:pos x="T10" y="T11"/>
                          </a:cxn>
                          <a:cxn ang="T30">
                            <a:pos x="T12" y="T13"/>
                          </a:cxn>
                          <a:cxn ang="T31">
                            <a:pos x="T14" y="T15"/>
                          </a:cxn>
                          <a:cxn ang="T32">
                            <a:pos x="T16" y="T17"/>
                          </a:cxn>
                          <a:cxn ang="T33">
                            <a:pos x="T18" y="T19"/>
                          </a:cxn>
                          <a:cxn ang="T34">
                            <a:pos x="T20" y="T21"/>
                          </a:cxn>
                          <a:cxn ang="T35">
                            <a:pos x="T22" y="T23"/>
                          </a:cxn>
                        </a:cxnLst>
                        <a:rect l="T36" t="T37" r="T38" b="T39"/>
                        <a:pathLst>
                          <a:path w="222" h="198">
                            <a:moveTo>
                              <a:pt x="0" y="0"/>
                            </a:moveTo>
                            <a:lnTo>
                              <a:pt x="62" y="178"/>
                            </a:lnTo>
                            <a:lnTo>
                              <a:pt x="75" y="186"/>
                            </a:lnTo>
                            <a:lnTo>
                              <a:pt x="96" y="190"/>
                            </a:lnTo>
                            <a:lnTo>
                              <a:pt x="110" y="191"/>
                            </a:lnTo>
                            <a:lnTo>
                              <a:pt x="127" y="194"/>
                            </a:lnTo>
                            <a:lnTo>
                              <a:pt x="144" y="195"/>
                            </a:lnTo>
                            <a:lnTo>
                              <a:pt x="165" y="198"/>
                            </a:lnTo>
                            <a:lnTo>
                              <a:pt x="179" y="198"/>
                            </a:lnTo>
                            <a:lnTo>
                              <a:pt x="200" y="195"/>
                            </a:lnTo>
                            <a:lnTo>
                              <a:pt x="222" y="0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404040"/>
                      </a:solidFill>
                      <a:ln w="9525">
                        <a:noFill/>
                        <a:round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</p:grpSp>
                <p:grpSp>
                  <p:nvGrpSpPr>
                    <p:cNvPr id="25655" name="Group 19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0" y="0"/>
                      <a:ext cx="913" cy="718"/>
                      <a:chOff x="0" y="0"/>
                      <a:chExt cx="913" cy="718"/>
                    </a:xfrm>
                  </p:grpSpPr>
                  <p:sp>
                    <p:nvSpPr>
                      <p:cNvPr id="25656" name="Freeform 20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0" y="0"/>
                        <a:ext cx="913" cy="718"/>
                      </a:xfrm>
                      <a:custGeom>
                        <a:avLst/>
                        <a:gdLst>
                          <a:gd name="T0" fmla="*/ 21 w 913"/>
                          <a:gd name="T1" fmla="*/ 20 h 718"/>
                          <a:gd name="T2" fmla="*/ 25 w 913"/>
                          <a:gd name="T3" fmla="*/ 38 h 718"/>
                          <a:gd name="T4" fmla="*/ 23 w 913"/>
                          <a:gd name="T5" fmla="*/ 73 h 718"/>
                          <a:gd name="T6" fmla="*/ 12 w 913"/>
                          <a:gd name="T7" fmla="*/ 96 h 718"/>
                          <a:gd name="T8" fmla="*/ 6 w 913"/>
                          <a:gd name="T9" fmla="*/ 126 h 718"/>
                          <a:gd name="T10" fmla="*/ 17 w 913"/>
                          <a:gd name="T11" fmla="*/ 149 h 718"/>
                          <a:gd name="T12" fmla="*/ 34 w 913"/>
                          <a:gd name="T13" fmla="*/ 176 h 718"/>
                          <a:gd name="T14" fmla="*/ 30 w 913"/>
                          <a:gd name="T15" fmla="*/ 195 h 718"/>
                          <a:gd name="T16" fmla="*/ 13 w 913"/>
                          <a:gd name="T17" fmla="*/ 216 h 718"/>
                          <a:gd name="T18" fmla="*/ 6 w 913"/>
                          <a:gd name="T19" fmla="*/ 236 h 718"/>
                          <a:gd name="T20" fmla="*/ 19 w 913"/>
                          <a:gd name="T21" fmla="*/ 259 h 718"/>
                          <a:gd name="T22" fmla="*/ 30 w 913"/>
                          <a:gd name="T23" fmla="*/ 278 h 718"/>
                          <a:gd name="T24" fmla="*/ 30 w 913"/>
                          <a:gd name="T25" fmla="*/ 301 h 718"/>
                          <a:gd name="T26" fmla="*/ 12 w 913"/>
                          <a:gd name="T27" fmla="*/ 322 h 718"/>
                          <a:gd name="T28" fmla="*/ 0 w 913"/>
                          <a:gd name="T29" fmla="*/ 349 h 718"/>
                          <a:gd name="T30" fmla="*/ 13 w 913"/>
                          <a:gd name="T31" fmla="*/ 372 h 718"/>
                          <a:gd name="T32" fmla="*/ 33 w 913"/>
                          <a:gd name="T33" fmla="*/ 396 h 718"/>
                          <a:gd name="T34" fmla="*/ 33 w 913"/>
                          <a:gd name="T35" fmla="*/ 431 h 718"/>
                          <a:gd name="T36" fmla="*/ 19 w 913"/>
                          <a:gd name="T37" fmla="*/ 455 h 718"/>
                          <a:gd name="T38" fmla="*/ 21 w 913"/>
                          <a:gd name="T39" fmla="*/ 473 h 718"/>
                          <a:gd name="T40" fmla="*/ 42 w 913"/>
                          <a:gd name="T41" fmla="*/ 499 h 718"/>
                          <a:gd name="T42" fmla="*/ 107 w 913"/>
                          <a:gd name="T43" fmla="*/ 573 h 718"/>
                          <a:gd name="T44" fmla="*/ 166 w 913"/>
                          <a:gd name="T45" fmla="*/ 629 h 718"/>
                          <a:gd name="T46" fmla="*/ 217 w 913"/>
                          <a:gd name="T47" fmla="*/ 660 h 718"/>
                          <a:gd name="T48" fmla="*/ 313 w 913"/>
                          <a:gd name="T49" fmla="*/ 701 h 718"/>
                          <a:gd name="T50" fmla="*/ 401 w 913"/>
                          <a:gd name="T51" fmla="*/ 716 h 718"/>
                          <a:gd name="T52" fmla="*/ 523 w 913"/>
                          <a:gd name="T53" fmla="*/ 716 h 718"/>
                          <a:gd name="T54" fmla="*/ 625 w 913"/>
                          <a:gd name="T55" fmla="*/ 706 h 718"/>
                          <a:gd name="T56" fmla="*/ 697 w 913"/>
                          <a:gd name="T57" fmla="*/ 685 h 718"/>
                          <a:gd name="T58" fmla="*/ 744 w 913"/>
                          <a:gd name="T59" fmla="*/ 659 h 718"/>
                          <a:gd name="T60" fmla="*/ 778 w 913"/>
                          <a:gd name="T61" fmla="*/ 629 h 718"/>
                          <a:gd name="T62" fmla="*/ 874 w 913"/>
                          <a:gd name="T63" fmla="*/ 493 h 718"/>
                          <a:gd name="T64" fmla="*/ 894 w 913"/>
                          <a:gd name="T65" fmla="*/ 448 h 718"/>
                          <a:gd name="T66" fmla="*/ 895 w 913"/>
                          <a:gd name="T67" fmla="*/ 427 h 718"/>
                          <a:gd name="T68" fmla="*/ 882 w 913"/>
                          <a:gd name="T69" fmla="*/ 406 h 718"/>
                          <a:gd name="T70" fmla="*/ 882 w 913"/>
                          <a:gd name="T71" fmla="*/ 381 h 718"/>
                          <a:gd name="T72" fmla="*/ 894 w 913"/>
                          <a:gd name="T73" fmla="*/ 362 h 718"/>
                          <a:gd name="T74" fmla="*/ 908 w 913"/>
                          <a:gd name="T75" fmla="*/ 341 h 718"/>
                          <a:gd name="T76" fmla="*/ 912 w 913"/>
                          <a:gd name="T77" fmla="*/ 316 h 718"/>
                          <a:gd name="T78" fmla="*/ 900 w 913"/>
                          <a:gd name="T79" fmla="*/ 295 h 718"/>
                          <a:gd name="T80" fmla="*/ 886 w 913"/>
                          <a:gd name="T81" fmla="*/ 275 h 718"/>
                          <a:gd name="T82" fmla="*/ 886 w 913"/>
                          <a:gd name="T83" fmla="*/ 254 h 718"/>
                          <a:gd name="T84" fmla="*/ 904 w 913"/>
                          <a:gd name="T85" fmla="*/ 229 h 718"/>
                          <a:gd name="T86" fmla="*/ 908 w 913"/>
                          <a:gd name="T87" fmla="*/ 202 h 718"/>
                          <a:gd name="T88" fmla="*/ 894 w 913"/>
                          <a:gd name="T89" fmla="*/ 176 h 718"/>
                          <a:gd name="T90" fmla="*/ 886 w 913"/>
                          <a:gd name="T91" fmla="*/ 155 h 718"/>
                          <a:gd name="T92" fmla="*/ 895 w 913"/>
                          <a:gd name="T93" fmla="*/ 130 h 718"/>
                          <a:gd name="T94" fmla="*/ 908 w 913"/>
                          <a:gd name="T95" fmla="*/ 113 h 718"/>
                          <a:gd name="T96" fmla="*/ 913 w 913"/>
                          <a:gd name="T97" fmla="*/ 88 h 718"/>
                          <a:gd name="T98" fmla="*/ 903 w 913"/>
                          <a:gd name="T99" fmla="*/ 67 h 718"/>
                          <a:gd name="T100" fmla="*/ 890 w 913"/>
                          <a:gd name="T101" fmla="*/ 42 h 718"/>
                          <a:gd name="T102" fmla="*/ 894 w 913"/>
                          <a:gd name="T103" fmla="*/ 18 h 718"/>
                          <a:gd name="T104" fmla="*/ 26 w 913"/>
                          <a:gd name="T105" fmla="*/ 0 h 718"/>
                          <a:gd name="T106" fmla="*/ 0 60000 65536"/>
                          <a:gd name="T107" fmla="*/ 0 60000 65536"/>
                          <a:gd name="T108" fmla="*/ 0 60000 65536"/>
                          <a:gd name="T109" fmla="*/ 0 60000 65536"/>
                          <a:gd name="T110" fmla="*/ 0 60000 65536"/>
                          <a:gd name="T111" fmla="*/ 0 60000 65536"/>
                          <a:gd name="T112" fmla="*/ 0 60000 65536"/>
                          <a:gd name="T113" fmla="*/ 0 60000 65536"/>
                          <a:gd name="T114" fmla="*/ 0 60000 65536"/>
                          <a:gd name="T115" fmla="*/ 0 60000 65536"/>
                          <a:gd name="T116" fmla="*/ 0 60000 65536"/>
                          <a:gd name="T117" fmla="*/ 0 60000 65536"/>
                          <a:gd name="T118" fmla="*/ 0 60000 65536"/>
                          <a:gd name="T119" fmla="*/ 0 60000 65536"/>
                          <a:gd name="T120" fmla="*/ 0 60000 65536"/>
                          <a:gd name="T121" fmla="*/ 0 60000 65536"/>
                          <a:gd name="T122" fmla="*/ 0 60000 65536"/>
                          <a:gd name="T123" fmla="*/ 0 60000 65536"/>
                          <a:gd name="T124" fmla="*/ 0 60000 65536"/>
                          <a:gd name="T125" fmla="*/ 0 60000 65536"/>
                          <a:gd name="T126" fmla="*/ 0 60000 65536"/>
                          <a:gd name="T127" fmla="*/ 0 60000 65536"/>
                          <a:gd name="T128" fmla="*/ 0 60000 65536"/>
                          <a:gd name="T129" fmla="*/ 0 60000 65536"/>
                          <a:gd name="T130" fmla="*/ 0 60000 65536"/>
                          <a:gd name="T131" fmla="*/ 0 60000 65536"/>
                          <a:gd name="T132" fmla="*/ 0 60000 65536"/>
                          <a:gd name="T133" fmla="*/ 0 60000 65536"/>
                          <a:gd name="T134" fmla="*/ 0 60000 65536"/>
                          <a:gd name="T135" fmla="*/ 0 60000 65536"/>
                          <a:gd name="T136" fmla="*/ 0 60000 65536"/>
                          <a:gd name="T137" fmla="*/ 0 60000 65536"/>
                          <a:gd name="T138" fmla="*/ 0 60000 65536"/>
                          <a:gd name="T139" fmla="*/ 0 60000 65536"/>
                          <a:gd name="T140" fmla="*/ 0 60000 65536"/>
                          <a:gd name="T141" fmla="*/ 0 60000 65536"/>
                          <a:gd name="T142" fmla="*/ 0 60000 65536"/>
                          <a:gd name="T143" fmla="*/ 0 60000 65536"/>
                          <a:gd name="T144" fmla="*/ 0 60000 65536"/>
                          <a:gd name="T145" fmla="*/ 0 60000 65536"/>
                          <a:gd name="T146" fmla="*/ 0 60000 65536"/>
                          <a:gd name="T147" fmla="*/ 0 60000 65536"/>
                          <a:gd name="T148" fmla="*/ 0 60000 65536"/>
                          <a:gd name="T149" fmla="*/ 0 60000 65536"/>
                          <a:gd name="T150" fmla="*/ 0 60000 65536"/>
                          <a:gd name="T151" fmla="*/ 0 60000 65536"/>
                          <a:gd name="T152" fmla="*/ 0 60000 65536"/>
                          <a:gd name="T153" fmla="*/ 0 60000 65536"/>
                          <a:gd name="T154" fmla="*/ 0 60000 65536"/>
                          <a:gd name="T155" fmla="*/ 0 60000 65536"/>
                          <a:gd name="T156" fmla="*/ 0 60000 65536"/>
                          <a:gd name="T157" fmla="*/ 0 60000 65536"/>
                          <a:gd name="T158" fmla="*/ 0 60000 65536"/>
                          <a:gd name="T159" fmla="*/ 0 w 913"/>
                          <a:gd name="T160" fmla="*/ 0 h 718"/>
                          <a:gd name="T161" fmla="*/ 913 w 913"/>
                          <a:gd name="T162" fmla="*/ 718 h 718"/>
                        </a:gdLst>
                        <a:ahLst/>
                        <a:cxnLst>
                          <a:cxn ang="T106">
                            <a:pos x="T0" y="T1"/>
                          </a:cxn>
                          <a:cxn ang="T107">
                            <a:pos x="T2" y="T3"/>
                          </a:cxn>
                          <a:cxn ang="T108">
                            <a:pos x="T4" y="T5"/>
                          </a:cxn>
                          <a:cxn ang="T109">
                            <a:pos x="T6" y="T7"/>
                          </a:cxn>
                          <a:cxn ang="T110">
                            <a:pos x="T8" y="T9"/>
                          </a:cxn>
                          <a:cxn ang="T111">
                            <a:pos x="T10" y="T11"/>
                          </a:cxn>
                          <a:cxn ang="T112">
                            <a:pos x="T12" y="T13"/>
                          </a:cxn>
                          <a:cxn ang="T113">
                            <a:pos x="T14" y="T15"/>
                          </a:cxn>
                          <a:cxn ang="T114">
                            <a:pos x="T16" y="T17"/>
                          </a:cxn>
                          <a:cxn ang="T115">
                            <a:pos x="T18" y="T19"/>
                          </a:cxn>
                          <a:cxn ang="T116">
                            <a:pos x="T20" y="T21"/>
                          </a:cxn>
                          <a:cxn ang="T117">
                            <a:pos x="T22" y="T23"/>
                          </a:cxn>
                          <a:cxn ang="T118">
                            <a:pos x="T24" y="T25"/>
                          </a:cxn>
                          <a:cxn ang="T119">
                            <a:pos x="T26" y="T27"/>
                          </a:cxn>
                          <a:cxn ang="T120">
                            <a:pos x="T28" y="T29"/>
                          </a:cxn>
                          <a:cxn ang="T121">
                            <a:pos x="T30" y="T31"/>
                          </a:cxn>
                          <a:cxn ang="T122">
                            <a:pos x="T32" y="T33"/>
                          </a:cxn>
                          <a:cxn ang="T123">
                            <a:pos x="T34" y="T35"/>
                          </a:cxn>
                          <a:cxn ang="T124">
                            <a:pos x="T36" y="T37"/>
                          </a:cxn>
                          <a:cxn ang="T125">
                            <a:pos x="T38" y="T39"/>
                          </a:cxn>
                          <a:cxn ang="T126">
                            <a:pos x="T40" y="T41"/>
                          </a:cxn>
                          <a:cxn ang="T127">
                            <a:pos x="T42" y="T43"/>
                          </a:cxn>
                          <a:cxn ang="T128">
                            <a:pos x="T44" y="T45"/>
                          </a:cxn>
                          <a:cxn ang="T129">
                            <a:pos x="T46" y="T47"/>
                          </a:cxn>
                          <a:cxn ang="T130">
                            <a:pos x="T48" y="T49"/>
                          </a:cxn>
                          <a:cxn ang="T131">
                            <a:pos x="T50" y="T51"/>
                          </a:cxn>
                          <a:cxn ang="T132">
                            <a:pos x="T52" y="T53"/>
                          </a:cxn>
                          <a:cxn ang="T133">
                            <a:pos x="T54" y="T55"/>
                          </a:cxn>
                          <a:cxn ang="T134">
                            <a:pos x="T56" y="T57"/>
                          </a:cxn>
                          <a:cxn ang="T135">
                            <a:pos x="T58" y="T59"/>
                          </a:cxn>
                          <a:cxn ang="T136">
                            <a:pos x="T60" y="T61"/>
                          </a:cxn>
                          <a:cxn ang="T137">
                            <a:pos x="T62" y="T63"/>
                          </a:cxn>
                          <a:cxn ang="T138">
                            <a:pos x="T64" y="T65"/>
                          </a:cxn>
                          <a:cxn ang="T139">
                            <a:pos x="T66" y="T67"/>
                          </a:cxn>
                          <a:cxn ang="T140">
                            <a:pos x="T68" y="T69"/>
                          </a:cxn>
                          <a:cxn ang="T141">
                            <a:pos x="T70" y="T71"/>
                          </a:cxn>
                          <a:cxn ang="T142">
                            <a:pos x="T72" y="T73"/>
                          </a:cxn>
                          <a:cxn ang="T143">
                            <a:pos x="T74" y="T75"/>
                          </a:cxn>
                          <a:cxn ang="T144">
                            <a:pos x="T76" y="T77"/>
                          </a:cxn>
                          <a:cxn ang="T145">
                            <a:pos x="T78" y="T79"/>
                          </a:cxn>
                          <a:cxn ang="T146">
                            <a:pos x="T80" y="T81"/>
                          </a:cxn>
                          <a:cxn ang="T147">
                            <a:pos x="T82" y="T83"/>
                          </a:cxn>
                          <a:cxn ang="T148">
                            <a:pos x="T84" y="T85"/>
                          </a:cxn>
                          <a:cxn ang="T149">
                            <a:pos x="T86" y="T87"/>
                          </a:cxn>
                          <a:cxn ang="T150">
                            <a:pos x="T88" y="T89"/>
                          </a:cxn>
                          <a:cxn ang="T151">
                            <a:pos x="T90" y="T91"/>
                          </a:cxn>
                          <a:cxn ang="T152">
                            <a:pos x="T92" y="T93"/>
                          </a:cxn>
                          <a:cxn ang="T153">
                            <a:pos x="T94" y="T95"/>
                          </a:cxn>
                          <a:cxn ang="T154">
                            <a:pos x="T96" y="T97"/>
                          </a:cxn>
                          <a:cxn ang="T155">
                            <a:pos x="T98" y="T99"/>
                          </a:cxn>
                          <a:cxn ang="T156">
                            <a:pos x="T100" y="T101"/>
                          </a:cxn>
                          <a:cxn ang="T157">
                            <a:pos x="T102" y="T103"/>
                          </a:cxn>
                          <a:cxn ang="T158">
                            <a:pos x="T104" y="T105"/>
                          </a:cxn>
                        </a:cxnLst>
                        <a:rect l="T159" t="T160" r="T161" b="T162"/>
                        <a:pathLst>
                          <a:path w="913" h="718">
                            <a:moveTo>
                              <a:pt x="26" y="0"/>
                            </a:moveTo>
                            <a:lnTo>
                              <a:pt x="21" y="20"/>
                            </a:lnTo>
                            <a:lnTo>
                              <a:pt x="23" y="29"/>
                            </a:lnTo>
                            <a:lnTo>
                              <a:pt x="25" y="38"/>
                            </a:lnTo>
                            <a:lnTo>
                              <a:pt x="26" y="59"/>
                            </a:lnTo>
                            <a:lnTo>
                              <a:pt x="23" y="73"/>
                            </a:lnTo>
                            <a:lnTo>
                              <a:pt x="17" y="86"/>
                            </a:lnTo>
                            <a:lnTo>
                              <a:pt x="12" y="96"/>
                            </a:lnTo>
                            <a:lnTo>
                              <a:pt x="6" y="113"/>
                            </a:lnTo>
                            <a:lnTo>
                              <a:pt x="6" y="126"/>
                            </a:lnTo>
                            <a:lnTo>
                              <a:pt x="12" y="138"/>
                            </a:lnTo>
                            <a:lnTo>
                              <a:pt x="17" y="149"/>
                            </a:lnTo>
                            <a:lnTo>
                              <a:pt x="29" y="162"/>
                            </a:lnTo>
                            <a:lnTo>
                              <a:pt x="34" y="176"/>
                            </a:lnTo>
                            <a:lnTo>
                              <a:pt x="34" y="185"/>
                            </a:lnTo>
                            <a:lnTo>
                              <a:pt x="30" y="195"/>
                            </a:lnTo>
                            <a:lnTo>
                              <a:pt x="21" y="204"/>
                            </a:lnTo>
                            <a:lnTo>
                              <a:pt x="13" y="216"/>
                            </a:lnTo>
                            <a:lnTo>
                              <a:pt x="8" y="225"/>
                            </a:lnTo>
                            <a:lnTo>
                              <a:pt x="6" y="236"/>
                            </a:lnTo>
                            <a:lnTo>
                              <a:pt x="12" y="248"/>
                            </a:lnTo>
                            <a:lnTo>
                              <a:pt x="19" y="259"/>
                            </a:lnTo>
                            <a:lnTo>
                              <a:pt x="26" y="269"/>
                            </a:lnTo>
                            <a:lnTo>
                              <a:pt x="30" y="278"/>
                            </a:lnTo>
                            <a:lnTo>
                              <a:pt x="34" y="288"/>
                            </a:lnTo>
                            <a:lnTo>
                              <a:pt x="30" y="301"/>
                            </a:lnTo>
                            <a:lnTo>
                              <a:pt x="21" y="313"/>
                            </a:lnTo>
                            <a:lnTo>
                              <a:pt x="12" y="322"/>
                            </a:lnTo>
                            <a:lnTo>
                              <a:pt x="2" y="337"/>
                            </a:lnTo>
                            <a:lnTo>
                              <a:pt x="0" y="349"/>
                            </a:lnTo>
                            <a:lnTo>
                              <a:pt x="4" y="362"/>
                            </a:lnTo>
                            <a:lnTo>
                              <a:pt x="13" y="372"/>
                            </a:lnTo>
                            <a:lnTo>
                              <a:pt x="23" y="383"/>
                            </a:lnTo>
                            <a:lnTo>
                              <a:pt x="33" y="396"/>
                            </a:lnTo>
                            <a:lnTo>
                              <a:pt x="38" y="414"/>
                            </a:lnTo>
                            <a:lnTo>
                              <a:pt x="33" y="431"/>
                            </a:lnTo>
                            <a:lnTo>
                              <a:pt x="23" y="444"/>
                            </a:lnTo>
                            <a:lnTo>
                              <a:pt x="19" y="455"/>
                            </a:lnTo>
                            <a:lnTo>
                              <a:pt x="19" y="466"/>
                            </a:lnTo>
                            <a:lnTo>
                              <a:pt x="21" y="473"/>
                            </a:lnTo>
                            <a:lnTo>
                              <a:pt x="29" y="484"/>
                            </a:lnTo>
                            <a:lnTo>
                              <a:pt x="42" y="499"/>
                            </a:lnTo>
                            <a:lnTo>
                              <a:pt x="64" y="528"/>
                            </a:lnTo>
                            <a:lnTo>
                              <a:pt x="107" y="573"/>
                            </a:lnTo>
                            <a:lnTo>
                              <a:pt x="144" y="609"/>
                            </a:lnTo>
                            <a:lnTo>
                              <a:pt x="166" y="629"/>
                            </a:lnTo>
                            <a:lnTo>
                              <a:pt x="190" y="643"/>
                            </a:lnTo>
                            <a:lnTo>
                              <a:pt x="217" y="660"/>
                            </a:lnTo>
                            <a:lnTo>
                              <a:pt x="255" y="681"/>
                            </a:lnTo>
                            <a:lnTo>
                              <a:pt x="313" y="701"/>
                            </a:lnTo>
                            <a:lnTo>
                              <a:pt x="356" y="710"/>
                            </a:lnTo>
                            <a:lnTo>
                              <a:pt x="401" y="716"/>
                            </a:lnTo>
                            <a:lnTo>
                              <a:pt x="460" y="718"/>
                            </a:lnTo>
                            <a:lnTo>
                              <a:pt x="523" y="716"/>
                            </a:lnTo>
                            <a:lnTo>
                              <a:pt x="578" y="714"/>
                            </a:lnTo>
                            <a:lnTo>
                              <a:pt x="625" y="706"/>
                            </a:lnTo>
                            <a:lnTo>
                              <a:pt x="667" y="697"/>
                            </a:lnTo>
                            <a:lnTo>
                              <a:pt x="697" y="685"/>
                            </a:lnTo>
                            <a:lnTo>
                              <a:pt x="723" y="672"/>
                            </a:lnTo>
                            <a:lnTo>
                              <a:pt x="744" y="659"/>
                            </a:lnTo>
                            <a:lnTo>
                              <a:pt x="761" y="647"/>
                            </a:lnTo>
                            <a:lnTo>
                              <a:pt x="778" y="629"/>
                            </a:lnTo>
                            <a:lnTo>
                              <a:pt x="832" y="556"/>
                            </a:lnTo>
                            <a:lnTo>
                              <a:pt x="874" y="493"/>
                            </a:lnTo>
                            <a:lnTo>
                              <a:pt x="890" y="461"/>
                            </a:lnTo>
                            <a:lnTo>
                              <a:pt x="894" y="448"/>
                            </a:lnTo>
                            <a:lnTo>
                              <a:pt x="895" y="438"/>
                            </a:lnTo>
                            <a:lnTo>
                              <a:pt x="895" y="427"/>
                            </a:lnTo>
                            <a:lnTo>
                              <a:pt x="887" y="414"/>
                            </a:lnTo>
                            <a:lnTo>
                              <a:pt x="882" y="406"/>
                            </a:lnTo>
                            <a:lnTo>
                              <a:pt x="879" y="394"/>
                            </a:lnTo>
                            <a:lnTo>
                              <a:pt x="882" y="381"/>
                            </a:lnTo>
                            <a:lnTo>
                              <a:pt x="887" y="372"/>
                            </a:lnTo>
                            <a:lnTo>
                              <a:pt x="894" y="362"/>
                            </a:lnTo>
                            <a:lnTo>
                              <a:pt x="900" y="352"/>
                            </a:lnTo>
                            <a:lnTo>
                              <a:pt x="908" y="341"/>
                            </a:lnTo>
                            <a:lnTo>
                              <a:pt x="913" y="330"/>
                            </a:lnTo>
                            <a:lnTo>
                              <a:pt x="912" y="316"/>
                            </a:lnTo>
                            <a:lnTo>
                              <a:pt x="907" y="305"/>
                            </a:lnTo>
                            <a:lnTo>
                              <a:pt x="900" y="295"/>
                            </a:lnTo>
                            <a:lnTo>
                              <a:pt x="894" y="286"/>
                            </a:lnTo>
                            <a:lnTo>
                              <a:pt x="886" y="275"/>
                            </a:lnTo>
                            <a:lnTo>
                              <a:pt x="883" y="263"/>
                            </a:lnTo>
                            <a:lnTo>
                              <a:pt x="886" y="254"/>
                            </a:lnTo>
                            <a:lnTo>
                              <a:pt x="895" y="240"/>
                            </a:lnTo>
                            <a:lnTo>
                              <a:pt x="904" y="229"/>
                            </a:lnTo>
                            <a:lnTo>
                              <a:pt x="908" y="217"/>
                            </a:lnTo>
                            <a:lnTo>
                              <a:pt x="908" y="202"/>
                            </a:lnTo>
                            <a:lnTo>
                              <a:pt x="903" y="187"/>
                            </a:lnTo>
                            <a:lnTo>
                              <a:pt x="894" y="176"/>
                            </a:lnTo>
                            <a:lnTo>
                              <a:pt x="890" y="168"/>
                            </a:lnTo>
                            <a:lnTo>
                              <a:pt x="886" y="155"/>
                            </a:lnTo>
                            <a:lnTo>
                              <a:pt x="887" y="141"/>
                            </a:lnTo>
                            <a:lnTo>
                              <a:pt x="895" y="130"/>
                            </a:lnTo>
                            <a:lnTo>
                              <a:pt x="900" y="122"/>
                            </a:lnTo>
                            <a:lnTo>
                              <a:pt x="908" y="113"/>
                            </a:lnTo>
                            <a:lnTo>
                              <a:pt x="912" y="101"/>
                            </a:lnTo>
                            <a:lnTo>
                              <a:pt x="913" y="88"/>
                            </a:lnTo>
                            <a:lnTo>
                              <a:pt x="911" y="80"/>
                            </a:lnTo>
                            <a:lnTo>
                              <a:pt x="903" y="67"/>
                            </a:lnTo>
                            <a:lnTo>
                              <a:pt x="895" y="56"/>
                            </a:lnTo>
                            <a:lnTo>
                              <a:pt x="890" y="42"/>
                            </a:lnTo>
                            <a:lnTo>
                              <a:pt x="890" y="29"/>
                            </a:lnTo>
                            <a:lnTo>
                              <a:pt x="894" y="18"/>
                            </a:lnTo>
                            <a:lnTo>
                              <a:pt x="891" y="0"/>
                            </a:lnTo>
                            <a:lnTo>
                              <a:pt x="26" y="0"/>
                            </a:lnTo>
                            <a:close/>
                          </a:path>
                        </a:pathLst>
                      </a:custGeom>
                      <a:solidFill>
                        <a:srgbClr val="FFC080"/>
                      </a:solidFill>
                      <a:ln w="9525">
                        <a:noFill/>
                        <a:round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25657" name="Freeform 21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6" y="96"/>
                        <a:ext cx="113" cy="99"/>
                      </a:xfrm>
                      <a:custGeom>
                        <a:avLst/>
                        <a:gdLst>
                          <a:gd name="T0" fmla="*/ 6 w 113"/>
                          <a:gd name="T1" fmla="*/ 0 h 99"/>
                          <a:gd name="T2" fmla="*/ 13 w 113"/>
                          <a:gd name="T3" fmla="*/ 13 h 99"/>
                          <a:gd name="T4" fmla="*/ 24 w 113"/>
                          <a:gd name="T5" fmla="*/ 26 h 99"/>
                          <a:gd name="T6" fmla="*/ 44 w 113"/>
                          <a:gd name="T7" fmla="*/ 43 h 99"/>
                          <a:gd name="T8" fmla="*/ 68 w 113"/>
                          <a:gd name="T9" fmla="*/ 57 h 99"/>
                          <a:gd name="T10" fmla="*/ 91 w 113"/>
                          <a:gd name="T11" fmla="*/ 66 h 99"/>
                          <a:gd name="T12" fmla="*/ 113 w 113"/>
                          <a:gd name="T13" fmla="*/ 72 h 99"/>
                          <a:gd name="T14" fmla="*/ 104 w 113"/>
                          <a:gd name="T15" fmla="*/ 89 h 99"/>
                          <a:gd name="T16" fmla="*/ 75 w 113"/>
                          <a:gd name="T17" fmla="*/ 85 h 99"/>
                          <a:gd name="T18" fmla="*/ 44 w 113"/>
                          <a:gd name="T19" fmla="*/ 87 h 99"/>
                          <a:gd name="T20" fmla="*/ 24 w 113"/>
                          <a:gd name="T21" fmla="*/ 99 h 99"/>
                          <a:gd name="T22" fmla="*/ 28 w 113"/>
                          <a:gd name="T23" fmla="*/ 89 h 99"/>
                          <a:gd name="T24" fmla="*/ 27 w 113"/>
                          <a:gd name="T25" fmla="*/ 78 h 99"/>
                          <a:gd name="T26" fmla="*/ 20 w 113"/>
                          <a:gd name="T27" fmla="*/ 62 h 99"/>
                          <a:gd name="T28" fmla="*/ 11 w 113"/>
                          <a:gd name="T29" fmla="*/ 49 h 99"/>
                          <a:gd name="T30" fmla="*/ 2 w 113"/>
                          <a:gd name="T31" fmla="*/ 34 h 99"/>
                          <a:gd name="T32" fmla="*/ 0 w 113"/>
                          <a:gd name="T33" fmla="*/ 17 h 99"/>
                          <a:gd name="T34" fmla="*/ 6 w 113"/>
                          <a:gd name="T35" fmla="*/ 0 h 99"/>
                          <a:gd name="T36" fmla="*/ 0 60000 65536"/>
                          <a:gd name="T37" fmla="*/ 0 60000 65536"/>
                          <a:gd name="T38" fmla="*/ 0 60000 65536"/>
                          <a:gd name="T39" fmla="*/ 0 60000 65536"/>
                          <a:gd name="T40" fmla="*/ 0 60000 65536"/>
                          <a:gd name="T41" fmla="*/ 0 60000 65536"/>
                          <a:gd name="T42" fmla="*/ 0 60000 65536"/>
                          <a:gd name="T43" fmla="*/ 0 60000 65536"/>
                          <a:gd name="T44" fmla="*/ 0 60000 65536"/>
                          <a:gd name="T45" fmla="*/ 0 60000 65536"/>
                          <a:gd name="T46" fmla="*/ 0 60000 65536"/>
                          <a:gd name="T47" fmla="*/ 0 60000 65536"/>
                          <a:gd name="T48" fmla="*/ 0 60000 65536"/>
                          <a:gd name="T49" fmla="*/ 0 60000 65536"/>
                          <a:gd name="T50" fmla="*/ 0 60000 65536"/>
                          <a:gd name="T51" fmla="*/ 0 60000 65536"/>
                          <a:gd name="T52" fmla="*/ 0 60000 65536"/>
                          <a:gd name="T53" fmla="*/ 0 60000 65536"/>
                          <a:gd name="T54" fmla="*/ 0 w 113"/>
                          <a:gd name="T55" fmla="*/ 0 h 99"/>
                          <a:gd name="T56" fmla="*/ 113 w 113"/>
                          <a:gd name="T57" fmla="*/ 99 h 99"/>
                        </a:gdLst>
                        <a:ahLst/>
                        <a:cxnLst>
                          <a:cxn ang="T36">
                            <a:pos x="T0" y="T1"/>
                          </a:cxn>
                          <a:cxn ang="T37">
                            <a:pos x="T2" y="T3"/>
                          </a:cxn>
                          <a:cxn ang="T38">
                            <a:pos x="T4" y="T5"/>
                          </a:cxn>
                          <a:cxn ang="T39">
                            <a:pos x="T6" y="T7"/>
                          </a:cxn>
                          <a:cxn ang="T40">
                            <a:pos x="T8" y="T9"/>
                          </a:cxn>
                          <a:cxn ang="T41">
                            <a:pos x="T10" y="T11"/>
                          </a:cxn>
                          <a:cxn ang="T42">
                            <a:pos x="T12" y="T13"/>
                          </a:cxn>
                          <a:cxn ang="T43">
                            <a:pos x="T14" y="T15"/>
                          </a:cxn>
                          <a:cxn ang="T44">
                            <a:pos x="T16" y="T17"/>
                          </a:cxn>
                          <a:cxn ang="T45">
                            <a:pos x="T18" y="T19"/>
                          </a:cxn>
                          <a:cxn ang="T46">
                            <a:pos x="T20" y="T21"/>
                          </a:cxn>
                          <a:cxn ang="T47">
                            <a:pos x="T22" y="T23"/>
                          </a:cxn>
                          <a:cxn ang="T48">
                            <a:pos x="T24" y="T25"/>
                          </a:cxn>
                          <a:cxn ang="T49">
                            <a:pos x="T26" y="T27"/>
                          </a:cxn>
                          <a:cxn ang="T50">
                            <a:pos x="T28" y="T29"/>
                          </a:cxn>
                          <a:cxn ang="T51">
                            <a:pos x="T30" y="T31"/>
                          </a:cxn>
                          <a:cxn ang="T52">
                            <a:pos x="T32" y="T33"/>
                          </a:cxn>
                          <a:cxn ang="T53">
                            <a:pos x="T34" y="T35"/>
                          </a:cxn>
                        </a:cxnLst>
                        <a:rect l="T54" t="T55" r="T56" b="T57"/>
                        <a:pathLst>
                          <a:path w="113" h="99">
                            <a:moveTo>
                              <a:pt x="6" y="0"/>
                            </a:moveTo>
                            <a:lnTo>
                              <a:pt x="13" y="13"/>
                            </a:lnTo>
                            <a:lnTo>
                              <a:pt x="24" y="26"/>
                            </a:lnTo>
                            <a:lnTo>
                              <a:pt x="44" y="43"/>
                            </a:lnTo>
                            <a:lnTo>
                              <a:pt x="68" y="57"/>
                            </a:lnTo>
                            <a:lnTo>
                              <a:pt x="91" y="66"/>
                            </a:lnTo>
                            <a:lnTo>
                              <a:pt x="113" y="72"/>
                            </a:lnTo>
                            <a:lnTo>
                              <a:pt x="104" y="89"/>
                            </a:lnTo>
                            <a:lnTo>
                              <a:pt x="75" y="85"/>
                            </a:lnTo>
                            <a:lnTo>
                              <a:pt x="44" y="87"/>
                            </a:lnTo>
                            <a:lnTo>
                              <a:pt x="24" y="99"/>
                            </a:lnTo>
                            <a:lnTo>
                              <a:pt x="28" y="89"/>
                            </a:lnTo>
                            <a:lnTo>
                              <a:pt x="27" y="78"/>
                            </a:lnTo>
                            <a:lnTo>
                              <a:pt x="20" y="62"/>
                            </a:lnTo>
                            <a:lnTo>
                              <a:pt x="11" y="49"/>
                            </a:lnTo>
                            <a:lnTo>
                              <a:pt x="2" y="34"/>
                            </a:lnTo>
                            <a:lnTo>
                              <a:pt x="0" y="17"/>
                            </a:lnTo>
                            <a:lnTo>
                              <a:pt x="6" y="0"/>
                            </a:lnTo>
                            <a:close/>
                          </a:path>
                        </a:pathLst>
                      </a:custGeom>
                      <a:solidFill>
                        <a:srgbClr val="FFA040"/>
                      </a:solidFill>
                      <a:ln w="9525">
                        <a:noFill/>
                        <a:round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25658" name="Freeform 22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8" y="219"/>
                        <a:ext cx="149" cy="84"/>
                      </a:xfrm>
                      <a:custGeom>
                        <a:avLst/>
                        <a:gdLst>
                          <a:gd name="T0" fmla="*/ 0 w 149"/>
                          <a:gd name="T1" fmla="*/ 10 h 84"/>
                          <a:gd name="T2" fmla="*/ 4 w 149"/>
                          <a:gd name="T3" fmla="*/ 0 h 84"/>
                          <a:gd name="T4" fmla="*/ 9 w 149"/>
                          <a:gd name="T5" fmla="*/ 10 h 84"/>
                          <a:gd name="T6" fmla="*/ 21 w 149"/>
                          <a:gd name="T7" fmla="*/ 15 h 84"/>
                          <a:gd name="T8" fmla="*/ 42 w 149"/>
                          <a:gd name="T9" fmla="*/ 25 h 84"/>
                          <a:gd name="T10" fmla="*/ 64 w 149"/>
                          <a:gd name="T11" fmla="*/ 31 h 84"/>
                          <a:gd name="T12" fmla="*/ 98 w 149"/>
                          <a:gd name="T13" fmla="*/ 38 h 84"/>
                          <a:gd name="T14" fmla="*/ 137 w 149"/>
                          <a:gd name="T15" fmla="*/ 44 h 84"/>
                          <a:gd name="T16" fmla="*/ 149 w 149"/>
                          <a:gd name="T17" fmla="*/ 80 h 84"/>
                          <a:gd name="T18" fmla="*/ 106 w 149"/>
                          <a:gd name="T19" fmla="*/ 69 h 84"/>
                          <a:gd name="T20" fmla="*/ 72 w 149"/>
                          <a:gd name="T21" fmla="*/ 65 h 84"/>
                          <a:gd name="T22" fmla="*/ 45 w 149"/>
                          <a:gd name="T23" fmla="*/ 71 h 84"/>
                          <a:gd name="T24" fmla="*/ 25 w 149"/>
                          <a:gd name="T25" fmla="*/ 84 h 84"/>
                          <a:gd name="T26" fmla="*/ 25 w 149"/>
                          <a:gd name="T27" fmla="*/ 73 h 84"/>
                          <a:gd name="T28" fmla="*/ 25 w 149"/>
                          <a:gd name="T29" fmla="*/ 63 h 84"/>
                          <a:gd name="T30" fmla="*/ 21 w 149"/>
                          <a:gd name="T31" fmla="*/ 52 h 84"/>
                          <a:gd name="T32" fmla="*/ 9 w 149"/>
                          <a:gd name="T33" fmla="*/ 36 h 84"/>
                          <a:gd name="T34" fmla="*/ 0 w 149"/>
                          <a:gd name="T35" fmla="*/ 23 h 84"/>
                          <a:gd name="T36" fmla="*/ 0 w 149"/>
                          <a:gd name="T37" fmla="*/ 10 h 84"/>
                          <a:gd name="T38" fmla="*/ 0 60000 65536"/>
                          <a:gd name="T39" fmla="*/ 0 60000 65536"/>
                          <a:gd name="T40" fmla="*/ 0 60000 65536"/>
                          <a:gd name="T41" fmla="*/ 0 60000 65536"/>
                          <a:gd name="T42" fmla="*/ 0 60000 65536"/>
                          <a:gd name="T43" fmla="*/ 0 60000 65536"/>
                          <a:gd name="T44" fmla="*/ 0 60000 65536"/>
                          <a:gd name="T45" fmla="*/ 0 60000 65536"/>
                          <a:gd name="T46" fmla="*/ 0 60000 65536"/>
                          <a:gd name="T47" fmla="*/ 0 60000 65536"/>
                          <a:gd name="T48" fmla="*/ 0 60000 65536"/>
                          <a:gd name="T49" fmla="*/ 0 60000 65536"/>
                          <a:gd name="T50" fmla="*/ 0 60000 65536"/>
                          <a:gd name="T51" fmla="*/ 0 60000 65536"/>
                          <a:gd name="T52" fmla="*/ 0 60000 65536"/>
                          <a:gd name="T53" fmla="*/ 0 60000 65536"/>
                          <a:gd name="T54" fmla="*/ 0 60000 65536"/>
                          <a:gd name="T55" fmla="*/ 0 60000 65536"/>
                          <a:gd name="T56" fmla="*/ 0 60000 65536"/>
                          <a:gd name="T57" fmla="*/ 0 w 149"/>
                          <a:gd name="T58" fmla="*/ 0 h 84"/>
                          <a:gd name="T59" fmla="*/ 149 w 149"/>
                          <a:gd name="T60" fmla="*/ 84 h 84"/>
                        </a:gdLst>
                        <a:ahLst/>
                        <a:cxnLst>
                          <a:cxn ang="T38">
                            <a:pos x="T0" y="T1"/>
                          </a:cxn>
                          <a:cxn ang="T39">
                            <a:pos x="T2" y="T3"/>
                          </a:cxn>
                          <a:cxn ang="T40">
                            <a:pos x="T4" y="T5"/>
                          </a:cxn>
                          <a:cxn ang="T41">
                            <a:pos x="T6" y="T7"/>
                          </a:cxn>
                          <a:cxn ang="T42">
                            <a:pos x="T8" y="T9"/>
                          </a:cxn>
                          <a:cxn ang="T43">
                            <a:pos x="T10" y="T11"/>
                          </a:cxn>
                          <a:cxn ang="T44">
                            <a:pos x="T12" y="T13"/>
                          </a:cxn>
                          <a:cxn ang="T45">
                            <a:pos x="T14" y="T15"/>
                          </a:cxn>
                          <a:cxn ang="T46">
                            <a:pos x="T16" y="T17"/>
                          </a:cxn>
                          <a:cxn ang="T47">
                            <a:pos x="T18" y="T19"/>
                          </a:cxn>
                          <a:cxn ang="T48">
                            <a:pos x="T20" y="T21"/>
                          </a:cxn>
                          <a:cxn ang="T49">
                            <a:pos x="T22" y="T23"/>
                          </a:cxn>
                          <a:cxn ang="T50">
                            <a:pos x="T24" y="T25"/>
                          </a:cxn>
                          <a:cxn ang="T51">
                            <a:pos x="T26" y="T27"/>
                          </a:cxn>
                          <a:cxn ang="T52">
                            <a:pos x="T28" y="T29"/>
                          </a:cxn>
                          <a:cxn ang="T53">
                            <a:pos x="T30" y="T31"/>
                          </a:cxn>
                          <a:cxn ang="T54">
                            <a:pos x="T32" y="T33"/>
                          </a:cxn>
                          <a:cxn ang="T55">
                            <a:pos x="T34" y="T35"/>
                          </a:cxn>
                          <a:cxn ang="T56">
                            <a:pos x="T36" y="T37"/>
                          </a:cxn>
                        </a:cxnLst>
                        <a:rect l="T57" t="T58" r="T59" b="T60"/>
                        <a:pathLst>
                          <a:path w="149" h="84">
                            <a:moveTo>
                              <a:pt x="0" y="10"/>
                            </a:moveTo>
                            <a:lnTo>
                              <a:pt x="4" y="0"/>
                            </a:lnTo>
                            <a:lnTo>
                              <a:pt x="9" y="10"/>
                            </a:lnTo>
                            <a:lnTo>
                              <a:pt x="21" y="15"/>
                            </a:lnTo>
                            <a:lnTo>
                              <a:pt x="42" y="25"/>
                            </a:lnTo>
                            <a:lnTo>
                              <a:pt x="64" y="31"/>
                            </a:lnTo>
                            <a:lnTo>
                              <a:pt x="98" y="38"/>
                            </a:lnTo>
                            <a:lnTo>
                              <a:pt x="137" y="44"/>
                            </a:lnTo>
                            <a:lnTo>
                              <a:pt x="149" y="80"/>
                            </a:lnTo>
                            <a:lnTo>
                              <a:pt x="106" y="69"/>
                            </a:lnTo>
                            <a:lnTo>
                              <a:pt x="72" y="65"/>
                            </a:lnTo>
                            <a:lnTo>
                              <a:pt x="45" y="71"/>
                            </a:lnTo>
                            <a:lnTo>
                              <a:pt x="25" y="84"/>
                            </a:lnTo>
                            <a:lnTo>
                              <a:pt x="25" y="73"/>
                            </a:lnTo>
                            <a:lnTo>
                              <a:pt x="25" y="63"/>
                            </a:lnTo>
                            <a:lnTo>
                              <a:pt x="21" y="52"/>
                            </a:lnTo>
                            <a:lnTo>
                              <a:pt x="9" y="36"/>
                            </a:lnTo>
                            <a:lnTo>
                              <a:pt x="0" y="23"/>
                            </a:lnTo>
                            <a:lnTo>
                              <a:pt x="0" y="10"/>
                            </a:lnTo>
                            <a:close/>
                          </a:path>
                        </a:pathLst>
                      </a:custGeom>
                      <a:solidFill>
                        <a:srgbClr val="FFA040"/>
                      </a:solidFill>
                      <a:ln w="9525">
                        <a:noFill/>
                        <a:round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25659" name="Freeform 23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2" y="324"/>
                        <a:ext cx="175" cy="104"/>
                      </a:xfrm>
                      <a:custGeom>
                        <a:avLst/>
                        <a:gdLst>
                          <a:gd name="T0" fmla="*/ 2 w 175"/>
                          <a:gd name="T1" fmla="*/ 13 h 104"/>
                          <a:gd name="T2" fmla="*/ 10 w 175"/>
                          <a:gd name="T3" fmla="*/ 0 h 104"/>
                          <a:gd name="T4" fmla="*/ 21 w 175"/>
                          <a:gd name="T5" fmla="*/ 17 h 104"/>
                          <a:gd name="T6" fmla="*/ 32 w 175"/>
                          <a:gd name="T7" fmla="*/ 25 h 104"/>
                          <a:gd name="T8" fmla="*/ 45 w 175"/>
                          <a:gd name="T9" fmla="*/ 34 h 104"/>
                          <a:gd name="T10" fmla="*/ 69 w 175"/>
                          <a:gd name="T11" fmla="*/ 42 h 104"/>
                          <a:gd name="T12" fmla="*/ 96 w 175"/>
                          <a:gd name="T13" fmla="*/ 49 h 104"/>
                          <a:gd name="T14" fmla="*/ 126 w 175"/>
                          <a:gd name="T15" fmla="*/ 59 h 104"/>
                          <a:gd name="T16" fmla="*/ 167 w 175"/>
                          <a:gd name="T17" fmla="*/ 72 h 104"/>
                          <a:gd name="T18" fmla="*/ 175 w 175"/>
                          <a:gd name="T19" fmla="*/ 104 h 104"/>
                          <a:gd name="T20" fmla="*/ 133 w 175"/>
                          <a:gd name="T21" fmla="*/ 87 h 104"/>
                          <a:gd name="T22" fmla="*/ 103 w 175"/>
                          <a:gd name="T23" fmla="*/ 76 h 104"/>
                          <a:gd name="T24" fmla="*/ 78 w 175"/>
                          <a:gd name="T25" fmla="*/ 72 h 104"/>
                          <a:gd name="T26" fmla="*/ 58 w 175"/>
                          <a:gd name="T27" fmla="*/ 72 h 104"/>
                          <a:gd name="T28" fmla="*/ 48 w 175"/>
                          <a:gd name="T29" fmla="*/ 80 h 104"/>
                          <a:gd name="T30" fmla="*/ 36 w 175"/>
                          <a:gd name="T31" fmla="*/ 91 h 104"/>
                          <a:gd name="T32" fmla="*/ 34 w 175"/>
                          <a:gd name="T33" fmla="*/ 78 h 104"/>
                          <a:gd name="T34" fmla="*/ 21 w 175"/>
                          <a:gd name="T35" fmla="*/ 59 h 104"/>
                          <a:gd name="T36" fmla="*/ 10 w 175"/>
                          <a:gd name="T37" fmla="*/ 45 h 104"/>
                          <a:gd name="T38" fmla="*/ 0 w 175"/>
                          <a:gd name="T39" fmla="*/ 31 h 104"/>
                          <a:gd name="T40" fmla="*/ 2 w 175"/>
                          <a:gd name="T41" fmla="*/ 13 h 104"/>
                          <a:gd name="T42" fmla="*/ 0 60000 65536"/>
                          <a:gd name="T43" fmla="*/ 0 60000 65536"/>
                          <a:gd name="T44" fmla="*/ 0 60000 65536"/>
                          <a:gd name="T45" fmla="*/ 0 60000 65536"/>
                          <a:gd name="T46" fmla="*/ 0 60000 65536"/>
                          <a:gd name="T47" fmla="*/ 0 60000 65536"/>
                          <a:gd name="T48" fmla="*/ 0 60000 65536"/>
                          <a:gd name="T49" fmla="*/ 0 60000 65536"/>
                          <a:gd name="T50" fmla="*/ 0 60000 65536"/>
                          <a:gd name="T51" fmla="*/ 0 60000 65536"/>
                          <a:gd name="T52" fmla="*/ 0 60000 65536"/>
                          <a:gd name="T53" fmla="*/ 0 60000 65536"/>
                          <a:gd name="T54" fmla="*/ 0 60000 65536"/>
                          <a:gd name="T55" fmla="*/ 0 60000 65536"/>
                          <a:gd name="T56" fmla="*/ 0 60000 65536"/>
                          <a:gd name="T57" fmla="*/ 0 60000 65536"/>
                          <a:gd name="T58" fmla="*/ 0 60000 65536"/>
                          <a:gd name="T59" fmla="*/ 0 60000 65536"/>
                          <a:gd name="T60" fmla="*/ 0 60000 65536"/>
                          <a:gd name="T61" fmla="*/ 0 60000 65536"/>
                          <a:gd name="T62" fmla="*/ 0 60000 65536"/>
                          <a:gd name="T63" fmla="*/ 0 w 175"/>
                          <a:gd name="T64" fmla="*/ 0 h 104"/>
                          <a:gd name="T65" fmla="*/ 175 w 175"/>
                          <a:gd name="T66" fmla="*/ 104 h 104"/>
                        </a:gdLst>
                        <a:ahLst/>
                        <a:cxnLst>
                          <a:cxn ang="T42">
                            <a:pos x="T0" y="T1"/>
                          </a:cxn>
                          <a:cxn ang="T43">
                            <a:pos x="T2" y="T3"/>
                          </a:cxn>
                          <a:cxn ang="T44">
                            <a:pos x="T4" y="T5"/>
                          </a:cxn>
                          <a:cxn ang="T45">
                            <a:pos x="T6" y="T7"/>
                          </a:cxn>
                          <a:cxn ang="T46">
                            <a:pos x="T8" y="T9"/>
                          </a:cxn>
                          <a:cxn ang="T47">
                            <a:pos x="T10" y="T11"/>
                          </a:cxn>
                          <a:cxn ang="T48">
                            <a:pos x="T12" y="T13"/>
                          </a:cxn>
                          <a:cxn ang="T49">
                            <a:pos x="T14" y="T15"/>
                          </a:cxn>
                          <a:cxn ang="T50">
                            <a:pos x="T16" y="T17"/>
                          </a:cxn>
                          <a:cxn ang="T51">
                            <a:pos x="T18" y="T19"/>
                          </a:cxn>
                          <a:cxn ang="T52">
                            <a:pos x="T20" y="T21"/>
                          </a:cxn>
                          <a:cxn ang="T53">
                            <a:pos x="T22" y="T23"/>
                          </a:cxn>
                          <a:cxn ang="T54">
                            <a:pos x="T24" y="T25"/>
                          </a:cxn>
                          <a:cxn ang="T55">
                            <a:pos x="T26" y="T27"/>
                          </a:cxn>
                          <a:cxn ang="T56">
                            <a:pos x="T28" y="T29"/>
                          </a:cxn>
                          <a:cxn ang="T57">
                            <a:pos x="T30" y="T31"/>
                          </a:cxn>
                          <a:cxn ang="T58">
                            <a:pos x="T32" y="T33"/>
                          </a:cxn>
                          <a:cxn ang="T59">
                            <a:pos x="T34" y="T35"/>
                          </a:cxn>
                          <a:cxn ang="T60">
                            <a:pos x="T36" y="T37"/>
                          </a:cxn>
                          <a:cxn ang="T61">
                            <a:pos x="T38" y="T39"/>
                          </a:cxn>
                          <a:cxn ang="T62">
                            <a:pos x="T40" y="T41"/>
                          </a:cxn>
                        </a:cxnLst>
                        <a:rect l="T63" t="T64" r="T65" b="T66"/>
                        <a:pathLst>
                          <a:path w="175" h="104">
                            <a:moveTo>
                              <a:pt x="2" y="13"/>
                            </a:moveTo>
                            <a:lnTo>
                              <a:pt x="10" y="0"/>
                            </a:lnTo>
                            <a:lnTo>
                              <a:pt x="21" y="17"/>
                            </a:lnTo>
                            <a:lnTo>
                              <a:pt x="32" y="25"/>
                            </a:lnTo>
                            <a:lnTo>
                              <a:pt x="45" y="34"/>
                            </a:lnTo>
                            <a:lnTo>
                              <a:pt x="69" y="42"/>
                            </a:lnTo>
                            <a:lnTo>
                              <a:pt x="96" y="49"/>
                            </a:lnTo>
                            <a:lnTo>
                              <a:pt x="126" y="59"/>
                            </a:lnTo>
                            <a:lnTo>
                              <a:pt x="167" y="72"/>
                            </a:lnTo>
                            <a:lnTo>
                              <a:pt x="175" y="104"/>
                            </a:lnTo>
                            <a:lnTo>
                              <a:pt x="133" y="87"/>
                            </a:lnTo>
                            <a:lnTo>
                              <a:pt x="103" y="76"/>
                            </a:lnTo>
                            <a:lnTo>
                              <a:pt x="78" y="72"/>
                            </a:lnTo>
                            <a:lnTo>
                              <a:pt x="58" y="72"/>
                            </a:lnTo>
                            <a:lnTo>
                              <a:pt x="48" y="80"/>
                            </a:lnTo>
                            <a:lnTo>
                              <a:pt x="36" y="91"/>
                            </a:lnTo>
                            <a:lnTo>
                              <a:pt x="34" y="78"/>
                            </a:lnTo>
                            <a:lnTo>
                              <a:pt x="21" y="59"/>
                            </a:lnTo>
                            <a:lnTo>
                              <a:pt x="10" y="45"/>
                            </a:lnTo>
                            <a:lnTo>
                              <a:pt x="0" y="31"/>
                            </a:lnTo>
                            <a:lnTo>
                              <a:pt x="2" y="13"/>
                            </a:lnTo>
                            <a:close/>
                          </a:path>
                        </a:pathLst>
                      </a:custGeom>
                      <a:solidFill>
                        <a:srgbClr val="FFA040"/>
                      </a:solidFill>
                      <a:ln w="9525">
                        <a:noFill/>
                        <a:round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25660" name="Freeform 24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21" y="438"/>
                        <a:ext cx="208" cy="230"/>
                      </a:xfrm>
                      <a:custGeom>
                        <a:avLst/>
                        <a:gdLst>
                          <a:gd name="T0" fmla="*/ 2 w 208"/>
                          <a:gd name="T1" fmla="*/ 35 h 230"/>
                          <a:gd name="T2" fmla="*/ 0 w 208"/>
                          <a:gd name="T3" fmla="*/ 21 h 230"/>
                          <a:gd name="T4" fmla="*/ 0 w 208"/>
                          <a:gd name="T5" fmla="*/ 11 h 230"/>
                          <a:gd name="T6" fmla="*/ 8 w 208"/>
                          <a:gd name="T7" fmla="*/ 0 h 230"/>
                          <a:gd name="T8" fmla="*/ 22 w 208"/>
                          <a:gd name="T9" fmla="*/ 17 h 230"/>
                          <a:gd name="T10" fmla="*/ 47 w 208"/>
                          <a:gd name="T11" fmla="*/ 32 h 230"/>
                          <a:gd name="T12" fmla="*/ 72 w 208"/>
                          <a:gd name="T13" fmla="*/ 44 h 230"/>
                          <a:gd name="T14" fmla="*/ 106 w 208"/>
                          <a:gd name="T15" fmla="*/ 55 h 230"/>
                          <a:gd name="T16" fmla="*/ 156 w 208"/>
                          <a:gd name="T17" fmla="*/ 65 h 230"/>
                          <a:gd name="T18" fmla="*/ 166 w 208"/>
                          <a:gd name="T19" fmla="*/ 91 h 230"/>
                          <a:gd name="T20" fmla="*/ 140 w 208"/>
                          <a:gd name="T21" fmla="*/ 84 h 230"/>
                          <a:gd name="T22" fmla="*/ 114 w 208"/>
                          <a:gd name="T23" fmla="*/ 80 h 230"/>
                          <a:gd name="T24" fmla="*/ 101 w 208"/>
                          <a:gd name="T25" fmla="*/ 82 h 230"/>
                          <a:gd name="T26" fmla="*/ 97 w 208"/>
                          <a:gd name="T27" fmla="*/ 95 h 230"/>
                          <a:gd name="T28" fmla="*/ 105 w 208"/>
                          <a:gd name="T29" fmla="*/ 112 h 230"/>
                          <a:gd name="T30" fmla="*/ 115 w 208"/>
                          <a:gd name="T31" fmla="*/ 128 h 230"/>
                          <a:gd name="T32" fmla="*/ 136 w 208"/>
                          <a:gd name="T33" fmla="*/ 153 h 230"/>
                          <a:gd name="T34" fmla="*/ 166 w 208"/>
                          <a:gd name="T35" fmla="*/ 179 h 230"/>
                          <a:gd name="T36" fmla="*/ 208 w 208"/>
                          <a:gd name="T37" fmla="*/ 209 h 230"/>
                          <a:gd name="T38" fmla="*/ 208 w 208"/>
                          <a:gd name="T39" fmla="*/ 230 h 230"/>
                          <a:gd name="T40" fmla="*/ 190 w 208"/>
                          <a:gd name="T41" fmla="*/ 219 h 230"/>
                          <a:gd name="T42" fmla="*/ 166 w 208"/>
                          <a:gd name="T43" fmla="*/ 205 h 230"/>
                          <a:gd name="T44" fmla="*/ 132 w 208"/>
                          <a:gd name="T45" fmla="*/ 179 h 230"/>
                          <a:gd name="T46" fmla="*/ 105 w 208"/>
                          <a:gd name="T47" fmla="*/ 150 h 230"/>
                          <a:gd name="T48" fmla="*/ 80 w 208"/>
                          <a:gd name="T49" fmla="*/ 128 h 230"/>
                          <a:gd name="T50" fmla="*/ 56 w 208"/>
                          <a:gd name="T51" fmla="*/ 101 h 230"/>
                          <a:gd name="T52" fmla="*/ 36 w 208"/>
                          <a:gd name="T53" fmla="*/ 78 h 230"/>
                          <a:gd name="T54" fmla="*/ 15 w 208"/>
                          <a:gd name="T55" fmla="*/ 57 h 230"/>
                          <a:gd name="T56" fmla="*/ 2 w 208"/>
                          <a:gd name="T57" fmla="*/ 35 h 230"/>
                          <a:gd name="T58" fmla="*/ 0 60000 65536"/>
                          <a:gd name="T59" fmla="*/ 0 60000 65536"/>
                          <a:gd name="T60" fmla="*/ 0 60000 65536"/>
                          <a:gd name="T61" fmla="*/ 0 60000 65536"/>
                          <a:gd name="T62" fmla="*/ 0 60000 65536"/>
                          <a:gd name="T63" fmla="*/ 0 60000 65536"/>
                          <a:gd name="T64" fmla="*/ 0 60000 65536"/>
                          <a:gd name="T65" fmla="*/ 0 60000 65536"/>
                          <a:gd name="T66" fmla="*/ 0 60000 65536"/>
                          <a:gd name="T67" fmla="*/ 0 60000 65536"/>
                          <a:gd name="T68" fmla="*/ 0 60000 65536"/>
                          <a:gd name="T69" fmla="*/ 0 60000 65536"/>
                          <a:gd name="T70" fmla="*/ 0 60000 65536"/>
                          <a:gd name="T71" fmla="*/ 0 60000 65536"/>
                          <a:gd name="T72" fmla="*/ 0 60000 65536"/>
                          <a:gd name="T73" fmla="*/ 0 60000 65536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w 208"/>
                          <a:gd name="T88" fmla="*/ 0 h 230"/>
                          <a:gd name="T89" fmla="*/ 208 w 208"/>
                          <a:gd name="T90" fmla="*/ 230 h 230"/>
                        </a:gdLst>
                        <a:ahLst/>
                        <a:cxnLst>
                          <a:cxn ang="T58">
                            <a:pos x="T0" y="T1"/>
                          </a:cxn>
                          <a:cxn ang="T59">
                            <a:pos x="T2" y="T3"/>
                          </a:cxn>
                          <a:cxn ang="T60">
                            <a:pos x="T4" y="T5"/>
                          </a:cxn>
                          <a:cxn ang="T61">
                            <a:pos x="T6" y="T7"/>
                          </a:cxn>
                          <a:cxn ang="T62">
                            <a:pos x="T8" y="T9"/>
                          </a:cxn>
                          <a:cxn ang="T63">
                            <a:pos x="T10" y="T11"/>
                          </a:cxn>
                          <a:cxn ang="T64">
                            <a:pos x="T12" y="T13"/>
                          </a:cxn>
                          <a:cxn ang="T65">
                            <a:pos x="T14" y="T15"/>
                          </a:cxn>
                          <a:cxn ang="T66">
                            <a:pos x="T16" y="T17"/>
                          </a:cxn>
                          <a:cxn ang="T67">
                            <a:pos x="T18" y="T19"/>
                          </a:cxn>
                          <a:cxn ang="T68">
                            <a:pos x="T20" y="T21"/>
                          </a:cxn>
                          <a:cxn ang="T69">
                            <a:pos x="T22" y="T23"/>
                          </a:cxn>
                          <a:cxn ang="T70">
                            <a:pos x="T24" y="T25"/>
                          </a:cxn>
                          <a:cxn ang="T71">
                            <a:pos x="T26" y="T27"/>
                          </a:cxn>
                          <a:cxn ang="T72">
                            <a:pos x="T28" y="T29"/>
                          </a:cxn>
                          <a:cxn ang="T73">
                            <a:pos x="T30" y="T31"/>
                          </a:cxn>
                          <a:cxn ang="T74">
                            <a:pos x="T32" y="T33"/>
                          </a:cxn>
                          <a:cxn ang="T75">
                            <a:pos x="T34" y="T35"/>
                          </a:cxn>
                          <a:cxn ang="T76">
                            <a:pos x="T36" y="T37"/>
                          </a:cxn>
                          <a:cxn ang="T77">
                            <a:pos x="T38" y="T39"/>
                          </a:cxn>
                          <a:cxn ang="T78">
                            <a:pos x="T40" y="T41"/>
                          </a:cxn>
                          <a:cxn ang="T79">
                            <a:pos x="T42" y="T43"/>
                          </a:cxn>
                          <a:cxn ang="T80">
                            <a:pos x="T44" y="T45"/>
                          </a:cxn>
                          <a:cxn ang="T81">
                            <a:pos x="T46" y="T47"/>
                          </a:cxn>
                          <a:cxn ang="T82">
                            <a:pos x="T48" y="T49"/>
                          </a:cxn>
                          <a:cxn ang="T83">
                            <a:pos x="T50" y="T51"/>
                          </a:cxn>
                          <a:cxn ang="T84">
                            <a:pos x="T52" y="T53"/>
                          </a:cxn>
                          <a:cxn ang="T85">
                            <a:pos x="T54" y="T55"/>
                          </a:cxn>
                          <a:cxn ang="T86">
                            <a:pos x="T56" y="T57"/>
                          </a:cxn>
                        </a:cxnLst>
                        <a:rect l="T87" t="T88" r="T89" b="T90"/>
                        <a:pathLst>
                          <a:path w="208" h="230">
                            <a:moveTo>
                              <a:pt x="2" y="35"/>
                            </a:moveTo>
                            <a:lnTo>
                              <a:pt x="0" y="21"/>
                            </a:lnTo>
                            <a:lnTo>
                              <a:pt x="0" y="11"/>
                            </a:lnTo>
                            <a:lnTo>
                              <a:pt x="8" y="0"/>
                            </a:lnTo>
                            <a:lnTo>
                              <a:pt x="22" y="17"/>
                            </a:lnTo>
                            <a:lnTo>
                              <a:pt x="47" y="32"/>
                            </a:lnTo>
                            <a:lnTo>
                              <a:pt x="72" y="44"/>
                            </a:lnTo>
                            <a:lnTo>
                              <a:pt x="106" y="55"/>
                            </a:lnTo>
                            <a:lnTo>
                              <a:pt x="156" y="65"/>
                            </a:lnTo>
                            <a:lnTo>
                              <a:pt x="166" y="91"/>
                            </a:lnTo>
                            <a:lnTo>
                              <a:pt x="140" y="84"/>
                            </a:lnTo>
                            <a:lnTo>
                              <a:pt x="114" y="80"/>
                            </a:lnTo>
                            <a:lnTo>
                              <a:pt x="101" y="82"/>
                            </a:lnTo>
                            <a:lnTo>
                              <a:pt x="97" y="95"/>
                            </a:lnTo>
                            <a:lnTo>
                              <a:pt x="105" y="112"/>
                            </a:lnTo>
                            <a:lnTo>
                              <a:pt x="115" y="128"/>
                            </a:lnTo>
                            <a:lnTo>
                              <a:pt x="136" y="153"/>
                            </a:lnTo>
                            <a:lnTo>
                              <a:pt x="166" y="179"/>
                            </a:lnTo>
                            <a:lnTo>
                              <a:pt x="208" y="209"/>
                            </a:lnTo>
                            <a:lnTo>
                              <a:pt x="208" y="230"/>
                            </a:lnTo>
                            <a:lnTo>
                              <a:pt x="190" y="219"/>
                            </a:lnTo>
                            <a:lnTo>
                              <a:pt x="166" y="205"/>
                            </a:lnTo>
                            <a:lnTo>
                              <a:pt x="132" y="179"/>
                            </a:lnTo>
                            <a:lnTo>
                              <a:pt x="105" y="150"/>
                            </a:lnTo>
                            <a:lnTo>
                              <a:pt x="80" y="128"/>
                            </a:lnTo>
                            <a:lnTo>
                              <a:pt x="56" y="101"/>
                            </a:lnTo>
                            <a:lnTo>
                              <a:pt x="36" y="78"/>
                            </a:lnTo>
                            <a:lnTo>
                              <a:pt x="15" y="57"/>
                            </a:lnTo>
                            <a:lnTo>
                              <a:pt x="2" y="35"/>
                            </a:lnTo>
                            <a:close/>
                          </a:path>
                        </a:pathLst>
                      </a:custGeom>
                      <a:solidFill>
                        <a:srgbClr val="FFA040"/>
                      </a:solidFill>
                      <a:ln w="9525">
                        <a:noFill/>
                        <a:round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25661" name="Freeform 25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25" y="25"/>
                        <a:ext cx="86" cy="69"/>
                      </a:xfrm>
                      <a:custGeom>
                        <a:avLst/>
                        <a:gdLst>
                          <a:gd name="T0" fmla="*/ 0 w 86"/>
                          <a:gd name="T1" fmla="*/ 0 h 69"/>
                          <a:gd name="T2" fmla="*/ 11 w 86"/>
                          <a:gd name="T3" fmla="*/ 10 h 69"/>
                          <a:gd name="T4" fmla="*/ 25 w 86"/>
                          <a:gd name="T5" fmla="*/ 21 h 69"/>
                          <a:gd name="T6" fmla="*/ 42 w 86"/>
                          <a:gd name="T7" fmla="*/ 33 h 69"/>
                          <a:gd name="T8" fmla="*/ 60 w 86"/>
                          <a:gd name="T9" fmla="*/ 44 h 69"/>
                          <a:gd name="T10" fmla="*/ 77 w 86"/>
                          <a:gd name="T11" fmla="*/ 54 h 69"/>
                          <a:gd name="T12" fmla="*/ 86 w 86"/>
                          <a:gd name="T13" fmla="*/ 61 h 69"/>
                          <a:gd name="T14" fmla="*/ 65 w 86"/>
                          <a:gd name="T15" fmla="*/ 69 h 69"/>
                          <a:gd name="T16" fmla="*/ 42 w 86"/>
                          <a:gd name="T17" fmla="*/ 61 h 69"/>
                          <a:gd name="T18" fmla="*/ 18 w 86"/>
                          <a:gd name="T19" fmla="*/ 52 h 69"/>
                          <a:gd name="T20" fmla="*/ 0 w 86"/>
                          <a:gd name="T21" fmla="*/ 42 h 69"/>
                          <a:gd name="T22" fmla="*/ 1 w 86"/>
                          <a:gd name="T23" fmla="*/ 33 h 69"/>
                          <a:gd name="T24" fmla="*/ 4 w 86"/>
                          <a:gd name="T25" fmla="*/ 17 h 69"/>
                          <a:gd name="T26" fmla="*/ 0 w 86"/>
                          <a:gd name="T27" fmla="*/ 0 h 69"/>
                          <a:gd name="T28" fmla="*/ 0 60000 65536"/>
                          <a:gd name="T29" fmla="*/ 0 60000 65536"/>
                          <a:gd name="T30" fmla="*/ 0 60000 65536"/>
                          <a:gd name="T31" fmla="*/ 0 60000 65536"/>
                          <a:gd name="T32" fmla="*/ 0 60000 65536"/>
                          <a:gd name="T33" fmla="*/ 0 60000 65536"/>
                          <a:gd name="T34" fmla="*/ 0 60000 65536"/>
                          <a:gd name="T35" fmla="*/ 0 60000 65536"/>
                          <a:gd name="T36" fmla="*/ 0 60000 65536"/>
                          <a:gd name="T37" fmla="*/ 0 60000 65536"/>
                          <a:gd name="T38" fmla="*/ 0 60000 65536"/>
                          <a:gd name="T39" fmla="*/ 0 60000 65536"/>
                          <a:gd name="T40" fmla="*/ 0 60000 65536"/>
                          <a:gd name="T41" fmla="*/ 0 60000 65536"/>
                          <a:gd name="T42" fmla="*/ 0 w 86"/>
                          <a:gd name="T43" fmla="*/ 0 h 69"/>
                          <a:gd name="T44" fmla="*/ 86 w 86"/>
                          <a:gd name="T45" fmla="*/ 69 h 69"/>
                        </a:gdLst>
                        <a:ahLst/>
                        <a:cxnLst>
                          <a:cxn ang="T28">
                            <a:pos x="T0" y="T1"/>
                          </a:cxn>
                          <a:cxn ang="T29">
                            <a:pos x="T2" y="T3"/>
                          </a:cxn>
                          <a:cxn ang="T30">
                            <a:pos x="T4" y="T5"/>
                          </a:cxn>
                          <a:cxn ang="T31">
                            <a:pos x="T6" y="T7"/>
                          </a:cxn>
                          <a:cxn ang="T32">
                            <a:pos x="T8" y="T9"/>
                          </a:cxn>
                          <a:cxn ang="T33">
                            <a:pos x="T10" y="T11"/>
                          </a:cxn>
                          <a:cxn ang="T34">
                            <a:pos x="T12" y="T13"/>
                          </a:cxn>
                          <a:cxn ang="T35">
                            <a:pos x="T14" y="T15"/>
                          </a:cxn>
                          <a:cxn ang="T36">
                            <a:pos x="T16" y="T17"/>
                          </a:cxn>
                          <a:cxn ang="T37">
                            <a:pos x="T18" y="T19"/>
                          </a:cxn>
                          <a:cxn ang="T38">
                            <a:pos x="T20" y="T21"/>
                          </a:cxn>
                          <a:cxn ang="T39">
                            <a:pos x="T22" y="T23"/>
                          </a:cxn>
                          <a:cxn ang="T40">
                            <a:pos x="T24" y="T25"/>
                          </a:cxn>
                          <a:cxn ang="T41">
                            <a:pos x="T26" y="T27"/>
                          </a:cxn>
                        </a:cxnLst>
                        <a:rect l="T42" t="T43" r="T44" b="T45"/>
                        <a:pathLst>
                          <a:path w="86" h="69">
                            <a:moveTo>
                              <a:pt x="0" y="0"/>
                            </a:moveTo>
                            <a:lnTo>
                              <a:pt x="11" y="10"/>
                            </a:lnTo>
                            <a:lnTo>
                              <a:pt x="25" y="21"/>
                            </a:lnTo>
                            <a:lnTo>
                              <a:pt x="42" y="33"/>
                            </a:lnTo>
                            <a:lnTo>
                              <a:pt x="60" y="44"/>
                            </a:lnTo>
                            <a:lnTo>
                              <a:pt x="77" y="54"/>
                            </a:lnTo>
                            <a:lnTo>
                              <a:pt x="86" y="61"/>
                            </a:lnTo>
                            <a:lnTo>
                              <a:pt x="65" y="69"/>
                            </a:lnTo>
                            <a:lnTo>
                              <a:pt x="42" y="61"/>
                            </a:lnTo>
                            <a:lnTo>
                              <a:pt x="18" y="52"/>
                            </a:lnTo>
                            <a:lnTo>
                              <a:pt x="0" y="42"/>
                            </a:lnTo>
                            <a:lnTo>
                              <a:pt x="1" y="33"/>
                            </a:lnTo>
                            <a:lnTo>
                              <a:pt x="4" y="17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FFA040"/>
                      </a:solidFill>
                      <a:ln w="9525">
                        <a:noFill/>
                        <a:round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25662" name="Freeform 26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181" y="8"/>
                        <a:ext cx="732" cy="689"/>
                      </a:xfrm>
                      <a:custGeom>
                        <a:avLst/>
                        <a:gdLst>
                          <a:gd name="T0" fmla="*/ 348 w 732"/>
                          <a:gd name="T1" fmla="*/ 158 h 689"/>
                          <a:gd name="T2" fmla="*/ 292 w 732"/>
                          <a:gd name="T3" fmla="*/ 181 h 689"/>
                          <a:gd name="T4" fmla="*/ 175 w 732"/>
                          <a:gd name="T5" fmla="*/ 200 h 689"/>
                          <a:gd name="T6" fmla="*/ 0 w 732"/>
                          <a:gd name="T7" fmla="*/ 209 h 689"/>
                          <a:gd name="T8" fmla="*/ 205 w 732"/>
                          <a:gd name="T9" fmla="*/ 244 h 689"/>
                          <a:gd name="T10" fmla="*/ 435 w 732"/>
                          <a:gd name="T11" fmla="*/ 225 h 689"/>
                          <a:gd name="T12" fmla="*/ 597 w 732"/>
                          <a:gd name="T13" fmla="*/ 177 h 689"/>
                          <a:gd name="T14" fmla="*/ 648 w 732"/>
                          <a:gd name="T15" fmla="*/ 169 h 689"/>
                          <a:gd name="T16" fmla="*/ 625 w 732"/>
                          <a:gd name="T17" fmla="*/ 208 h 689"/>
                          <a:gd name="T18" fmla="*/ 510 w 732"/>
                          <a:gd name="T19" fmla="*/ 263 h 689"/>
                          <a:gd name="T20" fmla="*/ 304 w 732"/>
                          <a:gd name="T21" fmla="*/ 308 h 689"/>
                          <a:gd name="T22" fmla="*/ 177 w 732"/>
                          <a:gd name="T23" fmla="*/ 352 h 689"/>
                          <a:gd name="T24" fmla="*/ 411 w 732"/>
                          <a:gd name="T25" fmla="*/ 347 h 689"/>
                          <a:gd name="T26" fmla="*/ 567 w 732"/>
                          <a:gd name="T27" fmla="*/ 308 h 689"/>
                          <a:gd name="T28" fmla="*/ 659 w 732"/>
                          <a:gd name="T29" fmla="*/ 276 h 689"/>
                          <a:gd name="T30" fmla="*/ 661 w 732"/>
                          <a:gd name="T31" fmla="*/ 299 h 689"/>
                          <a:gd name="T32" fmla="*/ 584 w 732"/>
                          <a:gd name="T33" fmla="*/ 354 h 689"/>
                          <a:gd name="T34" fmla="*/ 439 w 732"/>
                          <a:gd name="T35" fmla="*/ 407 h 689"/>
                          <a:gd name="T36" fmla="*/ 237 w 732"/>
                          <a:gd name="T37" fmla="*/ 444 h 689"/>
                          <a:gd name="T38" fmla="*/ 305 w 732"/>
                          <a:gd name="T39" fmla="*/ 466 h 689"/>
                          <a:gd name="T40" fmla="*/ 482 w 732"/>
                          <a:gd name="T41" fmla="*/ 458 h 689"/>
                          <a:gd name="T42" fmla="*/ 629 w 732"/>
                          <a:gd name="T43" fmla="*/ 413 h 689"/>
                          <a:gd name="T44" fmla="*/ 642 w 732"/>
                          <a:gd name="T45" fmla="*/ 430 h 689"/>
                          <a:gd name="T46" fmla="*/ 599 w 732"/>
                          <a:gd name="T47" fmla="*/ 474 h 689"/>
                          <a:gd name="T48" fmla="*/ 489 w 732"/>
                          <a:gd name="T49" fmla="*/ 521 h 689"/>
                          <a:gd name="T50" fmla="*/ 360 w 732"/>
                          <a:gd name="T51" fmla="*/ 542 h 689"/>
                          <a:gd name="T52" fmla="*/ 166 w 732"/>
                          <a:gd name="T53" fmla="*/ 546 h 689"/>
                          <a:gd name="T54" fmla="*/ 301 w 732"/>
                          <a:gd name="T55" fmla="*/ 579 h 689"/>
                          <a:gd name="T56" fmla="*/ 427 w 732"/>
                          <a:gd name="T57" fmla="*/ 580 h 689"/>
                          <a:gd name="T58" fmla="*/ 540 w 732"/>
                          <a:gd name="T59" fmla="*/ 562 h 689"/>
                          <a:gd name="T60" fmla="*/ 589 w 732"/>
                          <a:gd name="T61" fmla="*/ 565 h 689"/>
                          <a:gd name="T62" fmla="*/ 561 w 732"/>
                          <a:gd name="T63" fmla="*/ 597 h 689"/>
                          <a:gd name="T64" fmla="*/ 495 w 732"/>
                          <a:gd name="T65" fmla="*/ 622 h 689"/>
                          <a:gd name="T66" fmla="*/ 253 w 732"/>
                          <a:gd name="T67" fmla="*/ 649 h 689"/>
                          <a:gd name="T68" fmla="*/ 453 w 732"/>
                          <a:gd name="T69" fmla="*/ 663 h 689"/>
                          <a:gd name="T70" fmla="*/ 466 w 732"/>
                          <a:gd name="T71" fmla="*/ 687 h 689"/>
                          <a:gd name="T72" fmla="*/ 542 w 732"/>
                          <a:gd name="T73" fmla="*/ 664 h 689"/>
                          <a:gd name="T74" fmla="*/ 597 w 732"/>
                          <a:gd name="T75" fmla="*/ 621 h 689"/>
                          <a:gd name="T76" fmla="*/ 709 w 732"/>
                          <a:gd name="T77" fmla="*/ 453 h 689"/>
                          <a:gd name="T78" fmla="*/ 714 w 732"/>
                          <a:gd name="T79" fmla="*/ 419 h 689"/>
                          <a:gd name="T80" fmla="*/ 698 w 732"/>
                          <a:gd name="T81" fmla="*/ 386 h 689"/>
                          <a:gd name="T82" fmla="*/ 713 w 732"/>
                          <a:gd name="T83" fmla="*/ 354 h 689"/>
                          <a:gd name="T84" fmla="*/ 732 w 732"/>
                          <a:gd name="T85" fmla="*/ 322 h 689"/>
                          <a:gd name="T86" fmla="*/ 719 w 732"/>
                          <a:gd name="T87" fmla="*/ 287 h 689"/>
                          <a:gd name="T88" fmla="*/ 702 w 732"/>
                          <a:gd name="T89" fmla="*/ 255 h 689"/>
                          <a:gd name="T90" fmla="*/ 723 w 732"/>
                          <a:gd name="T91" fmla="*/ 221 h 689"/>
                          <a:gd name="T92" fmla="*/ 722 w 732"/>
                          <a:gd name="T93" fmla="*/ 179 h 689"/>
                          <a:gd name="T94" fmla="*/ 705 w 732"/>
                          <a:gd name="T95" fmla="*/ 147 h 689"/>
                          <a:gd name="T96" fmla="*/ 719 w 732"/>
                          <a:gd name="T97" fmla="*/ 114 h 689"/>
                          <a:gd name="T98" fmla="*/ 732 w 732"/>
                          <a:gd name="T99" fmla="*/ 80 h 689"/>
                          <a:gd name="T100" fmla="*/ 714 w 732"/>
                          <a:gd name="T101" fmla="*/ 48 h 689"/>
                          <a:gd name="T102" fmla="*/ 634 w 732"/>
                          <a:gd name="T103" fmla="*/ 50 h 689"/>
                          <a:gd name="T104" fmla="*/ 475 w 732"/>
                          <a:gd name="T105" fmla="*/ 105 h 689"/>
                          <a:gd name="T106" fmla="*/ 294 w 732"/>
                          <a:gd name="T107" fmla="*/ 135 h 689"/>
                          <a:gd name="T108" fmla="*/ 0 60000 65536"/>
                          <a:gd name="T109" fmla="*/ 0 60000 65536"/>
                          <a:gd name="T110" fmla="*/ 0 60000 65536"/>
                          <a:gd name="T111" fmla="*/ 0 60000 65536"/>
                          <a:gd name="T112" fmla="*/ 0 60000 65536"/>
                          <a:gd name="T113" fmla="*/ 0 60000 65536"/>
                          <a:gd name="T114" fmla="*/ 0 60000 65536"/>
                          <a:gd name="T115" fmla="*/ 0 60000 65536"/>
                          <a:gd name="T116" fmla="*/ 0 60000 65536"/>
                          <a:gd name="T117" fmla="*/ 0 60000 65536"/>
                          <a:gd name="T118" fmla="*/ 0 60000 65536"/>
                          <a:gd name="T119" fmla="*/ 0 60000 65536"/>
                          <a:gd name="T120" fmla="*/ 0 60000 65536"/>
                          <a:gd name="T121" fmla="*/ 0 60000 65536"/>
                          <a:gd name="T122" fmla="*/ 0 60000 65536"/>
                          <a:gd name="T123" fmla="*/ 0 60000 65536"/>
                          <a:gd name="T124" fmla="*/ 0 60000 65536"/>
                          <a:gd name="T125" fmla="*/ 0 60000 65536"/>
                          <a:gd name="T126" fmla="*/ 0 60000 65536"/>
                          <a:gd name="T127" fmla="*/ 0 60000 65536"/>
                          <a:gd name="T128" fmla="*/ 0 60000 65536"/>
                          <a:gd name="T129" fmla="*/ 0 60000 65536"/>
                          <a:gd name="T130" fmla="*/ 0 60000 65536"/>
                          <a:gd name="T131" fmla="*/ 0 60000 65536"/>
                          <a:gd name="T132" fmla="*/ 0 60000 65536"/>
                          <a:gd name="T133" fmla="*/ 0 60000 65536"/>
                          <a:gd name="T134" fmla="*/ 0 60000 65536"/>
                          <a:gd name="T135" fmla="*/ 0 60000 65536"/>
                          <a:gd name="T136" fmla="*/ 0 60000 65536"/>
                          <a:gd name="T137" fmla="*/ 0 60000 65536"/>
                          <a:gd name="T138" fmla="*/ 0 60000 65536"/>
                          <a:gd name="T139" fmla="*/ 0 60000 65536"/>
                          <a:gd name="T140" fmla="*/ 0 60000 65536"/>
                          <a:gd name="T141" fmla="*/ 0 60000 65536"/>
                          <a:gd name="T142" fmla="*/ 0 60000 65536"/>
                          <a:gd name="T143" fmla="*/ 0 60000 65536"/>
                          <a:gd name="T144" fmla="*/ 0 60000 65536"/>
                          <a:gd name="T145" fmla="*/ 0 60000 65536"/>
                          <a:gd name="T146" fmla="*/ 0 60000 65536"/>
                          <a:gd name="T147" fmla="*/ 0 60000 65536"/>
                          <a:gd name="T148" fmla="*/ 0 60000 65536"/>
                          <a:gd name="T149" fmla="*/ 0 60000 65536"/>
                          <a:gd name="T150" fmla="*/ 0 60000 65536"/>
                          <a:gd name="T151" fmla="*/ 0 60000 65536"/>
                          <a:gd name="T152" fmla="*/ 0 60000 65536"/>
                          <a:gd name="T153" fmla="*/ 0 60000 65536"/>
                          <a:gd name="T154" fmla="*/ 0 60000 65536"/>
                          <a:gd name="T155" fmla="*/ 0 60000 65536"/>
                          <a:gd name="T156" fmla="*/ 0 60000 65536"/>
                          <a:gd name="T157" fmla="*/ 0 60000 65536"/>
                          <a:gd name="T158" fmla="*/ 0 60000 65536"/>
                          <a:gd name="T159" fmla="*/ 0 60000 65536"/>
                          <a:gd name="T160" fmla="*/ 0 60000 65536"/>
                          <a:gd name="T161" fmla="*/ 0 60000 65536"/>
                          <a:gd name="T162" fmla="*/ 0 w 732"/>
                          <a:gd name="T163" fmla="*/ 0 h 689"/>
                          <a:gd name="T164" fmla="*/ 732 w 732"/>
                          <a:gd name="T165" fmla="*/ 689 h 689"/>
                        </a:gdLst>
                        <a:ahLst/>
                        <a:cxnLst>
                          <a:cxn ang="T108">
                            <a:pos x="T0" y="T1"/>
                          </a:cxn>
                          <a:cxn ang="T109">
                            <a:pos x="T2" y="T3"/>
                          </a:cxn>
                          <a:cxn ang="T110">
                            <a:pos x="T4" y="T5"/>
                          </a:cxn>
                          <a:cxn ang="T111">
                            <a:pos x="T6" y="T7"/>
                          </a:cxn>
                          <a:cxn ang="T112">
                            <a:pos x="T8" y="T9"/>
                          </a:cxn>
                          <a:cxn ang="T113">
                            <a:pos x="T10" y="T11"/>
                          </a:cxn>
                          <a:cxn ang="T114">
                            <a:pos x="T12" y="T13"/>
                          </a:cxn>
                          <a:cxn ang="T115">
                            <a:pos x="T14" y="T15"/>
                          </a:cxn>
                          <a:cxn ang="T116">
                            <a:pos x="T16" y="T17"/>
                          </a:cxn>
                          <a:cxn ang="T117">
                            <a:pos x="T18" y="T19"/>
                          </a:cxn>
                          <a:cxn ang="T118">
                            <a:pos x="T20" y="T21"/>
                          </a:cxn>
                          <a:cxn ang="T119">
                            <a:pos x="T22" y="T23"/>
                          </a:cxn>
                          <a:cxn ang="T120">
                            <a:pos x="T24" y="T25"/>
                          </a:cxn>
                          <a:cxn ang="T121">
                            <a:pos x="T26" y="T27"/>
                          </a:cxn>
                          <a:cxn ang="T122">
                            <a:pos x="T28" y="T29"/>
                          </a:cxn>
                          <a:cxn ang="T123">
                            <a:pos x="T30" y="T31"/>
                          </a:cxn>
                          <a:cxn ang="T124">
                            <a:pos x="T32" y="T33"/>
                          </a:cxn>
                          <a:cxn ang="T125">
                            <a:pos x="T34" y="T35"/>
                          </a:cxn>
                          <a:cxn ang="T126">
                            <a:pos x="T36" y="T37"/>
                          </a:cxn>
                          <a:cxn ang="T127">
                            <a:pos x="T38" y="T39"/>
                          </a:cxn>
                          <a:cxn ang="T128">
                            <a:pos x="T40" y="T41"/>
                          </a:cxn>
                          <a:cxn ang="T129">
                            <a:pos x="T42" y="T43"/>
                          </a:cxn>
                          <a:cxn ang="T130">
                            <a:pos x="T44" y="T45"/>
                          </a:cxn>
                          <a:cxn ang="T131">
                            <a:pos x="T46" y="T47"/>
                          </a:cxn>
                          <a:cxn ang="T132">
                            <a:pos x="T48" y="T49"/>
                          </a:cxn>
                          <a:cxn ang="T133">
                            <a:pos x="T50" y="T51"/>
                          </a:cxn>
                          <a:cxn ang="T134">
                            <a:pos x="T52" y="T53"/>
                          </a:cxn>
                          <a:cxn ang="T135">
                            <a:pos x="T54" y="T55"/>
                          </a:cxn>
                          <a:cxn ang="T136">
                            <a:pos x="T56" y="T57"/>
                          </a:cxn>
                          <a:cxn ang="T137">
                            <a:pos x="T58" y="T59"/>
                          </a:cxn>
                          <a:cxn ang="T138">
                            <a:pos x="T60" y="T61"/>
                          </a:cxn>
                          <a:cxn ang="T139">
                            <a:pos x="T62" y="T63"/>
                          </a:cxn>
                          <a:cxn ang="T140">
                            <a:pos x="T64" y="T65"/>
                          </a:cxn>
                          <a:cxn ang="T141">
                            <a:pos x="T66" y="T67"/>
                          </a:cxn>
                          <a:cxn ang="T142">
                            <a:pos x="T68" y="T69"/>
                          </a:cxn>
                          <a:cxn ang="T143">
                            <a:pos x="T70" y="T71"/>
                          </a:cxn>
                          <a:cxn ang="T144">
                            <a:pos x="T72" y="T73"/>
                          </a:cxn>
                          <a:cxn ang="T145">
                            <a:pos x="T74" y="T75"/>
                          </a:cxn>
                          <a:cxn ang="T146">
                            <a:pos x="T76" y="T77"/>
                          </a:cxn>
                          <a:cxn ang="T147">
                            <a:pos x="T78" y="T79"/>
                          </a:cxn>
                          <a:cxn ang="T148">
                            <a:pos x="T80" y="T81"/>
                          </a:cxn>
                          <a:cxn ang="T149">
                            <a:pos x="T82" y="T83"/>
                          </a:cxn>
                          <a:cxn ang="T150">
                            <a:pos x="T84" y="T85"/>
                          </a:cxn>
                          <a:cxn ang="T151">
                            <a:pos x="T86" y="T87"/>
                          </a:cxn>
                          <a:cxn ang="T152">
                            <a:pos x="T88" y="T89"/>
                          </a:cxn>
                          <a:cxn ang="T153">
                            <a:pos x="T90" y="T91"/>
                          </a:cxn>
                          <a:cxn ang="T154">
                            <a:pos x="T92" y="T93"/>
                          </a:cxn>
                          <a:cxn ang="T155">
                            <a:pos x="T94" y="T95"/>
                          </a:cxn>
                          <a:cxn ang="T156">
                            <a:pos x="T96" y="T97"/>
                          </a:cxn>
                          <a:cxn ang="T157">
                            <a:pos x="T98" y="T99"/>
                          </a:cxn>
                          <a:cxn ang="T158">
                            <a:pos x="T100" y="T101"/>
                          </a:cxn>
                          <a:cxn ang="T159">
                            <a:pos x="T102" y="T103"/>
                          </a:cxn>
                          <a:cxn ang="T160">
                            <a:pos x="T104" y="T105"/>
                          </a:cxn>
                          <a:cxn ang="T161">
                            <a:pos x="T106" y="T107"/>
                          </a:cxn>
                        </a:cxnLst>
                        <a:rect l="T162" t="T163" r="T164" b="T165"/>
                        <a:pathLst>
                          <a:path w="732" h="689">
                            <a:moveTo>
                              <a:pt x="294" y="135"/>
                            </a:moveTo>
                            <a:lnTo>
                              <a:pt x="186" y="143"/>
                            </a:lnTo>
                            <a:lnTo>
                              <a:pt x="348" y="158"/>
                            </a:lnTo>
                            <a:lnTo>
                              <a:pt x="338" y="166"/>
                            </a:lnTo>
                            <a:lnTo>
                              <a:pt x="318" y="173"/>
                            </a:lnTo>
                            <a:lnTo>
                              <a:pt x="292" y="181"/>
                            </a:lnTo>
                            <a:lnTo>
                              <a:pt x="258" y="190"/>
                            </a:lnTo>
                            <a:lnTo>
                              <a:pt x="222" y="196"/>
                            </a:lnTo>
                            <a:lnTo>
                              <a:pt x="175" y="200"/>
                            </a:lnTo>
                            <a:lnTo>
                              <a:pt x="120" y="206"/>
                            </a:lnTo>
                            <a:lnTo>
                              <a:pt x="61" y="209"/>
                            </a:lnTo>
                            <a:lnTo>
                              <a:pt x="0" y="209"/>
                            </a:lnTo>
                            <a:lnTo>
                              <a:pt x="95" y="232"/>
                            </a:lnTo>
                            <a:lnTo>
                              <a:pt x="154" y="244"/>
                            </a:lnTo>
                            <a:lnTo>
                              <a:pt x="205" y="244"/>
                            </a:lnTo>
                            <a:lnTo>
                              <a:pt x="267" y="244"/>
                            </a:lnTo>
                            <a:lnTo>
                              <a:pt x="359" y="236"/>
                            </a:lnTo>
                            <a:lnTo>
                              <a:pt x="435" y="225"/>
                            </a:lnTo>
                            <a:lnTo>
                              <a:pt x="499" y="209"/>
                            </a:lnTo>
                            <a:lnTo>
                              <a:pt x="567" y="188"/>
                            </a:lnTo>
                            <a:lnTo>
                              <a:pt x="597" y="177"/>
                            </a:lnTo>
                            <a:lnTo>
                              <a:pt x="625" y="168"/>
                            </a:lnTo>
                            <a:lnTo>
                              <a:pt x="640" y="164"/>
                            </a:lnTo>
                            <a:lnTo>
                              <a:pt x="648" y="169"/>
                            </a:lnTo>
                            <a:lnTo>
                              <a:pt x="648" y="181"/>
                            </a:lnTo>
                            <a:lnTo>
                              <a:pt x="642" y="194"/>
                            </a:lnTo>
                            <a:lnTo>
                              <a:pt x="625" y="208"/>
                            </a:lnTo>
                            <a:lnTo>
                              <a:pt x="597" y="226"/>
                            </a:lnTo>
                            <a:lnTo>
                              <a:pt x="557" y="244"/>
                            </a:lnTo>
                            <a:lnTo>
                              <a:pt x="510" y="263"/>
                            </a:lnTo>
                            <a:lnTo>
                              <a:pt x="448" y="282"/>
                            </a:lnTo>
                            <a:lnTo>
                              <a:pt x="376" y="297"/>
                            </a:lnTo>
                            <a:lnTo>
                              <a:pt x="304" y="308"/>
                            </a:lnTo>
                            <a:lnTo>
                              <a:pt x="228" y="320"/>
                            </a:lnTo>
                            <a:lnTo>
                              <a:pt x="95" y="333"/>
                            </a:lnTo>
                            <a:lnTo>
                              <a:pt x="177" y="352"/>
                            </a:lnTo>
                            <a:lnTo>
                              <a:pt x="243" y="360"/>
                            </a:lnTo>
                            <a:lnTo>
                              <a:pt x="326" y="358"/>
                            </a:lnTo>
                            <a:lnTo>
                              <a:pt x="411" y="347"/>
                            </a:lnTo>
                            <a:lnTo>
                              <a:pt x="474" y="333"/>
                            </a:lnTo>
                            <a:lnTo>
                              <a:pt x="525" y="320"/>
                            </a:lnTo>
                            <a:lnTo>
                              <a:pt x="567" y="308"/>
                            </a:lnTo>
                            <a:lnTo>
                              <a:pt x="610" y="293"/>
                            </a:lnTo>
                            <a:lnTo>
                              <a:pt x="644" y="280"/>
                            </a:lnTo>
                            <a:lnTo>
                              <a:pt x="659" y="276"/>
                            </a:lnTo>
                            <a:lnTo>
                              <a:pt x="668" y="276"/>
                            </a:lnTo>
                            <a:lnTo>
                              <a:pt x="667" y="287"/>
                            </a:lnTo>
                            <a:lnTo>
                              <a:pt x="661" y="299"/>
                            </a:lnTo>
                            <a:lnTo>
                              <a:pt x="648" y="314"/>
                            </a:lnTo>
                            <a:lnTo>
                              <a:pt x="617" y="335"/>
                            </a:lnTo>
                            <a:lnTo>
                              <a:pt x="584" y="354"/>
                            </a:lnTo>
                            <a:lnTo>
                              <a:pt x="546" y="371"/>
                            </a:lnTo>
                            <a:lnTo>
                              <a:pt x="496" y="390"/>
                            </a:lnTo>
                            <a:lnTo>
                              <a:pt x="439" y="407"/>
                            </a:lnTo>
                            <a:lnTo>
                              <a:pt x="352" y="426"/>
                            </a:lnTo>
                            <a:lnTo>
                              <a:pt x="294" y="438"/>
                            </a:lnTo>
                            <a:lnTo>
                              <a:pt x="237" y="444"/>
                            </a:lnTo>
                            <a:lnTo>
                              <a:pt x="154" y="449"/>
                            </a:lnTo>
                            <a:lnTo>
                              <a:pt x="239" y="461"/>
                            </a:lnTo>
                            <a:lnTo>
                              <a:pt x="305" y="466"/>
                            </a:lnTo>
                            <a:lnTo>
                              <a:pt x="360" y="468"/>
                            </a:lnTo>
                            <a:lnTo>
                              <a:pt x="423" y="466"/>
                            </a:lnTo>
                            <a:lnTo>
                              <a:pt x="482" y="458"/>
                            </a:lnTo>
                            <a:lnTo>
                              <a:pt x="530" y="447"/>
                            </a:lnTo>
                            <a:lnTo>
                              <a:pt x="568" y="434"/>
                            </a:lnTo>
                            <a:lnTo>
                              <a:pt x="629" y="413"/>
                            </a:lnTo>
                            <a:lnTo>
                              <a:pt x="637" y="413"/>
                            </a:lnTo>
                            <a:lnTo>
                              <a:pt x="644" y="417"/>
                            </a:lnTo>
                            <a:lnTo>
                              <a:pt x="642" y="430"/>
                            </a:lnTo>
                            <a:lnTo>
                              <a:pt x="634" y="444"/>
                            </a:lnTo>
                            <a:lnTo>
                              <a:pt x="620" y="458"/>
                            </a:lnTo>
                            <a:lnTo>
                              <a:pt x="599" y="474"/>
                            </a:lnTo>
                            <a:lnTo>
                              <a:pt x="563" y="493"/>
                            </a:lnTo>
                            <a:lnTo>
                              <a:pt x="525" y="510"/>
                            </a:lnTo>
                            <a:lnTo>
                              <a:pt x="489" y="521"/>
                            </a:lnTo>
                            <a:lnTo>
                              <a:pt x="448" y="531"/>
                            </a:lnTo>
                            <a:lnTo>
                              <a:pt x="410" y="537"/>
                            </a:lnTo>
                            <a:lnTo>
                              <a:pt x="360" y="542"/>
                            </a:lnTo>
                            <a:lnTo>
                              <a:pt x="305" y="545"/>
                            </a:lnTo>
                            <a:lnTo>
                              <a:pt x="250" y="546"/>
                            </a:lnTo>
                            <a:lnTo>
                              <a:pt x="166" y="546"/>
                            </a:lnTo>
                            <a:lnTo>
                              <a:pt x="211" y="562"/>
                            </a:lnTo>
                            <a:lnTo>
                              <a:pt x="253" y="573"/>
                            </a:lnTo>
                            <a:lnTo>
                              <a:pt x="301" y="579"/>
                            </a:lnTo>
                            <a:lnTo>
                              <a:pt x="342" y="580"/>
                            </a:lnTo>
                            <a:lnTo>
                              <a:pt x="384" y="583"/>
                            </a:lnTo>
                            <a:lnTo>
                              <a:pt x="427" y="580"/>
                            </a:lnTo>
                            <a:lnTo>
                              <a:pt x="462" y="579"/>
                            </a:lnTo>
                            <a:lnTo>
                              <a:pt x="495" y="573"/>
                            </a:lnTo>
                            <a:lnTo>
                              <a:pt x="540" y="562"/>
                            </a:lnTo>
                            <a:lnTo>
                              <a:pt x="574" y="554"/>
                            </a:lnTo>
                            <a:lnTo>
                              <a:pt x="587" y="555"/>
                            </a:lnTo>
                            <a:lnTo>
                              <a:pt x="589" y="565"/>
                            </a:lnTo>
                            <a:lnTo>
                              <a:pt x="585" y="575"/>
                            </a:lnTo>
                            <a:lnTo>
                              <a:pt x="576" y="586"/>
                            </a:lnTo>
                            <a:lnTo>
                              <a:pt x="561" y="597"/>
                            </a:lnTo>
                            <a:lnTo>
                              <a:pt x="544" y="605"/>
                            </a:lnTo>
                            <a:lnTo>
                              <a:pt x="525" y="614"/>
                            </a:lnTo>
                            <a:lnTo>
                              <a:pt x="495" y="622"/>
                            </a:lnTo>
                            <a:lnTo>
                              <a:pt x="432" y="631"/>
                            </a:lnTo>
                            <a:lnTo>
                              <a:pt x="372" y="639"/>
                            </a:lnTo>
                            <a:lnTo>
                              <a:pt x="253" y="649"/>
                            </a:lnTo>
                            <a:lnTo>
                              <a:pt x="407" y="656"/>
                            </a:lnTo>
                            <a:lnTo>
                              <a:pt x="439" y="656"/>
                            </a:lnTo>
                            <a:lnTo>
                              <a:pt x="453" y="663"/>
                            </a:lnTo>
                            <a:lnTo>
                              <a:pt x="461" y="670"/>
                            </a:lnTo>
                            <a:lnTo>
                              <a:pt x="458" y="681"/>
                            </a:lnTo>
                            <a:lnTo>
                              <a:pt x="466" y="687"/>
                            </a:lnTo>
                            <a:lnTo>
                              <a:pt x="486" y="689"/>
                            </a:lnTo>
                            <a:lnTo>
                              <a:pt x="516" y="677"/>
                            </a:lnTo>
                            <a:lnTo>
                              <a:pt x="542" y="664"/>
                            </a:lnTo>
                            <a:lnTo>
                              <a:pt x="563" y="651"/>
                            </a:lnTo>
                            <a:lnTo>
                              <a:pt x="580" y="639"/>
                            </a:lnTo>
                            <a:lnTo>
                              <a:pt x="597" y="621"/>
                            </a:lnTo>
                            <a:lnTo>
                              <a:pt x="651" y="548"/>
                            </a:lnTo>
                            <a:lnTo>
                              <a:pt x="693" y="485"/>
                            </a:lnTo>
                            <a:lnTo>
                              <a:pt x="709" y="453"/>
                            </a:lnTo>
                            <a:lnTo>
                              <a:pt x="713" y="440"/>
                            </a:lnTo>
                            <a:lnTo>
                              <a:pt x="714" y="430"/>
                            </a:lnTo>
                            <a:lnTo>
                              <a:pt x="714" y="419"/>
                            </a:lnTo>
                            <a:lnTo>
                              <a:pt x="706" y="406"/>
                            </a:lnTo>
                            <a:lnTo>
                              <a:pt x="701" y="398"/>
                            </a:lnTo>
                            <a:lnTo>
                              <a:pt x="698" y="386"/>
                            </a:lnTo>
                            <a:lnTo>
                              <a:pt x="701" y="373"/>
                            </a:lnTo>
                            <a:lnTo>
                              <a:pt x="706" y="364"/>
                            </a:lnTo>
                            <a:lnTo>
                              <a:pt x="713" y="354"/>
                            </a:lnTo>
                            <a:lnTo>
                              <a:pt x="719" y="344"/>
                            </a:lnTo>
                            <a:lnTo>
                              <a:pt x="727" y="333"/>
                            </a:lnTo>
                            <a:lnTo>
                              <a:pt x="732" y="322"/>
                            </a:lnTo>
                            <a:lnTo>
                              <a:pt x="731" y="308"/>
                            </a:lnTo>
                            <a:lnTo>
                              <a:pt x="726" y="297"/>
                            </a:lnTo>
                            <a:lnTo>
                              <a:pt x="719" y="287"/>
                            </a:lnTo>
                            <a:lnTo>
                              <a:pt x="713" y="278"/>
                            </a:lnTo>
                            <a:lnTo>
                              <a:pt x="705" y="267"/>
                            </a:lnTo>
                            <a:lnTo>
                              <a:pt x="702" y="255"/>
                            </a:lnTo>
                            <a:lnTo>
                              <a:pt x="705" y="246"/>
                            </a:lnTo>
                            <a:lnTo>
                              <a:pt x="714" y="232"/>
                            </a:lnTo>
                            <a:lnTo>
                              <a:pt x="723" y="221"/>
                            </a:lnTo>
                            <a:lnTo>
                              <a:pt x="727" y="209"/>
                            </a:lnTo>
                            <a:lnTo>
                              <a:pt x="727" y="194"/>
                            </a:lnTo>
                            <a:lnTo>
                              <a:pt x="722" y="179"/>
                            </a:lnTo>
                            <a:lnTo>
                              <a:pt x="713" y="168"/>
                            </a:lnTo>
                            <a:lnTo>
                              <a:pt x="709" y="160"/>
                            </a:lnTo>
                            <a:lnTo>
                              <a:pt x="705" y="147"/>
                            </a:lnTo>
                            <a:lnTo>
                              <a:pt x="706" y="133"/>
                            </a:lnTo>
                            <a:lnTo>
                              <a:pt x="714" y="122"/>
                            </a:lnTo>
                            <a:lnTo>
                              <a:pt x="719" y="114"/>
                            </a:lnTo>
                            <a:lnTo>
                              <a:pt x="727" y="105"/>
                            </a:lnTo>
                            <a:lnTo>
                              <a:pt x="731" y="93"/>
                            </a:lnTo>
                            <a:lnTo>
                              <a:pt x="732" y="80"/>
                            </a:lnTo>
                            <a:lnTo>
                              <a:pt x="730" y="72"/>
                            </a:lnTo>
                            <a:lnTo>
                              <a:pt x="722" y="59"/>
                            </a:lnTo>
                            <a:lnTo>
                              <a:pt x="714" y="48"/>
                            </a:lnTo>
                            <a:lnTo>
                              <a:pt x="709" y="34"/>
                            </a:lnTo>
                            <a:lnTo>
                              <a:pt x="709" y="0"/>
                            </a:lnTo>
                            <a:lnTo>
                              <a:pt x="634" y="50"/>
                            </a:lnTo>
                            <a:lnTo>
                              <a:pt x="589" y="69"/>
                            </a:lnTo>
                            <a:lnTo>
                              <a:pt x="536" y="86"/>
                            </a:lnTo>
                            <a:lnTo>
                              <a:pt x="475" y="105"/>
                            </a:lnTo>
                            <a:lnTo>
                              <a:pt x="420" y="116"/>
                            </a:lnTo>
                            <a:lnTo>
                              <a:pt x="365" y="126"/>
                            </a:lnTo>
                            <a:lnTo>
                              <a:pt x="294" y="135"/>
                            </a:lnTo>
                            <a:close/>
                          </a:path>
                        </a:pathLst>
                      </a:custGeom>
                      <a:solidFill>
                        <a:srgbClr val="FFA040"/>
                      </a:solidFill>
                      <a:ln w="9525">
                        <a:noFill/>
                        <a:round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</p:grpSp>
              </p:grpSp>
              <p:grpSp>
                <p:nvGrpSpPr>
                  <p:cNvPr id="25649" name="Group 27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609" y="117"/>
                    <a:ext cx="218" cy="436"/>
                    <a:chOff x="0" y="0"/>
                    <a:chExt cx="218" cy="436"/>
                  </a:xfrm>
                </p:grpSpPr>
                <p:sp>
                  <p:nvSpPr>
                    <p:cNvPr id="25650" name="Freeform 28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2" y="116"/>
                      <a:ext cx="167" cy="70"/>
                    </a:xfrm>
                    <a:custGeom>
                      <a:avLst/>
                      <a:gdLst>
                        <a:gd name="T0" fmla="*/ 167 w 167"/>
                        <a:gd name="T1" fmla="*/ 13 h 70"/>
                        <a:gd name="T2" fmla="*/ 151 w 167"/>
                        <a:gd name="T3" fmla="*/ 0 h 70"/>
                        <a:gd name="T4" fmla="*/ 100 w 167"/>
                        <a:gd name="T5" fmla="*/ 26 h 70"/>
                        <a:gd name="T6" fmla="*/ 49 w 167"/>
                        <a:gd name="T7" fmla="*/ 45 h 70"/>
                        <a:gd name="T8" fmla="*/ 0 w 167"/>
                        <a:gd name="T9" fmla="*/ 59 h 70"/>
                        <a:gd name="T10" fmla="*/ 9 w 167"/>
                        <a:gd name="T11" fmla="*/ 70 h 70"/>
                        <a:gd name="T12" fmla="*/ 43 w 167"/>
                        <a:gd name="T13" fmla="*/ 70 h 70"/>
                        <a:gd name="T14" fmla="*/ 89 w 167"/>
                        <a:gd name="T15" fmla="*/ 60 h 70"/>
                        <a:gd name="T16" fmla="*/ 130 w 167"/>
                        <a:gd name="T17" fmla="*/ 40 h 70"/>
                        <a:gd name="T18" fmla="*/ 167 w 167"/>
                        <a:gd name="T19" fmla="*/ 13 h 70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w 167"/>
                        <a:gd name="T31" fmla="*/ 0 h 70"/>
                        <a:gd name="T32" fmla="*/ 167 w 167"/>
                        <a:gd name="T33" fmla="*/ 70 h 70"/>
                      </a:gdLst>
                      <a:ahLst/>
                      <a:cxnLst>
                        <a:cxn ang="T20">
                          <a:pos x="T0" y="T1"/>
                        </a:cxn>
                        <a:cxn ang="T21">
                          <a:pos x="T2" y="T3"/>
                        </a:cxn>
                        <a:cxn ang="T22">
                          <a:pos x="T4" y="T5"/>
                        </a:cxn>
                        <a:cxn ang="T23">
                          <a:pos x="T6" y="T7"/>
                        </a:cxn>
                        <a:cxn ang="T24">
                          <a:pos x="T8" y="T9"/>
                        </a:cxn>
                        <a:cxn ang="T25">
                          <a:pos x="T10" y="T11"/>
                        </a:cxn>
                        <a:cxn ang="T26">
                          <a:pos x="T12" y="T13"/>
                        </a:cxn>
                        <a:cxn ang="T27">
                          <a:pos x="T14" y="T15"/>
                        </a:cxn>
                        <a:cxn ang="T28">
                          <a:pos x="T16" y="T17"/>
                        </a:cxn>
                        <a:cxn ang="T29">
                          <a:pos x="T18" y="T19"/>
                        </a:cxn>
                      </a:cxnLst>
                      <a:rect l="T30" t="T31" r="T32" b="T33"/>
                      <a:pathLst>
                        <a:path w="167" h="70">
                          <a:moveTo>
                            <a:pt x="167" y="13"/>
                          </a:moveTo>
                          <a:lnTo>
                            <a:pt x="151" y="0"/>
                          </a:lnTo>
                          <a:lnTo>
                            <a:pt x="100" y="26"/>
                          </a:lnTo>
                          <a:lnTo>
                            <a:pt x="49" y="45"/>
                          </a:lnTo>
                          <a:lnTo>
                            <a:pt x="0" y="59"/>
                          </a:lnTo>
                          <a:lnTo>
                            <a:pt x="9" y="70"/>
                          </a:lnTo>
                          <a:lnTo>
                            <a:pt x="43" y="70"/>
                          </a:lnTo>
                          <a:lnTo>
                            <a:pt x="89" y="60"/>
                          </a:lnTo>
                          <a:lnTo>
                            <a:pt x="130" y="40"/>
                          </a:lnTo>
                          <a:lnTo>
                            <a:pt x="167" y="13"/>
                          </a:lnTo>
                          <a:close/>
                        </a:path>
                      </a:pathLst>
                    </a:custGeom>
                    <a:solidFill>
                      <a:srgbClr val="FFE0C0"/>
                    </a:solidFill>
                    <a:ln w="9525">
                      <a:noFill/>
                      <a:round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5651" name="Freeform 29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72" y="228"/>
                      <a:ext cx="146" cy="78"/>
                    </a:xfrm>
                    <a:custGeom>
                      <a:avLst/>
                      <a:gdLst>
                        <a:gd name="T0" fmla="*/ 146 w 146"/>
                        <a:gd name="T1" fmla="*/ 15 h 78"/>
                        <a:gd name="T2" fmla="*/ 138 w 146"/>
                        <a:gd name="T3" fmla="*/ 0 h 78"/>
                        <a:gd name="T4" fmla="*/ 89 w 146"/>
                        <a:gd name="T5" fmla="*/ 34 h 78"/>
                        <a:gd name="T6" fmla="*/ 50 w 146"/>
                        <a:gd name="T7" fmla="*/ 51 h 78"/>
                        <a:gd name="T8" fmla="*/ 0 w 146"/>
                        <a:gd name="T9" fmla="*/ 66 h 78"/>
                        <a:gd name="T10" fmla="*/ 10 w 146"/>
                        <a:gd name="T11" fmla="*/ 78 h 78"/>
                        <a:gd name="T12" fmla="*/ 42 w 146"/>
                        <a:gd name="T13" fmla="*/ 78 h 78"/>
                        <a:gd name="T14" fmla="*/ 74 w 146"/>
                        <a:gd name="T15" fmla="*/ 69 h 78"/>
                        <a:gd name="T16" fmla="*/ 112 w 146"/>
                        <a:gd name="T17" fmla="*/ 45 h 78"/>
                        <a:gd name="T18" fmla="*/ 146 w 146"/>
                        <a:gd name="T19" fmla="*/ 15 h 78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w 146"/>
                        <a:gd name="T31" fmla="*/ 0 h 78"/>
                        <a:gd name="T32" fmla="*/ 146 w 146"/>
                        <a:gd name="T33" fmla="*/ 78 h 78"/>
                      </a:gdLst>
                      <a:ahLst/>
                      <a:cxnLst>
                        <a:cxn ang="T20">
                          <a:pos x="T0" y="T1"/>
                        </a:cxn>
                        <a:cxn ang="T21">
                          <a:pos x="T2" y="T3"/>
                        </a:cxn>
                        <a:cxn ang="T22">
                          <a:pos x="T4" y="T5"/>
                        </a:cxn>
                        <a:cxn ang="T23">
                          <a:pos x="T6" y="T7"/>
                        </a:cxn>
                        <a:cxn ang="T24">
                          <a:pos x="T8" y="T9"/>
                        </a:cxn>
                        <a:cxn ang="T25">
                          <a:pos x="T10" y="T11"/>
                        </a:cxn>
                        <a:cxn ang="T26">
                          <a:pos x="T12" y="T13"/>
                        </a:cxn>
                        <a:cxn ang="T27">
                          <a:pos x="T14" y="T15"/>
                        </a:cxn>
                        <a:cxn ang="T28">
                          <a:pos x="T16" y="T17"/>
                        </a:cxn>
                        <a:cxn ang="T29">
                          <a:pos x="T18" y="T19"/>
                        </a:cxn>
                      </a:cxnLst>
                      <a:rect l="T30" t="T31" r="T32" b="T33"/>
                      <a:pathLst>
                        <a:path w="146" h="78">
                          <a:moveTo>
                            <a:pt x="146" y="15"/>
                          </a:moveTo>
                          <a:lnTo>
                            <a:pt x="138" y="0"/>
                          </a:lnTo>
                          <a:lnTo>
                            <a:pt x="89" y="34"/>
                          </a:lnTo>
                          <a:lnTo>
                            <a:pt x="50" y="51"/>
                          </a:lnTo>
                          <a:lnTo>
                            <a:pt x="0" y="66"/>
                          </a:lnTo>
                          <a:lnTo>
                            <a:pt x="10" y="78"/>
                          </a:lnTo>
                          <a:lnTo>
                            <a:pt x="42" y="78"/>
                          </a:lnTo>
                          <a:lnTo>
                            <a:pt x="74" y="69"/>
                          </a:lnTo>
                          <a:lnTo>
                            <a:pt x="112" y="45"/>
                          </a:lnTo>
                          <a:lnTo>
                            <a:pt x="146" y="15"/>
                          </a:lnTo>
                          <a:close/>
                        </a:path>
                      </a:pathLst>
                    </a:custGeom>
                    <a:solidFill>
                      <a:srgbClr val="FFE0C0"/>
                    </a:solidFill>
                    <a:ln w="9525">
                      <a:noFill/>
                      <a:round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5652" name="Freeform 30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63" y="359"/>
                      <a:ext cx="149" cy="77"/>
                    </a:xfrm>
                    <a:custGeom>
                      <a:avLst/>
                      <a:gdLst>
                        <a:gd name="T0" fmla="*/ 149 w 149"/>
                        <a:gd name="T1" fmla="*/ 11 h 77"/>
                        <a:gd name="T2" fmla="*/ 138 w 149"/>
                        <a:gd name="T3" fmla="*/ 0 h 77"/>
                        <a:gd name="T4" fmla="*/ 93 w 149"/>
                        <a:gd name="T5" fmla="*/ 31 h 77"/>
                        <a:gd name="T6" fmla="*/ 49 w 149"/>
                        <a:gd name="T7" fmla="*/ 49 h 77"/>
                        <a:gd name="T8" fmla="*/ 0 w 149"/>
                        <a:gd name="T9" fmla="*/ 63 h 77"/>
                        <a:gd name="T10" fmla="*/ 9 w 149"/>
                        <a:gd name="T11" fmla="*/ 77 h 77"/>
                        <a:gd name="T12" fmla="*/ 42 w 149"/>
                        <a:gd name="T13" fmla="*/ 74 h 77"/>
                        <a:gd name="T14" fmla="*/ 81 w 149"/>
                        <a:gd name="T15" fmla="*/ 65 h 77"/>
                        <a:gd name="T16" fmla="*/ 121 w 149"/>
                        <a:gd name="T17" fmla="*/ 40 h 77"/>
                        <a:gd name="T18" fmla="*/ 149 w 149"/>
                        <a:gd name="T19" fmla="*/ 11 h 77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w 149"/>
                        <a:gd name="T31" fmla="*/ 0 h 77"/>
                        <a:gd name="T32" fmla="*/ 149 w 149"/>
                        <a:gd name="T33" fmla="*/ 77 h 77"/>
                      </a:gdLst>
                      <a:ahLst/>
                      <a:cxnLst>
                        <a:cxn ang="T20">
                          <a:pos x="T0" y="T1"/>
                        </a:cxn>
                        <a:cxn ang="T21">
                          <a:pos x="T2" y="T3"/>
                        </a:cxn>
                        <a:cxn ang="T22">
                          <a:pos x="T4" y="T5"/>
                        </a:cxn>
                        <a:cxn ang="T23">
                          <a:pos x="T6" y="T7"/>
                        </a:cxn>
                        <a:cxn ang="T24">
                          <a:pos x="T8" y="T9"/>
                        </a:cxn>
                        <a:cxn ang="T25">
                          <a:pos x="T10" y="T11"/>
                        </a:cxn>
                        <a:cxn ang="T26">
                          <a:pos x="T12" y="T13"/>
                        </a:cxn>
                        <a:cxn ang="T27">
                          <a:pos x="T14" y="T15"/>
                        </a:cxn>
                        <a:cxn ang="T28">
                          <a:pos x="T16" y="T17"/>
                        </a:cxn>
                        <a:cxn ang="T29">
                          <a:pos x="T18" y="T19"/>
                        </a:cxn>
                      </a:cxnLst>
                      <a:rect l="T30" t="T31" r="T32" b="T33"/>
                      <a:pathLst>
                        <a:path w="149" h="77">
                          <a:moveTo>
                            <a:pt x="149" y="11"/>
                          </a:moveTo>
                          <a:lnTo>
                            <a:pt x="138" y="0"/>
                          </a:lnTo>
                          <a:lnTo>
                            <a:pt x="93" y="31"/>
                          </a:lnTo>
                          <a:lnTo>
                            <a:pt x="49" y="49"/>
                          </a:lnTo>
                          <a:lnTo>
                            <a:pt x="0" y="63"/>
                          </a:lnTo>
                          <a:lnTo>
                            <a:pt x="9" y="77"/>
                          </a:lnTo>
                          <a:lnTo>
                            <a:pt x="42" y="74"/>
                          </a:lnTo>
                          <a:lnTo>
                            <a:pt x="81" y="65"/>
                          </a:lnTo>
                          <a:lnTo>
                            <a:pt x="121" y="40"/>
                          </a:lnTo>
                          <a:lnTo>
                            <a:pt x="149" y="11"/>
                          </a:lnTo>
                          <a:close/>
                        </a:path>
                      </a:pathLst>
                    </a:custGeom>
                    <a:solidFill>
                      <a:srgbClr val="FFE0C0"/>
                    </a:solidFill>
                    <a:ln w="9525">
                      <a:noFill/>
                      <a:round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5653" name="Freeform 31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0" y="0"/>
                      <a:ext cx="171" cy="68"/>
                    </a:xfrm>
                    <a:custGeom>
                      <a:avLst/>
                      <a:gdLst>
                        <a:gd name="T0" fmla="*/ 171 w 171"/>
                        <a:gd name="T1" fmla="*/ 13 h 68"/>
                        <a:gd name="T2" fmla="*/ 154 w 171"/>
                        <a:gd name="T3" fmla="*/ 0 h 68"/>
                        <a:gd name="T4" fmla="*/ 97 w 171"/>
                        <a:gd name="T5" fmla="*/ 26 h 68"/>
                        <a:gd name="T6" fmla="*/ 50 w 171"/>
                        <a:gd name="T7" fmla="*/ 41 h 68"/>
                        <a:gd name="T8" fmla="*/ 0 w 171"/>
                        <a:gd name="T9" fmla="*/ 55 h 68"/>
                        <a:gd name="T10" fmla="*/ 11 w 171"/>
                        <a:gd name="T11" fmla="*/ 68 h 68"/>
                        <a:gd name="T12" fmla="*/ 42 w 171"/>
                        <a:gd name="T13" fmla="*/ 66 h 68"/>
                        <a:gd name="T14" fmla="*/ 82 w 171"/>
                        <a:gd name="T15" fmla="*/ 57 h 68"/>
                        <a:gd name="T16" fmla="*/ 127 w 171"/>
                        <a:gd name="T17" fmla="*/ 40 h 68"/>
                        <a:gd name="T18" fmla="*/ 171 w 171"/>
                        <a:gd name="T19" fmla="*/ 13 h 68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w 171"/>
                        <a:gd name="T31" fmla="*/ 0 h 68"/>
                        <a:gd name="T32" fmla="*/ 171 w 171"/>
                        <a:gd name="T33" fmla="*/ 68 h 68"/>
                      </a:gdLst>
                      <a:ahLst/>
                      <a:cxnLst>
                        <a:cxn ang="T20">
                          <a:pos x="T0" y="T1"/>
                        </a:cxn>
                        <a:cxn ang="T21">
                          <a:pos x="T2" y="T3"/>
                        </a:cxn>
                        <a:cxn ang="T22">
                          <a:pos x="T4" y="T5"/>
                        </a:cxn>
                        <a:cxn ang="T23">
                          <a:pos x="T6" y="T7"/>
                        </a:cxn>
                        <a:cxn ang="T24">
                          <a:pos x="T8" y="T9"/>
                        </a:cxn>
                        <a:cxn ang="T25">
                          <a:pos x="T10" y="T11"/>
                        </a:cxn>
                        <a:cxn ang="T26">
                          <a:pos x="T12" y="T13"/>
                        </a:cxn>
                        <a:cxn ang="T27">
                          <a:pos x="T14" y="T15"/>
                        </a:cxn>
                        <a:cxn ang="T28">
                          <a:pos x="T16" y="T17"/>
                        </a:cxn>
                        <a:cxn ang="T29">
                          <a:pos x="T18" y="T19"/>
                        </a:cxn>
                      </a:cxnLst>
                      <a:rect l="T30" t="T31" r="T32" b="T33"/>
                      <a:pathLst>
                        <a:path w="171" h="68">
                          <a:moveTo>
                            <a:pt x="171" y="13"/>
                          </a:moveTo>
                          <a:lnTo>
                            <a:pt x="154" y="0"/>
                          </a:lnTo>
                          <a:lnTo>
                            <a:pt x="97" y="26"/>
                          </a:lnTo>
                          <a:lnTo>
                            <a:pt x="50" y="41"/>
                          </a:lnTo>
                          <a:lnTo>
                            <a:pt x="0" y="55"/>
                          </a:lnTo>
                          <a:lnTo>
                            <a:pt x="11" y="68"/>
                          </a:lnTo>
                          <a:lnTo>
                            <a:pt x="42" y="66"/>
                          </a:lnTo>
                          <a:lnTo>
                            <a:pt x="82" y="57"/>
                          </a:lnTo>
                          <a:lnTo>
                            <a:pt x="127" y="40"/>
                          </a:lnTo>
                          <a:lnTo>
                            <a:pt x="171" y="13"/>
                          </a:lnTo>
                          <a:close/>
                        </a:path>
                      </a:pathLst>
                    </a:custGeom>
                    <a:solidFill>
                      <a:srgbClr val="FFE0C0"/>
                    </a:solidFill>
                    <a:ln w="9525">
                      <a:noFill/>
                      <a:round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</p:grpSp>
            </p:grpSp>
            <p:sp>
              <p:nvSpPr>
                <p:cNvPr id="25633" name="Freeform 32"/>
                <p:cNvSpPr>
                  <a:spLocks noChangeAspect="1"/>
                </p:cNvSpPr>
                <p:nvPr/>
              </p:nvSpPr>
              <p:spPr bwMode="auto">
                <a:xfrm>
                  <a:off x="0" y="0"/>
                  <a:ext cx="2019" cy="2908"/>
                </a:xfrm>
                <a:custGeom>
                  <a:avLst/>
                  <a:gdLst>
                    <a:gd name="T0" fmla="*/ 1445 w 2019"/>
                    <a:gd name="T1" fmla="*/ 2807 h 2908"/>
                    <a:gd name="T2" fmla="*/ 1463 w 2019"/>
                    <a:gd name="T3" fmla="*/ 2784 h 2908"/>
                    <a:gd name="T4" fmla="*/ 1471 w 2019"/>
                    <a:gd name="T5" fmla="*/ 2765 h 2908"/>
                    <a:gd name="T6" fmla="*/ 1484 w 2019"/>
                    <a:gd name="T7" fmla="*/ 2698 h 2908"/>
                    <a:gd name="T8" fmla="*/ 1563 w 2019"/>
                    <a:gd name="T9" fmla="*/ 2229 h 2908"/>
                    <a:gd name="T10" fmla="*/ 1619 w 2019"/>
                    <a:gd name="T11" fmla="*/ 2062 h 2908"/>
                    <a:gd name="T12" fmla="*/ 1672 w 2019"/>
                    <a:gd name="T13" fmla="*/ 1943 h 2908"/>
                    <a:gd name="T14" fmla="*/ 1773 w 2019"/>
                    <a:gd name="T15" fmla="*/ 1766 h 2908"/>
                    <a:gd name="T16" fmla="*/ 1879 w 2019"/>
                    <a:gd name="T17" fmla="*/ 1590 h 2908"/>
                    <a:gd name="T18" fmla="*/ 1952 w 2019"/>
                    <a:gd name="T19" fmla="*/ 1429 h 2908"/>
                    <a:gd name="T20" fmla="*/ 1995 w 2019"/>
                    <a:gd name="T21" fmla="*/ 1267 h 2908"/>
                    <a:gd name="T22" fmla="*/ 2019 w 2019"/>
                    <a:gd name="T23" fmla="*/ 1062 h 2908"/>
                    <a:gd name="T24" fmla="*/ 2003 w 2019"/>
                    <a:gd name="T25" fmla="*/ 873 h 2908"/>
                    <a:gd name="T26" fmla="*/ 1960 w 2019"/>
                    <a:gd name="T27" fmla="*/ 694 h 2908"/>
                    <a:gd name="T28" fmla="*/ 1888 w 2019"/>
                    <a:gd name="T29" fmla="*/ 529 h 2908"/>
                    <a:gd name="T30" fmla="*/ 1765 w 2019"/>
                    <a:gd name="T31" fmla="*/ 354 h 2908"/>
                    <a:gd name="T32" fmla="*/ 1636 w 2019"/>
                    <a:gd name="T33" fmla="*/ 232 h 2908"/>
                    <a:gd name="T34" fmla="*/ 1471 w 2019"/>
                    <a:gd name="T35" fmla="*/ 120 h 2908"/>
                    <a:gd name="T36" fmla="*/ 1277 w 2019"/>
                    <a:gd name="T37" fmla="*/ 40 h 2908"/>
                    <a:gd name="T38" fmla="*/ 1115 w 2019"/>
                    <a:gd name="T39" fmla="*/ 6 h 2908"/>
                    <a:gd name="T40" fmla="*/ 936 w 2019"/>
                    <a:gd name="T41" fmla="*/ 0 h 2908"/>
                    <a:gd name="T42" fmla="*/ 782 w 2019"/>
                    <a:gd name="T43" fmla="*/ 28 h 2908"/>
                    <a:gd name="T44" fmla="*/ 630 w 2019"/>
                    <a:gd name="T45" fmla="*/ 78 h 2908"/>
                    <a:gd name="T46" fmla="*/ 501 w 2019"/>
                    <a:gd name="T47" fmla="*/ 145 h 2908"/>
                    <a:gd name="T48" fmla="*/ 365 w 2019"/>
                    <a:gd name="T49" fmla="*/ 242 h 2908"/>
                    <a:gd name="T50" fmla="*/ 242 w 2019"/>
                    <a:gd name="T51" fmla="*/ 360 h 2908"/>
                    <a:gd name="T52" fmla="*/ 140 w 2019"/>
                    <a:gd name="T53" fmla="*/ 495 h 2908"/>
                    <a:gd name="T54" fmla="*/ 53 w 2019"/>
                    <a:gd name="T55" fmla="*/ 685 h 2908"/>
                    <a:gd name="T56" fmla="*/ 7 w 2019"/>
                    <a:gd name="T57" fmla="*/ 879 h 2908"/>
                    <a:gd name="T58" fmla="*/ 0 w 2019"/>
                    <a:gd name="T59" fmla="*/ 1052 h 2908"/>
                    <a:gd name="T60" fmla="*/ 14 w 2019"/>
                    <a:gd name="T61" fmla="*/ 1239 h 2908"/>
                    <a:gd name="T62" fmla="*/ 62 w 2019"/>
                    <a:gd name="T63" fmla="*/ 1427 h 2908"/>
                    <a:gd name="T64" fmla="*/ 144 w 2019"/>
                    <a:gd name="T65" fmla="*/ 1602 h 2908"/>
                    <a:gd name="T66" fmla="*/ 239 w 2019"/>
                    <a:gd name="T67" fmla="*/ 1770 h 2908"/>
                    <a:gd name="T68" fmla="*/ 370 w 2019"/>
                    <a:gd name="T69" fmla="*/ 2007 h 2908"/>
                    <a:gd name="T70" fmla="*/ 429 w 2019"/>
                    <a:gd name="T71" fmla="*/ 2138 h 2908"/>
                    <a:gd name="T72" fmla="*/ 469 w 2019"/>
                    <a:gd name="T73" fmla="*/ 2292 h 2908"/>
                    <a:gd name="T74" fmla="*/ 501 w 2019"/>
                    <a:gd name="T75" fmla="*/ 2506 h 2908"/>
                    <a:gd name="T76" fmla="*/ 526 w 2019"/>
                    <a:gd name="T77" fmla="*/ 2693 h 2908"/>
                    <a:gd name="T78" fmla="*/ 543 w 2019"/>
                    <a:gd name="T79" fmla="*/ 2767 h 2908"/>
                    <a:gd name="T80" fmla="*/ 552 w 2019"/>
                    <a:gd name="T81" fmla="*/ 2784 h 2908"/>
                    <a:gd name="T82" fmla="*/ 576 w 2019"/>
                    <a:gd name="T83" fmla="*/ 2812 h 2908"/>
                    <a:gd name="T84" fmla="*/ 635 w 2019"/>
                    <a:gd name="T85" fmla="*/ 2847 h 2908"/>
                    <a:gd name="T86" fmla="*/ 703 w 2019"/>
                    <a:gd name="T87" fmla="*/ 2870 h 2908"/>
                    <a:gd name="T88" fmla="*/ 778 w 2019"/>
                    <a:gd name="T89" fmla="*/ 2889 h 2908"/>
                    <a:gd name="T90" fmla="*/ 857 w 2019"/>
                    <a:gd name="T91" fmla="*/ 2900 h 2908"/>
                    <a:gd name="T92" fmla="*/ 934 w 2019"/>
                    <a:gd name="T93" fmla="*/ 2906 h 2908"/>
                    <a:gd name="T94" fmla="*/ 1006 w 2019"/>
                    <a:gd name="T95" fmla="*/ 2908 h 2908"/>
                    <a:gd name="T96" fmla="*/ 1086 w 2019"/>
                    <a:gd name="T97" fmla="*/ 2906 h 2908"/>
                    <a:gd name="T98" fmla="*/ 1166 w 2019"/>
                    <a:gd name="T99" fmla="*/ 2900 h 2908"/>
                    <a:gd name="T100" fmla="*/ 1241 w 2019"/>
                    <a:gd name="T101" fmla="*/ 2887 h 2908"/>
                    <a:gd name="T102" fmla="*/ 1309 w 2019"/>
                    <a:gd name="T103" fmla="*/ 2871 h 2908"/>
                    <a:gd name="T104" fmla="*/ 1375 w 2019"/>
                    <a:gd name="T105" fmla="*/ 2849 h 2908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2019"/>
                    <a:gd name="T160" fmla="*/ 0 h 2908"/>
                    <a:gd name="T161" fmla="*/ 2019 w 2019"/>
                    <a:gd name="T162" fmla="*/ 2908 h 2908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2019" h="2908">
                      <a:moveTo>
                        <a:pt x="1415" y="2830"/>
                      </a:moveTo>
                      <a:lnTo>
                        <a:pt x="1432" y="2818"/>
                      </a:lnTo>
                      <a:lnTo>
                        <a:pt x="1445" y="2807"/>
                      </a:lnTo>
                      <a:lnTo>
                        <a:pt x="1453" y="2799"/>
                      </a:lnTo>
                      <a:lnTo>
                        <a:pt x="1458" y="2790"/>
                      </a:lnTo>
                      <a:lnTo>
                        <a:pt x="1463" y="2784"/>
                      </a:lnTo>
                      <a:lnTo>
                        <a:pt x="1466" y="2778"/>
                      </a:lnTo>
                      <a:lnTo>
                        <a:pt x="1470" y="2773"/>
                      </a:lnTo>
                      <a:lnTo>
                        <a:pt x="1471" y="2765"/>
                      </a:lnTo>
                      <a:lnTo>
                        <a:pt x="1474" y="2756"/>
                      </a:lnTo>
                      <a:lnTo>
                        <a:pt x="1475" y="2744"/>
                      </a:lnTo>
                      <a:lnTo>
                        <a:pt x="1484" y="2698"/>
                      </a:lnTo>
                      <a:lnTo>
                        <a:pt x="1543" y="2322"/>
                      </a:lnTo>
                      <a:lnTo>
                        <a:pt x="1554" y="2268"/>
                      </a:lnTo>
                      <a:lnTo>
                        <a:pt x="1563" y="2229"/>
                      </a:lnTo>
                      <a:lnTo>
                        <a:pt x="1577" y="2175"/>
                      </a:lnTo>
                      <a:lnTo>
                        <a:pt x="1598" y="2115"/>
                      </a:lnTo>
                      <a:lnTo>
                        <a:pt x="1619" y="2062"/>
                      </a:lnTo>
                      <a:lnTo>
                        <a:pt x="1638" y="2018"/>
                      </a:lnTo>
                      <a:lnTo>
                        <a:pt x="1655" y="1980"/>
                      </a:lnTo>
                      <a:lnTo>
                        <a:pt x="1672" y="1943"/>
                      </a:lnTo>
                      <a:lnTo>
                        <a:pt x="1706" y="1880"/>
                      </a:lnTo>
                      <a:lnTo>
                        <a:pt x="1740" y="1821"/>
                      </a:lnTo>
                      <a:lnTo>
                        <a:pt x="1773" y="1766"/>
                      </a:lnTo>
                      <a:lnTo>
                        <a:pt x="1799" y="1724"/>
                      </a:lnTo>
                      <a:lnTo>
                        <a:pt x="1846" y="1645"/>
                      </a:lnTo>
                      <a:lnTo>
                        <a:pt x="1879" y="1590"/>
                      </a:lnTo>
                      <a:lnTo>
                        <a:pt x="1905" y="1544"/>
                      </a:lnTo>
                      <a:lnTo>
                        <a:pt x="1927" y="1492"/>
                      </a:lnTo>
                      <a:lnTo>
                        <a:pt x="1952" y="1429"/>
                      </a:lnTo>
                      <a:lnTo>
                        <a:pt x="1969" y="1374"/>
                      </a:lnTo>
                      <a:lnTo>
                        <a:pt x="1985" y="1316"/>
                      </a:lnTo>
                      <a:lnTo>
                        <a:pt x="1995" y="1267"/>
                      </a:lnTo>
                      <a:lnTo>
                        <a:pt x="2007" y="1212"/>
                      </a:lnTo>
                      <a:lnTo>
                        <a:pt x="2015" y="1142"/>
                      </a:lnTo>
                      <a:lnTo>
                        <a:pt x="2019" y="1062"/>
                      </a:lnTo>
                      <a:lnTo>
                        <a:pt x="2019" y="987"/>
                      </a:lnTo>
                      <a:lnTo>
                        <a:pt x="2012" y="928"/>
                      </a:lnTo>
                      <a:lnTo>
                        <a:pt x="2003" y="873"/>
                      </a:lnTo>
                      <a:lnTo>
                        <a:pt x="1994" y="824"/>
                      </a:lnTo>
                      <a:lnTo>
                        <a:pt x="1978" y="759"/>
                      </a:lnTo>
                      <a:lnTo>
                        <a:pt x="1960" y="694"/>
                      </a:lnTo>
                      <a:lnTo>
                        <a:pt x="1940" y="634"/>
                      </a:lnTo>
                      <a:lnTo>
                        <a:pt x="1917" y="578"/>
                      </a:lnTo>
                      <a:lnTo>
                        <a:pt x="1888" y="529"/>
                      </a:lnTo>
                      <a:lnTo>
                        <a:pt x="1850" y="466"/>
                      </a:lnTo>
                      <a:lnTo>
                        <a:pt x="1807" y="403"/>
                      </a:lnTo>
                      <a:lnTo>
                        <a:pt x="1765" y="354"/>
                      </a:lnTo>
                      <a:lnTo>
                        <a:pt x="1727" y="312"/>
                      </a:lnTo>
                      <a:lnTo>
                        <a:pt x="1683" y="272"/>
                      </a:lnTo>
                      <a:lnTo>
                        <a:pt x="1636" y="232"/>
                      </a:lnTo>
                      <a:lnTo>
                        <a:pt x="1590" y="196"/>
                      </a:lnTo>
                      <a:lnTo>
                        <a:pt x="1535" y="159"/>
                      </a:lnTo>
                      <a:lnTo>
                        <a:pt x="1471" y="120"/>
                      </a:lnTo>
                      <a:lnTo>
                        <a:pt x="1411" y="90"/>
                      </a:lnTo>
                      <a:lnTo>
                        <a:pt x="1341" y="61"/>
                      </a:lnTo>
                      <a:lnTo>
                        <a:pt x="1277" y="40"/>
                      </a:lnTo>
                      <a:lnTo>
                        <a:pt x="1224" y="27"/>
                      </a:lnTo>
                      <a:lnTo>
                        <a:pt x="1167" y="14"/>
                      </a:lnTo>
                      <a:lnTo>
                        <a:pt x="1115" y="6"/>
                      </a:lnTo>
                      <a:lnTo>
                        <a:pt x="1053" y="0"/>
                      </a:lnTo>
                      <a:lnTo>
                        <a:pt x="997" y="0"/>
                      </a:lnTo>
                      <a:lnTo>
                        <a:pt x="936" y="0"/>
                      </a:lnTo>
                      <a:lnTo>
                        <a:pt x="885" y="6"/>
                      </a:lnTo>
                      <a:lnTo>
                        <a:pt x="826" y="19"/>
                      </a:lnTo>
                      <a:lnTo>
                        <a:pt x="782" y="28"/>
                      </a:lnTo>
                      <a:lnTo>
                        <a:pt x="727" y="44"/>
                      </a:lnTo>
                      <a:lnTo>
                        <a:pt x="676" y="59"/>
                      </a:lnTo>
                      <a:lnTo>
                        <a:pt x="630" y="78"/>
                      </a:lnTo>
                      <a:lnTo>
                        <a:pt x="586" y="97"/>
                      </a:lnTo>
                      <a:lnTo>
                        <a:pt x="541" y="121"/>
                      </a:lnTo>
                      <a:lnTo>
                        <a:pt x="501" y="145"/>
                      </a:lnTo>
                      <a:lnTo>
                        <a:pt x="456" y="175"/>
                      </a:lnTo>
                      <a:lnTo>
                        <a:pt x="408" y="209"/>
                      </a:lnTo>
                      <a:lnTo>
                        <a:pt x="365" y="242"/>
                      </a:lnTo>
                      <a:lnTo>
                        <a:pt x="326" y="277"/>
                      </a:lnTo>
                      <a:lnTo>
                        <a:pt x="284" y="316"/>
                      </a:lnTo>
                      <a:lnTo>
                        <a:pt x="242" y="360"/>
                      </a:lnTo>
                      <a:lnTo>
                        <a:pt x="206" y="402"/>
                      </a:lnTo>
                      <a:lnTo>
                        <a:pt x="175" y="441"/>
                      </a:lnTo>
                      <a:lnTo>
                        <a:pt x="140" y="495"/>
                      </a:lnTo>
                      <a:lnTo>
                        <a:pt x="106" y="554"/>
                      </a:lnTo>
                      <a:lnTo>
                        <a:pt x="75" y="620"/>
                      </a:lnTo>
                      <a:lnTo>
                        <a:pt x="53" y="685"/>
                      </a:lnTo>
                      <a:lnTo>
                        <a:pt x="34" y="752"/>
                      </a:lnTo>
                      <a:lnTo>
                        <a:pt x="17" y="818"/>
                      </a:lnTo>
                      <a:lnTo>
                        <a:pt x="7" y="879"/>
                      </a:lnTo>
                      <a:lnTo>
                        <a:pt x="0" y="940"/>
                      </a:lnTo>
                      <a:lnTo>
                        <a:pt x="0" y="999"/>
                      </a:lnTo>
                      <a:lnTo>
                        <a:pt x="0" y="1052"/>
                      </a:lnTo>
                      <a:lnTo>
                        <a:pt x="0" y="1115"/>
                      </a:lnTo>
                      <a:lnTo>
                        <a:pt x="3" y="1170"/>
                      </a:lnTo>
                      <a:lnTo>
                        <a:pt x="14" y="1239"/>
                      </a:lnTo>
                      <a:lnTo>
                        <a:pt x="24" y="1299"/>
                      </a:lnTo>
                      <a:lnTo>
                        <a:pt x="40" y="1358"/>
                      </a:lnTo>
                      <a:lnTo>
                        <a:pt x="62" y="1427"/>
                      </a:lnTo>
                      <a:lnTo>
                        <a:pt x="87" y="1488"/>
                      </a:lnTo>
                      <a:lnTo>
                        <a:pt x="113" y="1542"/>
                      </a:lnTo>
                      <a:lnTo>
                        <a:pt x="144" y="1602"/>
                      </a:lnTo>
                      <a:lnTo>
                        <a:pt x="178" y="1660"/>
                      </a:lnTo>
                      <a:lnTo>
                        <a:pt x="208" y="1715"/>
                      </a:lnTo>
                      <a:lnTo>
                        <a:pt x="239" y="1770"/>
                      </a:lnTo>
                      <a:lnTo>
                        <a:pt x="272" y="1830"/>
                      </a:lnTo>
                      <a:lnTo>
                        <a:pt x="323" y="1917"/>
                      </a:lnTo>
                      <a:lnTo>
                        <a:pt x="370" y="2007"/>
                      </a:lnTo>
                      <a:lnTo>
                        <a:pt x="398" y="2053"/>
                      </a:lnTo>
                      <a:lnTo>
                        <a:pt x="412" y="2091"/>
                      </a:lnTo>
                      <a:lnTo>
                        <a:pt x="429" y="2138"/>
                      </a:lnTo>
                      <a:lnTo>
                        <a:pt x="445" y="2192"/>
                      </a:lnTo>
                      <a:lnTo>
                        <a:pt x="458" y="2239"/>
                      </a:lnTo>
                      <a:lnTo>
                        <a:pt x="469" y="2292"/>
                      </a:lnTo>
                      <a:lnTo>
                        <a:pt x="479" y="2365"/>
                      </a:lnTo>
                      <a:lnTo>
                        <a:pt x="492" y="2444"/>
                      </a:lnTo>
                      <a:lnTo>
                        <a:pt x="501" y="2506"/>
                      </a:lnTo>
                      <a:lnTo>
                        <a:pt x="511" y="2586"/>
                      </a:lnTo>
                      <a:lnTo>
                        <a:pt x="518" y="2643"/>
                      </a:lnTo>
                      <a:lnTo>
                        <a:pt x="526" y="2693"/>
                      </a:lnTo>
                      <a:lnTo>
                        <a:pt x="537" y="2742"/>
                      </a:lnTo>
                      <a:lnTo>
                        <a:pt x="541" y="2756"/>
                      </a:lnTo>
                      <a:lnTo>
                        <a:pt x="543" y="2767"/>
                      </a:lnTo>
                      <a:lnTo>
                        <a:pt x="545" y="2773"/>
                      </a:lnTo>
                      <a:lnTo>
                        <a:pt x="546" y="2778"/>
                      </a:lnTo>
                      <a:lnTo>
                        <a:pt x="552" y="2784"/>
                      </a:lnTo>
                      <a:lnTo>
                        <a:pt x="558" y="2794"/>
                      </a:lnTo>
                      <a:lnTo>
                        <a:pt x="567" y="2803"/>
                      </a:lnTo>
                      <a:lnTo>
                        <a:pt x="576" y="2812"/>
                      </a:lnTo>
                      <a:lnTo>
                        <a:pt x="592" y="2824"/>
                      </a:lnTo>
                      <a:lnTo>
                        <a:pt x="610" y="2833"/>
                      </a:lnTo>
                      <a:lnTo>
                        <a:pt x="635" y="2847"/>
                      </a:lnTo>
                      <a:lnTo>
                        <a:pt x="657" y="2856"/>
                      </a:lnTo>
                      <a:lnTo>
                        <a:pt x="681" y="2864"/>
                      </a:lnTo>
                      <a:lnTo>
                        <a:pt x="703" y="2870"/>
                      </a:lnTo>
                      <a:lnTo>
                        <a:pt x="723" y="2875"/>
                      </a:lnTo>
                      <a:lnTo>
                        <a:pt x="753" y="2883"/>
                      </a:lnTo>
                      <a:lnTo>
                        <a:pt x="778" y="2889"/>
                      </a:lnTo>
                      <a:lnTo>
                        <a:pt x="802" y="2892"/>
                      </a:lnTo>
                      <a:lnTo>
                        <a:pt x="829" y="2896"/>
                      </a:lnTo>
                      <a:lnTo>
                        <a:pt x="857" y="2900"/>
                      </a:lnTo>
                      <a:lnTo>
                        <a:pt x="883" y="2902"/>
                      </a:lnTo>
                      <a:lnTo>
                        <a:pt x="906" y="2904"/>
                      </a:lnTo>
                      <a:lnTo>
                        <a:pt x="934" y="2906"/>
                      </a:lnTo>
                      <a:lnTo>
                        <a:pt x="959" y="2908"/>
                      </a:lnTo>
                      <a:lnTo>
                        <a:pt x="984" y="2908"/>
                      </a:lnTo>
                      <a:lnTo>
                        <a:pt x="1006" y="2908"/>
                      </a:lnTo>
                      <a:lnTo>
                        <a:pt x="1031" y="2908"/>
                      </a:lnTo>
                      <a:lnTo>
                        <a:pt x="1061" y="2908"/>
                      </a:lnTo>
                      <a:lnTo>
                        <a:pt x="1086" y="2906"/>
                      </a:lnTo>
                      <a:lnTo>
                        <a:pt x="1108" y="2906"/>
                      </a:lnTo>
                      <a:lnTo>
                        <a:pt x="1134" y="2902"/>
                      </a:lnTo>
                      <a:lnTo>
                        <a:pt x="1166" y="2900"/>
                      </a:lnTo>
                      <a:lnTo>
                        <a:pt x="1188" y="2896"/>
                      </a:lnTo>
                      <a:lnTo>
                        <a:pt x="1217" y="2892"/>
                      </a:lnTo>
                      <a:lnTo>
                        <a:pt x="1241" y="2887"/>
                      </a:lnTo>
                      <a:lnTo>
                        <a:pt x="1265" y="2883"/>
                      </a:lnTo>
                      <a:lnTo>
                        <a:pt x="1288" y="2877"/>
                      </a:lnTo>
                      <a:lnTo>
                        <a:pt x="1309" y="2871"/>
                      </a:lnTo>
                      <a:lnTo>
                        <a:pt x="1334" y="2864"/>
                      </a:lnTo>
                      <a:lnTo>
                        <a:pt x="1354" y="2856"/>
                      </a:lnTo>
                      <a:lnTo>
                        <a:pt x="1375" y="2849"/>
                      </a:lnTo>
                      <a:lnTo>
                        <a:pt x="1395" y="2839"/>
                      </a:lnTo>
                      <a:lnTo>
                        <a:pt x="1415" y="2830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5634" name="Oval 33"/>
                <p:cNvSpPr>
                  <a:spLocks noChangeAspect="1" noChangeArrowheads="1"/>
                </p:cNvSpPr>
                <p:nvPr/>
              </p:nvSpPr>
              <p:spPr bwMode="auto">
                <a:xfrm>
                  <a:off x="567" y="2579"/>
                  <a:ext cx="886" cy="296"/>
                </a:xfrm>
                <a:prstGeom prst="ellipse">
                  <a:avLst/>
                </a:prstGeom>
                <a:solidFill>
                  <a:srgbClr val="A0A0A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>
                    <a:buFont typeface="Arial" charset="0"/>
                    <a:buNone/>
                  </a:pPr>
                  <a:endParaRPr lang="zh-CN" altLang="zh-CN"/>
                </a:p>
              </p:txBody>
            </p:sp>
            <p:sp>
              <p:nvSpPr>
                <p:cNvPr id="25635" name="Freeform 34"/>
                <p:cNvSpPr>
                  <a:spLocks noChangeAspect="1"/>
                </p:cNvSpPr>
                <p:nvPr/>
              </p:nvSpPr>
              <p:spPr bwMode="auto">
                <a:xfrm>
                  <a:off x="1491" y="293"/>
                  <a:ext cx="338" cy="432"/>
                </a:xfrm>
                <a:custGeom>
                  <a:avLst/>
                  <a:gdLst>
                    <a:gd name="T0" fmla="*/ 0 w 338"/>
                    <a:gd name="T1" fmla="*/ 0 h 432"/>
                    <a:gd name="T2" fmla="*/ 90 w 338"/>
                    <a:gd name="T3" fmla="*/ 46 h 432"/>
                    <a:gd name="T4" fmla="*/ 172 w 338"/>
                    <a:gd name="T5" fmla="*/ 97 h 432"/>
                    <a:gd name="T6" fmla="*/ 234 w 338"/>
                    <a:gd name="T7" fmla="*/ 148 h 432"/>
                    <a:gd name="T8" fmla="*/ 275 w 338"/>
                    <a:gd name="T9" fmla="*/ 203 h 432"/>
                    <a:gd name="T10" fmla="*/ 304 w 338"/>
                    <a:gd name="T11" fmla="*/ 259 h 432"/>
                    <a:gd name="T12" fmla="*/ 325 w 338"/>
                    <a:gd name="T13" fmla="*/ 308 h 432"/>
                    <a:gd name="T14" fmla="*/ 338 w 338"/>
                    <a:gd name="T15" fmla="*/ 358 h 432"/>
                    <a:gd name="T16" fmla="*/ 219 w 338"/>
                    <a:gd name="T17" fmla="*/ 432 h 432"/>
                    <a:gd name="T18" fmla="*/ 208 w 338"/>
                    <a:gd name="T19" fmla="*/ 362 h 432"/>
                    <a:gd name="T20" fmla="*/ 189 w 338"/>
                    <a:gd name="T21" fmla="*/ 287 h 432"/>
                    <a:gd name="T22" fmla="*/ 161 w 338"/>
                    <a:gd name="T23" fmla="*/ 209 h 432"/>
                    <a:gd name="T24" fmla="*/ 124 w 338"/>
                    <a:gd name="T25" fmla="*/ 144 h 432"/>
                    <a:gd name="T26" fmla="*/ 73 w 338"/>
                    <a:gd name="T27" fmla="*/ 78 h 432"/>
                    <a:gd name="T28" fmla="*/ 0 w 338"/>
                    <a:gd name="T29" fmla="*/ 0 h 432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338"/>
                    <a:gd name="T46" fmla="*/ 0 h 432"/>
                    <a:gd name="T47" fmla="*/ 338 w 338"/>
                    <a:gd name="T48" fmla="*/ 432 h 432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338" h="432">
                      <a:moveTo>
                        <a:pt x="0" y="0"/>
                      </a:moveTo>
                      <a:lnTo>
                        <a:pt x="90" y="46"/>
                      </a:lnTo>
                      <a:lnTo>
                        <a:pt x="172" y="97"/>
                      </a:lnTo>
                      <a:lnTo>
                        <a:pt x="234" y="148"/>
                      </a:lnTo>
                      <a:lnTo>
                        <a:pt x="275" y="203"/>
                      </a:lnTo>
                      <a:lnTo>
                        <a:pt x="304" y="259"/>
                      </a:lnTo>
                      <a:lnTo>
                        <a:pt x="325" y="308"/>
                      </a:lnTo>
                      <a:lnTo>
                        <a:pt x="338" y="358"/>
                      </a:lnTo>
                      <a:lnTo>
                        <a:pt x="219" y="432"/>
                      </a:lnTo>
                      <a:lnTo>
                        <a:pt x="208" y="362"/>
                      </a:lnTo>
                      <a:lnTo>
                        <a:pt x="189" y="287"/>
                      </a:lnTo>
                      <a:lnTo>
                        <a:pt x="161" y="209"/>
                      </a:lnTo>
                      <a:lnTo>
                        <a:pt x="124" y="144"/>
                      </a:lnTo>
                      <a:lnTo>
                        <a:pt x="73" y="7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grpSp>
              <p:nvGrpSpPr>
                <p:cNvPr id="25636" name="Group 35"/>
                <p:cNvGrpSpPr>
                  <a:grpSpLocks noChangeAspect="1"/>
                </p:cNvGrpSpPr>
                <p:nvPr/>
              </p:nvGrpSpPr>
              <p:grpSpPr bwMode="auto">
                <a:xfrm>
                  <a:off x="728" y="875"/>
                  <a:ext cx="562" cy="1806"/>
                  <a:chOff x="0" y="0"/>
                  <a:chExt cx="562" cy="1806"/>
                </a:xfrm>
              </p:grpSpPr>
              <p:sp>
                <p:nvSpPr>
                  <p:cNvPr id="25638" name="Freeform 36"/>
                  <p:cNvSpPr>
                    <a:spLocks noChangeAspect="1"/>
                  </p:cNvSpPr>
                  <p:nvPr/>
                </p:nvSpPr>
                <p:spPr bwMode="auto">
                  <a:xfrm>
                    <a:off x="106" y="753"/>
                    <a:ext cx="345" cy="1053"/>
                  </a:xfrm>
                  <a:custGeom>
                    <a:avLst/>
                    <a:gdLst>
                      <a:gd name="T0" fmla="*/ 0 w 345"/>
                      <a:gd name="T1" fmla="*/ 80 h 1053"/>
                      <a:gd name="T2" fmla="*/ 6 w 345"/>
                      <a:gd name="T3" fmla="*/ 252 h 1053"/>
                      <a:gd name="T4" fmla="*/ 23 w 345"/>
                      <a:gd name="T5" fmla="*/ 274 h 1053"/>
                      <a:gd name="T6" fmla="*/ 17 w 345"/>
                      <a:gd name="T7" fmla="*/ 975 h 1053"/>
                      <a:gd name="T8" fmla="*/ 40 w 345"/>
                      <a:gd name="T9" fmla="*/ 1053 h 1053"/>
                      <a:gd name="T10" fmla="*/ 98 w 345"/>
                      <a:gd name="T11" fmla="*/ 1053 h 1053"/>
                      <a:gd name="T12" fmla="*/ 146 w 345"/>
                      <a:gd name="T13" fmla="*/ 1015 h 1053"/>
                      <a:gd name="T14" fmla="*/ 201 w 345"/>
                      <a:gd name="T15" fmla="*/ 1015 h 1053"/>
                      <a:gd name="T16" fmla="*/ 245 w 345"/>
                      <a:gd name="T17" fmla="*/ 1053 h 1053"/>
                      <a:gd name="T18" fmla="*/ 307 w 345"/>
                      <a:gd name="T19" fmla="*/ 1053 h 1053"/>
                      <a:gd name="T20" fmla="*/ 328 w 345"/>
                      <a:gd name="T21" fmla="*/ 975 h 1053"/>
                      <a:gd name="T22" fmla="*/ 317 w 345"/>
                      <a:gd name="T23" fmla="*/ 274 h 1053"/>
                      <a:gd name="T24" fmla="*/ 333 w 345"/>
                      <a:gd name="T25" fmla="*/ 252 h 1053"/>
                      <a:gd name="T26" fmla="*/ 345 w 345"/>
                      <a:gd name="T27" fmla="*/ 80 h 1053"/>
                      <a:gd name="T28" fmla="*/ 269 w 345"/>
                      <a:gd name="T29" fmla="*/ 17 h 1053"/>
                      <a:gd name="T30" fmla="*/ 231 w 345"/>
                      <a:gd name="T31" fmla="*/ 17 h 1053"/>
                      <a:gd name="T32" fmla="*/ 210 w 345"/>
                      <a:gd name="T33" fmla="*/ 0 h 1053"/>
                      <a:gd name="T34" fmla="*/ 123 w 345"/>
                      <a:gd name="T35" fmla="*/ 0 h 1053"/>
                      <a:gd name="T36" fmla="*/ 104 w 345"/>
                      <a:gd name="T37" fmla="*/ 17 h 1053"/>
                      <a:gd name="T38" fmla="*/ 72 w 345"/>
                      <a:gd name="T39" fmla="*/ 17 h 1053"/>
                      <a:gd name="T40" fmla="*/ 0 w 345"/>
                      <a:gd name="T41" fmla="*/ 80 h 1053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w 345"/>
                      <a:gd name="T64" fmla="*/ 0 h 1053"/>
                      <a:gd name="T65" fmla="*/ 345 w 345"/>
                      <a:gd name="T66" fmla="*/ 1053 h 1053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T63" t="T64" r="T65" b="T66"/>
                    <a:pathLst>
                      <a:path w="345" h="1053">
                        <a:moveTo>
                          <a:pt x="0" y="80"/>
                        </a:moveTo>
                        <a:lnTo>
                          <a:pt x="6" y="252"/>
                        </a:lnTo>
                        <a:lnTo>
                          <a:pt x="23" y="274"/>
                        </a:lnTo>
                        <a:lnTo>
                          <a:pt x="17" y="975"/>
                        </a:lnTo>
                        <a:lnTo>
                          <a:pt x="40" y="1053"/>
                        </a:lnTo>
                        <a:lnTo>
                          <a:pt x="98" y="1053"/>
                        </a:lnTo>
                        <a:lnTo>
                          <a:pt x="146" y="1015"/>
                        </a:lnTo>
                        <a:lnTo>
                          <a:pt x="201" y="1015"/>
                        </a:lnTo>
                        <a:lnTo>
                          <a:pt x="245" y="1053"/>
                        </a:lnTo>
                        <a:lnTo>
                          <a:pt x="307" y="1053"/>
                        </a:lnTo>
                        <a:lnTo>
                          <a:pt x="328" y="975"/>
                        </a:lnTo>
                        <a:lnTo>
                          <a:pt x="317" y="274"/>
                        </a:lnTo>
                        <a:lnTo>
                          <a:pt x="333" y="252"/>
                        </a:lnTo>
                        <a:lnTo>
                          <a:pt x="345" y="80"/>
                        </a:lnTo>
                        <a:lnTo>
                          <a:pt x="269" y="17"/>
                        </a:lnTo>
                        <a:lnTo>
                          <a:pt x="231" y="17"/>
                        </a:lnTo>
                        <a:lnTo>
                          <a:pt x="210" y="0"/>
                        </a:lnTo>
                        <a:lnTo>
                          <a:pt x="123" y="0"/>
                        </a:lnTo>
                        <a:lnTo>
                          <a:pt x="104" y="17"/>
                        </a:lnTo>
                        <a:lnTo>
                          <a:pt x="72" y="17"/>
                        </a:lnTo>
                        <a:lnTo>
                          <a:pt x="0" y="80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 w="9525">
                    <a:noFill/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5639" name="Oval 3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83" y="786"/>
                    <a:ext cx="45" cy="72"/>
                  </a:xfrm>
                  <a:prstGeom prst="ellipse">
                    <a:avLst/>
                  </a:prstGeom>
                  <a:solidFill>
                    <a:srgbClr val="E0E0E0"/>
                  </a:solidFill>
                  <a:ln w="9525">
                    <a:noFill/>
                    <a:round/>
                  </a:ln>
                </p:spPr>
                <p:txBody>
                  <a:bodyPr/>
                  <a:lstStyle/>
                  <a:p>
                    <a:pPr>
                      <a:buFont typeface="Arial" charset="0"/>
                      <a:buNone/>
                    </a:pPr>
                    <a:endParaRPr lang="zh-CN" altLang="zh-CN"/>
                  </a:p>
                </p:txBody>
              </p:sp>
              <p:grpSp>
                <p:nvGrpSpPr>
                  <p:cNvPr id="25640" name="Group 38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0" y="0"/>
                    <a:ext cx="562" cy="828"/>
                    <a:chOff x="0" y="0"/>
                    <a:chExt cx="562" cy="828"/>
                  </a:xfrm>
                </p:grpSpPr>
                <p:sp>
                  <p:nvSpPr>
                    <p:cNvPr id="25646" name="Oval 3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3" y="0"/>
                      <a:ext cx="514" cy="282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noFill/>
                      <a:round/>
                    </a:ln>
                  </p:spPr>
                  <p:txBody>
                    <a:bodyPr/>
                    <a:lstStyle/>
                    <a:p>
                      <a:pPr>
                        <a:buFont typeface="Arial" charset="0"/>
                        <a:buNone/>
                      </a:pPr>
                      <a:endParaRPr lang="zh-CN" altLang="zh-CN"/>
                    </a:p>
                  </p:txBody>
                </p:sp>
                <p:sp>
                  <p:nvSpPr>
                    <p:cNvPr id="25647" name="Freeform 40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0" y="129"/>
                      <a:ext cx="562" cy="699"/>
                    </a:xfrm>
                    <a:custGeom>
                      <a:avLst/>
                      <a:gdLst>
                        <a:gd name="T0" fmla="*/ 358 w 562"/>
                        <a:gd name="T1" fmla="*/ 699 h 699"/>
                        <a:gd name="T2" fmla="*/ 562 w 562"/>
                        <a:gd name="T3" fmla="*/ 69 h 699"/>
                        <a:gd name="T4" fmla="*/ 526 w 562"/>
                        <a:gd name="T5" fmla="*/ 56 h 699"/>
                        <a:gd name="T6" fmla="*/ 485 w 562"/>
                        <a:gd name="T7" fmla="*/ 38 h 699"/>
                        <a:gd name="T8" fmla="*/ 431 w 562"/>
                        <a:gd name="T9" fmla="*/ 24 h 699"/>
                        <a:gd name="T10" fmla="*/ 384 w 562"/>
                        <a:gd name="T11" fmla="*/ 12 h 699"/>
                        <a:gd name="T12" fmla="*/ 342 w 562"/>
                        <a:gd name="T13" fmla="*/ 4 h 699"/>
                        <a:gd name="T14" fmla="*/ 297 w 562"/>
                        <a:gd name="T15" fmla="*/ 0 h 699"/>
                        <a:gd name="T16" fmla="*/ 248 w 562"/>
                        <a:gd name="T17" fmla="*/ 3 h 699"/>
                        <a:gd name="T18" fmla="*/ 185 w 562"/>
                        <a:gd name="T19" fmla="*/ 10 h 699"/>
                        <a:gd name="T20" fmla="*/ 132 w 562"/>
                        <a:gd name="T21" fmla="*/ 24 h 699"/>
                        <a:gd name="T22" fmla="*/ 80 w 562"/>
                        <a:gd name="T23" fmla="*/ 38 h 699"/>
                        <a:gd name="T24" fmla="*/ 34 w 562"/>
                        <a:gd name="T25" fmla="*/ 58 h 699"/>
                        <a:gd name="T26" fmla="*/ 0 w 562"/>
                        <a:gd name="T27" fmla="*/ 76 h 699"/>
                        <a:gd name="T28" fmla="*/ 197 w 562"/>
                        <a:gd name="T29" fmla="*/ 699 h 69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w 562"/>
                        <a:gd name="T46" fmla="*/ 0 h 699"/>
                        <a:gd name="T47" fmla="*/ 562 w 562"/>
                        <a:gd name="T48" fmla="*/ 699 h 699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T45" t="T46" r="T47" b="T48"/>
                      <a:pathLst>
                        <a:path w="562" h="699">
                          <a:moveTo>
                            <a:pt x="358" y="699"/>
                          </a:moveTo>
                          <a:lnTo>
                            <a:pt x="562" y="69"/>
                          </a:lnTo>
                          <a:lnTo>
                            <a:pt x="526" y="56"/>
                          </a:lnTo>
                          <a:lnTo>
                            <a:pt x="485" y="38"/>
                          </a:lnTo>
                          <a:lnTo>
                            <a:pt x="431" y="24"/>
                          </a:lnTo>
                          <a:lnTo>
                            <a:pt x="384" y="12"/>
                          </a:lnTo>
                          <a:lnTo>
                            <a:pt x="342" y="4"/>
                          </a:lnTo>
                          <a:lnTo>
                            <a:pt x="297" y="0"/>
                          </a:lnTo>
                          <a:lnTo>
                            <a:pt x="248" y="3"/>
                          </a:lnTo>
                          <a:lnTo>
                            <a:pt x="185" y="10"/>
                          </a:lnTo>
                          <a:lnTo>
                            <a:pt x="132" y="24"/>
                          </a:lnTo>
                          <a:lnTo>
                            <a:pt x="80" y="38"/>
                          </a:lnTo>
                          <a:lnTo>
                            <a:pt x="34" y="58"/>
                          </a:lnTo>
                          <a:lnTo>
                            <a:pt x="0" y="76"/>
                          </a:lnTo>
                          <a:lnTo>
                            <a:pt x="197" y="699"/>
                          </a:lnTo>
                        </a:path>
                      </a:pathLst>
                    </a:custGeom>
                    <a:noFill/>
                    <a:ln w="9525">
                      <a:noFill/>
                      <a:round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</p:grpSp>
              <p:grpSp>
                <p:nvGrpSpPr>
                  <p:cNvPr id="25641" name="Group 41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78" y="904"/>
                    <a:ext cx="193" cy="804"/>
                    <a:chOff x="0" y="0"/>
                    <a:chExt cx="193" cy="804"/>
                  </a:xfrm>
                </p:grpSpPr>
                <p:sp>
                  <p:nvSpPr>
                    <p:cNvPr id="25642" name="Line 42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2" y="21"/>
                      <a:ext cx="1" cy="783"/>
                    </a:xfrm>
                    <a:prstGeom prst="line">
                      <a:avLst/>
                    </a:prstGeom>
                    <a:noFill/>
                    <a:ln w="9525">
                      <a:noFill/>
                      <a:round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5643" name="Line 43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160" y="21"/>
                      <a:ext cx="4" cy="779"/>
                    </a:xfrm>
                    <a:prstGeom prst="line">
                      <a:avLst/>
                    </a:prstGeom>
                    <a:noFill/>
                    <a:ln w="9525">
                      <a:noFill/>
                      <a:round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5644" name="Line 44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190" y="0"/>
                      <a:ext cx="3" cy="780"/>
                    </a:xfrm>
                    <a:prstGeom prst="line">
                      <a:avLst/>
                    </a:prstGeom>
                    <a:noFill/>
                    <a:ln w="9525">
                      <a:noFill/>
                      <a:round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5645" name="Line 45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0" y="0"/>
                      <a:ext cx="2" cy="780"/>
                    </a:xfrm>
                    <a:prstGeom prst="line">
                      <a:avLst/>
                    </a:prstGeom>
                    <a:noFill/>
                    <a:ln w="9525">
                      <a:noFill/>
                      <a:round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</p:grpSp>
            </p:grpSp>
            <p:sp>
              <p:nvSpPr>
                <p:cNvPr id="25637" name="Freeform 46"/>
                <p:cNvSpPr>
                  <a:spLocks noChangeAspect="1"/>
                </p:cNvSpPr>
                <p:nvPr/>
              </p:nvSpPr>
              <p:spPr bwMode="auto">
                <a:xfrm>
                  <a:off x="970" y="2160"/>
                  <a:ext cx="546" cy="681"/>
                </a:xfrm>
                <a:custGeom>
                  <a:avLst/>
                  <a:gdLst>
                    <a:gd name="T0" fmla="*/ 546 w 546"/>
                    <a:gd name="T1" fmla="*/ 0 h 681"/>
                    <a:gd name="T2" fmla="*/ 523 w 546"/>
                    <a:gd name="T3" fmla="*/ 20 h 681"/>
                    <a:gd name="T4" fmla="*/ 432 w 546"/>
                    <a:gd name="T5" fmla="*/ 441 h 681"/>
                    <a:gd name="T6" fmla="*/ 415 w 546"/>
                    <a:gd name="T7" fmla="*/ 483 h 681"/>
                    <a:gd name="T8" fmla="*/ 388 w 546"/>
                    <a:gd name="T9" fmla="*/ 518 h 681"/>
                    <a:gd name="T10" fmla="*/ 347 w 546"/>
                    <a:gd name="T11" fmla="*/ 550 h 681"/>
                    <a:gd name="T12" fmla="*/ 307 w 546"/>
                    <a:gd name="T13" fmla="*/ 575 h 681"/>
                    <a:gd name="T14" fmla="*/ 262 w 546"/>
                    <a:gd name="T15" fmla="*/ 598 h 681"/>
                    <a:gd name="T16" fmla="*/ 215 w 546"/>
                    <a:gd name="T17" fmla="*/ 618 h 681"/>
                    <a:gd name="T18" fmla="*/ 163 w 546"/>
                    <a:gd name="T19" fmla="*/ 637 h 681"/>
                    <a:gd name="T20" fmla="*/ 119 w 546"/>
                    <a:gd name="T21" fmla="*/ 647 h 681"/>
                    <a:gd name="T22" fmla="*/ 65 w 546"/>
                    <a:gd name="T23" fmla="*/ 656 h 681"/>
                    <a:gd name="T24" fmla="*/ 0 w 546"/>
                    <a:gd name="T25" fmla="*/ 652 h 681"/>
                    <a:gd name="T26" fmla="*/ 10 w 546"/>
                    <a:gd name="T27" fmla="*/ 677 h 681"/>
                    <a:gd name="T28" fmla="*/ 55 w 546"/>
                    <a:gd name="T29" fmla="*/ 681 h 681"/>
                    <a:gd name="T30" fmla="*/ 86 w 546"/>
                    <a:gd name="T31" fmla="*/ 681 h 681"/>
                    <a:gd name="T32" fmla="*/ 134 w 546"/>
                    <a:gd name="T33" fmla="*/ 677 h 681"/>
                    <a:gd name="T34" fmla="*/ 173 w 546"/>
                    <a:gd name="T35" fmla="*/ 674 h 681"/>
                    <a:gd name="T36" fmla="*/ 227 w 546"/>
                    <a:gd name="T37" fmla="*/ 665 h 681"/>
                    <a:gd name="T38" fmla="*/ 269 w 546"/>
                    <a:gd name="T39" fmla="*/ 657 h 681"/>
                    <a:gd name="T40" fmla="*/ 316 w 546"/>
                    <a:gd name="T41" fmla="*/ 643 h 681"/>
                    <a:gd name="T42" fmla="*/ 343 w 546"/>
                    <a:gd name="T43" fmla="*/ 635 h 681"/>
                    <a:gd name="T44" fmla="*/ 384 w 546"/>
                    <a:gd name="T45" fmla="*/ 618 h 681"/>
                    <a:gd name="T46" fmla="*/ 427 w 546"/>
                    <a:gd name="T47" fmla="*/ 590 h 681"/>
                    <a:gd name="T48" fmla="*/ 440 w 546"/>
                    <a:gd name="T49" fmla="*/ 575 h 681"/>
                    <a:gd name="T50" fmla="*/ 452 w 546"/>
                    <a:gd name="T51" fmla="*/ 554 h 681"/>
                    <a:gd name="T52" fmla="*/ 462 w 546"/>
                    <a:gd name="T53" fmla="*/ 512 h 681"/>
                    <a:gd name="T54" fmla="*/ 471 w 546"/>
                    <a:gd name="T55" fmla="*/ 470 h 681"/>
                    <a:gd name="T56" fmla="*/ 546 w 546"/>
                    <a:gd name="T57" fmla="*/ 0 h 681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546"/>
                    <a:gd name="T88" fmla="*/ 0 h 681"/>
                    <a:gd name="T89" fmla="*/ 546 w 546"/>
                    <a:gd name="T90" fmla="*/ 681 h 681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546" h="681">
                      <a:moveTo>
                        <a:pt x="546" y="0"/>
                      </a:moveTo>
                      <a:lnTo>
                        <a:pt x="523" y="20"/>
                      </a:lnTo>
                      <a:lnTo>
                        <a:pt x="432" y="441"/>
                      </a:lnTo>
                      <a:lnTo>
                        <a:pt x="415" y="483"/>
                      </a:lnTo>
                      <a:lnTo>
                        <a:pt x="388" y="518"/>
                      </a:lnTo>
                      <a:lnTo>
                        <a:pt x="347" y="550"/>
                      </a:lnTo>
                      <a:lnTo>
                        <a:pt x="307" y="575"/>
                      </a:lnTo>
                      <a:lnTo>
                        <a:pt x="262" y="598"/>
                      </a:lnTo>
                      <a:lnTo>
                        <a:pt x="215" y="618"/>
                      </a:lnTo>
                      <a:lnTo>
                        <a:pt x="163" y="637"/>
                      </a:lnTo>
                      <a:lnTo>
                        <a:pt x="119" y="647"/>
                      </a:lnTo>
                      <a:lnTo>
                        <a:pt x="65" y="656"/>
                      </a:lnTo>
                      <a:lnTo>
                        <a:pt x="0" y="652"/>
                      </a:lnTo>
                      <a:lnTo>
                        <a:pt x="10" y="677"/>
                      </a:lnTo>
                      <a:lnTo>
                        <a:pt x="55" y="681"/>
                      </a:lnTo>
                      <a:lnTo>
                        <a:pt x="86" y="681"/>
                      </a:lnTo>
                      <a:lnTo>
                        <a:pt x="134" y="677"/>
                      </a:lnTo>
                      <a:lnTo>
                        <a:pt x="173" y="674"/>
                      </a:lnTo>
                      <a:lnTo>
                        <a:pt x="227" y="665"/>
                      </a:lnTo>
                      <a:lnTo>
                        <a:pt x="269" y="657"/>
                      </a:lnTo>
                      <a:lnTo>
                        <a:pt x="316" y="643"/>
                      </a:lnTo>
                      <a:lnTo>
                        <a:pt x="343" y="635"/>
                      </a:lnTo>
                      <a:lnTo>
                        <a:pt x="384" y="618"/>
                      </a:lnTo>
                      <a:lnTo>
                        <a:pt x="427" y="590"/>
                      </a:lnTo>
                      <a:lnTo>
                        <a:pt x="440" y="575"/>
                      </a:lnTo>
                      <a:lnTo>
                        <a:pt x="452" y="554"/>
                      </a:lnTo>
                      <a:lnTo>
                        <a:pt x="462" y="512"/>
                      </a:lnTo>
                      <a:lnTo>
                        <a:pt x="471" y="470"/>
                      </a:lnTo>
                      <a:lnTo>
                        <a:pt x="54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25631" name="Rectangle 47"/>
              <p:cNvSpPr>
                <a:spLocks noChangeAspect="1" noChangeArrowheads="1"/>
              </p:cNvSpPr>
              <p:nvPr/>
            </p:nvSpPr>
            <p:spPr bwMode="auto">
              <a:xfrm>
                <a:off x="0" y="621"/>
                <a:ext cx="540" cy="315"/>
              </a:xfrm>
              <a:prstGeom prst="rect">
                <a:avLst/>
              </a:prstGeom>
              <a:gradFill rotWithShape="0">
                <a:gsLst>
                  <a:gs pos="0">
                    <a:srgbClr val="C0C0C0"/>
                  </a:gs>
                  <a:gs pos="50000">
                    <a:srgbClr val="808080"/>
                  </a:gs>
                  <a:gs pos="100000">
                    <a:srgbClr val="C0C0C0"/>
                  </a:gs>
                </a:gsLst>
                <a:lin ang="0" scaled="1"/>
              </a:gradFill>
              <a:ln w="9525">
                <a:noFill/>
                <a:miter lim="800000"/>
              </a:ln>
            </p:spPr>
            <p:txBody>
              <a:bodyPr/>
              <a:lstStyle/>
              <a:p>
                <a:pPr>
                  <a:buFont typeface="Arial" charset="0"/>
                  <a:buNone/>
                </a:pPr>
                <a:endParaRPr lang="zh-CN" altLang="zh-CN"/>
              </a:p>
            </p:txBody>
          </p:sp>
        </p:grpSp>
      </p:grpSp>
      <p:sp>
        <p:nvSpPr>
          <p:cNvPr id="117808" name="Freeform 48"/>
          <p:cNvSpPr/>
          <p:nvPr/>
        </p:nvSpPr>
        <p:spPr bwMode="auto">
          <a:xfrm>
            <a:off x="5400675" y="2962275"/>
            <a:ext cx="1257300" cy="136525"/>
          </a:xfrm>
          <a:custGeom>
            <a:avLst/>
            <a:gdLst>
              <a:gd name="T0" fmla="*/ 0 w 1980"/>
              <a:gd name="T1" fmla="*/ 134237 h 179"/>
              <a:gd name="T2" fmla="*/ 190500 w 1980"/>
              <a:gd name="T3" fmla="*/ 111356 h 179"/>
              <a:gd name="T4" fmla="*/ 304800 w 1980"/>
              <a:gd name="T5" fmla="*/ 65593 h 179"/>
              <a:gd name="T6" fmla="*/ 361950 w 1980"/>
              <a:gd name="T7" fmla="*/ 31271 h 179"/>
              <a:gd name="T8" fmla="*/ 733425 w 1980"/>
              <a:gd name="T9" fmla="*/ 19830 h 179"/>
              <a:gd name="T10" fmla="*/ 1257300 w 1980"/>
              <a:gd name="T11" fmla="*/ 8390 h 17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980"/>
              <a:gd name="T19" fmla="*/ 0 h 179"/>
              <a:gd name="T20" fmla="*/ 1980 w 1980"/>
              <a:gd name="T21" fmla="*/ 179 h 17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980" h="179">
                <a:moveTo>
                  <a:pt x="0" y="176"/>
                </a:moveTo>
                <a:cubicBezTo>
                  <a:pt x="148" y="167"/>
                  <a:pt x="191" y="179"/>
                  <a:pt x="300" y="146"/>
                </a:cubicBezTo>
                <a:cubicBezTo>
                  <a:pt x="360" y="128"/>
                  <a:pt x="420" y="106"/>
                  <a:pt x="480" y="86"/>
                </a:cubicBezTo>
                <a:cubicBezTo>
                  <a:pt x="535" y="68"/>
                  <a:pt x="510" y="44"/>
                  <a:pt x="570" y="41"/>
                </a:cubicBezTo>
                <a:cubicBezTo>
                  <a:pt x="765" y="32"/>
                  <a:pt x="960" y="31"/>
                  <a:pt x="1155" y="26"/>
                </a:cubicBezTo>
                <a:cubicBezTo>
                  <a:pt x="1600" y="0"/>
                  <a:pt x="1325" y="11"/>
                  <a:pt x="1980" y="11"/>
                </a:cubicBezTo>
              </a:path>
            </a:pathLst>
          </a:custGeom>
          <a:noFill/>
          <a:ln w="38100" cmpd="sng">
            <a:solidFill>
              <a:srgbClr val="FF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7809" name="Freeform 49"/>
          <p:cNvSpPr/>
          <p:nvPr/>
        </p:nvSpPr>
        <p:spPr bwMode="auto">
          <a:xfrm>
            <a:off x="6629400" y="3005138"/>
            <a:ext cx="1063625" cy="1814512"/>
          </a:xfrm>
          <a:custGeom>
            <a:avLst/>
            <a:gdLst>
              <a:gd name="T0" fmla="*/ 495596 w 1674"/>
              <a:gd name="T1" fmla="*/ 0 h 2401"/>
              <a:gd name="T2" fmla="*/ 581372 w 1674"/>
              <a:gd name="T3" fmla="*/ 56680 h 2401"/>
              <a:gd name="T4" fmla="*/ 714802 w 1674"/>
              <a:gd name="T5" fmla="*/ 158704 h 2401"/>
              <a:gd name="T6" fmla="*/ 800578 w 1674"/>
              <a:gd name="T7" fmla="*/ 238056 h 2401"/>
              <a:gd name="T8" fmla="*/ 848231 w 1674"/>
              <a:gd name="T9" fmla="*/ 317407 h 2401"/>
              <a:gd name="T10" fmla="*/ 876824 w 1674"/>
              <a:gd name="T11" fmla="*/ 351415 h 2401"/>
              <a:gd name="T12" fmla="*/ 924477 w 1674"/>
              <a:gd name="T13" fmla="*/ 442103 h 2401"/>
              <a:gd name="T14" fmla="*/ 962600 w 1674"/>
              <a:gd name="T15" fmla="*/ 510119 h 2401"/>
              <a:gd name="T16" fmla="*/ 981661 w 1674"/>
              <a:gd name="T17" fmla="*/ 544127 h 2401"/>
              <a:gd name="T18" fmla="*/ 981661 w 1674"/>
              <a:gd name="T19" fmla="*/ 1666389 h 2401"/>
              <a:gd name="T20" fmla="*/ 867293 w 1674"/>
              <a:gd name="T21" fmla="*/ 1745740 h 2401"/>
              <a:gd name="T22" fmla="*/ 371697 w 1674"/>
              <a:gd name="T23" fmla="*/ 1745740 h 2401"/>
              <a:gd name="T24" fmla="*/ 314513 w 1674"/>
              <a:gd name="T25" fmla="*/ 1723068 h 2401"/>
              <a:gd name="T26" fmla="*/ 285921 w 1674"/>
              <a:gd name="T27" fmla="*/ 1711733 h 2401"/>
              <a:gd name="T28" fmla="*/ 181083 w 1674"/>
              <a:gd name="T29" fmla="*/ 1587037 h 2401"/>
              <a:gd name="T30" fmla="*/ 123899 w 1674"/>
              <a:gd name="T31" fmla="*/ 1496349 h 2401"/>
              <a:gd name="T32" fmla="*/ 114368 w 1674"/>
              <a:gd name="T33" fmla="*/ 1462341 h 2401"/>
              <a:gd name="T34" fmla="*/ 47653 w 1674"/>
              <a:gd name="T35" fmla="*/ 1326309 h 2401"/>
              <a:gd name="T36" fmla="*/ 19061 w 1674"/>
              <a:gd name="T37" fmla="*/ 1224285 h 2401"/>
              <a:gd name="T38" fmla="*/ 9531 w 1674"/>
              <a:gd name="T39" fmla="*/ 1190277 h 2401"/>
              <a:gd name="T40" fmla="*/ 38123 w 1674"/>
              <a:gd name="T41" fmla="*/ 1122262 h 240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674"/>
              <a:gd name="T64" fmla="*/ 0 h 2401"/>
              <a:gd name="T65" fmla="*/ 1674 w 1674"/>
              <a:gd name="T66" fmla="*/ 2401 h 2401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674" h="2401">
                <a:moveTo>
                  <a:pt x="780" y="0"/>
                </a:moveTo>
                <a:cubicBezTo>
                  <a:pt x="883" y="69"/>
                  <a:pt x="836" y="49"/>
                  <a:pt x="915" y="75"/>
                </a:cubicBezTo>
                <a:cubicBezTo>
                  <a:pt x="1027" y="187"/>
                  <a:pt x="990" y="156"/>
                  <a:pt x="1125" y="210"/>
                </a:cubicBezTo>
                <a:cubicBezTo>
                  <a:pt x="1163" y="268"/>
                  <a:pt x="1198" y="284"/>
                  <a:pt x="1260" y="315"/>
                </a:cubicBezTo>
                <a:cubicBezTo>
                  <a:pt x="1286" y="349"/>
                  <a:pt x="1307" y="387"/>
                  <a:pt x="1335" y="420"/>
                </a:cubicBezTo>
                <a:cubicBezTo>
                  <a:pt x="1349" y="436"/>
                  <a:pt x="1368" y="448"/>
                  <a:pt x="1380" y="465"/>
                </a:cubicBezTo>
                <a:cubicBezTo>
                  <a:pt x="1407" y="503"/>
                  <a:pt x="1428" y="546"/>
                  <a:pt x="1455" y="585"/>
                </a:cubicBezTo>
                <a:cubicBezTo>
                  <a:pt x="1476" y="615"/>
                  <a:pt x="1495" y="645"/>
                  <a:pt x="1515" y="675"/>
                </a:cubicBezTo>
                <a:cubicBezTo>
                  <a:pt x="1525" y="690"/>
                  <a:pt x="1545" y="720"/>
                  <a:pt x="1545" y="720"/>
                </a:cubicBezTo>
                <a:cubicBezTo>
                  <a:pt x="1674" y="1236"/>
                  <a:pt x="1586" y="861"/>
                  <a:pt x="1545" y="2205"/>
                </a:cubicBezTo>
                <a:cubicBezTo>
                  <a:pt x="1542" y="2300"/>
                  <a:pt x="1425" y="2301"/>
                  <a:pt x="1365" y="2310"/>
                </a:cubicBezTo>
                <a:cubicBezTo>
                  <a:pt x="1092" y="2401"/>
                  <a:pt x="1270" y="2347"/>
                  <a:pt x="585" y="2310"/>
                </a:cubicBezTo>
                <a:cubicBezTo>
                  <a:pt x="553" y="2308"/>
                  <a:pt x="525" y="2290"/>
                  <a:pt x="495" y="2280"/>
                </a:cubicBezTo>
                <a:cubicBezTo>
                  <a:pt x="480" y="2275"/>
                  <a:pt x="450" y="2265"/>
                  <a:pt x="450" y="2265"/>
                </a:cubicBezTo>
                <a:cubicBezTo>
                  <a:pt x="392" y="2207"/>
                  <a:pt x="354" y="2146"/>
                  <a:pt x="285" y="2100"/>
                </a:cubicBezTo>
                <a:cubicBezTo>
                  <a:pt x="259" y="2023"/>
                  <a:pt x="229" y="2049"/>
                  <a:pt x="195" y="1980"/>
                </a:cubicBezTo>
                <a:cubicBezTo>
                  <a:pt x="188" y="1966"/>
                  <a:pt x="188" y="1949"/>
                  <a:pt x="180" y="1935"/>
                </a:cubicBezTo>
                <a:cubicBezTo>
                  <a:pt x="145" y="1872"/>
                  <a:pt x="104" y="1820"/>
                  <a:pt x="75" y="1755"/>
                </a:cubicBezTo>
                <a:cubicBezTo>
                  <a:pt x="56" y="1712"/>
                  <a:pt x="45" y="1665"/>
                  <a:pt x="30" y="1620"/>
                </a:cubicBezTo>
                <a:cubicBezTo>
                  <a:pt x="25" y="1605"/>
                  <a:pt x="15" y="1575"/>
                  <a:pt x="15" y="1575"/>
                </a:cubicBezTo>
                <a:cubicBezTo>
                  <a:pt x="32" y="1475"/>
                  <a:pt x="0" y="1485"/>
                  <a:pt x="60" y="1485"/>
                </a:cubicBezTo>
              </a:path>
            </a:pathLst>
          </a:custGeom>
          <a:noFill/>
          <a:ln w="38100" cmpd="sng">
            <a:solidFill>
              <a:srgbClr val="FF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7810" name="Freeform 50"/>
          <p:cNvSpPr/>
          <p:nvPr/>
        </p:nvSpPr>
        <p:spPr bwMode="auto">
          <a:xfrm>
            <a:off x="5619750" y="4105275"/>
            <a:ext cx="939800" cy="447675"/>
          </a:xfrm>
          <a:custGeom>
            <a:avLst/>
            <a:gdLst>
              <a:gd name="T0" fmla="*/ 876893 w 1479"/>
              <a:gd name="T1" fmla="*/ 0 h 593"/>
              <a:gd name="T2" fmla="*/ 381258 w 1479"/>
              <a:gd name="T3" fmla="*/ 249128 h 593"/>
              <a:gd name="T4" fmla="*/ 200160 w 1479"/>
              <a:gd name="T5" fmla="*/ 147212 h 593"/>
              <a:gd name="T6" fmla="*/ 114377 w 1479"/>
              <a:gd name="T7" fmla="*/ 113240 h 593"/>
              <a:gd name="T8" fmla="*/ 85783 w 1479"/>
              <a:gd name="T9" fmla="*/ 101916 h 593"/>
              <a:gd name="T10" fmla="*/ 0 w 1479"/>
              <a:gd name="T11" fmla="*/ 45296 h 59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79"/>
              <a:gd name="T19" fmla="*/ 0 h 593"/>
              <a:gd name="T20" fmla="*/ 1479 w 1479"/>
              <a:gd name="T21" fmla="*/ 593 h 59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79" h="593">
                <a:moveTo>
                  <a:pt x="1380" y="0"/>
                </a:moveTo>
                <a:cubicBezTo>
                  <a:pt x="1354" y="593"/>
                  <a:pt x="1479" y="362"/>
                  <a:pt x="600" y="330"/>
                </a:cubicBezTo>
                <a:cubicBezTo>
                  <a:pt x="504" y="327"/>
                  <a:pt x="390" y="245"/>
                  <a:pt x="315" y="195"/>
                </a:cubicBezTo>
                <a:cubicBezTo>
                  <a:pt x="315" y="195"/>
                  <a:pt x="203" y="158"/>
                  <a:pt x="180" y="150"/>
                </a:cubicBezTo>
                <a:cubicBezTo>
                  <a:pt x="165" y="145"/>
                  <a:pt x="135" y="135"/>
                  <a:pt x="135" y="135"/>
                </a:cubicBezTo>
                <a:cubicBezTo>
                  <a:pt x="98" y="79"/>
                  <a:pt x="76" y="60"/>
                  <a:pt x="0" y="60"/>
                </a:cubicBezTo>
              </a:path>
            </a:pathLst>
          </a:custGeom>
          <a:noFill/>
          <a:ln w="38100" cmpd="sng">
            <a:solidFill>
              <a:srgbClr val="FF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7811" name="Freeform 51"/>
          <p:cNvSpPr/>
          <p:nvPr/>
        </p:nvSpPr>
        <p:spPr bwMode="auto">
          <a:xfrm>
            <a:off x="3962400" y="3025775"/>
            <a:ext cx="657225" cy="1068388"/>
          </a:xfrm>
          <a:custGeom>
            <a:avLst/>
            <a:gdLst>
              <a:gd name="T0" fmla="*/ 390525 w 1035"/>
              <a:gd name="T1" fmla="*/ 1068388 h 1412"/>
              <a:gd name="T2" fmla="*/ 266700 w 1035"/>
              <a:gd name="T3" fmla="*/ 977590 h 1412"/>
              <a:gd name="T4" fmla="*/ 219075 w 1035"/>
              <a:gd name="T5" fmla="*/ 932191 h 1412"/>
              <a:gd name="T6" fmla="*/ 161925 w 1035"/>
              <a:gd name="T7" fmla="*/ 886792 h 1412"/>
              <a:gd name="T8" fmla="*/ 142875 w 1035"/>
              <a:gd name="T9" fmla="*/ 852743 h 1412"/>
              <a:gd name="T10" fmla="*/ 114300 w 1035"/>
              <a:gd name="T11" fmla="*/ 841393 h 1412"/>
              <a:gd name="T12" fmla="*/ 85725 w 1035"/>
              <a:gd name="T13" fmla="*/ 807344 h 1412"/>
              <a:gd name="T14" fmla="*/ 57150 w 1035"/>
              <a:gd name="T15" fmla="*/ 739246 h 1412"/>
              <a:gd name="T16" fmla="*/ 28575 w 1035"/>
              <a:gd name="T17" fmla="*/ 671147 h 1412"/>
              <a:gd name="T18" fmla="*/ 47625 w 1035"/>
              <a:gd name="T19" fmla="*/ 239858 h 1412"/>
              <a:gd name="T20" fmla="*/ 209550 w 1035"/>
              <a:gd name="T21" fmla="*/ 103661 h 1412"/>
              <a:gd name="T22" fmla="*/ 266700 w 1035"/>
              <a:gd name="T23" fmla="*/ 69612 h 1412"/>
              <a:gd name="T24" fmla="*/ 657225 w 1035"/>
              <a:gd name="T25" fmla="*/ 35562 h 141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035"/>
              <a:gd name="T40" fmla="*/ 0 h 1412"/>
              <a:gd name="T41" fmla="*/ 1035 w 1035"/>
              <a:gd name="T42" fmla="*/ 1412 h 141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035" h="1412">
                <a:moveTo>
                  <a:pt x="615" y="1412"/>
                </a:moveTo>
                <a:cubicBezTo>
                  <a:pt x="543" y="1376"/>
                  <a:pt x="498" y="1318"/>
                  <a:pt x="420" y="1292"/>
                </a:cubicBezTo>
                <a:cubicBezTo>
                  <a:pt x="365" y="1209"/>
                  <a:pt x="422" y="1275"/>
                  <a:pt x="345" y="1232"/>
                </a:cubicBezTo>
                <a:cubicBezTo>
                  <a:pt x="313" y="1214"/>
                  <a:pt x="255" y="1172"/>
                  <a:pt x="255" y="1172"/>
                </a:cubicBezTo>
                <a:cubicBezTo>
                  <a:pt x="245" y="1157"/>
                  <a:pt x="239" y="1138"/>
                  <a:pt x="225" y="1127"/>
                </a:cubicBezTo>
                <a:cubicBezTo>
                  <a:pt x="213" y="1117"/>
                  <a:pt x="193" y="1121"/>
                  <a:pt x="180" y="1112"/>
                </a:cubicBezTo>
                <a:cubicBezTo>
                  <a:pt x="162" y="1100"/>
                  <a:pt x="149" y="1083"/>
                  <a:pt x="135" y="1067"/>
                </a:cubicBezTo>
                <a:cubicBezTo>
                  <a:pt x="81" y="1003"/>
                  <a:pt x="124" y="1045"/>
                  <a:pt x="90" y="977"/>
                </a:cubicBezTo>
                <a:cubicBezTo>
                  <a:pt x="32" y="861"/>
                  <a:pt x="83" y="1000"/>
                  <a:pt x="45" y="887"/>
                </a:cubicBezTo>
                <a:cubicBezTo>
                  <a:pt x="51" y="697"/>
                  <a:pt x="0" y="492"/>
                  <a:pt x="75" y="317"/>
                </a:cubicBezTo>
                <a:cubicBezTo>
                  <a:pt x="119" y="214"/>
                  <a:pt x="233" y="169"/>
                  <a:pt x="330" y="137"/>
                </a:cubicBezTo>
                <a:cubicBezTo>
                  <a:pt x="494" y="82"/>
                  <a:pt x="246" y="170"/>
                  <a:pt x="420" y="92"/>
                </a:cubicBezTo>
                <a:cubicBezTo>
                  <a:pt x="626" y="0"/>
                  <a:pt x="776" y="47"/>
                  <a:pt x="1035" y="47"/>
                </a:cubicBezTo>
              </a:path>
            </a:pathLst>
          </a:custGeom>
          <a:noFill/>
          <a:ln w="38100" cmpd="sng">
            <a:solidFill>
              <a:srgbClr val="FF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14" name="Group 52"/>
          <p:cNvGrpSpPr/>
          <p:nvPr/>
        </p:nvGrpSpPr>
        <p:grpSpPr bwMode="auto">
          <a:xfrm>
            <a:off x="990600" y="2514600"/>
            <a:ext cx="1981200" cy="1524000"/>
            <a:chOff x="0" y="0"/>
            <a:chExt cx="1248" cy="960"/>
          </a:xfrm>
        </p:grpSpPr>
        <p:sp>
          <p:nvSpPr>
            <p:cNvPr id="25615" name="xjhzja29"/>
            <p:cNvSpPr>
              <a:spLocks noChangeArrowheads="1"/>
            </p:cNvSpPr>
            <p:nvPr/>
          </p:nvSpPr>
          <p:spPr bwMode="auto">
            <a:xfrm>
              <a:off x="0" y="98"/>
              <a:ext cx="1248" cy="739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</a:ln>
          </p:spPr>
          <p:txBody>
            <a:bodyPr/>
            <a:lstStyle/>
            <a:p>
              <a:pPr>
                <a:buFont typeface="Arial" charset="0"/>
                <a:buNone/>
              </a:pPr>
              <a:endParaRPr lang="zh-CN" altLang="zh-CN"/>
            </a:p>
          </p:txBody>
        </p:sp>
        <p:grpSp>
          <p:nvGrpSpPr>
            <p:cNvPr id="25616" name="Group 54"/>
            <p:cNvGrpSpPr/>
            <p:nvPr/>
          </p:nvGrpSpPr>
          <p:grpSpPr bwMode="auto">
            <a:xfrm>
              <a:off x="713" y="0"/>
              <a:ext cx="187" cy="185"/>
              <a:chOff x="0" y="0"/>
              <a:chExt cx="362" cy="312"/>
            </a:xfrm>
          </p:grpSpPr>
          <p:sp>
            <p:nvSpPr>
              <p:cNvPr id="25624" name="Rectangle 5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362" cy="31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pPr>
                  <a:buFont typeface="Arial" charset="0"/>
                  <a:buNone/>
                </a:pPr>
                <a:endParaRPr lang="zh-CN" altLang="zh-CN"/>
              </a:p>
            </p:txBody>
          </p:sp>
          <p:grpSp>
            <p:nvGrpSpPr>
              <p:cNvPr id="25625" name="Group 56"/>
              <p:cNvGrpSpPr/>
              <p:nvPr/>
            </p:nvGrpSpPr>
            <p:grpSpPr bwMode="auto">
              <a:xfrm>
                <a:off x="0" y="0"/>
                <a:ext cx="362" cy="156"/>
                <a:chOff x="0" y="0"/>
                <a:chExt cx="362" cy="156"/>
              </a:xfrm>
            </p:grpSpPr>
            <p:sp>
              <p:nvSpPr>
                <p:cNvPr id="25626" name="Line 57"/>
                <p:cNvSpPr>
                  <a:spLocks noChangeShapeType="1"/>
                </p:cNvSpPr>
                <p:nvPr/>
              </p:nvSpPr>
              <p:spPr bwMode="auto">
                <a:xfrm flipV="1">
                  <a:off x="0" y="0"/>
                  <a:ext cx="362" cy="156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sm" len="sm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5627" name="Line 58"/>
                <p:cNvSpPr>
                  <a:spLocks noChangeShapeType="1"/>
                </p:cNvSpPr>
                <p:nvPr/>
              </p:nvSpPr>
              <p:spPr bwMode="auto">
                <a:xfrm>
                  <a:off x="362" y="156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sm" len="sm"/>
                  <a:tailEnd type="oval" w="sm" len="sm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  <p:sp>
          <p:nvSpPr>
            <p:cNvPr id="25617" name="Oval 59"/>
            <p:cNvSpPr>
              <a:spLocks noChangeArrowheads="1"/>
            </p:cNvSpPr>
            <p:nvPr/>
          </p:nvSpPr>
          <p:spPr bwMode="auto">
            <a:xfrm>
              <a:off x="822" y="693"/>
              <a:ext cx="209" cy="24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</a:ln>
          </p:spPr>
          <p:txBody>
            <a:bodyPr/>
            <a:lstStyle/>
            <a:p>
              <a:pPr>
                <a:buFont typeface="Arial" charset="0"/>
                <a:buNone/>
              </a:pPr>
              <a:endParaRPr lang="zh-CN" altLang="zh-CN"/>
            </a:p>
          </p:txBody>
        </p:sp>
        <p:sp>
          <p:nvSpPr>
            <p:cNvPr id="25618" name="Text Box 60"/>
            <p:cNvSpPr txBox="1">
              <a:spLocks noChangeArrowheads="1"/>
            </p:cNvSpPr>
            <p:nvPr/>
          </p:nvSpPr>
          <p:spPr bwMode="auto">
            <a:xfrm>
              <a:off x="864" y="672"/>
              <a:ext cx="155" cy="18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0" tIns="0" rIns="0" bIns="0"/>
            <a:lstStyle/>
            <a:p>
              <a:pPr algn="just">
                <a:buFont typeface="Arial" charset="0"/>
                <a:buNone/>
              </a:pPr>
              <a:r>
                <a:rPr lang="en-US" altLang="zh-CN">
                  <a:solidFill>
                    <a:srgbClr val="FF0000"/>
                  </a:solidFill>
                  <a:latin typeface="Times New Roman" pitchFamily="18" charset="0"/>
                </a:rPr>
                <a:t>A</a:t>
              </a:r>
              <a:endParaRPr lang="en-US" altLang="zh-CN">
                <a:solidFill>
                  <a:srgbClr val="FF0000"/>
                </a:solidFill>
              </a:endParaRPr>
            </a:p>
          </p:txBody>
        </p:sp>
        <p:sp>
          <p:nvSpPr>
            <p:cNvPr id="25619" name="AutoShape 61"/>
            <p:cNvSpPr>
              <a:spLocks noChangeArrowheads="1"/>
            </p:cNvSpPr>
            <p:nvPr/>
          </p:nvSpPr>
          <p:spPr bwMode="auto">
            <a:xfrm>
              <a:off x="279" y="705"/>
              <a:ext cx="231" cy="255"/>
            </a:xfrm>
            <a:prstGeom prst="flowChartSummingJunction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</a:ln>
          </p:spPr>
          <p:txBody>
            <a:bodyPr/>
            <a:lstStyle/>
            <a:p>
              <a:pPr>
                <a:buFont typeface="Arial" charset="0"/>
                <a:buNone/>
              </a:pPr>
              <a:endParaRPr lang="zh-CN" altLang="zh-CN"/>
            </a:p>
          </p:txBody>
        </p:sp>
        <p:grpSp>
          <p:nvGrpSpPr>
            <p:cNvPr id="25620" name="Group 62"/>
            <p:cNvGrpSpPr/>
            <p:nvPr/>
          </p:nvGrpSpPr>
          <p:grpSpPr bwMode="auto">
            <a:xfrm>
              <a:off x="311" y="9"/>
              <a:ext cx="60" cy="206"/>
              <a:chOff x="0" y="0"/>
              <a:chExt cx="315" cy="468"/>
            </a:xfrm>
          </p:grpSpPr>
          <p:sp>
            <p:nvSpPr>
              <p:cNvPr id="25621" name="Rectangle 63"/>
              <p:cNvSpPr>
                <a:spLocks noChangeArrowheads="1"/>
              </p:cNvSpPr>
              <p:nvPr/>
            </p:nvSpPr>
            <p:spPr bwMode="auto">
              <a:xfrm>
                <a:off x="0" y="0"/>
                <a:ext cx="315" cy="468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pPr>
                  <a:buFont typeface="Arial" charset="0"/>
                  <a:buNone/>
                </a:pPr>
                <a:endParaRPr lang="zh-CN" altLang="zh-CN"/>
              </a:p>
            </p:txBody>
          </p:sp>
          <p:sp>
            <p:nvSpPr>
              <p:cNvPr id="25622" name="Line 64"/>
              <p:cNvSpPr>
                <a:spLocks noChangeShapeType="1"/>
              </p:cNvSpPr>
              <p:nvPr/>
            </p:nvSpPr>
            <p:spPr bwMode="auto">
              <a:xfrm>
                <a:off x="0" y="80"/>
                <a:ext cx="0" cy="31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623" name="Line 65"/>
              <p:cNvSpPr>
                <a:spLocks noChangeShapeType="1"/>
              </p:cNvSpPr>
              <p:nvPr/>
            </p:nvSpPr>
            <p:spPr bwMode="auto">
              <a:xfrm>
                <a:off x="315" y="0"/>
                <a:ext cx="0" cy="46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117826" name="Text Box 66"/>
          <p:cNvSpPr txBox="1">
            <a:spLocks noChangeArrowheads="1"/>
          </p:cNvSpPr>
          <p:nvPr/>
        </p:nvSpPr>
        <p:spPr bwMode="auto">
          <a:xfrm>
            <a:off x="2590800" y="3276600"/>
            <a:ext cx="457200" cy="5794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charset="0"/>
              <a:buNone/>
            </a:pPr>
            <a:r>
              <a:rPr lang="en-US" altLang="zh-CN" sz="3200">
                <a:solidFill>
                  <a:srgbClr val="FF3300"/>
                </a:solidFill>
              </a:rPr>
              <a:t>+</a:t>
            </a:r>
          </a:p>
        </p:txBody>
      </p:sp>
      <p:sp>
        <p:nvSpPr>
          <p:cNvPr id="117827" name="Text Box 67"/>
          <p:cNvSpPr txBox="1">
            <a:spLocks noChangeArrowheads="1"/>
          </p:cNvSpPr>
          <p:nvPr/>
        </p:nvSpPr>
        <p:spPr bwMode="auto">
          <a:xfrm>
            <a:off x="1981200" y="3276600"/>
            <a:ext cx="304800" cy="5794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charset="0"/>
              <a:buNone/>
            </a:pPr>
            <a:r>
              <a:rPr lang="en-US" altLang="zh-CN" sz="3200">
                <a:solidFill>
                  <a:srgbClr val="FF3300"/>
                </a:solidFill>
              </a:rPr>
              <a:t>-</a:t>
            </a:r>
          </a:p>
        </p:txBody>
      </p:sp>
      <p:sp>
        <p:nvSpPr>
          <p:cNvPr id="68" name="Text Box 21"/>
          <p:cNvSpPr txBox="1">
            <a:spLocks noChangeArrowheads="1"/>
          </p:cNvSpPr>
          <p:nvPr/>
        </p:nvSpPr>
        <p:spPr bwMode="auto">
          <a:xfrm>
            <a:off x="1116013" y="333375"/>
            <a:ext cx="4447051" cy="83099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buFont typeface="Arial" charset="0"/>
              <a:buNone/>
            </a:pPr>
            <a:r>
              <a:rPr lang="en-US" altLang="zh-CN" sz="3600" dirty="0" smtClean="0"/>
              <a:t>6.</a:t>
            </a:r>
            <a:r>
              <a:rPr lang="zh-CN" altLang="en-US" sz="3600" b="1" dirty="0" smtClean="0"/>
              <a:t>电</a:t>
            </a:r>
            <a:r>
              <a:rPr lang="zh-CN" altLang="en-US" sz="3600" b="1" dirty="0"/>
              <a:t>流表</a:t>
            </a:r>
            <a:r>
              <a:rPr lang="zh-CN" altLang="en-US" sz="3600" b="1" dirty="0" smtClean="0"/>
              <a:t>的使用规则</a:t>
            </a:r>
            <a:r>
              <a:rPr lang="zh-CN" altLang="en-US" sz="4800" b="1" dirty="0" smtClean="0">
                <a:solidFill>
                  <a:schemeClr val="tx2"/>
                </a:solidFill>
              </a:rPr>
              <a:t> </a:t>
            </a:r>
            <a:endParaRPr lang="zh-CN" altLang="en-US" sz="48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177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177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177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177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77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77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70" decel="100000"/>
                                        <p:tgtEl>
                                          <p:spTgt spid="1178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770" decel="100000"/>
                                        <p:tgtEl>
                                          <p:spTgt spid="11782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782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117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7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117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7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70" decel="100000"/>
                                        <p:tgtEl>
                                          <p:spTgt spid="1178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770" decel="100000"/>
                                        <p:tgtEl>
                                          <p:spTgt spid="11782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782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1178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78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5" dur="770" fill="hold"/>
                                        <p:tgtEl>
                                          <p:spTgt spid="1178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78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17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117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500"/>
                                        <p:tgtEl>
                                          <p:spTgt spid="117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117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2" grpId="0" autoUpdateAnimBg="0"/>
      <p:bldP spid="117808" grpId="0" animBg="1"/>
      <p:bldP spid="117809" grpId="0" animBg="1"/>
      <p:bldP spid="117810" grpId="0" animBg="1"/>
      <p:bldP spid="117811" grpId="0" animBg="1"/>
      <p:bldP spid="117826" grpId="0" autoUpdateAnimBg="0"/>
      <p:bldP spid="117827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 bwMode="auto">
          <a:xfrm>
            <a:off x="3124200" y="1752600"/>
            <a:ext cx="5727700" cy="4343400"/>
            <a:chOff x="0" y="0"/>
            <a:chExt cx="3608" cy="2736"/>
          </a:xfrm>
        </p:grpSpPr>
        <p:graphicFrame>
          <p:nvGraphicFramePr>
            <p:cNvPr id="2050" name="Object 3"/>
            <p:cNvGraphicFramePr>
              <a:graphicFrameLocks noChangeAspect="1"/>
            </p:cNvGraphicFramePr>
            <p:nvPr/>
          </p:nvGraphicFramePr>
          <p:xfrm>
            <a:off x="336" y="1584"/>
            <a:ext cx="1392" cy="10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100" r:id="rId4" imgW="857250" imgH="609600" progId="PBrush">
                    <p:embed/>
                  </p:oleObj>
                </mc:Choice>
                <mc:Fallback>
                  <p:oleObj r:id="rId4" imgW="857250" imgH="609600" progId="PBrush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6" y="1584"/>
                          <a:ext cx="1392" cy="1008"/>
                        </a:xfrm>
                        <a:prstGeom prst="rect">
                          <a:avLst/>
                        </a:prstGeom>
                        <a:noFill/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51" name="Object 4"/>
            <p:cNvGraphicFramePr>
              <a:graphicFrameLocks noChangeAspect="1"/>
            </p:cNvGraphicFramePr>
            <p:nvPr/>
          </p:nvGraphicFramePr>
          <p:xfrm>
            <a:off x="2208" y="0"/>
            <a:ext cx="1112" cy="11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101" r:id="rId6" imgW="914400" imgH="828675" progId="PBrush">
                    <p:embed/>
                  </p:oleObj>
                </mc:Choice>
                <mc:Fallback>
                  <p:oleObj r:id="rId6" imgW="914400" imgH="828675" progId="PBrush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08" y="0"/>
                          <a:ext cx="1112" cy="1152"/>
                        </a:xfrm>
                        <a:prstGeom prst="rect">
                          <a:avLst/>
                        </a:prstGeom>
                        <a:noFill/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2056" name="Picture 5" descr="anps1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112" y="1344"/>
              <a:ext cx="1392" cy="1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7" name="xjhsy4" descr="w3"/>
            <p:cNvPicPr>
              <a:picLocks noChangeAspect="1" noChangeArrowheads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0"/>
              <a:ext cx="2016" cy="1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58" name="Freeform 7"/>
            <p:cNvSpPr/>
            <p:nvPr/>
          </p:nvSpPr>
          <p:spPr bwMode="auto">
            <a:xfrm>
              <a:off x="1296" y="624"/>
              <a:ext cx="1200" cy="96"/>
            </a:xfrm>
            <a:custGeom>
              <a:avLst/>
              <a:gdLst>
                <a:gd name="T0" fmla="*/ 0 w 1200"/>
                <a:gd name="T1" fmla="*/ 96 h 96"/>
                <a:gd name="T2" fmla="*/ 864 w 1200"/>
                <a:gd name="T3" fmla="*/ 48 h 96"/>
                <a:gd name="T4" fmla="*/ 1200 w 1200"/>
                <a:gd name="T5" fmla="*/ 0 h 96"/>
                <a:gd name="T6" fmla="*/ 0 60000 65536"/>
                <a:gd name="T7" fmla="*/ 0 60000 65536"/>
                <a:gd name="T8" fmla="*/ 0 60000 65536"/>
                <a:gd name="T9" fmla="*/ 0 w 1200"/>
                <a:gd name="T10" fmla="*/ 0 h 96"/>
                <a:gd name="T11" fmla="*/ 1200 w 1200"/>
                <a:gd name="T12" fmla="*/ 96 h 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00" h="96">
                  <a:moveTo>
                    <a:pt x="0" y="96"/>
                  </a:moveTo>
                  <a:cubicBezTo>
                    <a:pt x="332" y="80"/>
                    <a:pt x="664" y="64"/>
                    <a:pt x="864" y="48"/>
                  </a:cubicBezTo>
                  <a:cubicBezTo>
                    <a:pt x="1064" y="32"/>
                    <a:pt x="1132" y="16"/>
                    <a:pt x="1200" y="0"/>
                  </a:cubicBezTo>
                </a:path>
              </a:pathLst>
            </a:custGeom>
            <a:solidFill>
              <a:srgbClr val="FF3300"/>
            </a:solidFill>
            <a:ln w="38100" cmpd="sng">
              <a:solidFill>
                <a:srgbClr val="FF3300"/>
              </a:solidFill>
              <a:round/>
            </a:ln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059" name="Freeform 8"/>
            <p:cNvSpPr/>
            <p:nvPr/>
          </p:nvSpPr>
          <p:spPr bwMode="auto">
            <a:xfrm>
              <a:off x="2784" y="448"/>
              <a:ext cx="824" cy="2096"/>
            </a:xfrm>
            <a:custGeom>
              <a:avLst/>
              <a:gdLst>
                <a:gd name="T0" fmla="*/ 240 w 824"/>
                <a:gd name="T1" fmla="*/ 128 h 2096"/>
                <a:gd name="T2" fmla="*/ 624 w 824"/>
                <a:gd name="T3" fmla="*/ 176 h 2096"/>
                <a:gd name="T4" fmla="*/ 816 w 824"/>
                <a:gd name="T5" fmla="*/ 1184 h 2096"/>
                <a:gd name="T6" fmla="*/ 576 w 824"/>
                <a:gd name="T7" fmla="*/ 2000 h 2096"/>
                <a:gd name="T8" fmla="*/ 0 w 824"/>
                <a:gd name="T9" fmla="*/ 1760 h 20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24"/>
                <a:gd name="T16" fmla="*/ 0 h 2096"/>
                <a:gd name="T17" fmla="*/ 824 w 824"/>
                <a:gd name="T18" fmla="*/ 2096 h 20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24" h="2096">
                  <a:moveTo>
                    <a:pt x="240" y="128"/>
                  </a:moveTo>
                  <a:cubicBezTo>
                    <a:pt x="384" y="64"/>
                    <a:pt x="528" y="0"/>
                    <a:pt x="624" y="176"/>
                  </a:cubicBezTo>
                  <a:cubicBezTo>
                    <a:pt x="720" y="352"/>
                    <a:pt x="824" y="880"/>
                    <a:pt x="816" y="1184"/>
                  </a:cubicBezTo>
                  <a:cubicBezTo>
                    <a:pt x="808" y="1488"/>
                    <a:pt x="712" y="1904"/>
                    <a:pt x="576" y="2000"/>
                  </a:cubicBezTo>
                  <a:cubicBezTo>
                    <a:pt x="440" y="2096"/>
                    <a:pt x="96" y="1800"/>
                    <a:pt x="0" y="1760"/>
                  </a:cubicBezTo>
                </a:path>
              </a:pathLst>
            </a:custGeom>
            <a:noFill/>
            <a:ln w="38100" cmpd="sng">
              <a:solidFill>
                <a:srgbClr val="FF3300"/>
              </a:solidFill>
              <a:round/>
            </a:ln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060" name="Freeform 9"/>
            <p:cNvSpPr/>
            <p:nvPr/>
          </p:nvSpPr>
          <p:spPr bwMode="auto">
            <a:xfrm>
              <a:off x="440" y="2208"/>
              <a:ext cx="2008" cy="504"/>
            </a:xfrm>
            <a:custGeom>
              <a:avLst/>
              <a:gdLst>
                <a:gd name="T0" fmla="*/ 184 w 2008"/>
                <a:gd name="T1" fmla="*/ 0 h 504"/>
                <a:gd name="T2" fmla="*/ 136 w 2008"/>
                <a:gd name="T3" fmla="*/ 144 h 504"/>
                <a:gd name="T4" fmla="*/ 1000 w 2008"/>
                <a:gd name="T5" fmla="*/ 480 h 504"/>
                <a:gd name="T6" fmla="*/ 2008 w 2008"/>
                <a:gd name="T7" fmla="*/ 0 h 50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08"/>
                <a:gd name="T13" fmla="*/ 0 h 504"/>
                <a:gd name="T14" fmla="*/ 2008 w 2008"/>
                <a:gd name="T15" fmla="*/ 504 h 50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08" h="504">
                  <a:moveTo>
                    <a:pt x="184" y="0"/>
                  </a:moveTo>
                  <a:cubicBezTo>
                    <a:pt x="92" y="32"/>
                    <a:pt x="0" y="64"/>
                    <a:pt x="136" y="144"/>
                  </a:cubicBezTo>
                  <a:cubicBezTo>
                    <a:pt x="272" y="224"/>
                    <a:pt x="688" y="504"/>
                    <a:pt x="1000" y="480"/>
                  </a:cubicBezTo>
                  <a:cubicBezTo>
                    <a:pt x="1312" y="456"/>
                    <a:pt x="1660" y="228"/>
                    <a:pt x="2008" y="0"/>
                  </a:cubicBezTo>
                </a:path>
              </a:pathLst>
            </a:custGeom>
            <a:noFill/>
            <a:ln w="38100" cmpd="sng">
              <a:solidFill>
                <a:srgbClr val="FF3300"/>
              </a:solidFill>
              <a:round/>
            </a:ln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061" name="Freeform 10"/>
            <p:cNvSpPr/>
            <p:nvPr/>
          </p:nvSpPr>
          <p:spPr bwMode="auto">
            <a:xfrm>
              <a:off x="240" y="720"/>
              <a:ext cx="336" cy="1440"/>
            </a:xfrm>
            <a:custGeom>
              <a:avLst/>
              <a:gdLst>
                <a:gd name="T0" fmla="*/ 336 w 336"/>
                <a:gd name="T1" fmla="*/ 1440 h 1440"/>
                <a:gd name="T2" fmla="*/ 48 w 336"/>
                <a:gd name="T3" fmla="*/ 1104 h 1440"/>
                <a:gd name="T4" fmla="*/ 48 w 336"/>
                <a:gd name="T5" fmla="*/ 0 h 1440"/>
                <a:gd name="T6" fmla="*/ 0 60000 65536"/>
                <a:gd name="T7" fmla="*/ 0 60000 65536"/>
                <a:gd name="T8" fmla="*/ 0 60000 65536"/>
                <a:gd name="T9" fmla="*/ 0 w 336"/>
                <a:gd name="T10" fmla="*/ 0 h 1440"/>
                <a:gd name="T11" fmla="*/ 336 w 336"/>
                <a:gd name="T12" fmla="*/ 1440 h 14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36" h="1440">
                  <a:moveTo>
                    <a:pt x="336" y="1440"/>
                  </a:moveTo>
                  <a:cubicBezTo>
                    <a:pt x="216" y="1392"/>
                    <a:pt x="96" y="1344"/>
                    <a:pt x="48" y="1104"/>
                  </a:cubicBezTo>
                  <a:cubicBezTo>
                    <a:pt x="0" y="864"/>
                    <a:pt x="24" y="432"/>
                    <a:pt x="48" y="0"/>
                  </a:cubicBezTo>
                </a:path>
              </a:pathLst>
            </a:custGeom>
            <a:noFill/>
            <a:ln w="38100" cmpd="sng">
              <a:solidFill>
                <a:srgbClr val="FF3300"/>
              </a:solidFill>
              <a:round/>
            </a:ln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062" name="Freeform 11"/>
            <p:cNvSpPr/>
            <p:nvPr/>
          </p:nvSpPr>
          <p:spPr bwMode="auto">
            <a:xfrm>
              <a:off x="1344" y="576"/>
              <a:ext cx="1912" cy="1584"/>
            </a:xfrm>
            <a:custGeom>
              <a:avLst/>
              <a:gdLst>
                <a:gd name="T0" fmla="*/ 0 w 1912"/>
                <a:gd name="T1" fmla="*/ 1584 h 1584"/>
                <a:gd name="T2" fmla="*/ 1632 w 1912"/>
                <a:gd name="T3" fmla="*/ 528 h 1584"/>
                <a:gd name="T4" fmla="*/ 1680 w 1912"/>
                <a:gd name="T5" fmla="*/ 0 h 1584"/>
                <a:gd name="T6" fmla="*/ 0 60000 65536"/>
                <a:gd name="T7" fmla="*/ 0 60000 65536"/>
                <a:gd name="T8" fmla="*/ 0 60000 65536"/>
                <a:gd name="T9" fmla="*/ 0 w 1912"/>
                <a:gd name="T10" fmla="*/ 0 h 1584"/>
                <a:gd name="T11" fmla="*/ 1912 w 1912"/>
                <a:gd name="T12" fmla="*/ 1584 h 15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12" h="1584">
                  <a:moveTo>
                    <a:pt x="0" y="1584"/>
                  </a:moveTo>
                  <a:cubicBezTo>
                    <a:pt x="676" y="1188"/>
                    <a:pt x="1352" y="792"/>
                    <a:pt x="1632" y="528"/>
                  </a:cubicBezTo>
                  <a:cubicBezTo>
                    <a:pt x="1912" y="264"/>
                    <a:pt x="1796" y="132"/>
                    <a:pt x="1680" y="0"/>
                  </a:cubicBezTo>
                </a:path>
              </a:pathLst>
            </a:custGeom>
            <a:noFill/>
            <a:ln w="38100" cmpd="sng">
              <a:solidFill>
                <a:srgbClr val="FF3300"/>
              </a:solidFill>
              <a:round/>
            </a:ln>
          </p:spPr>
          <p:txBody>
            <a:bodyPr wrap="none"/>
            <a:lstStyle/>
            <a:p>
              <a:endParaRPr lang="zh-CN" altLang="en-US"/>
            </a:p>
          </p:txBody>
        </p:sp>
      </p:grpSp>
      <p:sp>
        <p:nvSpPr>
          <p:cNvPr id="124940" name="Text Box 12"/>
          <p:cNvSpPr txBox="1">
            <a:spLocks noChangeArrowheads="1"/>
          </p:cNvSpPr>
          <p:nvPr/>
        </p:nvSpPr>
        <p:spPr bwMode="auto">
          <a:xfrm>
            <a:off x="1981200" y="838200"/>
            <a:ext cx="4343400" cy="641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Font typeface="Arial" charset="0"/>
              <a:buNone/>
            </a:pPr>
            <a:r>
              <a:rPr lang="zh-CN" altLang="en-US" sz="3600" b="1" dirty="0">
                <a:solidFill>
                  <a:srgbClr val="CC00FF"/>
                </a:solidFill>
                <a:latin typeface="Times New Roman" pitchFamily="18" charset="0"/>
                <a:ea typeface="隶书" pitchFamily="49" charset="-122"/>
              </a:rPr>
              <a:t>错误的接</a:t>
            </a:r>
            <a:r>
              <a:rPr lang="zh-CN" altLang="en-US" sz="3600" b="1" dirty="0" smtClean="0">
                <a:solidFill>
                  <a:srgbClr val="CC00FF"/>
                </a:solidFill>
                <a:latin typeface="Times New Roman" pitchFamily="18" charset="0"/>
                <a:ea typeface="隶书" pitchFamily="49" charset="-122"/>
              </a:rPr>
              <a:t>法</a:t>
            </a:r>
            <a:r>
              <a:rPr lang="en-US" altLang="zh-CN" sz="3600" b="1" dirty="0" smtClean="0">
                <a:solidFill>
                  <a:srgbClr val="CC00FF"/>
                </a:solidFill>
                <a:latin typeface="Times New Roman" pitchFamily="18" charset="0"/>
                <a:ea typeface="隶书" pitchFamily="49" charset="-122"/>
              </a:rPr>
              <a:t>1</a:t>
            </a:r>
            <a:r>
              <a:rPr lang="zh-CN" altLang="en-US" sz="3600" b="1" dirty="0" smtClean="0">
                <a:solidFill>
                  <a:srgbClr val="CC00FF"/>
                </a:solidFill>
                <a:latin typeface="Times New Roman" pitchFamily="18" charset="0"/>
                <a:ea typeface="隶书" pitchFamily="49" charset="-122"/>
              </a:rPr>
              <a:t>：</a:t>
            </a:r>
            <a:endParaRPr lang="zh-CN" altLang="en-US" sz="3600" b="1" dirty="0">
              <a:solidFill>
                <a:srgbClr val="CC00FF"/>
              </a:solidFill>
              <a:latin typeface="Times New Roman" pitchFamily="18" charset="0"/>
              <a:ea typeface="隶书" pitchFamily="49" charset="-122"/>
            </a:endParaRPr>
          </a:p>
        </p:txBody>
      </p:sp>
      <p:sp>
        <p:nvSpPr>
          <p:cNvPr id="124941" name="Rectangle 13"/>
          <p:cNvSpPr>
            <a:spLocks noChangeArrowheads="1"/>
          </p:cNvSpPr>
          <p:nvPr/>
        </p:nvSpPr>
        <p:spPr bwMode="auto">
          <a:xfrm>
            <a:off x="2286000" y="4191000"/>
            <a:ext cx="1408113" cy="15557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buFont typeface="Arial" charset="0"/>
              <a:buNone/>
            </a:pPr>
            <a:r>
              <a:rPr lang="en-US" altLang="zh-CN" sz="9600">
                <a:solidFill>
                  <a:srgbClr val="FF00FF"/>
                </a:solidFill>
                <a:latin typeface="Times New Roman" pitchFamily="18" charset="0"/>
              </a:rPr>
              <a:t>×</a:t>
            </a:r>
          </a:p>
        </p:txBody>
      </p:sp>
      <p:pic>
        <p:nvPicPr>
          <p:cNvPr id="124942" name="Picture 1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28600" y="2209800"/>
            <a:ext cx="2628900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4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4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49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49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49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49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4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40" grpId="0" autoUpdateAnimBg="0"/>
      <p:bldP spid="124941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 bwMode="auto">
          <a:xfrm>
            <a:off x="2654300" y="1447800"/>
            <a:ext cx="5880100" cy="4710113"/>
            <a:chOff x="0" y="0"/>
            <a:chExt cx="3704" cy="2967"/>
          </a:xfrm>
        </p:grpSpPr>
        <p:graphicFrame>
          <p:nvGraphicFramePr>
            <p:cNvPr id="3074" name="Object 3"/>
            <p:cNvGraphicFramePr>
              <a:graphicFrameLocks noChangeAspect="1"/>
            </p:cNvGraphicFramePr>
            <p:nvPr/>
          </p:nvGraphicFramePr>
          <p:xfrm>
            <a:off x="1544" y="2112"/>
            <a:ext cx="1153" cy="85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7132" r:id="rId4" imgW="857250" imgH="609600" progId="PBrush">
                    <p:embed/>
                  </p:oleObj>
                </mc:Choice>
                <mc:Fallback>
                  <p:oleObj r:id="rId4" imgW="857250" imgH="609600" progId="PBrush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44" y="2112"/>
                          <a:ext cx="1153" cy="855"/>
                        </a:xfrm>
                        <a:prstGeom prst="rect">
                          <a:avLst/>
                        </a:prstGeom>
                        <a:noFill/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75" name="Object 4"/>
            <p:cNvGraphicFramePr>
              <a:graphicFrameLocks noChangeAspect="1"/>
            </p:cNvGraphicFramePr>
            <p:nvPr/>
          </p:nvGraphicFramePr>
          <p:xfrm>
            <a:off x="2777" y="1140"/>
            <a:ext cx="920" cy="97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7133" r:id="rId6" imgW="914400" imgH="828675" progId="PBrush">
                    <p:embed/>
                  </p:oleObj>
                </mc:Choice>
                <mc:Fallback>
                  <p:oleObj r:id="rId6" imgW="914400" imgH="828675" progId="PBrush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77" y="1140"/>
                          <a:ext cx="920" cy="977"/>
                        </a:xfrm>
                        <a:prstGeom prst="rect">
                          <a:avLst/>
                        </a:prstGeom>
                        <a:noFill/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3081" name="xjhsy4" descr="w3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92" y="0"/>
              <a:ext cx="1668" cy="9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2" name="Picture 6" descr="anps1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164" y="783"/>
              <a:ext cx="1267" cy="1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aphicFrame>
          <p:nvGraphicFramePr>
            <p:cNvPr id="3076" name="Object 7"/>
            <p:cNvGraphicFramePr>
              <a:graphicFrameLocks noChangeAspect="1"/>
            </p:cNvGraphicFramePr>
            <p:nvPr/>
          </p:nvGraphicFramePr>
          <p:xfrm>
            <a:off x="248" y="2064"/>
            <a:ext cx="1152" cy="85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7134" r:id="rId10" imgW="857250" imgH="609600" progId="PBrush">
                    <p:embed/>
                  </p:oleObj>
                </mc:Choice>
                <mc:Fallback>
                  <p:oleObj r:id="rId10" imgW="857250" imgH="609600" progId="PBrush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8" y="2064"/>
                          <a:ext cx="1152" cy="855"/>
                        </a:xfrm>
                        <a:prstGeom prst="rect">
                          <a:avLst/>
                        </a:prstGeom>
                        <a:noFill/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83" name="Freeform 8"/>
            <p:cNvSpPr/>
            <p:nvPr/>
          </p:nvSpPr>
          <p:spPr bwMode="auto">
            <a:xfrm>
              <a:off x="1704" y="475"/>
              <a:ext cx="2000" cy="1194"/>
            </a:xfrm>
            <a:custGeom>
              <a:avLst/>
              <a:gdLst>
                <a:gd name="T0" fmla="*/ 0 w 2416"/>
                <a:gd name="T1" fmla="*/ 136 h 1408"/>
                <a:gd name="T2" fmla="*/ 1192 w 2416"/>
                <a:gd name="T3" fmla="*/ 136 h 1408"/>
                <a:gd name="T4" fmla="*/ 1907 w 2416"/>
                <a:gd name="T5" fmla="*/ 950 h 1408"/>
                <a:gd name="T6" fmla="*/ 1748 w 2416"/>
                <a:gd name="T7" fmla="*/ 1194 h 140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16"/>
                <a:gd name="T13" fmla="*/ 0 h 1408"/>
                <a:gd name="T14" fmla="*/ 2416 w 2416"/>
                <a:gd name="T15" fmla="*/ 1408 h 140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16" h="1408">
                  <a:moveTo>
                    <a:pt x="0" y="160"/>
                  </a:moveTo>
                  <a:cubicBezTo>
                    <a:pt x="528" y="80"/>
                    <a:pt x="1056" y="0"/>
                    <a:pt x="1440" y="160"/>
                  </a:cubicBezTo>
                  <a:cubicBezTo>
                    <a:pt x="1824" y="320"/>
                    <a:pt x="2192" y="912"/>
                    <a:pt x="2304" y="1120"/>
                  </a:cubicBezTo>
                  <a:cubicBezTo>
                    <a:pt x="2416" y="1328"/>
                    <a:pt x="2144" y="1368"/>
                    <a:pt x="2112" y="1408"/>
                  </a:cubicBezTo>
                </a:path>
              </a:pathLst>
            </a:custGeom>
            <a:noFill/>
            <a:ln w="38100" cmpd="sng">
              <a:solidFill>
                <a:srgbClr val="FF3300"/>
              </a:solidFill>
              <a:round/>
            </a:ln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3084" name="Freeform 9"/>
            <p:cNvSpPr/>
            <p:nvPr/>
          </p:nvSpPr>
          <p:spPr bwMode="auto">
            <a:xfrm rot="360000">
              <a:off x="1608" y="1584"/>
              <a:ext cx="1392" cy="96"/>
            </a:xfrm>
            <a:custGeom>
              <a:avLst/>
              <a:gdLst>
                <a:gd name="T0" fmla="*/ 1392 w 1344"/>
                <a:gd name="T1" fmla="*/ 0 h 96"/>
                <a:gd name="T2" fmla="*/ 0 w 1344"/>
                <a:gd name="T3" fmla="*/ 96 h 96"/>
                <a:gd name="T4" fmla="*/ 0 60000 65536"/>
                <a:gd name="T5" fmla="*/ 0 60000 65536"/>
                <a:gd name="T6" fmla="*/ 0 w 1344"/>
                <a:gd name="T7" fmla="*/ 0 h 96"/>
                <a:gd name="T8" fmla="*/ 1344 w 1344"/>
                <a:gd name="T9" fmla="*/ 96 h 9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344" h="96">
                  <a:moveTo>
                    <a:pt x="1344" y="0"/>
                  </a:moveTo>
                  <a:cubicBezTo>
                    <a:pt x="1344" y="0"/>
                    <a:pt x="672" y="48"/>
                    <a:pt x="0" y="96"/>
                  </a:cubicBezTo>
                </a:path>
              </a:pathLst>
            </a:custGeom>
            <a:noFill/>
            <a:ln w="38100" cmpd="sng">
              <a:solidFill>
                <a:srgbClr val="FF3300"/>
              </a:solidFill>
              <a:round/>
            </a:ln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3085" name="Freeform 10"/>
            <p:cNvSpPr/>
            <p:nvPr/>
          </p:nvSpPr>
          <p:spPr bwMode="auto">
            <a:xfrm>
              <a:off x="2360" y="1680"/>
              <a:ext cx="672" cy="960"/>
            </a:xfrm>
            <a:custGeom>
              <a:avLst/>
              <a:gdLst>
                <a:gd name="T0" fmla="*/ 672 w 672"/>
                <a:gd name="T1" fmla="*/ 0 h 960"/>
                <a:gd name="T2" fmla="*/ 0 w 672"/>
                <a:gd name="T3" fmla="*/ 960 h 960"/>
                <a:gd name="T4" fmla="*/ 0 60000 65536"/>
                <a:gd name="T5" fmla="*/ 0 60000 65536"/>
                <a:gd name="T6" fmla="*/ 0 w 672"/>
                <a:gd name="T7" fmla="*/ 0 h 960"/>
                <a:gd name="T8" fmla="*/ 672 w 672"/>
                <a:gd name="T9" fmla="*/ 960 h 96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72" h="960">
                  <a:moveTo>
                    <a:pt x="672" y="0"/>
                  </a:moveTo>
                  <a:cubicBezTo>
                    <a:pt x="672" y="0"/>
                    <a:pt x="336" y="480"/>
                    <a:pt x="0" y="960"/>
                  </a:cubicBezTo>
                </a:path>
              </a:pathLst>
            </a:custGeom>
            <a:noFill/>
            <a:ln w="38100" cmpd="sng">
              <a:solidFill>
                <a:srgbClr val="FF3300"/>
              </a:solidFill>
              <a:round/>
            </a:ln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3086" name="Freeform 11"/>
            <p:cNvSpPr/>
            <p:nvPr/>
          </p:nvSpPr>
          <p:spPr bwMode="auto">
            <a:xfrm>
              <a:off x="1064" y="2544"/>
              <a:ext cx="720" cy="48"/>
            </a:xfrm>
            <a:custGeom>
              <a:avLst/>
              <a:gdLst>
                <a:gd name="T0" fmla="*/ 720 w 720"/>
                <a:gd name="T1" fmla="*/ 48 h 48"/>
                <a:gd name="T2" fmla="*/ 0 w 720"/>
                <a:gd name="T3" fmla="*/ 0 h 48"/>
                <a:gd name="T4" fmla="*/ 0 60000 65536"/>
                <a:gd name="T5" fmla="*/ 0 60000 65536"/>
                <a:gd name="T6" fmla="*/ 0 w 720"/>
                <a:gd name="T7" fmla="*/ 0 h 48"/>
                <a:gd name="T8" fmla="*/ 720 w 720"/>
                <a:gd name="T9" fmla="*/ 48 h 4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20" h="48">
                  <a:moveTo>
                    <a:pt x="720" y="48"/>
                  </a:moveTo>
                  <a:cubicBezTo>
                    <a:pt x="720" y="48"/>
                    <a:pt x="360" y="24"/>
                    <a:pt x="0" y="0"/>
                  </a:cubicBezTo>
                </a:path>
              </a:pathLst>
            </a:custGeom>
            <a:noFill/>
            <a:ln w="57150" cmpd="sng">
              <a:solidFill>
                <a:srgbClr val="FF3300"/>
              </a:solidFill>
              <a:round/>
            </a:ln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3087" name="Freeform 12"/>
            <p:cNvSpPr/>
            <p:nvPr/>
          </p:nvSpPr>
          <p:spPr bwMode="auto">
            <a:xfrm>
              <a:off x="0" y="624"/>
              <a:ext cx="824" cy="1920"/>
            </a:xfrm>
            <a:custGeom>
              <a:avLst/>
              <a:gdLst>
                <a:gd name="T0" fmla="*/ 488 w 824"/>
                <a:gd name="T1" fmla="*/ 1920 h 1920"/>
                <a:gd name="T2" fmla="*/ 56 w 824"/>
                <a:gd name="T3" fmla="*/ 1392 h 1920"/>
                <a:gd name="T4" fmla="*/ 824 w 824"/>
                <a:gd name="T5" fmla="*/ 0 h 1920"/>
                <a:gd name="T6" fmla="*/ 0 60000 65536"/>
                <a:gd name="T7" fmla="*/ 0 60000 65536"/>
                <a:gd name="T8" fmla="*/ 0 60000 65536"/>
                <a:gd name="T9" fmla="*/ 0 w 824"/>
                <a:gd name="T10" fmla="*/ 0 h 1920"/>
                <a:gd name="T11" fmla="*/ 824 w 824"/>
                <a:gd name="T12" fmla="*/ 1920 h 19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24" h="1920">
                  <a:moveTo>
                    <a:pt x="488" y="1920"/>
                  </a:moveTo>
                  <a:cubicBezTo>
                    <a:pt x="244" y="1816"/>
                    <a:pt x="0" y="1712"/>
                    <a:pt x="56" y="1392"/>
                  </a:cubicBezTo>
                  <a:cubicBezTo>
                    <a:pt x="112" y="1072"/>
                    <a:pt x="468" y="536"/>
                    <a:pt x="824" y="0"/>
                  </a:cubicBezTo>
                </a:path>
              </a:pathLst>
            </a:custGeom>
            <a:noFill/>
            <a:ln w="38100" cmpd="sng">
              <a:solidFill>
                <a:srgbClr val="FF3300"/>
              </a:solidFill>
              <a:round/>
            </a:ln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3088" name="Freeform 13"/>
            <p:cNvSpPr/>
            <p:nvPr/>
          </p:nvSpPr>
          <p:spPr bwMode="auto">
            <a:xfrm>
              <a:off x="312" y="1632"/>
              <a:ext cx="1136" cy="912"/>
            </a:xfrm>
            <a:custGeom>
              <a:avLst/>
              <a:gdLst>
                <a:gd name="T0" fmla="*/ 176 w 1136"/>
                <a:gd name="T1" fmla="*/ 912 h 768"/>
                <a:gd name="T2" fmla="*/ 80 w 1136"/>
                <a:gd name="T3" fmla="*/ 399 h 768"/>
                <a:gd name="T4" fmla="*/ 176 w 1136"/>
                <a:gd name="T5" fmla="*/ 114 h 768"/>
                <a:gd name="T6" fmla="*/ 1136 w 1136"/>
                <a:gd name="T7" fmla="*/ 0 h 76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36"/>
                <a:gd name="T13" fmla="*/ 0 h 768"/>
                <a:gd name="T14" fmla="*/ 1136 w 1136"/>
                <a:gd name="T15" fmla="*/ 768 h 76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36" h="768">
                  <a:moveTo>
                    <a:pt x="176" y="768"/>
                  </a:moveTo>
                  <a:cubicBezTo>
                    <a:pt x="128" y="608"/>
                    <a:pt x="80" y="448"/>
                    <a:pt x="80" y="336"/>
                  </a:cubicBezTo>
                  <a:cubicBezTo>
                    <a:pt x="80" y="224"/>
                    <a:pt x="0" y="152"/>
                    <a:pt x="176" y="96"/>
                  </a:cubicBezTo>
                  <a:cubicBezTo>
                    <a:pt x="352" y="40"/>
                    <a:pt x="744" y="20"/>
                    <a:pt x="1136" y="0"/>
                  </a:cubicBezTo>
                </a:path>
              </a:pathLst>
            </a:custGeom>
            <a:noFill/>
            <a:ln w="38100" cmpd="sng">
              <a:solidFill>
                <a:srgbClr val="FF3300"/>
              </a:solidFill>
              <a:round/>
            </a:ln>
          </p:spPr>
          <p:txBody>
            <a:bodyPr wrap="none"/>
            <a:lstStyle/>
            <a:p>
              <a:endParaRPr lang="zh-CN" altLang="en-US"/>
            </a:p>
          </p:txBody>
        </p:sp>
      </p:grpSp>
      <p:sp>
        <p:nvSpPr>
          <p:cNvPr id="125966" name="Text Box 14"/>
          <p:cNvSpPr txBox="1">
            <a:spLocks noChangeArrowheads="1"/>
          </p:cNvSpPr>
          <p:nvPr/>
        </p:nvSpPr>
        <p:spPr bwMode="auto">
          <a:xfrm>
            <a:off x="1981200" y="685800"/>
            <a:ext cx="4343400" cy="641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Font typeface="Arial" charset="0"/>
              <a:buNone/>
            </a:pPr>
            <a:r>
              <a:rPr lang="zh-CN" altLang="en-US" sz="3600" b="1" dirty="0">
                <a:solidFill>
                  <a:srgbClr val="CC00FF"/>
                </a:solidFill>
                <a:latin typeface="Times New Roman" pitchFamily="18" charset="0"/>
                <a:ea typeface="隶书" pitchFamily="49" charset="-122"/>
              </a:rPr>
              <a:t>错误的接</a:t>
            </a:r>
            <a:r>
              <a:rPr lang="zh-CN" altLang="en-US" sz="3600" b="1" dirty="0" smtClean="0">
                <a:solidFill>
                  <a:srgbClr val="CC00FF"/>
                </a:solidFill>
                <a:latin typeface="Times New Roman" pitchFamily="18" charset="0"/>
                <a:ea typeface="隶书" pitchFamily="49" charset="-122"/>
              </a:rPr>
              <a:t>法</a:t>
            </a:r>
            <a:r>
              <a:rPr lang="en-US" altLang="zh-CN" sz="3600" b="1" dirty="0" smtClean="0">
                <a:solidFill>
                  <a:srgbClr val="CC00FF"/>
                </a:solidFill>
                <a:latin typeface="Times New Roman" pitchFamily="18" charset="0"/>
                <a:ea typeface="隶书" pitchFamily="49" charset="-122"/>
              </a:rPr>
              <a:t>2</a:t>
            </a:r>
            <a:r>
              <a:rPr lang="zh-CN" altLang="en-US" sz="3600" b="1" dirty="0" smtClean="0">
                <a:solidFill>
                  <a:srgbClr val="CC00FF"/>
                </a:solidFill>
                <a:latin typeface="Times New Roman" pitchFamily="18" charset="0"/>
                <a:ea typeface="隶书" pitchFamily="49" charset="-122"/>
              </a:rPr>
              <a:t>：</a:t>
            </a:r>
            <a:endParaRPr lang="zh-CN" altLang="en-US" sz="3600" b="1" dirty="0">
              <a:solidFill>
                <a:srgbClr val="CC00FF"/>
              </a:solidFill>
              <a:latin typeface="Times New Roman" pitchFamily="18" charset="0"/>
              <a:ea typeface="隶书" pitchFamily="49" charset="-122"/>
            </a:endParaRPr>
          </a:p>
        </p:txBody>
      </p:sp>
      <p:sp>
        <p:nvSpPr>
          <p:cNvPr id="125967" name="Rectangle 15"/>
          <p:cNvSpPr>
            <a:spLocks noChangeArrowheads="1"/>
          </p:cNvSpPr>
          <p:nvPr/>
        </p:nvSpPr>
        <p:spPr bwMode="auto">
          <a:xfrm>
            <a:off x="1676400" y="3886200"/>
            <a:ext cx="1408113" cy="15557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buFont typeface="Arial" charset="0"/>
              <a:buNone/>
            </a:pPr>
            <a:r>
              <a:rPr lang="en-US" altLang="zh-CN" sz="9600">
                <a:solidFill>
                  <a:srgbClr val="FF00FF"/>
                </a:solidFill>
                <a:latin typeface="Times New Roman" pitchFamily="18" charset="0"/>
              </a:rPr>
              <a:t>×</a:t>
            </a:r>
          </a:p>
        </p:txBody>
      </p:sp>
      <p:pic>
        <p:nvPicPr>
          <p:cNvPr id="125968" name="Picture 16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81000" y="1676400"/>
            <a:ext cx="3048000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5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5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59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59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59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59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5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66" grpId="0" autoUpdateAnimBg="0"/>
      <p:bldP spid="125967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Rot="1" noChangeArrowheads="1"/>
          </p:cNvSpPr>
          <p:nvPr>
            <p:ph type="body" idx="4294967295"/>
          </p:nvPr>
        </p:nvSpPr>
        <p:spPr bwMode="auto">
          <a:xfrm>
            <a:off x="301625" y="1600200"/>
            <a:ext cx="8540750" cy="1060450"/>
          </a:xfrm>
          <a:prstGeom prst="rect">
            <a:avLst/>
          </a:prstGeom>
          <a:noFill/>
          <a:ln>
            <a:miter lim="800000"/>
          </a:ln>
        </p:spPr>
        <p:txBody>
          <a:bodyPr/>
          <a:lstStyle/>
          <a:p>
            <a:pPr>
              <a:buFontTx/>
              <a:buNone/>
            </a:pPr>
            <a:r>
              <a:rPr lang="zh-CN" altLang="en-US" b="1" dirty="0" smtClean="0">
                <a:solidFill>
                  <a:srgbClr val="CC0000"/>
                </a:solidFill>
                <a:latin typeface="Times New Roman" pitchFamily="18" charset="0"/>
                <a:ea typeface="华文中宋" pitchFamily="2" charset="-122"/>
              </a:rPr>
              <a:t>②被测电流应从电流表的</a:t>
            </a:r>
            <a:r>
              <a:rPr lang="zh-CN" altLang="en-US" b="1" dirty="0" smtClean="0">
                <a:solidFill>
                  <a:srgbClr val="CC0000"/>
                </a:solidFill>
                <a:latin typeface="华文中宋" pitchFamily="2" charset="-122"/>
                <a:ea typeface="华文中宋" pitchFamily="2" charset="-122"/>
              </a:rPr>
              <a:t>“</a:t>
            </a:r>
            <a:r>
              <a:rPr lang="en-US" altLang="zh-CN" b="1" dirty="0" smtClean="0">
                <a:solidFill>
                  <a:srgbClr val="CC0000"/>
                </a:solidFill>
                <a:latin typeface="Times New Roman" pitchFamily="18" charset="0"/>
                <a:ea typeface="华文中宋" pitchFamily="2" charset="-122"/>
              </a:rPr>
              <a:t>+</a:t>
            </a:r>
            <a:r>
              <a:rPr lang="en-US" altLang="zh-CN" b="1" dirty="0" smtClean="0">
                <a:solidFill>
                  <a:srgbClr val="CC0000"/>
                </a:solidFill>
                <a:latin typeface="华文中宋" pitchFamily="2" charset="-122"/>
                <a:ea typeface="华文中宋" pitchFamily="2" charset="-122"/>
              </a:rPr>
              <a:t>”</a:t>
            </a:r>
            <a:r>
              <a:rPr lang="en-US" altLang="zh-CN" b="1" dirty="0" smtClean="0">
                <a:solidFill>
                  <a:srgbClr val="CC0000"/>
                </a:solidFill>
                <a:latin typeface="Times New Roman" pitchFamily="18" charset="0"/>
                <a:ea typeface="华文中宋" pitchFamily="2" charset="-122"/>
              </a:rPr>
              <a:t> </a:t>
            </a:r>
            <a:r>
              <a:rPr lang="zh-CN" altLang="en-US" b="1" dirty="0" smtClean="0">
                <a:solidFill>
                  <a:srgbClr val="CC0000"/>
                </a:solidFill>
                <a:latin typeface="Times New Roman" pitchFamily="18" charset="0"/>
                <a:ea typeface="华文中宋" pitchFamily="2" charset="-122"/>
              </a:rPr>
              <a:t>接线柱进入</a:t>
            </a:r>
            <a:r>
              <a:rPr lang="en-US" altLang="zh-CN" b="1" dirty="0" smtClean="0">
                <a:solidFill>
                  <a:srgbClr val="CC0000"/>
                </a:solidFill>
                <a:latin typeface="Times New Roman" pitchFamily="18" charset="0"/>
                <a:ea typeface="华文中宋" pitchFamily="2" charset="-122"/>
              </a:rPr>
              <a:t>,</a:t>
            </a:r>
            <a:r>
              <a:rPr lang="zh-CN" altLang="en-US" b="1" dirty="0" smtClean="0">
                <a:solidFill>
                  <a:srgbClr val="CC0000"/>
                </a:solidFill>
                <a:latin typeface="Times New Roman" pitchFamily="18" charset="0"/>
                <a:ea typeface="华文中宋" pitchFamily="2" charset="-122"/>
              </a:rPr>
              <a:t>从</a:t>
            </a:r>
            <a:r>
              <a:rPr lang="zh-CN" altLang="en-US" b="1" dirty="0" smtClean="0">
                <a:solidFill>
                  <a:srgbClr val="CC0000"/>
                </a:solidFill>
                <a:latin typeface="华文中宋" pitchFamily="2" charset="-122"/>
                <a:ea typeface="华文中宋" pitchFamily="2" charset="-122"/>
              </a:rPr>
              <a:t>“</a:t>
            </a:r>
            <a:r>
              <a:rPr lang="en-US" altLang="zh-CN" b="1" dirty="0" smtClean="0">
                <a:solidFill>
                  <a:srgbClr val="CC0000"/>
                </a:solidFill>
                <a:latin typeface="Times New Roman" pitchFamily="18" charset="0"/>
                <a:ea typeface="华文中宋" pitchFamily="2" charset="-122"/>
              </a:rPr>
              <a:t>-</a:t>
            </a:r>
            <a:r>
              <a:rPr lang="en-US" altLang="zh-CN" b="1" dirty="0" smtClean="0">
                <a:solidFill>
                  <a:srgbClr val="CC0000"/>
                </a:solidFill>
                <a:latin typeface="华文中宋" pitchFamily="2" charset="-122"/>
                <a:ea typeface="华文中宋" pitchFamily="2" charset="-122"/>
              </a:rPr>
              <a:t>”</a:t>
            </a:r>
            <a:r>
              <a:rPr lang="zh-CN" altLang="en-US" b="1" dirty="0" smtClean="0">
                <a:solidFill>
                  <a:srgbClr val="CC0000"/>
                </a:solidFill>
                <a:latin typeface="Times New Roman" pitchFamily="18" charset="0"/>
                <a:ea typeface="华文中宋" pitchFamily="2" charset="-122"/>
              </a:rPr>
              <a:t>接线柱流出。</a:t>
            </a:r>
          </a:p>
        </p:txBody>
      </p:sp>
      <p:grpSp>
        <p:nvGrpSpPr>
          <p:cNvPr id="2" name="Group 3"/>
          <p:cNvGrpSpPr/>
          <p:nvPr/>
        </p:nvGrpSpPr>
        <p:grpSpPr bwMode="auto">
          <a:xfrm>
            <a:off x="685800" y="3124200"/>
            <a:ext cx="3468688" cy="2466975"/>
            <a:chOff x="0" y="0"/>
            <a:chExt cx="2185" cy="1554"/>
          </a:xfrm>
        </p:grpSpPr>
        <p:pic>
          <p:nvPicPr>
            <p:cNvPr id="21523" name="xjhsy9" descr="w61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50" y="0"/>
              <a:ext cx="1295" cy="10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524" name="Freeform 5"/>
            <p:cNvSpPr/>
            <p:nvPr/>
          </p:nvSpPr>
          <p:spPr bwMode="auto">
            <a:xfrm>
              <a:off x="0" y="722"/>
              <a:ext cx="1033" cy="622"/>
            </a:xfrm>
            <a:custGeom>
              <a:avLst/>
              <a:gdLst>
                <a:gd name="T0" fmla="*/ 1033 w 1033"/>
                <a:gd name="T1" fmla="*/ 0 h 622"/>
                <a:gd name="T2" fmla="*/ 723 w 1033"/>
                <a:gd name="T3" fmla="*/ 28 h 622"/>
                <a:gd name="T4" fmla="*/ 604 w 1033"/>
                <a:gd name="T5" fmla="*/ 83 h 622"/>
                <a:gd name="T6" fmla="*/ 503 w 1033"/>
                <a:gd name="T7" fmla="*/ 201 h 622"/>
                <a:gd name="T8" fmla="*/ 393 w 1033"/>
                <a:gd name="T9" fmla="*/ 293 h 622"/>
                <a:gd name="T10" fmla="*/ 329 w 1033"/>
                <a:gd name="T11" fmla="*/ 366 h 622"/>
                <a:gd name="T12" fmla="*/ 275 w 1033"/>
                <a:gd name="T13" fmla="*/ 430 h 622"/>
                <a:gd name="T14" fmla="*/ 229 w 1033"/>
                <a:gd name="T15" fmla="*/ 457 h 622"/>
                <a:gd name="T16" fmla="*/ 192 w 1033"/>
                <a:gd name="T17" fmla="*/ 494 h 622"/>
                <a:gd name="T18" fmla="*/ 110 w 1033"/>
                <a:gd name="T19" fmla="*/ 540 h 622"/>
                <a:gd name="T20" fmla="*/ 73 w 1033"/>
                <a:gd name="T21" fmla="*/ 585 h 622"/>
                <a:gd name="T22" fmla="*/ 19 w 1033"/>
                <a:gd name="T23" fmla="*/ 604 h 622"/>
                <a:gd name="T24" fmla="*/ 0 w 1033"/>
                <a:gd name="T25" fmla="*/ 622 h 62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033"/>
                <a:gd name="T40" fmla="*/ 0 h 622"/>
                <a:gd name="T41" fmla="*/ 1033 w 1033"/>
                <a:gd name="T42" fmla="*/ 622 h 62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033" h="622">
                  <a:moveTo>
                    <a:pt x="1033" y="0"/>
                  </a:moveTo>
                  <a:cubicBezTo>
                    <a:pt x="931" y="20"/>
                    <a:pt x="826" y="17"/>
                    <a:pt x="723" y="28"/>
                  </a:cubicBezTo>
                  <a:cubicBezTo>
                    <a:pt x="681" y="42"/>
                    <a:pt x="638" y="53"/>
                    <a:pt x="604" y="83"/>
                  </a:cubicBezTo>
                  <a:cubicBezTo>
                    <a:pt x="563" y="119"/>
                    <a:pt x="540" y="163"/>
                    <a:pt x="503" y="201"/>
                  </a:cubicBezTo>
                  <a:cubicBezTo>
                    <a:pt x="470" y="235"/>
                    <a:pt x="422" y="254"/>
                    <a:pt x="393" y="293"/>
                  </a:cubicBezTo>
                  <a:cubicBezTo>
                    <a:pt x="339" y="365"/>
                    <a:pt x="382" y="332"/>
                    <a:pt x="329" y="366"/>
                  </a:cubicBezTo>
                  <a:cubicBezTo>
                    <a:pt x="305" y="402"/>
                    <a:pt x="316" y="416"/>
                    <a:pt x="275" y="430"/>
                  </a:cubicBezTo>
                  <a:cubicBezTo>
                    <a:pt x="220" y="482"/>
                    <a:pt x="296" y="416"/>
                    <a:pt x="229" y="457"/>
                  </a:cubicBezTo>
                  <a:cubicBezTo>
                    <a:pt x="214" y="466"/>
                    <a:pt x="206" y="484"/>
                    <a:pt x="192" y="494"/>
                  </a:cubicBezTo>
                  <a:cubicBezTo>
                    <a:pt x="140" y="533"/>
                    <a:pt x="153" y="526"/>
                    <a:pt x="110" y="540"/>
                  </a:cubicBezTo>
                  <a:cubicBezTo>
                    <a:pt x="102" y="552"/>
                    <a:pt x="88" y="577"/>
                    <a:pt x="73" y="585"/>
                  </a:cubicBezTo>
                  <a:cubicBezTo>
                    <a:pt x="56" y="594"/>
                    <a:pt x="19" y="604"/>
                    <a:pt x="19" y="604"/>
                  </a:cubicBezTo>
                  <a:cubicBezTo>
                    <a:pt x="13" y="610"/>
                    <a:pt x="0" y="622"/>
                    <a:pt x="0" y="622"/>
                  </a:cubicBezTo>
                </a:path>
              </a:pathLst>
            </a:custGeom>
            <a:noFill/>
            <a:ln w="9525" cmpd="sng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25" name="Freeform 6"/>
            <p:cNvSpPr/>
            <p:nvPr/>
          </p:nvSpPr>
          <p:spPr bwMode="auto">
            <a:xfrm>
              <a:off x="1472" y="741"/>
              <a:ext cx="713" cy="813"/>
            </a:xfrm>
            <a:custGeom>
              <a:avLst/>
              <a:gdLst>
                <a:gd name="T0" fmla="*/ 713 w 713"/>
                <a:gd name="T1" fmla="*/ 804 h 813"/>
                <a:gd name="T2" fmla="*/ 485 w 713"/>
                <a:gd name="T3" fmla="*/ 758 h 813"/>
                <a:gd name="T4" fmla="*/ 467 w 713"/>
                <a:gd name="T5" fmla="*/ 731 h 813"/>
                <a:gd name="T6" fmla="*/ 439 w 713"/>
                <a:gd name="T7" fmla="*/ 722 h 813"/>
                <a:gd name="T8" fmla="*/ 366 w 713"/>
                <a:gd name="T9" fmla="*/ 676 h 813"/>
                <a:gd name="T10" fmla="*/ 293 w 713"/>
                <a:gd name="T11" fmla="*/ 612 h 813"/>
                <a:gd name="T12" fmla="*/ 247 w 713"/>
                <a:gd name="T13" fmla="*/ 576 h 813"/>
                <a:gd name="T14" fmla="*/ 229 w 713"/>
                <a:gd name="T15" fmla="*/ 557 h 813"/>
                <a:gd name="T16" fmla="*/ 192 w 713"/>
                <a:gd name="T17" fmla="*/ 539 h 813"/>
                <a:gd name="T18" fmla="*/ 110 w 713"/>
                <a:gd name="T19" fmla="*/ 448 h 813"/>
                <a:gd name="T20" fmla="*/ 73 w 713"/>
                <a:gd name="T21" fmla="*/ 393 h 813"/>
                <a:gd name="T22" fmla="*/ 9 w 713"/>
                <a:gd name="T23" fmla="*/ 237 h 813"/>
                <a:gd name="T24" fmla="*/ 0 w 713"/>
                <a:gd name="T25" fmla="*/ 0 h 81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13"/>
                <a:gd name="T40" fmla="*/ 0 h 813"/>
                <a:gd name="T41" fmla="*/ 713 w 713"/>
                <a:gd name="T42" fmla="*/ 813 h 81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13" h="813">
                  <a:moveTo>
                    <a:pt x="713" y="804"/>
                  </a:moveTo>
                  <a:cubicBezTo>
                    <a:pt x="396" y="787"/>
                    <a:pt x="635" y="813"/>
                    <a:pt x="485" y="758"/>
                  </a:cubicBezTo>
                  <a:cubicBezTo>
                    <a:pt x="479" y="749"/>
                    <a:pt x="476" y="738"/>
                    <a:pt x="467" y="731"/>
                  </a:cubicBezTo>
                  <a:cubicBezTo>
                    <a:pt x="459" y="725"/>
                    <a:pt x="448" y="726"/>
                    <a:pt x="439" y="722"/>
                  </a:cubicBezTo>
                  <a:cubicBezTo>
                    <a:pt x="409" y="707"/>
                    <a:pt x="398" y="687"/>
                    <a:pt x="366" y="676"/>
                  </a:cubicBezTo>
                  <a:cubicBezTo>
                    <a:pt x="312" y="622"/>
                    <a:pt x="338" y="642"/>
                    <a:pt x="293" y="612"/>
                  </a:cubicBezTo>
                  <a:cubicBezTo>
                    <a:pt x="256" y="556"/>
                    <a:pt x="298" y="607"/>
                    <a:pt x="247" y="576"/>
                  </a:cubicBezTo>
                  <a:cubicBezTo>
                    <a:pt x="240" y="571"/>
                    <a:pt x="236" y="562"/>
                    <a:pt x="229" y="557"/>
                  </a:cubicBezTo>
                  <a:cubicBezTo>
                    <a:pt x="218" y="549"/>
                    <a:pt x="204" y="545"/>
                    <a:pt x="192" y="539"/>
                  </a:cubicBezTo>
                  <a:cubicBezTo>
                    <a:pt x="162" y="509"/>
                    <a:pt x="133" y="483"/>
                    <a:pt x="110" y="448"/>
                  </a:cubicBezTo>
                  <a:cubicBezTo>
                    <a:pt x="81" y="357"/>
                    <a:pt x="130" y="494"/>
                    <a:pt x="73" y="393"/>
                  </a:cubicBezTo>
                  <a:cubicBezTo>
                    <a:pt x="44" y="342"/>
                    <a:pt x="51" y="279"/>
                    <a:pt x="9" y="237"/>
                  </a:cubicBezTo>
                  <a:cubicBezTo>
                    <a:pt x="0" y="18"/>
                    <a:pt x="0" y="97"/>
                    <a:pt x="0" y="0"/>
                  </a:cubicBezTo>
                </a:path>
              </a:pathLst>
            </a:custGeom>
            <a:noFill/>
            <a:ln w="9525" cmpd="sng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113671" name="xjhsy9" descr="w6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62625" y="3200400"/>
            <a:ext cx="2055813" cy="173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3672" name="Freeform 8"/>
          <p:cNvSpPr/>
          <p:nvPr/>
        </p:nvSpPr>
        <p:spPr bwMode="auto">
          <a:xfrm>
            <a:off x="4572000" y="4346575"/>
            <a:ext cx="1639888" cy="987425"/>
          </a:xfrm>
          <a:custGeom>
            <a:avLst/>
            <a:gdLst>
              <a:gd name="T0" fmla="*/ 1639888 w 1033"/>
              <a:gd name="T1" fmla="*/ 0 h 622"/>
              <a:gd name="T2" fmla="*/ 1147763 w 1033"/>
              <a:gd name="T3" fmla="*/ 44450 h 622"/>
              <a:gd name="T4" fmla="*/ 958850 w 1033"/>
              <a:gd name="T5" fmla="*/ 131762 h 622"/>
              <a:gd name="T6" fmla="*/ 798513 w 1033"/>
              <a:gd name="T7" fmla="*/ 319087 h 622"/>
              <a:gd name="T8" fmla="*/ 623888 w 1033"/>
              <a:gd name="T9" fmla="*/ 465138 h 622"/>
              <a:gd name="T10" fmla="*/ 522288 w 1033"/>
              <a:gd name="T11" fmla="*/ 581025 h 622"/>
              <a:gd name="T12" fmla="*/ 436563 w 1033"/>
              <a:gd name="T13" fmla="*/ 682625 h 622"/>
              <a:gd name="T14" fmla="*/ 363538 w 1033"/>
              <a:gd name="T15" fmla="*/ 725487 h 622"/>
              <a:gd name="T16" fmla="*/ 304800 w 1033"/>
              <a:gd name="T17" fmla="*/ 784225 h 622"/>
              <a:gd name="T18" fmla="*/ 174625 w 1033"/>
              <a:gd name="T19" fmla="*/ 857250 h 622"/>
              <a:gd name="T20" fmla="*/ 115888 w 1033"/>
              <a:gd name="T21" fmla="*/ 928688 h 622"/>
              <a:gd name="T22" fmla="*/ 30163 w 1033"/>
              <a:gd name="T23" fmla="*/ 958850 h 622"/>
              <a:gd name="T24" fmla="*/ 0 w 1033"/>
              <a:gd name="T25" fmla="*/ 987425 h 62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033"/>
              <a:gd name="T40" fmla="*/ 0 h 622"/>
              <a:gd name="T41" fmla="*/ 1033 w 1033"/>
              <a:gd name="T42" fmla="*/ 622 h 62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033" h="622">
                <a:moveTo>
                  <a:pt x="1033" y="0"/>
                </a:moveTo>
                <a:cubicBezTo>
                  <a:pt x="931" y="20"/>
                  <a:pt x="826" y="17"/>
                  <a:pt x="723" y="28"/>
                </a:cubicBezTo>
                <a:cubicBezTo>
                  <a:pt x="681" y="42"/>
                  <a:pt x="638" y="53"/>
                  <a:pt x="604" y="83"/>
                </a:cubicBezTo>
                <a:cubicBezTo>
                  <a:pt x="563" y="119"/>
                  <a:pt x="540" y="163"/>
                  <a:pt x="503" y="201"/>
                </a:cubicBezTo>
                <a:cubicBezTo>
                  <a:pt x="470" y="235"/>
                  <a:pt x="422" y="254"/>
                  <a:pt x="393" y="293"/>
                </a:cubicBezTo>
                <a:cubicBezTo>
                  <a:pt x="339" y="365"/>
                  <a:pt x="382" y="332"/>
                  <a:pt x="329" y="366"/>
                </a:cubicBezTo>
                <a:cubicBezTo>
                  <a:pt x="305" y="402"/>
                  <a:pt x="316" y="416"/>
                  <a:pt x="275" y="430"/>
                </a:cubicBezTo>
                <a:cubicBezTo>
                  <a:pt x="220" y="482"/>
                  <a:pt x="296" y="416"/>
                  <a:pt x="229" y="457"/>
                </a:cubicBezTo>
                <a:cubicBezTo>
                  <a:pt x="214" y="466"/>
                  <a:pt x="206" y="484"/>
                  <a:pt x="192" y="494"/>
                </a:cubicBezTo>
                <a:cubicBezTo>
                  <a:pt x="140" y="533"/>
                  <a:pt x="153" y="526"/>
                  <a:pt x="110" y="540"/>
                </a:cubicBezTo>
                <a:cubicBezTo>
                  <a:pt x="102" y="552"/>
                  <a:pt x="88" y="577"/>
                  <a:pt x="73" y="585"/>
                </a:cubicBezTo>
                <a:cubicBezTo>
                  <a:pt x="56" y="594"/>
                  <a:pt x="19" y="604"/>
                  <a:pt x="19" y="604"/>
                </a:cubicBezTo>
                <a:cubicBezTo>
                  <a:pt x="13" y="610"/>
                  <a:pt x="0" y="622"/>
                  <a:pt x="0" y="622"/>
                </a:cubicBezTo>
              </a:path>
            </a:pathLst>
          </a:custGeom>
          <a:noFill/>
          <a:ln w="9525" cmpd="sng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3673" name="Freeform 9"/>
          <p:cNvSpPr/>
          <p:nvPr/>
        </p:nvSpPr>
        <p:spPr bwMode="auto">
          <a:xfrm>
            <a:off x="6553200" y="4343400"/>
            <a:ext cx="1131888" cy="1290638"/>
          </a:xfrm>
          <a:custGeom>
            <a:avLst/>
            <a:gdLst>
              <a:gd name="T0" fmla="*/ 1131888 w 713"/>
              <a:gd name="T1" fmla="*/ 1276350 h 813"/>
              <a:gd name="T2" fmla="*/ 769938 w 713"/>
              <a:gd name="T3" fmla="*/ 1203325 h 813"/>
              <a:gd name="T4" fmla="*/ 741363 w 713"/>
              <a:gd name="T5" fmla="*/ 1160463 h 813"/>
              <a:gd name="T6" fmla="*/ 696913 w 713"/>
              <a:gd name="T7" fmla="*/ 1146175 h 813"/>
              <a:gd name="T8" fmla="*/ 581025 w 713"/>
              <a:gd name="T9" fmla="*/ 1073150 h 813"/>
              <a:gd name="T10" fmla="*/ 465138 w 713"/>
              <a:gd name="T11" fmla="*/ 971550 h 813"/>
              <a:gd name="T12" fmla="*/ 392113 w 713"/>
              <a:gd name="T13" fmla="*/ 914400 h 813"/>
              <a:gd name="T14" fmla="*/ 363538 w 713"/>
              <a:gd name="T15" fmla="*/ 884238 h 813"/>
              <a:gd name="T16" fmla="*/ 304800 w 713"/>
              <a:gd name="T17" fmla="*/ 855663 h 813"/>
              <a:gd name="T18" fmla="*/ 174625 w 713"/>
              <a:gd name="T19" fmla="*/ 711200 h 813"/>
              <a:gd name="T20" fmla="*/ 115888 w 713"/>
              <a:gd name="T21" fmla="*/ 623888 h 813"/>
              <a:gd name="T22" fmla="*/ 14288 w 713"/>
              <a:gd name="T23" fmla="*/ 376238 h 813"/>
              <a:gd name="T24" fmla="*/ 0 w 713"/>
              <a:gd name="T25" fmla="*/ 0 h 81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713"/>
              <a:gd name="T40" fmla="*/ 0 h 813"/>
              <a:gd name="T41" fmla="*/ 713 w 713"/>
              <a:gd name="T42" fmla="*/ 813 h 813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713" h="813">
                <a:moveTo>
                  <a:pt x="713" y="804"/>
                </a:moveTo>
                <a:cubicBezTo>
                  <a:pt x="396" y="787"/>
                  <a:pt x="635" y="813"/>
                  <a:pt x="485" y="758"/>
                </a:cubicBezTo>
                <a:cubicBezTo>
                  <a:pt x="479" y="749"/>
                  <a:pt x="476" y="738"/>
                  <a:pt x="467" y="731"/>
                </a:cubicBezTo>
                <a:cubicBezTo>
                  <a:pt x="459" y="725"/>
                  <a:pt x="448" y="726"/>
                  <a:pt x="439" y="722"/>
                </a:cubicBezTo>
                <a:cubicBezTo>
                  <a:pt x="409" y="707"/>
                  <a:pt x="398" y="687"/>
                  <a:pt x="366" y="676"/>
                </a:cubicBezTo>
                <a:cubicBezTo>
                  <a:pt x="312" y="622"/>
                  <a:pt x="338" y="642"/>
                  <a:pt x="293" y="612"/>
                </a:cubicBezTo>
                <a:cubicBezTo>
                  <a:pt x="256" y="556"/>
                  <a:pt x="298" y="607"/>
                  <a:pt x="247" y="576"/>
                </a:cubicBezTo>
                <a:cubicBezTo>
                  <a:pt x="240" y="571"/>
                  <a:pt x="236" y="562"/>
                  <a:pt x="229" y="557"/>
                </a:cubicBezTo>
                <a:cubicBezTo>
                  <a:pt x="218" y="549"/>
                  <a:pt x="204" y="545"/>
                  <a:pt x="192" y="539"/>
                </a:cubicBezTo>
                <a:cubicBezTo>
                  <a:pt x="162" y="509"/>
                  <a:pt x="133" y="483"/>
                  <a:pt x="110" y="448"/>
                </a:cubicBezTo>
                <a:cubicBezTo>
                  <a:pt x="81" y="357"/>
                  <a:pt x="130" y="494"/>
                  <a:pt x="73" y="393"/>
                </a:cubicBezTo>
                <a:cubicBezTo>
                  <a:pt x="44" y="342"/>
                  <a:pt x="51" y="279"/>
                  <a:pt x="9" y="237"/>
                </a:cubicBezTo>
                <a:cubicBezTo>
                  <a:pt x="0" y="18"/>
                  <a:pt x="0" y="97"/>
                  <a:pt x="0" y="0"/>
                </a:cubicBezTo>
              </a:path>
            </a:pathLst>
          </a:custGeom>
          <a:noFill/>
          <a:ln w="9525" cmpd="sng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1511" name="Line 10"/>
          <p:cNvSpPr>
            <a:spLocks noChangeShapeType="1"/>
          </p:cNvSpPr>
          <p:nvPr/>
        </p:nvSpPr>
        <p:spPr bwMode="auto">
          <a:xfrm>
            <a:off x="1676400" y="44196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3675" name="Line 11"/>
          <p:cNvSpPr>
            <a:spLocks noChangeShapeType="1"/>
          </p:cNvSpPr>
          <p:nvPr/>
        </p:nvSpPr>
        <p:spPr bwMode="auto">
          <a:xfrm flipH="1">
            <a:off x="1676400" y="4267200"/>
            <a:ext cx="304800" cy="762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3676" name="Line 12"/>
          <p:cNvSpPr>
            <a:spLocks noChangeShapeType="1"/>
          </p:cNvSpPr>
          <p:nvPr/>
        </p:nvSpPr>
        <p:spPr bwMode="auto">
          <a:xfrm flipH="1">
            <a:off x="1143000" y="4572000"/>
            <a:ext cx="304800" cy="3810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3677" name="Line 13"/>
          <p:cNvSpPr>
            <a:spLocks noChangeShapeType="1"/>
          </p:cNvSpPr>
          <p:nvPr/>
        </p:nvSpPr>
        <p:spPr bwMode="auto">
          <a:xfrm flipH="1" flipV="1">
            <a:off x="3352800" y="5105400"/>
            <a:ext cx="457200" cy="3810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3678" name="Line 14"/>
          <p:cNvSpPr>
            <a:spLocks noChangeShapeType="1"/>
          </p:cNvSpPr>
          <p:nvPr/>
        </p:nvSpPr>
        <p:spPr bwMode="auto">
          <a:xfrm flipH="1" flipV="1">
            <a:off x="3048000" y="4724400"/>
            <a:ext cx="228600" cy="3810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3679" name="Line 15"/>
          <p:cNvSpPr>
            <a:spLocks noChangeShapeType="1"/>
          </p:cNvSpPr>
          <p:nvPr/>
        </p:nvSpPr>
        <p:spPr bwMode="auto">
          <a:xfrm flipH="1">
            <a:off x="5638800" y="4343400"/>
            <a:ext cx="3048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3680" name="Line 16"/>
          <p:cNvSpPr>
            <a:spLocks noChangeShapeType="1"/>
          </p:cNvSpPr>
          <p:nvPr/>
        </p:nvSpPr>
        <p:spPr bwMode="auto">
          <a:xfrm flipH="1">
            <a:off x="5105400" y="4495800"/>
            <a:ext cx="381000" cy="4572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3681" name="Line 17"/>
          <p:cNvSpPr>
            <a:spLocks noChangeShapeType="1"/>
          </p:cNvSpPr>
          <p:nvPr/>
        </p:nvSpPr>
        <p:spPr bwMode="auto">
          <a:xfrm flipH="1" flipV="1">
            <a:off x="7086600" y="5334000"/>
            <a:ext cx="228600" cy="2286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3682" name="Line 18"/>
          <p:cNvSpPr>
            <a:spLocks noChangeShapeType="1"/>
          </p:cNvSpPr>
          <p:nvPr/>
        </p:nvSpPr>
        <p:spPr bwMode="auto">
          <a:xfrm flipH="1" flipV="1">
            <a:off x="6629400" y="4800600"/>
            <a:ext cx="228600" cy="4572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3683" name="Text Box 19"/>
          <p:cNvSpPr txBox="1">
            <a:spLocks noChangeArrowheads="1"/>
          </p:cNvSpPr>
          <p:nvPr/>
        </p:nvSpPr>
        <p:spPr bwMode="auto">
          <a:xfrm>
            <a:off x="762000" y="5562600"/>
            <a:ext cx="5791200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charset="0"/>
              <a:buNone/>
            </a:pPr>
            <a:r>
              <a:rPr lang="zh-CN" altLang="en-US" sz="2800" b="1" dirty="0">
                <a:solidFill>
                  <a:srgbClr val="CC00FF"/>
                </a:solidFill>
                <a:latin typeface="Times New Roman" pitchFamily="18" charset="0"/>
              </a:rPr>
              <a:t>思考：如果接线柱接反会怎样？</a:t>
            </a:r>
          </a:p>
        </p:txBody>
      </p:sp>
      <p:sp>
        <p:nvSpPr>
          <p:cNvPr id="113684" name="Text Box 20"/>
          <p:cNvSpPr txBox="1">
            <a:spLocks noChangeArrowheads="1"/>
          </p:cNvSpPr>
          <p:nvPr/>
        </p:nvSpPr>
        <p:spPr bwMode="auto">
          <a:xfrm>
            <a:off x="5867400" y="5562600"/>
            <a:ext cx="1066800" cy="9461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charset="0"/>
              <a:buNone/>
            </a:pPr>
            <a:r>
              <a:rPr lang="zh-CN" altLang="en-US" sz="2800">
                <a:latin typeface="Times New Roman" pitchFamily="18" charset="0"/>
              </a:rPr>
              <a:t>指针反偏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3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13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13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13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3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13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13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13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13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13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113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113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1" dur="2000"/>
                                        <p:tgtEl>
                                          <p:spTgt spid="113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6" grpId="0" build="p" autoUpdateAnimBg="0"/>
      <p:bldP spid="113672" grpId="0" animBg="1"/>
      <p:bldP spid="113673" grpId="0" animBg="1"/>
      <p:bldP spid="113675" grpId="0" animBg="1"/>
      <p:bldP spid="113676" grpId="0" animBg="1"/>
      <p:bldP spid="113677" grpId="0" animBg="1"/>
      <p:bldP spid="113678" grpId="0" animBg="1"/>
      <p:bldP spid="113679" grpId="0" animBg="1"/>
      <p:bldP spid="113680" grpId="0" animBg="1"/>
      <p:bldP spid="113681" grpId="0" animBg="1"/>
      <p:bldP spid="113682" grpId="0" animBg="1"/>
      <p:bldP spid="113683" grpId="0" autoUpdateAnimBg="0"/>
      <p:bldP spid="113684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Text Box 10"/>
          <p:cNvSpPr txBox="1">
            <a:spLocks noChangeArrowheads="1"/>
          </p:cNvSpPr>
          <p:nvPr/>
        </p:nvSpPr>
        <p:spPr bwMode="auto">
          <a:xfrm>
            <a:off x="1835696" y="0"/>
            <a:ext cx="5638800" cy="641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kumimoji="1" lang="zh-CN" altLang="en-US" sz="3600" dirty="0">
                <a:solidFill>
                  <a:srgbClr val="0000FF"/>
                </a:solidFill>
                <a:latin typeface="隶书" pitchFamily="49" charset="-122"/>
                <a:ea typeface="隶书" pitchFamily="49" charset="-122"/>
              </a:rPr>
              <a:t>      </a:t>
            </a:r>
            <a:r>
              <a:rPr kumimoji="1" lang="zh-CN" altLang="en-US" sz="3600" b="1" dirty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问题思考</a:t>
            </a:r>
          </a:p>
        </p:txBody>
      </p:sp>
      <p:sp>
        <p:nvSpPr>
          <p:cNvPr id="7" name="矩形 6"/>
          <p:cNvSpPr/>
          <p:nvPr/>
        </p:nvSpPr>
        <p:spPr>
          <a:xfrm>
            <a:off x="755576" y="2276872"/>
            <a:ext cx="78486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sz="2800" b="1" dirty="0" smtClean="0">
                <a:latin typeface="宋体" pitchFamily="2" charset="-122"/>
              </a:rPr>
              <a:t>2</a:t>
            </a:r>
            <a:r>
              <a:rPr lang="en-US" altLang="zh-CN" sz="2800" b="1" i="1" dirty="0">
                <a:latin typeface="宋体" pitchFamily="2" charset="-122"/>
              </a:rPr>
              <a:t>.</a:t>
            </a:r>
            <a:r>
              <a:rPr lang="zh-CN" altLang="zh-CN" sz="2800" b="1" dirty="0">
                <a:latin typeface="宋体" pitchFamily="2" charset="-122"/>
              </a:rPr>
              <a:t>用两节干电池作电源</a:t>
            </a:r>
            <a:r>
              <a:rPr lang="en-US" altLang="zh-CN" sz="2800" b="1" dirty="0">
                <a:latin typeface="宋体" pitchFamily="2" charset="-122"/>
              </a:rPr>
              <a:t>,</a:t>
            </a:r>
            <a:r>
              <a:rPr lang="zh-CN" altLang="zh-CN" sz="2800" b="1" dirty="0">
                <a:latin typeface="宋体" pitchFamily="2" charset="-122"/>
              </a:rPr>
              <a:t>使小灯泡发光</a:t>
            </a:r>
            <a:r>
              <a:rPr lang="en-US" altLang="zh-CN" sz="2800" b="1" dirty="0">
                <a:latin typeface="宋体" pitchFamily="2" charset="-122"/>
              </a:rPr>
              <a:t>,</a:t>
            </a:r>
            <a:r>
              <a:rPr lang="zh-CN" altLang="zh-CN" sz="2800" b="1" dirty="0">
                <a:latin typeface="宋体" pitchFamily="2" charset="-122"/>
              </a:rPr>
              <a:t>观察小灯泡的亮度</a:t>
            </a:r>
            <a:r>
              <a:rPr lang="en-US" altLang="zh-CN" sz="2800" b="1" dirty="0">
                <a:latin typeface="宋体" pitchFamily="2" charset="-122"/>
              </a:rPr>
              <a:t>,</a:t>
            </a:r>
            <a:r>
              <a:rPr lang="zh-CN" altLang="zh-CN" sz="2800" b="1" dirty="0">
                <a:latin typeface="宋体" pitchFamily="2" charset="-122"/>
              </a:rPr>
              <a:t>如图乙所示</a:t>
            </a:r>
            <a:r>
              <a:rPr lang="en-US" altLang="zh-CN" sz="2800" b="1" i="1" dirty="0">
                <a:latin typeface="宋体" pitchFamily="2" charset="-122"/>
              </a:rPr>
              <a:t>.</a:t>
            </a:r>
            <a:endParaRPr lang="zh-CN" altLang="zh-CN" sz="2800" b="1" dirty="0">
              <a:latin typeface="宋体" pitchFamily="2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51520" y="5085184"/>
            <a:ext cx="856895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2800" b="1" dirty="0" smtClean="0">
                <a:solidFill>
                  <a:srgbClr val="FF0000"/>
                </a:solidFill>
                <a:latin typeface="+mn-ea"/>
                <a:ea typeface="+mn-ea"/>
              </a:rPr>
              <a:t>灯泡的亮度不同，说明通过灯丝的电流大小不同，进而说明电流有强弱之分。在物理学中，为了表示电流的大小（电流的强弱），引入电流这个物理量。</a:t>
            </a:r>
            <a:endParaRPr lang="zh-CN" altLang="en-US" sz="2800" b="1" dirty="0">
              <a:latin typeface="+mn-ea"/>
              <a:ea typeface="+mn-ea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11560" y="692696"/>
            <a:ext cx="2656496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zh-CN" altLang="zh-CN" sz="3200" b="1" dirty="0">
                <a:latin typeface="+mn-ea"/>
              </a:rPr>
              <a:t>【演示实验】</a:t>
            </a:r>
            <a:endParaRPr lang="zh-CN" altLang="en-US" sz="3200" dirty="0"/>
          </a:p>
        </p:txBody>
      </p:sp>
      <p:pic>
        <p:nvPicPr>
          <p:cNvPr id="22529" name="Picture 1" descr="C:\Documents and Settings\Administrator\Application Data\Tencent\Users\619843129\QQ\WinTemp\RichOle\RD][@12GX9T8PC%7%C7)P5J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3284984"/>
            <a:ext cx="2000250" cy="1714500"/>
          </a:xfrm>
          <a:prstGeom prst="rect">
            <a:avLst/>
          </a:prstGeom>
          <a:noFill/>
        </p:spPr>
      </p:pic>
      <p:pic>
        <p:nvPicPr>
          <p:cNvPr id="22530" name="Picture 2" descr="C:\Documents and Settings\Administrator\Application Data\Tencent\Users\619843129\QQ\WinTemp\RichOle\2925BHF499EY7XL`COB{T~U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3140968"/>
            <a:ext cx="1981200" cy="1819275"/>
          </a:xfrm>
          <a:prstGeom prst="rect">
            <a:avLst/>
          </a:prstGeom>
          <a:noFill/>
        </p:spPr>
      </p:pic>
      <p:sp>
        <p:nvSpPr>
          <p:cNvPr id="11" name="矩形 10"/>
          <p:cNvSpPr/>
          <p:nvPr/>
        </p:nvSpPr>
        <p:spPr>
          <a:xfrm>
            <a:off x="755576" y="1412776"/>
            <a:ext cx="807249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 smtClean="0">
                <a:latin typeface="宋体" pitchFamily="2" charset="-122"/>
              </a:rPr>
              <a:t>1</a:t>
            </a:r>
            <a:r>
              <a:rPr lang="en-US" altLang="zh-CN" sz="2800" b="1" i="1" dirty="0" smtClean="0">
                <a:latin typeface="宋体" pitchFamily="2" charset="-122"/>
              </a:rPr>
              <a:t>.</a:t>
            </a:r>
            <a:r>
              <a:rPr lang="zh-CN" altLang="zh-CN" sz="2800" b="1" dirty="0" smtClean="0">
                <a:latin typeface="宋体" pitchFamily="2" charset="-122"/>
              </a:rPr>
              <a:t>用一节干电池作电源</a:t>
            </a:r>
            <a:r>
              <a:rPr lang="en-US" altLang="zh-CN" sz="2800" b="1" dirty="0" smtClean="0">
                <a:latin typeface="宋体" pitchFamily="2" charset="-122"/>
              </a:rPr>
              <a:t>,</a:t>
            </a:r>
            <a:r>
              <a:rPr lang="zh-CN" altLang="zh-CN" sz="2800" b="1" dirty="0" smtClean="0">
                <a:latin typeface="宋体" pitchFamily="2" charset="-122"/>
              </a:rPr>
              <a:t>把小灯泡接入电路中</a:t>
            </a:r>
            <a:r>
              <a:rPr lang="en-US" altLang="zh-CN" sz="2800" b="1" dirty="0" smtClean="0">
                <a:latin typeface="宋体" pitchFamily="2" charset="-122"/>
              </a:rPr>
              <a:t>,</a:t>
            </a:r>
            <a:r>
              <a:rPr lang="zh-CN" altLang="zh-CN" sz="2800" b="1" dirty="0" smtClean="0">
                <a:latin typeface="宋体" pitchFamily="2" charset="-122"/>
              </a:rPr>
              <a:t>闭合开关</a:t>
            </a:r>
            <a:r>
              <a:rPr lang="en-US" altLang="zh-CN" sz="2800" b="1" dirty="0" smtClean="0">
                <a:latin typeface="宋体" pitchFamily="2" charset="-122"/>
              </a:rPr>
              <a:t>,</a:t>
            </a:r>
            <a:r>
              <a:rPr lang="zh-CN" altLang="zh-CN" sz="2800" b="1" dirty="0" smtClean="0">
                <a:latin typeface="宋体" pitchFamily="2" charset="-122"/>
              </a:rPr>
              <a:t>观察小灯泡的亮度</a:t>
            </a:r>
            <a:r>
              <a:rPr lang="en-US" altLang="zh-CN" sz="2800" b="1" dirty="0" smtClean="0">
                <a:latin typeface="宋体" pitchFamily="2" charset="-122"/>
              </a:rPr>
              <a:t>,</a:t>
            </a:r>
            <a:r>
              <a:rPr lang="zh-CN" altLang="zh-CN" sz="2800" b="1" dirty="0" smtClean="0">
                <a:latin typeface="宋体" pitchFamily="2" charset="-122"/>
              </a:rPr>
              <a:t>如图甲所示</a:t>
            </a:r>
            <a:r>
              <a:rPr lang="en-US" altLang="zh-CN" sz="2800" b="1" i="1" dirty="0" smtClean="0">
                <a:latin typeface="宋体" pitchFamily="2" charset="-122"/>
              </a:rPr>
              <a:t>.</a:t>
            </a:r>
            <a:r>
              <a:rPr lang="en-US" altLang="zh-CN" sz="2800" b="1" dirty="0" smtClean="0">
                <a:latin typeface="宋体" pitchFamily="2" charset="-122"/>
              </a:rPr>
              <a:t> </a:t>
            </a:r>
            <a:endParaRPr lang="zh-CN" altLang="zh-CN" sz="2800" b="1" dirty="0">
              <a:latin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2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2" name="Text Box 4"/>
          <p:cNvSpPr txBox="1">
            <a:spLocks noChangeArrowheads="1"/>
          </p:cNvSpPr>
          <p:nvPr/>
        </p:nvSpPr>
        <p:spPr bwMode="auto">
          <a:xfrm>
            <a:off x="539552" y="3356992"/>
            <a:ext cx="8153400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charset="0"/>
              <a:buNone/>
            </a:pPr>
            <a:r>
              <a:rPr lang="zh-CN" altLang="en-US" sz="2800" b="1" dirty="0">
                <a:solidFill>
                  <a:srgbClr val="CC00FF"/>
                </a:solidFill>
                <a:latin typeface="Times New Roman" pitchFamily="18" charset="0"/>
              </a:rPr>
              <a:t>思考：选择的量程过大会怎样？量程过小会怎样？</a:t>
            </a:r>
          </a:p>
        </p:txBody>
      </p:sp>
      <p:sp>
        <p:nvSpPr>
          <p:cNvPr id="114693" name="Text Box 5"/>
          <p:cNvSpPr txBox="1">
            <a:spLocks noChangeArrowheads="1"/>
          </p:cNvSpPr>
          <p:nvPr/>
        </p:nvSpPr>
        <p:spPr bwMode="auto">
          <a:xfrm>
            <a:off x="1692275" y="4652963"/>
            <a:ext cx="2895600" cy="9461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charset="0"/>
              <a:buNone/>
            </a:pPr>
            <a:r>
              <a:rPr lang="zh-CN" altLang="en-US" sz="2800" b="1" dirty="0">
                <a:latin typeface="Times New Roman" pitchFamily="18" charset="0"/>
              </a:rPr>
              <a:t>指针偏转太小，读数不准确</a:t>
            </a:r>
          </a:p>
        </p:txBody>
      </p:sp>
      <p:sp>
        <p:nvSpPr>
          <p:cNvPr id="114694" name="Text Box 6"/>
          <p:cNvSpPr txBox="1">
            <a:spLocks noChangeArrowheads="1"/>
          </p:cNvSpPr>
          <p:nvPr/>
        </p:nvSpPr>
        <p:spPr bwMode="auto">
          <a:xfrm>
            <a:off x="4572000" y="4724400"/>
            <a:ext cx="3886200" cy="9461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charset="0"/>
              <a:buNone/>
            </a:pPr>
            <a:r>
              <a:rPr lang="zh-CN" altLang="en-US" sz="2800" b="1" dirty="0">
                <a:latin typeface="Times New Roman" pitchFamily="18" charset="0"/>
              </a:rPr>
              <a:t>指针偏转超出量程，容易被打弯，损坏电流表</a:t>
            </a:r>
          </a:p>
        </p:txBody>
      </p:sp>
      <p:sp>
        <p:nvSpPr>
          <p:cNvPr id="7" name="矩形 6"/>
          <p:cNvSpPr/>
          <p:nvPr/>
        </p:nvSpPr>
        <p:spPr>
          <a:xfrm>
            <a:off x="539552" y="1124744"/>
            <a:ext cx="8215370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zh-CN" altLang="en-US" sz="3200" dirty="0" smtClean="0">
                <a:solidFill>
                  <a:srgbClr val="FF0000"/>
                </a:solidFill>
              </a:rPr>
              <a:t>③、</a:t>
            </a:r>
            <a:r>
              <a:rPr lang="zh-CN" altLang="en-US" sz="3200" b="1" dirty="0" smtClean="0"/>
              <a:t>所测电流不要超过电流表的量程。（注意：如果预先不知道所测电流的大小，要用“试触法”试触选择合适的量程）</a:t>
            </a:r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14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14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2" grpId="0" autoUpdateAnimBg="0"/>
      <p:bldP spid="114693" grpId="0" autoUpdateAnimBg="0"/>
      <p:bldP spid="114694" grpId="0" autoUpdateAnimBg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381000" y="685800"/>
            <a:ext cx="8001000" cy="15696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Font typeface="Arial" charset="0"/>
              <a:buNone/>
            </a:pPr>
            <a:r>
              <a:rPr lang="en-US" altLang="zh-CN" b="1" dirty="0">
                <a:latin typeface="Times New Roman" pitchFamily="18" charset="0"/>
              </a:rPr>
              <a:t> </a:t>
            </a:r>
            <a:r>
              <a:rPr lang="zh-CN" altLang="en-US" sz="3200" b="1" dirty="0" smtClean="0">
                <a:solidFill>
                  <a:srgbClr val="FF0000"/>
                </a:solidFill>
                <a:latin typeface="Times New Roman" pitchFamily="18" charset="0"/>
              </a:rPr>
              <a:t>④</a:t>
            </a:r>
            <a:r>
              <a:rPr lang="zh-CN" altLang="en-US" sz="3200" dirty="0" smtClean="0">
                <a:solidFill>
                  <a:schemeClr val="accent2"/>
                </a:solidFill>
                <a:latin typeface="Times New Roman" pitchFamily="18" charset="0"/>
                <a:ea typeface="黑体" pitchFamily="2" charset="-122"/>
              </a:rPr>
              <a:t>绝</a:t>
            </a:r>
            <a:r>
              <a:rPr lang="zh-CN" altLang="en-US" sz="3200" dirty="0">
                <a:solidFill>
                  <a:schemeClr val="accent2"/>
                </a:solidFill>
                <a:latin typeface="Times New Roman" pitchFamily="18" charset="0"/>
                <a:ea typeface="黑体" pitchFamily="2" charset="-122"/>
              </a:rPr>
              <a:t>对不允许不经过用电器而把电流表直接接到电源的两极</a:t>
            </a:r>
            <a:r>
              <a:rPr lang="zh-CN" altLang="en-US" sz="3200" dirty="0" smtClean="0">
                <a:solidFill>
                  <a:schemeClr val="accent2"/>
                </a:solidFill>
                <a:latin typeface="Times New Roman" pitchFamily="18" charset="0"/>
                <a:ea typeface="黑体" pitchFamily="2" charset="-122"/>
              </a:rPr>
              <a:t>上，（否</a:t>
            </a:r>
            <a:r>
              <a:rPr lang="zh-CN" altLang="en-US" sz="3200" dirty="0">
                <a:solidFill>
                  <a:schemeClr val="accent2"/>
                </a:solidFill>
                <a:latin typeface="Times New Roman" pitchFamily="18" charset="0"/>
                <a:ea typeface="黑体" pitchFamily="2" charset="-122"/>
              </a:rPr>
              <a:t>则！</a:t>
            </a:r>
            <a:r>
              <a:rPr lang="zh-CN" altLang="en-US" sz="3200" dirty="0">
                <a:solidFill>
                  <a:srgbClr val="FF0000"/>
                </a:solidFill>
                <a:latin typeface="Times New Roman" pitchFamily="18" charset="0"/>
                <a:ea typeface="黑体" pitchFamily="2" charset="-122"/>
              </a:rPr>
              <a:t>电流表将很快烧</a:t>
            </a:r>
            <a:r>
              <a:rPr lang="zh-CN" altLang="en-US" sz="3200" dirty="0" smtClean="0">
                <a:solidFill>
                  <a:srgbClr val="FF0000"/>
                </a:solidFill>
                <a:latin typeface="Times New Roman" pitchFamily="18" charset="0"/>
                <a:ea typeface="黑体" pitchFamily="2" charset="-122"/>
              </a:rPr>
              <a:t>坏）</a:t>
            </a:r>
            <a:endParaRPr lang="zh-CN" altLang="en-US" sz="3200" dirty="0">
              <a:solidFill>
                <a:schemeClr val="accent2"/>
              </a:solidFill>
              <a:latin typeface="Times New Roman" pitchFamily="18" charset="0"/>
              <a:ea typeface="黑体" pitchFamily="2" charset="-122"/>
            </a:endParaRPr>
          </a:p>
        </p:txBody>
      </p:sp>
      <p:pic>
        <p:nvPicPr>
          <p:cNvPr id="30723" name="Picture 2" descr="不允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8538" y="2276475"/>
            <a:ext cx="4406900" cy="399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 bwMode="auto">
          <a:xfrm>
            <a:off x="3124200" y="1676400"/>
            <a:ext cx="5715000" cy="4241800"/>
            <a:chOff x="0" y="0"/>
            <a:chExt cx="3752" cy="2672"/>
          </a:xfrm>
        </p:grpSpPr>
        <p:graphicFrame>
          <p:nvGraphicFramePr>
            <p:cNvPr id="1026" name="Object 3"/>
            <p:cNvGraphicFramePr>
              <a:graphicFrameLocks noChangeAspect="1"/>
            </p:cNvGraphicFramePr>
            <p:nvPr/>
          </p:nvGraphicFramePr>
          <p:xfrm>
            <a:off x="2640" y="912"/>
            <a:ext cx="1112" cy="11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068" r:id="rId3" imgW="914400" imgH="828675" progId="PBrush">
                    <p:embed/>
                  </p:oleObj>
                </mc:Choice>
                <mc:Fallback>
                  <p:oleObj r:id="rId3" imgW="914400" imgH="828675" progId="PBrush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40" y="912"/>
                          <a:ext cx="1112" cy="1152"/>
                        </a:xfrm>
                        <a:prstGeom prst="rect">
                          <a:avLst/>
                        </a:prstGeom>
                        <a:noFill/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031" name="xjhsy4" descr="w3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0"/>
              <a:ext cx="2016" cy="1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2" name="Picture 5" descr="anps1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12" y="1288"/>
              <a:ext cx="1443" cy="1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33" name="Freeform 6"/>
            <p:cNvSpPr/>
            <p:nvPr/>
          </p:nvSpPr>
          <p:spPr bwMode="auto">
            <a:xfrm>
              <a:off x="1344" y="720"/>
              <a:ext cx="1584" cy="768"/>
            </a:xfrm>
            <a:custGeom>
              <a:avLst/>
              <a:gdLst>
                <a:gd name="T0" fmla="*/ 0 w 1584"/>
                <a:gd name="T1" fmla="*/ 0 h 768"/>
                <a:gd name="T2" fmla="*/ 1584 w 1584"/>
                <a:gd name="T3" fmla="*/ 768 h 768"/>
                <a:gd name="T4" fmla="*/ 0 60000 65536"/>
                <a:gd name="T5" fmla="*/ 0 60000 65536"/>
                <a:gd name="T6" fmla="*/ 0 w 1584"/>
                <a:gd name="T7" fmla="*/ 0 h 768"/>
                <a:gd name="T8" fmla="*/ 1584 w 1584"/>
                <a:gd name="T9" fmla="*/ 768 h 76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584" h="768">
                  <a:moveTo>
                    <a:pt x="0" y="0"/>
                  </a:moveTo>
                  <a:cubicBezTo>
                    <a:pt x="0" y="0"/>
                    <a:pt x="792" y="384"/>
                    <a:pt x="1584" y="768"/>
                  </a:cubicBezTo>
                </a:path>
              </a:pathLst>
            </a:custGeom>
            <a:noFill/>
            <a:ln w="38100" cmpd="sng">
              <a:solidFill>
                <a:srgbClr val="FF3300"/>
              </a:solidFill>
              <a:round/>
            </a:ln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034" name="Freeform 7"/>
            <p:cNvSpPr/>
            <p:nvPr/>
          </p:nvSpPr>
          <p:spPr bwMode="auto">
            <a:xfrm>
              <a:off x="1440" y="1536"/>
              <a:ext cx="2152" cy="760"/>
            </a:xfrm>
            <a:custGeom>
              <a:avLst/>
              <a:gdLst>
                <a:gd name="T0" fmla="*/ 2016 w 2152"/>
                <a:gd name="T1" fmla="*/ 0 h 760"/>
                <a:gd name="T2" fmla="*/ 2064 w 2152"/>
                <a:gd name="T3" fmla="*/ 432 h 760"/>
                <a:gd name="T4" fmla="*/ 1488 w 2152"/>
                <a:gd name="T5" fmla="*/ 720 h 760"/>
                <a:gd name="T6" fmla="*/ 0 w 2152"/>
                <a:gd name="T7" fmla="*/ 672 h 76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2"/>
                <a:gd name="T13" fmla="*/ 0 h 760"/>
                <a:gd name="T14" fmla="*/ 2152 w 2152"/>
                <a:gd name="T15" fmla="*/ 760 h 76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2" h="760">
                  <a:moveTo>
                    <a:pt x="2016" y="0"/>
                  </a:moveTo>
                  <a:cubicBezTo>
                    <a:pt x="2084" y="156"/>
                    <a:pt x="2152" y="312"/>
                    <a:pt x="2064" y="432"/>
                  </a:cubicBezTo>
                  <a:cubicBezTo>
                    <a:pt x="1976" y="552"/>
                    <a:pt x="1832" y="680"/>
                    <a:pt x="1488" y="720"/>
                  </a:cubicBezTo>
                  <a:cubicBezTo>
                    <a:pt x="1144" y="760"/>
                    <a:pt x="572" y="716"/>
                    <a:pt x="0" y="672"/>
                  </a:cubicBezTo>
                </a:path>
              </a:pathLst>
            </a:custGeom>
            <a:noFill/>
            <a:ln w="38100" cmpd="sng">
              <a:solidFill>
                <a:srgbClr val="FF3300"/>
              </a:solidFill>
              <a:round/>
            </a:ln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035" name="Freeform 8"/>
            <p:cNvSpPr/>
            <p:nvPr/>
          </p:nvSpPr>
          <p:spPr bwMode="auto">
            <a:xfrm>
              <a:off x="224" y="816"/>
              <a:ext cx="784" cy="1528"/>
            </a:xfrm>
            <a:custGeom>
              <a:avLst/>
              <a:gdLst>
                <a:gd name="T0" fmla="*/ 784 w 784"/>
                <a:gd name="T1" fmla="*/ 1392 h 1528"/>
                <a:gd name="T2" fmla="*/ 112 w 784"/>
                <a:gd name="T3" fmla="*/ 1296 h 1528"/>
                <a:gd name="T4" fmla="*/ 112 w 784"/>
                <a:gd name="T5" fmla="*/ 0 h 1528"/>
                <a:gd name="T6" fmla="*/ 0 60000 65536"/>
                <a:gd name="T7" fmla="*/ 0 60000 65536"/>
                <a:gd name="T8" fmla="*/ 0 60000 65536"/>
                <a:gd name="T9" fmla="*/ 0 w 784"/>
                <a:gd name="T10" fmla="*/ 0 h 1528"/>
                <a:gd name="T11" fmla="*/ 784 w 784"/>
                <a:gd name="T12" fmla="*/ 1528 h 15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84" h="1528">
                  <a:moveTo>
                    <a:pt x="784" y="1392"/>
                  </a:moveTo>
                  <a:cubicBezTo>
                    <a:pt x="504" y="1460"/>
                    <a:pt x="224" y="1528"/>
                    <a:pt x="112" y="1296"/>
                  </a:cubicBezTo>
                  <a:cubicBezTo>
                    <a:pt x="0" y="1064"/>
                    <a:pt x="56" y="532"/>
                    <a:pt x="112" y="0"/>
                  </a:cubicBezTo>
                </a:path>
              </a:pathLst>
            </a:custGeom>
            <a:noFill/>
            <a:ln w="38100" cmpd="sng">
              <a:solidFill>
                <a:srgbClr val="FF3300"/>
              </a:solidFill>
              <a:round/>
            </a:ln>
          </p:spPr>
          <p:txBody>
            <a:bodyPr wrap="none"/>
            <a:lstStyle/>
            <a:p>
              <a:endParaRPr lang="zh-CN" altLang="en-US"/>
            </a:p>
          </p:txBody>
        </p:sp>
      </p:grpSp>
      <p:sp>
        <p:nvSpPr>
          <p:cNvPr id="123914" name="Rectangle 10"/>
          <p:cNvSpPr>
            <a:spLocks noChangeArrowheads="1"/>
          </p:cNvSpPr>
          <p:nvPr/>
        </p:nvSpPr>
        <p:spPr bwMode="auto">
          <a:xfrm>
            <a:off x="2286000" y="4191000"/>
            <a:ext cx="1408113" cy="15557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buFont typeface="Arial" charset="0"/>
              <a:buNone/>
            </a:pPr>
            <a:r>
              <a:rPr lang="en-US" altLang="zh-CN" sz="9600">
                <a:solidFill>
                  <a:srgbClr val="FF00FF"/>
                </a:solidFill>
                <a:latin typeface="Times New Roman" pitchFamily="18" charset="0"/>
              </a:rPr>
              <a:t>×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39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39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3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14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Rot="1" noChangeArrowheads="1"/>
          </p:cNvSpPr>
          <p:nvPr>
            <p:ph type="title" idx="4294967295"/>
          </p:nvPr>
        </p:nvSpPr>
        <p:spPr bwMode="auto">
          <a:xfrm>
            <a:off x="609600" y="620688"/>
            <a:ext cx="8534400" cy="533400"/>
          </a:xfrm>
          <a:prstGeom prst="rect">
            <a:avLst/>
          </a:prstGeom>
          <a:noFill/>
          <a:ln>
            <a:miter lim="800000"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</a:pPr>
            <a:r>
              <a:rPr lang="zh-CN" altLang="en-US" sz="3200" b="1" dirty="0" smtClean="0">
                <a:solidFill>
                  <a:srgbClr val="CC0000"/>
                </a:solidFill>
                <a:latin typeface="Times New Roman" pitchFamily="18" charset="0"/>
                <a:ea typeface="华文中宋" pitchFamily="2" charset="-122"/>
              </a:rPr>
              <a:t>（</a:t>
            </a:r>
            <a:r>
              <a:rPr lang="en-US" altLang="zh-CN" sz="3200" b="1" dirty="0" smtClean="0">
                <a:solidFill>
                  <a:srgbClr val="CC0000"/>
                </a:solidFill>
                <a:latin typeface="Times New Roman" pitchFamily="18" charset="0"/>
                <a:ea typeface="华文中宋" pitchFamily="2" charset="-122"/>
              </a:rPr>
              <a:t>1</a:t>
            </a:r>
            <a:r>
              <a:rPr lang="zh-CN" altLang="en-US" sz="3200" b="1" dirty="0" smtClean="0">
                <a:solidFill>
                  <a:srgbClr val="CC0000"/>
                </a:solidFill>
                <a:latin typeface="Times New Roman" pitchFamily="18" charset="0"/>
                <a:ea typeface="华文中宋" pitchFamily="2" charset="-122"/>
              </a:rPr>
              <a:t>）若不能预先估计被测用电器电流大小情况，</a:t>
            </a: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762000" y="2743200"/>
            <a:ext cx="8077200" cy="641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charset="0"/>
              <a:buNone/>
            </a:pPr>
            <a:endParaRPr lang="zh-CN" altLang="zh-CN" sz="3600" b="1">
              <a:latin typeface="Times New Roman" pitchFamily="18" charset="0"/>
            </a:endParaRPr>
          </a:p>
        </p:txBody>
      </p:sp>
      <p:sp>
        <p:nvSpPr>
          <p:cNvPr id="115716" name="Text Box 4"/>
          <p:cNvSpPr txBox="1">
            <a:spLocks noChangeArrowheads="1"/>
          </p:cNvSpPr>
          <p:nvPr/>
        </p:nvSpPr>
        <p:spPr bwMode="auto">
          <a:xfrm>
            <a:off x="1066800" y="2209800"/>
            <a:ext cx="3124200" cy="28686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FF00FF"/>
              </a:buClr>
              <a:buFont typeface="Wingdings" pitchFamily="2" charset="2"/>
              <a:buChar char="Ø"/>
            </a:pPr>
            <a:r>
              <a:rPr lang="zh-CN" altLang="en-US" sz="2800" b="1">
                <a:solidFill>
                  <a:srgbClr val="3333FF"/>
                </a:solidFill>
                <a:ea typeface="黑体" pitchFamily="2" charset="-122"/>
              </a:rPr>
              <a:t>试触结果的电流值在小量程范围内，改接小量程；</a:t>
            </a:r>
          </a:p>
          <a:p>
            <a:pPr>
              <a:spcBef>
                <a:spcPct val="50000"/>
              </a:spcBef>
              <a:buClr>
                <a:srgbClr val="FF00FF"/>
              </a:buClr>
              <a:buFont typeface="Wingdings" pitchFamily="2" charset="2"/>
              <a:buChar char="Ø"/>
            </a:pPr>
            <a:r>
              <a:rPr lang="zh-CN" altLang="en-US" sz="2800" b="1">
                <a:solidFill>
                  <a:srgbClr val="3333FF"/>
                </a:solidFill>
                <a:ea typeface="黑体" pitchFamily="2" charset="-122"/>
              </a:rPr>
              <a:t>若超出大量程满偏刻度，换量程更大的电流表。</a:t>
            </a:r>
          </a:p>
        </p:txBody>
      </p:sp>
      <p:pic>
        <p:nvPicPr>
          <p:cNvPr id="115717" name="Picture 5" descr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0200" y="1916113"/>
            <a:ext cx="4418013" cy="415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5718" name="Rectangle 6"/>
          <p:cNvSpPr>
            <a:spLocks noChangeArrowheads="1"/>
          </p:cNvSpPr>
          <p:nvPr/>
        </p:nvSpPr>
        <p:spPr bwMode="auto">
          <a:xfrm>
            <a:off x="1763688" y="1196752"/>
            <a:ext cx="4267200" cy="5794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charset="0"/>
              <a:buNone/>
            </a:pPr>
            <a:r>
              <a:rPr lang="zh-CN" altLang="en-US" sz="3200" b="1" dirty="0">
                <a:solidFill>
                  <a:srgbClr val="CC00FF"/>
                </a:solidFill>
                <a:latin typeface="Times New Roman" pitchFamily="18" charset="0"/>
                <a:ea typeface="仿宋_GB2312" pitchFamily="49" charset="-122"/>
              </a:rPr>
              <a:t>要选用大量程试触！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27584" y="0"/>
            <a:ext cx="2304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</a:rPr>
              <a:t>注意：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157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57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57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5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15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157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4" grpId="0" animBg="1" autoUpdateAnimBg="0"/>
      <p:bldP spid="115716" grpId="0" autoUpdateAnimBg="0"/>
      <p:bldP spid="115718" grpId="0" autoUpdateAnimBg="0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Text Box 2"/>
          <p:cNvSpPr txBox="1">
            <a:spLocks noChangeArrowheads="1"/>
          </p:cNvSpPr>
          <p:nvPr/>
        </p:nvSpPr>
        <p:spPr bwMode="auto">
          <a:xfrm>
            <a:off x="611560" y="0"/>
            <a:ext cx="8016875" cy="9461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charset="0"/>
              <a:buNone/>
            </a:pPr>
            <a:r>
              <a:rPr lang="zh-CN" altLang="en-US" sz="2800" dirty="0">
                <a:latin typeface="Arial Narrow" pitchFamily="34" charset="0"/>
                <a:ea typeface="方正姚体" pitchFamily="2" charset="-122"/>
              </a:rPr>
              <a:t>实验时，试触时发现下列几种情况，试分析其原因以及解决问题的方法。</a:t>
            </a:r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971550" y="1978025"/>
            <a:ext cx="7921625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charset="0"/>
              <a:buNone/>
            </a:pPr>
            <a:r>
              <a:rPr lang="en-US" altLang="zh-CN" b="1">
                <a:solidFill>
                  <a:srgbClr val="0000FF"/>
                </a:solidFill>
                <a:latin typeface="Arial Narrow" pitchFamily="34" charset="0"/>
              </a:rPr>
              <a:t> </a:t>
            </a:r>
            <a:endParaRPr lang="en-US" altLang="zh-CN" sz="2800">
              <a:solidFill>
                <a:srgbClr val="0000FF"/>
              </a:solidFill>
              <a:latin typeface="Arial Narrow" pitchFamily="34" charset="0"/>
            </a:endParaRPr>
          </a:p>
        </p:txBody>
      </p:sp>
      <p:sp>
        <p:nvSpPr>
          <p:cNvPr id="116740" name="Text Box 4"/>
          <p:cNvSpPr txBox="1">
            <a:spLocks noChangeArrowheads="1"/>
          </p:cNvSpPr>
          <p:nvPr/>
        </p:nvSpPr>
        <p:spPr bwMode="auto">
          <a:xfrm>
            <a:off x="683568" y="980728"/>
            <a:ext cx="7315200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charset="0"/>
              <a:buNone/>
            </a:pPr>
            <a:r>
              <a:rPr lang="zh-CN" altLang="en-US" sz="2800" b="1" dirty="0" smtClean="0">
                <a:solidFill>
                  <a:srgbClr val="C00000"/>
                </a:solidFill>
                <a:latin typeface="Arial Narrow" pitchFamily="34" charset="0"/>
              </a:rPr>
              <a:t>（</a:t>
            </a:r>
            <a:r>
              <a:rPr lang="en-US" altLang="zh-CN" sz="2800" b="1" dirty="0" smtClean="0">
                <a:solidFill>
                  <a:srgbClr val="C00000"/>
                </a:solidFill>
                <a:latin typeface="Arial Narrow" pitchFamily="34" charset="0"/>
              </a:rPr>
              <a:t>2</a:t>
            </a:r>
            <a:r>
              <a:rPr lang="zh-CN" altLang="en-US" sz="2800" b="1" dirty="0" smtClean="0">
                <a:solidFill>
                  <a:srgbClr val="C00000"/>
                </a:solidFill>
                <a:latin typeface="Arial Narrow" pitchFamily="34" charset="0"/>
              </a:rPr>
              <a:t>）</a:t>
            </a:r>
            <a:r>
              <a:rPr lang="en-US" altLang="zh-CN" sz="2800" b="1" dirty="0" smtClean="0">
                <a:solidFill>
                  <a:srgbClr val="C00000"/>
                </a:solidFill>
                <a:latin typeface="Arial Narrow" pitchFamily="34" charset="0"/>
              </a:rPr>
              <a:t>.</a:t>
            </a:r>
            <a:r>
              <a:rPr lang="zh-CN" altLang="en-US" sz="2800" b="1" dirty="0">
                <a:solidFill>
                  <a:srgbClr val="C00000"/>
                </a:solidFill>
                <a:latin typeface="Arial Narrow" pitchFamily="34" charset="0"/>
              </a:rPr>
              <a:t>指针反向偏转：</a:t>
            </a:r>
            <a:r>
              <a:rPr lang="zh-CN" altLang="en-US" sz="2800" dirty="0">
                <a:latin typeface="Arial Narrow" pitchFamily="34" charset="0"/>
              </a:rPr>
              <a:t>（指针偏向最左边）</a:t>
            </a:r>
          </a:p>
        </p:txBody>
      </p:sp>
      <p:sp>
        <p:nvSpPr>
          <p:cNvPr id="116741" name="Text Box 5"/>
          <p:cNvSpPr txBox="1">
            <a:spLocks noChangeArrowheads="1"/>
          </p:cNvSpPr>
          <p:nvPr/>
        </p:nvSpPr>
        <p:spPr bwMode="auto">
          <a:xfrm>
            <a:off x="683568" y="1556792"/>
            <a:ext cx="7311008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Arial" charset="0"/>
              <a:buNone/>
            </a:pPr>
            <a:r>
              <a:rPr lang="zh-CN" altLang="en-US" sz="2800" dirty="0">
                <a:solidFill>
                  <a:srgbClr val="0000FF"/>
                </a:solidFill>
                <a:latin typeface="Arial Narrow" pitchFamily="34" charset="0"/>
              </a:rPr>
              <a:t>答：</a:t>
            </a:r>
            <a:r>
              <a:rPr lang="zh-CN" altLang="en-US" sz="2800" b="1" dirty="0">
                <a:solidFill>
                  <a:srgbClr val="C00000"/>
                </a:solidFill>
                <a:latin typeface="Arial Narrow" pitchFamily="34" charset="0"/>
              </a:rPr>
              <a:t>可能是正、负接线柱接反</a:t>
            </a:r>
            <a:r>
              <a:rPr lang="zh-CN" altLang="en-US" sz="2800" dirty="0" smtClean="0">
                <a:solidFill>
                  <a:srgbClr val="0000FF"/>
                </a:solidFill>
                <a:latin typeface="Arial Narrow" pitchFamily="34" charset="0"/>
              </a:rPr>
              <a:t>，应</a:t>
            </a:r>
            <a:r>
              <a:rPr lang="zh-CN" altLang="en-US" sz="2800" dirty="0">
                <a:solidFill>
                  <a:srgbClr val="0000FF"/>
                </a:solidFill>
                <a:latin typeface="Arial Narrow" pitchFamily="34" charset="0"/>
              </a:rPr>
              <a:t>改接</a:t>
            </a:r>
            <a:r>
              <a:rPr lang="zh-CN" altLang="en-US" sz="2800" dirty="0" smtClean="0">
                <a:solidFill>
                  <a:srgbClr val="0000FF"/>
                </a:solidFill>
                <a:latin typeface="Arial Narrow" pitchFamily="34" charset="0"/>
              </a:rPr>
              <a:t>。</a:t>
            </a:r>
            <a:endParaRPr lang="zh-CN" altLang="en-US" sz="2800" dirty="0">
              <a:solidFill>
                <a:srgbClr val="0000FF"/>
              </a:solidFill>
              <a:latin typeface="Arial Narrow" pitchFamily="34" charset="0"/>
            </a:endParaRPr>
          </a:p>
        </p:txBody>
      </p:sp>
      <p:sp>
        <p:nvSpPr>
          <p:cNvPr id="116742" name="Text Box 6"/>
          <p:cNvSpPr txBox="1">
            <a:spLocks noChangeArrowheads="1"/>
          </p:cNvSpPr>
          <p:nvPr/>
        </p:nvSpPr>
        <p:spPr bwMode="auto">
          <a:xfrm>
            <a:off x="611560" y="2060848"/>
            <a:ext cx="7531224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Arial" charset="0"/>
              <a:buNone/>
            </a:pPr>
            <a:r>
              <a:rPr lang="zh-CN" altLang="en-US" sz="2800" b="1" dirty="0" smtClean="0">
                <a:solidFill>
                  <a:srgbClr val="C00000"/>
                </a:solidFill>
                <a:latin typeface="Arial Narrow" pitchFamily="34" charset="0"/>
              </a:rPr>
              <a:t>（</a:t>
            </a:r>
            <a:r>
              <a:rPr lang="en-US" altLang="zh-CN" sz="2800" b="1" dirty="0" smtClean="0">
                <a:solidFill>
                  <a:srgbClr val="C00000"/>
                </a:solidFill>
                <a:latin typeface="Arial Narrow" pitchFamily="34" charset="0"/>
              </a:rPr>
              <a:t>3</a:t>
            </a:r>
            <a:r>
              <a:rPr lang="zh-CN" altLang="en-US" sz="2800" b="1" dirty="0" smtClean="0">
                <a:solidFill>
                  <a:srgbClr val="C00000"/>
                </a:solidFill>
                <a:latin typeface="Arial Narrow" pitchFamily="34" charset="0"/>
              </a:rPr>
              <a:t>）</a:t>
            </a:r>
            <a:r>
              <a:rPr lang="en-US" altLang="zh-CN" sz="2800" b="1" dirty="0" smtClean="0">
                <a:solidFill>
                  <a:srgbClr val="C00000"/>
                </a:solidFill>
                <a:latin typeface="Arial Narrow" pitchFamily="34" charset="0"/>
              </a:rPr>
              <a:t>.</a:t>
            </a:r>
            <a:r>
              <a:rPr lang="zh-CN" altLang="en-US" sz="2800" b="1" dirty="0">
                <a:solidFill>
                  <a:srgbClr val="C00000"/>
                </a:solidFill>
                <a:latin typeface="Arial Narrow" pitchFamily="34" charset="0"/>
              </a:rPr>
              <a:t>指针正向偏转过大：</a:t>
            </a:r>
            <a:r>
              <a:rPr lang="zh-CN" altLang="en-US" sz="2800" dirty="0">
                <a:latin typeface="Arial Narrow" pitchFamily="34" charset="0"/>
              </a:rPr>
              <a:t>（指针偏向最右边）</a:t>
            </a:r>
          </a:p>
        </p:txBody>
      </p:sp>
      <p:sp>
        <p:nvSpPr>
          <p:cNvPr id="116743" name="Text Box 7"/>
          <p:cNvSpPr txBox="1">
            <a:spLocks noChangeArrowheads="1"/>
          </p:cNvSpPr>
          <p:nvPr/>
        </p:nvSpPr>
        <p:spPr bwMode="auto">
          <a:xfrm>
            <a:off x="683568" y="2564904"/>
            <a:ext cx="7759824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Arial" charset="0"/>
              <a:buNone/>
            </a:pPr>
            <a:r>
              <a:rPr lang="zh-CN" altLang="en-US" sz="2800" dirty="0">
                <a:solidFill>
                  <a:srgbClr val="0000FF"/>
                </a:solidFill>
                <a:latin typeface="Arial Narrow" pitchFamily="34" charset="0"/>
              </a:rPr>
              <a:t>答：</a:t>
            </a:r>
            <a:r>
              <a:rPr lang="zh-CN" altLang="en-US" sz="2800" b="1" dirty="0">
                <a:solidFill>
                  <a:srgbClr val="C00000"/>
                </a:solidFill>
                <a:latin typeface="Arial Narrow" pitchFamily="34" charset="0"/>
              </a:rPr>
              <a:t>这是量程选择偏小</a:t>
            </a:r>
            <a:r>
              <a:rPr lang="zh-CN" altLang="en-US" sz="2800" dirty="0">
                <a:solidFill>
                  <a:srgbClr val="0000FF"/>
                </a:solidFill>
                <a:latin typeface="Arial Narrow" pitchFamily="34" charset="0"/>
              </a:rPr>
              <a:t>，应改接较大量程。</a:t>
            </a:r>
          </a:p>
        </p:txBody>
      </p:sp>
      <p:sp>
        <p:nvSpPr>
          <p:cNvPr id="24585" name="AutoShape 9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88350" y="6453188"/>
            <a:ext cx="360363" cy="144462"/>
          </a:xfrm>
          <a:prstGeom prst="actionButtonForwardNext">
            <a:avLst/>
          </a:prstGeom>
          <a:noFill/>
          <a:ln w="9525">
            <a:noFill/>
            <a:miter lim="800000"/>
          </a:ln>
        </p:spPr>
        <p:txBody>
          <a:bodyPr wrap="none" anchor="ctr"/>
          <a:lstStyle/>
          <a:p>
            <a:pPr>
              <a:buFont typeface="Arial" charset="0"/>
              <a:buNone/>
            </a:pPr>
            <a:endParaRPr lang="zh-CN" altLang="zh-CN"/>
          </a:p>
        </p:txBody>
      </p:sp>
      <p:sp>
        <p:nvSpPr>
          <p:cNvPr id="116746" name="Text Box 10"/>
          <p:cNvSpPr txBox="1">
            <a:spLocks noChangeArrowheads="1"/>
          </p:cNvSpPr>
          <p:nvPr/>
        </p:nvSpPr>
        <p:spPr bwMode="auto">
          <a:xfrm>
            <a:off x="683568" y="3068960"/>
            <a:ext cx="7459216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Arial" charset="0"/>
              <a:buNone/>
            </a:pPr>
            <a:r>
              <a:rPr lang="zh-CN" altLang="en-US" sz="2800" b="1" dirty="0" smtClean="0">
                <a:solidFill>
                  <a:srgbClr val="C00000"/>
                </a:solidFill>
                <a:latin typeface="Arial Narrow" pitchFamily="34" charset="0"/>
              </a:rPr>
              <a:t>（</a:t>
            </a:r>
            <a:r>
              <a:rPr lang="en-US" altLang="zh-CN" sz="2800" b="1" dirty="0" smtClean="0">
                <a:solidFill>
                  <a:srgbClr val="C00000"/>
                </a:solidFill>
                <a:latin typeface="Arial Narrow" pitchFamily="34" charset="0"/>
              </a:rPr>
              <a:t>4</a:t>
            </a:r>
            <a:r>
              <a:rPr lang="zh-CN" altLang="en-US" sz="2800" b="1" dirty="0" smtClean="0">
                <a:solidFill>
                  <a:srgbClr val="C00000"/>
                </a:solidFill>
                <a:latin typeface="Arial Narrow" pitchFamily="34" charset="0"/>
              </a:rPr>
              <a:t>）</a:t>
            </a:r>
            <a:r>
              <a:rPr lang="en-US" altLang="zh-CN" sz="2800" b="1" dirty="0" smtClean="0">
                <a:solidFill>
                  <a:srgbClr val="C00000"/>
                </a:solidFill>
                <a:latin typeface="Arial Narrow" pitchFamily="34" charset="0"/>
              </a:rPr>
              <a:t>.</a:t>
            </a:r>
            <a:r>
              <a:rPr lang="zh-CN" altLang="en-US" sz="2800" b="1" dirty="0">
                <a:solidFill>
                  <a:srgbClr val="C00000"/>
                </a:solidFill>
                <a:latin typeface="Arial Narrow" pitchFamily="34" charset="0"/>
              </a:rPr>
              <a:t>指针偏转过小</a:t>
            </a:r>
            <a:r>
              <a:rPr lang="zh-CN" altLang="en-US" sz="2800" dirty="0">
                <a:latin typeface="Arial Narrow" pitchFamily="34" charset="0"/>
              </a:rPr>
              <a:t>：</a:t>
            </a:r>
          </a:p>
        </p:txBody>
      </p:sp>
      <p:sp>
        <p:nvSpPr>
          <p:cNvPr id="116747" name="Text Box 11"/>
          <p:cNvSpPr txBox="1">
            <a:spLocks noChangeArrowheads="1"/>
          </p:cNvSpPr>
          <p:nvPr/>
        </p:nvSpPr>
        <p:spPr bwMode="auto">
          <a:xfrm>
            <a:off x="683568" y="3645024"/>
            <a:ext cx="7543800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charset="0"/>
              <a:buNone/>
            </a:pPr>
            <a:r>
              <a:rPr lang="zh-CN" altLang="en-US" sz="2800" dirty="0">
                <a:solidFill>
                  <a:srgbClr val="0000FF"/>
                </a:solidFill>
                <a:latin typeface="Arial Narrow" pitchFamily="34" charset="0"/>
              </a:rPr>
              <a:t>答：</a:t>
            </a:r>
            <a:r>
              <a:rPr lang="zh-CN" altLang="en-US" sz="2800" b="1" dirty="0">
                <a:solidFill>
                  <a:srgbClr val="C00000"/>
                </a:solidFill>
                <a:latin typeface="Arial Narrow" pitchFamily="34" charset="0"/>
              </a:rPr>
              <a:t>这是量程选择偏大</a:t>
            </a:r>
            <a:r>
              <a:rPr lang="zh-CN" altLang="en-US" sz="2800" dirty="0">
                <a:solidFill>
                  <a:srgbClr val="0000FF"/>
                </a:solidFill>
                <a:latin typeface="Arial Narrow" pitchFamily="34" charset="0"/>
              </a:rPr>
              <a:t>，应改接较小量程。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1560" y="4221088"/>
            <a:ext cx="7776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C00000"/>
                </a:solidFill>
              </a:rPr>
              <a:t>（</a:t>
            </a:r>
            <a:r>
              <a:rPr lang="en-US" altLang="zh-CN" sz="2800" b="1" dirty="0" smtClean="0">
                <a:solidFill>
                  <a:srgbClr val="C00000"/>
                </a:solidFill>
              </a:rPr>
              <a:t>5</a:t>
            </a:r>
            <a:r>
              <a:rPr lang="zh-CN" altLang="en-US" sz="2800" b="1" dirty="0" smtClean="0">
                <a:solidFill>
                  <a:srgbClr val="C00000"/>
                </a:solidFill>
              </a:rPr>
              <a:t>）同一电流表，大量程的读数是小量程的</a:t>
            </a:r>
            <a:r>
              <a:rPr lang="en-US" altLang="zh-CN" sz="2800" b="1" dirty="0" smtClean="0">
                <a:solidFill>
                  <a:srgbClr val="C00000"/>
                </a:solidFill>
              </a:rPr>
              <a:t>5</a:t>
            </a:r>
            <a:r>
              <a:rPr lang="zh-CN" altLang="en-US" sz="2800" b="1" dirty="0" smtClean="0">
                <a:solidFill>
                  <a:srgbClr val="C00000"/>
                </a:solidFill>
              </a:rPr>
              <a:t>倍</a:t>
            </a:r>
            <a:endParaRPr lang="zh-CN" altLang="en-US" sz="2800" b="1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3568" y="4797152"/>
            <a:ext cx="6624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C00000"/>
                </a:solidFill>
              </a:rPr>
              <a:t>（</a:t>
            </a:r>
            <a:r>
              <a:rPr lang="en-US" altLang="zh-CN" sz="2800" b="1" dirty="0" smtClean="0">
                <a:solidFill>
                  <a:srgbClr val="C00000"/>
                </a:solidFill>
              </a:rPr>
              <a:t>6</a:t>
            </a:r>
            <a:r>
              <a:rPr lang="zh-CN" altLang="en-US" sz="2800" b="1" dirty="0" smtClean="0">
                <a:solidFill>
                  <a:srgbClr val="C00000"/>
                </a:solidFill>
              </a:rPr>
              <a:t>）选量程时“能小则不大”“的原则</a:t>
            </a:r>
            <a:endParaRPr lang="zh-CN" altLang="en-US" sz="2800" b="1" dirty="0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3568" y="5301208"/>
            <a:ext cx="84604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C00000"/>
                </a:solidFill>
              </a:rPr>
              <a:t>（</a:t>
            </a:r>
            <a:r>
              <a:rPr lang="en-US" altLang="zh-CN" sz="2800" b="1" dirty="0" smtClean="0">
                <a:solidFill>
                  <a:srgbClr val="C00000"/>
                </a:solidFill>
              </a:rPr>
              <a:t>7</a:t>
            </a:r>
            <a:r>
              <a:rPr lang="zh-CN" altLang="en-US" sz="2800" b="1" dirty="0" smtClean="0">
                <a:solidFill>
                  <a:srgbClr val="C00000"/>
                </a:solidFill>
              </a:rPr>
              <a:t>）电流表相当于带指针的导线，与谁并联谁被短路</a:t>
            </a:r>
            <a:endParaRPr lang="zh-CN" altLang="en-US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67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67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67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67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75"/>
                                        <p:tgtEl>
                                          <p:spTgt spid="1167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0"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75"/>
                                        <p:tgtEl>
                                          <p:spTgt spid="1167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75"/>
                                        <p:tgtEl>
                                          <p:spTgt spid="1167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0"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75"/>
                                        <p:tgtEl>
                                          <p:spTgt spid="1167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0"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75"/>
                                        <p:tgtEl>
                                          <p:spTgt spid="116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0"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75"/>
                                        <p:tgtEl>
                                          <p:spTgt spid="116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0"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38" grpId="0" autoUpdateAnimBg="0"/>
      <p:bldP spid="116740" grpId="0" build="p" autoUpdateAnimBg="0"/>
      <p:bldP spid="116741" grpId="0" build="p" autoUpdateAnimBg="0"/>
      <p:bldP spid="116742" grpId="0" build="p" autoUpdateAnimBg="0"/>
      <p:bldP spid="116743" grpId="0" build="p" autoUpdateAnimBg="0"/>
      <p:bldP spid="116746" grpId="0" build="p" autoUpdateAnimBg="0"/>
      <p:bldP spid="116747" grpId="0" build="p" autoUpdateAnimBg="0"/>
      <p:bldP spid="12" grpId="0"/>
      <p:bldP spid="14" grpId="0"/>
      <p:bldP spid="1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677" b="4785"/>
          <a:stretch>
            <a:fillRect/>
          </a:stretch>
        </p:blipFill>
        <p:spPr bwMode="auto">
          <a:xfrm>
            <a:off x="2895600" y="838200"/>
            <a:ext cx="5324475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8787" name="Freeform 3"/>
          <p:cNvSpPr/>
          <p:nvPr/>
        </p:nvSpPr>
        <p:spPr bwMode="auto">
          <a:xfrm>
            <a:off x="5105400" y="1524000"/>
            <a:ext cx="1447800" cy="685800"/>
          </a:xfrm>
          <a:custGeom>
            <a:avLst/>
            <a:gdLst>
              <a:gd name="T0" fmla="*/ 0 w 768"/>
              <a:gd name="T1" fmla="*/ 0 h 336"/>
              <a:gd name="T2" fmla="*/ 723900 w 768"/>
              <a:gd name="T3" fmla="*/ 97971 h 336"/>
              <a:gd name="T4" fmla="*/ 1266825 w 768"/>
              <a:gd name="T5" fmla="*/ 489857 h 336"/>
              <a:gd name="T6" fmla="*/ 1447800 w 768"/>
              <a:gd name="T7" fmla="*/ 685800 h 336"/>
              <a:gd name="T8" fmla="*/ 0 60000 65536"/>
              <a:gd name="T9" fmla="*/ 0 60000 65536"/>
              <a:gd name="T10" fmla="*/ 0 60000 65536"/>
              <a:gd name="T11" fmla="*/ 0 60000 65536"/>
              <a:gd name="T12" fmla="*/ 0 w 768"/>
              <a:gd name="T13" fmla="*/ 0 h 336"/>
              <a:gd name="T14" fmla="*/ 768 w 768"/>
              <a:gd name="T15" fmla="*/ 336 h 3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68" h="336">
                <a:moveTo>
                  <a:pt x="0" y="0"/>
                </a:moveTo>
                <a:cubicBezTo>
                  <a:pt x="136" y="4"/>
                  <a:pt x="272" y="8"/>
                  <a:pt x="384" y="48"/>
                </a:cubicBezTo>
                <a:cubicBezTo>
                  <a:pt x="496" y="88"/>
                  <a:pt x="608" y="192"/>
                  <a:pt x="672" y="240"/>
                </a:cubicBezTo>
                <a:cubicBezTo>
                  <a:pt x="736" y="288"/>
                  <a:pt x="752" y="312"/>
                  <a:pt x="768" y="336"/>
                </a:cubicBezTo>
              </a:path>
            </a:pathLst>
          </a:custGeom>
          <a:noFill/>
          <a:ln w="38100" cmpd="sng">
            <a:solidFill>
              <a:srgbClr val="FF3300"/>
            </a:solidFill>
            <a:round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118788" name="Freeform 4"/>
          <p:cNvSpPr/>
          <p:nvPr/>
        </p:nvSpPr>
        <p:spPr bwMode="auto">
          <a:xfrm>
            <a:off x="6673850" y="2263775"/>
            <a:ext cx="2057400" cy="3733800"/>
          </a:xfrm>
          <a:custGeom>
            <a:avLst/>
            <a:gdLst>
              <a:gd name="T0" fmla="*/ 1085222 w 728"/>
              <a:gd name="T1" fmla="*/ 0 h 1856"/>
              <a:gd name="T2" fmla="*/ 1763486 w 728"/>
              <a:gd name="T3" fmla="*/ 579383 h 1856"/>
              <a:gd name="T4" fmla="*/ 1763486 w 728"/>
              <a:gd name="T5" fmla="*/ 3283169 h 1856"/>
              <a:gd name="T6" fmla="*/ 0 w 728"/>
              <a:gd name="T7" fmla="*/ 3283169 h 1856"/>
              <a:gd name="T8" fmla="*/ 0 60000 65536"/>
              <a:gd name="T9" fmla="*/ 0 60000 65536"/>
              <a:gd name="T10" fmla="*/ 0 60000 65536"/>
              <a:gd name="T11" fmla="*/ 0 60000 65536"/>
              <a:gd name="T12" fmla="*/ 0 w 728"/>
              <a:gd name="T13" fmla="*/ 0 h 1856"/>
              <a:gd name="T14" fmla="*/ 728 w 728"/>
              <a:gd name="T15" fmla="*/ 1856 h 185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28" h="1856">
                <a:moveTo>
                  <a:pt x="384" y="0"/>
                </a:moveTo>
                <a:cubicBezTo>
                  <a:pt x="484" y="8"/>
                  <a:pt x="584" y="16"/>
                  <a:pt x="624" y="288"/>
                </a:cubicBezTo>
                <a:cubicBezTo>
                  <a:pt x="664" y="560"/>
                  <a:pt x="728" y="1408"/>
                  <a:pt x="624" y="1632"/>
                </a:cubicBezTo>
                <a:cubicBezTo>
                  <a:pt x="520" y="1856"/>
                  <a:pt x="260" y="1744"/>
                  <a:pt x="0" y="1632"/>
                </a:cubicBezTo>
              </a:path>
            </a:pathLst>
          </a:custGeom>
          <a:noFill/>
          <a:ln w="38100" cmpd="sng">
            <a:solidFill>
              <a:srgbClr val="FF3300"/>
            </a:solidFill>
            <a:round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118789" name="Freeform 5"/>
          <p:cNvSpPr/>
          <p:nvPr/>
        </p:nvSpPr>
        <p:spPr bwMode="auto">
          <a:xfrm>
            <a:off x="4800600" y="5410200"/>
            <a:ext cx="1574800" cy="152400"/>
          </a:xfrm>
          <a:custGeom>
            <a:avLst/>
            <a:gdLst>
              <a:gd name="T0" fmla="*/ 1426234 w 848"/>
              <a:gd name="T1" fmla="*/ 0 h 96"/>
              <a:gd name="T2" fmla="*/ 1337094 w 848"/>
              <a:gd name="T3" fmla="*/ 76200 h 96"/>
              <a:gd name="T4" fmla="*/ 0 w 848"/>
              <a:gd name="T5" fmla="*/ 152400 h 96"/>
              <a:gd name="T6" fmla="*/ 0 60000 65536"/>
              <a:gd name="T7" fmla="*/ 0 60000 65536"/>
              <a:gd name="T8" fmla="*/ 0 60000 65536"/>
              <a:gd name="T9" fmla="*/ 0 w 848"/>
              <a:gd name="T10" fmla="*/ 0 h 96"/>
              <a:gd name="T11" fmla="*/ 848 w 848"/>
              <a:gd name="T12" fmla="*/ 96 h 9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48" h="96">
                <a:moveTo>
                  <a:pt x="768" y="0"/>
                </a:moveTo>
                <a:cubicBezTo>
                  <a:pt x="808" y="16"/>
                  <a:pt x="848" y="32"/>
                  <a:pt x="720" y="48"/>
                </a:cubicBezTo>
                <a:cubicBezTo>
                  <a:pt x="592" y="64"/>
                  <a:pt x="112" y="88"/>
                  <a:pt x="0" y="96"/>
                </a:cubicBezTo>
              </a:path>
            </a:pathLst>
          </a:custGeom>
          <a:noFill/>
          <a:ln w="38100" cmpd="sng">
            <a:solidFill>
              <a:srgbClr val="FF3300"/>
            </a:solidFill>
            <a:round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118790" name="Freeform 6"/>
          <p:cNvSpPr/>
          <p:nvPr/>
        </p:nvSpPr>
        <p:spPr bwMode="auto">
          <a:xfrm>
            <a:off x="3276600" y="1828800"/>
            <a:ext cx="457200" cy="3810000"/>
          </a:xfrm>
          <a:custGeom>
            <a:avLst/>
            <a:gdLst>
              <a:gd name="T0" fmla="*/ 326571 w 504"/>
              <a:gd name="T1" fmla="*/ 3720702 h 2048"/>
              <a:gd name="T2" fmla="*/ 65314 w 504"/>
              <a:gd name="T3" fmla="*/ 3274218 h 2048"/>
              <a:gd name="T4" fmla="*/ 65314 w 504"/>
              <a:gd name="T5" fmla="*/ 506016 h 2048"/>
              <a:gd name="T6" fmla="*/ 457200 w 504"/>
              <a:gd name="T7" fmla="*/ 238125 h 2048"/>
              <a:gd name="T8" fmla="*/ 0 60000 65536"/>
              <a:gd name="T9" fmla="*/ 0 60000 65536"/>
              <a:gd name="T10" fmla="*/ 0 60000 65536"/>
              <a:gd name="T11" fmla="*/ 0 60000 65536"/>
              <a:gd name="T12" fmla="*/ 0 w 504"/>
              <a:gd name="T13" fmla="*/ 0 h 2048"/>
              <a:gd name="T14" fmla="*/ 504 w 504"/>
              <a:gd name="T15" fmla="*/ 2048 h 204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04" h="2048">
                <a:moveTo>
                  <a:pt x="360" y="2000"/>
                </a:moveTo>
                <a:cubicBezTo>
                  <a:pt x="240" y="2024"/>
                  <a:pt x="120" y="2048"/>
                  <a:pt x="72" y="1760"/>
                </a:cubicBezTo>
                <a:cubicBezTo>
                  <a:pt x="24" y="1472"/>
                  <a:pt x="0" y="544"/>
                  <a:pt x="72" y="272"/>
                </a:cubicBezTo>
                <a:cubicBezTo>
                  <a:pt x="144" y="0"/>
                  <a:pt x="324" y="64"/>
                  <a:pt x="504" y="128"/>
                </a:cubicBezTo>
              </a:path>
            </a:pathLst>
          </a:custGeom>
          <a:noFill/>
          <a:ln w="38100" cmpd="sng">
            <a:solidFill>
              <a:srgbClr val="FF3300"/>
            </a:solidFill>
            <a:round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1828800" y="685800"/>
            <a:ext cx="3810000" cy="5794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Font typeface="Arial" charset="0"/>
              <a:buNone/>
            </a:pPr>
            <a:r>
              <a:rPr lang="zh-CN" altLang="en-US" sz="3200" dirty="0">
                <a:solidFill>
                  <a:srgbClr val="CC00FF"/>
                </a:solidFill>
                <a:latin typeface="Times New Roman" pitchFamily="18" charset="0"/>
                <a:ea typeface="隶书" pitchFamily="49" charset="-122"/>
              </a:rPr>
              <a:t>电流表连接举例：</a:t>
            </a:r>
          </a:p>
        </p:txBody>
      </p:sp>
      <p:pic>
        <p:nvPicPr>
          <p:cNvPr id="118792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2514600"/>
            <a:ext cx="2743200" cy="124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18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8" dur="500"/>
                                        <p:tgtEl>
                                          <p:spTgt spid="1187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1187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8" dur="500"/>
                                        <p:tgtEl>
                                          <p:spTgt spid="1187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87" grpId="0" animBg="1"/>
      <p:bldP spid="118788" grpId="0" animBg="1"/>
      <p:bldP spid="118789" grpId="0" animBg="1"/>
      <p:bldP spid="11879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4" name="Picture 2" descr="anps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48400" y="2743200"/>
            <a:ext cx="2590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33800" y="4876800"/>
            <a:ext cx="22098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57600" y="304800"/>
            <a:ext cx="23622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24600" y="685800"/>
            <a:ext cx="21336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33800" y="3276600"/>
            <a:ext cx="22098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0839" name="Freeform 7"/>
          <p:cNvSpPr/>
          <p:nvPr/>
        </p:nvSpPr>
        <p:spPr bwMode="auto">
          <a:xfrm>
            <a:off x="5410200" y="914400"/>
            <a:ext cx="1447800" cy="914400"/>
          </a:xfrm>
          <a:custGeom>
            <a:avLst/>
            <a:gdLst>
              <a:gd name="T0" fmla="*/ 0 w 912"/>
              <a:gd name="T1" fmla="*/ 0 h 576"/>
              <a:gd name="T2" fmla="*/ 1447800 w 912"/>
              <a:gd name="T3" fmla="*/ 914400 h 576"/>
              <a:gd name="T4" fmla="*/ 0 60000 65536"/>
              <a:gd name="T5" fmla="*/ 0 60000 65536"/>
              <a:gd name="T6" fmla="*/ 0 w 912"/>
              <a:gd name="T7" fmla="*/ 0 h 576"/>
              <a:gd name="T8" fmla="*/ 912 w 912"/>
              <a:gd name="T9" fmla="*/ 576 h 57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912" h="576">
                <a:moveTo>
                  <a:pt x="0" y="0"/>
                </a:moveTo>
                <a:cubicBezTo>
                  <a:pt x="376" y="240"/>
                  <a:pt x="752" y="480"/>
                  <a:pt x="912" y="576"/>
                </a:cubicBezTo>
              </a:path>
            </a:pathLst>
          </a:custGeom>
          <a:noFill/>
          <a:ln w="38100" cmpd="sng">
            <a:solidFill>
              <a:srgbClr val="FF3300"/>
            </a:solidFill>
            <a:round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120840" name="Freeform 8"/>
          <p:cNvSpPr/>
          <p:nvPr/>
        </p:nvSpPr>
        <p:spPr bwMode="auto">
          <a:xfrm>
            <a:off x="7543800" y="1828800"/>
            <a:ext cx="1143000" cy="2590800"/>
          </a:xfrm>
          <a:custGeom>
            <a:avLst/>
            <a:gdLst>
              <a:gd name="T0" fmla="*/ 311727 w 704"/>
              <a:gd name="T1" fmla="*/ 0 h 1632"/>
              <a:gd name="T2" fmla="*/ 1091045 w 704"/>
              <a:gd name="T3" fmla="*/ 838200 h 1632"/>
              <a:gd name="T4" fmla="*/ 0 w 704"/>
              <a:gd name="T5" fmla="*/ 2590800 h 1632"/>
              <a:gd name="T6" fmla="*/ 0 60000 65536"/>
              <a:gd name="T7" fmla="*/ 0 60000 65536"/>
              <a:gd name="T8" fmla="*/ 0 60000 65536"/>
              <a:gd name="T9" fmla="*/ 0 w 704"/>
              <a:gd name="T10" fmla="*/ 0 h 1632"/>
              <a:gd name="T11" fmla="*/ 704 w 704"/>
              <a:gd name="T12" fmla="*/ 1632 h 16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04" h="1632">
                <a:moveTo>
                  <a:pt x="192" y="0"/>
                </a:moveTo>
                <a:cubicBezTo>
                  <a:pt x="448" y="128"/>
                  <a:pt x="704" y="256"/>
                  <a:pt x="672" y="528"/>
                </a:cubicBezTo>
                <a:cubicBezTo>
                  <a:pt x="640" y="800"/>
                  <a:pt x="320" y="1216"/>
                  <a:pt x="0" y="1632"/>
                </a:cubicBezTo>
              </a:path>
            </a:pathLst>
          </a:custGeom>
          <a:noFill/>
          <a:ln w="38100" cmpd="sng">
            <a:solidFill>
              <a:srgbClr val="FF3300"/>
            </a:solidFill>
            <a:round/>
          </a:ln>
        </p:spPr>
        <p:txBody>
          <a:bodyPr wrap="none"/>
          <a:lstStyle/>
          <a:p>
            <a:endParaRPr lang="zh-CN" altLang="en-US"/>
          </a:p>
        </p:txBody>
      </p:sp>
      <p:grpSp>
        <p:nvGrpSpPr>
          <p:cNvPr id="2" name="Group 9"/>
          <p:cNvGrpSpPr/>
          <p:nvPr/>
        </p:nvGrpSpPr>
        <p:grpSpPr bwMode="auto">
          <a:xfrm>
            <a:off x="5257800" y="4191000"/>
            <a:ext cx="1612900" cy="1752600"/>
            <a:chOff x="0" y="0"/>
            <a:chExt cx="1016" cy="1104"/>
          </a:xfrm>
        </p:grpSpPr>
        <p:sp>
          <p:nvSpPr>
            <p:cNvPr id="28685" name="Freeform 10"/>
            <p:cNvSpPr/>
            <p:nvPr/>
          </p:nvSpPr>
          <p:spPr bwMode="auto">
            <a:xfrm>
              <a:off x="56" y="0"/>
              <a:ext cx="960" cy="96"/>
            </a:xfrm>
            <a:custGeom>
              <a:avLst/>
              <a:gdLst>
                <a:gd name="T0" fmla="*/ 960 w 960"/>
                <a:gd name="T1" fmla="*/ 96 h 96"/>
                <a:gd name="T2" fmla="*/ 0 w 960"/>
                <a:gd name="T3" fmla="*/ 0 h 96"/>
                <a:gd name="T4" fmla="*/ 0 60000 65536"/>
                <a:gd name="T5" fmla="*/ 0 60000 65536"/>
                <a:gd name="T6" fmla="*/ 0 w 960"/>
                <a:gd name="T7" fmla="*/ 0 h 96"/>
                <a:gd name="T8" fmla="*/ 960 w 960"/>
                <a:gd name="T9" fmla="*/ 96 h 9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960" h="96">
                  <a:moveTo>
                    <a:pt x="960" y="96"/>
                  </a:moveTo>
                  <a:cubicBezTo>
                    <a:pt x="556" y="56"/>
                    <a:pt x="152" y="16"/>
                    <a:pt x="0" y="0"/>
                  </a:cubicBezTo>
                </a:path>
              </a:pathLst>
            </a:custGeom>
            <a:noFill/>
            <a:ln w="38100" cmpd="sng">
              <a:solidFill>
                <a:srgbClr val="FF3300"/>
              </a:solidFill>
              <a:round/>
            </a:ln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8686" name="Freeform 11"/>
            <p:cNvSpPr/>
            <p:nvPr/>
          </p:nvSpPr>
          <p:spPr bwMode="auto">
            <a:xfrm>
              <a:off x="0" y="96"/>
              <a:ext cx="968" cy="1008"/>
            </a:xfrm>
            <a:custGeom>
              <a:avLst/>
              <a:gdLst>
                <a:gd name="T0" fmla="*/ 968 w 968"/>
                <a:gd name="T1" fmla="*/ 0 h 1008"/>
                <a:gd name="T2" fmla="*/ 152 w 968"/>
                <a:gd name="T3" fmla="*/ 864 h 1008"/>
                <a:gd name="T4" fmla="*/ 56 w 968"/>
                <a:gd name="T5" fmla="*/ 864 h 1008"/>
                <a:gd name="T6" fmla="*/ 0 60000 65536"/>
                <a:gd name="T7" fmla="*/ 0 60000 65536"/>
                <a:gd name="T8" fmla="*/ 0 60000 65536"/>
                <a:gd name="T9" fmla="*/ 0 w 968"/>
                <a:gd name="T10" fmla="*/ 0 h 1008"/>
                <a:gd name="T11" fmla="*/ 968 w 968"/>
                <a:gd name="T12" fmla="*/ 1008 h 10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68" h="1008">
                  <a:moveTo>
                    <a:pt x="968" y="0"/>
                  </a:moveTo>
                  <a:cubicBezTo>
                    <a:pt x="636" y="360"/>
                    <a:pt x="304" y="720"/>
                    <a:pt x="152" y="864"/>
                  </a:cubicBezTo>
                  <a:cubicBezTo>
                    <a:pt x="0" y="1008"/>
                    <a:pt x="28" y="936"/>
                    <a:pt x="56" y="864"/>
                  </a:cubicBezTo>
                </a:path>
              </a:pathLst>
            </a:custGeom>
            <a:noFill/>
            <a:ln w="38100" cmpd="sng">
              <a:solidFill>
                <a:srgbClr val="FF3300"/>
              </a:solidFill>
              <a:round/>
            </a:ln>
          </p:spPr>
          <p:txBody>
            <a:bodyPr wrap="none"/>
            <a:lstStyle/>
            <a:p>
              <a:endParaRPr lang="zh-CN" altLang="en-US"/>
            </a:p>
          </p:txBody>
        </p:sp>
      </p:grpSp>
      <p:sp>
        <p:nvSpPr>
          <p:cNvPr id="120844" name="Freeform 12"/>
          <p:cNvSpPr/>
          <p:nvPr/>
        </p:nvSpPr>
        <p:spPr bwMode="auto">
          <a:xfrm>
            <a:off x="3581400" y="4191000"/>
            <a:ext cx="609600" cy="1676400"/>
          </a:xfrm>
          <a:custGeom>
            <a:avLst/>
            <a:gdLst>
              <a:gd name="T0" fmla="*/ 609600 w 384"/>
              <a:gd name="T1" fmla="*/ 1676400 h 1056"/>
              <a:gd name="T2" fmla="*/ 0 w 384"/>
              <a:gd name="T3" fmla="*/ 762000 h 1056"/>
              <a:gd name="T4" fmla="*/ 609600 w 384"/>
              <a:gd name="T5" fmla="*/ 0 h 1056"/>
              <a:gd name="T6" fmla="*/ 0 60000 65536"/>
              <a:gd name="T7" fmla="*/ 0 60000 65536"/>
              <a:gd name="T8" fmla="*/ 0 60000 65536"/>
              <a:gd name="T9" fmla="*/ 0 w 384"/>
              <a:gd name="T10" fmla="*/ 0 h 1056"/>
              <a:gd name="T11" fmla="*/ 384 w 384"/>
              <a:gd name="T12" fmla="*/ 1056 h 10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84" h="1056">
                <a:moveTo>
                  <a:pt x="384" y="1056"/>
                </a:moveTo>
                <a:cubicBezTo>
                  <a:pt x="192" y="856"/>
                  <a:pt x="0" y="656"/>
                  <a:pt x="0" y="480"/>
                </a:cubicBezTo>
                <a:cubicBezTo>
                  <a:pt x="0" y="304"/>
                  <a:pt x="320" y="80"/>
                  <a:pt x="384" y="0"/>
                </a:cubicBezTo>
              </a:path>
            </a:pathLst>
          </a:custGeom>
          <a:noFill/>
          <a:ln w="38100" cmpd="sng">
            <a:solidFill>
              <a:srgbClr val="FF3300"/>
            </a:solidFill>
            <a:round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120845" name="Freeform 13"/>
          <p:cNvSpPr/>
          <p:nvPr/>
        </p:nvSpPr>
        <p:spPr bwMode="auto">
          <a:xfrm>
            <a:off x="3556000" y="1295400"/>
            <a:ext cx="787400" cy="2971800"/>
          </a:xfrm>
          <a:custGeom>
            <a:avLst/>
            <a:gdLst>
              <a:gd name="T0" fmla="*/ 635000 w 496"/>
              <a:gd name="T1" fmla="*/ 2971800 h 1872"/>
              <a:gd name="T2" fmla="*/ 177800 w 496"/>
              <a:gd name="T3" fmla="*/ 1524000 h 1872"/>
              <a:gd name="T4" fmla="*/ 101600 w 496"/>
              <a:gd name="T5" fmla="*/ 381000 h 1872"/>
              <a:gd name="T6" fmla="*/ 787400 w 496"/>
              <a:gd name="T7" fmla="*/ 0 h 1872"/>
              <a:gd name="T8" fmla="*/ 0 60000 65536"/>
              <a:gd name="T9" fmla="*/ 0 60000 65536"/>
              <a:gd name="T10" fmla="*/ 0 60000 65536"/>
              <a:gd name="T11" fmla="*/ 0 60000 65536"/>
              <a:gd name="T12" fmla="*/ 0 w 496"/>
              <a:gd name="T13" fmla="*/ 0 h 1872"/>
              <a:gd name="T14" fmla="*/ 496 w 496"/>
              <a:gd name="T15" fmla="*/ 1872 h 187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96" h="1872">
                <a:moveTo>
                  <a:pt x="400" y="1872"/>
                </a:moveTo>
                <a:cubicBezTo>
                  <a:pt x="284" y="1552"/>
                  <a:pt x="168" y="1232"/>
                  <a:pt x="112" y="960"/>
                </a:cubicBezTo>
                <a:cubicBezTo>
                  <a:pt x="56" y="688"/>
                  <a:pt x="0" y="400"/>
                  <a:pt x="64" y="240"/>
                </a:cubicBezTo>
                <a:cubicBezTo>
                  <a:pt x="128" y="80"/>
                  <a:pt x="312" y="40"/>
                  <a:pt x="496" y="0"/>
                </a:cubicBezTo>
              </a:path>
            </a:pathLst>
          </a:custGeom>
          <a:noFill/>
          <a:ln w="38100" cmpd="sng">
            <a:solidFill>
              <a:srgbClr val="FF3300"/>
            </a:solidFill>
            <a:round/>
          </a:ln>
        </p:spPr>
        <p:txBody>
          <a:bodyPr wrap="none"/>
          <a:lstStyle/>
          <a:p>
            <a:endParaRPr lang="zh-CN" altLang="en-US"/>
          </a:p>
        </p:txBody>
      </p:sp>
      <p:pic>
        <p:nvPicPr>
          <p:cNvPr id="120846" name="Picture 1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7544" y="1844824"/>
            <a:ext cx="2743200" cy="225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755576" y="188640"/>
            <a:ext cx="24551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/>
              <a:t>用电流表测并联的总电流</a:t>
            </a:r>
            <a:endParaRPr lang="zh-CN" altLang="en-US" sz="2800" b="1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20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20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1" dur="500"/>
                                        <p:tgtEl>
                                          <p:spTgt spid="1208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6" dur="500"/>
                                        <p:tgtEl>
                                          <p:spTgt spid="1208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6" dur="500"/>
                                        <p:tgtEl>
                                          <p:spTgt spid="1208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1" dur="500"/>
                                        <p:tgtEl>
                                          <p:spTgt spid="1208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9" grpId="0" animBg="1"/>
      <p:bldP spid="120840" grpId="0" animBg="1"/>
      <p:bldP spid="120844" grpId="0" animBg="1"/>
      <p:bldP spid="120845" grpId="0" animBg="1"/>
      <p:bldP spid="1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58" name="Picture 2" descr="anps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05600" y="3200400"/>
            <a:ext cx="2286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33800" y="4953000"/>
            <a:ext cx="22098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33800" y="3352800"/>
            <a:ext cx="22098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24600" y="762000"/>
            <a:ext cx="21336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81400" y="115888"/>
            <a:ext cx="2270125" cy="285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1863" name="Freeform 7"/>
          <p:cNvSpPr/>
          <p:nvPr/>
        </p:nvSpPr>
        <p:spPr bwMode="auto">
          <a:xfrm>
            <a:off x="3419872" y="908720"/>
            <a:ext cx="876300" cy="3429000"/>
          </a:xfrm>
          <a:custGeom>
            <a:avLst/>
            <a:gdLst>
              <a:gd name="T0" fmla="*/ 736092 w 600"/>
              <a:gd name="T1" fmla="*/ 3429000 h 1872"/>
              <a:gd name="T2" fmla="*/ 245364 w 600"/>
              <a:gd name="T3" fmla="*/ 2373923 h 1872"/>
              <a:gd name="T4" fmla="*/ 105156 w 600"/>
              <a:gd name="T5" fmla="*/ 439615 h 1872"/>
              <a:gd name="T6" fmla="*/ 876300 w 600"/>
              <a:gd name="T7" fmla="*/ 0 h 1872"/>
              <a:gd name="T8" fmla="*/ 0 60000 65536"/>
              <a:gd name="T9" fmla="*/ 0 60000 65536"/>
              <a:gd name="T10" fmla="*/ 0 60000 65536"/>
              <a:gd name="T11" fmla="*/ 0 60000 65536"/>
              <a:gd name="T12" fmla="*/ 0 w 600"/>
              <a:gd name="T13" fmla="*/ 0 h 1872"/>
              <a:gd name="T14" fmla="*/ 600 w 600"/>
              <a:gd name="T15" fmla="*/ 1872 h 187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00" h="1872">
                <a:moveTo>
                  <a:pt x="504" y="1872"/>
                </a:moveTo>
                <a:cubicBezTo>
                  <a:pt x="372" y="1720"/>
                  <a:pt x="240" y="1568"/>
                  <a:pt x="168" y="1296"/>
                </a:cubicBezTo>
                <a:cubicBezTo>
                  <a:pt x="96" y="1024"/>
                  <a:pt x="0" y="456"/>
                  <a:pt x="72" y="240"/>
                </a:cubicBezTo>
                <a:cubicBezTo>
                  <a:pt x="144" y="24"/>
                  <a:pt x="372" y="12"/>
                  <a:pt x="600" y="0"/>
                </a:cubicBezTo>
              </a:path>
            </a:pathLst>
          </a:custGeom>
          <a:noFill/>
          <a:ln w="38100" cmpd="sng">
            <a:solidFill>
              <a:srgbClr val="FF3300"/>
            </a:solidFill>
            <a:round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121864" name="Freeform 8"/>
          <p:cNvSpPr/>
          <p:nvPr/>
        </p:nvSpPr>
        <p:spPr bwMode="auto">
          <a:xfrm>
            <a:off x="5292080" y="692696"/>
            <a:ext cx="1565920" cy="1212304"/>
          </a:xfrm>
          <a:custGeom>
            <a:avLst/>
            <a:gdLst>
              <a:gd name="T0" fmla="*/ 0 w 912"/>
              <a:gd name="T1" fmla="*/ 0 h 576"/>
              <a:gd name="T2" fmla="*/ 1524000 w 912"/>
              <a:gd name="T3" fmla="*/ 1371600 h 576"/>
              <a:gd name="T4" fmla="*/ 0 60000 65536"/>
              <a:gd name="T5" fmla="*/ 0 60000 65536"/>
              <a:gd name="T6" fmla="*/ 0 w 912"/>
              <a:gd name="T7" fmla="*/ 0 h 576"/>
              <a:gd name="T8" fmla="*/ 912 w 912"/>
              <a:gd name="T9" fmla="*/ 576 h 57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912" h="576">
                <a:moveTo>
                  <a:pt x="0" y="0"/>
                </a:moveTo>
                <a:cubicBezTo>
                  <a:pt x="0" y="0"/>
                  <a:pt x="456" y="288"/>
                  <a:pt x="912" y="576"/>
                </a:cubicBezTo>
              </a:path>
            </a:pathLst>
          </a:custGeom>
          <a:noFill/>
          <a:ln w="38100" cmpd="sng">
            <a:solidFill>
              <a:srgbClr val="FF3300"/>
            </a:solidFill>
            <a:round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121865" name="Freeform 9"/>
          <p:cNvSpPr/>
          <p:nvPr/>
        </p:nvSpPr>
        <p:spPr bwMode="auto">
          <a:xfrm>
            <a:off x="7543800" y="1905000"/>
            <a:ext cx="1038944" cy="2590800"/>
          </a:xfrm>
          <a:custGeom>
            <a:avLst/>
            <a:gdLst>
              <a:gd name="T0" fmla="*/ 381000 w 904"/>
              <a:gd name="T1" fmla="*/ 0 h 1680"/>
              <a:gd name="T2" fmla="*/ 1371600 w 904"/>
              <a:gd name="T3" fmla="*/ 1905000 h 1680"/>
              <a:gd name="T4" fmla="*/ 0 w 904"/>
              <a:gd name="T5" fmla="*/ 2667000 h 1680"/>
              <a:gd name="T6" fmla="*/ 0 60000 65536"/>
              <a:gd name="T7" fmla="*/ 0 60000 65536"/>
              <a:gd name="T8" fmla="*/ 0 60000 65536"/>
              <a:gd name="T9" fmla="*/ 0 w 904"/>
              <a:gd name="T10" fmla="*/ 0 h 1680"/>
              <a:gd name="T11" fmla="*/ 904 w 904"/>
              <a:gd name="T12" fmla="*/ 1680 h 16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04" h="1680">
                <a:moveTo>
                  <a:pt x="240" y="0"/>
                </a:moveTo>
                <a:cubicBezTo>
                  <a:pt x="572" y="460"/>
                  <a:pt x="904" y="920"/>
                  <a:pt x="864" y="1200"/>
                </a:cubicBezTo>
                <a:cubicBezTo>
                  <a:pt x="824" y="1480"/>
                  <a:pt x="412" y="1580"/>
                  <a:pt x="0" y="1680"/>
                </a:cubicBezTo>
              </a:path>
            </a:pathLst>
          </a:custGeom>
          <a:noFill/>
          <a:ln w="38100" cmpd="sng">
            <a:solidFill>
              <a:srgbClr val="FF3300"/>
            </a:solidFill>
            <a:round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121866" name="Freeform 10"/>
          <p:cNvSpPr/>
          <p:nvPr/>
        </p:nvSpPr>
        <p:spPr bwMode="auto">
          <a:xfrm>
            <a:off x="5334000" y="4495800"/>
            <a:ext cx="2209800" cy="1447800"/>
          </a:xfrm>
          <a:custGeom>
            <a:avLst/>
            <a:gdLst>
              <a:gd name="T0" fmla="*/ 2209800 w 1392"/>
              <a:gd name="T1" fmla="*/ 0 h 912"/>
              <a:gd name="T2" fmla="*/ 1676400 w 1392"/>
              <a:gd name="T3" fmla="*/ 1219200 h 912"/>
              <a:gd name="T4" fmla="*/ 0 w 1392"/>
              <a:gd name="T5" fmla="*/ 1371600 h 912"/>
              <a:gd name="T6" fmla="*/ 0 60000 65536"/>
              <a:gd name="T7" fmla="*/ 0 60000 65536"/>
              <a:gd name="T8" fmla="*/ 0 60000 65536"/>
              <a:gd name="T9" fmla="*/ 0 w 1392"/>
              <a:gd name="T10" fmla="*/ 0 h 912"/>
              <a:gd name="T11" fmla="*/ 1392 w 1392"/>
              <a:gd name="T12" fmla="*/ 912 h 9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92" h="912">
                <a:moveTo>
                  <a:pt x="1392" y="0"/>
                </a:moveTo>
                <a:cubicBezTo>
                  <a:pt x="1340" y="312"/>
                  <a:pt x="1288" y="624"/>
                  <a:pt x="1056" y="768"/>
                </a:cubicBezTo>
                <a:cubicBezTo>
                  <a:pt x="824" y="912"/>
                  <a:pt x="412" y="888"/>
                  <a:pt x="0" y="864"/>
                </a:cubicBezTo>
              </a:path>
            </a:pathLst>
          </a:custGeom>
          <a:noFill/>
          <a:ln w="38100" cmpd="sng">
            <a:solidFill>
              <a:srgbClr val="FF3300"/>
            </a:solidFill>
            <a:round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121867" name="Freeform 11"/>
          <p:cNvSpPr/>
          <p:nvPr/>
        </p:nvSpPr>
        <p:spPr bwMode="auto">
          <a:xfrm>
            <a:off x="5257800" y="4343400"/>
            <a:ext cx="1981200" cy="228600"/>
          </a:xfrm>
          <a:custGeom>
            <a:avLst/>
            <a:gdLst>
              <a:gd name="T0" fmla="*/ 1981200 w 1008"/>
              <a:gd name="T1" fmla="*/ 228600 h 96"/>
              <a:gd name="T2" fmla="*/ 0 w 1008"/>
              <a:gd name="T3" fmla="*/ 0 h 96"/>
              <a:gd name="T4" fmla="*/ 0 60000 65536"/>
              <a:gd name="T5" fmla="*/ 0 60000 65536"/>
              <a:gd name="T6" fmla="*/ 0 w 1008"/>
              <a:gd name="T7" fmla="*/ 0 h 96"/>
              <a:gd name="T8" fmla="*/ 1008 w 1008"/>
              <a:gd name="T9" fmla="*/ 96 h 9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008" h="96">
                <a:moveTo>
                  <a:pt x="1008" y="96"/>
                </a:moveTo>
                <a:cubicBezTo>
                  <a:pt x="1008" y="96"/>
                  <a:pt x="504" y="48"/>
                  <a:pt x="0" y="0"/>
                </a:cubicBezTo>
              </a:path>
            </a:pathLst>
          </a:custGeom>
          <a:noFill/>
          <a:ln w="38100" cmpd="sng">
            <a:solidFill>
              <a:srgbClr val="FF3300"/>
            </a:solidFill>
            <a:round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121868" name="Freeform 12"/>
          <p:cNvSpPr/>
          <p:nvPr/>
        </p:nvSpPr>
        <p:spPr bwMode="auto">
          <a:xfrm>
            <a:off x="3352800" y="4267200"/>
            <a:ext cx="838200" cy="1676400"/>
          </a:xfrm>
          <a:custGeom>
            <a:avLst/>
            <a:gdLst>
              <a:gd name="T0" fmla="*/ 838200 w 528"/>
              <a:gd name="T1" fmla="*/ 0 h 1056"/>
              <a:gd name="T2" fmla="*/ 0 w 528"/>
              <a:gd name="T3" fmla="*/ 990600 h 1056"/>
              <a:gd name="T4" fmla="*/ 838200 w 528"/>
              <a:gd name="T5" fmla="*/ 1676400 h 1056"/>
              <a:gd name="T6" fmla="*/ 0 60000 65536"/>
              <a:gd name="T7" fmla="*/ 0 60000 65536"/>
              <a:gd name="T8" fmla="*/ 0 60000 65536"/>
              <a:gd name="T9" fmla="*/ 0 w 528"/>
              <a:gd name="T10" fmla="*/ 0 h 1056"/>
              <a:gd name="T11" fmla="*/ 528 w 528"/>
              <a:gd name="T12" fmla="*/ 1056 h 10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28" h="1056">
                <a:moveTo>
                  <a:pt x="528" y="0"/>
                </a:moveTo>
                <a:cubicBezTo>
                  <a:pt x="264" y="224"/>
                  <a:pt x="0" y="448"/>
                  <a:pt x="0" y="624"/>
                </a:cubicBezTo>
                <a:cubicBezTo>
                  <a:pt x="0" y="800"/>
                  <a:pt x="264" y="928"/>
                  <a:pt x="528" y="1056"/>
                </a:cubicBezTo>
              </a:path>
            </a:pathLst>
          </a:custGeom>
          <a:noFill/>
          <a:ln w="38100" cmpd="sng">
            <a:solidFill>
              <a:srgbClr val="FF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121869" name="Picture 1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7544" y="2204864"/>
            <a:ext cx="2743200" cy="220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755576" y="188640"/>
            <a:ext cx="216024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/>
              <a:t>用电流表测并联电路的一个支路电流</a:t>
            </a:r>
            <a:endParaRPr lang="zh-CN" altLang="en-US" sz="2800" b="1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18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18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1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21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3" dur="500"/>
                                        <p:tgtEl>
                                          <p:spTgt spid="1218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8" dur="500"/>
                                        <p:tgtEl>
                                          <p:spTgt spid="1218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3" dur="500"/>
                                        <p:tgtEl>
                                          <p:spTgt spid="1218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8" dur="500"/>
                                        <p:tgtEl>
                                          <p:spTgt spid="1218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3" dur="500"/>
                                        <p:tgtEl>
                                          <p:spTgt spid="1218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21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63" grpId="0" animBg="1"/>
      <p:bldP spid="121864" grpId="0" animBg="1"/>
      <p:bldP spid="121865" grpId="0" animBg="1"/>
      <p:bldP spid="121866" grpId="0" animBg="1"/>
      <p:bldP spid="121867" grpId="0" animBg="1"/>
      <p:bldP spid="121868" grpId="0" animBg="1"/>
      <p:bldP spid="1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Text Box 2"/>
          <p:cNvSpPr txBox="1">
            <a:spLocks noChangeArrowheads="1"/>
          </p:cNvSpPr>
          <p:nvPr/>
        </p:nvSpPr>
        <p:spPr bwMode="auto">
          <a:xfrm>
            <a:off x="2895600" y="1071546"/>
            <a:ext cx="6019800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charset="0"/>
              <a:buNone/>
            </a:pPr>
            <a:r>
              <a:rPr lang="zh-CN" altLang="en-US" sz="2800" dirty="0">
                <a:latin typeface="Times New Roman" pitchFamily="18" charset="0"/>
              </a:rPr>
              <a:t>表示电流强弱的物理量，用</a:t>
            </a:r>
            <a:r>
              <a:rPr lang="en-US" altLang="zh-CN" sz="2800" dirty="0">
                <a:latin typeface="Times New Roman" pitchFamily="18" charset="0"/>
              </a:rPr>
              <a:t>I</a:t>
            </a:r>
            <a:r>
              <a:rPr lang="zh-CN" altLang="en-US" sz="2800" dirty="0">
                <a:latin typeface="Times New Roman" pitchFamily="18" charset="0"/>
              </a:rPr>
              <a:t>表示。</a:t>
            </a:r>
          </a:p>
        </p:txBody>
      </p:sp>
      <p:sp>
        <p:nvSpPr>
          <p:cNvPr id="130051" name="Text Box 3"/>
          <p:cNvSpPr txBox="1">
            <a:spLocks noChangeArrowheads="1"/>
          </p:cNvSpPr>
          <p:nvPr/>
        </p:nvSpPr>
        <p:spPr bwMode="auto">
          <a:xfrm>
            <a:off x="0" y="2819400"/>
            <a:ext cx="733425" cy="12954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  <a:buFont typeface="Arial" charset="0"/>
              <a:buNone/>
            </a:pPr>
            <a:r>
              <a:rPr lang="zh-CN" altLang="en-US" sz="3600">
                <a:solidFill>
                  <a:srgbClr val="0000CC"/>
                </a:solidFill>
                <a:latin typeface="Times New Roman" pitchFamily="18" charset="0"/>
                <a:ea typeface="黑体" pitchFamily="2" charset="-122"/>
              </a:rPr>
              <a:t>电流</a:t>
            </a:r>
          </a:p>
        </p:txBody>
      </p:sp>
      <p:sp>
        <p:nvSpPr>
          <p:cNvPr id="130052" name="Text Box 4"/>
          <p:cNvSpPr txBox="1">
            <a:spLocks noChangeArrowheads="1"/>
          </p:cNvSpPr>
          <p:nvPr/>
        </p:nvSpPr>
        <p:spPr bwMode="auto">
          <a:xfrm>
            <a:off x="2043113" y="1066800"/>
            <a:ext cx="1447800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charset="0"/>
              <a:buNone/>
            </a:pPr>
            <a:r>
              <a:rPr lang="zh-CN" altLang="en-US" sz="2800" b="1">
                <a:solidFill>
                  <a:srgbClr val="3333FF"/>
                </a:solidFill>
                <a:latin typeface="Times New Roman" pitchFamily="18" charset="0"/>
              </a:rPr>
              <a:t>定义：</a:t>
            </a:r>
          </a:p>
        </p:txBody>
      </p:sp>
      <p:sp>
        <p:nvSpPr>
          <p:cNvPr id="130053" name="AutoShape 5"/>
          <p:cNvSpPr/>
          <p:nvPr/>
        </p:nvSpPr>
        <p:spPr bwMode="auto">
          <a:xfrm>
            <a:off x="671513" y="1828800"/>
            <a:ext cx="304800" cy="2743200"/>
          </a:xfrm>
          <a:prstGeom prst="leftBrace">
            <a:avLst>
              <a:gd name="adj1" fmla="val 75000"/>
              <a:gd name="adj2" fmla="val 49819"/>
            </a:avLst>
          </a:prstGeom>
          <a:noFill/>
          <a:ln w="38100">
            <a:noFill/>
            <a:round/>
          </a:ln>
        </p:spPr>
        <p:txBody>
          <a:bodyPr wrap="none" anchor="ctr"/>
          <a:lstStyle/>
          <a:p>
            <a:pPr>
              <a:buFont typeface="Arial" charset="0"/>
              <a:buNone/>
            </a:pPr>
            <a:endParaRPr lang="zh-CN" altLang="zh-CN" b="1"/>
          </a:p>
        </p:txBody>
      </p:sp>
      <p:sp>
        <p:nvSpPr>
          <p:cNvPr id="130054" name="Text Box 6"/>
          <p:cNvSpPr txBox="1">
            <a:spLocks noChangeArrowheads="1"/>
          </p:cNvSpPr>
          <p:nvPr/>
        </p:nvSpPr>
        <p:spPr bwMode="auto">
          <a:xfrm>
            <a:off x="976313" y="1447800"/>
            <a:ext cx="838200" cy="11906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charset="0"/>
              <a:buNone/>
            </a:pPr>
            <a:r>
              <a:rPr lang="zh-CN" altLang="en-US" sz="3600" b="1">
                <a:solidFill>
                  <a:srgbClr val="CC00FF"/>
                </a:solidFill>
                <a:latin typeface="Times New Roman" pitchFamily="18" charset="0"/>
                <a:ea typeface="华文新魏" pitchFamily="2" charset="-122"/>
              </a:rPr>
              <a:t>概念</a:t>
            </a:r>
          </a:p>
        </p:txBody>
      </p:sp>
      <p:sp>
        <p:nvSpPr>
          <p:cNvPr id="130055" name="Text Box 7"/>
          <p:cNvSpPr txBox="1">
            <a:spLocks noChangeArrowheads="1"/>
          </p:cNvSpPr>
          <p:nvPr/>
        </p:nvSpPr>
        <p:spPr bwMode="auto">
          <a:xfrm>
            <a:off x="4100513" y="1752600"/>
            <a:ext cx="4648200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charset="0"/>
              <a:buNone/>
            </a:pPr>
            <a:r>
              <a:rPr lang="zh-CN" altLang="en-US" sz="2800">
                <a:latin typeface="Times New Roman" pitchFamily="18" charset="0"/>
              </a:rPr>
              <a:t>安培，简称安，用</a:t>
            </a:r>
            <a:r>
              <a:rPr lang="en-US" altLang="zh-CN" sz="2800">
                <a:latin typeface="Times New Roman" pitchFamily="18" charset="0"/>
              </a:rPr>
              <a:t>A</a:t>
            </a:r>
            <a:r>
              <a:rPr lang="zh-CN" altLang="en-US" sz="2800">
                <a:latin typeface="Times New Roman" pitchFamily="18" charset="0"/>
              </a:rPr>
              <a:t>表示。</a:t>
            </a:r>
          </a:p>
        </p:txBody>
      </p:sp>
      <p:sp>
        <p:nvSpPr>
          <p:cNvPr id="130056" name="Text Box 8"/>
          <p:cNvSpPr txBox="1">
            <a:spLocks noChangeArrowheads="1"/>
          </p:cNvSpPr>
          <p:nvPr/>
        </p:nvSpPr>
        <p:spPr bwMode="auto">
          <a:xfrm>
            <a:off x="1981200" y="2133600"/>
            <a:ext cx="1711325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charset="0"/>
              <a:buNone/>
            </a:pPr>
            <a:r>
              <a:rPr lang="zh-CN" altLang="en-US" sz="2800" b="1">
                <a:solidFill>
                  <a:srgbClr val="3333FF"/>
                </a:solidFill>
                <a:latin typeface="Times New Roman" pitchFamily="18" charset="0"/>
              </a:rPr>
              <a:t>单位：</a:t>
            </a:r>
          </a:p>
        </p:txBody>
      </p:sp>
      <p:sp>
        <p:nvSpPr>
          <p:cNvPr id="130057" name="Text Box 9"/>
          <p:cNvSpPr txBox="1">
            <a:spLocks noChangeArrowheads="1"/>
          </p:cNvSpPr>
          <p:nvPr/>
        </p:nvSpPr>
        <p:spPr bwMode="auto">
          <a:xfrm>
            <a:off x="2119313" y="3605213"/>
            <a:ext cx="1447800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charset="0"/>
              <a:buNone/>
            </a:pPr>
            <a:r>
              <a:rPr lang="zh-CN" altLang="en-US" sz="2800" b="1">
                <a:solidFill>
                  <a:srgbClr val="3333FF"/>
                </a:solidFill>
                <a:latin typeface="Times New Roman" pitchFamily="18" charset="0"/>
              </a:rPr>
              <a:t>仪器：</a:t>
            </a:r>
          </a:p>
        </p:txBody>
      </p:sp>
      <p:sp>
        <p:nvSpPr>
          <p:cNvPr id="130058" name="Text Box 10"/>
          <p:cNvSpPr txBox="1">
            <a:spLocks noChangeArrowheads="1"/>
          </p:cNvSpPr>
          <p:nvPr/>
        </p:nvSpPr>
        <p:spPr bwMode="auto">
          <a:xfrm>
            <a:off x="2043113" y="4876800"/>
            <a:ext cx="2500312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charset="0"/>
              <a:buNone/>
            </a:pPr>
            <a:r>
              <a:rPr lang="zh-CN" altLang="en-US" sz="2800" b="1" dirty="0">
                <a:solidFill>
                  <a:srgbClr val="3333FF"/>
                </a:solidFill>
                <a:latin typeface="Times New Roman" pitchFamily="18" charset="0"/>
              </a:rPr>
              <a:t>连接方法</a:t>
            </a:r>
            <a:endParaRPr lang="zh-CN" altLang="en-US" sz="2800" b="1" i="1" dirty="0">
              <a:solidFill>
                <a:srgbClr val="3333FF"/>
              </a:solidFill>
              <a:latin typeface="Times New Roman" pitchFamily="18" charset="0"/>
            </a:endParaRPr>
          </a:p>
        </p:txBody>
      </p:sp>
      <p:sp>
        <p:nvSpPr>
          <p:cNvPr id="130059" name="Text Box 11"/>
          <p:cNvSpPr txBox="1">
            <a:spLocks noChangeArrowheads="1"/>
          </p:cNvSpPr>
          <p:nvPr/>
        </p:nvSpPr>
        <p:spPr bwMode="auto">
          <a:xfrm>
            <a:off x="3948113" y="4624388"/>
            <a:ext cx="3048000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charset="0"/>
              <a:buNone/>
            </a:pPr>
            <a:r>
              <a:rPr lang="zh-CN" altLang="en-US" sz="2800" b="1">
                <a:solidFill>
                  <a:srgbClr val="FF00FF"/>
                </a:solidFill>
                <a:latin typeface="Times New Roman" pitchFamily="18" charset="0"/>
              </a:rPr>
              <a:t>电流正进负出</a:t>
            </a:r>
          </a:p>
        </p:txBody>
      </p:sp>
      <p:sp>
        <p:nvSpPr>
          <p:cNvPr id="130060" name="Rectangle 12"/>
          <p:cNvSpPr>
            <a:spLocks noChangeArrowheads="1"/>
          </p:cNvSpPr>
          <p:nvPr/>
        </p:nvSpPr>
        <p:spPr bwMode="auto">
          <a:xfrm>
            <a:off x="3948113" y="4114800"/>
            <a:ext cx="2438400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Font typeface="Arial" charset="0"/>
              <a:buNone/>
            </a:pPr>
            <a:r>
              <a:rPr lang="zh-CN" altLang="en-US" sz="2800" b="1">
                <a:solidFill>
                  <a:srgbClr val="FF00FF"/>
                </a:solidFill>
                <a:latin typeface="Times New Roman" pitchFamily="18" charset="0"/>
              </a:rPr>
              <a:t>串联在电路中</a:t>
            </a:r>
          </a:p>
        </p:txBody>
      </p:sp>
      <p:sp>
        <p:nvSpPr>
          <p:cNvPr id="130061" name="Text Box 13"/>
          <p:cNvSpPr txBox="1">
            <a:spLocks noChangeArrowheads="1"/>
          </p:cNvSpPr>
          <p:nvPr/>
        </p:nvSpPr>
        <p:spPr bwMode="auto">
          <a:xfrm>
            <a:off x="976313" y="4191000"/>
            <a:ext cx="838200" cy="11906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charset="0"/>
              <a:buNone/>
            </a:pPr>
            <a:r>
              <a:rPr lang="zh-CN" altLang="en-US" sz="3600" b="1">
                <a:solidFill>
                  <a:srgbClr val="CC00FF"/>
                </a:solidFill>
                <a:latin typeface="Times New Roman" pitchFamily="18" charset="0"/>
                <a:ea typeface="华文新魏" pitchFamily="2" charset="-122"/>
              </a:rPr>
              <a:t>测量</a:t>
            </a:r>
          </a:p>
        </p:txBody>
      </p:sp>
      <p:sp>
        <p:nvSpPr>
          <p:cNvPr id="130062" name="AutoShape 14"/>
          <p:cNvSpPr/>
          <p:nvPr/>
        </p:nvSpPr>
        <p:spPr bwMode="auto">
          <a:xfrm>
            <a:off x="1890713" y="3810000"/>
            <a:ext cx="228600" cy="2667000"/>
          </a:xfrm>
          <a:prstGeom prst="leftBrace">
            <a:avLst>
              <a:gd name="adj1" fmla="val 97222"/>
              <a:gd name="adj2" fmla="val 50000"/>
            </a:avLst>
          </a:prstGeom>
          <a:noFill/>
          <a:ln w="38100">
            <a:noFill/>
            <a:round/>
          </a:ln>
        </p:spPr>
        <p:txBody>
          <a:bodyPr wrap="none" anchor="ctr"/>
          <a:lstStyle/>
          <a:p>
            <a:pPr>
              <a:buFont typeface="Arial" charset="0"/>
              <a:buNone/>
            </a:pPr>
            <a:endParaRPr lang="zh-CN" altLang="zh-CN" b="1">
              <a:latin typeface="Times New Roman" pitchFamily="18" charset="0"/>
            </a:endParaRPr>
          </a:p>
        </p:txBody>
      </p:sp>
      <p:sp>
        <p:nvSpPr>
          <p:cNvPr id="130063" name="Text Box 15"/>
          <p:cNvSpPr txBox="1">
            <a:spLocks noChangeArrowheads="1"/>
          </p:cNvSpPr>
          <p:nvPr/>
        </p:nvSpPr>
        <p:spPr bwMode="auto">
          <a:xfrm>
            <a:off x="3338513" y="3581400"/>
            <a:ext cx="1828800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charset="0"/>
              <a:buNone/>
            </a:pPr>
            <a:r>
              <a:rPr lang="zh-CN" altLang="en-US" sz="2800" b="1" dirty="0">
                <a:latin typeface="Times New Roman" pitchFamily="18" charset="0"/>
              </a:rPr>
              <a:t>电流表</a:t>
            </a:r>
          </a:p>
        </p:txBody>
      </p:sp>
      <p:sp>
        <p:nvSpPr>
          <p:cNvPr id="130064" name="AutoShape 16"/>
          <p:cNvSpPr/>
          <p:nvPr/>
        </p:nvSpPr>
        <p:spPr bwMode="auto">
          <a:xfrm>
            <a:off x="3643313" y="4319588"/>
            <a:ext cx="228600" cy="1524000"/>
          </a:xfrm>
          <a:prstGeom prst="leftBrace">
            <a:avLst>
              <a:gd name="adj1" fmla="val 55556"/>
              <a:gd name="adj2" fmla="val 50000"/>
            </a:avLst>
          </a:prstGeom>
          <a:noFill/>
          <a:ln w="38100">
            <a:noFill/>
            <a:round/>
          </a:ln>
        </p:spPr>
        <p:txBody>
          <a:bodyPr wrap="none" anchor="ctr"/>
          <a:lstStyle/>
          <a:p>
            <a:pPr>
              <a:buFont typeface="Arial" charset="0"/>
              <a:buNone/>
            </a:pPr>
            <a:endParaRPr lang="zh-CN" altLang="zh-CN" b="1"/>
          </a:p>
        </p:txBody>
      </p:sp>
      <p:sp>
        <p:nvSpPr>
          <p:cNvPr id="130065" name="Text Box 17"/>
          <p:cNvSpPr txBox="1">
            <a:spLocks noChangeArrowheads="1"/>
          </p:cNvSpPr>
          <p:nvPr/>
        </p:nvSpPr>
        <p:spPr bwMode="auto">
          <a:xfrm>
            <a:off x="3948113" y="5157788"/>
            <a:ext cx="2133600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charset="0"/>
              <a:buNone/>
            </a:pPr>
            <a:r>
              <a:rPr lang="zh-CN" altLang="en-US" sz="2800" b="1">
                <a:solidFill>
                  <a:srgbClr val="FF00FF"/>
                </a:solidFill>
                <a:latin typeface="Times New Roman" pitchFamily="18" charset="0"/>
              </a:rPr>
              <a:t>不超量程</a:t>
            </a:r>
          </a:p>
        </p:txBody>
      </p:sp>
      <p:sp>
        <p:nvSpPr>
          <p:cNvPr id="130066" name="Text Box 18"/>
          <p:cNvSpPr txBox="1">
            <a:spLocks noChangeArrowheads="1"/>
          </p:cNvSpPr>
          <p:nvPr/>
        </p:nvSpPr>
        <p:spPr bwMode="auto">
          <a:xfrm>
            <a:off x="3948113" y="5691188"/>
            <a:ext cx="4114800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charset="0"/>
              <a:buNone/>
            </a:pPr>
            <a:r>
              <a:rPr lang="zh-CN" altLang="en-US" sz="2800" b="1" dirty="0">
                <a:solidFill>
                  <a:srgbClr val="FF00FF"/>
                </a:solidFill>
                <a:latin typeface="Times New Roman" pitchFamily="18" charset="0"/>
              </a:rPr>
              <a:t>不能与电源直接相连</a:t>
            </a:r>
          </a:p>
        </p:txBody>
      </p:sp>
      <p:sp>
        <p:nvSpPr>
          <p:cNvPr id="130067" name="AutoShape 19"/>
          <p:cNvSpPr/>
          <p:nvPr/>
        </p:nvSpPr>
        <p:spPr bwMode="auto">
          <a:xfrm>
            <a:off x="2881313" y="1981200"/>
            <a:ext cx="304800" cy="1066800"/>
          </a:xfrm>
          <a:prstGeom prst="leftBrace">
            <a:avLst>
              <a:gd name="adj1" fmla="val 29167"/>
              <a:gd name="adj2" fmla="val 50000"/>
            </a:avLst>
          </a:prstGeom>
          <a:noFill/>
          <a:ln w="38100">
            <a:noFill/>
            <a:round/>
          </a:ln>
        </p:spPr>
        <p:txBody>
          <a:bodyPr wrap="none" anchor="ctr"/>
          <a:lstStyle/>
          <a:p>
            <a:pPr>
              <a:buFont typeface="Arial" charset="0"/>
              <a:buNone/>
            </a:pPr>
            <a:endParaRPr lang="zh-CN" altLang="zh-CN" b="1">
              <a:latin typeface="Times New Roman" pitchFamily="18" charset="0"/>
            </a:endParaRPr>
          </a:p>
        </p:txBody>
      </p:sp>
      <p:sp>
        <p:nvSpPr>
          <p:cNvPr id="130068" name="Text Box 20"/>
          <p:cNvSpPr txBox="1">
            <a:spLocks noChangeArrowheads="1"/>
          </p:cNvSpPr>
          <p:nvPr/>
        </p:nvSpPr>
        <p:spPr bwMode="auto">
          <a:xfrm>
            <a:off x="3109913" y="1752600"/>
            <a:ext cx="1295400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charset="0"/>
              <a:buNone/>
            </a:pPr>
            <a:r>
              <a:rPr lang="zh-CN" altLang="en-US" sz="2800" b="1" dirty="0">
                <a:latin typeface="Times New Roman" pitchFamily="18" charset="0"/>
              </a:rPr>
              <a:t>国际：</a:t>
            </a:r>
          </a:p>
        </p:txBody>
      </p:sp>
      <p:sp>
        <p:nvSpPr>
          <p:cNvPr id="130069" name="Text Box 21"/>
          <p:cNvSpPr txBox="1">
            <a:spLocks noChangeArrowheads="1"/>
          </p:cNvSpPr>
          <p:nvPr/>
        </p:nvSpPr>
        <p:spPr bwMode="auto">
          <a:xfrm>
            <a:off x="3109913" y="2819400"/>
            <a:ext cx="1600200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charset="0"/>
              <a:buNone/>
            </a:pPr>
            <a:r>
              <a:rPr lang="zh-CN" altLang="en-US" sz="2800" b="1">
                <a:latin typeface="Times New Roman" pitchFamily="18" charset="0"/>
              </a:rPr>
              <a:t>常用：</a:t>
            </a:r>
          </a:p>
        </p:txBody>
      </p:sp>
      <p:sp>
        <p:nvSpPr>
          <p:cNvPr id="130070" name="Text Box 22"/>
          <p:cNvSpPr txBox="1">
            <a:spLocks noChangeArrowheads="1"/>
          </p:cNvSpPr>
          <p:nvPr/>
        </p:nvSpPr>
        <p:spPr bwMode="auto">
          <a:xfrm>
            <a:off x="4092575" y="2819400"/>
            <a:ext cx="4656138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charset="0"/>
              <a:buNone/>
            </a:pPr>
            <a:r>
              <a:rPr lang="zh-CN" altLang="en-US" sz="2800">
                <a:latin typeface="Times New Roman" pitchFamily="18" charset="0"/>
              </a:rPr>
              <a:t>毫安（</a:t>
            </a:r>
            <a:r>
              <a:rPr lang="en-US" altLang="zh-CN" sz="2800">
                <a:latin typeface="Times New Roman" pitchFamily="18" charset="0"/>
              </a:rPr>
              <a:t>mA</a:t>
            </a:r>
            <a:r>
              <a:rPr lang="zh-CN" altLang="en-US" sz="2800">
                <a:latin typeface="Times New Roman" pitchFamily="18" charset="0"/>
              </a:rPr>
              <a:t>）和微安（</a:t>
            </a:r>
            <a:r>
              <a:rPr lang="en-US" altLang="zh-CN" sz="2800">
                <a:latin typeface="Times New Roman" pitchFamily="18" charset="0"/>
              </a:rPr>
              <a:t>μA </a:t>
            </a:r>
            <a:r>
              <a:rPr lang="zh-CN" altLang="en-US" sz="2800">
                <a:latin typeface="Times New Roman" pitchFamily="18" charset="0"/>
              </a:rPr>
              <a:t>）</a:t>
            </a:r>
          </a:p>
        </p:txBody>
      </p:sp>
      <p:sp>
        <p:nvSpPr>
          <p:cNvPr id="130071" name="AutoShape 23"/>
          <p:cNvSpPr/>
          <p:nvPr/>
        </p:nvSpPr>
        <p:spPr bwMode="auto">
          <a:xfrm>
            <a:off x="1738313" y="1295400"/>
            <a:ext cx="304800" cy="1066800"/>
          </a:xfrm>
          <a:prstGeom prst="leftBrace">
            <a:avLst>
              <a:gd name="adj1" fmla="val 29167"/>
              <a:gd name="adj2" fmla="val 50000"/>
            </a:avLst>
          </a:prstGeom>
          <a:noFill/>
          <a:ln w="38100">
            <a:noFill/>
            <a:round/>
          </a:ln>
        </p:spPr>
        <p:txBody>
          <a:bodyPr wrap="none" anchor="ctr"/>
          <a:lstStyle/>
          <a:p>
            <a:pPr>
              <a:buFont typeface="Arial" charset="0"/>
              <a:buNone/>
            </a:pPr>
            <a:endParaRPr lang="zh-CN" altLang="zh-CN" b="1">
              <a:latin typeface="Times New Roman" pitchFamily="18" charset="0"/>
            </a:endParaRPr>
          </a:p>
        </p:txBody>
      </p:sp>
      <p:sp>
        <p:nvSpPr>
          <p:cNvPr id="130072" name="Text Box 24"/>
          <p:cNvSpPr txBox="1">
            <a:spLocks noChangeArrowheads="1"/>
          </p:cNvSpPr>
          <p:nvPr/>
        </p:nvSpPr>
        <p:spPr bwMode="auto">
          <a:xfrm>
            <a:off x="2043113" y="6338888"/>
            <a:ext cx="5029200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charset="0"/>
              <a:buNone/>
            </a:pPr>
            <a:r>
              <a:rPr lang="zh-CN" altLang="en-US" sz="2800" dirty="0">
                <a:solidFill>
                  <a:srgbClr val="3333FF"/>
                </a:solidFill>
                <a:latin typeface="Times New Roman" pitchFamily="18" charset="0"/>
              </a:rPr>
              <a:t>读数 </a:t>
            </a:r>
            <a:r>
              <a:rPr lang="en-US" altLang="zh-CN" sz="2800" dirty="0">
                <a:solidFill>
                  <a:srgbClr val="3333FF"/>
                </a:solidFill>
                <a:latin typeface="Times New Roman" pitchFamily="18" charset="0"/>
              </a:rPr>
              <a:t>:</a:t>
            </a:r>
            <a:r>
              <a:rPr lang="zh-CN" altLang="en-US" sz="2800" dirty="0">
                <a:latin typeface="Times New Roman" pitchFamily="18" charset="0"/>
              </a:rPr>
              <a:t>注意量程和分度值。</a:t>
            </a:r>
          </a:p>
        </p:txBody>
      </p:sp>
      <p:pic>
        <p:nvPicPr>
          <p:cNvPr id="32793" name="Picture 28" descr="png-012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13" y="0"/>
            <a:ext cx="1081087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94" name="Picture 12" descr="本课小结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4438" y="0"/>
            <a:ext cx="4032250" cy="1109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0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0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0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0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0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0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0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30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0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0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30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0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0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0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0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00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0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30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30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30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30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130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30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30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30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30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300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30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30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30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130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30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30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30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300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300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300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300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300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50" grpId="0"/>
      <p:bldP spid="130051" grpId="0" autoUpdateAnimBg="0"/>
      <p:bldP spid="130052" grpId="0" autoUpdateAnimBg="0"/>
      <p:bldP spid="130053" grpId="0"/>
      <p:bldP spid="130054" grpId="0" autoUpdateAnimBg="0"/>
      <p:bldP spid="130055" grpId="0" autoUpdateAnimBg="0"/>
      <p:bldP spid="130056" grpId="0" autoUpdateAnimBg="0"/>
      <p:bldP spid="130057" grpId="0" autoUpdateAnimBg="0"/>
      <p:bldP spid="130058" grpId="0" autoUpdateAnimBg="0"/>
      <p:bldP spid="130059" grpId="0" autoUpdateAnimBg="0"/>
      <p:bldP spid="130060" grpId="0" autoUpdateAnimBg="0"/>
      <p:bldP spid="130061" grpId="0" autoUpdateAnimBg="0"/>
      <p:bldP spid="130062" grpId="0"/>
      <p:bldP spid="130063" grpId="0" autoUpdateAnimBg="0"/>
      <p:bldP spid="130064" grpId="0"/>
      <p:bldP spid="130065" grpId="0" autoUpdateAnimBg="0"/>
      <p:bldP spid="130066" grpId="0" autoUpdateAnimBg="0"/>
      <p:bldP spid="130067" grpId="0"/>
      <p:bldP spid="130068" grpId="0" autoUpdateAnimBg="0"/>
      <p:bldP spid="130069" grpId="0" autoUpdateAnimBg="0"/>
      <p:bldP spid="130070" grpId="0"/>
      <p:bldP spid="130071" grpId="0"/>
      <p:bldP spid="13007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4499992" y="5733256"/>
            <a:ext cx="2590999" cy="7016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zh-CN" sz="4000" b="1" dirty="0">
                <a:solidFill>
                  <a:srgbClr val="FF0000"/>
                </a:solidFill>
                <a:latin typeface="Verdana" pitchFamily="34" charset="0"/>
              </a:rPr>
              <a:t>0.32 A</a:t>
            </a:r>
          </a:p>
        </p:txBody>
      </p:sp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533400" y="457200"/>
            <a:ext cx="876300" cy="50355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endParaRPr kumimoji="1" lang="en-US" altLang="zh-CN" sz="3600" b="1" dirty="0">
              <a:solidFill>
                <a:srgbClr val="0000FF"/>
              </a:solidFill>
              <a:latin typeface="幼圆" pitchFamily="49" charset="-122"/>
              <a:ea typeface="幼圆" pitchFamily="49" charset="-122"/>
            </a:endParaRPr>
          </a:p>
          <a:p>
            <a:r>
              <a:rPr kumimoji="1" lang="zh-CN" altLang="en-US" sz="3600" b="1" dirty="0">
                <a:solidFill>
                  <a:srgbClr val="0000FF"/>
                </a:solidFill>
                <a:latin typeface="幼圆" pitchFamily="49" charset="-122"/>
                <a:ea typeface="幼圆" pitchFamily="49" charset="-122"/>
              </a:rPr>
              <a:t>右</a:t>
            </a:r>
          </a:p>
          <a:p>
            <a:r>
              <a:rPr kumimoji="1" lang="zh-CN" altLang="en-US" sz="3600" b="1" dirty="0">
                <a:solidFill>
                  <a:srgbClr val="0000FF"/>
                </a:solidFill>
                <a:latin typeface="幼圆" pitchFamily="49" charset="-122"/>
                <a:ea typeface="幼圆" pitchFamily="49" charset="-122"/>
              </a:rPr>
              <a:t>图</a:t>
            </a:r>
          </a:p>
          <a:p>
            <a:r>
              <a:rPr kumimoji="1" lang="zh-CN" altLang="en-US" sz="3600" b="1" dirty="0">
                <a:solidFill>
                  <a:srgbClr val="0000FF"/>
                </a:solidFill>
                <a:latin typeface="幼圆" pitchFamily="49" charset="-122"/>
                <a:ea typeface="幼圆" pitchFamily="49" charset="-122"/>
              </a:rPr>
              <a:t>所</a:t>
            </a:r>
          </a:p>
          <a:p>
            <a:r>
              <a:rPr kumimoji="1" lang="zh-CN" altLang="en-US" sz="3600" b="1" dirty="0">
                <a:solidFill>
                  <a:srgbClr val="0000FF"/>
                </a:solidFill>
                <a:latin typeface="幼圆" pitchFamily="49" charset="-122"/>
                <a:ea typeface="幼圆" pitchFamily="49" charset="-122"/>
              </a:rPr>
              <a:t>示</a:t>
            </a:r>
          </a:p>
          <a:p>
            <a:r>
              <a:rPr kumimoji="1" lang="zh-CN" altLang="en-US" sz="3600" b="1" dirty="0">
                <a:solidFill>
                  <a:srgbClr val="0000FF"/>
                </a:solidFill>
                <a:latin typeface="幼圆" pitchFamily="49" charset="-122"/>
                <a:ea typeface="幼圆" pitchFamily="49" charset="-122"/>
              </a:rPr>
              <a:t>电</a:t>
            </a:r>
          </a:p>
          <a:p>
            <a:r>
              <a:rPr kumimoji="1" lang="zh-CN" altLang="en-US" sz="3600" b="1" dirty="0">
                <a:solidFill>
                  <a:srgbClr val="0000FF"/>
                </a:solidFill>
                <a:latin typeface="幼圆" pitchFamily="49" charset="-122"/>
                <a:ea typeface="幼圆" pitchFamily="49" charset="-122"/>
              </a:rPr>
              <a:t>流</a:t>
            </a:r>
          </a:p>
          <a:p>
            <a:r>
              <a:rPr kumimoji="1" lang="zh-CN" altLang="en-US" sz="3600" b="1" dirty="0">
                <a:solidFill>
                  <a:srgbClr val="0000FF"/>
                </a:solidFill>
                <a:latin typeface="幼圆" pitchFamily="49" charset="-122"/>
                <a:ea typeface="幼圆" pitchFamily="49" charset="-122"/>
              </a:rPr>
              <a:t>值</a:t>
            </a:r>
          </a:p>
          <a:p>
            <a:r>
              <a:rPr kumimoji="1" lang="zh-CN" altLang="en-US" sz="3600" b="1" dirty="0">
                <a:solidFill>
                  <a:srgbClr val="0000FF"/>
                </a:solidFill>
                <a:latin typeface="幼圆" pitchFamily="49" charset="-122"/>
                <a:ea typeface="幼圆" pitchFamily="49" charset="-122"/>
              </a:rPr>
              <a:t>为 </a:t>
            </a:r>
            <a:endParaRPr kumimoji="1" lang="zh-CN" altLang="en-US" sz="2400" dirty="0">
              <a:latin typeface="Times New Roman" pitchFamily="18" charset="0"/>
            </a:endParaRPr>
          </a:p>
        </p:txBody>
      </p:sp>
      <p:graphicFrame>
        <p:nvGraphicFramePr>
          <p:cNvPr id="35844" name="Object 4"/>
          <p:cNvGraphicFramePr>
            <a:graphicFrameLocks noChangeAspect="1"/>
          </p:cNvGraphicFramePr>
          <p:nvPr/>
        </p:nvGraphicFramePr>
        <p:xfrm>
          <a:off x="1979712" y="0"/>
          <a:ext cx="6705600" cy="4886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44" name="位图图像" r:id="rId3" imgW="5667375" imgH="3971925" progId="PBrush">
                  <p:embed/>
                </p:oleObj>
              </mc:Choice>
              <mc:Fallback>
                <p:oleObj name="位图图像" r:id="rId3" imgW="5667375" imgH="3971925" progId="PBrush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712" y="0"/>
                        <a:ext cx="6705600" cy="4886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/>
      <p:bldP spid="3584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Text Box 2"/>
          <p:cNvSpPr txBox="1">
            <a:spLocks noChangeArrowheads="1"/>
          </p:cNvSpPr>
          <p:nvPr/>
        </p:nvSpPr>
        <p:spPr bwMode="auto">
          <a:xfrm>
            <a:off x="899592" y="260648"/>
            <a:ext cx="7315200" cy="7016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charset="0"/>
              <a:buNone/>
            </a:pPr>
            <a:r>
              <a:rPr lang="zh-CN" altLang="en-US" sz="4000" b="1" dirty="0">
                <a:solidFill>
                  <a:srgbClr val="FF0000"/>
                </a:solidFill>
                <a:ea typeface="楷体_GB2312" pitchFamily="49" charset="-122"/>
              </a:rPr>
              <a:t>一</a:t>
            </a:r>
            <a:r>
              <a:rPr lang="zh-CN" altLang="en-US" sz="4000" b="1" dirty="0" smtClean="0">
                <a:solidFill>
                  <a:srgbClr val="FF0000"/>
                </a:solidFill>
                <a:ea typeface="楷体_GB2312" pitchFamily="49" charset="-122"/>
              </a:rPr>
              <a:t>、电</a:t>
            </a:r>
            <a:r>
              <a:rPr lang="zh-CN" altLang="en-US" sz="4000" b="1" dirty="0">
                <a:solidFill>
                  <a:srgbClr val="FF0000"/>
                </a:solidFill>
                <a:ea typeface="楷体_GB2312" pitchFamily="49" charset="-122"/>
              </a:rPr>
              <a:t>流的强弱</a:t>
            </a:r>
          </a:p>
        </p:txBody>
      </p:sp>
      <p:sp>
        <p:nvSpPr>
          <p:cNvPr id="103427" name="Text Box 5"/>
          <p:cNvSpPr txBox="1">
            <a:spLocks noChangeArrowheads="1"/>
          </p:cNvSpPr>
          <p:nvPr/>
        </p:nvSpPr>
        <p:spPr bwMode="auto">
          <a:xfrm>
            <a:off x="611560" y="980728"/>
            <a:ext cx="7620000" cy="135421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charset="0"/>
              <a:buNone/>
            </a:pPr>
            <a:r>
              <a:rPr lang="en-US" altLang="zh-CN" sz="3200" b="1" dirty="0">
                <a:latin typeface="楷体_GB2312" pitchFamily="49" charset="-122"/>
                <a:ea typeface="楷体_GB2312" pitchFamily="49" charset="-122"/>
              </a:rPr>
              <a:t>1.</a:t>
            </a:r>
            <a:r>
              <a:rPr lang="zh-CN" altLang="en-US" sz="3200" b="1" dirty="0">
                <a:latin typeface="楷体_GB2312" pitchFamily="49" charset="-122"/>
                <a:ea typeface="楷体_GB2312" pitchFamily="49" charset="-122"/>
              </a:rPr>
              <a:t>电流：表示电流强弱的物理量，符号</a:t>
            </a:r>
            <a:r>
              <a:rPr lang="en-US" altLang="zh-CN" sz="4000" b="1" dirty="0" smtClean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I</a:t>
            </a:r>
          </a:p>
          <a:p>
            <a:pPr>
              <a:spcBef>
                <a:spcPct val="50000"/>
              </a:spcBef>
              <a:buFont typeface="Arial" charset="0"/>
              <a:buNone/>
            </a:pPr>
            <a:r>
              <a:rPr lang="zh-CN" altLang="en-US" sz="2800" b="1" dirty="0" smtClean="0">
                <a:solidFill>
                  <a:schemeClr val="tx2"/>
                </a:solidFill>
              </a:rPr>
              <a:t>（电流的物理意义）</a:t>
            </a:r>
            <a:endParaRPr lang="en-US" altLang="zh-CN" sz="2800" b="1" dirty="0">
              <a:solidFill>
                <a:schemeClr val="tx2"/>
              </a:solidFill>
            </a:endParaRPr>
          </a:p>
        </p:txBody>
      </p:sp>
      <p:sp>
        <p:nvSpPr>
          <p:cNvPr id="103428" name="Text Box 6"/>
          <p:cNvSpPr txBox="1">
            <a:spLocks noChangeArrowheads="1"/>
          </p:cNvSpPr>
          <p:nvPr/>
        </p:nvSpPr>
        <p:spPr bwMode="auto">
          <a:xfrm>
            <a:off x="762000" y="2590800"/>
            <a:ext cx="5410200" cy="5794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charset="0"/>
              <a:buNone/>
            </a:pPr>
            <a:r>
              <a:rPr lang="en-US" altLang="zh-CN" sz="3200" b="1" dirty="0">
                <a:latin typeface="楷体_GB2312" pitchFamily="49" charset="-122"/>
                <a:ea typeface="楷体_GB2312" pitchFamily="49" charset="-122"/>
              </a:rPr>
              <a:t>2.</a:t>
            </a:r>
            <a:r>
              <a:rPr lang="zh-CN" altLang="en-US" sz="3200" b="1" dirty="0">
                <a:latin typeface="楷体_GB2312" pitchFamily="49" charset="-122"/>
                <a:ea typeface="楷体_GB2312" pitchFamily="49" charset="-122"/>
              </a:rPr>
              <a:t>单位：安培，符号</a:t>
            </a:r>
            <a:r>
              <a:rPr lang="en-US" altLang="zh-CN" sz="3200" b="1" dirty="0">
                <a:latin typeface="楷体_GB2312" pitchFamily="49" charset="-122"/>
                <a:ea typeface="楷体_GB2312" pitchFamily="49" charset="-122"/>
              </a:rPr>
              <a:t>A</a:t>
            </a:r>
          </a:p>
        </p:txBody>
      </p:sp>
      <p:sp>
        <p:nvSpPr>
          <p:cNvPr id="103430" name="Text Box 8"/>
          <p:cNvSpPr txBox="1">
            <a:spLocks noChangeArrowheads="1"/>
          </p:cNvSpPr>
          <p:nvPr/>
        </p:nvSpPr>
        <p:spPr bwMode="auto">
          <a:xfrm>
            <a:off x="762000" y="4114800"/>
            <a:ext cx="7848600" cy="32162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charset="0"/>
              <a:buNone/>
            </a:pPr>
            <a:r>
              <a:rPr lang="en-US" altLang="zh-CN" sz="3200" b="1" dirty="0">
                <a:latin typeface="楷体_GB2312" pitchFamily="49" charset="-122"/>
                <a:ea typeface="楷体_GB2312" pitchFamily="49" charset="-122"/>
              </a:rPr>
              <a:t>3.</a:t>
            </a:r>
            <a:r>
              <a:rPr lang="zh-CN" altLang="en-US" sz="3200" b="1" dirty="0">
                <a:latin typeface="楷体_GB2312" pitchFamily="49" charset="-122"/>
                <a:ea typeface="楷体_GB2312" pitchFamily="49" charset="-122"/>
              </a:rPr>
              <a:t>电流单位换算关系：</a:t>
            </a:r>
          </a:p>
          <a:p>
            <a:pPr>
              <a:spcBef>
                <a:spcPct val="50000"/>
              </a:spcBef>
              <a:buFont typeface="Arial" charset="0"/>
              <a:buNone/>
            </a:pPr>
            <a:r>
              <a:rPr lang="zh-CN" altLang="en-US" sz="3200" b="1" dirty="0">
                <a:latin typeface="楷体_GB2312" pitchFamily="49" charset="-122"/>
                <a:ea typeface="楷体_GB2312" pitchFamily="49" charset="-122"/>
              </a:rPr>
              <a:t> </a:t>
            </a:r>
            <a:r>
              <a:rPr lang="en-US" altLang="zh-CN" sz="3200" b="1" dirty="0">
                <a:latin typeface="楷体_GB2312" pitchFamily="49" charset="-122"/>
                <a:ea typeface="楷体_GB2312" pitchFamily="49" charset="-122"/>
              </a:rPr>
              <a:t>1A</a:t>
            </a:r>
            <a:r>
              <a:rPr lang="zh-CN" altLang="en-US" sz="3200" b="1" dirty="0">
                <a:latin typeface="楷体_GB2312" pitchFamily="49" charset="-122"/>
                <a:ea typeface="楷体_GB2312" pitchFamily="49" charset="-122"/>
              </a:rPr>
              <a:t>＝</a:t>
            </a:r>
            <a:r>
              <a:rPr lang="en-US" altLang="zh-CN" sz="3200" b="1" dirty="0">
                <a:latin typeface="楷体_GB2312" pitchFamily="49" charset="-122"/>
                <a:ea typeface="楷体_GB2312" pitchFamily="49" charset="-122"/>
              </a:rPr>
              <a:t>1000mA 1mA</a:t>
            </a:r>
            <a:r>
              <a:rPr lang="zh-CN" altLang="en-US" sz="3200" b="1" dirty="0">
                <a:latin typeface="楷体_GB2312" pitchFamily="49" charset="-122"/>
                <a:ea typeface="楷体_GB2312" pitchFamily="49" charset="-122"/>
              </a:rPr>
              <a:t>＝</a:t>
            </a:r>
            <a:r>
              <a:rPr lang="en-US" altLang="zh-CN" sz="3200" b="1" dirty="0" smtClean="0">
                <a:latin typeface="楷体_GB2312" pitchFamily="49" charset="-122"/>
                <a:ea typeface="楷体_GB2312" pitchFamily="49" charset="-122"/>
              </a:rPr>
              <a:t>1000</a:t>
            </a:r>
            <a:r>
              <a:rPr lang="en-US" altLang="zh-CN" sz="3200" b="1" dirty="0" smtClean="0">
                <a:ea typeface="楷体_GB2312" pitchFamily="49" charset="-122"/>
              </a:rPr>
              <a:t>µ</a:t>
            </a:r>
            <a:r>
              <a:rPr lang="en-US" altLang="zh-CN" sz="3200" b="1" dirty="0" smtClean="0">
                <a:latin typeface="楷体_GB2312" pitchFamily="49" charset="-122"/>
                <a:ea typeface="楷体_GB2312" pitchFamily="49" charset="-122"/>
              </a:rPr>
              <a:t>A</a:t>
            </a:r>
          </a:p>
          <a:p>
            <a:pPr>
              <a:spcBef>
                <a:spcPct val="50000"/>
              </a:spcBef>
              <a:buFont typeface="Arial" charset="0"/>
              <a:buNone/>
            </a:pPr>
            <a:r>
              <a:rPr lang="en-US" altLang="zh-CN" b="1" dirty="0" smtClean="0">
                <a:latin typeface="楷体_GB2312" pitchFamily="49" charset="-122"/>
                <a:ea typeface="楷体_GB2312" pitchFamily="49" charset="-122"/>
              </a:rPr>
              <a:t> </a:t>
            </a:r>
            <a:endParaRPr lang="en-US" altLang="zh-CN" b="1" dirty="0">
              <a:latin typeface="楷体_GB2312" pitchFamily="49" charset="-122"/>
              <a:ea typeface="楷体_GB2312" pitchFamily="49" charset="-122"/>
            </a:endParaRPr>
          </a:p>
          <a:p>
            <a:pPr>
              <a:spcBef>
                <a:spcPct val="50000"/>
              </a:spcBef>
              <a:buFont typeface="Arial" charset="0"/>
              <a:buNone/>
            </a:pPr>
            <a:r>
              <a:rPr lang="en-US" altLang="zh-CN" b="1" dirty="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</a:rPr>
              <a:t>  </a:t>
            </a:r>
            <a:endParaRPr lang="en-US" altLang="zh-CN" sz="3200" b="1" dirty="0">
              <a:solidFill>
                <a:schemeClr val="tx2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spcBef>
                <a:spcPct val="50000"/>
              </a:spcBef>
              <a:buFont typeface="Arial" charset="0"/>
              <a:buNone/>
            </a:pPr>
            <a:endParaRPr lang="en-US" altLang="zh-CN" sz="3200" b="1" dirty="0">
              <a:solidFill>
                <a:schemeClr val="tx2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1619672" y="3284984"/>
            <a:ext cx="6337300" cy="519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r>
              <a:rPr lang="zh-CN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常用单位：</a:t>
            </a:r>
            <a:r>
              <a:rPr lang="zh-CN" altLang="en-US" sz="2800" b="1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毫安</a:t>
            </a:r>
            <a:r>
              <a:rPr lang="zh-CN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（</a:t>
            </a:r>
            <a:r>
              <a:rPr lang="en-US" altLang="zh-CN" sz="2800" b="1" dirty="0" err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</a:t>
            </a:r>
            <a:r>
              <a:rPr lang="zh-CN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）</a:t>
            </a:r>
            <a:r>
              <a:rPr lang="zh-CN" altLang="en-US" sz="2800" b="1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微安</a:t>
            </a:r>
            <a:r>
              <a:rPr lang="zh-CN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（</a:t>
            </a:r>
            <a:r>
              <a:rPr lang="el-GR" altLang="zh-CN" sz="2800" b="1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μ</a:t>
            </a:r>
            <a:r>
              <a:rPr lang="en-US" altLang="zh-CN" sz="2800" b="1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</a:t>
            </a:r>
            <a:r>
              <a:rPr lang="zh-CN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）</a:t>
            </a:r>
            <a:r>
              <a:rPr lang="zh-CN" alt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zh-CN" altLang="en-US" sz="28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9" name="矩形 8"/>
          <p:cNvSpPr/>
          <p:nvPr/>
        </p:nvSpPr>
        <p:spPr>
          <a:xfrm>
            <a:off x="1259632" y="5517232"/>
            <a:ext cx="18934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 smtClean="0">
                <a:latin typeface="楷体_GB2312" pitchFamily="49" charset="-122"/>
                <a:ea typeface="楷体_GB2312" pitchFamily="49" charset="-122"/>
              </a:rPr>
              <a:t>1mA=10</a:t>
            </a:r>
            <a:r>
              <a:rPr lang="en-US" altLang="zh-CN" sz="3200" b="1" baseline="30000" dirty="0" smtClean="0">
                <a:latin typeface="楷体_GB2312" pitchFamily="49" charset="-122"/>
                <a:ea typeface="楷体_GB2312" pitchFamily="49" charset="-122"/>
              </a:rPr>
              <a:t>-3</a:t>
            </a:r>
            <a:r>
              <a:rPr lang="en-US" altLang="zh-CN" sz="3200" b="1" dirty="0" smtClean="0">
                <a:latin typeface="楷体_GB2312" pitchFamily="49" charset="-122"/>
                <a:ea typeface="楷体_GB2312" pitchFamily="49" charset="-122"/>
              </a:rPr>
              <a:t>A</a:t>
            </a:r>
            <a:endParaRPr lang="zh-CN" altLang="en-US" sz="3200" b="1" dirty="0"/>
          </a:p>
        </p:txBody>
      </p:sp>
      <p:sp>
        <p:nvSpPr>
          <p:cNvPr id="10" name="矩形 9"/>
          <p:cNvSpPr/>
          <p:nvPr/>
        </p:nvSpPr>
        <p:spPr>
          <a:xfrm>
            <a:off x="3851920" y="5517232"/>
            <a:ext cx="19559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 smtClean="0">
                <a:ea typeface="楷体_GB2312" pitchFamily="49" charset="-122"/>
              </a:rPr>
              <a:t>1µ</a:t>
            </a:r>
            <a:r>
              <a:rPr lang="en-US" altLang="zh-CN" sz="3200" b="1" dirty="0" smtClean="0">
                <a:latin typeface="楷体_GB2312" pitchFamily="49" charset="-122"/>
                <a:ea typeface="楷体_GB2312" pitchFamily="49" charset="-122"/>
              </a:rPr>
              <a:t>A=10</a:t>
            </a:r>
            <a:r>
              <a:rPr lang="en-US" altLang="zh-CN" sz="3200" b="1" baseline="30000" dirty="0" smtClean="0">
                <a:latin typeface="楷体_GB2312" pitchFamily="49" charset="-122"/>
                <a:ea typeface="楷体_GB2312" pitchFamily="49" charset="-122"/>
              </a:rPr>
              <a:t>-6</a:t>
            </a:r>
            <a:r>
              <a:rPr lang="en-US" altLang="zh-CN" sz="3200" b="1" dirty="0" smtClean="0">
                <a:latin typeface="楷体_GB2312" pitchFamily="49" charset="-122"/>
                <a:ea typeface="楷体_GB2312" pitchFamily="49" charset="-122"/>
              </a:rPr>
              <a:t>A</a:t>
            </a:r>
            <a:endParaRPr lang="zh-CN" alt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4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4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3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03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034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034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034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034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6" grpId="0" build="allAtOnce" autoUpdateAnimBg="0"/>
      <p:bldP spid="8" grpId="0" autoUpdateAnimBg="0"/>
      <p:bldP spid="9" grpId="0"/>
      <p:bldP spid="1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285720" y="1142984"/>
            <a:ext cx="7842250" cy="35210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ts val="4500"/>
              </a:lnSpc>
            </a:pPr>
            <a:r>
              <a:rPr lang="en-US" altLang="zh-CN" sz="3200" b="1" dirty="0">
                <a:latin typeface="宋体" pitchFamily="2" charset="-122"/>
              </a:rPr>
              <a:t>1</a:t>
            </a:r>
            <a:r>
              <a:rPr lang="en-US" altLang="zh-CN" sz="3200" b="1" i="1" dirty="0">
                <a:latin typeface="宋体" pitchFamily="2" charset="-122"/>
              </a:rPr>
              <a:t>.</a:t>
            </a:r>
            <a:r>
              <a:rPr lang="zh-CN" altLang="zh-CN" sz="3200" b="1" dirty="0">
                <a:latin typeface="宋体" pitchFamily="2" charset="-122"/>
              </a:rPr>
              <a:t>在使用电源时绝对不允许用导线把电源的正、负两极直接连接起来</a:t>
            </a:r>
            <a:r>
              <a:rPr lang="en-US" altLang="zh-CN" sz="3200" b="1" dirty="0">
                <a:latin typeface="宋体" pitchFamily="2" charset="-122"/>
              </a:rPr>
              <a:t>,</a:t>
            </a:r>
            <a:r>
              <a:rPr lang="zh-CN" altLang="zh-CN" sz="3200" b="1" dirty="0">
                <a:latin typeface="宋体" pitchFamily="2" charset="-122"/>
              </a:rPr>
              <a:t>这是因为</a:t>
            </a:r>
            <a:r>
              <a:rPr lang="en-US" altLang="zh-CN" sz="3200" b="1" dirty="0">
                <a:latin typeface="宋体" pitchFamily="2" charset="-122"/>
              </a:rPr>
              <a:t>(</a:t>
            </a:r>
            <a:r>
              <a:rPr lang="zh-CN" altLang="zh-CN" sz="3200" b="1" i="1" dirty="0">
                <a:latin typeface="宋体" pitchFamily="2" charset="-122"/>
              </a:rPr>
              <a:t>　</a:t>
            </a:r>
            <a:r>
              <a:rPr lang="en-US" altLang="zh-CN" sz="3200" b="1" dirty="0">
                <a:latin typeface="宋体" pitchFamily="2" charset="-122"/>
              </a:rPr>
              <a:t>)</a:t>
            </a:r>
            <a:endParaRPr lang="zh-CN" altLang="zh-CN" sz="3200" b="1" dirty="0">
              <a:latin typeface="宋体" pitchFamily="2" charset="-122"/>
            </a:endParaRPr>
          </a:p>
          <a:p>
            <a:pPr>
              <a:lnSpc>
                <a:spcPts val="4500"/>
              </a:lnSpc>
            </a:pPr>
            <a:r>
              <a:rPr lang="en-US" altLang="zh-CN" sz="3200" b="1" dirty="0">
                <a:latin typeface="宋体" pitchFamily="2" charset="-122"/>
              </a:rPr>
              <a:t>A.</a:t>
            </a:r>
            <a:r>
              <a:rPr lang="zh-CN" altLang="zh-CN" sz="3200" b="1" dirty="0">
                <a:latin typeface="宋体" pitchFamily="2" charset="-122"/>
              </a:rPr>
              <a:t>电流太大</a:t>
            </a:r>
            <a:r>
              <a:rPr lang="en-US" altLang="zh-CN" sz="3200" b="1" dirty="0">
                <a:latin typeface="宋体" pitchFamily="2" charset="-122"/>
              </a:rPr>
              <a:t>,</a:t>
            </a:r>
            <a:r>
              <a:rPr lang="zh-CN" altLang="zh-CN" sz="3200" b="1" dirty="0">
                <a:latin typeface="宋体" pitchFamily="2" charset="-122"/>
              </a:rPr>
              <a:t>会损坏电源</a:t>
            </a:r>
          </a:p>
          <a:p>
            <a:pPr>
              <a:lnSpc>
                <a:spcPts val="4500"/>
              </a:lnSpc>
            </a:pPr>
            <a:r>
              <a:rPr lang="en-US" altLang="zh-CN" sz="3200" b="1" dirty="0">
                <a:latin typeface="宋体" pitchFamily="2" charset="-122"/>
              </a:rPr>
              <a:t>B.</a:t>
            </a:r>
            <a:r>
              <a:rPr lang="zh-CN" altLang="zh-CN" sz="3200" b="1" dirty="0">
                <a:latin typeface="宋体" pitchFamily="2" charset="-122"/>
              </a:rPr>
              <a:t>电流太大</a:t>
            </a:r>
            <a:r>
              <a:rPr lang="en-US" altLang="zh-CN" sz="3200" b="1" dirty="0">
                <a:latin typeface="宋体" pitchFamily="2" charset="-122"/>
              </a:rPr>
              <a:t>,</a:t>
            </a:r>
            <a:r>
              <a:rPr lang="zh-CN" altLang="zh-CN" sz="3200" b="1" dirty="0">
                <a:latin typeface="宋体" pitchFamily="2" charset="-122"/>
              </a:rPr>
              <a:t>要损坏用电器</a:t>
            </a:r>
          </a:p>
          <a:p>
            <a:pPr>
              <a:lnSpc>
                <a:spcPts val="4500"/>
              </a:lnSpc>
            </a:pPr>
            <a:r>
              <a:rPr lang="en-US" altLang="zh-CN" sz="3200" b="1" dirty="0">
                <a:latin typeface="宋体" pitchFamily="2" charset="-122"/>
              </a:rPr>
              <a:t>C.</a:t>
            </a:r>
            <a:r>
              <a:rPr lang="zh-CN" altLang="zh-CN" sz="3200" b="1" dirty="0">
                <a:latin typeface="宋体" pitchFamily="2" charset="-122"/>
              </a:rPr>
              <a:t>电流太小</a:t>
            </a:r>
            <a:r>
              <a:rPr lang="en-US" altLang="zh-CN" sz="3200" b="1" dirty="0">
                <a:latin typeface="宋体" pitchFamily="2" charset="-122"/>
              </a:rPr>
              <a:t>,</a:t>
            </a:r>
            <a:r>
              <a:rPr lang="zh-CN" altLang="zh-CN" sz="3200" b="1" dirty="0">
                <a:latin typeface="宋体" pitchFamily="2" charset="-122"/>
              </a:rPr>
              <a:t>用电器不能工作</a:t>
            </a:r>
          </a:p>
          <a:p>
            <a:pPr>
              <a:lnSpc>
                <a:spcPts val="4500"/>
              </a:lnSpc>
            </a:pPr>
            <a:r>
              <a:rPr lang="en-US" altLang="zh-CN" sz="3200" b="1" dirty="0">
                <a:latin typeface="宋体" pitchFamily="2" charset="-122"/>
              </a:rPr>
              <a:t>D.</a:t>
            </a:r>
            <a:r>
              <a:rPr lang="zh-CN" altLang="zh-CN" sz="3200" b="1" dirty="0">
                <a:latin typeface="宋体" pitchFamily="2" charset="-122"/>
              </a:rPr>
              <a:t>电流太大</a:t>
            </a:r>
            <a:r>
              <a:rPr lang="en-US" altLang="zh-CN" sz="3200" b="1" dirty="0">
                <a:latin typeface="宋体" pitchFamily="2" charset="-122"/>
              </a:rPr>
              <a:t>,</a:t>
            </a:r>
            <a:r>
              <a:rPr lang="zh-CN" altLang="zh-CN" sz="3200" b="1" dirty="0">
                <a:latin typeface="宋体" pitchFamily="2" charset="-122"/>
              </a:rPr>
              <a:t>会损坏电源和用电器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7358082" y="1714488"/>
            <a:ext cx="554037" cy="5794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3200" dirty="0">
                <a:solidFill>
                  <a:srgbClr val="FF3300"/>
                </a:solidFill>
                <a:latin typeface="宋体" pitchFamily="2" charset="-122"/>
              </a:rPr>
              <a:t>A</a:t>
            </a:r>
          </a:p>
        </p:txBody>
      </p:sp>
      <p:grpSp>
        <p:nvGrpSpPr>
          <p:cNvPr id="33801" name="Group 9"/>
          <p:cNvGrpSpPr/>
          <p:nvPr/>
        </p:nvGrpSpPr>
        <p:grpSpPr bwMode="auto">
          <a:xfrm>
            <a:off x="6443663" y="188913"/>
            <a:ext cx="2484437" cy="1008062"/>
            <a:chOff x="-1951" y="453"/>
            <a:chExt cx="1682" cy="635"/>
          </a:xfrm>
        </p:grpSpPr>
        <p:pic>
          <p:nvPicPr>
            <p:cNvPr id="33802" name="Picture 10" descr="1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902" y="453"/>
              <a:ext cx="1633" cy="6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3803" name="Rectangle 2"/>
            <p:cNvSpPr txBox="1">
              <a:spLocks noChangeArrowheads="1"/>
            </p:cNvSpPr>
            <p:nvPr/>
          </p:nvSpPr>
          <p:spPr bwMode="auto">
            <a:xfrm>
              <a:off x="-1951" y="453"/>
              <a:ext cx="1497" cy="63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91403" tIns="45700" rIns="91403" bIns="45700" anchor="ctr"/>
            <a:lstStyle/>
            <a:p>
              <a:pPr algn="r" defTabSz="923925">
                <a:buFont typeface="Arial" charset="0"/>
                <a:buNone/>
              </a:pPr>
              <a:r>
                <a:rPr lang="zh-CN" altLang="en-US" sz="3200" b="1">
                  <a:solidFill>
                    <a:srgbClr val="CC0000"/>
                  </a:solidFill>
                  <a:ea typeface="黑体" pitchFamily="2" charset="-122"/>
                </a:rPr>
                <a:t>检测反馈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/>
      <p:bldP spid="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ChangeArrowheads="1"/>
          </p:cNvSpPr>
          <p:nvPr/>
        </p:nvSpPr>
        <p:spPr bwMode="auto">
          <a:xfrm>
            <a:off x="214282" y="285728"/>
            <a:ext cx="8501122" cy="180049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anchor="ctr">
            <a:spAutoFit/>
          </a:bodyPr>
          <a:lstStyle/>
          <a:p>
            <a:pPr indent="228600" eaLnBrk="0" hangingPunct="0">
              <a:lnSpc>
                <a:spcPts val="4500"/>
              </a:lnSpc>
            </a:pPr>
            <a:r>
              <a:rPr lang="en-US" altLang="zh-CN" sz="3600" dirty="0">
                <a:solidFill>
                  <a:srgbClr val="000000"/>
                </a:solidFill>
                <a:latin typeface="宋体" pitchFamily="2" charset="-122"/>
                <a:cs typeface="Times New Roman" pitchFamily="18" charset="0"/>
              </a:rPr>
              <a:t>    </a:t>
            </a:r>
            <a:r>
              <a:rPr lang="en-US" altLang="zh-CN" sz="3600" dirty="0">
                <a:latin typeface="宋体" pitchFamily="2" charset="-122"/>
                <a:cs typeface="Times New Roman" pitchFamily="18" charset="0"/>
              </a:rPr>
              <a:t>2</a:t>
            </a:r>
            <a:r>
              <a:rPr lang="en-US" altLang="zh-CN" sz="3600" i="1" dirty="0">
                <a:latin typeface="宋体" pitchFamily="2" charset="-122"/>
                <a:cs typeface="Times New Roman" pitchFamily="18" charset="0"/>
              </a:rPr>
              <a:t>.</a:t>
            </a:r>
            <a:r>
              <a:rPr lang="zh-CN" altLang="en-US" sz="3600" dirty="0">
                <a:latin typeface="宋体" pitchFamily="2" charset="-122"/>
                <a:cs typeface="Times New Roman" pitchFamily="18" charset="0"/>
              </a:rPr>
              <a:t>在如图所示的几种电路中</a:t>
            </a:r>
            <a:r>
              <a:rPr lang="en-US" altLang="zh-CN" sz="3600" dirty="0">
                <a:latin typeface="宋体" pitchFamily="2" charset="-122"/>
                <a:cs typeface="Times New Roman" pitchFamily="18" charset="0"/>
              </a:rPr>
              <a:t>,</a:t>
            </a:r>
            <a:r>
              <a:rPr lang="zh-CN" altLang="en-US" sz="3600" dirty="0">
                <a:latin typeface="宋体" pitchFamily="2" charset="-122"/>
                <a:cs typeface="Times New Roman" pitchFamily="18" charset="0"/>
              </a:rPr>
              <a:t>电流表只</a:t>
            </a:r>
            <a:r>
              <a:rPr lang="zh-CN" altLang="en-US" sz="3600" dirty="0" smtClean="0">
                <a:latin typeface="宋体" pitchFamily="2" charset="-122"/>
                <a:cs typeface="Times New Roman" pitchFamily="18" charset="0"/>
              </a:rPr>
              <a:t>测量</a:t>
            </a:r>
            <a:r>
              <a:rPr lang="zh-CN" altLang="en-US" sz="3600" dirty="0">
                <a:latin typeface="宋体" pitchFamily="2" charset="-122"/>
                <a:cs typeface="Times New Roman" pitchFamily="18" charset="0"/>
              </a:rPr>
              <a:t>灯泡</a:t>
            </a:r>
            <a:r>
              <a:rPr lang="en-US" altLang="zh-CN" sz="3600" dirty="0">
                <a:latin typeface="宋体" pitchFamily="2" charset="-122"/>
                <a:cs typeface="Times New Roman" pitchFamily="18" charset="0"/>
              </a:rPr>
              <a:t>L</a:t>
            </a:r>
            <a:r>
              <a:rPr lang="en-US" altLang="zh-CN" sz="3600" baseline="-30000" dirty="0">
                <a:latin typeface="宋体" pitchFamily="2" charset="-122"/>
                <a:cs typeface="Times New Roman" pitchFamily="18" charset="0"/>
              </a:rPr>
              <a:t>2</a:t>
            </a:r>
            <a:r>
              <a:rPr lang="zh-CN" altLang="en-US" sz="3600" dirty="0">
                <a:latin typeface="宋体" pitchFamily="2" charset="-122"/>
                <a:cs typeface="Times New Roman" pitchFamily="18" charset="0"/>
              </a:rPr>
              <a:t>中电流的是	</a:t>
            </a:r>
            <a:r>
              <a:rPr lang="en-US" altLang="zh-CN" sz="3600" dirty="0">
                <a:latin typeface="宋体" pitchFamily="2" charset="-122"/>
                <a:cs typeface="Times New Roman" pitchFamily="18" charset="0"/>
              </a:rPr>
              <a:t>(</a:t>
            </a:r>
            <a:r>
              <a:rPr lang="zh-CN" altLang="en-US" sz="3600" i="1" dirty="0">
                <a:latin typeface="宋体" pitchFamily="2" charset="-122"/>
                <a:cs typeface="Times New Roman" pitchFamily="18" charset="0"/>
              </a:rPr>
              <a:t>　　</a:t>
            </a:r>
            <a:r>
              <a:rPr lang="en-US" altLang="zh-CN" sz="3600" dirty="0">
                <a:latin typeface="宋体" pitchFamily="2" charset="-122"/>
                <a:cs typeface="Times New Roman" pitchFamily="18" charset="0"/>
              </a:rPr>
              <a:t>)</a:t>
            </a:r>
            <a:endParaRPr lang="en-US" altLang="zh-CN" sz="3600" dirty="0">
              <a:latin typeface="宋体" pitchFamily="2" charset="-122"/>
            </a:endParaRPr>
          </a:p>
          <a:p>
            <a:pPr indent="228600" eaLnBrk="0" hangingPunct="0"/>
            <a:endParaRPr lang="en-US" altLang="zh-CN" sz="3600" dirty="0"/>
          </a:p>
        </p:txBody>
      </p:sp>
      <p:pic>
        <p:nvPicPr>
          <p:cNvPr id="62465" name="图片 18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57422" y="1500174"/>
            <a:ext cx="3524254" cy="267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6286512" y="928670"/>
            <a:ext cx="554038" cy="584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3200" b="1" dirty="0">
                <a:solidFill>
                  <a:srgbClr val="FF3300"/>
                </a:solidFill>
                <a:latin typeface="宋体" pitchFamily="2" charset="-122"/>
              </a:rPr>
              <a:t>B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2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2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6" grpId="0"/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00100" y="142852"/>
            <a:ext cx="7129462" cy="25288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sz="3200" b="1" dirty="0">
                <a:solidFill>
                  <a:srgbClr val="0000FF"/>
                </a:solidFill>
                <a:latin typeface="宋体" pitchFamily="2" charset="-122"/>
              </a:rPr>
              <a:t>    </a:t>
            </a:r>
            <a:r>
              <a:rPr lang="en-US" altLang="zh-CN" sz="3200" b="1" dirty="0">
                <a:latin typeface="宋体" pitchFamily="2" charset="-122"/>
              </a:rPr>
              <a:t>3</a:t>
            </a:r>
            <a:r>
              <a:rPr lang="en-US" altLang="zh-CN" sz="3200" b="1" i="1" dirty="0">
                <a:latin typeface="宋体" pitchFamily="2" charset="-122"/>
              </a:rPr>
              <a:t>.</a:t>
            </a:r>
            <a:r>
              <a:rPr lang="zh-CN" altLang="zh-CN" sz="3200" b="1" dirty="0">
                <a:latin typeface="宋体" pitchFamily="2" charset="-122"/>
              </a:rPr>
              <a:t>小明同学在使用电流表测电流时</a:t>
            </a:r>
            <a:r>
              <a:rPr lang="en-US" altLang="zh-CN" sz="3200" b="1" dirty="0">
                <a:latin typeface="宋体" pitchFamily="2" charset="-122"/>
              </a:rPr>
              <a:t>,</a:t>
            </a:r>
            <a:r>
              <a:rPr lang="zh-CN" altLang="zh-CN" sz="3200" b="1" dirty="0">
                <a:latin typeface="宋体" pitchFamily="2" charset="-122"/>
              </a:rPr>
              <a:t>他发现表针是向左边偏转的</a:t>
            </a:r>
            <a:r>
              <a:rPr lang="en-US" altLang="zh-CN" sz="3200" b="1" dirty="0">
                <a:latin typeface="宋体" pitchFamily="2" charset="-122"/>
              </a:rPr>
              <a:t>,</a:t>
            </a:r>
            <a:r>
              <a:rPr lang="zh-CN" altLang="zh-CN" sz="3200" b="1" dirty="0">
                <a:latin typeface="宋体" pitchFamily="2" charset="-122"/>
              </a:rPr>
              <a:t>则这是因为电流表的正、负接线柱</a:t>
            </a:r>
            <a:r>
              <a:rPr lang="zh-CN" altLang="zh-CN" sz="3200" b="1" i="1" u="sng" dirty="0">
                <a:latin typeface="宋体" pitchFamily="2" charset="-122"/>
              </a:rPr>
              <a:t>　　　　</a:t>
            </a:r>
            <a:r>
              <a:rPr lang="en-US" altLang="zh-CN" sz="3200" b="1" i="1" dirty="0">
                <a:latin typeface="宋体" pitchFamily="2" charset="-122"/>
              </a:rPr>
              <a:t>.</a:t>
            </a:r>
            <a:r>
              <a:rPr lang="zh-CN" altLang="zh-CN" sz="3200" b="1" dirty="0">
                <a:latin typeface="宋体" pitchFamily="2" charset="-122"/>
              </a:rPr>
              <a:t>电路连接正确后</a:t>
            </a:r>
            <a:r>
              <a:rPr lang="en-US" altLang="zh-CN" sz="3200" b="1" dirty="0">
                <a:latin typeface="宋体" pitchFamily="2" charset="-122"/>
              </a:rPr>
              <a:t>,</a:t>
            </a:r>
            <a:r>
              <a:rPr lang="zh-CN" altLang="zh-CN" sz="3200" b="1" dirty="0">
                <a:latin typeface="宋体" pitchFamily="2" charset="-122"/>
              </a:rPr>
              <a:t>他测得的电流</a:t>
            </a:r>
            <a:r>
              <a:rPr lang="en-US" altLang="zh-CN" sz="3200" b="1" dirty="0">
                <a:latin typeface="宋体" pitchFamily="2" charset="-122"/>
              </a:rPr>
              <a:t>(</a:t>
            </a:r>
            <a:r>
              <a:rPr lang="zh-CN" altLang="zh-CN" sz="3200" b="1" dirty="0">
                <a:latin typeface="宋体" pitchFamily="2" charset="-122"/>
              </a:rPr>
              <a:t>如图所示</a:t>
            </a:r>
            <a:r>
              <a:rPr lang="en-US" altLang="zh-CN" sz="3200" b="1" dirty="0">
                <a:latin typeface="宋体" pitchFamily="2" charset="-122"/>
              </a:rPr>
              <a:t>)</a:t>
            </a:r>
            <a:r>
              <a:rPr lang="zh-CN" altLang="zh-CN" sz="3200" b="1" dirty="0">
                <a:latin typeface="宋体" pitchFamily="2" charset="-122"/>
              </a:rPr>
              <a:t>是</a:t>
            </a:r>
            <a:r>
              <a:rPr lang="zh-CN" altLang="zh-CN" sz="3200" b="1" i="1" u="sng" dirty="0">
                <a:latin typeface="宋体" pitchFamily="2" charset="-122"/>
              </a:rPr>
              <a:t>　　　　</a:t>
            </a:r>
            <a:r>
              <a:rPr lang="en-US" altLang="zh-CN" sz="3200" b="1" dirty="0">
                <a:latin typeface="宋体" pitchFamily="2" charset="-122"/>
              </a:rPr>
              <a:t>A</a:t>
            </a:r>
            <a:r>
              <a:rPr lang="en-US" altLang="zh-CN" sz="3200" b="1" i="1" dirty="0">
                <a:latin typeface="宋体" pitchFamily="2" charset="-122"/>
              </a:rPr>
              <a:t>. </a:t>
            </a:r>
            <a:endParaRPr lang="zh-CN" altLang="zh-CN" sz="3200" b="1" dirty="0">
              <a:latin typeface="宋体" pitchFamily="2" charset="-122"/>
            </a:endParaRPr>
          </a:p>
        </p:txBody>
      </p:sp>
      <p:pic>
        <p:nvPicPr>
          <p:cNvPr id="3" name="图片 2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57158" y="3143248"/>
            <a:ext cx="4157170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5753075" y="1079477"/>
            <a:ext cx="1439862" cy="584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3200" b="1">
                <a:solidFill>
                  <a:srgbClr val="FF3300"/>
                </a:solidFill>
                <a:latin typeface="宋体" pitchFamily="2" charset="-122"/>
              </a:rPr>
              <a:t>接反了</a:t>
            </a:r>
            <a:endParaRPr lang="en-US" altLang="zh-CN" sz="3200" b="1">
              <a:solidFill>
                <a:srgbClr val="FF3300"/>
              </a:solidFill>
              <a:latin typeface="宋体" pitchFamily="2" charset="-122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1936725" y="2087540"/>
            <a:ext cx="863600" cy="584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3200" b="1">
                <a:solidFill>
                  <a:srgbClr val="FF3300"/>
                </a:solidFill>
                <a:latin typeface="宋体" pitchFamily="2" charset="-122"/>
              </a:rPr>
              <a:t>0.2</a:t>
            </a:r>
          </a:p>
        </p:txBody>
      </p:sp>
      <p:sp>
        <p:nvSpPr>
          <p:cNvPr id="6" name="矩形 5"/>
          <p:cNvSpPr/>
          <p:nvPr/>
        </p:nvSpPr>
        <p:spPr>
          <a:xfrm>
            <a:off x="4643438" y="2928934"/>
            <a:ext cx="3786214" cy="304698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</a:rPr>
              <a:t>解析</a:t>
            </a:r>
            <a:r>
              <a:rPr lang="en-US" sz="2400" b="1" dirty="0" smtClean="0">
                <a:solidFill>
                  <a:srgbClr val="FF0000"/>
                </a:solidFill>
              </a:rPr>
              <a:t>:</a:t>
            </a:r>
            <a:r>
              <a:rPr lang="zh-CN" altLang="en-US" sz="2400" dirty="0" smtClean="0"/>
              <a:t>如果电流表指针向左偏转</a:t>
            </a:r>
            <a:r>
              <a:rPr lang="en-US" sz="2400" dirty="0" smtClean="0"/>
              <a:t>,</a:t>
            </a:r>
            <a:r>
              <a:rPr lang="zh-CN" altLang="en-US" sz="2400" dirty="0" smtClean="0"/>
              <a:t>则电流从电流表的负接线柱流入</a:t>
            </a:r>
            <a:r>
              <a:rPr lang="en-US" sz="2400" dirty="0" smtClean="0"/>
              <a:t>,</a:t>
            </a:r>
            <a:r>
              <a:rPr lang="zh-CN" altLang="en-US" sz="2400" dirty="0" smtClean="0"/>
              <a:t>从电流表的正接线柱流出</a:t>
            </a:r>
            <a:r>
              <a:rPr lang="en-US" sz="2400" dirty="0" smtClean="0"/>
              <a:t>,</a:t>
            </a:r>
            <a:r>
              <a:rPr lang="zh-CN" altLang="en-US" sz="2400" dirty="0" smtClean="0"/>
              <a:t>这是电流表的正、负接线柱接反造成的</a:t>
            </a:r>
            <a:r>
              <a:rPr lang="en-US" sz="2400" i="1" dirty="0" smtClean="0"/>
              <a:t>.</a:t>
            </a:r>
            <a:r>
              <a:rPr lang="zh-CN" altLang="en-US" sz="2400" dirty="0" smtClean="0"/>
              <a:t>当选择</a:t>
            </a:r>
            <a:r>
              <a:rPr lang="en-US" sz="2400" dirty="0" smtClean="0"/>
              <a:t>0</a:t>
            </a:r>
            <a:r>
              <a:rPr lang="en-US" sz="2400" i="1" dirty="0" smtClean="0"/>
              <a:t>~</a:t>
            </a:r>
            <a:r>
              <a:rPr lang="en-US" sz="2400" dirty="0" smtClean="0"/>
              <a:t>0</a:t>
            </a:r>
            <a:r>
              <a:rPr lang="en-US" sz="2400" i="1" dirty="0" smtClean="0"/>
              <a:t>.</a:t>
            </a:r>
            <a:r>
              <a:rPr lang="en-US" sz="2400" dirty="0" smtClean="0"/>
              <a:t>6 A</a:t>
            </a:r>
            <a:r>
              <a:rPr lang="zh-CN" altLang="en-US" sz="2400" dirty="0" smtClean="0"/>
              <a:t>量程时</a:t>
            </a:r>
            <a:r>
              <a:rPr lang="en-US" sz="2400" dirty="0" smtClean="0"/>
              <a:t>,</a:t>
            </a:r>
            <a:r>
              <a:rPr lang="zh-CN" altLang="en-US" sz="2400" dirty="0" smtClean="0"/>
              <a:t>指针指在</a:t>
            </a:r>
            <a:r>
              <a:rPr lang="en-US" sz="2400" dirty="0" smtClean="0"/>
              <a:t>0</a:t>
            </a:r>
            <a:r>
              <a:rPr lang="en-US" sz="2400" i="1" dirty="0" smtClean="0"/>
              <a:t>.</a:t>
            </a:r>
            <a:r>
              <a:rPr lang="en-US" sz="2400" dirty="0" smtClean="0"/>
              <a:t>2</a:t>
            </a:r>
            <a:r>
              <a:rPr lang="zh-CN" altLang="en-US" sz="2400" dirty="0" smtClean="0"/>
              <a:t>处</a:t>
            </a:r>
            <a:r>
              <a:rPr lang="en-US" sz="2400" dirty="0" smtClean="0"/>
              <a:t>,</a:t>
            </a:r>
            <a:r>
              <a:rPr lang="zh-CN" altLang="en-US" sz="2400" dirty="0" smtClean="0"/>
              <a:t>说明测得的电流是</a:t>
            </a:r>
            <a:r>
              <a:rPr lang="en-US" sz="2400" dirty="0" smtClean="0"/>
              <a:t>0</a:t>
            </a:r>
            <a:r>
              <a:rPr lang="en-US" sz="2400" i="1" dirty="0" smtClean="0"/>
              <a:t>.</a:t>
            </a:r>
            <a:r>
              <a:rPr lang="en-US" sz="2400" dirty="0" smtClean="0"/>
              <a:t>2 A</a:t>
            </a:r>
            <a:r>
              <a:rPr lang="en-US" sz="2400" i="1" dirty="0" smtClean="0"/>
              <a:t>.</a:t>
            </a:r>
            <a:endParaRPr lang="zh-CN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971550" y="692150"/>
            <a:ext cx="7272338" cy="301625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sz="3200" b="1">
                <a:latin typeface="宋体" pitchFamily="2" charset="-122"/>
              </a:rPr>
              <a:t>4</a:t>
            </a:r>
            <a:r>
              <a:rPr lang="en-US" altLang="zh-CN" sz="3200" b="1" i="1">
                <a:latin typeface="宋体" pitchFamily="2" charset="-122"/>
              </a:rPr>
              <a:t>.</a:t>
            </a:r>
            <a:r>
              <a:rPr lang="zh-CN" altLang="zh-CN" sz="3200" b="1">
                <a:latin typeface="宋体" pitchFamily="2" charset="-122"/>
              </a:rPr>
              <a:t>如图所示是实验室中常见的一种仪表的示意图</a:t>
            </a:r>
            <a:r>
              <a:rPr lang="en-US" altLang="zh-CN" sz="3200" b="1">
                <a:latin typeface="宋体" pitchFamily="2" charset="-122"/>
              </a:rPr>
              <a:t>,</a:t>
            </a:r>
            <a:r>
              <a:rPr lang="zh-CN" altLang="zh-CN" sz="3200" b="1">
                <a:latin typeface="宋体" pitchFamily="2" charset="-122"/>
              </a:rPr>
              <a:t>请你写出从图中得到的三条信息</a:t>
            </a:r>
            <a:r>
              <a:rPr lang="en-US" altLang="zh-CN" sz="3200" b="1">
                <a:latin typeface="宋体" pitchFamily="2" charset="-122"/>
              </a:rPr>
              <a:t>:</a:t>
            </a:r>
            <a:endParaRPr lang="zh-CN" altLang="zh-CN" sz="3200" b="1">
              <a:latin typeface="宋体" pitchFamily="2" charset="-122"/>
            </a:endParaRPr>
          </a:p>
          <a:p>
            <a:r>
              <a:rPr lang="en-US" altLang="zh-CN" sz="3200" b="1">
                <a:latin typeface="宋体" pitchFamily="2" charset="-122"/>
              </a:rPr>
              <a:t>(1)</a:t>
            </a:r>
            <a:r>
              <a:rPr lang="zh-CN" altLang="zh-CN" sz="3200" b="1" i="1" u="sng">
                <a:latin typeface="宋体" pitchFamily="2" charset="-122"/>
              </a:rPr>
              <a:t>　　　　　</a:t>
            </a:r>
            <a:r>
              <a:rPr lang="en-US" altLang="zh-CN" sz="3200" b="1" i="1" u="sng">
                <a:latin typeface="宋体" pitchFamily="2" charset="-122"/>
              </a:rPr>
              <a:t>              </a:t>
            </a:r>
            <a:r>
              <a:rPr lang="zh-CN" altLang="zh-CN" sz="3200" b="1" i="1" u="sng">
                <a:latin typeface="宋体" pitchFamily="2" charset="-122"/>
              </a:rPr>
              <a:t>　</a:t>
            </a:r>
            <a:r>
              <a:rPr lang="en-US" altLang="zh-CN" sz="3200" b="1">
                <a:latin typeface="宋体" pitchFamily="2" charset="-122"/>
              </a:rPr>
              <a:t>;</a:t>
            </a:r>
          </a:p>
          <a:p>
            <a:pPr>
              <a:buFontTx/>
              <a:buAutoNum type="arabicParenBoth" startAt="2"/>
            </a:pPr>
            <a:r>
              <a:rPr lang="en-US" altLang="zh-CN" sz="3200" b="1" u="sng">
                <a:latin typeface="宋体" pitchFamily="2" charset="-122"/>
              </a:rPr>
              <a:t>                          </a:t>
            </a:r>
            <a:r>
              <a:rPr lang="en-US" altLang="zh-CN" sz="3200" b="1">
                <a:latin typeface="宋体" pitchFamily="2" charset="-122"/>
              </a:rPr>
              <a:t>;</a:t>
            </a:r>
          </a:p>
          <a:p>
            <a:r>
              <a:rPr lang="en-US" altLang="zh-CN" sz="3200" b="1">
                <a:latin typeface="宋体" pitchFamily="2" charset="-122"/>
              </a:rPr>
              <a:t>(3)</a:t>
            </a:r>
            <a:r>
              <a:rPr lang="zh-CN" altLang="zh-CN" sz="3200" b="1" i="1" u="sng">
                <a:latin typeface="宋体" pitchFamily="2" charset="-122"/>
              </a:rPr>
              <a:t>　　　　　</a:t>
            </a:r>
            <a:r>
              <a:rPr lang="en-US" altLang="zh-CN" sz="3200" b="1" i="1" u="sng">
                <a:latin typeface="宋体" pitchFamily="2" charset="-122"/>
              </a:rPr>
              <a:t>            </a:t>
            </a:r>
            <a:r>
              <a:rPr lang="zh-CN" altLang="zh-CN" sz="3200" b="1" i="1" u="sng">
                <a:latin typeface="宋体" pitchFamily="2" charset="-122"/>
              </a:rPr>
              <a:t>　　</a:t>
            </a:r>
            <a:r>
              <a:rPr lang="en-US" altLang="zh-CN" sz="3200" b="1" i="1">
                <a:latin typeface="宋体" pitchFamily="2" charset="-122"/>
              </a:rPr>
              <a:t>.</a:t>
            </a:r>
            <a:r>
              <a:rPr lang="en-US" altLang="zh-CN" sz="3200" b="1" i="1">
                <a:solidFill>
                  <a:srgbClr val="0000FF"/>
                </a:solidFill>
                <a:latin typeface="宋体" pitchFamily="2" charset="-122"/>
              </a:rPr>
              <a:t> </a:t>
            </a:r>
            <a:endParaRPr lang="zh-CN" altLang="zh-CN" sz="3200" b="1">
              <a:solidFill>
                <a:srgbClr val="0000FF"/>
              </a:solidFill>
              <a:latin typeface="宋体" pitchFamily="2" charset="-122"/>
            </a:endParaRPr>
          </a:p>
        </p:txBody>
      </p:sp>
      <p:pic>
        <p:nvPicPr>
          <p:cNvPr id="3" name="图片 2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85720" y="3857628"/>
            <a:ext cx="3516324" cy="2324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1908175" y="2060575"/>
            <a:ext cx="3240088" cy="5857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zh-CN" sz="3200" b="1">
                <a:solidFill>
                  <a:srgbClr val="FF0000"/>
                </a:solidFill>
              </a:rPr>
              <a:t>这是一个电流表</a:t>
            </a:r>
            <a:endParaRPr lang="en-US" altLang="zh-CN" sz="3200" b="1">
              <a:solidFill>
                <a:srgbClr val="FF0000"/>
              </a:solidFill>
              <a:latin typeface="宋体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649413" y="2636838"/>
            <a:ext cx="5130800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zh-CN" sz="3200" b="1" dirty="0">
                <a:solidFill>
                  <a:srgbClr val="FF0000"/>
                </a:solidFill>
                <a:latin typeface="Arial" pitchFamily="34" charset="0"/>
              </a:rPr>
              <a:t>电流表选择的量程是</a:t>
            </a:r>
            <a:r>
              <a:rPr lang="en-US" altLang="zh-CN" sz="3200" b="1" dirty="0">
                <a:solidFill>
                  <a:srgbClr val="FF0000"/>
                </a:solidFill>
                <a:latin typeface="+mn-ea"/>
                <a:ea typeface="+mn-ea"/>
              </a:rPr>
              <a:t>0</a:t>
            </a:r>
            <a:r>
              <a:rPr lang="zh-CN" altLang="en-US" sz="3200" b="1" i="1" dirty="0">
                <a:solidFill>
                  <a:srgbClr val="FF0000"/>
                </a:solidFill>
                <a:latin typeface="+mn-ea"/>
                <a:ea typeface="+mn-ea"/>
              </a:rPr>
              <a:t>～</a:t>
            </a:r>
            <a:r>
              <a:rPr lang="en-US" altLang="zh-CN" sz="3200" b="1" dirty="0">
                <a:solidFill>
                  <a:srgbClr val="FF0000"/>
                </a:solidFill>
                <a:latin typeface="+mn-ea"/>
                <a:ea typeface="+mn-ea"/>
              </a:rPr>
              <a:t>3 A</a:t>
            </a:r>
            <a:endParaRPr lang="zh-CN" altLang="en-US" sz="32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1619250" y="3068638"/>
            <a:ext cx="4105275" cy="5857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zh-CN" altLang="zh-CN" sz="3200" b="1" dirty="0">
                <a:solidFill>
                  <a:srgbClr val="FF0000"/>
                </a:solidFill>
                <a:latin typeface="Arial" pitchFamily="34" charset="0"/>
              </a:rPr>
              <a:t>电流表的示数为</a:t>
            </a:r>
            <a:r>
              <a:rPr lang="en-US" altLang="zh-CN" sz="3200" b="1" dirty="0">
                <a:solidFill>
                  <a:srgbClr val="FF0000"/>
                </a:solidFill>
                <a:latin typeface="+mn-ea"/>
                <a:ea typeface="+mn-ea"/>
              </a:rPr>
              <a:t>1</a:t>
            </a:r>
            <a:r>
              <a:rPr lang="en-US" altLang="zh-CN" sz="3200" b="1" i="1" dirty="0">
                <a:solidFill>
                  <a:srgbClr val="FF0000"/>
                </a:solidFill>
                <a:latin typeface="+mn-ea"/>
                <a:ea typeface="+mn-ea"/>
              </a:rPr>
              <a:t>.</a:t>
            </a:r>
            <a:r>
              <a:rPr lang="en-US" altLang="zh-CN" sz="3200" b="1" dirty="0">
                <a:solidFill>
                  <a:srgbClr val="FF0000"/>
                </a:solidFill>
                <a:latin typeface="+mn-ea"/>
                <a:ea typeface="+mn-ea"/>
              </a:rPr>
              <a:t>5 A</a:t>
            </a:r>
          </a:p>
        </p:txBody>
      </p:sp>
      <p:sp>
        <p:nvSpPr>
          <p:cNvPr id="8" name="矩形 7"/>
          <p:cNvSpPr/>
          <p:nvPr/>
        </p:nvSpPr>
        <p:spPr>
          <a:xfrm>
            <a:off x="3929058" y="4071942"/>
            <a:ext cx="4786346" cy="193899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rgbClr val="0000FF"/>
                </a:solidFill>
              </a:rPr>
              <a:t>解析</a:t>
            </a:r>
            <a:r>
              <a:rPr lang="en-US" sz="2400" b="1" dirty="0" smtClean="0">
                <a:solidFill>
                  <a:srgbClr val="FF0000"/>
                </a:solidFill>
              </a:rPr>
              <a:t>:</a:t>
            </a:r>
            <a:r>
              <a:rPr lang="zh-CN" altLang="en-US" sz="2400" dirty="0" smtClean="0"/>
              <a:t>通过表盘上的“</a:t>
            </a:r>
            <a:r>
              <a:rPr lang="en-US" sz="2400" dirty="0" smtClean="0"/>
              <a:t>A</a:t>
            </a:r>
            <a:r>
              <a:rPr lang="zh-CN" altLang="en-US" sz="2400" dirty="0" smtClean="0"/>
              <a:t>”标志可知</a:t>
            </a:r>
            <a:r>
              <a:rPr lang="en-US" sz="2400" dirty="0" smtClean="0"/>
              <a:t>,</a:t>
            </a:r>
            <a:r>
              <a:rPr lang="zh-CN" altLang="en-US" sz="2400" dirty="0" smtClean="0"/>
              <a:t>这是一个电流表</a:t>
            </a:r>
            <a:r>
              <a:rPr lang="en-US" sz="2400" dirty="0" smtClean="0"/>
              <a:t>;</a:t>
            </a:r>
            <a:r>
              <a:rPr lang="zh-CN" altLang="en-US" sz="2400" dirty="0" smtClean="0"/>
              <a:t>根据接线柱确定电流表选择的量程是</a:t>
            </a:r>
            <a:r>
              <a:rPr lang="en-US" sz="2400" dirty="0" smtClean="0"/>
              <a:t>0</a:t>
            </a:r>
            <a:r>
              <a:rPr lang="en-US" sz="2400" i="1" dirty="0" smtClean="0"/>
              <a:t>~</a:t>
            </a:r>
            <a:r>
              <a:rPr lang="en-US" sz="2400" dirty="0" smtClean="0"/>
              <a:t>3 A;</a:t>
            </a:r>
            <a:r>
              <a:rPr lang="zh-CN" altLang="en-US" sz="2400" dirty="0" smtClean="0"/>
              <a:t>电流表使用量程的分度值为</a:t>
            </a:r>
            <a:r>
              <a:rPr lang="en-US" sz="2400" dirty="0" smtClean="0"/>
              <a:t>0</a:t>
            </a:r>
            <a:r>
              <a:rPr lang="en-US" sz="2400" i="1" dirty="0" smtClean="0"/>
              <a:t>.</a:t>
            </a:r>
            <a:r>
              <a:rPr lang="en-US" sz="2400" dirty="0" smtClean="0"/>
              <a:t>1 A,</a:t>
            </a:r>
            <a:r>
              <a:rPr lang="zh-CN" altLang="en-US" sz="2400" dirty="0" smtClean="0"/>
              <a:t>则电流表的示数为</a:t>
            </a:r>
            <a:r>
              <a:rPr lang="en-US" sz="2400" dirty="0" smtClean="0"/>
              <a:t>1</a:t>
            </a:r>
            <a:r>
              <a:rPr lang="en-US" sz="2400" i="1" dirty="0" smtClean="0"/>
              <a:t>.</a:t>
            </a:r>
            <a:r>
              <a:rPr lang="en-US" sz="2400" dirty="0" smtClean="0"/>
              <a:t>5 A</a:t>
            </a:r>
            <a:r>
              <a:rPr lang="en-US" sz="2400" i="1" dirty="0" smtClean="0"/>
              <a:t>.</a:t>
            </a:r>
            <a:endParaRPr lang="zh-CN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Oval 12"/>
          <p:cNvSpPr>
            <a:spLocks noChangeArrowheads="1"/>
          </p:cNvSpPr>
          <p:nvPr/>
        </p:nvSpPr>
        <p:spPr bwMode="auto">
          <a:xfrm>
            <a:off x="228600" y="0"/>
            <a:ext cx="1828800" cy="990600"/>
          </a:xfrm>
          <a:prstGeom prst="ellipse">
            <a:avLst/>
          </a:prstGeom>
          <a:noFill/>
          <a:ln w="9525">
            <a:noFill/>
            <a:round/>
          </a:ln>
        </p:spPr>
        <p:txBody>
          <a:bodyPr wrap="none" anchor="ctr"/>
          <a:lstStyle/>
          <a:p>
            <a:pPr>
              <a:buFont typeface="Arial" charset="0"/>
              <a:buNone/>
            </a:pPr>
            <a:endParaRPr lang="zh-CN" altLang="zh-CN"/>
          </a:p>
        </p:txBody>
      </p:sp>
      <p:sp>
        <p:nvSpPr>
          <p:cNvPr id="12291" name="Rectangle 5"/>
          <p:cNvSpPr>
            <a:spLocks noGrp="1" noRot="1" noChangeArrowheads="1"/>
          </p:cNvSpPr>
          <p:nvPr>
            <p:ph type="body" sz="half" idx="4294967295"/>
          </p:nvPr>
        </p:nvSpPr>
        <p:spPr bwMode="auto">
          <a:xfrm>
            <a:off x="250825" y="1989138"/>
            <a:ext cx="4176713" cy="3816350"/>
          </a:xfrm>
          <a:prstGeom prst="rect">
            <a:avLst/>
          </a:prstGeom>
          <a:noFill/>
          <a:ln>
            <a:miter lim="800000"/>
          </a:ln>
        </p:spPr>
        <p:txBody>
          <a:bodyPr/>
          <a:lstStyle/>
          <a:p>
            <a:pPr marL="457200" lvl="1" indent="0"/>
            <a:r>
              <a:rPr lang="zh-CN" altLang="en-US" b="1" dirty="0" smtClean="0">
                <a:ea typeface="楷体_GB2312" pitchFamily="49" charset="-122"/>
              </a:rPr>
              <a:t>    </a:t>
            </a:r>
            <a:r>
              <a:rPr lang="zh-CN" altLang="en-US" b="1" dirty="0" smtClean="0"/>
              <a:t>   </a:t>
            </a:r>
          </a:p>
          <a:p>
            <a:pPr algn="ctr">
              <a:buFont typeface="Arial" charset="0"/>
              <a:buNone/>
            </a:pPr>
            <a:r>
              <a:rPr lang="zh-CN" altLang="en-US" sz="2800" b="1" dirty="0" smtClean="0">
                <a:solidFill>
                  <a:srgbClr val="FF0000"/>
                </a:solidFill>
              </a:rPr>
              <a:t>安培</a:t>
            </a:r>
          </a:p>
          <a:p>
            <a:pPr>
              <a:buFont typeface="Arial" charset="0"/>
              <a:buNone/>
            </a:pPr>
            <a:r>
              <a:rPr lang="zh-CN" altLang="en-US" sz="2800" b="1" smtClean="0"/>
              <a:t>    </a:t>
            </a:r>
            <a:r>
              <a:rPr lang="zh-CN" altLang="en-US" sz="2800" b="1" smtClean="0"/>
              <a:t>电磁学</a:t>
            </a:r>
            <a:r>
              <a:rPr lang="zh-CN" altLang="en-US" sz="2800" b="1" dirty="0" smtClean="0"/>
              <a:t>的奠基人之一，他生于里昂一个富商家庭，从小博览群书，具有惊人的记忆力和非凡的数学才能。</a:t>
            </a:r>
          </a:p>
          <a:p>
            <a:pPr>
              <a:buFontTx/>
              <a:buNone/>
            </a:pPr>
            <a:endParaRPr lang="en-US" sz="2800" dirty="0" smtClean="0">
              <a:ea typeface="宋体" pitchFamily="2" charset="-122"/>
            </a:endParaRPr>
          </a:p>
        </p:txBody>
      </p:sp>
      <p:pic>
        <p:nvPicPr>
          <p:cNvPr id="12292" name="Picture 7" descr="安培"/>
          <p:cNvPicPr>
            <a:picLocks noGrp="1" noChangeAspect="1" noChangeArrowheads="1"/>
          </p:cNvPicPr>
          <p:nvPr>
            <p:ph type="body" sz="half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3" y="333375"/>
            <a:ext cx="4191000" cy="5791200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  <p:sp>
        <p:nvSpPr>
          <p:cNvPr id="12295" name="Rectangle 7"/>
          <p:cNvSpPr>
            <a:spLocks noChangeArrowheads="1"/>
          </p:cNvSpPr>
          <p:nvPr/>
        </p:nvSpPr>
        <p:spPr bwMode="auto">
          <a:xfrm>
            <a:off x="1258888" y="1196975"/>
            <a:ext cx="1560512" cy="6413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zh-CN" altLang="en-US" sz="3600" b="1">
                <a:ea typeface="黑体" pitchFamily="2" charset="-122"/>
              </a:rPr>
              <a:t>小资料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900113" y="476250"/>
            <a:ext cx="2520950" cy="7016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charset="0"/>
              <a:buNone/>
            </a:pPr>
            <a:r>
              <a:rPr lang="zh-CN" altLang="en-US" sz="4000"/>
              <a:t>练一练</a:t>
            </a: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755650" y="1844675"/>
            <a:ext cx="4752975" cy="641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charset="0"/>
              <a:buNone/>
            </a:pPr>
            <a:endParaRPr lang="zh-CN" altLang="zh-CN" sz="3600" b="1"/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971550" y="1773238"/>
            <a:ext cx="7920038" cy="641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charset="0"/>
              <a:buNone/>
            </a:pPr>
            <a:r>
              <a:rPr lang="en-US" altLang="zh-CN" sz="3600"/>
              <a:t>8</a:t>
            </a:r>
            <a:r>
              <a:rPr lang="zh-CN" altLang="en-US" sz="3600"/>
              <a:t>安培</a:t>
            </a:r>
            <a:r>
              <a:rPr lang="en-US" altLang="zh-CN" sz="3600"/>
              <a:t>=               </a:t>
            </a:r>
            <a:r>
              <a:rPr lang="zh-CN" altLang="en-US" sz="3600"/>
              <a:t>毫安</a:t>
            </a:r>
            <a:r>
              <a:rPr lang="en-US" altLang="zh-CN" sz="3600"/>
              <a:t>=   </a:t>
            </a:r>
            <a:r>
              <a:rPr lang="en-US" altLang="zh-CN" sz="3600">
                <a:solidFill>
                  <a:srgbClr val="FF0066"/>
                </a:solidFill>
              </a:rPr>
              <a:t>             </a:t>
            </a:r>
            <a:r>
              <a:rPr lang="en-US" altLang="zh-CN" sz="3600"/>
              <a:t> </a:t>
            </a:r>
            <a:r>
              <a:rPr lang="zh-CN" altLang="en-US" sz="3600"/>
              <a:t>微安</a:t>
            </a: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900113" y="3284538"/>
            <a:ext cx="8064500" cy="641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charset="0"/>
              <a:buNone/>
            </a:pPr>
            <a:r>
              <a:rPr lang="en-US" altLang="zh-CN" sz="3600"/>
              <a:t>28</a:t>
            </a:r>
            <a:r>
              <a:rPr lang="zh-CN" altLang="en-US" sz="3600"/>
              <a:t>毫安</a:t>
            </a:r>
            <a:r>
              <a:rPr lang="en-US" altLang="zh-CN" sz="3600"/>
              <a:t>=               </a:t>
            </a:r>
            <a:r>
              <a:rPr lang="zh-CN" altLang="en-US" sz="3600"/>
              <a:t>微安</a:t>
            </a:r>
            <a:r>
              <a:rPr lang="en-US" altLang="zh-CN" sz="3600"/>
              <a:t>=                </a:t>
            </a:r>
            <a:r>
              <a:rPr lang="zh-CN" altLang="en-US" sz="3600"/>
              <a:t>安培</a:t>
            </a:r>
          </a:p>
        </p:txBody>
      </p:sp>
      <p:sp>
        <p:nvSpPr>
          <p:cNvPr id="105479" name="Text Box 7"/>
          <p:cNvSpPr txBox="1">
            <a:spLocks noChangeArrowheads="1"/>
          </p:cNvSpPr>
          <p:nvPr/>
        </p:nvSpPr>
        <p:spPr bwMode="auto">
          <a:xfrm>
            <a:off x="2484438" y="1700213"/>
            <a:ext cx="1871662" cy="641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charset="0"/>
              <a:buNone/>
            </a:pPr>
            <a:r>
              <a:rPr lang="en-US" altLang="zh-CN" sz="3600">
                <a:solidFill>
                  <a:srgbClr val="FF0066"/>
                </a:solidFill>
              </a:rPr>
              <a:t>8 </a:t>
            </a:r>
            <a:r>
              <a:rPr lang="en-US" altLang="zh-CN">
                <a:solidFill>
                  <a:srgbClr val="FF0066"/>
                </a:solidFill>
              </a:rPr>
              <a:t>×</a:t>
            </a:r>
            <a:r>
              <a:rPr lang="en-US" altLang="zh-CN" b="1"/>
              <a:t> </a:t>
            </a:r>
            <a:r>
              <a:rPr lang="en-US" altLang="zh-CN" sz="3600">
                <a:solidFill>
                  <a:srgbClr val="FF0066"/>
                </a:solidFill>
              </a:rPr>
              <a:t>10</a:t>
            </a:r>
            <a:r>
              <a:rPr lang="en-US" altLang="zh-CN" sz="3600" baseline="30000">
                <a:solidFill>
                  <a:srgbClr val="FF0066"/>
                </a:solidFill>
              </a:rPr>
              <a:t>3</a:t>
            </a:r>
          </a:p>
        </p:txBody>
      </p:sp>
      <p:sp>
        <p:nvSpPr>
          <p:cNvPr id="105480" name="Text Box 8"/>
          <p:cNvSpPr txBox="1">
            <a:spLocks noChangeArrowheads="1"/>
          </p:cNvSpPr>
          <p:nvPr/>
        </p:nvSpPr>
        <p:spPr bwMode="auto">
          <a:xfrm>
            <a:off x="5940425" y="1773238"/>
            <a:ext cx="1944688" cy="641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charset="0"/>
              <a:buNone/>
            </a:pPr>
            <a:r>
              <a:rPr lang="en-US" altLang="zh-CN" sz="3600">
                <a:solidFill>
                  <a:srgbClr val="FF0066"/>
                </a:solidFill>
              </a:rPr>
              <a:t>8 </a:t>
            </a:r>
            <a:r>
              <a:rPr lang="en-US" altLang="zh-CN">
                <a:solidFill>
                  <a:srgbClr val="FF0066"/>
                </a:solidFill>
              </a:rPr>
              <a:t>×</a:t>
            </a:r>
            <a:r>
              <a:rPr lang="ru-RU" altLang="en-US" b="1"/>
              <a:t> </a:t>
            </a:r>
            <a:r>
              <a:rPr lang="en-US" altLang="zh-CN" sz="3600">
                <a:solidFill>
                  <a:srgbClr val="FF0066"/>
                </a:solidFill>
              </a:rPr>
              <a:t>10</a:t>
            </a:r>
            <a:r>
              <a:rPr lang="en-US" altLang="zh-CN" sz="3600" baseline="30000">
                <a:solidFill>
                  <a:srgbClr val="FF0066"/>
                </a:solidFill>
              </a:rPr>
              <a:t>6</a:t>
            </a:r>
          </a:p>
        </p:txBody>
      </p:sp>
      <p:sp>
        <p:nvSpPr>
          <p:cNvPr id="105481" name="Text Box 9"/>
          <p:cNvSpPr txBox="1">
            <a:spLocks noChangeArrowheads="1"/>
          </p:cNvSpPr>
          <p:nvPr/>
        </p:nvSpPr>
        <p:spPr bwMode="auto">
          <a:xfrm>
            <a:off x="2627313" y="3284538"/>
            <a:ext cx="2305050" cy="641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charset="0"/>
              <a:buNone/>
            </a:pPr>
            <a:r>
              <a:rPr lang="en-US" altLang="zh-CN" sz="3600">
                <a:solidFill>
                  <a:srgbClr val="FF0066"/>
                </a:solidFill>
              </a:rPr>
              <a:t>2.8 </a:t>
            </a:r>
            <a:r>
              <a:rPr lang="ru-RU" altLang="en-US" sz="3600">
                <a:solidFill>
                  <a:srgbClr val="FF0066"/>
                </a:solidFill>
              </a:rPr>
              <a:t> </a:t>
            </a:r>
            <a:r>
              <a:rPr lang="en-US" altLang="zh-CN">
                <a:solidFill>
                  <a:srgbClr val="FF0066"/>
                </a:solidFill>
              </a:rPr>
              <a:t>×</a:t>
            </a:r>
            <a:r>
              <a:rPr lang="ru-RU" altLang="en-US" b="1"/>
              <a:t> </a:t>
            </a:r>
            <a:r>
              <a:rPr lang="en-US" altLang="zh-CN" sz="3600">
                <a:solidFill>
                  <a:srgbClr val="FF0066"/>
                </a:solidFill>
              </a:rPr>
              <a:t>10</a:t>
            </a:r>
            <a:r>
              <a:rPr lang="en-US" altLang="zh-CN" sz="3600" baseline="30000">
                <a:solidFill>
                  <a:srgbClr val="FF0066"/>
                </a:solidFill>
              </a:rPr>
              <a:t>4</a:t>
            </a:r>
          </a:p>
        </p:txBody>
      </p:sp>
      <p:sp>
        <p:nvSpPr>
          <p:cNvPr id="105482" name="Text Box 10"/>
          <p:cNvSpPr txBox="1">
            <a:spLocks noChangeArrowheads="1"/>
          </p:cNvSpPr>
          <p:nvPr/>
        </p:nvSpPr>
        <p:spPr bwMode="auto">
          <a:xfrm>
            <a:off x="5795963" y="3284538"/>
            <a:ext cx="2233612" cy="641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charset="0"/>
              <a:buNone/>
            </a:pPr>
            <a:r>
              <a:rPr lang="en-US" altLang="zh-CN" sz="3600">
                <a:solidFill>
                  <a:srgbClr val="FF0066"/>
                </a:solidFill>
              </a:rPr>
              <a:t>2.8×10</a:t>
            </a:r>
            <a:r>
              <a:rPr lang="en-US" altLang="zh-CN" sz="3600" baseline="30000">
                <a:solidFill>
                  <a:srgbClr val="FF0066"/>
                </a:solidFill>
              </a:rPr>
              <a:t>-2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54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54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54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54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54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54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5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5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9" grpId="0" autoUpdateAnimBg="0"/>
      <p:bldP spid="105480" grpId="0" autoUpdateAnimBg="0"/>
      <p:bldP spid="105481" grpId="0" build="allAtOnce" autoUpdateAnimBg="0"/>
      <p:bldP spid="105482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1115616" y="332656"/>
            <a:ext cx="4038600" cy="7016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charset="0"/>
              <a:buNone/>
            </a:pPr>
            <a:r>
              <a:rPr lang="en-US" altLang="zh-CN" sz="4000" dirty="0" smtClean="0">
                <a:solidFill>
                  <a:srgbClr val="FF0000"/>
                </a:solidFill>
              </a:rPr>
              <a:t>4</a:t>
            </a:r>
            <a:r>
              <a:rPr lang="zh-CN" altLang="en-US" sz="4000" dirty="0" smtClean="0">
                <a:solidFill>
                  <a:srgbClr val="FF0000"/>
                </a:solidFill>
              </a:rPr>
              <a:t>、</a:t>
            </a:r>
            <a:r>
              <a:rPr lang="zh-CN" altLang="en-US" sz="4000" b="1" dirty="0" smtClean="0">
                <a:solidFill>
                  <a:srgbClr val="FF0000"/>
                </a:solidFill>
              </a:rPr>
              <a:t>常</a:t>
            </a:r>
            <a:r>
              <a:rPr lang="zh-CN" altLang="en-US" sz="4000" b="1" dirty="0">
                <a:solidFill>
                  <a:srgbClr val="FF0000"/>
                </a:solidFill>
              </a:rPr>
              <a:t>见的电流</a:t>
            </a:r>
          </a:p>
        </p:txBody>
      </p:sp>
      <p:graphicFrame>
        <p:nvGraphicFramePr>
          <p:cNvPr id="106499" name="Group 3"/>
          <p:cNvGraphicFramePr>
            <a:graphicFrameLocks noGrp="1"/>
          </p:cNvGraphicFramePr>
          <p:nvPr/>
        </p:nvGraphicFramePr>
        <p:xfrm>
          <a:off x="1219200" y="1524000"/>
          <a:ext cx="6781800" cy="4064001"/>
        </p:xfrm>
        <a:graphic>
          <a:graphicData uri="http://schemas.openxmlformats.org/drawingml/2006/table">
            <a:tbl>
              <a:tblPr/>
              <a:tblGrid>
                <a:gridCol w="4267200"/>
                <a:gridCol w="2514600"/>
              </a:tblGrid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</a:pPr>
                      <a:r>
                        <a:rPr kumimoji="0" lang="zh-CN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计算器中电源的电流</a:t>
                      </a:r>
                      <a:endParaRPr kumimoji="0" lang="zh-CN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约</a:t>
                      </a: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100μA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半导体收音机电源的电流</a:t>
                      </a: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约</a:t>
                      </a: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50mA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手电筒中的电流</a:t>
                      </a: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</a:pPr>
                      <a:r>
                        <a:rPr kumimoji="0" lang="zh-CN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约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200mA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家庭节能灯中的电流</a:t>
                      </a: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</a:pPr>
                      <a:r>
                        <a:rPr kumimoji="0" lang="zh-CN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约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0.1A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家用电冰箱的电流</a:t>
                      </a: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</a:pPr>
                      <a:r>
                        <a:rPr kumimoji="0" lang="zh-CN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约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1A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家用空调器的电流</a:t>
                      </a: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</a:pPr>
                      <a:r>
                        <a:rPr kumimoji="0" lang="zh-CN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约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5A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雷电电流</a:t>
                      </a: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</a:pPr>
                      <a:r>
                        <a:rPr kumimoji="0" lang="zh-CN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可达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2×10</a:t>
                      </a:r>
                      <a:r>
                        <a:rPr kumimoji="0" lang="en-US" sz="28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5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A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669925" y="249238"/>
            <a:ext cx="18415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buFont typeface="Arial" charset="0"/>
              <a:buNone/>
            </a:pPr>
            <a:endParaRPr lang="zh-CN" altLang="zh-CN" b="1">
              <a:latin typeface="Times New Roman" pitchFamily="18" charset="0"/>
            </a:endParaRP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228600" y="1905000"/>
            <a:ext cx="8915400" cy="11890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Font typeface="Arial" charset="0"/>
              <a:buNone/>
            </a:pPr>
            <a:endParaRPr lang="en-US" altLang="zh-CN" sz="4000" b="1">
              <a:latin typeface="Times New Roman" pitchFamily="18" charset="0"/>
            </a:endParaRPr>
          </a:p>
          <a:p>
            <a:pPr>
              <a:buFont typeface="Arial" charset="0"/>
              <a:buNone/>
            </a:pPr>
            <a:r>
              <a:rPr lang="en-US" altLang="zh-CN" sz="3200" b="1">
                <a:latin typeface="Times New Roman" pitchFamily="18" charset="0"/>
              </a:rPr>
              <a:t>           </a:t>
            </a: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0" y="0"/>
            <a:ext cx="184150" cy="8239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buFont typeface="Arial" charset="0"/>
              <a:buNone/>
            </a:pPr>
            <a:endParaRPr lang="zh-CN" altLang="zh-CN" sz="4800">
              <a:latin typeface="Times New Roman" pitchFamily="18" charset="0"/>
              <a:ea typeface="方正舒体" pitchFamily="2" charset="-122"/>
            </a:endParaRPr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0" y="5229225"/>
            <a:ext cx="3276600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charset="0"/>
              <a:buNone/>
            </a:pPr>
            <a:r>
              <a:rPr lang="zh-CN" altLang="en-US" sz="2400" b="1">
                <a:latin typeface="Times New Roman" pitchFamily="18" charset="0"/>
              </a:rPr>
              <a:t>家用电熨斗约</a:t>
            </a:r>
            <a:r>
              <a:rPr lang="en-US" altLang="zh-CN" sz="2400" b="1">
                <a:solidFill>
                  <a:srgbClr val="FF0000"/>
                </a:solidFill>
                <a:latin typeface="Times New Roman" pitchFamily="18" charset="0"/>
              </a:rPr>
              <a:t>2.3</a:t>
            </a:r>
            <a:r>
              <a:rPr lang="zh-CN" altLang="en-US" sz="2400" b="1">
                <a:solidFill>
                  <a:srgbClr val="FF0000"/>
                </a:solidFill>
                <a:latin typeface="Times New Roman" pitchFamily="18" charset="0"/>
              </a:rPr>
              <a:t>安</a:t>
            </a:r>
            <a:r>
              <a:rPr lang="zh-CN" altLang="en-US" sz="2400" b="1">
                <a:latin typeface="Times New Roman" pitchFamily="18" charset="0"/>
              </a:rPr>
              <a:t>            </a:t>
            </a: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304800" y="2487613"/>
            <a:ext cx="184150" cy="5794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buFont typeface="Arial" charset="0"/>
              <a:buNone/>
            </a:pPr>
            <a:endParaRPr lang="zh-CN" altLang="zh-CN" sz="3200" b="1">
              <a:latin typeface="Times New Roman" pitchFamily="18" charset="0"/>
            </a:endParaRPr>
          </a:p>
        </p:txBody>
      </p:sp>
      <p:sp>
        <p:nvSpPr>
          <p:cNvPr id="18443" name="Text Box 11"/>
          <p:cNvSpPr txBox="1">
            <a:spLocks noChangeArrowheads="1"/>
          </p:cNvSpPr>
          <p:nvPr/>
        </p:nvSpPr>
        <p:spPr bwMode="auto">
          <a:xfrm>
            <a:off x="3071802" y="5300663"/>
            <a:ext cx="2448106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zh-CN" altLang="en-US" sz="2400" b="1" dirty="0" smtClean="0">
                <a:latin typeface="Times New Roman" pitchFamily="18" charset="0"/>
              </a:rPr>
              <a:t>电动机</a:t>
            </a:r>
            <a:r>
              <a:rPr lang="en-US" altLang="zh-CN" sz="2400" b="1" dirty="0">
                <a:solidFill>
                  <a:srgbClr val="FF0000"/>
                </a:solidFill>
                <a:latin typeface="Times New Roman" pitchFamily="18" charset="0"/>
              </a:rPr>
              <a:t>9.5-16.4</a:t>
            </a:r>
            <a:r>
              <a:rPr lang="zh-CN" altLang="en-US" sz="2400" b="1" dirty="0">
                <a:solidFill>
                  <a:srgbClr val="FF0000"/>
                </a:solidFill>
                <a:latin typeface="Times New Roman" pitchFamily="18" charset="0"/>
              </a:rPr>
              <a:t>安</a:t>
            </a:r>
            <a:endParaRPr lang="en-US" altLang="zh-CN" sz="24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8444" name="Text Box 12"/>
          <p:cNvSpPr txBox="1">
            <a:spLocks noChangeArrowheads="1"/>
          </p:cNvSpPr>
          <p:nvPr/>
        </p:nvSpPr>
        <p:spPr bwMode="auto">
          <a:xfrm>
            <a:off x="395288" y="2492375"/>
            <a:ext cx="28956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charset="0"/>
              <a:buNone/>
            </a:pPr>
            <a:r>
              <a:rPr lang="zh-CN" altLang="en-US" sz="2400" b="1">
                <a:latin typeface="Times New Roman" pitchFamily="18" charset="0"/>
              </a:rPr>
              <a:t>日光灯</a:t>
            </a:r>
            <a:r>
              <a:rPr lang="en-US" altLang="zh-CN" sz="2400" b="1">
                <a:solidFill>
                  <a:srgbClr val="FF0000"/>
                </a:solidFill>
                <a:latin typeface="Times New Roman" pitchFamily="18" charset="0"/>
              </a:rPr>
              <a:t>136</a:t>
            </a:r>
            <a:r>
              <a:rPr lang="zh-CN" altLang="en-US" sz="2400" b="1">
                <a:solidFill>
                  <a:srgbClr val="FF0000"/>
                </a:solidFill>
                <a:latin typeface="Times New Roman" pitchFamily="18" charset="0"/>
              </a:rPr>
              <a:t>毫安</a:t>
            </a:r>
            <a:endParaRPr lang="en-US" altLang="zh-CN" sz="2400" b="1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07533" name="Text Box 13"/>
          <p:cNvSpPr txBox="1">
            <a:spLocks noChangeArrowheads="1"/>
          </p:cNvSpPr>
          <p:nvPr/>
        </p:nvSpPr>
        <p:spPr bwMode="auto">
          <a:xfrm>
            <a:off x="6156325" y="5300663"/>
            <a:ext cx="2339975" cy="10160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itchFamily="34" charset="0"/>
              <a:buNone/>
              <a:defRPr/>
            </a:pPr>
            <a:r>
              <a:rPr lang="zh-CN" alt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高压输电线路</a:t>
            </a:r>
            <a:endParaRPr lang="en-US" altLang="zh-CN" sz="24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>
              <a:spcBef>
                <a:spcPct val="50000"/>
              </a:spcBef>
              <a:buFont typeface="Arial" pitchFamily="34" charset="0"/>
              <a:buNone/>
              <a:defRPr/>
            </a:pP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200</a:t>
            </a:r>
            <a:r>
              <a:rPr lang="zh-CN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安左右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8446" name="Text Box 14"/>
          <p:cNvSpPr txBox="1">
            <a:spLocks noChangeArrowheads="1"/>
          </p:cNvSpPr>
          <p:nvPr/>
        </p:nvSpPr>
        <p:spPr bwMode="auto">
          <a:xfrm>
            <a:off x="5867400" y="2492375"/>
            <a:ext cx="3122613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zh-CN" altLang="en-US" sz="2400" b="1" dirty="0">
                <a:latin typeface="Times New Roman" pitchFamily="18" charset="0"/>
              </a:rPr>
              <a:t>彩色电视机约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itchFamily="18" charset="0"/>
              </a:rPr>
              <a:t>180</a:t>
            </a:r>
            <a:r>
              <a:rPr lang="zh-CN" altLang="en-US" sz="2400" b="1" dirty="0">
                <a:solidFill>
                  <a:srgbClr val="FF0000"/>
                </a:solidFill>
                <a:latin typeface="Times New Roman" pitchFamily="18" charset="0"/>
              </a:rPr>
              <a:t>毫安</a:t>
            </a:r>
            <a:endParaRPr lang="en-US" altLang="zh-CN" sz="24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8448" name="Text Box 16"/>
          <p:cNvSpPr txBox="1">
            <a:spLocks noChangeArrowheads="1"/>
          </p:cNvSpPr>
          <p:nvPr/>
        </p:nvSpPr>
        <p:spPr bwMode="auto">
          <a:xfrm>
            <a:off x="2843213" y="2492375"/>
            <a:ext cx="3168650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zh-CN" altLang="en-US" sz="2400" b="1">
                <a:latin typeface="Times New Roman" pitchFamily="18" charset="0"/>
              </a:rPr>
              <a:t>家用电风扇约</a:t>
            </a:r>
            <a:r>
              <a:rPr lang="en-US" altLang="zh-CN" sz="2400" b="1">
                <a:solidFill>
                  <a:srgbClr val="FF0000"/>
                </a:solidFill>
                <a:latin typeface="Times New Roman" pitchFamily="18" charset="0"/>
              </a:rPr>
              <a:t>320</a:t>
            </a:r>
            <a:r>
              <a:rPr lang="zh-CN" altLang="en-US" sz="2400" b="1">
                <a:solidFill>
                  <a:srgbClr val="FF0000"/>
                </a:solidFill>
                <a:latin typeface="Times New Roman" pitchFamily="18" charset="0"/>
              </a:rPr>
              <a:t>毫安</a:t>
            </a:r>
            <a:endParaRPr lang="en-US" altLang="zh-CN" sz="2400" b="1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8449" name="AutoShape 17">
            <a:hlinkClick r:id="" action="ppaction://noaction" highlightClick="1">
              <a:snd r:embed="rId3" name="雷电.WAV"/>
            </a:hlinkClick>
          </p:cNvPr>
          <p:cNvSpPr>
            <a:spLocks noChangeArrowheads="1"/>
          </p:cNvSpPr>
          <p:nvPr/>
        </p:nvSpPr>
        <p:spPr bwMode="auto">
          <a:xfrm>
            <a:off x="8382000" y="6400800"/>
            <a:ext cx="457200" cy="304800"/>
          </a:xfrm>
          <a:prstGeom prst="actionButtonSound">
            <a:avLst/>
          </a:prstGeom>
          <a:noFill/>
          <a:ln w="12700" cap="sq">
            <a:noFill/>
            <a:miter lim="800000"/>
          </a:ln>
        </p:spPr>
        <p:txBody>
          <a:bodyPr wrap="none" anchor="ctr"/>
          <a:lstStyle/>
          <a:p>
            <a:pPr>
              <a:buFont typeface="Arial" charset="0"/>
              <a:buNone/>
            </a:pPr>
            <a:endParaRPr lang="zh-CN" altLang="zh-CN"/>
          </a:p>
        </p:txBody>
      </p:sp>
      <p:pic>
        <p:nvPicPr>
          <p:cNvPr id="18453" name="Picture 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0113" y="836613"/>
            <a:ext cx="2535237" cy="106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5" name="Picture 23" descr="c:\users\administrator\appdata\roaming\360se6\User Data\temp\t01ce05e934e7408b31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95738" y="188913"/>
            <a:ext cx="1495425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8" name="Picture 2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0425" y="476250"/>
            <a:ext cx="2581275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60" name="Picture 28" descr="c:\users\administrator\appdata\roaming\360se6\User Data\temp\t01d96e69b7463c1cd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3850" y="3284538"/>
            <a:ext cx="2286000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64" name="Picture 32" descr="c:\users\administrator\appdata\roaming\360se6\User Data\temp\t01bd47cef20ac8da8f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43213" y="3141663"/>
            <a:ext cx="2592387" cy="193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66" name="Picture 34" descr="c:\users\administrator\appdata\roaming\360se6\User Data\temp\t017743e02a242f9ee2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867400" y="3213100"/>
            <a:ext cx="2665413" cy="188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7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7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4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4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4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4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4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4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4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4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8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8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8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8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8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8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8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8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  <p:bldP spid="18435" grpId="0"/>
      <p:bldP spid="18436" grpId="0"/>
      <p:bldP spid="18437" grpId="0"/>
      <p:bldP spid="18438" grpId="0"/>
      <p:bldP spid="18443" grpId="0"/>
      <p:bldP spid="18444" grpId="0"/>
      <p:bldP spid="107533" grpId="0"/>
      <p:bldP spid="18446" grpId="0"/>
      <p:bldP spid="18448" grpId="0"/>
      <p:bldP spid="1844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3"/>
          <p:cNvSpPr>
            <a:spLocks noGrp="1" noRot="1" noChangeArrowheads="1"/>
          </p:cNvSpPr>
          <p:nvPr>
            <p:ph type="body" idx="4294967295"/>
          </p:nvPr>
        </p:nvSpPr>
        <p:spPr bwMode="auto">
          <a:xfrm>
            <a:off x="250825" y="2133600"/>
            <a:ext cx="7850188" cy="3665538"/>
          </a:xfrm>
          <a:prstGeom prst="rect">
            <a:avLst/>
          </a:prstGeom>
          <a:noFill/>
          <a:ln>
            <a:miter lim="800000"/>
          </a:ln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zh-CN" altLang="en-US" b="1" dirty="0" smtClean="0"/>
              <a:t>怎样知道电路中电流的强弱呢？</a:t>
            </a:r>
          </a:p>
          <a:p>
            <a:pPr>
              <a:lnSpc>
                <a:spcPct val="90000"/>
              </a:lnSpc>
              <a:buFontTx/>
              <a:buNone/>
            </a:pPr>
            <a:endParaRPr lang="zh-CN" altLang="en-US" dirty="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zh-CN" altLang="en-US" b="1" dirty="0" smtClean="0">
                <a:ea typeface="楷体_GB2312" pitchFamily="49" charset="-122"/>
              </a:rPr>
              <a:t>可以用电流表直接测量电路中电流的强弱</a:t>
            </a:r>
          </a:p>
          <a:p>
            <a:pPr>
              <a:lnSpc>
                <a:spcPct val="90000"/>
              </a:lnSpc>
              <a:buFontTx/>
              <a:buNone/>
            </a:pPr>
            <a:endParaRPr lang="zh-CN" altLang="en-US" b="1" dirty="0" smtClean="0">
              <a:ea typeface="楷体_GB2312" pitchFamily="49" charset="-122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zh-CN" altLang="en-US" b="1" dirty="0" smtClean="0"/>
              <a:t>下面我们来看电流表</a:t>
            </a:r>
            <a:r>
              <a:rPr lang="en-US" altLang="zh-CN" b="1" dirty="0" smtClean="0"/>
              <a:t>:</a:t>
            </a:r>
            <a:endParaRPr lang="zh-CN" altLang="en-US" b="1" dirty="0" smtClean="0"/>
          </a:p>
        </p:txBody>
      </p:sp>
      <p:sp>
        <p:nvSpPr>
          <p:cNvPr id="16387" name="Rectangle 6"/>
          <p:cNvSpPr>
            <a:spLocks noChangeArrowheads="1"/>
          </p:cNvSpPr>
          <p:nvPr/>
        </p:nvSpPr>
        <p:spPr bwMode="auto">
          <a:xfrm>
            <a:off x="539750" y="981075"/>
            <a:ext cx="3040063" cy="5302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95000"/>
              <a:buFont typeface="Wingdings" pitchFamily="2" charset="2"/>
              <a:buNone/>
            </a:pPr>
            <a:r>
              <a:rPr lang="zh-CN" altLang="en-US" sz="3200" b="1">
                <a:solidFill>
                  <a:srgbClr val="FF0000"/>
                </a:solidFill>
              </a:rPr>
              <a:t>二、电流的测量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85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85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85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85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85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85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46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2" name="Object 2"/>
          <p:cNvGraphicFramePr>
            <a:graphicFrameLocks noChangeAspect="1"/>
          </p:cNvGraphicFramePr>
          <p:nvPr/>
        </p:nvGraphicFramePr>
        <p:xfrm>
          <a:off x="539750" y="0"/>
          <a:ext cx="8604250" cy="6453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2" name="位图图像" r:id="rId3" imgW="15240000" imgH="11430000" progId="PBrush">
                  <p:embed/>
                </p:oleObj>
              </mc:Choice>
              <mc:Fallback>
                <p:oleObj name="位图图像" r:id="rId3" imgW="15240000" imgH="11430000" progId="PBrush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0"/>
                        <a:ext cx="8604250" cy="6453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838200" y="228600"/>
            <a:ext cx="8054280" cy="120032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3600" b="1" dirty="0" smtClean="0">
                <a:solidFill>
                  <a:srgbClr val="FF0000"/>
                </a:solidFill>
                <a:latin typeface="Tahoma" pitchFamily="34" charset="0"/>
              </a:rPr>
              <a:t>1</a:t>
            </a:r>
            <a:r>
              <a:rPr kumimoji="1" lang="zh-CN" altLang="en-US" sz="3600" b="1" dirty="0" smtClean="0">
                <a:solidFill>
                  <a:srgbClr val="FF0000"/>
                </a:solidFill>
                <a:latin typeface="Tahoma" pitchFamily="34" charset="0"/>
              </a:rPr>
              <a:t>作用：电</a:t>
            </a:r>
            <a:r>
              <a:rPr kumimoji="1" lang="zh-CN" altLang="en-US" sz="3600" b="1" dirty="0">
                <a:solidFill>
                  <a:srgbClr val="FF0000"/>
                </a:solidFill>
                <a:latin typeface="Tahoma" pitchFamily="34" charset="0"/>
              </a:rPr>
              <a:t>流表就是用来测量电流大小的仪表</a:t>
            </a:r>
          </a:p>
        </p:txBody>
      </p:sp>
      <p:sp>
        <p:nvSpPr>
          <p:cNvPr id="10244" name="AutoShape 4"/>
          <p:cNvSpPr>
            <a:spLocks noChangeArrowheads="1"/>
          </p:cNvSpPr>
          <p:nvPr/>
        </p:nvSpPr>
        <p:spPr bwMode="auto">
          <a:xfrm>
            <a:off x="6248400" y="1295400"/>
            <a:ext cx="2667000" cy="1600200"/>
          </a:xfrm>
          <a:prstGeom prst="cloudCallout">
            <a:avLst>
              <a:gd name="adj1" fmla="val -73870"/>
              <a:gd name="adj2" fmla="val 65574"/>
            </a:avLst>
          </a:prstGeom>
          <a:solidFill>
            <a:schemeClr val="tx2"/>
          </a:solidFill>
          <a:ln w="9525">
            <a:solidFill>
              <a:srgbClr val="0000FF"/>
            </a:solidFill>
            <a:round/>
          </a:ln>
          <a:effectLst/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kumimoji="1" lang="zh-CN" altLang="en-US" sz="2200">
                <a:solidFill>
                  <a:srgbClr val="FF33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我就是电流表啦！大家可要记住我啊！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/>
    </p:bldLst>
  </p:timing>
</p:sld>
</file>

<file path=ppt/theme/theme1.xml><?xml version="1.0" encoding="utf-8"?>
<a:theme xmlns:a="http://schemas.openxmlformats.org/drawingml/2006/main" name="吉林人民出版社PPT模板（定）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tailEnd type="arrow"/>
        </a:ln>
      </a:spPr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吉林人民出版社PPT模板（定）</Template>
  <TotalTime>2</TotalTime>
  <Words>1931</Words>
  <Application>Microsoft Office PowerPoint</Application>
  <PresentationFormat>全屏显示(4:3)</PresentationFormat>
  <Paragraphs>207</Paragraphs>
  <Slides>33</Slides>
  <Notes>0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33</vt:i4>
      </vt:variant>
    </vt:vector>
  </HeadingPairs>
  <TitlesOfParts>
    <vt:vector size="35" baseType="lpstr">
      <vt:lpstr>吉林人民出版社PPT模板（定）</vt:lpstr>
      <vt:lpstr>位图图像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（1）若不能预先估计被测用电器电流大小情况，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cp:lastModifiedBy>User</cp:lastModifiedBy>
  <cp:revision>3</cp:revision>
  <dcterms:created xsi:type="dcterms:W3CDTF">2015-11-21T11:10:00Z</dcterms:created>
  <dcterms:modified xsi:type="dcterms:W3CDTF">2020-08-15T00:22:44Z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2052-10.8.0.5391</vt:lpwstr>
  </property>
</Properties>
</file>