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1" r:id="rId3"/>
  </p:sldMasterIdLst>
  <p:sldIdLst>
    <p:sldId id="256" r:id="rId4"/>
    <p:sldId id="257" r:id="rId5"/>
    <p:sldId id="264" r:id="rId6"/>
    <p:sldId id="272" r:id="rId7"/>
    <p:sldId id="271" r:id="rId8"/>
    <p:sldId id="258" r:id="rId9"/>
    <p:sldId id="259" r:id="rId10"/>
    <p:sldId id="278" r:id="rId11"/>
    <p:sldId id="260" r:id="rId12"/>
    <p:sldId id="273" r:id="rId13"/>
    <p:sldId id="275" r:id="rId14"/>
    <p:sldId id="276" r:id="rId15"/>
    <p:sldId id="277" r:id="rId16"/>
    <p:sldId id="262" r:id="rId17"/>
    <p:sldId id="26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6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blinds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 sz="5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11424" y="1484784"/>
            <a:ext cx="10670976" cy="4641379"/>
          </a:xfrm>
        </p:spPr>
        <p:txBody>
          <a:bodyPr/>
          <a:lstStyle>
            <a:lvl1pPr>
              <a:defRPr sz="4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F7563324-0483-46A2-B1F0-87032E12FB65}" type="slidenum">
              <a:rPr kumimoji="0" lang="en-US" altLang="zh-CN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 spd="med">
    <p:blinds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med">
    <p:blinds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Users\Administrator.SC-201809101029\Desktop\9.4&#33258;&#21046;&#35838;&#20214;\&#23454;&#39564;.wmv" TargetMode="External"/><Relationship Id="rId5" Type="http://schemas.openxmlformats.org/officeDocument/2006/relationships/image" Target="../media/image5.png"/><Relationship Id="rId4" Type="http://schemas.openxmlformats.org/officeDocument/2006/relationships/hyperlink" Target="&#28082;&#20307;&#21387;&#24378;&#19982;&#27969;&#36895;&#20851;&#31995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39134;&#26426;&#30340;&#21319;&#21147;.mp4" TargetMode="External"/><Relationship Id="rId2" Type="http://schemas.openxmlformats.org/officeDocument/2006/relationships/slideLayout" Target="../slideLayouts/slideLayout17.xml"/><Relationship Id="rId1" Type="http://schemas.openxmlformats.org/officeDocument/2006/relationships/video" Target="file:///C:\Users\Administrator.SC-201809101029\Desktop\9.4&#33258;&#21046;&#35838;&#20214;\&#39134;&#26426;&#21319;&#21147;.wmv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39134;&#26426;&#30340;&#21319;&#21147;.mp4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224915" y="353060"/>
            <a:ext cx="5999480" cy="1325880"/>
          </a:xfrm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人教版八年级物理下册</a:t>
            </a:r>
            <a:endParaRPr lang="zh-CN" altLang="en-US"/>
          </a:p>
        </p:txBody>
      </p:sp>
      <p:sp>
        <p:nvSpPr>
          <p:cNvPr id="5122" name="TextBox 3"/>
          <p:cNvSpPr txBox="1"/>
          <p:nvPr/>
        </p:nvSpPr>
        <p:spPr>
          <a:xfrm>
            <a:off x="1729740" y="1527175"/>
            <a:ext cx="8171815" cy="3600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第九章　压强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节  流体压强与流速的关系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5"/>
          <p:cNvSpPr txBox="1"/>
          <p:nvPr/>
        </p:nvSpPr>
        <p:spPr>
          <a:xfrm>
            <a:off x="2238375" y="365125"/>
            <a:ext cx="7800975" cy="1033463"/>
          </a:xfrm>
          <a:prstGeom prst="rect">
            <a:avLst/>
          </a:prstGeom>
        </p:spPr>
        <p:txBody>
          <a:bodyPr/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6000" b="1" kern="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飞机的升力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2452688" y="4500563"/>
            <a:ext cx="7215187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小轿车在快速行驶时，其顶部的气压小，底部的气压大，小轿车的速度越大，这种气压差就越大，车对地面的压力就越小，车就轻飘飘的，容易翻车．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2309813" y="1592263"/>
            <a:ext cx="7572375" cy="2693987"/>
            <a:chOff x="714348" y="1520534"/>
            <a:chExt cx="7572428" cy="2694284"/>
          </a:xfrm>
        </p:grpSpPr>
        <p:pic>
          <p:nvPicPr>
            <p:cNvPr id="14340" name="图片 3" descr="飞机机翼.png"/>
            <p:cNvPicPr>
              <a:picLocks noChangeAspect="1"/>
            </p:cNvPicPr>
            <p:nvPr/>
          </p:nvPicPr>
          <p:blipFill>
            <a:blip r:embed="rId2" cstate="print"/>
            <a:srcRect b="5383"/>
            <a:stretch>
              <a:fillRect/>
            </a:stretch>
          </p:blipFill>
          <p:spPr>
            <a:xfrm>
              <a:off x="714348" y="1520534"/>
              <a:ext cx="5000660" cy="2694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TextBox 5"/>
            <p:cNvSpPr txBox="1"/>
            <p:nvPr/>
          </p:nvSpPr>
          <p:spPr>
            <a:xfrm>
              <a:off x="5929322" y="1571612"/>
              <a:ext cx="2357454" cy="25536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　　通过小轿车外形与机翼的形状比较能得到什么启示？</a:t>
              </a: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7" name="Picture 9" descr="铁路站台上的安全线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036763"/>
            <a:ext cx="4392613" cy="3694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3011" descr="地铁站台上的安全线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4595" y="1287145"/>
            <a:ext cx="3796665" cy="4925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8805" y="435610"/>
            <a:ext cx="9903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三：生活中有关流体压强与流速关系的现象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1" name="组合 40970"/>
          <p:cNvGrpSpPr/>
          <p:nvPr/>
        </p:nvGrpSpPr>
        <p:grpSpPr>
          <a:xfrm>
            <a:off x="5647055" y="794068"/>
            <a:ext cx="6327775" cy="4745037"/>
            <a:chOff x="-97" y="969"/>
            <a:chExt cx="3986" cy="2989"/>
          </a:xfrm>
        </p:grpSpPr>
        <p:pic>
          <p:nvPicPr>
            <p:cNvPr id="40964" name="图片 40963" descr="地铁站台的安全线和安全门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97" y="969"/>
              <a:ext cx="3986" cy="2989"/>
            </a:xfrm>
            <a:prstGeom prst="rect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40965" name="文本框 40964"/>
            <p:cNvSpPr txBox="1"/>
            <p:nvPr/>
          </p:nvSpPr>
          <p:spPr>
            <a:xfrm>
              <a:off x="1661" y="3619"/>
              <a:ext cx="2183" cy="329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</a:rPr>
                <a:t>地铁站台安装屏蔽门</a:t>
              </a:r>
              <a:endParaRPr lang="en-US" altLang="zh-CN" sz="2800" b="1">
                <a:latin typeface="Arial" panose="020B0604020202020204" pitchFamily="34" charset="0"/>
              </a:endParaRPr>
            </a:p>
          </p:txBody>
        </p:sp>
      </p:grpSp>
      <p:grpSp>
        <p:nvGrpSpPr>
          <p:cNvPr id="40970" name="组合 40969"/>
          <p:cNvGrpSpPr/>
          <p:nvPr/>
        </p:nvGrpSpPr>
        <p:grpSpPr>
          <a:xfrm>
            <a:off x="229235" y="861060"/>
            <a:ext cx="5417820" cy="5045168"/>
            <a:chOff x="924" y="696"/>
            <a:chExt cx="3906" cy="3203"/>
          </a:xfrm>
        </p:grpSpPr>
        <p:pic>
          <p:nvPicPr>
            <p:cNvPr id="40969" name="图片 40968" descr="铁路防护网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" y="696"/>
              <a:ext cx="3900" cy="2928"/>
            </a:xfrm>
            <a:prstGeom prst="rect">
              <a:avLst/>
            </a:prstGeom>
            <a:noFill/>
            <a:ln w="381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40967" name="文本框 40966"/>
            <p:cNvSpPr txBox="1"/>
            <p:nvPr/>
          </p:nvSpPr>
          <p:spPr>
            <a:xfrm>
              <a:off x="924" y="3294"/>
              <a:ext cx="1730" cy="605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</a:rPr>
                <a:t>铁路旁有防护网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34820" descr="1404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083310"/>
            <a:ext cx="6478588" cy="43195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48" name="矩形 34821"/>
          <p:cNvSpPr/>
          <p:nvPr/>
        </p:nvSpPr>
        <p:spPr>
          <a:xfrm>
            <a:off x="788670" y="278130"/>
            <a:ext cx="10168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两艘同向平行航行的轮船为何不能相距太近？</a:t>
            </a:r>
          </a:p>
        </p:txBody>
      </p:sp>
    </p:spTree>
  </p:cSld>
  <p:clrMapOvr>
    <a:masterClrMapping/>
  </p:clrMapOvr>
  <p:transition spd="med"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1325" y="3432175"/>
            <a:ext cx="4936490" cy="2784475"/>
            <a:chOff x="3433" y="4075"/>
            <a:chExt cx="7774" cy="4385"/>
          </a:xfrm>
        </p:grpSpPr>
        <p:pic>
          <p:nvPicPr>
            <p:cNvPr id="4" name="图片 92161" descr="14041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33" y="4075"/>
              <a:ext cx="7775" cy="38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66" name="任意多边形 92165"/>
            <p:cNvSpPr/>
            <p:nvPr/>
          </p:nvSpPr>
          <p:spPr>
            <a:xfrm>
              <a:off x="5760" y="8040"/>
              <a:ext cx="2520" cy="420"/>
            </a:xfrm>
            <a:custGeom>
              <a:avLst/>
              <a:gdLst/>
              <a:ahLst/>
              <a:cxnLst/>
              <a:rect l="0" t="0" r="0" b="0"/>
              <a:pathLst>
                <a:path w="1008" h="168">
                  <a:moveTo>
                    <a:pt x="0" y="0"/>
                  </a:moveTo>
                  <a:cubicBezTo>
                    <a:pt x="116" y="60"/>
                    <a:pt x="232" y="120"/>
                    <a:pt x="336" y="144"/>
                  </a:cubicBezTo>
                  <a:cubicBezTo>
                    <a:pt x="440" y="168"/>
                    <a:pt x="528" y="144"/>
                    <a:pt x="624" y="144"/>
                  </a:cubicBezTo>
                  <a:cubicBezTo>
                    <a:pt x="720" y="144"/>
                    <a:pt x="848" y="168"/>
                    <a:pt x="912" y="144"/>
                  </a:cubicBezTo>
                  <a:cubicBezTo>
                    <a:pt x="976" y="120"/>
                    <a:pt x="992" y="24"/>
                    <a:pt x="1008" y="0"/>
                  </a:cubicBezTo>
                </a:path>
              </a:pathLst>
            </a:cu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168" name="组合 92167"/>
            <p:cNvGrpSpPr/>
            <p:nvPr/>
          </p:nvGrpSpPr>
          <p:grpSpPr>
            <a:xfrm>
              <a:off x="3960" y="5160"/>
              <a:ext cx="6720" cy="760"/>
              <a:chOff x="1584" y="2064"/>
              <a:chExt cx="2688" cy="304"/>
            </a:xfrm>
          </p:grpSpPr>
          <p:sp>
            <p:nvSpPr>
              <p:cNvPr id="18439" name="直接连接符 92168"/>
              <p:cNvSpPr/>
              <p:nvPr/>
            </p:nvSpPr>
            <p:spPr>
              <a:xfrm>
                <a:off x="1584" y="2352"/>
                <a:ext cx="1056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</p:sp>
          <p:sp>
            <p:nvSpPr>
              <p:cNvPr id="18440" name="任意多边形 92169"/>
              <p:cNvSpPr/>
              <p:nvPr/>
            </p:nvSpPr>
            <p:spPr>
              <a:xfrm>
                <a:off x="2544" y="2112"/>
                <a:ext cx="768" cy="256"/>
              </a:xfrm>
              <a:custGeom>
                <a:avLst/>
                <a:gdLst/>
                <a:ahLst/>
                <a:cxnLst/>
                <a:rect l="0" t="0" r="0" b="0"/>
                <a:pathLst>
                  <a:path w="768" h="256">
                    <a:moveTo>
                      <a:pt x="0" y="240"/>
                    </a:moveTo>
                    <a:cubicBezTo>
                      <a:pt x="28" y="248"/>
                      <a:pt x="56" y="256"/>
                      <a:pt x="96" y="240"/>
                    </a:cubicBezTo>
                    <a:cubicBezTo>
                      <a:pt x="136" y="224"/>
                      <a:pt x="192" y="168"/>
                      <a:pt x="240" y="144"/>
                    </a:cubicBezTo>
                    <a:cubicBezTo>
                      <a:pt x="288" y="120"/>
                      <a:pt x="328" y="112"/>
                      <a:pt x="384" y="96"/>
                    </a:cubicBezTo>
                    <a:cubicBezTo>
                      <a:pt x="440" y="80"/>
                      <a:pt x="512" y="64"/>
                      <a:pt x="576" y="48"/>
                    </a:cubicBezTo>
                    <a:cubicBezTo>
                      <a:pt x="640" y="32"/>
                      <a:pt x="736" y="8"/>
                      <a:pt x="768" y="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1" name="任意多边形 92170"/>
              <p:cNvSpPr/>
              <p:nvPr/>
            </p:nvSpPr>
            <p:spPr>
              <a:xfrm>
                <a:off x="3264" y="2064"/>
                <a:ext cx="1008" cy="248"/>
              </a:xfrm>
              <a:custGeom>
                <a:avLst/>
                <a:gdLst/>
                <a:ahLst/>
                <a:cxnLst/>
                <a:rect l="0" t="0" r="0" b="0"/>
                <a:pathLst>
                  <a:path w="1008" h="248">
                    <a:moveTo>
                      <a:pt x="0" y="48"/>
                    </a:moveTo>
                    <a:cubicBezTo>
                      <a:pt x="80" y="24"/>
                      <a:pt x="160" y="0"/>
                      <a:pt x="240" y="0"/>
                    </a:cubicBezTo>
                    <a:cubicBezTo>
                      <a:pt x="320" y="0"/>
                      <a:pt x="416" y="32"/>
                      <a:pt x="480" y="48"/>
                    </a:cubicBezTo>
                    <a:cubicBezTo>
                      <a:pt x="544" y="64"/>
                      <a:pt x="584" y="72"/>
                      <a:pt x="624" y="96"/>
                    </a:cubicBezTo>
                    <a:cubicBezTo>
                      <a:pt x="664" y="120"/>
                      <a:pt x="688" y="168"/>
                      <a:pt x="720" y="192"/>
                    </a:cubicBezTo>
                    <a:cubicBezTo>
                      <a:pt x="752" y="216"/>
                      <a:pt x="776" y="232"/>
                      <a:pt x="816" y="240"/>
                    </a:cubicBezTo>
                    <a:cubicBezTo>
                      <a:pt x="856" y="248"/>
                      <a:pt x="928" y="240"/>
                      <a:pt x="960" y="240"/>
                    </a:cubicBezTo>
                    <a:cubicBezTo>
                      <a:pt x="992" y="240"/>
                      <a:pt x="1000" y="240"/>
                      <a:pt x="1008" y="24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172" name="组合 92171"/>
            <p:cNvGrpSpPr/>
            <p:nvPr/>
          </p:nvGrpSpPr>
          <p:grpSpPr>
            <a:xfrm>
              <a:off x="3960" y="4920"/>
              <a:ext cx="6720" cy="760"/>
              <a:chOff x="1584" y="2064"/>
              <a:chExt cx="2688" cy="304"/>
            </a:xfrm>
          </p:grpSpPr>
          <p:sp>
            <p:nvSpPr>
              <p:cNvPr id="18443" name="直接连接符 92172"/>
              <p:cNvSpPr/>
              <p:nvPr/>
            </p:nvSpPr>
            <p:spPr>
              <a:xfrm>
                <a:off x="1584" y="2352"/>
                <a:ext cx="1056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</p:sp>
          <p:sp>
            <p:nvSpPr>
              <p:cNvPr id="18444" name="任意多边形 92173"/>
              <p:cNvSpPr/>
              <p:nvPr/>
            </p:nvSpPr>
            <p:spPr>
              <a:xfrm>
                <a:off x="2544" y="2112"/>
                <a:ext cx="768" cy="256"/>
              </a:xfrm>
              <a:custGeom>
                <a:avLst/>
                <a:gdLst/>
                <a:ahLst/>
                <a:cxnLst/>
                <a:rect l="0" t="0" r="0" b="0"/>
                <a:pathLst>
                  <a:path w="768" h="256">
                    <a:moveTo>
                      <a:pt x="0" y="240"/>
                    </a:moveTo>
                    <a:cubicBezTo>
                      <a:pt x="28" y="248"/>
                      <a:pt x="56" y="256"/>
                      <a:pt x="96" y="240"/>
                    </a:cubicBezTo>
                    <a:cubicBezTo>
                      <a:pt x="136" y="224"/>
                      <a:pt x="192" y="168"/>
                      <a:pt x="240" y="144"/>
                    </a:cubicBezTo>
                    <a:cubicBezTo>
                      <a:pt x="288" y="120"/>
                      <a:pt x="328" y="112"/>
                      <a:pt x="384" y="96"/>
                    </a:cubicBezTo>
                    <a:cubicBezTo>
                      <a:pt x="440" y="80"/>
                      <a:pt x="512" y="64"/>
                      <a:pt x="576" y="48"/>
                    </a:cubicBezTo>
                    <a:cubicBezTo>
                      <a:pt x="640" y="32"/>
                      <a:pt x="736" y="8"/>
                      <a:pt x="768" y="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5" name="任意多边形 92174"/>
              <p:cNvSpPr/>
              <p:nvPr/>
            </p:nvSpPr>
            <p:spPr>
              <a:xfrm>
                <a:off x="3264" y="2064"/>
                <a:ext cx="1008" cy="248"/>
              </a:xfrm>
              <a:custGeom>
                <a:avLst/>
                <a:gdLst/>
                <a:ahLst/>
                <a:cxnLst/>
                <a:rect l="0" t="0" r="0" b="0"/>
                <a:pathLst>
                  <a:path w="1008" h="248">
                    <a:moveTo>
                      <a:pt x="0" y="48"/>
                    </a:moveTo>
                    <a:cubicBezTo>
                      <a:pt x="80" y="24"/>
                      <a:pt x="160" y="0"/>
                      <a:pt x="240" y="0"/>
                    </a:cubicBezTo>
                    <a:cubicBezTo>
                      <a:pt x="320" y="0"/>
                      <a:pt x="416" y="32"/>
                      <a:pt x="480" y="48"/>
                    </a:cubicBezTo>
                    <a:cubicBezTo>
                      <a:pt x="544" y="64"/>
                      <a:pt x="584" y="72"/>
                      <a:pt x="624" y="96"/>
                    </a:cubicBezTo>
                    <a:cubicBezTo>
                      <a:pt x="664" y="120"/>
                      <a:pt x="688" y="168"/>
                      <a:pt x="720" y="192"/>
                    </a:cubicBezTo>
                    <a:cubicBezTo>
                      <a:pt x="752" y="216"/>
                      <a:pt x="776" y="232"/>
                      <a:pt x="816" y="240"/>
                    </a:cubicBezTo>
                    <a:cubicBezTo>
                      <a:pt x="856" y="248"/>
                      <a:pt x="928" y="240"/>
                      <a:pt x="960" y="240"/>
                    </a:cubicBezTo>
                    <a:cubicBezTo>
                      <a:pt x="992" y="240"/>
                      <a:pt x="1000" y="240"/>
                      <a:pt x="1008" y="24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176" name="组合 92175"/>
            <p:cNvGrpSpPr/>
            <p:nvPr/>
          </p:nvGrpSpPr>
          <p:grpSpPr>
            <a:xfrm>
              <a:off x="3960" y="4560"/>
              <a:ext cx="6720" cy="760"/>
              <a:chOff x="1584" y="2064"/>
              <a:chExt cx="2688" cy="304"/>
            </a:xfrm>
          </p:grpSpPr>
          <p:sp>
            <p:nvSpPr>
              <p:cNvPr id="18447" name="直接连接符 92176"/>
              <p:cNvSpPr/>
              <p:nvPr/>
            </p:nvSpPr>
            <p:spPr>
              <a:xfrm>
                <a:off x="1584" y="2352"/>
                <a:ext cx="1056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</p:sp>
          <p:sp>
            <p:nvSpPr>
              <p:cNvPr id="18448" name="任意多边形 92177"/>
              <p:cNvSpPr/>
              <p:nvPr/>
            </p:nvSpPr>
            <p:spPr>
              <a:xfrm>
                <a:off x="2544" y="2112"/>
                <a:ext cx="768" cy="256"/>
              </a:xfrm>
              <a:custGeom>
                <a:avLst/>
                <a:gdLst/>
                <a:ahLst/>
                <a:cxnLst/>
                <a:rect l="0" t="0" r="0" b="0"/>
                <a:pathLst>
                  <a:path w="768" h="256">
                    <a:moveTo>
                      <a:pt x="0" y="240"/>
                    </a:moveTo>
                    <a:cubicBezTo>
                      <a:pt x="28" y="248"/>
                      <a:pt x="56" y="256"/>
                      <a:pt x="96" y="240"/>
                    </a:cubicBezTo>
                    <a:cubicBezTo>
                      <a:pt x="136" y="224"/>
                      <a:pt x="192" y="168"/>
                      <a:pt x="240" y="144"/>
                    </a:cubicBezTo>
                    <a:cubicBezTo>
                      <a:pt x="288" y="120"/>
                      <a:pt x="328" y="112"/>
                      <a:pt x="384" y="96"/>
                    </a:cubicBezTo>
                    <a:cubicBezTo>
                      <a:pt x="440" y="80"/>
                      <a:pt x="512" y="64"/>
                      <a:pt x="576" y="48"/>
                    </a:cubicBezTo>
                    <a:cubicBezTo>
                      <a:pt x="640" y="32"/>
                      <a:pt x="736" y="8"/>
                      <a:pt x="768" y="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9" name="任意多边形 92178"/>
              <p:cNvSpPr/>
              <p:nvPr/>
            </p:nvSpPr>
            <p:spPr>
              <a:xfrm>
                <a:off x="3264" y="2064"/>
                <a:ext cx="1008" cy="248"/>
              </a:xfrm>
              <a:custGeom>
                <a:avLst/>
                <a:gdLst/>
                <a:ahLst/>
                <a:cxnLst/>
                <a:rect l="0" t="0" r="0" b="0"/>
                <a:pathLst>
                  <a:path w="1008" h="248">
                    <a:moveTo>
                      <a:pt x="0" y="48"/>
                    </a:moveTo>
                    <a:cubicBezTo>
                      <a:pt x="80" y="24"/>
                      <a:pt x="160" y="0"/>
                      <a:pt x="240" y="0"/>
                    </a:cubicBezTo>
                    <a:cubicBezTo>
                      <a:pt x="320" y="0"/>
                      <a:pt x="416" y="32"/>
                      <a:pt x="480" y="48"/>
                    </a:cubicBezTo>
                    <a:cubicBezTo>
                      <a:pt x="544" y="64"/>
                      <a:pt x="584" y="72"/>
                      <a:pt x="624" y="96"/>
                    </a:cubicBezTo>
                    <a:cubicBezTo>
                      <a:pt x="664" y="120"/>
                      <a:pt x="688" y="168"/>
                      <a:pt x="720" y="192"/>
                    </a:cubicBezTo>
                    <a:cubicBezTo>
                      <a:pt x="752" y="216"/>
                      <a:pt x="776" y="232"/>
                      <a:pt x="816" y="240"/>
                    </a:cubicBezTo>
                    <a:cubicBezTo>
                      <a:pt x="856" y="248"/>
                      <a:pt x="928" y="240"/>
                      <a:pt x="960" y="240"/>
                    </a:cubicBezTo>
                    <a:cubicBezTo>
                      <a:pt x="992" y="240"/>
                      <a:pt x="1000" y="240"/>
                      <a:pt x="1008" y="240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5387" name="Picture 37" descr="草原犬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6045" y="416560"/>
            <a:ext cx="2279650" cy="292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143625" y="1693545"/>
            <a:ext cx="36836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这是非洲草原犬鼠洞穴的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横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截面示意图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犬鼠的洞穴有两个出口，一个是平的，另一个则是隆起的土堆。这是为什么呢？</a:t>
            </a:r>
          </a:p>
        </p:txBody>
      </p:sp>
      <p:grpSp>
        <p:nvGrpSpPr>
          <p:cNvPr id="15388" name="组合 15387"/>
          <p:cNvGrpSpPr/>
          <p:nvPr/>
        </p:nvGrpSpPr>
        <p:grpSpPr>
          <a:xfrm>
            <a:off x="4018280" y="728345"/>
            <a:ext cx="4545013" cy="719138"/>
            <a:chOff x="272" y="1083"/>
            <a:chExt cx="2863" cy="453"/>
          </a:xfrm>
        </p:grpSpPr>
        <p:pic>
          <p:nvPicPr>
            <p:cNvPr id="15369" name="TextBox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2" y="1083"/>
              <a:ext cx="2863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TextBox 13"/>
            <p:cNvSpPr txBox="1"/>
            <p:nvPr/>
          </p:nvSpPr>
          <p:spPr>
            <a:xfrm>
              <a:off x="396" y="1153"/>
              <a:ext cx="2682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charset="0"/>
                </a:rPr>
                <a:t>草原犬鼠的“空调”洞穴</a:t>
              </a:r>
              <a:endParaRPr lang="en-US" altLang="zh-CN" sz="2800" b="1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ransition spd="med">
    <p:blind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1024x768_033"/>
          <p:cNvPicPr>
            <a:picLocks noChangeAspect="1"/>
          </p:cNvPicPr>
          <p:nvPr/>
        </p:nvPicPr>
        <p:blipFill>
          <a:blip r:embed="rId2" cstate="print"/>
          <a:srcRect l="21634" t="34053" r="24100" b="22350"/>
          <a:stretch>
            <a:fillRect/>
          </a:stretch>
        </p:blipFill>
        <p:spPr>
          <a:xfrm>
            <a:off x="1519555" y="1091248"/>
            <a:ext cx="3657600" cy="220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 descr="11-1 鸟翼的特殊外形使得鸟获得飞翔需要的升力"/>
          <p:cNvPicPr>
            <a:picLocks noChangeAspect="1"/>
          </p:cNvPicPr>
          <p:nvPr/>
        </p:nvPicPr>
        <p:blipFill>
          <a:blip r:embed="rId3" cstate="print"/>
          <a:srcRect l="20161" t="29710" r="18504" b="36957"/>
          <a:stretch>
            <a:fillRect/>
          </a:stretch>
        </p:blipFill>
        <p:spPr>
          <a:xfrm>
            <a:off x="2519680" y="3845878"/>
            <a:ext cx="5105400" cy="2097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9" descr="11-1-3"/>
          <p:cNvPicPr>
            <a:picLocks noChangeAspect="1"/>
          </p:cNvPicPr>
          <p:nvPr/>
        </p:nvPicPr>
        <p:blipFill>
          <a:blip r:embed="rId4" cstate="print"/>
          <a:srcRect l="43639" t="22522" r="30016" b="22583"/>
          <a:stretch>
            <a:fillRect/>
          </a:stretch>
        </p:blipFill>
        <p:spPr>
          <a:xfrm>
            <a:off x="5857875" y="473075"/>
            <a:ext cx="1938655" cy="3029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2" name="图片 14351" descr="8-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" y="1772920"/>
            <a:ext cx="3650615" cy="2994025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" name="矩形 2"/>
          <p:cNvSpPr/>
          <p:nvPr/>
        </p:nvSpPr>
        <p:spPr>
          <a:xfrm>
            <a:off x="428625" y="330200"/>
            <a:ext cx="3316605" cy="8064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8625" y="330200"/>
            <a:ext cx="3415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动手做一做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44745" y="1671320"/>
            <a:ext cx="59245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/>
              <a:t>猜想下纸条会怎么运动？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28260" y="3030855"/>
            <a:ext cx="4701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动手实验，看结果如何？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625" y="721360"/>
            <a:ext cx="3316605" cy="8064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1645" y="697865"/>
            <a:ext cx="3415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动手做一做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03115" y="1365250"/>
            <a:ext cx="6596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zh-CN" altLang="en-US" sz="4400" b="1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向两张自由下垂的纸中间吹气，会有什么现象？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92065" y="3202305"/>
            <a:ext cx="4701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动手实验，看结果如何？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3725" y="1671955"/>
            <a:ext cx="3151505" cy="4122420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625" y="330200"/>
            <a:ext cx="3316605" cy="8064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8625" y="330200"/>
            <a:ext cx="3415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动手做一做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82770" y="520700"/>
            <a:ext cx="65963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zh-CN" sz="4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、把乒乓球放在漏斗下方，松手后会掉下</a:t>
            </a:r>
          </a:p>
        </p:txBody>
      </p:sp>
      <p:pic>
        <p:nvPicPr>
          <p:cNvPr id="14349" name="Picture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459230"/>
            <a:ext cx="3687445" cy="306451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文本框 6"/>
          <p:cNvSpPr txBox="1"/>
          <p:nvPr/>
        </p:nvSpPr>
        <p:spPr>
          <a:xfrm>
            <a:off x="4425950" y="2038985"/>
            <a:ext cx="63284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2、如果对着漏斗吸气，乒乓球会怎么样？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82770" y="3557905"/>
            <a:ext cx="64147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3、如果对着漏斗吹气？乒乓球又会怎么运动呢？猜猜看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500" y="288290"/>
            <a:ext cx="97561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altLang="zh-CN" sz="6000" b="1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6000" b="1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流体压强与流速的关系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8950" y="1303020"/>
            <a:ext cx="109054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+mn-ea"/>
              </a:rPr>
              <a:t>（</a:t>
            </a:r>
            <a:r>
              <a:rPr lang="en-US" altLang="zh-CN" sz="4000" b="1">
                <a:latin typeface="+mn-ea"/>
              </a:rPr>
              <a:t>1</a:t>
            </a:r>
            <a:r>
              <a:rPr lang="zh-CN" altLang="en-US" sz="4000" b="1">
                <a:latin typeface="+mn-ea"/>
              </a:rPr>
              <a:t>）流体：物理学中把具有流动性的液体和气体统称为流体。如空气，水等。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7700" y="2767965"/>
            <a:ext cx="95237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总结</a:t>
            </a:r>
            <a:r>
              <a:rPr lang="zh-CN" altLang="en-US" sz="4000">
                <a:latin typeface="+mn-ea"/>
              </a:rPr>
              <a:t>：</a:t>
            </a:r>
            <a:r>
              <a:rPr lang="zh-CN" altLang="en-US" sz="4000" b="1" dirty="0">
                <a:latin typeface="+mn-ea"/>
                <a:sym typeface="+mn-ea"/>
              </a:rPr>
              <a:t>气体流速越大，压强越小；气体流速越小，压强越大．</a:t>
            </a:r>
            <a:endParaRPr lang="zh-CN" altLang="en-US" sz="400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8950" y="4090035"/>
            <a:ext cx="8889365" cy="2649220"/>
            <a:chOff x="770" y="6441"/>
            <a:chExt cx="13999" cy="4172"/>
          </a:xfrm>
        </p:grpSpPr>
        <p:pic>
          <p:nvPicPr>
            <p:cNvPr id="14352" name="图片 14351" descr="8-4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0" y="6441"/>
              <a:ext cx="4551" cy="3733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73" y="6441"/>
              <a:ext cx="3190" cy="4173"/>
            </a:xfrm>
            <a:prstGeom prst="rect">
              <a:avLst/>
            </a:prstGeom>
          </p:spPr>
        </p:pic>
        <p:pic>
          <p:nvPicPr>
            <p:cNvPr id="14349" name="Picture 2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85" y="6441"/>
              <a:ext cx="4785" cy="397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8" name="组合 48137"/>
          <p:cNvGrpSpPr/>
          <p:nvPr/>
        </p:nvGrpSpPr>
        <p:grpSpPr>
          <a:xfrm>
            <a:off x="486410" y="347345"/>
            <a:ext cx="2881313" cy="809625"/>
            <a:chOff x="300" y="544"/>
            <a:chExt cx="1815" cy="510"/>
          </a:xfrm>
        </p:grpSpPr>
        <p:pic>
          <p:nvPicPr>
            <p:cNvPr id="48139" name="TextBox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0" y="544"/>
              <a:ext cx="1815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40" name="TextBox 13"/>
            <p:cNvSpPr txBox="1"/>
            <p:nvPr/>
          </p:nvSpPr>
          <p:spPr>
            <a:xfrm>
              <a:off x="379" y="645"/>
              <a:ext cx="1658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54000" rIns="18000">
              <a:spAutoFit/>
            </a:bodyPr>
            <a:lstStyle/>
            <a:p>
              <a:r>
                <a:rPr lang="zh-CN" altLang="en-US" sz="3200" b="1" dirty="0">
                  <a:solidFill>
                    <a:sysClr val="window" lastClr="FFFFFF"/>
                  </a:solidFill>
                  <a:latin typeface="Arial" panose="020B0604020202020204" pitchFamily="34" charset="0"/>
                </a:rPr>
                <a:t>观察演示实验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78605" y="450215"/>
            <a:ext cx="57988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sym typeface="+mn-ea"/>
                <a:hlinkClick r:id="rId4" action="ppaction://hlinkfile"/>
              </a:rPr>
              <a:t>研究液体压强与流速关系</a:t>
            </a:r>
            <a:endParaRPr lang="zh-CN" altLang="en-US" sz="40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460" y="5172710"/>
            <a:ext cx="10354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/>
              <a:t>结论：液体流速大</a:t>
            </a:r>
            <a:r>
              <a:rPr lang="en-US" altLang="zh-CN" sz="3600" b="1"/>
              <a:t>,</a:t>
            </a:r>
            <a:r>
              <a:rPr lang="zh-CN" altLang="zh-CN" sz="3600" b="1"/>
              <a:t>压强小</a:t>
            </a:r>
            <a:r>
              <a:rPr lang="en-US" altLang="zh-CN" sz="3600" b="1"/>
              <a:t>;</a:t>
            </a:r>
            <a:r>
              <a:rPr lang="zh-CN" altLang="zh-CN" sz="3600" b="1"/>
              <a:t>流速越小</a:t>
            </a:r>
            <a:r>
              <a:rPr lang="en-US" altLang="zh-CN" sz="3600" b="1"/>
              <a:t>,</a:t>
            </a:r>
            <a:r>
              <a:rPr lang="zh-CN" altLang="zh-CN" sz="3600" b="1"/>
              <a:t>压强越大。</a:t>
            </a:r>
          </a:p>
        </p:txBody>
      </p:sp>
      <p:pic>
        <p:nvPicPr>
          <p:cNvPr id="13" name="实验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182483" y="1266466"/>
            <a:ext cx="7042030" cy="3961142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1015" y="1475740"/>
            <a:ext cx="10245090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(2)</a:t>
            </a:r>
            <a:r>
              <a:rPr lang="zh-CN" altLang="zh-CN" sz="4000" b="1"/>
              <a:t>归纳：流体压强与流速的关系：</a:t>
            </a:r>
          </a:p>
          <a:p>
            <a:endParaRPr lang="zh-CN" altLang="zh-CN" sz="4000" b="1"/>
          </a:p>
          <a:p>
            <a:r>
              <a:rPr lang="zh-CN" altLang="zh-CN"/>
              <a:t>    </a:t>
            </a:r>
            <a:r>
              <a:rPr lang="zh-CN" altLang="zh-CN" sz="3600" b="1">
                <a:solidFill>
                  <a:srgbClr val="FF0000"/>
                </a:solidFill>
              </a:rPr>
              <a:t>流体 流速越大，压强越小；流速越小，压强越大。</a:t>
            </a:r>
          </a:p>
        </p:txBody>
      </p:sp>
    </p:spTree>
  </p:cSld>
  <p:clrMapOvr>
    <a:masterClrMapping/>
  </p:clrMapOvr>
  <p:transition spd="med"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500" y="288290"/>
            <a:ext cx="97561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lang="en-US" altLang="zh-CN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hlinkClick r:id="rId3" action="ppaction://hlinkfile"/>
              </a:rPr>
              <a:t>飞机的升力</a:t>
            </a:r>
            <a:endParaRPr lang="zh-CN" altLang="en-US" sz="6000" b="1" dirty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飞机升力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30923" y="1341937"/>
            <a:ext cx="9087319" cy="5111617"/>
          </a:xfrm>
          <a:prstGeom prst="rect">
            <a:avLst/>
          </a:prstGeom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500" y="288290"/>
            <a:ext cx="97561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lang="en-US" altLang="zh-CN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6000" b="1" dirty="0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hlinkClick r:id="rId2" action="ppaction://hlinkfile"/>
              </a:rPr>
              <a:t>飞机的升力</a:t>
            </a:r>
            <a:endParaRPr lang="zh-CN" altLang="en-US" sz="6000" b="1" dirty="0">
              <a:solidFill>
                <a:schemeClr val="bg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2800350" y="1414780"/>
            <a:ext cx="5557520" cy="2875915"/>
            <a:chOff x="1619672" y="1340767"/>
            <a:chExt cx="5544616" cy="3096341"/>
          </a:xfrm>
        </p:grpSpPr>
        <p:pic>
          <p:nvPicPr>
            <p:cNvPr id="13316" name="图片 3" descr="飞机机翼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9672" y="1340767"/>
              <a:ext cx="5544616" cy="3096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TextBox 5"/>
            <p:cNvSpPr txBox="1"/>
            <p:nvPr/>
          </p:nvSpPr>
          <p:spPr>
            <a:xfrm>
              <a:off x="5072161" y="3834501"/>
              <a:ext cx="2016224" cy="5619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机翼横截面</a:t>
              </a:r>
            </a:p>
          </p:txBody>
        </p:sp>
      </p:grpSp>
      <p:sp>
        <p:nvSpPr>
          <p:cNvPr id="7" name="TextBox 5"/>
          <p:cNvSpPr txBox="1"/>
          <p:nvPr/>
        </p:nvSpPr>
        <p:spPr>
          <a:xfrm>
            <a:off x="777875" y="4545965"/>
            <a:ext cx="102031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机翼下方的气体流速小，压强大，机翼上方的气体流速大，压强小，机翼上、下表面间产生了压强差，这就使飞机获得向上的升力．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279</Words>
  <Application>Microsoft Office PowerPoint</Application>
  <PresentationFormat>自定义</PresentationFormat>
  <Paragraphs>36</Paragraphs>
  <Slides>15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Office 主题</vt:lpstr>
      <vt:lpstr>2_空白设计模板</vt:lpstr>
      <vt:lpstr>1_Office 主题</vt:lpstr>
      <vt:lpstr>人教版八年级物理下册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人教版八年级物理下册</dc:title>
  <dc:creator>Administrator</dc:creator>
  <cp:lastModifiedBy>China</cp:lastModifiedBy>
  <cp:revision>4</cp:revision>
  <dcterms:created xsi:type="dcterms:W3CDTF">2015-05-05T08:02:00Z</dcterms:created>
  <dcterms:modified xsi:type="dcterms:W3CDTF">2019-03-10T10:08:05Z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