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vml" ContentType="application/vnd.openxmlformats-officedocument.vmlDrawing"/>
  <Default Extension="docx" ContentType="application/vnd.openxmlformats-officedocument.wordprocessingml.document"/>
  <Default Extension="emf" ContentType="image/x-emf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0.11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1"/>
  </p:sldMasterIdLst>
  <p:notesMasterIdLst>
    <p:notesMasterId r:id="rId2"/>
  </p:notesMasterIdLst>
  <p:handoutMasterIdLst>
    <p:handoutMasterId r:id="rId3"/>
  </p:handoutMasterIdLst>
  <p:sldIdLst>
    <p:sldId id="261" r:id="rId4"/>
    <p:sldId id="260" r:id="rId5"/>
    <p:sldId id="265" r:id="rId6"/>
    <p:sldId id="647" r:id="rId7"/>
    <p:sldId id="621" r:id="rId8"/>
    <p:sldId id="622" r:id="rId9"/>
    <p:sldId id="623" r:id="rId10"/>
    <p:sldId id="624" r:id="rId11"/>
    <p:sldId id="625" r:id="rId12"/>
    <p:sldId id="290" r:id="rId13"/>
    <p:sldId id="627" r:id="rId14"/>
    <p:sldId id="648" r:id="rId15"/>
    <p:sldId id="628" r:id="rId16"/>
    <p:sldId id="629" r:id="rId17"/>
    <p:sldId id="649" r:id="rId18"/>
    <p:sldId id="650" r:id="rId19"/>
    <p:sldId id="630" r:id="rId20"/>
    <p:sldId id="631" r:id="rId21"/>
    <p:sldId id="645" r:id="rId22"/>
    <p:sldId id="646" r:id="rId23"/>
    <p:sldId id="632" r:id="rId24"/>
    <p:sldId id="633" r:id="rId25"/>
    <p:sldId id="634" r:id="rId26"/>
    <p:sldId id="635" r:id="rId27"/>
    <p:sldId id="636" r:id="rId28"/>
    <p:sldId id="637" r:id="rId29"/>
    <p:sldId id="638" r:id="rId30"/>
    <p:sldId id="639" r:id="rId31"/>
    <p:sldId id="640" r:id="rId32"/>
    <p:sldId id="641" r:id="rId33"/>
    <p:sldId id="642" r:id="rId34"/>
    <p:sldId id="644" r:id="rId35"/>
    <p:sldId id="374" r:id="rId36"/>
    <p:sldId id="651" r:id="rId37"/>
    <p:sldId id="367" r:id="rId38"/>
    <p:sldId id="652" r:id="rId39"/>
  </p:sldIdLst>
  <p:sldSz cx="12190095" cy="6859270"/>
  <p:notesSz cx="6858000" cy="9144000"/>
  <p:custDataLst>
    <p:tags r:id="rId40"/>
  </p:custDataLst>
  <p:defaultTextStyle>
    <a:defPPr>
      <a:defRPr lang="zh-CN"/>
    </a:defPPr>
    <a:lvl1pPr marL="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1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7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3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5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1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02" autoAdjust="0"/>
    <p:restoredTop sz="94712" autoAdjust="0"/>
  </p:normalViewPr>
  <p:slideViewPr>
    <p:cSldViewPr>
      <p:cViewPr varScale="1">
        <p:scale>
          <a:sx n="114" d="100"/>
          <a:sy n="114" d="100"/>
        </p:scale>
        <p:origin x="-438" y="-96"/>
      </p:cViewPr>
      <p:guideLst>
        <p:guide orient="horz" pos="2161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-234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7.xml" /><Relationship Id="rId11" Type="http://schemas.openxmlformats.org/officeDocument/2006/relationships/slide" Target="slides/slide8.xml" /><Relationship Id="rId12" Type="http://schemas.openxmlformats.org/officeDocument/2006/relationships/slide" Target="slides/slide9.xml" /><Relationship Id="rId13" Type="http://schemas.openxmlformats.org/officeDocument/2006/relationships/slide" Target="slides/slide10.xml" /><Relationship Id="rId14" Type="http://schemas.openxmlformats.org/officeDocument/2006/relationships/slide" Target="slides/slide11.xml" /><Relationship Id="rId15" Type="http://schemas.openxmlformats.org/officeDocument/2006/relationships/slide" Target="slides/slide12.xml" /><Relationship Id="rId16" Type="http://schemas.openxmlformats.org/officeDocument/2006/relationships/slide" Target="slides/slide13.xml" /><Relationship Id="rId17" Type="http://schemas.openxmlformats.org/officeDocument/2006/relationships/slide" Target="slides/slide14.xml" /><Relationship Id="rId18" Type="http://schemas.openxmlformats.org/officeDocument/2006/relationships/slide" Target="slides/slide15.xml" /><Relationship Id="rId19" Type="http://schemas.openxmlformats.org/officeDocument/2006/relationships/slide" Target="slides/slide16.xml" /><Relationship Id="rId2" Type="http://schemas.openxmlformats.org/officeDocument/2006/relationships/notesMaster" Target="notesMasters/notesMaster1.xml" /><Relationship Id="rId20" Type="http://schemas.openxmlformats.org/officeDocument/2006/relationships/slide" Target="slides/slide17.xml" /><Relationship Id="rId21" Type="http://schemas.openxmlformats.org/officeDocument/2006/relationships/slide" Target="slides/slide18.xml" /><Relationship Id="rId22" Type="http://schemas.openxmlformats.org/officeDocument/2006/relationships/slide" Target="slides/slide19.xml" /><Relationship Id="rId23" Type="http://schemas.openxmlformats.org/officeDocument/2006/relationships/slide" Target="slides/slide20.xml" /><Relationship Id="rId24" Type="http://schemas.openxmlformats.org/officeDocument/2006/relationships/slide" Target="slides/slide21.xml" /><Relationship Id="rId25" Type="http://schemas.openxmlformats.org/officeDocument/2006/relationships/slide" Target="slides/slide22.xml" /><Relationship Id="rId26" Type="http://schemas.openxmlformats.org/officeDocument/2006/relationships/slide" Target="slides/slide23.xml" /><Relationship Id="rId27" Type="http://schemas.openxmlformats.org/officeDocument/2006/relationships/slide" Target="slides/slide24.xml" /><Relationship Id="rId28" Type="http://schemas.openxmlformats.org/officeDocument/2006/relationships/slide" Target="slides/slide25.xml" /><Relationship Id="rId29" Type="http://schemas.openxmlformats.org/officeDocument/2006/relationships/slide" Target="slides/slide26.xml" /><Relationship Id="rId3" Type="http://schemas.openxmlformats.org/officeDocument/2006/relationships/handoutMaster" Target="handoutMasters/handoutMaster1.xml" /><Relationship Id="rId30" Type="http://schemas.openxmlformats.org/officeDocument/2006/relationships/slide" Target="slides/slide27.xml" /><Relationship Id="rId31" Type="http://schemas.openxmlformats.org/officeDocument/2006/relationships/slide" Target="slides/slide28.xml" /><Relationship Id="rId32" Type="http://schemas.openxmlformats.org/officeDocument/2006/relationships/slide" Target="slides/slide29.xml" /><Relationship Id="rId33" Type="http://schemas.openxmlformats.org/officeDocument/2006/relationships/slide" Target="slides/slide30.xml" /><Relationship Id="rId34" Type="http://schemas.openxmlformats.org/officeDocument/2006/relationships/slide" Target="slides/slide31.xml" /><Relationship Id="rId35" Type="http://schemas.openxmlformats.org/officeDocument/2006/relationships/slide" Target="slides/slide32.xml" /><Relationship Id="rId36" Type="http://schemas.openxmlformats.org/officeDocument/2006/relationships/slide" Target="slides/slide33.xml" /><Relationship Id="rId37" Type="http://schemas.openxmlformats.org/officeDocument/2006/relationships/slide" Target="slides/slide34.xml" /><Relationship Id="rId38" Type="http://schemas.openxmlformats.org/officeDocument/2006/relationships/slide" Target="slides/slide35.xml" /><Relationship Id="rId39" Type="http://schemas.openxmlformats.org/officeDocument/2006/relationships/slide" Target="slides/slide36.xml" /><Relationship Id="rId4" Type="http://schemas.openxmlformats.org/officeDocument/2006/relationships/slide" Target="slides/slide1.xml" /><Relationship Id="rId40" Type="http://schemas.openxmlformats.org/officeDocument/2006/relationships/tags" Target="tags/tag63.xml" /><Relationship Id="rId41" Type="http://schemas.openxmlformats.org/officeDocument/2006/relationships/presProps" Target="presProps.xml" /><Relationship Id="rId42" Type="http://schemas.openxmlformats.org/officeDocument/2006/relationships/viewProps" Target="viewProps.xml" /><Relationship Id="rId43" Type="http://schemas.openxmlformats.org/officeDocument/2006/relationships/theme" Target="theme/theme1.xml" /><Relationship Id="rId44" Type="http://schemas.openxmlformats.org/officeDocument/2006/relationships/tableStyles" Target="tableStyles.xml" /><Relationship Id="rId5" Type="http://schemas.openxmlformats.org/officeDocument/2006/relationships/slide" Target="slides/slide2.xml" /><Relationship Id="rId6" Type="http://schemas.openxmlformats.org/officeDocument/2006/relationships/slide" Target="slides/slide3.xml" /><Relationship Id="rId7" Type="http://schemas.openxmlformats.org/officeDocument/2006/relationships/slide" Target="slides/slide4.xml" /><Relationship Id="rId8" Type="http://schemas.openxmlformats.org/officeDocument/2006/relationships/slide" Target="slides/slide5.xml" /><Relationship Id="rId9" Type="http://schemas.openxmlformats.org/officeDocument/2006/relationships/slide" Target="slides/slide6.xml" /></Relationships>
</file>

<file path=ppt/drawings/_rels/vmlDrawing1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emf" /><Relationship Id="rId2" Type="http://schemas.openxmlformats.org/officeDocument/2006/relationships/image" Target="../media/image2.emf" /><Relationship Id="rId3" Type="http://schemas.openxmlformats.org/officeDocument/2006/relationships/image" Target="../media/image3.emf" /></Relationships>
</file>

<file path=ppt/drawings/_rels/vmlDrawing2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8.emf" /></Relationships>
</file>

<file path=ppt/drawings/_rels/vmlDrawing3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0.emf" /></Relationships>
</file>

<file path=ppt/drawings/_rels/vmlDrawing4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1.emf" /></Relationships>
</file>

<file path=ppt/drawings/_rels/vmlDrawing5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4.emf" /></Relationships>
</file>

<file path=ppt/drawings/_rels/vmlDrawing6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5.emf" /></Relationship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3C0901-3DCA-48F9-B0CB-D8F0D1E6B36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4D9095-D5A4-4D04-8CEB-69FB25E1308C}" type="slidenum">
              <a:rPr lang="zh-CN" altLang="en-US" smtClean="0"/>
              <a:t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84836C-7D3D-44DD-AD4F-98DBA4D10582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C9960B-A742-4F79-9BC8-14A4E9893419}" type="slidenum">
              <a:rPr lang="zh-CN" altLang="en-US" smtClean="0"/>
              <a:t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_rels/notesSlide10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6.xml" /><Relationship Id="rId2" Type="http://schemas.openxmlformats.org/officeDocument/2006/relationships/notesMaster" Target="../notesMasters/notesMaster1.xml" /></Relationships>
</file>

<file path=ppt/notesSlides/_rels/notesSlide1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7.xml" /><Relationship Id="rId2" Type="http://schemas.openxmlformats.org/officeDocument/2006/relationships/notesMaster" Target="../notesMasters/notesMaster1.xml" /></Relationships>
</file>

<file path=ppt/notesSlides/_rels/notesSlide1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8.xml" /><Relationship Id="rId2" Type="http://schemas.openxmlformats.org/officeDocument/2006/relationships/notesMaster" Target="../notesMasters/notesMaster1.xml" /></Relationships>
</file>

<file path=ppt/notesSlides/_rels/notesSlide1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9.xml" /><Relationship Id="rId2" Type="http://schemas.openxmlformats.org/officeDocument/2006/relationships/notesMaster" Target="../notesMasters/notesMaster1.xml" /></Relationships>
</file>

<file path=ppt/notesSlides/_rels/notesSlide1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0.xml" /><Relationship Id="rId2" Type="http://schemas.openxmlformats.org/officeDocument/2006/relationships/notesMaster" Target="../notesMasters/notesMaster1.xml" /></Relationships>
</file>

<file path=ppt/notesSlides/_rels/notesSlide1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1.xml" /><Relationship Id="rId2" Type="http://schemas.openxmlformats.org/officeDocument/2006/relationships/notesMaster" Target="../notesMasters/notesMaster1.xml" /></Relationships>
</file>

<file path=ppt/notesSlides/_rels/notesSlide1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2.xml" /><Relationship Id="rId2" Type="http://schemas.openxmlformats.org/officeDocument/2006/relationships/notesMaster" Target="../notesMasters/notesMaster1.xml" /></Relationships>
</file>

<file path=ppt/notesSlides/_rels/notesSlide1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3.xml" /><Relationship Id="rId2" Type="http://schemas.openxmlformats.org/officeDocument/2006/relationships/notesMaster" Target="../notesMasters/notesMaster1.xml" /></Relationships>
</file>

<file path=ppt/notesSlides/_rels/notesSlide1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4.xml" /><Relationship Id="rId2" Type="http://schemas.openxmlformats.org/officeDocument/2006/relationships/notesMaster" Target="../notesMasters/notesMaster1.xml" /></Relationships>
</file>

<file path=ppt/notesSlides/_rels/notesSlide19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5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.xml" /><Relationship Id="rId2" Type="http://schemas.openxmlformats.org/officeDocument/2006/relationships/notesMaster" Target="../notesMasters/notesMaster1.xml" /></Relationships>
</file>

<file path=ppt/notesSlides/_rels/notesSlide20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6.xml" /><Relationship Id="rId2" Type="http://schemas.openxmlformats.org/officeDocument/2006/relationships/notesMaster" Target="../notesMasters/notesMaster1.xml" /></Relationships>
</file>

<file path=ppt/notesSlides/_rels/notesSlide2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7.xml" /><Relationship Id="rId2" Type="http://schemas.openxmlformats.org/officeDocument/2006/relationships/notesMaster" Target="../notesMasters/notesMaster1.xml" /></Relationships>
</file>

<file path=ppt/notesSlides/_rels/notesSlide2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8.xml" /><Relationship Id="rId2" Type="http://schemas.openxmlformats.org/officeDocument/2006/relationships/notesMaster" Target="../notesMasters/notesMaster1.xml" /></Relationships>
</file>

<file path=ppt/notesSlides/_rels/notesSlide2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9.xml" /><Relationship Id="rId2" Type="http://schemas.openxmlformats.org/officeDocument/2006/relationships/notesMaster" Target="../notesMasters/notesMaster1.xml" /></Relationships>
</file>

<file path=ppt/notesSlides/_rels/notesSlide2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0.xml" /><Relationship Id="rId2" Type="http://schemas.openxmlformats.org/officeDocument/2006/relationships/notesMaster" Target="../notesMasters/notesMaster1.xml" /></Relationships>
</file>

<file path=ppt/notesSlides/_rels/notesSlide2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1.xml" /><Relationship Id="rId2" Type="http://schemas.openxmlformats.org/officeDocument/2006/relationships/notesMaster" Target="../notesMasters/notesMaster1.xml" /></Relationships>
</file>

<file path=ppt/notesSlides/_rels/notesSlide2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2.xml" /><Relationship Id="rId2" Type="http://schemas.openxmlformats.org/officeDocument/2006/relationships/notesMaster" Target="../notesMasters/notesMaster1.xml" /></Relationships>
</file>

<file path=ppt/notesSlides/_rels/notesSlide2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3.xml" /><Relationship Id="rId2" Type="http://schemas.openxmlformats.org/officeDocument/2006/relationships/notesMaster" Target="../notesMasters/notesMaster1.xml" /></Relationships>
</file>

<file path=ppt/notesSlides/_rels/notesSlide2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4.xml" /><Relationship Id="rId2" Type="http://schemas.openxmlformats.org/officeDocument/2006/relationships/notesMaster" Target="../notesMasters/notesMaster1.xml" /></Relationships>
</file>

<file path=ppt/notesSlides/_rels/notesSlide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4.xml" /><Relationship Id="rId2" Type="http://schemas.openxmlformats.org/officeDocument/2006/relationships/notesMaster" Target="../notesMasters/notesMaster1.xml" /></Relationships>
</file>

<file path=ppt/notesSlides/_rels/notesSlide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0.xml" /><Relationship Id="rId2" Type="http://schemas.openxmlformats.org/officeDocument/2006/relationships/notesMaster" Target="../notesMasters/notesMaster1.xml" /></Relationships>
</file>

<file path=ppt/notesSlides/_rels/notesSlide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1.xml" /><Relationship Id="rId2" Type="http://schemas.openxmlformats.org/officeDocument/2006/relationships/notesMaster" Target="../notesMasters/notesMaster1.xml" /></Relationships>
</file>

<file path=ppt/notesSlides/_rels/notesSlide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2.xml" /><Relationship Id="rId2" Type="http://schemas.openxmlformats.org/officeDocument/2006/relationships/notesMaster" Target="../notesMasters/notesMaster1.xml" /></Relationships>
</file>

<file path=ppt/notesSlides/_rels/notesSlide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3.xml" /><Relationship Id="rId2" Type="http://schemas.openxmlformats.org/officeDocument/2006/relationships/notesMaster" Target="../notesMasters/notesMaster1.xml" /></Relationships>
</file>

<file path=ppt/notesSlides/_rels/notesSlide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4.xml" /><Relationship Id="rId2" Type="http://schemas.openxmlformats.org/officeDocument/2006/relationships/notesMaster" Target="../notesMasters/notesMaster1.xml" /></Relationships>
</file>

<file path=ppt/notesSlides/_rels/notesSlide9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5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16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17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18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19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20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21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22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23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24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25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26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27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28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29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30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31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32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33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34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11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12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13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14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15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.xml" /><Relationship Id="rId2" Type="http://schemas.openxmlformats.org/officeDocument/2006/relationships/tags" Target="../tags/tag2.xml" /><Relationship Id="rId3" Type="http://schemas.openxmlformats.org/officeDocument/2006/relationships/tags" Target="../tags/tag3.xml" /><Relationship Id="rId4" Type="http://schemas.openxmlformats.org/officeDocument/2006/relationships/tags" Target="../tags/tag4.xml" /><Relationship Id="rId5" Type="http://schemas.openxmlformats.org/officeDocument/2006/relationships/tags" Target="../tags/tag5.xml" /><Relationship Id="rId6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48.xml" /><Relationship Id="rId2" Type="http://schemas.openxmlformats.org/officeDocument/2006/relationships/tags" Target="../tags/tag49.xml" /><Relationship Id="rId3" Type="http://schemas.openxmlformats.org/officeDocument/2006/relationships/tags" Target="../tags/tag50.xml" /><Relationship Id="rId4" Type="http://schemas.openxmlformats.org/officeDocument/2006/relationships/tags" Target="../tags/tag51.xml" /><Relationship Id="rId5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52.xml" /><Relationship Id="rId2" Type="http://schemas.openxmlformats.org/officeDocument/2006/relationships/tags" Target="../tags/tag53.xml" /><Relationship Id="rId3" Type="http://schemas.openxmlformats.org/officeDocument/2006/relationships/tags" Target="../tags/tag54.xml" /><Relationship Id="rId4" Type="http://schemas.openxmlformats.org/officeDocument/2006/relationships/tags" Target="../tags/tag55.xml" /><Relationship Id="rId5" Type="http://schemas.openxmlformats.org/officeDocument/2006/relationships/tags" Target="../tags/tag56.xml" /><Relationship Id="rId6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6.xml" /><Relationship Id="rId2" Type="http://schemas.openxmlformats.org/officeDocument/2006/relationships/tags" Target="../tags/tag7.xml" /><Relationship Id="rId3" Type="http://schemas.openxmlformats.org/officeDocument/2006/relationships/tags" Target="../tags/tag8.xml" /><Relationship Id="rId4" Type="http://schemas.openxmlformats.org/officeDocument/2006/relationships/tags" Target="../tags/tag9.xml" /><Relationship Id="rId5" Type="http://schemas.openxmlformats.org/officeDocument/2006/relationships/tags" Target="../tags/tag10.xml" /><Relationship Id="rId6" Type="http://schemas.openxmlformats.org/officeDocument/2006/relationships/slideMaster" Target="../slideMasters/slideMaster1.xml" /></Relationships>
</file>

<file path=ppt/slideLayouts/_rels/slideLayout2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1.xml" /><Relationship Id="rId2" Type="http://schemas.openxmlformats.org/officeDocument/2006/relationships/tags" Target="../tags/tag12.xml" /><Relationship Id="rId3" Type="http://schemas.openxmlformats.org/officeDocument/2006/relationships/tags" Target="../tags/tag13.xml" /><Relationship Id="rId4" Type="http://schemas.openxmlformats.org/officeDocument/2006/relationships/tags" Target="../tags/tag14.xml" /><Relationship Id="rId5" Type="http://schemas.openxmlformats.org/officeDocument/2006/relationships/tags" Target="../tags/tag15.xml" /><Relationship Id="rId6" Type="http://schemas.openxmlformats.org/officeDocument/2006/relationships/slideMaster" Target="../slideMasters/slideMaster1.xml" /></Relationships>
</file>

<file path=ppt/slideLayouts/_rels/slideLayout3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6.xml" /><Relationship Id="rId2" Type="http://schemas.openxmlformats.org/officeDocument/2006/relationships/tags" Target="../tags/tag17.xml" /><Relationship Id="rId3" Type="http://schemas.openxmlformats.org/officeDocument/2006/relationships/tags" Target="../tags/tag18.xml" /><Relationship Id="rId4" Type="http://schemas.openxmlformats.org/officeDocument/2006/relationships/tags" Target="../tags/tag19.xml" /><Relationship Id="rId5" Type="http://schemas.openxmlformats.org/officeDocument/2006/relationships/tags" Target="../tags/tag20.xml" /><Relationship Id="rId6" Type="http://schemas.openxmlformats.org/officeDocument/2006/relationships/tags" Target="../tags/tag21.xml" /><Relationship Id="rId7" Type="http://schemas.openxmlformats.org/officeDocument/2006/relationships/slideMaster" Target="../slideMasters/slideMaster1.xml" /></Relationships>
</file>

<file path=ppt/slideLayouts/_rels/slideLayout4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22.xml" /><Relationship Id="rId2" Type="http://schemas.openxmlformats.org/officeDocument/2006/relationships/tags" Target="../tags/tag23.xml" /><Relationship Id="rId3" Type="http://schemas.openxmlformats.org/officeDocument/2006/relationships/tags" Target="../tags/tag24.xml" /><Relationship Id="rId4" Type="http://schemas.openxmlformats.org/officeDocument/2006/relationships/tags" Target="../tags/tag25.xml" /><Relationship Id="rId5" Type="http://schemas.openxmlformats.org/officeDocument/2006/relationships/tags" Target="../tags/tag26.xml" /><Relationship Id="rId6" Type="http://schemas.openxmlformats.org/officeDocument/2006/relationships/tags" Target="../tags/tag27.xml" /><Relationship Id="rId7" Type="http://schemas.openxmlformats.org/officeDocument/2006/relationships/tags" Target="../tags/tag28.xml" /><Relationship Id="rId8" Type="http://schemas.openxmlformats.org/officeDocument/2006/relationships/tags" Target="../tags/tag29.xml" /><Relationship Id="rId9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0.xml" /><Relationship Id="rId2" Type="http://schemas.openxmlformats.org/officeDocument/2006/relationships/tags" Target="../tags/tag31.xml" /><Relationship Id="rId3" Type="http://schemas.openxmlformats.org/officeDocument/2006/relationships/tags" Target="../tags/tag32.xml" /><Relationship Id="rId4" Type="http://schemas.openxmlformats.org/officeDocument/2006/relationships/tags" Target="../tags/tag33.xml" /><Relationship Id="rId5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4.xml" /><Relationship Id="rId2" Type="http://schemas.openxmlformats.org/officeDocument/2006/relationships/tags" Target="../tags/tag35.xml" /><Relationship Id="rId3" Type="http://schemas.openxmlformats.org/officeDocument/2006/relationships/tags" Target="../tags/tag36.xml" /><Relationship Id="rId4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7.xml" /><Relationship Id="rId2" Type="http://schemas.openxmlformats.org/officeDocument/2006/relationships/tags" Target="../tags/tag38.xml" /><Relationship Id="rId3" Type="http://schemas.openxmlformats.org/officeDocument/2006/relationships/tags" Target="../tags/tag39.xml" /><Relationship Id="rId4" Type="http://schemas.openxmlformats.org/officeDocument/2006/relationships/tags" Target="../tags/tag40.xml" /><Relationship Id="rId5" Type="http://schemas.openxmlformats.org/officeDocument/2006/relationships/tags" Target="../tags/tag41.xml" /><Relationship Id="rId6" Type="http://schemas.openxmlformats.org/officeDocument/2006/relationships/tags" Target="../tags/tag42.xml" /><Relationship Id="rId7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43.xml" /><Relationship Id="rId2" Type="http://schemas.openxmlformats.org/officeDocument/2006/relationships/tags" Target="../tags/tag44.xml" /><Relationship Id="rId3" Type="http://schemas.openxmlformats.org/officeDocument/2006/relationships/tags" Target="../tags/tag45.xml" /><Relationship Id="rId4" Type="http://schemas.openxmlformats.org/officeDocument/2006/relationships/tags" Target="../tags/tag46.xml" /><Relationship Id="rId5" Type="http://schemas.openxmlformats.org/officeDocument/2006/relationships/tags" Target="../tags/tag47.xml" /><Relationship Id="rId6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1198613" y="914569"/>
            <a:ext cx="9797669" cy="2570876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1198613" y="3561059"/>
            <a:ext cx="9797669" cy="1472673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5365" indent="0" algn="ctr">
              <a:buNone/>
              <a:defRPr sz="1600"/>
            </a:lvl6pPr>
            <a:lvl7pPr marL="2742565" indent="0" algn="ctr">
              <a:buNone/>
              <a:defRPr sz="1600"/>
            </a:lvl7pPr>
            <a:lvl8pPr marL="3199765" indent="0" algn="ctr">
              <a:buNone/>
              <a:defRPr sz="1600"/>
            </a:lvl8pPr>
            <a:lvl9pPr marL="3656965" indent="0" algn="ctr">
              <a:buNone/>
              <a:defRPr sz="1600"/>
            </a:lvl9pPr>
          </a:lstStyle>
          <a:p>
            <a:r>
              <a:rPr lang="zh-CN" altLang="en-US"/>
              <a:t>单击此处编辑副标题</a:t>
            </a:r>
            <a:endParaRPr lang="zh-CN" alt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305" y="774143"/>
            <a:ext cx="10971086" cy="548381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613" y="2484460"/>
            <a:ext cx="9797669" cy="1018989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613" y="3561059"/>
            <a:ext cx="9797669" cy="471687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05" y="1490676"/>
            <a:ext cx="10967486" cy="4760081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9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0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4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5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6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7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489" y="3849113"/>
            <a:ext cx="7767586" cy="766942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489" y="4616055"/>
            <a:ext cx="7767586" cy="867761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3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5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7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69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8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9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0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4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5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6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7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305" y="1501478"/>
            <a:ext cx="5175991" cy="4749279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0598" y="1501478"/>
            <a:ext cx="5175991" cy="4749279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8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9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0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4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5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305" y="1429465"/>
            <a:ext cx="5341565" cy="381671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5365" indent="0">
              <a:buNone/>
              <a:defRPr sz="1600" b="1"/>
            </a:lvl6pPr>
            <a:lvl7pPr marL="2742565" indent="0">
              <a:buNone/>
              <a:defRPr sz="1600" b="1"/>
            </a:lvl7pPr>
            <a:lvl8pPr marL="3199765" indent="0">
              <a:buNone/>
              <a:defRPr sz="1600" b="1"/>
            </a:lvl8pPr>
            <a:lvl9pPr marL="3656965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305" y="1854343"/>
            <a:ext cx="5341565" cy="4396414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4776" y="1421992"/>
            <a:ext cx="5341565" cy="381671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5365" indent="0">
              <a:buNone/>
              <a:defRPr sz="1600" b="1"/>
            </a:lvl6pPr>
            <a:lvl7pPr marL="2742565" indent="0">
              <a:buNone/>
              <a:defRPr sz="1600" b="1"/>
            </a:lvl7pPr>
            <a:lvl8pPr marL="3199765" indent="0">
              <a:buNone/>
              <a:defRPr sz="1600" b="1"/>
            </a:lvl8pPr>
            <a:lvl9pPr marL="3656965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4776" y="1854343"/>
            <a:ext cx="5341565" cy="4396414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305" y="1555488"/>
            <a:ext cx="5232259" cy="4608853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49408" y="1555488"/>
            <a:ext cx="5226383" cy="4608853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3201" y="914569"/>
            <a:ext cx="1043837" cy="5030131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257" y="914569"/>
            <a:ext cx="9167767" cy="5030131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6765" indent="-228600">
              <a:defRPr spc="300"/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slideLayout" Target="../slideLayouts/slideLayout14.xml" /><Relationship Id="rId15" Type="http://schemas.openxmlformats.org/officeDocument/2006/relationships/slideLayout" Target="../slideLayouts/slideLayout15.xml" /><Relationship Id="rId16" Type="http://schemas.openxmlformats.org/officeDocument/2006/relationships/slideLayout" Target="../slideLayouts/slideLayout16.xml" /><Relationship Id="rId17" Type="http://schemas.openxmlformats.org/officeDocument/2006/relationships/slideLayout" Target="../slideLayouts/slideLayout17.xml" /><Relationship Id="rId18" Type="http://schemas.openxmlformats.org/officeDocument/2006/relationships/slideLayout" Target="../slideLayouts/slideLayout18.xml" /><Relationship Id="rId19" Type="http://schemas.openxmlformats.org/officeDocument/2006/relationships/slideLayout" Target="../slideLayouts/slideLayout19.xml" /><Relationship Id="rId2" Type="http://schemas.openxmlformats.org/officeDocument/2006/relationships/slideLayout" Target="../slideLayouts/slideLayout2.xml" /><Relationship Id="rId20" Type="http://schemas.openxmlformats.org/officeDocument/2006/relationships/slideLayout" Target="../slideLayouts/slideLayout20.xml" /><Relationship Id="rId21" Type="http://schemas.openxmlformats.org/officeDocument/2006/relationships/slideLayout" Target="../slideLayouts/slideLayout21.xml" /><Relationship Id="rId22" Type="http://schemas.openxmlformats.org/officeDocument/2006/relationships/slideLayout" Target="../slideLayouts/slideLayout22.xml" /><Relationship Id="rId23" Type="http://schemas.openxmlformats.org/officeDocument/2006/relationships/slideLayout" Target="../slideLayouts/slideLayout23.xml" /><Relationship Id="rId24" Type="http://schemas.openxmlformats.org/officeDocument/2006/relationships/slideLayout" Target="../slideLayouts/slideLayout24.xml" /><Relationship Id="rId25" Type="http://schemas.openxmlformats.org/officeDocument/2006/relationships/slideLayout" Target="../slideLayouts/slideLayout25.xml" /><Relationship Id="rId26" Type="http://schemas.openxmlformats.org/officeDocument/2006/relationships/slideLayout" Target="../slideLayouts/slideLayout26.xml" /><Relationship Id="rId27" Type="http://schemas.openxmlformats.org/officeDocument/2006/relationships/slideLayout" Target="../slideLayouts/slideLayout27.xml" /><Relationship Id="rId28" Type="http://schemas.openxmlformats.org/officeDocument/2006/relationships/slideLayout" Target="../slideLayouts/slideLayout28.xml" /><Relationship Id="rId29" Type="http://schemas.openxmlformats.org/officeDocument/2006/relationships/slideLayout" Target="../slideLayouts/slideLayout29.xml" /><Relationship Id="rId3" Type="http://schemas.openxmlformats.org/officeDocument/2006/relationships/slideLayout" Target="../slideLayouts/slideLayout3.xml" /><Relationship Id="rId30" Type="http://schemas.openxmlformats.org/officeDocument/2006/relationships/slideLayout" Target="../slideLayouts/slideLayout30.xml" /><Relationship Id="rId31" Type="http://schemas.openxmlformats.org/officeDocument/2006/relationships/slideLayout" Target="../slideLayouts/slideLayout31.xml" /><Relationship Id="rId32" Type="http://schemas.openxmlformats.org/officeDocument/2006/relationships/slideLayout" Target="../slideLayouts/slideLayout32.xml" /><Relationship Id="rId33" Type="http://schemas.openxmlformats.org/officeDocument/2006/relationships/slideLayout" Target="../slideLayouts/slideLayout33.xml" /><Relationship Id="rId34" Type="http://schemas.openxmlformats.org/officeDocument/2006/relationships/slideLayout" Target="../slideLayouts/slideLayout34.xml" /><Relationship Id="rId35" Type="http://schemas.openxmlformats.org/officeDocument/2006/relationships/slideLayout" Target="../slideLayouts/slideLayout35.xml" /><Relationship Id="rId36" Type="http://schemas.openxmlformats.org/officeDocument/2006/relationships/slideLayout" Target="../slideLayouts/slideLayout36.xml" /><Relationship Id="rId37" Type="http://schemas.openxmlformats.org/officeDocument/2006/relationships/slideLayout" Target="../slideLayouts/slideLayout37.xml" /><Relationship Id="rId38" Type="http://schemas.openxmlformats.org/officeDocument/2006/relationships/slideLayout" Target="../slideLayouts/slideLayout38.xml" /><Relationship Id="rId39" Type="http://schemas.openxmlformats.org/officeDocument/2006/relationships/slideLayout" Target="../slideLayouts/slideLayout39.xml" /><Relationship Id="rId4" Type="http://schemas.openxmlformats.org/officeDocument/2006/relationships/slideLayout" Target="../slideLayouts/slideLayout4.xml" /><Relationship Id="rId40" Type="http://schemas.openxmlformats.org/officeDocument/2006/relationships/slideLayout" Target="../slideLayouts/slideLayout40.xml" /><Relationship Id="rId41" Type="http://schemas.openxmlformats.org/officeDocument/2006/relationships/slideLayout" Target="../slideLayouts/slideLayout41.xml" /><Relationship Id="rId42" Type="http://schemas.openxmlformats.org/officeDocument/2006/relationships/slideLayout" Target="../slideLayouts/slideLayout42.xml" /><Relationship Id="rId43" Type="http://schemas.openxmlformats.org/officeDocument/2006/relationships/slideLayout" Target="../slideLayouts/slideLayout43.xml" /><Relationship Id="rId44" Type="http://schemas.openxmlformats.org/officeDocument/2006/relationships/slideLayout" Target="../slideLayouts/slideLayout44.xml" /><Relationship Id="rId45" Type="http://schemas.openxmlformats.org/officeDocument/2006/relationships/slideLayout" Target="../slideLayouts/slideLayout45.xml" /><Relationship Id="rId46" Type="http://schemas.openxmlformats.org/officeDocument/2006/relationships/slideLayout" Target="../slideLayouts/slideLayout46.xml" /><Relationship Id="rId47" Type="http://schemas.openxmlformats.org/officeDocument/2006/relationships/slideLayout" Target="../slideLayouts/slideLayout47.xml" /><Relationship Id="rId48" Type="http://schemas.openxmlformats.org/officeDocument/2006/relationships/tags" Target="../tags/tag57.xml" /><Relationship Id="rId49" Type="http://schemas.openxmlformats.org/officeDocument/2006/relationships/tags" Target="../tags/tag58.xml" /><Relationship Id="rId5" Type="http://schemas.openxmlformats.org/officeDocument/2006/relationships/slideLayout" Target="../slideLayouts/slideLayout5.xml" /><Relationship Id="rId50" Type="http://schemas.openxmlformats.org/officeDocument/2006/relationships/tags" Target="../tags/tag59.xml" /><Relationship Id="rId51" Type="http://schemas.openxmlformats.org/officeDocument/2006/relationships/tags" Target="../tags/tag60.xml" /><Relationship Id="rId52" Type="http://schemas.openxmlformats.org/officeDocument/2006/relationships/tags" Target="../tags/tag61.xml" /><Relationship Id="rId53" Type="http://schemas.openxmlformats.org/officeDocument/2006/relationships/tags" Target="../tags/tag62.xml" /><Relationship Id="rId54" Type="http://schemas.openxmlformats.org/officeDocument/2006/relationships/theme" Target="../theme/theme1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48"/>
            </p:custDataLst>
          </p:nvPr>
        </p:nvSpPr>
        <p:spPr>
          <a:xfrm>
            <a:off x="608305" y="608513"/>
            <a:ext cx="10967486" cy="705731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49"/>
            </p:custDataLst>
          </p:nvPr>
        </p:nvSpPr>
        <p:spPr>
          <a:xfrm>
            <a:off x="608305" y="1490676"/>
            <a:ext cx="10967486" cy="4760081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50"/>
            </p:custDataLst>
          </p:nvPr>
        </p:nvSpPr>
        <p:spPr>
          <a:xfrm>
            <a:off x="611904" y="6315569"/>
            <a:ext cx="2699578" cy="316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51"/>
            </p:custDataLst>
          </p:nvPr>
        </p:nvSpPr>
        <p:spPr>
          <a:xfrm>
            <a:off x="4115357" y="6315569"/>
            <a:ext cx="3959381" cy="316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52"/>
            </p:custDataLst>
          </p:nvPr>
        </p:nvSpPr>
        <p:spPr>
          <a:xfrm>
            <a:off x="8876213" y="6315569"/>
            <a:ext cx="2699578" cy="316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  <a:t>0</a:t>
            </a:fld>
            <a:endParaRPr lang="zh-CN" altLang="en-US"/>
          </a:p>
        </p:txBody>
      </p:sp>
    </p:spTree>
    <p:custDataLst>
      <p:tags r:id="rId5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  <p:sldLayoutId id="2147483687" r:id="rId39"/>
    <p:sldLayoutId id="2147483688" r:id="rId40"/>
    <p:sldLayoutId id="2147483689" r:id="rId41"/>
    <p:sldLayoutId id="2147483690" r:id="rId42"/>
    <p:sldLayoutId id="2147483691" r:id="rId43"/>
    <p:sldLayoutId id="2147483692" r:id="rId44"/>
    <p:sldLayoutId id="2147483693" r:id="rId45"/>
    <p:sldLayoutId id="2147483694" r:id="rId46"/>
    <p:sldLayoutId id="2147483695" r:id="rId47"/>
  </p:sldLayoutIdLst>
  <p:transition/>
  <p:timing/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tabLst>
          <a:tab pos="1609725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6765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39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1.xml" /><Relationship Id="rId2" Type="http://schemas.openxmlformats.org/officeDocument/2006/relationships/notesSlide" Target="../notesSlides/notesSlide4.x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2.xml" /><Relationship Id="rId2" Type="http://schemas.openxmlformats.org/officeDocument/2006/relationships/notesSlide" Target="../notesSlides/notesSlide5.xml" /><Relationship Id="rId3" Type="http://schemas.openxmlformats.org/officeDocument/2006/relationships/image" Target="../media/image9.jpeg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3.xml" /><Relationship Id="rId2" Type="http://schemas.openxmlformats.org/officeDocument/2006/relationships/notesSlide" Target="../notesSlides/notesSlide6.xml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4.xml" /><Relationship Id="rId2" Type="http://schemas.openxmlformats.org/officeDocument/2006/relationships/notesSlide" Target="../notesSlides/notesSlide7.xml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5.xml" /><Relationship Id="rId2" Type="http://schemas.openxmlformats.org/officeDocument/2006/relationships/notesSlide" Target="../notesSlides/notesSlide8.xml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6.xml" /><Relationship Id="rId2" Type="http://schemas.openxmlformats.org/officeDocument/2006/relationships/notesSlide" Target="../notesSlides/notesSlide9.xml" /><Relationship Id="rId3" Type="http://schemas.openxmlformats.org/officeDocument/2006/relationships/package" Target="../embeddings/Document6.docx" TargetMode="Internal" /><Relationship Id="rId4" Type="http://schemas.openxmlformats.org/officeDocument/2006/relationships/image" Target="../media/image10.emf" /><Relationship Id="rId5" Type="http://schemas.openxmlformats.org/officeDocument/2006/relationships/vmlDrawing" Target="../drawings/vmlDrawing3.vml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7.xml" /><Relationship Id="rId2" Type="http://schemas.openxmlformats.org/officeDocument/2006/relationships/notesSlide" Target="../notesSlides/notesSlide10.xml" /><Relationship Id="rId3" Type="http://schemas.openxmlformats.org/officeDocument/2006/relationships/package" Target="../embeddings/Document7.docx" TargetMode="Internal" /><Relationship Id="rId4" Type="http://schemas.openxmlformats.org/officeDocument/2006/relationships/image" Target="../media/image11.emf" /><Relationship Id="rId5" Type="http://schemas.openxmlformats.org/officeDocument/2006/relationships/vmlDrawing" Target="../drawings/vmlDrawing4.vml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8.xml" /><Relationship Id="rId2" Type="http://schemas.openxmlformats.org/officeDocument/2006/relationships/notesSlide" Target="../notesSlides/notesSlide11.xml" /><Relationship Id="rId3" Type="http://schemas.openxmlformats.org/officeDocument/2006/relationships/image" Target="../media/image12.jpeg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9.xml" /><Relationship Id="rId2" Type="http://schemas.openxmlformats.org/officeDocument/2006/relationships/notesSlide" Target="../notesSlides/notesSlide12.xml" /><Relationship Id="rId3" Type="http://schemas.openxmlformats.org/officeDocument/2006/relationships/image" Target="../media/image13.jpeg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0.xml" /><Relationship Id="rId2" Type="http://schemas.openxmlformats.org/officeDocument/2006/relationships/notesSlide" Target="../notesSlides/notesSlide13.xml" /><Relationship Id="rId3" Type="http://schemas.openxmlformats.org/officeDocument/2006/relationships/image" Target="../media/image13.jpeg" /><Relationship Id="rId4" Type="http://schemas.openxmlformats.org/officeDocument/2006/relationships/package" Target="../embeddings/Document8.docx" TargetMode="Internal" /><Relationship Id="rId5" Type="http://schemas.openxmlformats.org/officeDocument/2006/relationships/image" Target="../media/image14.emf" /><Relationship Id="rId6" Type="http://schemas.openxmlformats.org/officeDocument/2006/relationships/vmlDrawing" Target="../drawings/vmlDrawing5.v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 /><Relationship Id="rId2" Type="http://schemas.openxmlformats.org/officeDocument/2006/relationships/notesSlide" Target="../notesSlides/notesSlide1.xml" /></Relationships>
</file>

<file path=ppt/slides/_rels/slide2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1.xml" /><Relationship Id="rId2" Type="http://schemas.openxmlformats.org/officeDocument/2006/relationships/notesSlide" Target="../notesSlides/notesSlide14.xml" /><Relationship Id="rId3" Type="http://schemas.openxmlformats.org/officeDocument/2006/relationships/image" Target="../media/image13.jpeg" /><Relationship Id="rId4" Type="http://schemas.openxmlformats.org/officeDocument/2006/relationships/package" Target="../embeddings/Document9.docx" TargetMode="Internal" /><Relationship Id="rId5" Type="http://schemas.openxmlformats.org/officeDocument/2006/relationships/image" Target="../media/image15.emf" /><Relationship Id="rId6" Type="http://schemas.openxmlformats.org/officeDocument/2006/relationships/vmlDrawing" Target="../drawings/vmlDrawing6.vml" /></Relationships>
</file>

<file path=ppt/slides/_rels/slide2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2.xml" /><Relationship Id="rId2" Type="http://schemas.openxmlformats.org/officeDocument/2006/relationships/notesSlide" Target="../notesSlides/notesSlide15.xml" /><Relationship Id="rId3" Type="http://schemas.openxmlformats.org/officeDocument/2006/relationships/image" Target="../media/image16.jpeg" /></Relationships>
</file>

<file path=ppt/slides/_rels/slide2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3.xml" /><Relationship Id="rId2" Type="http://schemas.openxmlformats.org/officeDocument/2006/relationships/notesSlide" Target="../notesSlides/notesSlide16.xml" /><Relationship Id="rId3" Type="http://schemas.openxmlformats.org/officeDocument/2006/relationships/image" Target="../media/image17.jpeg" /></Relationships>
</file>

<file path=ppt/slides/_rels/slide2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4.xml" /><Relationship Id="rId2" Type="http://schemas.openxmlformats.org/officeDocument/2006/relationships/notesSlide" Target="../notesSlides/notesSlide17.xml" /><Relationship Id="rId3" Type="http://schemas.openxmlformats.org/officeDocument/2006/relationships/image" Target="../media/image18.jpeg" /></Relationships>
</file>

<file path=ppt/slides/_rels/slide2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5.xml" /><Relationship Id="rId2" Type="http://schemas.openxmlformats.org/officeDocument/2006/relationships/notesSlide" Target="../notesSlides/notesSlide18.xml" /><Relationship Id="rId3" Type="http://schemas.openxmlformats.org/officeDocument/2006/relationships/image" Target="../media/image19.jpeg" /></Relationships>
</file>

<file path=ppt/slides/_rels/slide2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6.xml" /><Relationship Id="rId2" Type="http://schemas.openxmlformats.org/officeDocument/2006/relationships/notesSlide" Target="../notesSlides/notesSlide19.xml" /><Relationship Id="rId3" Type="http://schemas.openxmlformats.org/officeDocument/2006/relationships/image" Target="../media/image20.jpeg" /></Relationships>
</file>

<file path=ppt/slides/_rels/slide2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7.xml" /><Relationship Id="rId2" Type="http://schemas.openxmlformats.org/officeDocument/2006/relationships/notesSlide" Target="../notesSlides/notesSlide20.xml" /></Relationships>
</file>

<file path=ppt/slides/_rels/slide2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8.xml" /><Relationship Id="rId2" Type="http://schemas.openxmlformats.org/officeDocument/2006/relationships/notesSlide" Target="../notesSlides/notesSlide21.xml" /></Relationships>
</file>

<file path=ppt/slides/_rels/slide2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9.xml" /><Relationship Id="rId2" Type="http://schemas.openxmlformats.org/officeDocument/2006/relationships/notesSlide" Target="../notesSlides/notesSlide22.xml" /></Relationships>
</file>

<file path=ppt/slides/_rels/slide2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0.xml" /><Relationship Id="rId2" Type="http://schemas.openxmlformats.org/officeDocument/2006/relationships/notesSlide" Target="../notesSlides/notesSlide23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4.xml" /><Relationship Id="rId2" Type="http://schemas.openxmlformats.org/officeDocument/2006/relationships/notesSlide" Target="../notesSlides/notesSlide2.xml" /></Relationships>
</file>

<file path=ppt/slides/_rels/slide3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1.xml" /><Relationship Id="rId2" Type="http://schemas.openxmlformats.org/officeDocument/2006/relationships/notesSlide" Target="../notesSlides/notesSlide24.xml" /><Relationship Id="rId3" Type="http://schemas.openxmlformats.org/officeDocument/2006/relationships/image" Target="../media/image21.jpeg" /><Relationship Id="rId4" Type="http://schemas.openxmlformats.org/officeDocument/2006/relationships/image" Target="../media/image22.jpeg" /></Relationships>
</file>

<file path=ppt/slides/_rels/slide3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2.xml" /><Relationship Id="rId2" Type="http://schemas.openxmlformats.org/officeDocument/2006/relationships/notesSlide" Target="../notesSlides/notesSlide25.xml" /></Relationships>
</file>

<file path=ppt/slides/_rels/slide3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3.xml" /><Relationship Id="rId2" Type="http://schemas.openxmlformats.org/officeDocument/2006/relationships/notesSlide" Target="../notesSlides/notesSlide26.xml" /><Relationship Id="rId3" Type="http://schemas.openxmlformats.org/officeDocument/2006/relationships/image" Target="../media/image23.jpeg" /></Relationships>
</file>

<file path=ppt/slides/_rels/slide3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4.xml" /><Relationship Id="rId2" Type="http://schemas.openxmlformats.org/officeDocument/2006/relationships/notesSlide" Target="../notesSlides/notesSlide27.xml" /></Relationships>
</file>

<file path=ppt/slides/_rels/slide3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5.xml" /><Relationship Id="rId2" Type="http://schemas.openxmlformats.org/officeDocument/2006/relationships/notesSlide" Target="../notesSlides/notesSlide28.xml" /></Relationships>
</file>

<file path=ppt/slides/_rels/slide3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6.xml" /><Relationship Id="rId2" Type="http://schemas.openxmlformats.org/officeDocument/2006/relationships/image" Target="../media/image24.jpeg" /></Relationships>
</file>

<file path=ppt/slides/_rels/slide3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7.xml" /><Relationship Id="rId2" Type="http://schemas.openxmlformats.org/officeDocument/2006/relationships/image" Target="../media/image25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5.xml" /><Relationship Id="rId10" Type="http://schemas.openxmlformats.org/officeDocument/2006/relationships/vmlDrawing" Target="../drawings/vmlDrawing1.vml" /><Relationship Id="rId2" Type="http://schemas.openxmlformats.org/officeDocument/2006/relationships/notesSlide" Target="../notesSlides/notesSlide3.xml" /><Relationship Id="rId3" Type="http://schemas.openxmlformats.org/officeDocument/2006/relationships/package" Target="../embeddings/Document1.docx" TargetMode="Internal" /><Relationship Id="rId4" Type="http://schemas.openxmlformats.org/officeDocument/2006/relationships/image" Target="../media/image1.emf" /><Relationship Id="rId5" Type="http://schemas.openxmlformats.org/officeDocument/2006/relationships/package" Target="../embeddings/Document2.docx" TargetMode="Internal" /><Relationship Id="rId6" Type="http://schemas.openxmlformats.org/officeDocument/2006/relationships/image" Target="../media/image2.emf" /><Relationship Id="rId7" Type="http://schemas.openxmlformats.org/officeDocument/2006/relationships/package" Target="../embeddings/Document3.docx" TargetMode="Internal" /><Relationship Id="rId8" Type="http://schemas.openxmlformats.org/officeDocument/2006/relationships/image" Target="../media/image3.emf" /><Relationship Id="rId9" Type="http://schemas.openxmlformats.org/officeDocument/2006/relationships/package" Target="../embeddings/Document4.docx" TargetMode="Interna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6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7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8.xml" /><Relationship Id="rId2" Type="http://schemas.openxmlformats.org/officeDocument/2006/relationships/image" Target="../media/image4.jpeg" /><Relationship Id="rId3" Type="http://schemas.openxmlformats.org/officeDocument/2006/relationships/image" Target="../media/image5.jpeg" /><Relationship Id="rId4" Type="http://schemas.openxmlformats.org/officeDocument/2006/relationships/image" Target="../media/image6.jpeg" /><Relationship Id="rId5" Type="http://schemas.openxmlformats.org/officeDocument/2006/relationships/image" Target="../media/image7.jpe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9.xml" /><Relationship Id="rId2" Type="http://schemas.openxmlformats.org/officeDocument/2006/relationships/package" Target="../embeddings/Document5.docx" TargetMode="Internal" /><Relationship Id="rId3" Type="http://schemas.openxmlformats.org/officeDocument/2006/relationships/image" Target="../media/image8.emf" /><Relationship Id="rId4" Type="http://schemas.openxmlformats.org/officeDocument/2006/relationships/vmlDrawing" Target="../drawings/vmlDrawing2.v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0.x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5" name="组合 4"/>
          <p:cNvGrpSpPr/>
          <p:nvPr/>
        </p:nvGrpSpPr>
        <p:grpSpPr>
          <a:xfrm>
            <a:off x="1523174" y="2501100"/>
            <a:ext cx="9144064" cy="1846659"/>
            <a:chOff x="1523174" y="2501100"/>
            <a:chExt cx="9144064" cy="1846659"/>
          </a:xfrm>
        </p:grpSpPr>
        <p:sp>
          <p:nvSpPr>
            <p:cNvPr id="6" name="文本框 5"/>
            <p:cNvSpPr txBox="1"/>
            <p:nvPr/>
          </p:nvSpPr>
          <p:spPr>
            <a:xfrm>
              <a:off x="1951802" y="2501100"/>
              <a:ext cx="8406064" cy="18466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fontAlgn="auto" hangingPunct="1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zh-CN" altLang="en-US" sz="4400" b="1" spc="200">
                  <a:solidFill>
                    <a:srgbClr val="1BB18D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第 </a:t>
              </a:r>
              <a:r>
                <a:rPr lang="en-US" altLang="zh-CN" sz="4400" b="1" spc="200" smtClean="0">
                  <a:solidFill>
                    <a:srgbClr val="1BB18D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13 </a:t>
              </a:r>
              <a:r>
                <a:rPr lang="zh-CN" altLang="en-US" sz="4400" b="1" spc="200" smtClean="0">
                  <a:solidFill>
                    <a:srgbClr val="1BB18D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课时</a:t>
              </a:r>
              <a:endParaRPr lang="en-US" altLang="zh-CN" sz="4400" b="1" spc="200" smtClean="0">
                <a:solidFill>
                  <a:srgbClr val="1BB18D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>
                <a:lnSpc>
                  <a:spcPct val="150000"/>
                </a:lnSpc>
                <a:defRPr/>
              </a:pPr>
              <a:r>
                <a:rPr lang="zh-CN" altLang="en-US" sz="3200" spc="20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比热容　内能的利用</a:t>
              </a:r>
              <a:endParaRPr lang="zh-CN" altLang="en-US" sz="3200" spc="200" smtClean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7" name="直接连接符 6"/>
            <p:cNvCxnSpPr/>
            <p:nvPr/>
          </p:nvCxnSpPr>
          <p:spPr>
            <a:xfrm>
              <a:off x="1523174" y="3501232"/>
              <a:ext cx="914406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80232" y="715150"/>
            <a:ext cx="10858576" cy="642924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重难一　比热容、热值的理解及其相关计算</a:t>
            </a:r>
            <a:endParaRPr lang="zh-CN" altLang="en-US" sz="2800" b="1" spc="150" smtClean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951670" y="1715282"/>
            <a:ext cx="10858576" cy="284269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1.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下列关于热现象的说法正确的是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	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　　）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A.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物体吸收的热量越多，其比热容越大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B.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燃料燃烧越充分，其热值越大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C.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将酒精用掉一半，剩下的酒精比热容和热值均变为原来的一半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D.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火箭使用液态氢作燃料，是由于该燃料热值大</a:t>
            </a:r>
            <a:endParaRPr lang="zh-CN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6380958" y="1786720"/>
            <a:ext cx="316360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808794" y="786588"/>
            <a:ext cx="10858576" cy="4504686"/>
            <a:chOff x="808794" y="786588"/>
            <a:chExt cx="10858576" cy="4504686"/>
          </a:xfrm>
        </p:grpSpPr>
        <p:sp>
          <p:nvSpPr>
            <p:cNvPr id="19" name="文本框 1"/>
            <p:cNvSpPr txBox="1">
              <a:spLocks noChangeArrowheads="1"/>
            </p:cNvSpPr>
            <p:nvPr/>
          </p:nvSpPr>
          <p:spPr bwMode="auto">
            <a:xfrm>
              <a:off x="808794" y="786588"/>
              <a:ext cx="10858576" cy="4504686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36000" tIns="36000" rIns="36000" bIns="36000">
              <a:spAutoFit/>
            </a:bodyPr>
            <a:lstStyle/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b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2. </a:t>
              </a:r>
              <a:r>
                <a:rPr lang="en-US" altLang="zh-CN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[2020·</a:t>
              </a:r>
              <a:r>
                <a:rPr lang="zh-CN" altLang="en-US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盐城</a:t>
              </a:r>
              <a:r>
                <a:rPr lang="en-US" altLang="zh-CN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]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为了探究热传递过程中高温物体、低温物体温度变化的特点，小明做了如下实验，将盛有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30 ℃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冷水的小烧杯放入盛有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70 ℃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热水的大烧杯中，分别用温度传感器测量两杯水的温度变化情况，绘制成如图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13-1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所示的图像。下列说法错误的是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	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（　　）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A.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热水和冷水到达同一温度的时间是相同的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B.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热水温度下降比冷水温度升高得快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C.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热水放出的热量等于冷水吸收的热量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D.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热水的质量可能小于冷水的质量</a:t>
              </a:r>
              <a:endParaRPr lang="zh-CN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  <p:pic>
          <p:nvPicPr>
            <p:cNvPr id="4" name="21BJZTWLS135.EPS" descr="id:2147507813;FounderCES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7952594" y="2786852"/>
              <a:ext cx="2500330" cy="1715205"/>
            </a:xfrm>
            <a:prstGeom prst="rect">
              <a:avLst/>
            </a:prstGeom>
          </p:spPr>
        </p:pic>
        <p:sp>
          <p:nvSpPr>
            <p:cNvPr id="6" name="矩形 5"/>
            <p:cNvSpPr/>
            <p:nvPr/>
          </p:nvSpPr>
          <p:spPr>
            <a:xfrm>
              <a:off x="8381222" y="4644240"/>
              <a:ext cx="116891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ct val="150000"/>
                </a:lnSpc>
                <a:spcAft>
                  <a:spcPct val="0"/>
                </a:spcAft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13-1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</p:grpSp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3737752" y="2501100"/>
            <a:ext cx="279491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TextBox 26"/>
          <p:cNvSpPr txBox="1">
            <a:spLocks noChangeArrowheads="1"/>
          </p:cNvSpPr>
          <p:nvPr/>
        </p:nvSpPr>
        <p:spPr bwMode="auto">
          <a:xfrm>
            <a:off x="1023108" y="1072340"/>
            <a:ext cx="10501386" cy="4993409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解析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由图可知，热水和冷水到达同一温度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40 ℃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时，各用了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400 s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的时间，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A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正确，不符合题意。相同时间内，热水温度下降了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Δt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热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=70 ℃-40 ℃=30 ℃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，冷水温度升高了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Δt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冷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=40 ℃-30 ℃=10 ℃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，相同时间内，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Δt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热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&gt;Δt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冷，则热水温度下降比冷水温度升高得快，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B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正确，不符合题意。在整个实验过程中，由于存在热量损失，如小烧杯要吸收热量、大烧杯要放出热量，周围空气也要吸收一部分热量，所以热水放出的热量大于冷水吸收的热量，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C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错误，符合题意。由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Q=cmΔt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可知，热水和冷水比热容相同，热水放出的热量大于冷水吸收的热量，且热水温度的变化量大于冷水温度的变化量，则热损失较小时，热水的质量可能小于冷水的质量，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D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正确，不符合题意。</a:t>
            </a:r>
            <a:endParaRPr lang="en-US" altLang="zh-CN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/>
</p:sld>
</file>

<file path=ppt/slides/slide1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"/>
          <p:cNvSpPr txBox="1">
            <a:spLocks noChangeArrowheads="1"/>
          </p:cNvSpPr>
          <p:nvPr/>
        </p:nvSpPr>
        <p:spPr bwMode="auto">
          <a:xfrm>
            <a:off x="951670" y="1000902"/>
            <a:ext cx="10858576" cy="228869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3. </a:t>
            </a:r>
            <a:r>
              <a:rPr lang="en-US" altLang="zh-CN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[2020·</a:t>
            </a:r>
            <a:r>
              <a:rPr lang="zh-CN" altLang="en-US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山西适应性考试</a:t>
            </a:r>
            <a:r>
              <a:rPr lang="en-US" altLang="zh-CN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通过异地扶贫搬迁项目，小明家用上了清洁的天然气。天然气是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     　　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（选填“可再生”或“不可再生”）能源；若小明家每月消耗的天然气为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15 m</a:t>
            </a:r>
            <a:r>
              <a:rPr lang="en-US" baseline="300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3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，则这些天然气完全燃烧放出的热量是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  　　　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J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 [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天然气的热值取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4.2×10</a:t>
            </a:r>
            <a:r>
              <a:rPr lang="en-US" baseline="300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7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 J/m</a:t>
            </a:r>
            <a:r>
              <a:rPr lang="en-US" baseline="300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3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] </a:t>
            </a:r>
            <a:endParaRPr lang="zh-CN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4" name="文本框 1"/>
          <p:cNvSpPr txBox="1">
            <a:spLocks noChangeArrowheads="1"/>
          </p:cNvSpPr>
          <p:nvPr/>
        </p:nvSpPr>
        <p:spPr bwMode="auto">
          <a:xfrm>
            <a:off x="2380430" y="1429530"/>
            <a:ext cx="1303809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不可再生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1"/>
          <p:cNvSpPr txBox="1">
            <a:spLocks noChangeArrowheads="1"/>
          </p:cNvSpPr>
          <p:nvPr/>
        </p:nvSpPr>
        <p:spPr bwMode="auto">
          <a:xfrm>
            <a:off x="9234073" y="2011303"/>
            <a:ext cx="1218851" cy="56123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cs typeface="Times New Roman" panose="02020603050405020304"/>
              </a:rPr>
              <a:t>6.3×10</a:t>
            </a:r>
            <a:r>
              <a:rPr lang="en-US" sz="2400" b="1" baseline="30000" smtClean="0">
                <a:solidFill>
                  <a:srgbClr val="A50021"/>
                </a:solidFill>
                <a:latin typeface="微软雅黑" panose="020b0503020204020204" pitchFamily="34" charset="-122"/>
                <a:cs typeface="Times New Roman" panose="02020603050405020304"/>
              </a:rPr>
              <a:t>8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"/>
          <p:cNvSpPr txBox="1">
            <a:spLocks noChangeArrowheads="1"/>
          </p:cNvSpPr>
          <p:nvPr/>
        </p:nvSpPr>
        <p:spPr bwMode="auto">
          <a:xfrm>
            <a:off x="951670" y="1000902"/>
            <a:ext cx="10858576" cy="284269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4. </a:t>
            </a:r>
            <a:r>
              <a:rPr lang="en-US" altLang="zh-CN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[2019·</a:t>
            </a:r>
            <a:r>
              <a:rPr lang="zh-CN" altLang="en-US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绵阳</a:t>
            </a:r>
            <a:r>
              <a:rPr lang="en-US" altLang="zh-CN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标准大气压下，将质量为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1.0 kg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的水从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20 ℃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加热到沸腾，水吸收的热量是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            　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J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。小明家天然气热水器的热效率是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84%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，他某次洗澡，耗水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40 kg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，自来水进热水器时的温度是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24 ℃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，出热水器时的温度是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40 ℃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，小明这次洗澡消耗天然气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　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m</a:t>
            </a:r>
            <a:r>
              <a:rPr lang="en-US" baseline="300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3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。已知水的比热容是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4.2×10</a:t>
            </a:r>
            <a:r>
              <a:rPr lang="en-US" baseline="300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3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 J/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kg</a:t>
            </a:r>
            <a:r>
              <a:rPr lang="en-US" altLang="zh-CN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·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℃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），天然气的热值是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3.2×10</a:t>
            </a:r>
            <a:r>
              <a:rPr lang="en-US" baseline="300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7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 J/m</a:t>
            </a:r>
            <a:r>
              <a:rPr lang="en-US" baseline="300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3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endParaRPr lang="zh-CN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4" name="文本框 1"/>
          <p:cNvSpPr txBox="1">
            <a:spLocks noChangeArrowheads="1"/>
          </p:cNvSpPr>
          <p:nvPr/>
        </p:nvSpPr>
        <p:spPr bwMode="auto">
          <a:xfrm>
            <a:off x="2308992" y="1429530"/>
            <a:ext cx="1408005" cy="56123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cs typeface="Times New Roman" panose="02020603050405020304"/>
              </a:rPr>
              <a:t>3.36×10</a:t>
            </a:r>
            <a:r>
              <a:rPr lang="en-US" sz="2400" b="1" baseline="30000" smtClean="0">
                <a:solidFill>
                  <a:srgbClr val="A50021"/>
                </a:solidFill>
                <a:latin typeface="微软雅黑" panose="020b0503020204020204" pitchFamily="34" charset="-122"/>
                <a:cs typeface="Times New Roman" panose="02020603050405020304"/>
              </a:rPr>
              <a:t>5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1"/>
          <p:cNvSpPr txBox="1">
            <a:spLocks noChangeArrowheads="1"/>
          </p:cNvSpPr>
          <p:nvPr/>
        </p:nvSpPr>
        <p:spPr bwMode="auto">
          <a:xfrm>
            <a:off x="4023504" y="2572538"/>
            <a:ext cx="539177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cs typeface="Times New Roman" panose="02020603050405020304"/>
              </a:rPr>
              <a:t>0.1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3" name="TextBox 26"/>
          <p:cNvSpPr txBox="1">
            <a:spLocks noChangeArrowheads="1"/>
          </p:cNvSpPr>
          <p:nvPr/>
        </p:nvSpPr>
        <p:spPr bwMode="auto">
          <a:xfrm>
            <a:off x="951670" y="1072340"/>
            <a:ext cx="10501386" cy="395068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 algn="just"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1237422" y="1215216"/>
          <a:ext cx="10344150" cy="432435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3" name="文档" r:id="rId3" imgW="8883015" imgH="3714750" progId="Word.Document.12">
                  <p:embed/>
                </p:oleObj>
              </mc:Choice>
              <mc:Fallback>
                <p:oleObj name="文档" r:id="rId3" imgW="8883015" imgH="3714750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37422" y="1215216"/>
                        <a:ext cx="10344150" cy="43243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  <p:timing/>
</p:sld>
</file>

<file path=ppt/slides/slide1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3" name="TextBox 26"/>
          <p:cNvSpPr txBox="1">
            <a:spLocks noChangeArrowheads="1"/>
          </p:cNvSpPr>
          <p:nvPr/>
        </p:nvSpPr>
        <p:spPr bwMode="auto">
          <a:xfrm>
            <a:off x="951670" y="1072340"/>
            <a:ext cx="10501386" cy="395068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 algn="just"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altLang="zh-CN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1380298" y="1215216"/>
          <a:ext cx="9753600" cy="455295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4" name="文档" r:id="rId3" imgW="8376285" imgH="3910965" progId="Word.Document.12">
                  <p:embed/>
                </p:oleObj>
              </mc:Choice>
              <mc:Fallback>
                <p:oleObj name="文档" r:id="rId3" imgW="8376285" imgH="3910965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80298" y="1215216"/>
                        <a:ext cx="9753600" cy="45529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  <p:timing/>
</p:sld>
</file>

<file path=ppt/slides/slide1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951670" y="715150"/>
            <a:ext cx="10858576" cy="4003917"/>
            <a:chOff x="951670" y="715150"/>
            <a:chExt cx="10858576" cy="4003917"/>
          </a:xfrm>
        </p:grpSpPr>
        <p:sp>
          <p:nvSpPr>
            <p:cNvPr id="19" name="文本框 1"/>
            <p:cNvSpPr txBox="1">
              <a:spLocks noChangeArrowheads="1"/>
            </p:cNvSpPr>
            <p:nvPr/>
          </p:nvSpPr>
          <p:spPr bwMode="auto">
            <a:xfrm>
              <a:off x="951670" y="715150"/>
              <a:ext cx="10858576" cy="173469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36000" tIns="36000" rIns="36000" bIns="36000">
              <a:spAutoFit/>
            </a:bodyPr>
            <a:lstStyle/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b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5.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沿海地区昼夜温差较小，而内陆沙漠地区昼夜温差较大，这主要是因为海水的比热容</a:t>
              </a:r>
              <a:r>
                <a:rPr lang="zh-CN" altLang="en-US" u="sng" smtClean="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　　　　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，砂石的比热容</a:t>
              </a:r>
              <a:r>
                <a:rPr lang="zh-CN" altLang="en-US" u="sng" smtClean="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　　　　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，吸收或放出相同的热量，海水温度变化</a:t>
              </a:r>
              <a:r>
                <a:rPr lang="zh-CN" altLang="en-US" u="sng" smtClean="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　　　　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，砂石温度变化</a:t>
              </a:r>
              <a:r>
                <a:rPr lang="zh-CN" altLang="en-US" u="sng" smtClean="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　　　　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。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 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  <p:pic>
          <p:nvPicPr>
            <p:cNvPr id="4" name="sx86.jpg" descr="id:2147507820;FounderCES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1380298" y="2786852"/>
              <a:ext cx="3599536" cy="1071570"/>
            </a:xfrm>
            <a:prstGeom prst="rect">
              <a:avLst/>
            </a:prstGeom>
          </p:spPr>
        </p:pic>
        <p:sp>
          <p:nvSpPr>
            <p:cNvPr id="6" name="矩形 5"/>
            <p:cNvSpPr/>
            <p:nvPr/>
          </p:nvSpPr>
          <p:spPr>
            <a:xfrm>
              <a:off x="2594744" y="4072736"/>
              <a:ext cx="116891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ct val="150000"/>
                </a:lnSpc>
                <a:spcAft>
                  <a:spcPct val="0"/>
                </a:spcAft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13-2</a:t>
              </a:r>
              <a:endParaRPr lang="zh-CN" altLang="en-US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</p:grpSp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2166116" y="1143778"/>
            <a:ext cx="380480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大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"/>
          <p:cNvSpPr txBox="1">
            <a:spLocks noChangeArrowheads="1"/>
          </p:cNvSpPr>
          <p:nvPr/>
        </p:nvSpPr>
        <p:spPr bwMode="auto">
          <a:xfrm>
            <a:off x="5666578" y="1143778"/>
            <a:ext cx="380480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1"/>
          <p:cNvSpPr txBox="1">
            <a:spLocks noChangeArrowheads="1"/>
          </p:cNvSpPr>
          <p:nvPr/>
        </p:nvSpPr>
        <p:spPr bwMode="auto">
          <a:xfrm>
            <a:off x="1666050" y="1715282"/>
            <a:ext cx="380480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"/>
          <p:cNvSpPr txBox="1">
            <a:spLocks noChangeArrowheads="1"/>
          </p:cNvSpPr>
          <p:nvPr/>
        </p:nvSpPr>
        <p:spPr bwMode="auto">
          <a:xfrm>
            <a:off x="5095074" y="1715282"/>
            <a:ext cx="380480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大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737356" y="858026"/>
            <a:ext cx="10858576" cy="4361107"/>
            <a:chOff x="737356" y="858026"/>
            <a:chExt cx="10858576" cy="4361107"/>
          </a:xfrm>
        </p:grpSpPr>
        <p:grpSp>
          <p:nvGrpSpPr>
            <p:cNvPr id="6" name="组合 5"/>
            <p:cNvGrpSpPr/>
            <p:nvPr/>
          </p:nvGrpSpPr>
          <p:grpSpPr>
            <a:xfrm>
              <a:off x="737356" y="858026"/>
              <a:ext cx="10858576" cy="3357586"/>
              <a:chOff x="737356" y="858026"/>
              <a:chExt cx="10858576" cy="3357586"/>
            </a:xfrm>
          </p:grpSpPr>
          <p:sp>
            <p:nvSpPr>
              <p:cNvPr id="19" name="文本框 1"/>
              <p:cNvSpPr txBox="1">
                <a:spLocks noChangeArrowheads="1"/>
              </p:cNvSpPr>
              <p:nvPr/>
            </p:nvSpPr>
            <p:spPr bwMode="auto">
              <a:xfrm>
                <a:off x="737356" y="858026"/>
                <a:ext cx="10858576" cy="1669422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square" lIns="36000" tIns="36000" rIns="36000" bIns="36000">
                <a:spAutoFit/>
              </a:bodyPr>
              <a:lstStyle/>
              <a:p>
                <a:pPr>
                  <a:lnSpc>
                    <a:spcPct val="150000"/>
                  </a:lnSpc>
                  <a:spcAft>
                    <a:spcPct val="0"/>
                  </a:spcAft>
                </a:pPr>
                <a:r>
                  <a:rPr lang="en-US" b="1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6. </a:t>
                </a:r>
                <a:r>
                  <a:rPr lang="en-US" altLang="zh-CN" spc="150" smtClean="0">
                    <a:solidFill>
                      <a:srgbClr val="18B48F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[2019·</a:t>
                </a:r>
                <a:r>
                  <a:rPr lang="zh-CN" altLang="en-US" spc="150" smtClean="0">
                    <a:solidFill>
                      <a:srgbClr val="18B48F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聊城</a:t>
                </a:r>
                <a:r>
                  <a:rPr lang="en-US" altLang="zh-CN" spc="150" smtClean="0">
                    <a:solidFill>
                      <a:srgbClr val="18B48F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]</a:t>
                </a:r>
                <a:r>
                  <a:rPr 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2019</a:t>
                </a:r>
                <a:r>
                  <a:rPr lang="zh-CN" alt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年</a:t>
                </a:r>
                <a:r>
                  <a:rPr 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5</a:t>
                </a:r>
                <a:r>
                  <a:rPr lang="zh-CN" alt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月</a:t>
                </a:r>
                <a:r>
                  <a:rPr 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6</a:t>
                </a:r>
                <a:r>
                  <a:rPr lang="zh-CN" alt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日，聊城首批</a:t>
                </a:r>
                <a:r>
                  <a:rPr 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30</a:t>
                </a:r>
                <a:r>
                  <a:rPr lang="zh-CN" alt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辆氢燃料新能源公交车（如图</a:t>
                </a:r>
                <a:r>
                  <a:rPr 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13-3</a:t>
                </a:r>
                <a:r>
                  <a:rPr lang="zh-CN" alt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所示）投放使用。氢燃料具有清洁无污染、效率高等优点，被认为是</a:t>
                </a:r>
                <a:r>
                  <a:rPr 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21</a:t>
                </a:r>
                <a:r>
                  <a:rPr lang="zh-CN" alt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世纪最理想的能源。</a:t>
                </a:r>
                <a:r>
                  <a:rPr 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 [c</a:t>
                </a:r>
                <a:r>
                  <a:rPr lang="zh-CN" altLang="en-US" baseline="-25000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水</a:t>
                </a:r>
                <a:r>
                  <a:rPr 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=4.2×10</a:t>
                </a:r>
                <a:r>
                  <a:rPr lang="en-US" baseline="30000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3</a:t>
                </a:r>
                <a:r>
                  <a:rPr 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 J/</a:t>
                </a:r>
                <a:r>
                  <a:rPr lang="zh-CN" alt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（</a:t>
                </a:r>
                <a:r>
                  <a:rPr 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kg</a:t>
                </a:r>
                <a:r>
                  <a:rPr lang="en-US" altLang="zh-CN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·</a:t>
                </a:r>
                <a:r>
                  <a:rPr 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℃</a:t>
                </a:r>
                <a:r>
                  <a:rPr lang="zh-CN" alt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），</a:t>
                </a:r>
                <a:r>
                  <a:rPr 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q</a:t>
                </a:r>
                <a:r>
                  <a:rPr lang="zh-CN" altLang="en-US" baseline="-25000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氢</a:t>
                </a:r>
                <a:r>
                  <a:rPr 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=1.4×10</a:t>
                </a:r>
                <a:r>
                  <a:rPr lang="en-US" baseline="30000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8</a:t>
                </a:r>
                <a:r>
                  <a:rPr 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 J/kg]</a:t>
                </a:r>
                <a:endPara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endParaRPr>
              </a:p>
            </p:txBody>
          </p:sp>
          <p:pic>
            <p:nvPicPr>
              <p:cNvPr id="4" name="20WLZT1131.EPS" descr="id:2147507827;FounderCES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881288" y="2715414"/>
                <a:ext cx="2141232" cy="1500198"/>
              </a:xfrm>
              <a:prstGeom prst="rect">
                <a:avLst/>
              </a:prstGeom>
            </p:spPr>
          </p:pic>
        </p:grpSp>
        <p:sp>
          <p:nvSpPr>
            <p:cNvPr id="7" name="矩形 6"/>
            <p:cNvSpPr/>
            <p:nvPr/>
          </p:nvSpPr>
          <p:spPr>
            <a:xfrm>
              <a:off x="9309916" y="4572802"/>
              <a:ext cx="116891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ct val="150000"/>
                </a:lnSpc>
                <a:spcAft>
                  <a:spcPct val="0"/>
                </a:spcAft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13-3</a:t>
              </a:r>
              <a:endParaRPr lang="zh-CN" altLang="en-US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</p:grpSp>
      <p:sp>
        <p:nvSpPr>
          <p:cNvPr id="9" name="文本框 1"/>
          <p:cNvSpPr txBox="1">
            <a:spLocks noChangeArrowheads="1"/>
          </p:cNvSpPr>
          <p:nvPr/>
        </p:nvSpPr>
        <p:spPr bwMode="auto">
          <a:xfrm>
            <a:off x="1094546" y="3786984"/>
            <a:ext cx="6838979" cy="11154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解</a:t>
            </a:r>
            <a:r>
              <a:rPr 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:</a:t>
            </a: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1</a:t>
            </a: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</a:t>
            </a:r>
            <a:r>
              <a:rPr 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0.3 kg</a:t>
            </a: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的氢燃料完全燃烧放出的热量</a:t>
            </a:r>
            <a:endParaRPr lang="zh-CN" altLang="en-US" sz="240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Q</a:t>
            </a:r>
            <a:r>
              <a:rPr lang="zh-CN" altLang="en-US" sz="2400" b="1" baseline="-25000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放</a:t>
            </a:r>
            <a:r>
              <a:rPr 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=mq</a:t>
            </a:r>
            <a:r>
              <a:rPr lang="zh-CN" altLang="en-US" sz="2400" b="1" baseline="-25000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氢</a:t>
            </a:r>
            <a:r>
              <a:rPr 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=0.3 kg×1.4×10</a:t>
            </a:r>
            <a:r>
              <a:rPr lang="en-US" sz="2400" b="1" baseline="30000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8</a:t>
            </a:r>
            <a:r>
              <a:rPr 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 J/kg=4.2×10</a:t>
            </a:r>
            <a:r>
              <a:rPr lang="en-US" sz="2400" b="1" baseline="30000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7</a:t>
            </a:r>
            <a:r>
              <a:rPr 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 J</a:t>
            </a: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</a:t>
            </a:r>
            <a:endParaRPr lang="zh-CN" sz="24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808794" y="2786852"/>
            <a:ext cx="74295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1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）求质量为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0.3 kg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的氢燃料完全燃烧放出的热量。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737356" y="858026"/>
            <a:ext cx="10858576" cy="4861173"/>
            <a:chOff x="737356" y="858026"/>
            <a:chExt cx="10858576" cy="4861173"/>
          </a:xfrm>
        </p:grpSpPr>
        <p:grpSp>
          <p:nvGrpSpPr>
            <p:cNvPr id="2" name="组合 5"/>
            <p:cNvGrpSpPr/>
            <p:nvPr/>
          </p:nvGrpSpPr>
          <p:grpSpPr>
            <a:xfrm>
              <a:off x="737356" y="858026"/>
              <a:ext cx="10858576" cy="3857652"/>
              <a:chOff x="737356" y="858026"/>
              <a:chExt cx="10858576" cy="3857652"/>
            </a:xfrm>
          </p:grpSpPr>
          <p:sp>
            <p:nvSpPr>
              <p:cNvPr id="19" name="文本框 1"/>
              <p:cNvSpPr txBox="1">
                <a:spLocks noChangeArrowheads="1"/>
              </p:cNvSpPr>
              <p:nvPr/>
            </p:nvSpPr>
            <p:spPr bwMode="auto">
              <a:xfrm>
                <a:off x="737356" y="858026"/>
                <a:ext cx="10858576" cy="1669422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square" lIns="36000" tIns="36000" rIns="36000" bIns="36000">
                <a:spAutoFit/>
              </a:bodyPr>
              <a:lstStyle/>
              <a:p>
                <a:pPr>
                  <a:lnSpc>
                    <a:spcPct val="150000"/>
                  </a:lnSpc>
                  <a:spcAft>
                    <a:spcPct val="0"/>
                  </a:spcAft>
                </a:pPr>
                <a:r>
                  <a:rPr 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2019</a:t>
                </a:r>
                <a:r>
                  <a:rPr lang="zh-CN" alt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年</a:t>
                </a:r>
                <a:r>
                  <a:rPr 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5</a:t>
                </a:r>
                <a:r>
                  <a:rPr lang="zh-CN" alt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月</a:t>
                </a:r>
                <a:r>
                  <a:rPr 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6</a:t>
                </a:r>
                <a:r>
                  <a:rPr lang="zh-CN" alt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日，聊城首批</a:t>
                </a:r>
                <a:r>
                  <a:rPr 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30</a:t>
                </a:r>
                <a:r>
                  <a:rPr lang="zh-CN" alt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辆氢燃料新能源公交车（如图</a:t>
                </a:r>
                <a:r>
                  <a:rPr 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13-3</a:t>
                </a:r>
                <a:r>
                  <a:rPr lang="zh-CN" alt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所示）投放使用。氢燃料具有清洁无污染、效率高等优点，被认为是</a:t>
                </a:r>
                <a:r>
                  <a:rPr 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21</a:t>
                </a:r>
                <a:r>
                  <a:rPr lang="zh-CN" alt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世纪最理想的能源。</a:t>
                </a:r>
                <a:r>
                  <a:rPr 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 [c</a:t>
                </a:r>
                <a:r>
                  <a:rPr lang="zh-CN" altLang="en-US" baseline="-25000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水</a:t>
                </a:r>
                <a:r>
                  <a:rPr 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=4.2×10</a:t>
                </a:r>
                <a:r>
                  <a:rPr lang="en-US" baseline="30000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3</a:t>
                </a:r>
                <a:r>
                  <a:rPr 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 J/</a:t>
                </a:r>
                <a:r>
                  <a:rPr lang="zh-CN" alt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（</a:t>
                </a:r>
                <a:r>
                  <a:rPr 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kg</a:t>
                </a:r>
                <a:r>
                  <a:rPr lang="en-US" altLang="zh-CN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·</a:t>
                </a:r>
                <a:r>
                  <a:rPr 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℃</a:t>
                </a:r>
                <a:r>
                  <a:rPr lang="zh-CN" alt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），</a:t>
                </a:r>
                <a:r>
                  <a:rPr 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q</a:t>
                </a:r>
                <a:r>
                  <a:rPr lang="zh-CN" altLang="en-US" baseline="-25000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氢</a:t>
                </a:r>
                <a:r>
                  <a:rPr 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=1.4×10</a:t>
                </a:r>
                <a:r>
                  <a:rPr lang="en-US" baseline="30000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8</a:t>
                </a:r>
                <a:r>
                  <a:rPr 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 J/kg]</a:t>
                </a:r>
                <a:endPara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endParaRPr>
              </a:p>
            </p:txBody>
          </p:sp>
          <p:pic>
            <p:nvPicPr>
              <p:cNvPr id="4" name="20WLZT1131.EPS" descr="id:2147507827;FounderCES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024164" y="3286918"/>
                <a:ext cx="2039269" cy="1428760"/>
              </a:xfrm>
              <a:prstGeom prst="rect">
                <a:avLst/>
              </a:prstGeom>
            </p:spPr>
          </p:pic>
        </p:grpSp>
        <p:sp>
          <p:nvSpPr>
            <p:cNvPr id="6" name="矩形 5"/>
            <p:cNvSpPr/>
            <p:nvPr/>
          </p:nvSpPr>
          <p:spPr>
            <a:xfrm>
              <a:off x="9524230" y="5072868"/>
              <a:ext cx="116891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ct val="150000"/>
                </a:lnSpc>
                <a:spcAft>
                  <a:spcPct val="0"/>
                </a:spcAft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13-3</a:t>
              </a:r>
              <a:endParaRPr lang="zh-CN" altLang="en-US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</p:grpSp>
      <p:graphicFrame>
        <p:nvGraphicFramePr>
          <p:cNvPr id="27650" name="Object 2"/>
          <p:cNvGraphicFramePr>
            <a:graphicFrameLocks noChangeAspect="1"/>
          </p:cNvGraphicFramePr>
          <p:nvPr/>
        </p:nvGraphicFramePr>
        <p:xfrm>
          <a:off x="1023108" y="3858422"/>
          <a:ext cx="6305550" cy="266700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5" name="文档" r:id="rId4" imgW="5420995" imgH="2294255" progId="Word.Document.12">
                  <p:embed/>
                </p:oleObj>
              </mc:Choice>
              <mc:Fallback>
                <p:oleObj name="文档" r:id="rId4" imgW="5420995" imgH="2294255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23108" y="3858422"/>
                        <a:ext cx="6305550" cy="26670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矩形 16"/>
          <p:cNvSpPr/>
          <p:nvPr/>
        </p:nvSpPr>
        <p:spPr>
          <a:xfrm>
            <a:off x="880232" y="2572538"/>
            <a:ext cx="750099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2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）若这些热量全部被质量为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200 kg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、温度为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15 ℃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的水吸收，求水升高的温度。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TextBox 3"/>
          <p:cNvSpPr txBox="1"/>
          <p:nvPr/>
        </p:nvSpPr>
        <p:spPr>
          <a:xfrm>
            <a:off x="3997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思维导图 构建体系</a:t>
            </a:r>
            <a:endParaRPr lang="zh-CN" altLang="en-US" sz="2200" spc="6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TextBox 15"/>
          <p:cNvSpPr txBox="1"/>
          <p:nvPr/>
        </p:nvSpPr>
        <p:spPr>
          <a:xfrm>
            <a:off x="1023108" y="1247550"/>
            <a:ext cx="10715700" cy="173469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US" altLang="zh-CN" sz="2400" b="1" spc="150" smtClean="0">
                <a:solidFill>
                  <a:srgbClr val="1BB18D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|</a:t>
            </a:r>
            <a:r>
              <a:rPr lang="zh-CN" altLang="en-US" sz="2400" b="1" spc="150" smtClean="0">
                <a:solidFill>
                  <a:srgbClr val="1BB18D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课标要求</a:t>
            </a:r>
            <a:r>
              <a:rPr lang="en-US" altLang="zh-CN" sz="2400" b="1" spc="150" smtClean="0">
                <a:solidFill>
                  <a:srgbClr val="1BB18D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|</a:t>
            </a:r>
            <a:endParaRPr lang="en-US" altLang="zh-CN" sz="2400" b="1" spc="150" smtClean="0">
              <a:solidFill>
                <a:srgbClr val="1BB18D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 spc="15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en-US" sz="2400" spc="15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从能量转化的角度认识燃料的热值。</a:t>
            </a:r>
            <a:endParaRPr lang="zh-CN" altLang="en-US" sz="2400" spc="15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 spc="15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lang="zh-CN" altLang="en-US" sz="2400" spc="15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了解热机的工作原理。知道内能的利用在人类社会发展史上的重要意义。</a:t>
            </a:r>
            <a:endParaRPr lang="zh-CN" altLang="en-US" sz="2400" spc="15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diamond/>
  </p:transition>
  <p:timing/>
</p:sld>
</file>

<file path=ppt/slides/slide2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737356" y="858026"/>
            <a:ext cx="10858576" cy="5146925"/>
            <a:chOff x="737356" y="858026"/>
            <a:chExt cx="10858576" cy="5146925"/>
          </a:xfrm>
        </p:grpSpPr>
        <p:grpSp>
          <p:nvGrpSpPr>
            <p:cNvPr id="2" name="组合 5"/>
            <p:cNvGrpSpPr/>
            <p:nvPr/>
          </p:nvGrpSpPr>
          <p:grpSpPr>
            <a:xfrm>
              <a:off x="737356" y="858026"/>
              <a:ext cx="10858576" cy="4301726"/>
              <a:chOff x="737356" y="858026"/>
              <a:chExt cx="10858576" cy="4301726"/>
            </a:xfrm>
          </p:grpSpPr>
          <p:sp>
            <p:nvSpPr>
              <p:cNvPr id="19" name="文本框 1"/>
              <p:cNvSpPr txBox="1">
                <a:spLocks noChangeArrowheads="1"/>
              </p:cNvSpPr>
              <p:nvPr/>
            </p:nvSpPr>
            <p:spPr bwMode="auto">
              <a:xfrm>
                <a:off x="737356" y="858026"/>
                <a:ext cx="10858576" cy="1669422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square" lIns="36000" tIns="36000" rIns="36000" bIns="36000">
                <a:spAutoFit/>
              </a:bodyPr>
              <a:lstStyle/>
              <a:p>
                <a:pPr>
                  <a:lnSpc>
                    <a:spcPct val="150000"/>
                  </a:lnSpc>
                  <a:spcAft>
                    <a:spcPct val="0"/>
                  </a:spcAft>
                </a:pPr>
                <a:r>
                  <a:rPr 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2019</a:t>
                </a:r>
                <a:r>
                  <a:rPr lang="zh-CN" alt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年</a:t>
                </a:r>
                <a:r>
                  <a:rPr 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5</a:t>
                </a:r>
                <a:r>
                  <a:rPr lang="zh-CN" alt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月</a:t>
                </a:r>
                <a:r>
                  <a:rPr 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6</a:t>
                </a:r>
                <a:r>
                  <a:rPr lang="zh-CN" alt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日，聊城首批</a:t>
                </a:r>
                <a:r>
                  <a:rPr 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30</a:t>
                </a:r>
                <a:r>
                  <a:rPr lang="zh-CN" alt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辆氢燃料新能源公交车（如图</a:t>
                </a:r>
                <a:r>
                  <a:rPr 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13-3</a:t>
                </a:r>
                <a:r>
                  <a:rPr lang="zh-CN" alt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所示）投放使用。氢燃料具有清洁无污染、效率高等优点，被认为是</a:t>
                </a:r>
                <a:r>
                  <a:rPr 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21</a:t>
                </a:r>
                <a:r>
                  <a:rPr lang="zh-CN" alt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世纪最理想的能源。</a:t>
                </a:r>
                <a:r>
                  <a:rPr 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 [c</a:t>
                </a:r>
                <a:r>
                  <a:rPr lang="zh-CN" altLang="en-US" baseline="-25000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水</a:t>
                </a:r>
                <a:r>
                  <a:rPr 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=4.2×10</a:t>
                </a:r>
                <a:r>
                  <a:rPr lang="en-US" baseline="30000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3</a:t>
                </a:r>
                <a:r>
                  <a:rPr 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 J/</a:t>
                </a:r>
                <a:r>
                  <a:rPr lang="zh-CN" alt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（</a:t>
                </a:r>
                <a:r>
                  <a:rPr 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kg</a:t>
                </a:r>
                <a:r>
                  <a:rPr lang="en-US" altLang="zh-CN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·</a:t>
                </a:r>
                <a:r>
                  <a:rPr 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℃</a:t>
                </a:r>
                <a:r>
                  <a:rPr lang="zh-CN" alt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），</a:t>
                </a:r>
                <a:r>
                  <a:rPr 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q</a:t>
                </a:r>
                <a:r>
                  <a:rPr lang="zh-CN" altLang="en-US" baseline="-25000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氢</a:t>
                </a:r>
                <a:r>
                  <a:rPr 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=1.4×10</a:t>
                </a:r>
                <a:r>
                  <a:rPr lang="en-US" baseline="30000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8</a:t>
                </a:r>
                <a:r>
                  <a:rPr lang="en-US" smtClean="0"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/>
                  </a:rPr>
                  <a:t> J/kg]</a:t>
                </a:r>
                <a:endPara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endParaRPr>
              </a:p>
            </p:txBody>
          </p:sp>
          <p:pic>
            <p:nvPicPr>
              <p:cNvPr id="4" name="20WLZT1131.EPS" descr="id:2147507827;FounderCES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952726" y="3858422"/>
                <a:ext cx="1857388" cy="1301330"/>
              </a:xfrm>
              <a:prstGeom prst="rect">
                <a:avLst/>
              </a:prstGeom>
            </p:spPr>
          </p:pic>
        </p:grpSp>
        <p:sp>
          <p:nvSpPr>
            <p:cNvPr id="6" name="矩形 5"/>
            <p:cNvSpPr/>
            <p:nvPr/>
          </p:nvSpPr>
          <p:spPr>
            <a:xfrm>
              <a:off x="9238478" y="5358620"/>
              <a:ext cx="116891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ct val="150000"/>
                </a:lnSpc>
                <a:spcAft>
                  <a:spcPct val="0"/>
                </a:spcAft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13-3</a:t>
              </a:r>
              <a:endParaRPr lang="zh-CN" altLang="en-US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</p:grpSp>
      <p:graphicFrame>
        <p:nvGraphicFramePr>
          <p:cNvPr id="28674" name="Object 2"/>
          <p:cNvGraphicFramePr>
            <a:graphicFrameLocks noChangeAspect="1"/>
          </p:cNvGraphicFramePr>
          <p:nvPr/>
        </p:nvGraphicFramePr>
        <p:xfrm>
          <a:off x="880232" y="5087938"/>
          <a:ext cx="7296150" cy="177165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6" name="文档" r:id="rId4" imgW="6269990" imgH="1526540" progId="Word.Document.12">
                  <p:embed/>
                </p:oleObj>
              </mc:Choice>
              <mc:Fallback>
                <p:oleObj name="文档" r:id="rId4" imgW="6269990" imgH="1526540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80232" y="5087938"/>
                        <a:ext cx="7296150" cy="17716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矩形 16"/>
          <p:cNvSpPr/>
          <p:nvPr/>
        </p:nvSpPr>
        <p:spPr>
          <a:xfrm>
            <a:off x="665918" y="2643976"/>
            <a:ext cx="721523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3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）某氢能源公交车以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140 kW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的恒定功率匀速行驶，如果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0.3 kg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的氢燃料完全燃烧获得热量的焦耳数和公交车所做的功相等，则这些热量能让该公交车匀速行驶多长时间。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880232" y="643712"/>
            <a:ext cx="24545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重难二　热机</a:t>
            </a:r>
            <a:endParaRPr lang="zh-CN" altLang="en-US" sz="2800" b="1" spc="15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880232" y="1358092"/>
            <a:ext cx="10858576" cy="5004049"/>
            <a:chOff x="880232" y="1643844"/>
            <a:chExt cx="10858576" cy="5004049"/>
          </a:xfrm>
        </p:grpSpPr>
        <p:sp>
          <p:nvSpPr>
            <p:cNvPr id="19" name="文本框 1"/>
            <p:cNvSpPr txBox="1">
              <a:spLocks noChangeArrowheads="1"/>
            </p:cNvSpPr>
            <p:nvPr/>
          </p:nvSpPr>
          <p:spPr bwMode="auto">
            <a:xfrm>
              <a:off x="880232" y="1643844"/>
              <a:ext cx="10858576" cy="2842692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36000" tIns="36000" rIns="36000" bIns="36000">
              <a:spAutoFit/>
            </a:bodyPr>
            <a:lstStyle/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b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7.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如图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13-4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所示，给试管内水加热至一定程度，发现试管口木塞会被推出。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（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）给水加热是通过</a:t>
              </a:r>
              <a:r>
                <a:rPr lang="zh-CN" altLang="en-US" u="sng" smtClean="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　　  　　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的方式使水的内能增加。木塞被推出后水蒸气的内能</a:t>
              </a:r>
              <a:r>
                <a:rPr lang="zh-CN" altLang="en-US" u="sng" smtClean="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　　　　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（选填“增大”“减小”或“不变”）。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 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（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2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）四冲程内燃机的</a:t>
              </a:r>
              <a:r>
                <a:rPr lang="zh-CN" altLang="en-US" u="sng" smtClean="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　　　　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冲程与这个原理相同。内燃机工作时，产生的噪声和</a:t>
              </a:r>
              <a:r>
                <a:rPr lang="zh-CN" altLang="en-US" u="sng" smtClean="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　　　　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会对环境造成污染。试管口的白雾是水蒸气</a:t>
              </a:r>
              <a:r>
                <a:rPr lang="zh-CN" altLang="en-US" u="sng" smtClean="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　　　　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形成的。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 </a:t>
              </a:r>
              <a:endParaRPr lang="zh-CN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  <p:pic>
          <p:nvPicPr>
            <p:cNvPr id="6" name="21FAWLS82.EPS" descr="id:2147507841;FounderCES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1380298" y="4501364"/>
              <a:ext cx="1285884" cy="1540270"/>
            </a:xfrm>
            <a:prstGeom prst="rect">
              <a:avLst/>
            </a:prstGeom>
          </p:spPr>
        </p:pic>
        <p:sp>
          <p:nvSpPr>
            <p:cNvPr id="7" name="矩形 6"/>
            <p:cNvSpPr/>
            <p:nvPr/>
          </p:nvSpPr>
          <p:spPr>
            <a:xfrm>
              <a:off x="1308860" y="6001562"/>
              <a:ext cx="116891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ct val="150000"/>
                </a:lnSpc>
                <a:spcAft>
                  <a:spcPct val="0"/>
                </a:spcAft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13-4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</p:grpSp>
      <p:sp>
        <p:nvSpPr>
          <p:cNvPr id="9" name="文本框 1"/>
          <p:cNvSpPr txBox="1">
            <a:spLocks noChangeArrowheads="1"/>
          </p:cNvSpPr>
          <p:nvPr/>
        </p:nvSpPr>
        <p:spPr bwMode="auto">
          <a:xfrm>
            <a:off x="4023504" y="1786720"/>
            <a:ext cx="996033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热传递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1"/>
          <p:cNvSpPr txBox="1">
            <a:spLocks noChangeArrowheads="1"/>
          </p:cNvSpPr>
          <p:nvPr/>
        </p:nvSpPr>
        <p:spPr bwMode="auto">
          <a:xfrm>
            <a:off x="1737488" y="2358224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减小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"/>
          <p:cNvSpPr txBox="1">
            <a:spLocks noChangeArrowheads="1"/>
          </p:cNvSpPr>
          <p:nvPr/>
        </p:nvSpPr>
        <p:spPr bwMode="auto">
          <a:xfrm>
            <a:off x="4094942" y="2858290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做功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"/>
          <p:cNvSpPr txBox="1">
            <a:spLocks noChangeArrowheads="1"/>
          </p:cNvSpPr>
          <p:nvPr/>
        </p:nvSpPr>
        <p:spPr bwMode="auto">
          <a:xfrm>
            <a:off x="1666050" y="3429794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废气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文本框 1"/>
          <p:cNvSpPr txBox="1">
            <a:spLocks noChangeArrowheads="1"/>
          </p:cNvSpPr>
          <p:nvPr/>
        </p:nvSpPr>
        <p:spPr bwMode="auto">
          <a:xfrm>
            <a:off x="8809850" y="3429794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液化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880232" y="858026"/>
            <a:ext cx="10858576" cy="2842692"/>
            <a:chOff x="880232" y="858026"/>
            <a:chExt cx="10858576" cy="2842692"/>
          </a:xfrm>
        </p:grpSpPr>
        <p:sp>
          <p:nvSpPr>
            <p:cNvPr id="19" name="文本框 1"/>
            <p:cNvSpPr txBox="1">
              <a:spLocks noChangeArrowheads="1"/>
            </p:cNvSpPr>
            <p:nvPr/>
          </p:nvSpPr>
          <p:spPr bwMode="auto">
            <a:xfrm>
              <a:off x="880232" y="858026"/>
              <a:ext cx="10858576" cy="2842692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36000" tIns="36000" rIns="36000" bIns="36000">
              <a:spAutoFit/>
            </a:bodyPr>
            <a:lstStyle/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b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8. </a:t>
              </a:r>
              <a:r>
                <a:rPr lang="en-US" altLang="zh-CN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[2020·</a:t>
              </a:r>
              <a:r>
                <a:rPr lang="zh-CN" altLang="en-US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平遥县一模</a:t>
              </a:r>
              <a:r>
                <a:rPr lang="en-US" altLang="zh-CN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]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下列过程，属于内能转化为机械能的是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	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（　　）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 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A.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图甲：从滑梯上滑下时臀部发热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B.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图乙：电热水壶烧水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C.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图丙：内燃机的做功冲程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D.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图丁：向下压活塞引燃棉花</a:t>
              </a:r>
              <a:endParaRPr lang="zh-CN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  <p:pic>
          <p:nvPicPr>
            <p:cNvPr id="4" name="21FAWLS83.EPS" descr="id:2147507848;FounderCES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5952330" y="1715282"/>
              <a:ext cx="3728025" cy="1285884"/>
            </a:xfrm>
            <a:prstGeom prst="rect">
              <a:avLst/>
            </a:prstGeom>
          </p:spPr>
        </p:pic>
        <p:sp>
          <p:nvSpPr>
            <p:cNvPr id="6" name="矩形 5"/>
            <p:cNvSpPr/>
            <p:nvPr/>
          </p:nvSpPr>
          <p:spPr>
            <a:xfrm>
              <a:off x="7452528" y="3001166"/>
              <a:ext cx="116891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ct val="150000"/>
                </a:lnSpc>
                <a:spcAft>
                  <a:spcPct val="0"/>
                </a:spcAft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13-5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</p:grpSp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9952858" y="929464"/>
            <a:ext cx="279491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880232" y="786588"/>
            <a:ext cx="10858576" cy="3396690"/>
            <a:chOff x="880232" y="1000902"/>
            <a:chExt cx="10858576" cy="3396690"/>
          </a:xfrm>
        </p:grpSpPr>
        <p:sp>
          <p:nvSpPr>
            <p:cNvPr id="19" name="文本框 1"/>
            <p:cNvSpPr txBox="1">
              <a:spLocks noChangeArrowheads="1"/>
            </p:cNvSpPr>
            <p:nvPr/>
          </p:nvSpPr>
          <p:spPr bwMode="auto">
            <a:xfrm>
              <a:off x="880232" y="1000902"/>
              <a:ext cx="10858576" cy="339669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36000" tIns="36000" rIns="36000" bIns="36000">
              <a:spAutoFit/>
            </a:bodyPr>
            <a:lstStyle/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b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9. </a:t>
              </a:r>
              <a:r>
                <a:rPr lang="en-US" altLang="zh-CN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[2019·</a:t>
              </a:r>
              <a:r>
                <a:rPr lang="zh-CN" altLang="en-US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武汉</a:t>
              </a:r>
              <a:r>
                <a:rPr lang="en-US" altLang="zh-CN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]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如图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13-6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所示是四冲程汽油机的剖面图，下列对于其四个冲程的描述正确的是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	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（　　）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A.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吸气冲程中，汽油和空气的混合物进入汽缸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B.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压缩冲程中，通过做功的方式使汽缸内气体的内能减小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C.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做功冲程中，燃料释放的能量绝大部分转化为机械能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D.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排气冲程中，废气带走了燃料释放能量的极少部分</a:t>
              </a:r>
              <a:endParaRPr lang="zh-CN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  <p:pic>
          <p:nvPicPr>
            <p:cNvPr id="4" name="20WNW189.EPS" descr="id:2147507862;FounderCES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9095602" y="1786720"/>
              <a:ext cx="2232344" cy="1714512"/>
            </a:xfrm>
            <a:prstGeom prst="rect">
              <a:avLst/>
            </a:prstGeom>
          </p:spPr>
        </p:pic>
        <p:sp>
          <p:nvSpPr>
            <p:cNvPr id="6" name="矩形 5"/>
            <p:cNvSpPr/>
            <p:nvPr/>
          </p:nvSpPr>
          <p:spPr>
            <a:xfrm>
              <a:off x="9524230" y="3572670"/>
              <a:ext cx="116891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ct val="150000"/>
                </a:lnSpc>
                <a:spcAft>
                  <a:spcPct val="0"/>
                </a:spcAft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13-6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</p:grpSp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3809190" y="1215216"/>
            <a:ext cx="30353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TextBox 26"/>
          <p:cNvSpPr txBox="1">
            <a:spLocks noChangeArrowheads="1"/>
          </p:cNvSpPr>
          <p:nvPr/>
        </p:nvSpPr>
        <p:spPr bwMode="auto">
          <a:xfrm>
            <a:off x="880232" y="4287050"/>
            <a:ext cx="10930014" cy="228869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解析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汽油机四个冲程的特点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: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吸气冲程吸入汽油和空气的混合物，故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A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正确；压缩冲程是通过做功的方式使汽缸内气体的内能增加，故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B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错误；做功冲程中部分能量转化为机械能，大部分能量损失了，故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C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错误；排气冲程中，废气带走了燃料释放能量的大部分，故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D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错误。</a:t>
            </a:r>
            <a:endParaRPr lang="en-US" altLang="zh-CN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880232" y="1072340"/>
            <a:ext cx="10858576" cy="3789603"/>
            <a:chOff x="880232" y="1072340"/>
            <a:chExt cx="10858576" cy="3789603"/>
          </a:xfrm>
        </p:grpSpPr>
        <p:sp>
          <p:nvSpPr>
            <p:cNvPr id="19" name="文本框 1"/>
            <p:cNvSpPr txBox="1">
              <a:spLocks noChangeArrowheads="1"/>
            </p:cNvSpPr>
            <p:nvPr/>
          </p:nvSpPr>
          <p:spPr bwMode="auto">
            <a:xfrm>
              <a:off x="880232" y="1072340"/>
              <a:ext cx="10858576" cy="339669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36000" tIns="36000" rIns="36000" bIns="36000">
              <a:spAutoFit/>
            </a:bodyPr>
            <a:lstStyle/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b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10. </a:t>
              </a:r>
              <a:r>
                <a:rPr lang="en-US" altLang="zh-CN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[2020·</a:t>
              </a:r>
              <a:r>
                <a:rPr lang="zh-CN" altLang="en-US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山西中考冲刺</a:t>
              </a:r>
              <a:r>
                <a:rPr lang="en-US" altLang="zh-CN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]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汽车在行驶时，发动机的温度会升得很高，如图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13-7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所示。为了确保安全，可用循环水进行冷却。下列说法不正确的是（　　）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A.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汽车发动机是热机的一种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B.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水冷却是用热传递的方式改变内能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C.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水冷却利用了水的比热容大的性质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D.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发动机的压缩冲程把内能转化为机械能</a:t>
              </a:r>
              <a:endParaRPr lang="zh-CN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  <p:pic>
          <p:nvPicPr>
            <p:cNvPr id="4" name="21fawls84.jpg" descr="id:2147507869;FounderCES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7738280" y="2358224"/>
              <a:ext cx="1928826" cy="1807806"/>
            </a:xfrm>
            <a:prstGeom prst="rect">
              <a:avLst/>
            </a:prstGeom>
          </p:spPr>
        </p:pic>
        <p:sp>
          <p:nvSpPr>
            <p:cNvPr id="6" name="矩形 5"/>
            <p:cNvSpPr/>
            <p:nvPr/>
          </p:nvSpPr>
          <p:spPr>
            <a:xfrm>
              <a:off x="8166908" y="4215612"/>
              <a:ext cx="116891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ct val="150000"/>
                </a:lnSpc>
                <a:spcAft>
                  <a:spcPct val="0"/>
                </a:spcAft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13-7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</p:grpSp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10310048" y="1715282"/>
            <a:ext cx="428628" cy="62670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808794" y="715150"/>
            <a:ext cx="47243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重难三　能量的转化与守恒</a:t>
            </a:r>
            <a:endParaRPr lang="zh-CN" altLang="en-US" sz="2800" b="1" spc="15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880232" y="1500968"/>
            <a:ext cx="10858576" cy="5286412"/>
            <a:chOff x="880232" y="1500968"/>
            <a:chExt cx="10858576" cy="5286412"/>
          </a:xfrm>
        </p:grpSpPr>
        <p:sp>
          <p:nvSpPr>
            <p:cNvPr id="19" name="文本框 1"/>
            <p:cNvSpPr txBox="1">
              <a:spLocks noChangeArrowheads="1"/>
            </p:cNvSpPr>
            <p:nvPr/>
          </p:nvSpPr>
          <p:spPr bwMode="auto">
            <a:xfrm>
              <a:off x="880232" y="1500968"/>
              <a:ext cx="10858576" cy="2842692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36000" tIns="36000" rIns="36000" bIns="36000">
              <a:spAutoFit/>
            </a:bodyPr>
            <a:lstStyle/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b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11.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如图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13-8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所示为一种人们设想的永动机，高处的水流下时将重力势能转化为动能，冲击叶片，叶片转动又带动抽水机将水抽到高处，从而循环工作。这种不消耗能量又不断对外做功的永动机是</a:t>
              </a:r>
              <a:r>
                <a:rPr lang="zh-CN" altLang="en-US" u="sng" smtClean="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　　　　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（选填“能够”或“不能够”）永远工作下去的，它违背了</a:t>
              </a:r>
              <a:r>
                <a:rPr lang="zh-CN" altLang="en-US" u="sng" smtClean="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　　　　　　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定律。抽水机在工作过程中，有部分机械能会转化为</a:t>
              </a:r>
              <a:r>
                <a:rPr lang="zh-CN" altLang="en-US" u="sng" smtClean="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　                    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，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 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机械能总量减少。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  <p:pic>
          <p:nvPicPr>
            <p:cNvPr id="6" name="W100.EPS" descr="id:2147507883;FounderCES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1594612" y="4442774"/>
              <a:ext cx="1214446" cy="1701664"/>
            </a:xfrm>
            <a:prstGeom prst="rect">
              <a:avLst/>
            </a:prstGeom>
          </p:spPr>
        </p:pic>
        <p:sp>
          <p:nvSpPr>
            <p:cNvPr id="7" name="矩形 6"/>
            <p:cNvSpPr/>
            <p:nvPr/>
          </p:nvSpPr>
          <p:spPr>
            <a:xfrm>
              <a:off x="1594612" y="6141049"/>
              <a:ext cx="116891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ct val="150000"/>
                </a:lnSpc>
                <a:spcAft>
                  <a:spcPct val="0"/>
                </a:spcAft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13-8</a:t>
              </a:r>
              <a:endParaRPr lang="zh-CN" altLang="en-US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</p:grpSp>
      <p:sp>
        <p:nvSpPr>
          <p:cNvPr id="9" name="文本框 1"/>
          <p:cNvSpPr txBox="1">
            <a:spLocks noChangeArrowheads="1"/>
          </p:cNvSpPr>
          <p:nvPr/>
        </p:nvSpPr>
        <p:spPr bwMode="auto">
          <a:xfrm>
            <a:off x="5952330" y="2501100"/>
            <a:ext cx="996033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不能够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1"/>
          <p:cNvSpPr txBox="1">
            <a:spLocks noChangeArrowheads="1"/>
          </p:cNvSpPr>
          <p:nvPr/>
        </p:nvSpPr>
        <p:spPr bwMode="auto">
          <a:xfrm>
            <a:off x="4523570" y="3072604"/>
            <a:ext cx="1303809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能量守恒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"/>
          <p:cNvSpPr txBox="1">
            <a:spLocks noChangeArrowheads="1"/>
          </p:cNvSpPr>
          <p:nvPr/>
        </p:nvSpPr>
        <p:spPr bwMode="auto">
          <a:xfrm>
            <a:off x="3023372" y="3572670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内能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50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实验突破 素养提升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"/>
          <p:cNvSpPr txBox="1">
            <a:spLocks noChangeArrowheads="1"/>
          </p:cNvSpPr>
          <p:nvPr/>
        </p:nvSpPr>
        <p:spPr bwMode="auto">
          <a:xfrm>
            <a:off x="880232" y="1643844"/>
            <a:ext cx="10858576" cy="39506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 defTabSz="457200">
              <a:lnSpc>
                <a:spcPct val="150000"/>
              </a:lnSpc>
              <a:spcAft>
                <a:spcPct val="0"/>
              </a:spcAft>
            </a:pPr>
            <a:r>
              <a:rPr lang="en-US" altLang="zh-CN" b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b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设计和进行实验</a:t>
            </a:r>
            <a:r>
              <a:rPr lang="en-US" altLang="zh-CN" b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endParaRPr lang="zh-CN" altLang="en-US" b="1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1.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主要器材：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①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测量工具：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温度计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、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停表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和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天平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（选用质量相等的不同物质进行实验）。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②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热源：酒精灯或电加热器（电加热器更好，因为内部加热，相对稳定，热损失少；实验中选用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相同热源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是保证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不同物质在相同时间内吸收的热量相同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）。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2.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实验方法：转换法（加热相同时间，比较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升高的温度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，或升高相同温度，比较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加热时间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）和控制变量法（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相同热源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，被加热物质的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质量和初温相同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）。</a:t>
            </a:r>
            <a:endParaRPr lang="zh-CN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737356" y="858026"/>
            <a:ext cx="54809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突破　比较不同物质吸热的情况</a:t>
            </a:r>
            <a:endParaRPr lang="zh-CN" altLang="en-US" sz="2800" b="1" spc="15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50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实验突破 素养提升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"/>
          <p:cNvSpPr txBox="1">
            <a:spLocks noChangeArrowheads="1"/>
          </p:cNvSpPr>
          <p:nvPr/>
        </p:nvSpPr>
        <p:spPr bwMode="auto">
          <a:xfrm>
            <a:off x="737356" y="715150"/>
            <a:ext cx="10858576" cy="284269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altLang="zh-CN" b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b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数据处理和分析</a:t>
            </a:r>
            <a:r>
              <a:rPr lang="en-US" altLang="zh-CN" b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endParaRPr lang="zh-CN" altLang="en-US" b="1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3.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设计实验数据记录表格（升高相同温度比较加热时间，如表一所示；加热相同时间比较升高的温度，如表二所示）并绘制温度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-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时间图像，分析可得出：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①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升高相同的温度，加热时间长的物质吸热能力强；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②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加热相同时间，温度变化小的物质吸热能力强。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308860" y="3644108"/>
          <a:ext cx="8643998" cy="2743200"/>
        </p:xfrm>
        <a:graphic>
          <a:graphicData uri="http://schemas.openxmlformats.org/drawingml/2006/table">
            <a:tbl>
              <a:tblPr/>
              <a:tblGrid>
                <a:gridCol w="928694"/>
                <a:gridCol w="1000132"/>
                <a:gridCol w="1500198"/>
                <a:gridCol w="2714644"/>
                <a:gridCol w="2500330"/>
              </a:tblGrid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物质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次数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质量</a:t>
                      </a: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m/kg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升高的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温度</a:t>
                      </a: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Δt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/℃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加热的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时间</a:t>
                      </a:r>
                      <a:r>
                        <a:rPr lang="en-US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t/min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2"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水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1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0.1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10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2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2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0.2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10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4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2"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食用油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3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0.1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10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1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4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0.2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10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2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5023636" y="3001166"/>
            <a:ext cx="80021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表一</a:t>
            </a:r>
            <a:endParaRPr lang="zh-CN" altLang="en-US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</p:spTree>
  </p:cSld>
  <p:clrMapOvr>
    <a:masterClrMapping/>
  </p:clrMapOvr>
  <p:transition>
    <p:fade/>
  </p:transition>
  <p:timing/>
</p:sld>
</file>

<file path=ppt/slides/slide2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50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实验突破 素养提升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"/>
          <p:cNvSpPr txBox="1">
            <a:spLocks noChangeArrowheads="1"/>
          </p:cNvSpPr>
          <p:nvPr/>
        </p:nvSpPr>
        <p:spPr bwMode="auto">
          <a:xfrm>
            <a:off x="4737884" y="1000902"/>
            <a:ext cx="1143008" cy="62670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 algn="just" eaLnBrk="0" hangingPunct="0">
              <a:lnSpc>
                <a:spcPct val="150000"/>
              </a:lnSpc>
            </a:pPr>
            <a:r>
              <a:rPr lang="zh-CN" altLang="en-US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表二</a:t>
            </a:r>
            <a:endParaRPr lang="zh-CN" altLang="en-US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523174" y="1715282"/>
          <a:ext cx="8001056" cy="1645920"/>
        </p:xfrm>
        <a:graphic>
          <a:graphicData uri="http://schemas.openxmlformats.org/drawingml/2006/table">
            <a:tbl>
              <a:tblPr/>
              <a:tblGrid>
                <a:gridCol w="1503559"/>
                <a:gridCol w="1068209"/>
                <a:gridCol w="857256"/>
                <a:gridCol w="928694"/>
                <a:gridCol w="785818"/>
                <a:gridCol w="1143008"/>
                <a:gridCol w="1714512"/>
              </a:tblGrid>
              <a:tr h="0">
                <a:tc gridSpan="2"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加热时间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/min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0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0.5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1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1.5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…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2"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温度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/℃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食用油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水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/>
</p:sld>
</file>

<file path=ppt/slides/slide2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50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实验突破 素养提升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"/>
          <p:cNvSpPr txBox="1">
            <a:spLocks noChangeArrowheads="1"/>
          </p:cNvSpPr>
          <p:nvPr/>
        </p:nvSpPr>
        <p:spPr bwMode="auto">
          <a:xfrm>
            <a:off x="808794" y="1143778"/>
            <a:ext cx="10858576" cy="228869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altLang="zh-CN" b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b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交流、反思与评估</a:t>
            </a:r>
            <a:r>
              <a:rPr lang="en-US" altLang="zh-CN" b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endParaRPr lang="zh-CN" altLang="en-US" b="1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4.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改变内能的方式：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热传递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。热量的计算：</a:t>
            </a:r>
            <a:r>
              <a:rPr 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Q</a:t>
            </a:r>
            <a:r>
              <a:rPr lang="zh-CN" altLang="en-US" u="sng" baseline="-2500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吸</a:t>
            </a:r>
            <a:r>
              <a:rPr 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=cm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t-t</a:t>
            </a:r>
            <a:r>
              <a:rPr lang="en-US" u="sng" baseline="-2500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0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　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5.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误差分析：实验过程中存在着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热量的损失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6.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物体吸收热量的多少用加热时间的长短表示。</a:t>
            </a:r>
            <a:endParaRPr lang="zh-CN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</p:spTree>
  </p:cSld>
  <p:clrMapOvr>
    <a:masterClrMapping/>
  </p:clrMapOvr>
  <p:transition>
    <p:fade/>
  </p:transition>
  <p:timing/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" name="TextBox 10"/>
          <p:cNvSpPr txBox="1"/>
          <p:nvPr/>
        </p:nvSpPr>
        <p:spPr>
          <a:xfrm>
            <a:off x="4001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教材梳理 夯实基础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16"/>
          <p:cNvSpPr txBox="1">
            <a:spLocks noChangeArrowheads="1"/>
          </p:cNvSpPr>
          <p:nvPr/>
        </p:nvSpPr>
        <p:spPr bwMode="auto">
          <a:xfrm>
            <a:off x="951670" y="715150"/>
            <a:ext cx="10644262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考点一　比热容与热值</a:t>
            </a:r>
            <a:endParaRPr lang="zh-CN" altLang="en-US" sz="2800" b="1" spc="150" smtClean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880232" y="1643844"/>
          <a:ext cx="10644262" cy="4389120"/>
        </p:xfrm>
        <a:graphic>
          <a:graphicData uri="http://schemas.openxmlformats.org/drawingml/2006/table">
            <a:tbl>
              <a:tblPr/>
              <a:tblGrid>
                <a:gridCol w="1214446"/>
                <a:gridCol w="4643470"/>
                <a:gridCol w="4786346"/>
              </a:tblGrid>
              <a:tr h="349546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项目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比热容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21240" marR="2124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热值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07648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概念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一定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的某种物质，在温度升高时所吸收的热量与它的质量和所升高的温度的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之比，用符号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c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表示，单位为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J/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（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kg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·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℃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）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21240" marR="2124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某种燃料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</a:t>
                      </a:r>
                      <a:r>
                        <a:rPr lang="en-US" altLang="zh-CN" sz="2400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  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放出的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热</a:t>
                      </a:r>
                      <a:endParaRPr lang="en-US" altLang="zh-CN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量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与其质量（固体、液体）或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体积</a:t>
                      </a:r>
                      <a:endParaRPr lang="en-US" altLang="zh-CN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（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气体）之比，用符号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q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表示，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单位</a:t>
                      </a:r>
                      <a:endParaRPr lang="en-US" altLang="zh-CN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为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J/kg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或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J/m</a:t>
                      </a:r>
                      <a:r>
                        <a:rPr lang="en-US" sz="2400" kern="100" baseline="300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3 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影响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因素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比热容是物质的一种特性，只与物质的种类和状态有关，与质量、体积、温度等无关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21240" marR="2124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热值是燃料的一种属性，只与燃料的种类有关，与燃料的形状、体积、质量无关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3309124" y="2072472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质量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4737884" y="3144042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乘积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"/>
          <p:cNvSpPr txBox="1">
            <a:spLocks noChangeArrowheads="1"/>
          </p:cNvSpPr>
          <p:nvPr/>
        </p:nvSpPr>
        <p:spPr bwMode="auto">
          <a:xfrm>
            <a:off x="8524098" y="2072472"/>
            <a:ext cx="1303809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完全燃烧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50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实验突破 素养提升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"/>
          <p:cNvSpPr txBox="1">
            <a:spLocks noChangeArrowheads="1"/>
          </p:cNvSpPr>
          <p:nvPr/>
        </p:nvSpPr>
        <p:spPr bwMode="auto">
          <a:xfrm>
            <a:off x="951669" y="786588"/>
            <a:ext cx="11238743" cy="228869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endParaRPr lang="en-US" altLang="zh-CN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endParaRPr lang="en-US" altLang="zh-CN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1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）从实验效果考虑，本实验选择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  　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（选填“烧杯”或“易拉罐”）作为盛放液体的容器较好，实验中使用玻璃棒的目的是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                                       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9" name="文本框 1"/>
          <p:cNvSpPr txBox="1">
            <a:spLocks noChangeArrowheads="1"/>
          </p:cNvSpPr>
          <p:nvPr/>
        </p:nvSpPr>
        <p:spPr bwMode="auto">
          <a:xfrm>
            <a:off x="5952330" y="1786720"/>
            <a:ext cx="996033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易拉罐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1"/>
          <p:cNvSpPr txBox="1">
            <a:spLocks noChangeArrowheads="1"/>
          </p:cNvSpPr>
          <p:nvPr/>
        </p:nvSpPr>
        <p:spPr bwMode="auto">
          <a:xfrm>
            <a:off x="7952594" y="2286786"/>
            <a:ext cx="3458245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搅拌液体，使其均匀受热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2" name="组合 11"/>
          <p:cNvGrpSpPr/>
          <p:nvPr/>
        </p:nvGrpSpPr>
        <p:grpSpPr>
          <a:xfrm>
            <a:off x="880232" y="643712"/>
            <a:ext cx="11095867" cy="5575553"/>
            <a:chOff x="880232" y="643712"/>
            <a:chExt cx="11095867" cy="5575553"/>
          </a:xfrm>
        </p:grpSpPr>
        <p:pic>
          <p:nvPicPr>
            <p:cNvPr id="4" name="20WLZT977a.EPS" descr="id:2147507927;FounderCES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1308860" y="3286918"/>
              <a:ext cx="3500462" cy="2203727"/>
            </a:xfrm>
            <a:prstGeom prst="rect">
              <a:avLst/>
            </a:prstGeom>
          </p:spPr>
        </p:pic>
        <p:pic>
          <p:nvPicPr>
            <p:cNvPr id="6" name="20WLZT977B.EPS" descr="id:2147507934;FounderCES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5380826" y="3358356"/>
              <a:ext cx="2714644" cy="2138684"/>
            </a:xfrm>
            <a:prstGeom prst="rect">
              <a:avLst/>
            </a:prstGeom>
          </p:spPr>
        </p:pic>
        <p:sp>
          <p:nvSpPr>
            <p:cNvPr id="7" name="矩形 6"/>
            <p:cNvSpPr/>
            <p:nvPr/>
          </p:nvSpPr>
          <p:spPr>
            <a:xfrm>
              <a:off x="4237818" y="5572934"/>
              <a:ext cx="116891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ct val="150000"/>
                </a:lnSpc>
                <a:spcAft>
                  <a:spcPct val="0"/>
                </a:spcAft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13-9</a:t>
              </a:r>
              <a:endParaRPr lang="zh-CN" altLang="en-US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  <p:sp>
          <p:nvSpPr>
            <p:cNvPr id="11" name="矩形 10"/>
            <p:cNvSpPr/>
            <p:nvPr/>
          </p:nvSpPr>
          <p:spPr>
            <a:xfrm>
              <a:off x="880232" y="643712"/>
              <a:ext cx="11095867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zh-CN" altLang="en-US" b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例 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如图13-9甲所示是“探究不同物质吸热升温现象”的实验装置，小华用两个相同的容器分别装入质量相等的A、B两种液体，用相同的装置加热。</a:t>
              </a:r>
              <a:endPara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9" grpId="0"/>
      <p:bldP spid="10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50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实验突破 素养提升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"/>
          <p:cNvSpPr txBox="1">
            <a:spLocks noChangeArrowheads="1"/>
          </p:cNvSpPr>
          <p:nvPr/>
        </p:nvSpPr>
        <p:spPr bwMode="auto">
          <a:xfrm>
            <a:off x="880232" y="1143778"/>
            <a:ext cx="10858576" cy="450468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2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）两种液体吸收热量的多少可通过</a:t>
            </a:r>
            <a:r>
              <a:rPr 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                            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（选填“液体升高的温度”或“加热时间”）比较。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3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）根据实验数据绘制的温度与时间的关系图像如图乙所示，分析图像可知：质量相等的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A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和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B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两种液体，在升高相同温度时，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（选填“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A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”或“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B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”）液体吸收的热量较多；质量相等的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A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和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B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两种液体，在吸收相同热量时，</a:t>
            </a:r>
            <a:endParaRPr lang="en-US" altLang="zh-CN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（选填“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A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”或“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B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”）液体升温较高。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endParaRPr 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4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）冬天，小华想自制一个暖手袋，若只能从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A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或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B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中选一种液体装入暖手袋中作为供热物质，则应选择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（选填“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A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”或“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B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”）液体。</a:t>
            </a:r>
            <a:endParaRPr lang="zh-CN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4" name="文本框 1"/>
          <p:cNvSpPr txBox="1">
            <a:spLocks noChangeArrowheads="1"/>
          </p:cNvSpPr>
          <p:nvPr/>
        </p:nvSpPr>
        <p:spPr bwMode="auto">
          <a:xfrm>
            <a:off x="6380958" y="1000902"/>
            <a:ext cx="1303809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加热时间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1"/>
          <p:cNvSpPr txBox="1">
            <a:spLocks noChangeArrowheads="1"/>
          </p:cNvSpPr>
          <p:nvPr/>
        </p:nvSpPr>
        <p:spPr bwMode="auto">
          <a:xfrm>
            <a:off x="7881156" y="2643976"/>
            <a:ext cx="30353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1451736" y="3786984"/>
            <a:ext cx="282697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4666446" y="4858554"/>
            <a:ext cx="30353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50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实验突破 素养提升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951670" y="500836"/>
            <a:ext cx="10644262" cy="62177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zh-CN" altLang="en-US" sz="2600" b="1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◀ 实验拓展 ▶</a:t>
            </a:r>
            <a:endParaRPr lang="en-US" altLang="zh-CN" sz="2600" spc="150" smtClean="0">
              <a:solidFill>
                <a:srgbClr val="18B48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880232" y="1143778"/>
            <a:ext cx="10858576" cy="5432677"/>
            <a:chOff x="880232" y="1143778"/>
            <a:chExt cx="10858576" cy="5432677"/>
          </a:xfrm>
        </p:grpSpPr>
        <p:sp>
          <p:nvSpPr>
            <p:cNvPr id="19" name="文本框 1"/>
            <p:cNvSpPr txBox="1">
              <a:spLocks noChangeArrowheads="1"/>
            </p:cNvSpPr>
            <p:nvPr/>
          </p:nvSpPr>
          <p:spPr bwMode="auto">
            <a:xfrm>
              <a:off x="880232" y="1143778"/>
              <a:ext cx="10858576" cy="39506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36000" tIns="36000" rIns="36000" bIns="36000">
              <a:spAutoFit/>
            </a:bodyPr>
            <a:lstStyle/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（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5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）完全燃烧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1.4 g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酒精释放的热量是完全燃烧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0.7 g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酒精释放热量的</a:t>
              </a:r>
              <a:r>
                <a:rPr lang="zh-CN" altLang="en-US" u="sng" smtClean="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　　　　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倍。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0.7 g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酒精完全燃烧释放的热量是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2.1×10</a:t>
              </a:r>
              <a:r>
                <a:rPr lang="en-US" baseline="3000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4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 J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，这些热量全部被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100 g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的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A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液体吸收，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A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液体的温度升高了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50 ℃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；完全燃烧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1.4 g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酒精释放的热量全部被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200 g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的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A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液体吸收，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A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液体的温度将升高</a:t>
              </a:r>
              <a:r>
                <a:rPr lang="en-US" err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Δt=</a:t>
              </a:r>
              <a:r>
                <a:rPr lang="zh-CN" altLang="en-US" u="sng" smtClean="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　　　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℃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（不考虑散热）。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 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（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6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）现用如图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13-10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所示装置加热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200 g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的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A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液体，燃烧了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1.4 g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酒精，液体升高的温度小于</a:t>
              </a:r>
              <a:r>
                <a:rPr lang="en-US" err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Δt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，有哪些原因会导致这个结果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?</a:t>
              </a:r>
              <a:endPara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zh-CN" altLang="en-US" u="sng" smtClean="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　　　　　　　　　　                                      　　　　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。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 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  <p:pic>
          <p:nvPicPr>
            <p:cNvPr id="6" name="21RJWL-130.EPS" descr="id:2147507948;FounderCES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9881420" y="4144174"/>
              <a:ext cx="928694" cy="1728200"/>
            </a:xfrm>
            <a:prstGeom prst="rect">
              <a:avLst/>
            </a:prstGeom>
          </p:spPr>
        </p:pic>
        <p:sp>
          <p:nvSpPr>
            <p:cNvPr id="7" name="矩形 6"/>
            <p:cNvSpPr/>
            <p:nvPr/>
          </p:nvSpPr>
          <p:spPr>
            <a:xfrm>
              <a:off x="9738544" y="5930124"/>
              <a:ext cx="1350049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ct val="150000"/>
                </a:lnSpc>
                <a:spcAft>
                  <a:spcPct val="0"/>
                </a:spcAft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13-10</a:t>
              </a:r>
              <a:endParaRPr lang="zh-CN" altLang="en-US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</p:grpSp>
      <p:sp>
        <p:nvSpPr>
          <p:cNvPr id="9" name="文本框 1"/>
          <p:cNvSpPr txBox="1">
            <a:spLocks noChangeArrowheads="1"/>
          </p:cNvSpPr>
          <p:nvPr/>
        </p:nvSpPr>
        <p:spPr bwMode="auto">
          <a:xfrm>
            <a:off x="10524362" y="1072340"/>
            <a:ext cx="261857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1"/>
          <p:cNvSpPr txBox="1">
            <a:spLocks noChangeArrowheads="1"/>
          </p:cNvSpPr>
          <p:nvPr/>
        </p:nvSpPr>
        <p:spPr bwMode="auto">
          <a:xfrm>
            <a:off x="5237950" y="2715414"/>
            <a:ext cx="451012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50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"/>
          <p:cNvSpPr txBox="1">
            <a:spLocks noChangeArrowheads="1"/>
          </p:cNvSpPr>
          <p:nvPr/>
        </p:nvSpPr>
        <p:spPr bwMode="auto">
          <a:xfrm>
            <a:off x="951670" y="4358488"/>
            <a:ext cx="7767117" cy="11154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热量散失；液体汽化会带走部分热量；酒精燃烧不充分等</a:t>
            </a:r>
            <a:endParaRPr lang="en-US" altLang="zh-CN" sz="2400" b="1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（答案合理即可）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49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设计实验 拓展提升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1"/>
          <p:cNvSpPr txBox="1">
            <a:spLocks noChangeArrowheads="1"/>
          </p:cNvSpPr>
          <p:nvPr/>
        </p:nvSpPr>
        <p:spPr bwMode="auto">
          <a:xfrm>
            <a:off x="808794" y="929464"/>
            <a:ext cx="10858576" cy="284269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 algn="just" eaLnBrk="0" hangingPunct="0">
              <a:lnSpc>
                <a:spcPct val="150000"/>
              </a:lnSpc>
            </a:pPr>
            <a:r>
              <a:rPr lang="en-US" altLang="zh-CN" b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b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调查锅炉烧水的效率</a:t>
            </a:r>
            <a:r>
              <a:rPr lang="en-US" altLang="zh-CN" b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zh-CN" altLang="en-US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某校师生在学习了能量的转化与守恒以后，组织兴趣小组调查学校几种炉灶的能量利用效率。他们发现学校的一个老式锅炉烧水时，经常冒出大量的黑烟，且烧水时锅炉周围的温度很高，锅炉的效率很低。</a:t>
            </a:r>
            <a:endParaRPr lang="zh-CN" altLang="en-US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 eaLnBrk="0" hangingPunct="0">
              <a:lnSpc>
                <a:spcPct val="150000"/>
              </a:lnSpc>
            </a:pPr>
            <a:r>
              <a:rPr lang="zh-CN" altLang="en-US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）请你根据调查中发现的现象分析此锅炉效率低的原因，并提出相应的改进措施。</a:t>
            </a:r>
            <a:endParaRPr lang="zh-CN" altLang="en-US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TextBox 26"/>
          <p:cNvSpPr txBox="1">
            <a:spLocks noChangeArrowheads="1"/>
          </p:cNvSpPr>
          <p:nvPr/>
        </p:nvSpPr>
        <p:spPr bwMode="auto">
          <a:xfrm>
            <a:off x="951670" y="3858422"/>
            <a:ext cx="10501386" cy="11154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锅炉效率低的原因</a:t>
            </a:r>
            <a:r>
              <a:rPr lang="en-US" altLang="zh-CN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:①</a:t>
            </a:r>
            <a:r>
              <a:rPr lang="zh-CN" altLang="en-US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锅炉冒出大量的黑烟，说明煤燃烧不完全；②锅炉周围的温度很高，说明锅炉向周围散失的热量太多。</a:t>
            </a:r>
            <a:endParaRPr lang="en-US" altLang="zh-CN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49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设计实验 拓展提升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1"/>
          <p:cNvSpPr txBox="1">
            <a:spLocks noChangeArrowheads="1"/>
          </p:cNvSpPr>
          <p:nvPr/>
        </p:nvSpPr>
        <p:spPr bwMode="auto">
          <a:xfrm>
            <a:off x="808794" y="929464"/>
            <a:ext cx="1085857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 algn="just" eaLnBrk="0" hangingPunct="0">
              <a:lnSpc>
                <a:spcPct val="150000"/>
              </a:lnSpc>
            </a:pPr>
            <a:r>
              <a:rPr lang="zh-CN" altLang="en-US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）要减少烟气带走的热量，可以采用什么办法</a:t>
            </a:r>
            <a:r>
              <a:rPr lang="en-US" altLang="zh-CN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?</a:t>
            </a:r>
            <a:endParaRPr lang="en-US" altLang="zh-CN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TextBox 26"/>
          <p:cNvSpPr txBox="1">
            <a:spLocks noChangeArrowheads="1"/>
          </p:cNvSpPr>
          <p:nvPr/>
        </p:nvSpPr>
        <p:spPr bwMode="auto">
          <a:xfrm>
            <a:off x="1094546" y="1858158"/>
            <a:ext cx="10501386" cy="11154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改进措施</a:t>
            </a:r>
            <a:r>
              <a:rPr lang="en-US" altLang="zh-CN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:</a:t>
            </a:r>
            <a:r>
              <a:rPr lang="zh-CN" altLang="en-US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尽量使燃料燃烧充分；利用烟气携带的热量对水进行预加热，提高燃料利用率。</a:t>
            </a:r>
            <a:endParaRPr lang="en-US" altLang="zh-CN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" name="TextBox 11"/>
          <p:cNvSpPr txBox="1"/>
          <p:nvPr/>
        </p:nvSpPr>
        <p:spPr>
          <a:xfrm>
            <a:off x="403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真题回顾 把握考向</a:t>
            </a:r>
            <a:endParaRPr lang="zh-CN" altLang="en-US" sz="2200" spc="6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880232" y="929464"/>
            <a:ext cx="10858576" cy="5432677"/>
            <a:chOff x="880232" y="929464"/>
            <a:chExt cx="10858576" cy="5432677"/>
          </a:xfrm>
        </p:grpSpPr>
        <p:sp>
          <p:nvSpPr>
            <p:cNvPr id="6" name="文本框 1"/>
            <p:cNvSpPr txBox="1">
              <a:spLocks noChangeArrowheads="1"/>
            </p:cNvSpPr>
            <p:nvPr/>
          </p:nvSpPr>
          <p:spPr bwMode="auto">
            <a:xfrm>
              <a:off x="880232" y="929464"/>
              <a:ext cx="10858576" cy="2842692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36000" tIns="36000" rIns="36000" bIns="36000">
              <a:spAutoFit/>
            </a:bodyPr>
            <a:lstStyle/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altLang="zh-CN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[2019·</a:t>
              </a:r>
              <a:r>
                <a:rPr lang="zh-CN" altLang="en-US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山西</a:t>
              </a:r>
              <a:r>
                <a:rPr lang="en-US" altLang="zh-CN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38</a:t>
              </a:r>
              <a:r>
                <a:rPr lang="zh-CN" altLang="en-US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题</a:t>
              </a:r>
              <a:r>
                <a:rPr lang="en-US" altLang="zh-CN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</a:t>
              </a:r>
              <a:r>
                <a:rPr lang="zh-CN" altLang="en-US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分</a:t>
              </a:r>
              <a:r>
                <a:rPr lang="en-US" altLang="zh-CN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]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小亮的叔叔承包了村里的鱼塘，有人向叔叔推荐了一个一本万利的投资项目，设计图纸如图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13-11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所示。用水管和水池就可以让水车持续转动，带动发电机不断发电。你认为这个投资项目的设计方案</a:t>
              </a:r>
              <a:r>
                <a:rPr lang="zh-CN" altLang="en-US" u="sng" smtClean="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　　    　　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（选填“可行”或“不可行”），理由是</a:t>
              </a:r>
              <a:endParaRPr lang="en-US" altLang="zh-CN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zh-CN" altLang="en-US" u="sng" smtClean="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　                                                                                                        </a:t>
              </a:r>
              <a:r>
                <a:rPr lang="en-US" u="sng" smtClean="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 </a:t>
              </a:r>
              <a:r>
                <a:rPr lang="zh-CN" altLang="en-US" u="sng" smtClean="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　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。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 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  <p:pic>
          <p:nvPicPr>
            <p:cNvPr id="5" name="20WLZT1309.EPS" descr="id:2147507969;FounderCES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8095470" y="3929860"/>
              <a:ext cx="3254317" cy="1714512"/>
            </a:xfrm>
            <a:prstGeom prst="rect">
              <a:avLst/>
            </a:prstGeom>
          </p:spPr>
        </p:pic>
        <p:sp>
          <p:nvSpPr>
            <p:cNvPr id="7" name="矩形 6"/>
            <p:cNvSpPr/>
            <p:nvPr/>
          </p:nvSpPr>
          <p:spPr>
            <a:xfrm>
              <a:off x="9167040" y="5715810"/>
              <a:ext cx="1350049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ct val="150000"/>
                </a:lnSpc>
                <a:spcAft>
                  <a:spcPct val="0"/>
                </a:spcAft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13-11</a:t>
              </a:r>
              <a:endParaRPr lang="zh-CN" altLang="en-US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</p:grpSp>
      <p:sp>
        <p:nvSpPr>
          <p:cNvPr id="9" name="文本框 1"/>
          <p:cNvSpPr txBox="1">
            <a:spLocks noChangeArrowheads="1"/>
          </p:cNvSpPr>
          <p:nvPr/>
        </p:nvSpPr>
        <p:spPr bwMode="auto">
          <a:xfrm>
            <a:off x="9524230" y="1929596"/>
            <a:ext cx="996033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不可行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1"/>
          <p:cNvSpPr txBox="1">
            <a:spLocks noChangeArrowheads="1"/>
          </p:cNvSpPr>
          <p:nvPr/>
        </p:nvSpPr>
        <p:spPr bwMode="auto">
          <a:xfrm>
            <a:off x="1380298" y="3001166"/>
            <a:ext cx="8382670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水管中的水只能达到与水池水面相同的高度（答案合理即可）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" name="TextBox 11"/>
          <p:cNvSpPr txBox="1"/>
          <p:nvPr/>
        </p:nvSpPr>
        <p:spPr>
          <a:xfrm>
            <a:off x="403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真题回顾 把握考向</a:t>
            </a:r>
            <a:endParaRPr lang="zh-CN" altLang="en-US" sz="2200" spc="6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TextBox 26"/>
          <p:cNvSpPr txBox="1">
            <a:spLocks noChangeArrowheads="1"/>
          </p:cNvSpPr>
          <p:nvPr/>
        </p:nvSpPr>
        <p:spPr bwMode="auto">
          <a:xfrm>
            <a:off x="1094546" y="1143778"/>
            <a:ext cx="10501386" cy="166942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解析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能量不可能凭空产生，也不可能凭空消失，只会从一种形式转化为另一种形式，且能量是守恒的。水和发电机运转过程中，必然要消耗能量，因此不可能实现让水车持续转动。</a:t>
            </a:r>
            <a:endParaRPr lang="en-US" altLang="zh-CN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19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10680700" y="10528300"/>
            <a:ext cx="317500" cy="241300"/>
          </a:xfrm>
          <a:prstGeom prst="cube">
            <a:avLst/>
          </a:prstGeom>
        </p:spPr>
      </p:pic>
    </p:spTree>
  </p:cSld>
  <p:clrMapOvr>
    <a:masterClrMapping/>
  </p:clrMapOvr>
  <p:transition>
    <p:diamond/>
  </p:transition>
  <p:timing/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" name="TextBox 10"/>
          <p:cNvSpPr txBox="1"/>
          <p:nvPr/>
        </p:nvSpPr>
        <p:spPr>
          <a:xfrm>
            <a:off x="4001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教材梳理 夯实基础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1023108" y="1429530"/>
          <a:ext cx="10644262" cy="3840480"/>
        </p:xfrm>
        <a:graphic>
          <a:graphicData uri="http://schemas.openxmlformats.org/drawingml/2006/table">
            <a:tbl>
              <a:tblPr/>
              <a:tblGrid>
                <a:gridCol w="1214446"/>
                <a:gridCol w="4643470"/>
                <a:gridCol w="4786346"/>
              </a:tblGrid>
              <a:tr h="349546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项目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比热容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21240" marR="2124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热值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热量的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计算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Q</a:t>
                      </a:r>
                      <a:r>
                        <a:rPr lang="zh-CN" sz="2400" kern="100" baseline="-250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吸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=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</a:t>
                      </a:r>
                      <a:r>
                        <a:rPr lang="en-US" altLang="zh-CN" sz="2400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             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Q</a:t>
                      </a:r>
                      <a:r>
                        <a:rPr lang="zh-CN" sz="2400" kern="100" baseline="-250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放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=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</a:t>
                      </a:r>
                      <a:r>
                        <a:rPr lang="en-US" altLang="zh-CN" sz="2400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             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21240" marR="2124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Q</a:t>
                      </a:r>
                      <a:r>
                        <a:rPr lang="zh-CN" sz="2400" kern="100" baseline="-250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放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=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（固体、液体）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Q</a:t>
                      </a:r>
                      <a:r>
                        <a:rPr lang="zh-CN" sz="2400" kern="100" baseline="-250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放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=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（气体、液体）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074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变式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altLang="zh-CN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求质量：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m=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；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求温度差：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Δt=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</a:t>
                      </a:r>
                      <a:r>
                        <a:rPr lang="en-US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21240" marR="2124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endParaRPr lang="en-US" altLang="zh-CN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alt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求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质量：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m=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；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求体积：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V=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</a:t>
                      </a:r>
                      <a:r>
                        <a:rPr lang="en-US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文本框 1"/>
          <p:cNvSpPr txBox="1">
            <a:spLocks noChangeArrowheads="1"/>
          </p:cNvSpPr>
          <p:nvPr/>
        </p:nvSpPr>
        <p:spPr bwMode="auto">
          <a:xfrm>
            <a:off x="3380562" y="1929596"/>
            <a:ext cx="1715012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cm</a:t>
            </a: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t-t0</a:t>
            </a: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3380562" y="2429662"/>
            <a:ext cx="1730208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cm</a:t>
            </a: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t0-t</a:t>
            </a: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"/>
          <p:cNvSpPr txBox="1">
            <a:spLocks noChangeArrowheads="1"/>
          </p:cNvSpPr>
          <p:nvPr/>
        </p:nvSpPr>
        <p:spPr bwMode="auto">
          <a:xfrm>
            <a:off x="8166908" y="1858158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mq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文本框 1"/>
          <p:cNvSpPr txBox="1">
            <a:spLocks noChangeArrowheads="1"/>
          </p:cNvSpPr>
          <p:nvPr/>
        </p:nvSpPr>
        <p:spPr bwMode="auto">
          <a:xfrm>
            <a:off x="8238346" y="2358224"/>
            <a:ext cx="497499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qV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6145" name="Object 1"/>
          <p:cNvGraphicFramePr>
            <a:graphicFrameLocks noChangeAspect="1"/>
          </p:cNvGraphicFramePr>
          <p:nvPr/>
        </p:nvGraphicFramePr>
        <p:xfrm>
          <a:off x="4237818" y="3215480"/>
          <a:ext cx="1104900" cy="85725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38" name="文档" r:id="rId3" imgW="963295" imgH="759460" progId="Word.Document.12">
                  <p:embed/>
                </p:oleObj>
              </mc:Choice>
              <mc:Fallback>
                <p:oleObj name="文档" r:id="rId3" imgW="963295" imgH="759460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237818" y="3215480"/>
                        <a:ext cx="1104900" cy="8572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4523570" y="4358488"/>
          <a:ext cx="914400" cy="78105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39" name="文档" r:id="rId5" imgW="800100" imgH="685800" progId="Word.Document.12">
                  <p:embed/>
                </p:oleObj>
              </mc:Choice>
              <mc:Fallback>
                <p:oleObj name="文档" r:id="rId5" imgW="800100" imgH="685800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523570" y="4358488"/>
                        <a:ext cx="914400" cy="7810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8738412" y="3215480"/>
          <a:ext cx="1009650" cy="87630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0" name="文档" r:id="rId7" imgW="882015" imgH="759460" progId="Word.Document.12">
                  <p:embed/>
                </p:oleObj>
              </mc:Choice>
              <mc:Fallback>
                <p:oleObj name="文档" r:id="rId7" imgW="882015" imgH="759460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738412" y="3215480"/>
                        <a:ext cx="1009650" cy="8763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8657456" y="4287050"/>
          <a:ext cx="1009650" cy="87630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1" name="文档" r:id="rId9" imgW="882015" imgH="759460" progId="Word.Document.12">
                  <p:embed/>
                </p:oleObj>
              </mc:Choice>
              <mc:Fallback>
                <p:oleObj name="文档" r:id="rId9" imgW="882015" imgH="759460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657456" y="4287050"/>
                        <a:ext cx="1009650" cy="8763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8" name="TextBox 17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教材梳理 夯实基础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808794" y="1000902"/>
            <a:ext cx="10858576" cy="228869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altLang="zh-CN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[</a:t>
            </a:r>
            <a:r>
              <a:rPr lang="zh-CN" alt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点拨</a:t>
            </a:r>
            <a:r>
              <a:rPr lang="en-US" altLang="zh-CN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1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）比热容越大，该物质的吸放热能力越强，具体表现为质量相等时，升高相同的温度，吸收的热量多；吸收相同的热量（加热时间相等），温度变化量小。（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2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）水的比热容较大的应用：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①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做冷却剂；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②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热水袋、暖气片用水作为介质；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③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调节气候（人工湖）。</a:t>
            </a:r>
            <a:endParaRPr lang="zh-CN" sz="105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</p:spTree>
  </p:cSld>
  <p:clrMapOvr>
    <a:masterClrMapping/>
  </p:clrMapOvr>
  <p:transition>
    <p:fade/>
  </p:transition>
  <p:timing/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8" name="TextBox 17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教材梳理 夯实基础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880232" y="1858158"/>
            <a:ext cx="8215370" cy="173469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1.</a:t>
            </a:r>
            <a:r>
              <a:rPr lang="zh-CN" alt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能量转化</a:t>
            </a:r>
            <a:endParaRPr lang="zh-CN" altLang="en-US" b="1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燃料的化学能               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 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内能                 机械能</a:t>
            </a:r>
            <a:endParaRPr lang="zh-CN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808794" y="929464"/>
            <a:ext cx="43460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考点二　热机及热机效率</a:t>
            </a:r>
            <a:endParaRPr lang="zh-CN" altLang="en-US" sz="2800" b="1" spc="15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9" name="组合 18"/>
          <p:cNvGrpSpPr/>
          <p:nvPr/>
        </p:nvGrpSpPr>
        <p:grpSpPr>
          <a:xfrm>
            <a:off x="808794" y="2825253"/>
            <a:ext cx="6643734" cy="747417"/>
            <a:chOff x="808794" y="2825253"/>
            <a:chExt cx="6643734" cy="747417"/>
          </a:xfrm>
        </p:grpSpPr>
        <p:grpSp>
          <p:nvGrpSpPr>
            <p:cNvPr id="11" name="组合 10"/>
            <p:cNvGrpSpPr/>
            <p:nvPr/>
          </p:nvGrpSpPr>
          <p:grpSpPr>
            <a:xfrm>
              <a:off x="808794" y="3001166"/>
              <a:ext cx="6643734" cy="571504"/>
              <a:chOff x="808794" y="3001166"/>
              <a:chExt cx="6643734" cy="571504"/>
            </a:xfrm>
          </p:grpSpPr>
          <p:sp>
            <p:nvSpPr>
              <p:cNvPr id="8" name="矩形 7"/>
              <p:cNvSpPr/>
              <p:nvPr/>
            </p:nvSpPr>
            <p:spPr>
              <a:xfrm>
                <a:off x="808794" y="3001166"/>
                <a:ext cx="2071702" cy="571504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9" name="矩形 8"/>
              <p:cNvSpPr/>
              <p:nvPr/>
            </p:nvSpPr>
            <p:spPr>
              <a:xfrm>
                <a:off x="3952066" y="3001166"/>
                <a:ext cx="1214446" cy="571504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0" name="矩形 9"/>
              <p:cNvSpPr/>
              <p:nvPr/>
            </p:nvSpPr>
            <p:spPr>
              <a:xfrm>
                <a:off x="6238082" y="3001166"/>
                <a:ext cx="1214446" cy="571504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cxnSp>
          <p:nvCxnSpPr>
            <p:cNvPr id="13" name="直接箭头连接符 12"/>
            <p:cNvCxnSpPr/>
            <p:nvPr/>
          </p:nvCxnSpPr>
          <p:spPr>
            <a:xfrm>
              <a:off x="2880496" y="3286918"/>
              <a:ext cx="107157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直接箭头连接符 14"/>
            <p:cNvCxnSpPr/>
            <p:nvPr/>
          </p:nvCxnSpPr>
          <p:spPr>
            <a:xfrm>
              <a:off x="5166512" y="3286918"/>
              <a:ext cx="107157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2951934" y="2858290"/>
              <a:ext cx="13573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燃烧</a:t>
              </a:r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309388" y="2825253"/>
              <a:ext cx="13573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做工</a:t>
              </a:r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p:transition>
    <p:fade/>
  </p:transition>
  <p:timing/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8" name="TextBox 17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教材梳理 夯实基础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808794" y="572274"/>
            <a:ext cx="1085857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 algn="just" eaLnBrk="0" hangingPunct="0">
              <a:lnSpc>
                <a:spcPct val="150000"/>
              </a:lnSpc>
            </a:pPr>
            <a:r>
              <a:rPr lang="en-US" altLang="zh-CN" b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lang="zh-CN" altLang="en-US" b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汽油机四个冲程</a:t>
            </a:r>
            <a:endParaRPr lang="zh-CN" altLang="en-US" b="1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808794" y="1286654"/>
          <a:ext cx="10930013" cy="5434980"/>
        </p:xfrm>
        <a:graphic>
          <a:graphicData uri="http://schemas.openxmlformats.org/drawingml/2006/table">
            <a:tbl>
              <a:tblPr/>
              <a:tblGrid>
                <a:gridCol w="2403504"/>
                <a:gridCol w="2025652"/>
                <a:gridCol w="2643206"/>
                <a:gridCol w="3857651"/>
              </a:tblGrid>
              <a:tr h="571504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</a:t>
                      </a:r>
                      <a:r>
                        <a:rPr lang="en-US" altLang="zh-CN" sz="2400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冲程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400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    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冲程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冲程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冲程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1636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7857">
                <a:tc gridSpan="4"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说明：做功冲程是将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能转化为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能；压缩冲程是将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能转化为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能。吸气、压缩和排气三个冲程都是靠飞轮的惯性来完成的。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1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个工作循环包含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个冲程，飞轮转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圈，曲轴转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圈，活塞往复运动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次，对外做功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次。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汽油机与柴油机的区别：汽油机的顶部有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，柴油机的顶部有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，另外在工作过程中也略有不同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59858" marR="59858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</a:tr>
            </a:tbl>
          </a:graphicData>
        </a:graphic>
      </p:graphicFrame>
      <p:pic>
        <p:nvPicPr>
          <p:cNvPr id="84997" name="Z79.EPS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808926" y="2001034"/>
            <a:ext cx="785818" cy="1322794"/>
          </a:xfrm>
          <a:prstGeom prst="rect">
            <a:avLst/>
          </a:prstGeom>
          <a:noFill/>
        </p:spPr>
      </p:pic>
      <p:pic>
        <p:nvPicPr>
          <p:cNvPr id="84996" name="Z80.EPS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3809190" y="1929596"/>
            <a:ext cx="714380" cy="1341285"/>
          </a:xfrm>
          <a:prstGeom prst="rect">
            <a:avLst/>
          </a:prstGeom>
          <a:noFill/>
        </p:spPr>
      </p:pic>
      <p:pic>
        <p:nvPicPr>
          <p:cNvPr id="84995" name="Z81.EPS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5666578" y="2001034"/>
            <a:ext cx="928694" cy="1334998"/>
          </a:xfrm>
          <a:prstGeom prst="rect">
            <a:avLst/>
          </a:prstGeom>
          <a:noFill/>
        </p:spPr>
      </p:pic>
      <p:pic>
        <p:nvPicPr>
          <p:cNvPr id="84994" name="Z82.EPS"/>
          <p:cNvPicPr>
            <a:picLocks noChangeAspect="1" noChangeArrowheads="1"/>
          </p:cNvPicPr>
          <p:nvPr/>
        </p:nvPicPr>
        <p:blipFill>
          <a:blip r:embed="rId5"/>
          <a:stretch>
            <a:fillRect/>
          </a:stretch>
        </p:blipFill>
        <p:spPr bwMode="auto">
          <a:xfrm>
            <a:off x="8881288" y="1929596"/>
            <a:ext cx="714380" cy="1341285"/>
          </a:xfrm>
          <a:prstGeom prst="rect">
            <a:avLst/>
          </a:prstGeom>
          <a:noFill/>
        </p:spPr>
      </p:pic>
      <p:sp>
        <p:nvSpPr>
          <p:cNvPr id="9" name="文本框 1"/>
          <p:cNvSpPr txBox="1">
            <a:spLocks noChangeArrowheads="1"/>
          </p:cNvSpPr>
          <p:nvPr/>
        </p:nvSpPr>
        <p:spPr bwMode="auto">
          <a:xfrm>
            <a:off x="1380298" y="1215216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吸气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1"/>
          <p:cNvSpPr txBox="1">
            <a:spLocks noChangeArrowheads="1"/>
          </p:cNvSpPr>
          <p:nvPr/>
        </p:nvSpPr>
        <p:spPr bwMode="auto">
          <a:xfrm>
            <a:off x="3523438" y="1225293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压缩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"/>
          <p:cNvSpPr txBox="1">
            <a:spLocks noChangeArrowheads="1"/>
          </p:cNvSpPr>
          <p:nvPr/>
        </p:nvSpPr>
        <p:spPr bwMode="auto">
          <a:xfrm>
            <a:off x="5880892" y="1225293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做功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"/>
          <p:cNvSpPr txBox="1">
            <a:spLocks noChangeArrowheads="1"/>
          </p:cNvSpPr>
          <p:nvPr/>
        </p:nvSpPr>
        <p:spPr bwMode="auto">
          <a:xfrm>
            <a:off x="9167040" y="1225293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排气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文本框 1"/>
          <p:cNvSpPr txBox="1">
            <a:spLocks noChangeArrowheads="1"/>
          </p:cNvSpPr>
          <p:nvPr/>
        </p:nvSpPr>
        <p:spPr bwMode="auto">
          <a:xfrm>
            <a:off x="4237818" y="3358356"/>
            <a:ext cx="380480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内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文本框 1"/>
          <p:cNvSpPr txBox="1">
            <a:spLocks noChangeArrowheads="1"/>
          </p:cNvSpPr>
          <p:nvPr/>
        </p:nvSpPr>
        <p:spPr bwMode="auto">
          <a:xfrm>
            <a:off x="6523834" y="3358356"/>
            <a:ext cx="779628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机械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"/>
          <p:cNvSpPr txBox="1">
            <a:spLocks noChangeArrowheads="1"/>
          </p:cNvSpPr>
          <p:nvPr/>
        </p:nvSpPr>
        <p:spPr bwMode="auto">
          <a:xfrm>
            <a:off x="10310048" y="3286918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机械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文本框 1"/>
          <p:cNvSpPr txBox="1">
            <a:spLocks noChangeArrowheads="1"/>
          </p:cNvSpPr>
          <p:nvPr/>
        </p:nvSpPr>
        <p:spPr bwMode="auto">
          <a:xfrm>
            <a:off x="2023240" y="3786984"/>
            <a:ext cx="471851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内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"/>
          <p:cNvSpPr txBox="1">
            <a:spLocks noChangeArrowheads="1"/>
          </p:cNvSpPr>
          <p:nvPr/>
        </p:nvSpPr>
        <p:spPr bwMode="auto">
          <a:xfrm>
            <a:off x="3880628" y="4429926"/>
            <a:ext cx="353229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"/>
          <p:cNvSpPr txBox="1">
            <a:spLocks noChangeArrowheads="1"/>
          </p:cNvSpPr>
          <p:nvPr/>
        </p:nvSpPr>
        <p:spPr bwMode="auto">
          <a:xfrm>
            <a:off x="7238214" y="4429926"/>
            <a:ext cx="353229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文本框 1"/>
          <p:cNvSpPr txBox="1">
            <a:spLocks noChangeArrowheads="1"/>
          </p:cNvSpPr>
          <p:nvPr/>
        </p:nvSpPr>
        <p:spPr bwMode="auto">
          <a:xfrm>
            <a:off x="9881420" y="4358488"/>
            <a:ext cx="353229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"/>
          <p:cNvSpPr txBox="1">
            <a:spLocks noChangeArrowheads="1"/>
          </p:cNvSpPr>
          <p:nvPr/>
        </p:nvSpPr>
        <p:spPr bwMode="auto">
          <a:xfrm>
            <a:off x="3023372" y="4929992"/>
            <a:ext cx="353229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文本框 1"/>
          <p:cNvSpPr txBox="1">
            <a:spLocks noChangeArrowheads="1"/>
          </p:cNvSpPr>
          <p:nvPr/>
        </p:nvSpPr>
        <p:spPr bwMode="auto">
          <a:xfrm>
            <a:off x="5952330" y="4929992"/>
            <a:ext cx="353229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文本框 1"/>
          <p:cNvSpPr txBox="1">
            <a:spLocks noChangeArrowheads="1"/>
          </p:cNvSpPr>
          <p:nvPr/>
        </p:nvSpPr>
        <p:spPr bwMode="auto">
          <a:xfrm>
            <a:off x="6738148" y="5501496"/>
            <a:ext cx="996033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火花塞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文本框 1"/>
          <p:cNvSpPr txBox="1">
            <a:spLocks noChangeArrowheads="1"/>
          </p:cNvSpPr>
          <p:nvPr/>
        </p:nvSpPr>
        <p:spPr bwMode="auto">
          <a:xfrm>
            <a:off x="10452924" y="5501496"/>
            <a:ext cx="996033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喷油嘴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8" name="TextBox 17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教材梳理 夯实基础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808794" y="929464"/>
            <a:ext cx="1085857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 algn="just" eaLnBrk="0" hangingPunct="0">
              <a:lnSpc>
                <a:spcPct val="150000"/>
              </a:lnSpc>
            </a:pPr>
            <a:r>
              <a:rPr lang="en-US" altLang="zh-CN" b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3.</a:t>
            </a:r>
            <a:r>
              <a:rPr lang="zh-CN" altLang="en-US" b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热机效率</a:t>
            </a:r>
            <a:endParaRPr lang="zh-CN" altLang="en-US" b="1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83969" name="Object 1"/>
          <p:cNvGraphicFramePr>
            <a:graphicFrameLocks noChangeAspect="1"/>
          </p:cNvGraphicFramePr>
          <p:nvPr/>
        </p:nvGraphicFramePr>
        <p:xfrm>
          <a:off x="1023108" y="1858158"/>
          <a:ext cx="9663707" cy="4500562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2" name="文档" r:id="rId2" imgW="10613390" imgH="5135880" progId="Word.Document.12">
                  <p:embed/>
                </p:oleObj>
              </mc:Choice>
              <mc:Fallback>
                <p:oleObj name="文档" r:id="rId2" imgW="10613390" imgH="5135880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23108" y="1858158"/>
                        <a:ext cx="9663707" cy="45005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  <p:timing/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8" name="TextBox 17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教材梳理 夯实基础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880232" y="1786720"/>
            <a:ext cx="10858576" cy="173469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能量既不会凭空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，也不会凭空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，它只会从一种形式</a:t>
            </a:r>
            <a:endParaRPr lang="en-US" altLang="zh-CN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为其他形式，或者从一个物体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到其他物体，而在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和</a:t>
            </a:r>
            <a:endParaRPr lang="en-US" altLang="zh-CN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的过程中，能量的总量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       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endParaRPr lang="zh-CN" sz="105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023108" y="929464"/>
            <a:ext cx="38972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考点三</a:t>
            </a:r>
            <a:r>
              <a:rPr lang="zh-CN" altLang="en-US" smtClean="0"/>
              <a:t>　</a:t>
            </a: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能量守恒定律</a:t>
            </a:r>
            <a:endParaRPr lang="zh-CN" altLang="en-US" sz="2800" b="1" spc="15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1"/>
          <p:cNvSpPr txBox="1">
            <a:spLocks noChangeArrowheads="1"/>
          </p:cNvSpPr>
          <p:nvPr/>
        </p:nvSpPr>
        <p:spPr bwMode="auto">
          <a:xfrm>
            <a:off x="3737752" y="1715282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消灭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1"/>
          <p:cNvSpPr txBox="1">
            <a:spLocks noChangeArrowheads="1"/>
          </p:cNvSpPr>
          <p:nvPr/>
        </p:nvSpPr>
        <p:spPr bwMode="auto">
          <a:xfrm>
            <a:off x="6666710" y="1715282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产生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1308860" y="2215348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转化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"/>
          <p:cNvSpPr txBox="1">
            <a:spLocks noChangeArrowheads="1"/>
          </p:cNvSpPr>
          <p:nvPr/>
        </p:nvSpPr>
        <p:spPr bwMode="auto">
          <a:xfrm>
            <a:off x="6452396" y="2286786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转移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1"/>
          <p:cNvSpPr txBox="1">
            <a:spLocks noChangeArrowheads="1"/>
          </p:cNvSpPr>
          <p:nvPr/>
        </p:nvSpPr>
        <p:spPr bwMode="auto">
          <a:xfrm>
            <a:off x="9881420" y="2215348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转化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"/>
          <p:cNvSpPr txBox="1">
            <a:spLocks noChangeArrowheads="1"/>
          </p:cNvSpPr>
          <p:nvPr/>
        </p:nvSpPr>
        <p:spPr bwMode="auto">
          <a:xfrm>
            <a:off x="1094546" y="2786852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转移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"/>
          <p:cNvSpPr txBox="1">
            <a:spLocks noChangeArrowheads="1"/>
          </p:cNvSpPr>
          <p:nvPr/>
        </p:nvSpPr>
        <p:spPr bwMode="auto">
          <a:xfrm>
            <a:off x="5023636" y="2796929"/>
            <a:ext cx="1303809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保持不变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0" grpId="0"/>
      <p:bldP spid="11" grpId="0"/>
      <p:bldP spid="12" grpId="0"/>
    </p:bldLst>
  </p:timing>
</p:sld>
</file>

<file path=ppt/tags/tag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2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3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4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4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5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7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8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6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2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63.xml><?xml version="1.0" encoding="utf-8"?>
<p:tagLst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ags/tag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heme/theme1.xml><?xml version="1.0" encoding="utf-8"?>
<a:theme xmlns:r="http://schemas.openxmlformats.org/officeDocument/2006/relationships" xmlns:a="http://schemas.openxmlformats.org/drawingml/2006/main" name="自定义设计方案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Paragraphs>205</Paragraphs>
  <Slides>36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2" baseType="lpstr">
      <vt:lpstr>Arial</vt:lpstr>
      <vt:lpstr>微软雅黑</vt:lpstr>
      <vt:lpstr>Wingdings</vt:lpstr>
      <vt:lpstr>Calibri</vt:lpstr>
      <vt:lpstr>Times New Roman</vt:lpstr>
      <vt:lpstr>自定义设计方案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20.1100</AppVersion>
  <TotalTime>0</TotalTime>
  <Application>Aspose.Slides for Java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2021-02-05T10:39:12Z</cp:lastPrinted>
  <dcterms:created xsi:type="dcterms:W3CDTF">2021-02-05T10:39:12Z</dcterms:created>
  <dcterms:modified xsi:type="dcterms:W3CDTF">2021-02-05T02:39:12Z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