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89" r:id="rId3"/>
    <p:sldId id="261" r:id="rId4"/>
    <p:sldId id="264" r:id="rId5"/>
    <p:sldId id="265" r:id="rId6"/>
    <p:sldId id="266" r:id="rId7"/>
    <p:sldId id="263" r:id="rId8"/>
    <p:sldId id="257" r:id="rId9"/>
    <p:sldId id="268" r:id="rId10"/>
    <p:sldId id="274" r:id="rId11"/>
    <p:sldId id="275" r:id="rId12"/>
    <p:sldId id="269" r:id="rId13"/>
    <p:sldId id="270" r:id="rId14"/>
    <p:sldId id="276" r:id="rId15"/>
    <p:sldId id="291" r:id="rId16"/>
    <p:sldId id="277" r:id="rId17"/>
    <p:sldId id="283" r:id="rId18"/>
    <p:sldId id="286" r:id="rId19"/>
    <p:sldId id="284" r:id="rId20"/>
    <p:sldId id="262" r:id="rId21"/>
    <p:sldId id="290" r:id="rId22"/>
    <p:sldId id="278" r:id="rId23"/>
    <p:sldId id="279" r:id="rId24"/>
    <p:sldId id="280" r:id="rId25"/>
    <p:sldId id="281" r:id="rId26"/>
    <p:sldId id="288" r:id="rId27"/>
    <p:sldId id="292" r:id="rId28"/>
    <p:sldId id="294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A0B76-D696-4B77-9C26-93BE539857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86E11-7C40-4B4A-A3F7-58C44821A1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78A08-A728-4432-A0A7-9AA4B91582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10BEA-28B7-4D56-9495-DCAE52382B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02215-89EA-4D50-BEA6-668C45A69F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B0540-CB9D-46FC-A35C-68394DE895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E00CF-A2E6-4A48-B46B-1E4EE975A2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25689-0062-4E2A-82C2-B9106419E0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FC0D8-5A9E-41BE-8AC6-62BBB3CFFD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6BE87-7830-4EA2-BEDB-494CCB31EB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D8D94-47A8-4493-BFEC-25536D6A93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buFont typeface="Arial" charset="0"/>
              <a:buNone/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buFont typeface="Arial" charset="0"/>
              <a:buNone/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buFont typeface="Arial" charset="0"/>
              <a:buNone/>
              <a:defRPr kumimoji="0" sz="1100" b="0" smtClean="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247E1F15-D9C1-4607-B251-97FAB161BB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21021;&#20013;&#29289;&#29702;\&#24320;&#35838;&#26448;&#26009;\&#22823;&#22871;&#19978;&#35838;5.30\9.4&#28014;&#21147;&#25104;&#21697;\&#27668;&#29699;&#19978;&#21319;.MPG" TargetMode="Externa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71438" y="260350"/>
            <a:ext cx="9072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1010"/>
                </a:solidFill>
              </a:rPr>
              <a:t>是什么力让数万吨的航空母舰航行在海面上？</a:t>
            </a:r>
          </a:p>
        </p:txBody>
      </p:sp>
      <p:pic>
        <p:nvPicPr>
          <p:cNvPr id="12291" name="图片 4" descr="https://ss2.bdstatic.com/70cFvnSh_Q1YnxGkpoWK1HF6hhy/it/u=58244794,357670030&amp;fm=23&amp;gp=0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t="10309" b="5498"/>
          <a:stretch>
            <a:fillRect/>
          </a:stretch>
        </p:blipFill>
        <p:spPr bwMode="auto">
          <a:xfrm>
            <a:off x="500063" y="1071563"/>
            <a:ext cx="7429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428625" y="4572000"/>
            <a:ext cx="835818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辽宁舰：</a:t>
            </a:r>
            <a:endParaRPr lang="en-US" altLang="zh-CN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    </a:t>
            </a:r>
            <a:r>
              <a:rPr lang="zh-CN" altLang="en-US" sz="3600" b="1">
                <a:solidFill>
                  <a:srgbClr val="FF0000"/>
                </a:solidFill>
              </a:rPr>
              <a:t>舰长</a:t>
            </a:r>
            <a:r>
              <a:rPr lang="en-US" altLang="zh-CN" sz="3600" b="1">
                <a:solidFill>
                  <a:srgbClr val="FF0000"/>
                </a:solidFill>
              </a:rPr>
              <a:t>:</a:t>
            </a:r>
            <a:r>
              <a:rPr lang="en-US" altLang="zh-CN" sz="3600">
                <a:solidFill>
                  <a:srgbClr val="FF0000"/>
                </a:solidFill>
              </a:rPr>
              <a:t> 304.5</a:t>
            </a:r>
            <a:r>
              <a:rPr lang="zh-CN" altLang="en-US" sz="3600">
                <a:solidFill>
                  <a:srgbClr val="FF0000"/>
                </a:solidFill>
              </a:rPr>
              <a:t>米；</a:t>
            </a:r>
            <a:r>
              <a:rPr lang="zh-CN" altLang="en-US" sz="3600" b="1">
                <a:solidFill>
                  <a:srgbClr val="FF0000"/>
                </a:solidFill>
              </a:rPr>
              <a:t>舷宽</a:t>
            </a:r>
            <a:r>
              <a:rPr lang="en-US" altLang="zh-CN" sz="3600" b="1">
                <a:solidFill>
                  <a:srgbClr val="FF0000"/>
                </a:solidFill>
              </a:rPr>
              <a:t>:</a:t>
            </a:r>
            <a:r>
              <a:rPr lang="en-US" altLang="zh-CN" sz="3600">
                <a:solidFill>
                  <a:srgbClr val="FF0000"/>
                </a:solidFill>
              </a:rPr>
              <a:t> 75</a:t>
            </a:r>
            <a:r>
              <a:rPr lang="zh-CN" altLang="en-US" sz="3600">
                <a:solidFill>
                  <a:srgbClr val="FF0000"/>
                </a:solidFill>
              </a:rPr>
              <a:t>米</a:t>
            </a:r>
            <a:r>
              <a:rPr lang="en-US" altLang="zh-CN" sz="3600">
                <a:solidFill>
                  <a:srgbClr val="FF0000"/>
                </a:solidFill>
              </a:rPr>
              <a:t>;</a:t>
            </a:r>
            <a:r>
              <a:rPr lang="zh-CN" altLang="en-US" sz="3600" b="1">
                <a:solidFill>
                  <a:srgbClr val="FF0000"/>
                </a:solidFill>
              </a:rPr>
              <a:t>排水量</a:t>
            </a:r>
            <a:r>
              <a:rPr lang="en-US" altLang="zh-CN" sz="3600" b="1">
                <a:solidFill>
                  <a:srgbClr val="FF0000"/>
                </a:solidFill>
              </a:rPr>
              <a:t>:</a:t>
            </a:r>
            <a:r>
              <a:rPr lang="en-US" altLang="zh-CN" sz="3600">
                <a:solidFill>
                  <a:srgbClr val="FF0000"/>
                </a:solidFill>
              </a:rPr>
              <a:t> 47,000</a:t>
            </a:r>
            <a:r>
              <a:rPr lang="zh-CN" altLang="en-US" sz="3600">
                <a:solidFill>
                  <a:srgbClr val="FF0000"/>
                </a:solidFill>
              </a:rPr>
              <a:t>吨（标准）、</a:t>
            </a:r>
            <a:r>
              <a:rPr lang="en-US" altLang="zh-CN" sz="3600">
                <a:solidFill>
                  <a:srgbClr val="FF0000"/>
                </a:solidFill>
              </a:rPr>
              <a:t>60,000</a:t>
            </a:r>
            <a:r>
              <a:rPr lang="zh-CN" altLang="en-US" sz="3600">
                <a:solidFill>
                  <a:srgbClr val="FF0000"/>
                </a:solidFill>
              </a:rPr>
              <a:t>吨（满载）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0243"/>
          <p:cNvSpPr>
            <a:spLocks noChangeArrowheads="1"/>
          </p:cNvSpPr>
          <p:nvPr/>
        </p:nvSpPr>
        <p:spPr bwMode="auto">
          <a:xfrm>
            <a:off x="755650" y="1196975"/>
            <a:ext cx="72009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/>
              <a:t>　　无论是液体还是气体，</a:t>
            </a:r>
            <a:r>
              <a:rPr lang="zh-CN" altLang="en-US" sz="4800" b="1">
                <a:solidFill>
                  <a:srgbClr val="000099"/>
                </a:solidFill>
              </a:rPr>
              <a:t>对</a:t>
            </a:r>
            <a:r>
              <a:rPr lang="zh-CN" altLang="en-US" sz="4800" b="1">
                <a:solidFill>
                  <a:srgbClr val="FF0000"/>
                </a:solidFill>
              </a:rPr>
              <a:t>浸在</a:t>
            </a:r>
            <a:r>
              <a:rPr lang="zh-CN" altLang="en-US" sz="4800" b="1"/>
              <a:t>其中</a:t>
            </a:r>
            <a:r>
              <a:rPr lang="zh-CN" altLang="en-US" sz="4800" b="1">
                <a:solidFill>
                  <a:srgbClr val="000099"/>
                </a:solidFill>
              </a:rPr>
              <a:t>的物体　都有</a:t>
            </a:r>
            <a:r>
              <a:rPr lang="zh-CN" altLang="en-US" sz="4800" b="1">
                <a:solidFill>
                  <a:srgbClr val="FF0000"/>
                </a:solidFill>
              </a:rPr>
              <a:t>向上的</a:t>
            </a:r>
            <a:r>
              <a:rPr lang="zh-CN" altLang="en-US" sz="4800" b="1">
                <a:solidFill>
                  <a:srgbClr val="000099"/>
                </a:solidFill>
              </a:rPr>
              <a:t>的</a:t>
            </a:r>
            <a:r>
              <a:rPr lang="zh-CN" altLang="en-US" sz="4800" b="1">
                <a:solidFill>
                  <a:srgbClr val="FF0000"/>
                </a:solidFill>
              </a:rPr>
              <a:t>托力，物理学中，把这个托力叫做浮力。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blog.zje.net.cn/UploadFiles/2010-4/5113131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428625"/>
            <a:ext cx="4143375" cy="55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矩形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9763" y="433388"/>
            <a:ext cx="5059362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矩形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188" y="4929188"/>
            <a:ext cx="44386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矩形 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188" y="2646363"/>
            <a:ext cx="443865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矩形 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68813" y="3938588"/>
            <a:ext cx="5126037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5601"/>
          <p:cNvSpPr txBox="1">
            <a:spLocks noChangeArrowheads="1"/>
          </p:cNvSpPr>
          <p:nvPr/>
        </p:nvSpPr>
        <p:spPr bwMode="auto">
          <a:xfrm>
            <a:off x="1219200" y="457200"/>
            <a:ext cx="6934200" cy="1066800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spcBef>
                <a:spcPct val="50000"/>
              </a:spcBef>
            </a:pPr>
            <a:endParaRPr lang="zh-CN" altLang="en-US" sz="4400" b="1">
              <a:ea typeface="黑体" pitchFamily="49" charset="-122"/>
            </a:endParaRPr>
          </a:p>
        </p:txBody>
      </p:sp>
      <p:pic>
        <p:nvPicPr>
          <p:cNvPr id="23556" name="图片 25603" descr="图 (16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09575"/>
            <a:ext cx="914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矩形 25604"/>
          <p:cNvSpPr/>
          <p:nvPr/>
        </p:nvSpPr>
        <p:spPr>
          <a:xfrm>
            <a:off x="0" y="1628775"/>
            <a:ext cx="979328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4000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000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将瓶盖旋紧的空矿泉水瓶压入水中时，有什么感觉？</a:t>
            </a:r>
          </a:p>
          <a:p>
            <a:r>
              <a:rPr lang="zh-CN" altLang="en-US" sz="4000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</a:t>
            </a:r>
          </a:p>
        </p:txBody>
      </p:sp>
      <p:sp>
        <p:nvSpPr>
          <p:cNvPr id="23558" name="文本框 25605"/>
          <p:cNvSpPr txBox="1">
            <a:spLocks noChangeArrowheads="1"/>
          </p:cNvSpPr>
          <p:nvPr/>
        </p:nvSpPr>
        <p:spPr bwMode="auto">
          <a:xfrm>
            <a:off x="3276600" y="609600"/>
            <a:ext cx="342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ea typeface="黑体" pitchFamily="49" charset="-122"/>
              </a:rPr>
              <a:t>体验浮力</a:t>
            </a:r>
          </a:p>
        </p:txBody>
      </p:sp>
      <p:sp>
        <p:nvSpPr>
          <p:cNvPr id="23559" name="文本框 25606"/>
          <p:cNvSpPr txBox="1">
            <a:spLocks noChangeArrowheads="1"/>
          </p:cNvSpPr>
          <p:nvPr/>
        </p:nvSpPr>
        <p:spPr bwMode="auto">
          <a:xfrm>
            <a:off x="2700338" y="692150"/>
            <a:ext cx="3600450" cy="669925"/>
          </a:xfrm>
          <a:prstGeom prst="rect">
            <a:avLst/>
          </a:prstGeom>
          <a:noFill/>
          <a:ln w="28575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en-US" sz="3600" b="1">
              <a:solidFill>
                <a:srgbClr val="CC0000"/>
              </a:solidFill>
              <a:latin typeface="Times New Roman" pitchFamily="18" charset="0"/>
              <a:ea typeface="DFKai-SB" pitchFamily="65" charset="-120"/>
            </a:endParaRPr>
          </a:p>
        </p:txBody>
      </p:sp>
      <p:grpSp>
        <p:nvGrpSpPr>
          <p:cNvPr id="23560" name="组合 25607"/>
          <p:cNvGrpSpPr>
            <a:grpSpLocks/>
          </p:cNvGrpSpPr>
          <p:nvPr/>
        </p:nvGrpSpPr>
        <p:grpSpPr bwMode="auto">
          <a:xfrm>
            <a:off x="6013450" y="547688"/>
            <a:ext cx="935038" cy="720725"/>
            <a:chOff x="1973" y="618"/>
            <a:chExt cx="589" cy="454"/>
          </a:xfrm>
        </p:grpSpPr>
        <p:sp>
          <p:nvSpPr>
            <p:cNvPr id="23561" name="任意多边形 25608"/>
            <p:cNvSpPr>
              <a:spLocks noChangeArrowheads="1"/>
            </p:cNvSpPr>
            <p:nvPr/>
          </p:nvSpPr>
          <p:spPr bwMode="auto">
            <a:xfrm>
              <a:off x="1973" y="618"/>
              <a:ext cx="544" cy="272"/>
            </a:xfrm>
            <a:custGeom>
              <a:avLst/>
              <a:gdLst>
                <a:gd name="T0" fmla="*/ 0 w 1270"/>
                <a:gd name="T1" fmla="*/ 34 h 333"/>
                <a:gd name="T2" fmla="*/ 0 w 1270"/>
                <a:gd name="T3" fmla="*/ 25 h 333"/>
                <a:gd name="T4" fmla="*/ 0 w 1270"/>
                <a:gd name="T5" fmla="*/ 34 h 333"/>
                <a:gd name="T6" fmla="*/ 0 w 1270"/>
                <a:gd name="T7" fmla="*/ 15 h 333"/>
                <a:gd name="T8" fmla="*/ 0 w 1270"/>
                <a:gd name="T9" fmla="*/ 0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0"/>
                <a:gd name="T16" fmla="*/ 0 h 333"/>
                <a:gd name="T17" fmla="*/ 1270 w 1270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0" h="333">
                  <a:moveTo>
                    <a:pt x="0" y="318"/>
                  </a:moveTo>
                  <a:cubicBezTo>
                    <a:pt x="174" y="272"/>
                    <a:pt x="348" y="227"/>
                    <a:pt x="499" y="227"/>
                  </a:cubicBezTo>
                  <a:cubicBezTo>
                    <a:pt x="650" y="227"/>
                    <a:pt x="794" y="333"/>
                    <a:pt x="907" y="318"/>
                  </a:cubicBezTo>
                  <a:cubicBezTo>
                    <a:pt x="1020" y="303"/>
                    <a:pt x="1119" y="189"/>
                    <a:pt x="1179" y="136"/>
                  </a:cubicBezTo>
                  <a:cubicBezTo>
                    <a:pt x="1239" y="83"/>
                    <a:pt x="1255" y="23"/>
                    <a:pt x="1270" y="0"/>
                  </a:cubicBezTo>
                </a:path>
              </a:pathLst>
            </a:cu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2" name="任意多边形 25609"/>
            <p:cNvSpPr>
              <a:spLocks noChangeArrowheads="1"/>
            </p:cNvSpPr>
            <p:nvPr/>
          </p:nvSpPr>
          <p:spPr bwMode="auto">
            <a:xfrm>
              <a:off x="1973" y="673"/>
              <a:ext cx="544" cy="272"/>
            </a:xfrm>
            <a:custGeom>
              <a:avLst/>
              <a:gdLst>
                <a:gd name="T0" fmla="*/ 0 w 1270"/>
                <a:gd name="T1" fmla="*/ 34 h 333"/>
                <a:gd name="T2" fmla="*/ 0 w 1270"/>
                <a:gd name="T3" fmla="*/ 25 h 333"/>
                <a:gd name="T4" fmla="*/ 0 w 1270"/>
                <a:gd name="T5" fmla="*/ 34 h 333"/>
                <a:gd name="T6" fmla="*/ 0 w 1270"/>
                <a:gd name="T7" fmla="*/ 15 h 333"/>
                <a:gd name="T8" fmla="*/ 0 w 1270"/>
                <a:gd name="T9" fmla="*/ 0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0"/>
                <a:gd name="T16" fmla="*/ 0 h 333"/>
                <a:gd name="T17" fmla="*/ 1270 w 1270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0" h="333">
                  <a:moveTo>
                    <a:pt x="0" y="318"/>
                  </a:moveTo>
                  <a:cubicBezTo>
                    <a:pt x="174" y="272"/>
                    <a:pt x="348" y="227"/>
                    <a:pt x="499" y="227"/>
                  </a:cubicBezTo>
                  <a:cubicBezTo>
                    <a:pt x="650" y="227"/>
                    <a:pt x="794" y="333"/>
                    <a:pt x="907" y="318"/>
                  </a:cubicBezTo>
                  <a:cubicBezTo>
                    <a:pt x="1020" y="303"/>
                    <a:pt x="1119" y="189"/>
                    <a:pt x="1179" y="136"/>
                  </a:cubicBezTo>
                  <a:cubicBezTo>
                    <a:pt x="1239" y="83"/>
                    <a:pt x="1255" y="23"/>
                    <a:pt x="1270" y="0"/>
                  </a:cubicBezTo>
                </a:path>
              </a:pathLst>
            </a:cu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任意多边形 25610"/>
            <p:cNvSpPr>
              <a:spLocks noChangeArrowheads="1"/>
            </p:cNvSpPr>
            <p:nvPr/>
          </p:nvSpPr>
          <p:spPr bwMode="auto">
            <a:xfrm>
              <a:off x="1991" y="736"/>
              <a:ext cx="544" cy="272"/>
            </a:xfrm>
            <a:custGeom>
              <a:avLst/>
              <a:gdLst>
                <a:gd name="T0" fmla="*/ 0 w 1270"/>
                <a:gd name="T1" fmla="*/ 34 h 333"/>
                <a:gd name="T2" fmla="*/ 0 w 1270"/>
                <a:gd name="T3" fmla="*/ 25 h 333"/>
                <a:gd name="T4" fmla="*/ 0 w 1270"/>
                <a:gd name="T5" fmla="*/ 34 h 333"/>
                <a:gd name="T6" fmla="*/ 0 w 1270"/>
                <a:gd name="T7" fmla="*/ 15 h 333"/>
                <a:gd name="T8" fmla="*/ 0 w 1270"/>
                <a:gd name="T9" fmla="*/ 0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0"/>
                <a:gd name="T16" fmla="*/ 0 h 333"/>
                <a:gd name="T17" fmla="*/ 1270 w 1270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0" h="333">
                  <a:moveTo>
                    <a:pt x="0" y="318"/>
                  </a:moveTo>
                  <a:cubicBezTo>
                    <a:pt x="174" y="272"/>
                    <a:pt x="348" y="227"/>
                    <a:pt x="499" y="227"/>
                  </a:cubicBezTo>
                  <a:cubicBezTo>
                    <a:pt x="650" y="227"/>
                    <a:pt x="794" y="333"/>
                    <a:pt x="907" y="318"/>
                  </a:cubicBezTo>
                  <a:cubicBezTo>
                    <a:pt x="1020" y="303"/>
                    <a:pt x="1119" y="189"/>
                    <a:pt x="1179" y="136"/>
                  </a:cubicBezTo>
                  <a:cubicBezTo>
                    <a:pt x="1239" y="83"/>
                    <a:pt x="1255" y="23"/>
                    <a:pt x="1270" y="0"/>
                  </a:cubicBezTo>
                </a:path>
              </a:pathLst>
            </a:cu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任意多边形 25611"/>
            <p:cNvSpPr>
              <a:spLocks noChangeArrowheads="1"/>
            </p:cNvSpPr>
            <p:nvPr/>
          </p:nvSpPr>
          <p:spPr bwMode="auto">
            <a:xfrm>
              <a:off x="2018" y="800"/>
              <a:ext cx="544" cy="272"/>
            </a:xfrm>
            <a:custGeom>
              <a:avLst/>
              <a:gdLst>
                <a:gd name="T0" fmla="*/ 0 w 1270"/>
                <a:gd name="T1" fmla="*/ 34 h 333"/>
                <a:gd name="T2" fmla="*/ 0 w 1270"/>
                <a:gd name="T3" fmla="*/ 25 h 333"/>
                <a:gd name="T4" fmla="*/ 0 w 1270"/>
                <a:gd name="T5" fmla="*/ 34 h 333"/>
                <a:gd name="T6" fmla="*/ 0 w 1270"/>
                <a:gd name="T7" fmla="*/ 15 h 333"/>
                <a:gd name="T8" fmla="*/ 0 w 1270"/>
                <a:gd name="T9" fmla="*/ 0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0"/>
                <a:gd name="T16" fmla="*/ 0 h 333"/>
                <a:gd name="T17" fmla="*/ 1270 w 1270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0" h="333">
                  <a:moveTo>
                    <a:pt x="0" y="318"/>
                  </a:moveTo>
                  <a:cubicBezTo>
                    <a:pt x="174" y="272"/>
                    <a:pt x="348" y="227"/>
                    <a:pt x="499" y="227"/>
                  </a:cubicBezTo>
                  <a:cubicBezTo>
                    <a:pt x="650" y="227"/>
                    <a:pt x="794" y="333"/>
                    <a:pt x="907" y="318"/>
                  </a:cubicBezTo>
                  <a:cubicBezTo>
                    <a:pt x="1020" y="303"/>
                    <a:pt x="1119" y="189"/>
                    <a:pt x="1179" y="136"/>
                  </a:cubicBezTo>
                  <a:cubicBezTo>
                    <a:pt x="1239" y="83"/>
                    <a:pt x="1255" y="23"/>
                    <a:pt x="1270" y="0"/>
                  </a:cubicBezTo>
                </a:path>
              </a:pathLst>
            </a:cu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" name="图片 12" descr="IMG_20170329_1119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2714620"/>
            <a:ext cx="3571900" cy="3714776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333375"/>
            <a:ext cx="50403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2290"/>
          <p:cNvGrpSpPr>
            <a:grpSpLocks/>
          </p:cNvGrpSpPr>
          <p:nvPr/>
        </p:nvGrpSpPr>
        <p:grpSpPr bwMode="auto">
          <a:xfrm>
            <a:off x="4643438" y="2276475"/>
            <a:ext cx="1441450" cy="1455738"/>
            <a:chOff x="1474" y="2160"/>
            <a:chExt cx="908" cy="917"/>
          </a:xfrm>
        </p:grpSpPr>
        <p:sp>
          <p:nvSpPr>
            <p:cNvPr id="24584" name="直接连接符 12291"/>
            <p:cNvSpPr>
              <a:spLocks noChangeShapeType="1"/>
            </p:cNvSpPr>
            <p:nvPr/>
          </p:nvSpPr>
          <p:spPr bwMode="auto">
            <a:xfrm>
              <a:off x="1474" y="2160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文本框 12292"/>
            <p:cNvSpPr txBox="1">
              <a:spLocks noChangeArrowheads="1"/>
            </p:cNvSpPr>
            <p:nvPr/>
          </p:nvSpPr>
          <p:spPr bwMode="auto">
            <a:xfrm>
              <a:off x="1474" y="2750"/>
              <a:ext cx="90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</a:rPr>
                <a:t>G</a:t>
              </a:r>
            </a:p>
          </p:txBody>
        </p:sp>
      </p:grpSp>
      <p:grpSp>
        <p:nvGrpSpPr>
          <p:cNvPr id="3" name="组合 12293"/>
          <p:cNvGrpSpPr>
            <a:grpSpLocks/>
          </p:cNvGrpSpPr>
          <p:nvPr/>
        </p:nvGrpSpPr>
        <p:grpSpPr bwMode="auto">
          <a:xfrm>
            <a:off x="4643438" y="765175"/>
            <a:ext cx="1439862" cy="1439863"/>
            <a:chOff x="1474" y="1253"/>
            <a:chExt cx="907" cy="907"/>
          </a:xfrm>
        </p:grpSpPr>
        <p:sp>
          <p:nvSpPr>
            <p:cNvPr id="24582" name="直接连接符 12294"/>
            <p:cNvSpPr>
              <a:spLocks noChangeShapeType="1"/>
            </p:cNvSpPr>
            <p:nvPr/>
          </p:nvSpPr>
          <p:spPr bwMode="auto">
            <a:xfrm flipV="1">
              <a:off x="1474" y="1389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文本框 12295"/>
            <p:cNvSpPr txBox="1">
              <a:spLocks noChangeArrowheads="1"/>
            </p:cNvSpPr>
            <p:nvPr/>
          </p:nvSpPr>
          <p:spPr bwMode="auto">
            <a:xfrm>
              <a:off x="1519" y="1253"/>
              <a:ext cx="86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</a:rPr>
                <a:t>F</a:t>
              </a:r>
              <a:r>
                <a:rPr lang="zh-CN" altLang="en-US" sz="2800" b="1" baseline="-25000">
                  <a:solidFill>
                    <a:srgbClr val="FF3300"/>
                  </a:solidFill>
                </a:rPr>
                <a:t>浮</a:t>
              </a:r>
            </a:p>
          </p:txBody>
        </p:sp>
      </p:grpSp>
      <p:sp>
        <p:nvSpPr>
          <p:cNvPr id="12297" name="文本框 12296"/>
          <p:cNvSpPr txBox="1">
            <a:spLocks noChangeArrowheads="1"/>
          </p:cNvSpPr>
          <p:nvPr/>
        </p:nvSpPr>
        <p:spPr bwMode="auto">
          <a:xfrm>
            <a:off x="539750" y="5300663"/>
            <a:ext cx="8207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结论</a:t>
            </a:r>
            <a:r>
              <a:rPr lang="en-US" altLang="zh-CN" sz="3200" b="1"/>
              <a:t>:</a:t>
            </a:r>
            <a:r>
              <a:rPr lang="zh-CN" altLang="en-US" sz="3200" b="1">
                <a:solidFill>
                  <a:srgbClr val="FF3300"/>
                </a:solidFill>
              </a:rPr>
              <a:t>浮在液体中的物体受到液体对它向上的托力</a:t>
            </a:r>
            <a:r>
              <a:rPr lang="en-US" altLang="zh-CN" sz="3200" b="1">
                <a:solidFill>
                  <a:srgbClr val="FF3300"/>
                </a:solidFill>
              </a:rPr>
              <a:t>(</a:t>
            </a:r>
            <a:r>
              <a:rPr lang="zh-CN" altLang="en-US" sz="3200" b="1">
                <a:solidFill>
                  <a:srgbClr val="FF3300"/>
                </a:solidFill>
              </a:rPr>
              <a:t>即浮力</a:t>
            </a:r>
            <a:r>
              <a:rPr lang="en-US" altLang="zh-CN" sz="3200" b="1">
                <a:solidFill>
                  <a:srgbClr val="FF3300"/>
                </a:solidFill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5"/>
          <p:cNvPicPr>
            <a:picLocks noChangeAspect="1" noChangeArrowheads="1"/>
          </p:cNvPicPr>
          <p:nvPr/>
        </p:nvPicPr>
        <p:blipFill>
          <a:blip r:embed="rId2" cstate="print"/>
          <a:srcRect l="24243" t="9428" r="27274" b="13805"/>
          <a:stretch>
            <a:fillRect/>
          </a:stretch>
        </p:blipFill>
        <p:spPr bwMode="auto">
          <a:xfrm>
            <a:off x="785813" y="1571625"/>
            <a:ext cx="3657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Line 36"/>
          <p:cNvSpPr>
            <a:spLocks noChangeShapeType="1"/>
          </p:cNvSpPr>
          <p:nvPr/>
        </p:nvSpPr>
        <p:spPr bwMode="auto">
          <a:xfrm>
            <a:off x="2714625" y="2786063"/>
            <a:ext cx="0" cy="1439862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0" name="Line 37"/>
          <p:cNvSpPr>
            <a:spLocks noChangeShapeType="1"/>
          </p:cNvSpPr>
          <p:nvPr/>
        </p:nvSpPr>
        <p:spPr bwMode="auto">
          <a:xfrm flipH="1" flipV="1">
            <a:off x="2668588" y="1270000"/>
            <a:ext cx="46037" cy="15303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Text Box 38"/>
          <p:cNvSpPr txBox="1">
            <a:spLocks noChangeArrowheads="1"/>
          </p:cNvSpPr>
          <p:nvPr/>
        </p:nvSpPr>
        <p:spPr bwMode="auto">
          <a:xfrm>
            <a:off x="1928813" y="4000500"/>
            <a:ext cx="619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accent2"/>
                </a:solidFill>
                <a:latin typeface="Cambria" pitchFamily="18" charset="0"/>
                <a:ea typeface="华文楷体" pitchFamily="2" charset="-122"/>
              </a:rPr>
              <a:t>G</a:t>
            </a:r>
          </a:p>
        </p:txBody>
      </p:sp>
      <p:sp>
        <p:nvSpPr>
          <p:cNvPr id="19462" name="Text Box 39"/>
          <p:cNvSpPr txBox="1">
            <a:spLocks noChangeArrowheads="1"/>
          </p:cNvSpPr>
          <p:nvPr/>
        </p:nvSpPr>
        <p:spPr bwMode="auto">
          <a:xfrm>
            <a:off x="1571625" y="1214438"/>
            <a:ext cx="895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CC0000"/>
                </a:solidFill>
                <a:latin typeface="Cambria" pitchFamily="18" charset="0"/>
                <a:ea typeface="华文楷体" pitchFamily="2" charset="-122"/>
              </a:rPr>
              <a:t>F</a:t>
            </a:r>
            <a:r>
              <a:rPr lang="zh-CN" altLang="en-US" sz="4400" b="1" baseline="-25000">
                <a:solidFill>
                  <a:srgbClr val="CC0000"/>
                </a:solidFill>
                <a:latin typeface="Cambria" pitchFamily="18" charset="0"/>
                <a:ea typeface="华文楷体" pitchFamily="2" charset="-122"/>
              </a:rPr>
              <a:t>浮</a:t>
            </a:r>
          </a:p>
        </p:txBody>
      </p:sp>
      <p:sp>
        <p:nvSpPr>
          <p:cNvPr id="19463" name="Text Box 5"/>
          <p:cNvSpPr txBox="1"/>
          <p:nvPr/>
        </p:nvSpPr>
        <p:spPr>
          <a:xfrm>
            <a:off x="0" y="0"/>
            <a:ext cx="51435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浮力的方向</a:t>
            </a:r>
            <a:endParaRPr lang="zh-CN" altLang="en-US" sz="4400" b="1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4" name="Text Box 4"/>
          <p:cNvSpPr txBox="1">
            <a:spLocks noChangeArrowheads="1"/>
          </p:cNvSpPr>
          <p:nvPr/>
        </p:nvSpPr>
        <p:spPr bwMode="auto">
          <a:xfrm>
            <a:off x="4572000" y="3571875"/>
            <a:ext cx="40005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浮力方向</a:t>
            </a: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总是</a:t>
            </a:r>
            <a:r>
              <a:rPr lang="zh-CN" altLang="en-US" sz="4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竖直向上</a:t>
            </a:r>
            <a:r>
              <a:rPr lang="zh-CN" altLang="en-US" sz="4800" b="1"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19465" name="椭圆形标注 10"/>
          <p:cNvSpPr>
            <a:spLocks noChangeArrowheads="1"/>
          </p:cNvSpPr>
          <p:nvPr/>
        </p:nvSpPr>
        <p:spPr bwMode="auto">
          <a:xfrm>
            <a:off x="4500563" y="500063"/>
            <a:ext cx="4000500" cy="2500312"/>
          </a:xfrm>
          <a:prstGeom prst="wedgeEllipseCallout">
            <a:avLst>
              <a:gd name="adj1" fmla="val -83074"/>
              <a:gd name="adj2" fmla="val 36958"/>
            </a:avLst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4000">
                <a:latin typeface="华文宋体" pitchFamily="2" charset="-122"/>
                <a:ea typeface="华文宋体" pitchFamily="2" charset="-122"/>
              </a:rPr>
              <a:t>重力和浮力是一对平衡力</a:t>
            </a:r>
            <a:r>
              <a:rPr lang="zh-CN" altLang="en-US" sz="4000">
                <a:latin typeface="华文中宋" pitchFamily="2" charset="-122"/>
                <a:ea typeface="华文中宋" pitchFamily="2" charset="-122"/>
              </a:rPr>
              <a:t>。</a:t>
            </a:r>
          </a:p>
          <a:p>
            <a:endParaRPr lang="en-US" sz="4400">
              <a:latin typeface="Cambria" pitchFamily="18" charset="0"/>
              <a:ea typeface="华文楷体" pitchFamily="2" charset="-122"/>
            </a:endParaRPr>
          </a:p>
        </p:txBody>
      </p:sp>
      <p:sp>
        <p:nvSpPr>
          <p:cNvPr id="19466" name="Text Box 5"/>
          <p:cNvSpPr txBox="1"/>
          <p:nvPr/>
        </p:nvSpPr>
        <p:spPr>
          <a:xfrm>
            <a:off x="0" y="5929313"/>
            <a:ext cx="9144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浮力的作用点</a:t>
            </a:r>
            <a:r>
              <a:rPr lang="zh-CN" altLang="en-US" sz="40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一般画在</a:t>
            </a:r>
            <a:r>
              <a:rPr lang="zh-CN" altLang="en-US" sz="40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物体的重心</a:t>
            </a:r>
            <a:r>
              <a:rPr lang="zh-CN" altLang="en-US" sz="40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处</a:t>
            </a:r>
            <a:r>
              <a:rPr lang="zh-CN" altLang="en-US" sz="40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。</a:t>
            </a:r>
            <a:endParaRPr lang="zh-CN" altLang="en-US" sz="4000" b="1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 animBg="1"/>
      <p:bldP spid="19461" grpId="0"/>
      <p:bldP spid="19462" grpId="0"/>
      <p:bldP spid="19464" grpId="0"/>
      <p:bldP spid="19465" grpId="0" bldLvl="0" animBg="1"/>
      <p:bldP spid="194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70329_112530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-23127" t="1333" r="-38260" b="34667"/>
          <a:stretch>
            <a:fillRect/>
          </a:stretch>
        </p:blipFill>
        <p:spPr>
          <a:xfrm>
            <a:off x="642910" y="785794"/>
            <a:ext cx="7643866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481"/>
          <p:cNvGrpSpPr>
            <a:grpSpLocks/>
          </p:cNvGrpSpPr>
          <p:nvPr/>
        </p:nvGrpSpPr>
        <p:grpSpPr bwMode="auto">
          <a:xfrm>
            <a:off x="2000232" y="2428868"/>
            <a:ext cx="1727200" cy="2087562"/>
            <a:chOff x="0" y="0"/>
            <a:chExt cx="1088" cy="1315"/>
          </a:xfrm>
        </p:grpSpPr>
        <p:sp>
          <p:nvSpPr>
            <p:cNvPr id="26648" name="Rectangle 6" descr="横虚线"/>
            <p:cNvSpPr>
              <a:spLocks noChangeArrowheads="1"/>
            </p:cNvSpPr>
            <p:nvPr/>
          </p:nvSpPr>
          <p:spPr bwMode="auto">
            <a:xfrm>
              <a:off x="18" y="408"/>
              <a:ext cx="1049" cy="886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grpSp>
          <p:nvGrpSpPr>
            <p:cNvPr id="26649" name="组合 20483"/>
            <p:cNvGrpSpPr>
              <a:grpSpLocks/>
            </p:cNvGrpSpPr>
            <p:nvPr/>
          </p:nvGrpSpPr>
          <p:grpSpPr bwMode="auto">
            <a:xfrm>
              <a:off x="0" y="0"/>
              <a:ext cx="1088" cy="1315"/>
              <a:chOff x="0" y="0"/>
              <a:chExt cx="635" cy="771"/>
            </a:xfrm>
          </p:grpSpPr>
          <p:sp>
            <p:nvSpPr>
              <p:cNvPr id="26651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71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2" name="Line 9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635" cy="0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3" name="Line 10"/>
              <p:cNvSpPr>
                <a:spLocks noChangeShapeType="1"/>
              </p:cNvSpPr>
              <p:nvPr/>
            </p:nvSpPr>
            <p:spPr bwMode="auto">
              <a:xfrm flipV="1">
                <a:off x="635" y="0"/>
                <a:ext cx="0" cy="771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50" name="Rectangle 11"/>
            <p:cNvSpPr>
              <a:spLocks noChangeArrowheads="1"/>
            </p:cNvSpPr>
            <p:nvPr/>
          </p:nvSpPr>
          <p:spPr bwMode="auto">
            <a:xfrm>
              <a:off x="328" y="275"/>
              <a:ext cx="402" cy="395"/>
            </a:xfrm>
            <a:prstGeom prst="rect">
              <a:avLst/>
            </a:prstGeom>
            <a:solidFill>
              <a:schemeClr val="accent1"/>
            </a:solidFill>
            <a:ln w="349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</p:grpSp>
      <p:grpSp>
        <p:nvGrpSpPr>
          <p:cNvPr id="4" name="组合 20488"/>
          <p:cNvGrpSpPr>
            <a:grpSpLocks/>
          </p:cNvGrpSpPr>
          <p:nvPr/>
        </p:nvGrpSpPr>
        <p:grpSpPr bwMode="auto">
          <a:xfrm>
            <a:off x="4857752" y="2500306"/>
            <a:ext cx="2881312" cy="1873250"/>
            <a:chOff x="0" y="25"/>
            <a:chExt cx="1815" cy="1180"/>
          </a:xfrm>
        </p:grpSpPr>
        <p:sp>
          <p:nvSpPr>
            <p:cNvPr id="26634" name="AutoShape 13"/>
            <p:cNvSpPr>
              <a:spLocks noChangeArrowheads="1"/>
            </p:cNvSpPr>
            <p:nvPr/>
          </p:nvSpPr>
          <p:spPr bwMode="auto">
            <a:xfrm>
              <a:off x="0" y="479"/>
              <a:ext cx="1815" cy="726"/>
            </a:xfrm>
            <a:prstGeom prst="rtTriangle">
              <a:avLst/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grpSp>
          <p:nvGrpSpPr>
            <p:cNvPr id="26635" name="组合 20490"/>
            <p:cNvGrpSpPr>
              <a:grpSpLocks/>
            </p:cNvGrpSpPr>
            <p:nvPr/>
          </p:nvGrpSpPr>
          <p:grpSpPr bwMode="auto">
            <a:xfrm rot="1354598">
              <a:off x="681" y="25"/>
              <a:ext cx="772" cy="862"/>
              <a:chOff x="0" y="0"/>
              <a:chExt cx="772" cy="862"/>
            </a:xfrm>
          </p:grpSpPr>
          <p:sp>
            <p:nvSpPr>
              <p:cNvPr id="26645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6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Line 16"/>
              <p:cNvSpPr>
                <a:spLocks noChangeShapeType="1"/>
              </p:cNvSpPr>
              <p:nvPr/>
            </p:nvSpPr>
            <p:spPr bwMode="auto">
              <a:xfrm>
                <a:off x="0" y="862"/>
                <a:ext cx="772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Line 17"/>
              <p:cNvSpPr>
                <a:spLocks noChangeShapeType="1"/>
              </p:cNvSpPr>
              <p:nvPr/>
            </p:nvSpPr>
            <p:spPr bwMode="auto">
              <a:xfrm flipV="1">
                <a:off x="772" y="0"/>
                <a:ext cx="0" cy="86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36" name="组合 20494"/>
            <p:cNvGrpSpPr>
              <a:grpSpLocks/>
            </p:cNvGrpSpPr>
            <p:nvPr/>
          </p:nvGrpSpPr>
          <p:grpSpPr bwMode="auto">
            <a:xfrm>
              <a:off x="590" y="297"/>
              <a:ext cx="953" cy="544"/>
              <a:chOff x="0" y="0"/>
              <a:chExt cx="953" cy="544"/>
            </a:xfrm>
          </p:grpSpPr>
          <p:sp>
            <p:nvSpPr>
              <p:cNvPr id="26638" name="Line 19"/>
              <p:cNvSpPr>
                <a:spLocks noChangeShapeType="1"/>
              </p:cNvSpPr>
              <p:nvPr/>
            </p:nvSpPr>
            <p:spPr bwMode="auto">
              <a:xfrm>
                <a:off x="136" y="0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Line 20"/>
              <p:cNvSpPr>
                <a:spLocks noChangeShapeType="1"/>
              </p:cNvSpPr>
              <p:nvPr/>
            </p:nvSpPr>
            <p:spPr bwMode="auto">
              <a:xfrm>
                <a:off x="91" y="91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0" name="Line 21"/>
              <p:cNvSpPr>
                <a:spLocks noChangeShapeType="1"/>
              </p:cNvSpPr>
              <p:nvPr/>
            </p:nvSpPr>
            <p:spPr bwMode="auto">
              <a:xfrm>
                <a:off x="91" y="182"/>
                <a:ext cx="77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1" name="Line 22"/>
              <p:cNvSpPr>
                <a:spLocks noChangeShapeType="1"/>
              </p:cNvSpPr>
              <p:nvPr/>
            </p:nvSpPr>
            <p:spPr bwMode="auto">
              <a:xfrm>
                <a:off x="45" y="272"/>
                <a:ext cx="7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2" name="Line 23"/>
              <p:cNvSpPr>
                <a:spLocks noChangeShapeType="1"/>
              </p:cNvSpPr>
              <p:nvPr/>
            </p:nvSpPr>
            <p:spPr bwMode="auto">
              <a:xfrm>
                <a:off x="0" y="363"/>
                <a:ext cx="77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Line 24"/>
              <p:cNvSpPr>
                <a:spLocks noChangeShapeType="1"/>
              </p:cNvSpPr>
              <p:nvPr/>
            </p:nvSpPr>
            <p:spPr bwMode="auto">
              <a:xfrm>
                <a:off x="182" y="454"/>
                <a:ext cx="5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Line 25"/>
              <p:cNvSpPr>
                <a:spLocks noChangeShapeType="1"/>
              </p:cNvSpPr>
              <p:nvPr/>
            </p:nvSpPr>
            <p:spPr bwMode="auto">
              <a:xfrm>
                <a:off x="363" y="544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37" name="Oval 26"/>
            <p:cNvSpPr>
              <a:spLocks noChangeArrowheads="1"/>
            </p:cNvSpPr>
            <p:nvPr/>
          </p:nvSpPr>
          <p:spPr bwMode="auto">
            <a:xfrm>
              <a:off x="810" y="340"/>
              <a:ext cx="454" cy="454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</p:grpSp>
      <p:sp>
        <p:nvSpPr>
          <p:cNvPr id="20504" name="Line 27"/>
          <p:cNvSpPr>
            <a:spLocks noChangeShapeType="1"/>
          </p:cNvSpPr>
          <p:nvPr/>
        </p:nvSpPr>
        <p:spPr bwMode="auto">
          <a:xfrm flipV="1">
            <a:off x="2843213" y="2205038"/>
            <a:ext cx="0" cy="936625"/>
          </a:xfrm>
          <a:prstGeom prst="line">
            <a:avLst/>
          </a:prstGeom>
          <a:noFill/>
          <a:ln w="53975">
            <a:solidFill>
              <a:srgbClr val="00FF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5" name="Text Box 28"/>
          <p:cNvSpPr txBox="1">
            <a:spLocks noChangeArrowheads="1"/>
          </p:cNvSpPr>
          <p:nvPr/>
        </p:nvSpPr>
        <p:spPr bwMode="auto">
          <a:xfrm>
            <a:off x="2987675" y="2060575"/>
            <a:ext cx="86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  <a:ea typeface="华文楷体" pitchFamily="2" charset="-122"/>
              </a:rPr>
              <a:t>F</a:t>
            </a:r>
            <a:r>
              <a:rPr lang="zh-CN" altLang="en-US" sz="2800" b="1" baseline="-25000">
                <a:solidFill>
                  <a:srgbClr val="0000CC"/>
                </a:solidFill>
                <a:latin typeface="Cambria" pitchFamily="18" charset="0"/>
                <a:ea typeface="华文楷体" pitchFamily="2" charset="-122"/>
              </a:rPr>
              <a:t>浮</a:t>
            </a:r>
          </a:p>
        </p:txBody>
      </p:sp>
      <p:sp>
        <p:nvSpPr>
          <p:cNvPr id="20506" name="Line 29"/>
          <p:cNvSpPr>
            <a:spLocks noChangeShapeType="1"/>
          </p:cNvSpPr>
          <p:nvPr/>
        </p:nvSpPr>
        <p:spPr bwMode="auto">
          <a:xfrm flipV="1">
            <a:off x="6500826" y="2428868"/>
            <a:ext cx="0" cy="936625"/>
          </a:xfrm>
          <a:prstGeom prst="line">
            <a:avLst/>
          </a:prstGeom>
          <a:noFill/>
          <a:ln w="53975">
            <a:solidFill>
              <a:srgbClr val="00FF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7" name="Text Box 30"/>
          <p:cNvSpPr txBox="1">
            <a:spLocks noChangeArrowheads="1"/>
          </p:cNvSpPr>
          <p:nvPr/>
        </p:nvSpPr>
        <p:spPr bwMode="auto">
          <a:xfrm>
            <a:off x="6804025" y="1844675"/>
            <a:ext cx="86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  <a:ea typeface="华文楷体" pitchFamily="2" charset="-122"/>
              </a:rPr>
              <a:t>F</a:t>
            </a:r>
            <a:r>
              <a:rPr lang="zh-CN" altLang="en-US" sz="2800" b="1" baseline="-25000">
                <a:solidFill>
                  <a:srgbClr val="0000CC"/>
                </a:solidFill>
                <a:latin typeface="Cambria" pitchFamily="18" charset="0"/>
                <a:ea typeface="华文楷体" pitchFamily="2" charset="-122"/>
              </a:rPr>
              <a:t>浮</a:t>
            </a:r>
          </a:p>
        </p:txBody>
      </p:sp>
      <p:sp>
        <p:nvSpPr>
          <p:cNvPr id="20508" name="Text Box 31"/>
          <p:cNvSpPr txBox="1">
            <a:spLocks noChangeArrowheads="1"/>
          </p:cNvSpPr>
          <p:nvPr/>
        </p:nvSpPr>
        <p:spPr bwMode="auto">
          <a:xfrm>
            <a:off x="0" y="785813"/>
            <a:ext cx="914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Cambria" pitchFamily="18" charset="0"/>
                <a:ea typeface="华文楷体" pitchFamily="2" charset="-122"/>
              </a:rPr>
              <a:t>画出下列物体在水中所受</a:t>
            </a:r>
            <a:r>
              <a:rPr lang="zh-CN" altLang="en-US" sz="4800" b="1" u="sng">
                <a:solidFill>
                  <a:srgbClr val="FF3300"/>
                </a:solidFill>
                <a:latin typeface="Cambria" pitchFamily="18" charset="0"/>
                <a:ea typeface="华文楷体" pitchFamily="2" charset="-122"/>
              </a:rPr>
              <a:t>浮力</a:t>
            </a:r>
            <a:r>
              <a:rPr lang="zh-CN" altLang="en-US" sz="3600" b="1">
                <a:latin typeface="Cambria" pitchFamily="18" charset="0"/>
                <a:ea typeface="华文楷体" pitchFamily="2" charset="-122"/>
              </a:rPr>
              <a:t>的示意图</a:t>
            </a:r>
          </a:p>
        </p:txBody>
      </p:sp>
      <p:sp>
        <p:nvSpPr>
          <p:cNvPr id="20509" name="Text Box 5"/>
          <p:cNvSpPr txBox="1"/>
          <p:nvPr/>
        </p:nvSpPr>
        <p:spPr>
          <a:xfrm>
            <a:off x="0" y="0"/>
            <a:ext cx="80010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浮力的方向</a:t>
            </a:r>
            <a:r>
              <a:rPr lang="en-US" altLang="x-none" sz="44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——</a:t>
            </a:r>
            <a:r>
              <a:rPr lang="zh-CN" altLang="en-US" sz="4400" b="1" noProof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总是</a:t>
            </a:r>
            <a:r>
              <a:rPr lang="zh-CN" altLang="en-US" sz="4400" b="1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竖直向上</a:t>
            </a:r>
            <a:endParaRPr lang="zh-CN" altLang="en-US" sz="4400" b="1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4" grpId="0" animBg="1"/>
      <p:bldP spid="20505" grpId="0"/>
      <p:bldP spid="20506" grpId="0" animBg="1"/>
      <p:bldP spid="20507" grpId="0"/>
      <p:bldP spid="205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1267"/>
          <p:cNvSpPr txBox="1">
            <a:spLocks noChangeArrowheads="1"/>
          </p:cNvSpPr>
          <p:nvPr/>
        </p:nvSpPr>
        <p:spPr bwMode="auto">
          <a:xfrm>
            <a:off x="684213" y="333375"/>
            <a:ext cx="33972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</a:rPr>
              <a:t>探究液体的浮力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42910" y="3357563"/>
            <a:ext cx="607221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  <a:buFont typeface="Arial" pitchFamily="34" charset="0"/>
              <a:buAutoNum type="arabicParenBoth"/>
            </a:pP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物块在空气中，</a:t>
            </a:r>
            <a:r>
              <a:rPr lang="zh-CN" altLang="en-US" sz="2800" b="1" dirty="0">
                <a:solidFill>
                  <a:srgbClr val="0000FF"/>
                </a:solidFill>
              </a:rPr>
              <a:t>弹簧测力计 </a:t>
            </a:r>
          </a:p>
          <a:p>
            <a:pPr>
              <a:lnSpc>
                <a:spcPts val="2900"/>
              </a:lnSpc>
            </a:pPr>
            <a:r>
              <a:rPr lang="zh-CN" altLang="en-US" sz="2800" b="1" dirty="0">
                <a:solidFill>
                  <a:srgbClr val="0000FF"/>
                </a:solidFill>
              </a:rPr>
              <a:t>      示数</a:t>
            </a:r>
            <a:r>
              <a:rPr lang="en-US" altLang="zh-CN" sz="2800" b="1" dirty="0">
                <a:solidFill>
                  <a:srgbClr val="0000CC"/>
                </a:solidFill>
                <a:latin typeface="宋体" pitchFamily="2" charset="-122"/>
              </a:rPr>
              <a:t>G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（即物块的重力）。</a:t>
            </a:r>
          </a:p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宋体" pitchFamily="2" charset="-122"/>
              </a:rPr>
              <a:t>(2)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将物块浸在水中，</a:t>
            </a:r>
            <a:r>
              <a:rPr lang="zh-CN" altLang="en-US" sz="2800" b="1" dirty="0">
                <a:solidFill>
                  <a:srgbClr val="0000FF"/>
                </a:solidFill>
              </a:rPr>
              <a:t>弹簧测力  </a:t>
            </a:r>
          </a:p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     计示数</a:t>
            </a:r>
            <a:r>
              <a:rPr lang="en-US" altLang="zh-CN" sz="2800" b="1" dirty="0">
                <a:solidFill>
                  <a:srgbClr val="0000CC"/>
                </a:solidFill>
                <a:latin typeface="宋体" pitchFamily="2" charset="-122"/>
              </a:rPr>
              <a:t>F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8597" y="1571612"/>
            <a:ext cx="6286544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实验探究：</a:t>
            </a:r>
            <a:r>
              <a:rPr lang="zh-CN" altLang="en-US" sz="2800" b="1" dirty="0">
                <a:solidFill>
                  <a:srgbClr val="0000FF"/>
                </a:solidFill>
              </a:rPr>
              <a:t>如图所示，用弹簧测力计、物块、细线、烧杯、水等器材，比较物块在</a:t>
            </a:r>
            <a:r>
              <a:rPr lang="zh-CN" altLang="en-US" sz="2800" b="1" dirty="0">
                <a:solidFill>
                  <a:srgbClr val="CC0066"/>
                </a:solidFill>
              </a:rPr>
              <a:t>空气</a:t>
            </a:r>
            <a:r>
              <a:rPr lang="zh-CN" altLang="en-US" sz="2800" b="1" dirty="0">
                <a:solidFill>
                  <a:srgbClr val="0000FF"/>
                </a:solidFill>
              </a:rPr>
              <a:t>和</a:t>
            </a:r>
            <a:r>
              <a:rPr lang="zh-CN" altLang="en-US" sz="2800" b="1" dirty="0">
                <a:solidFill>
                  <a:srgbClr val="CC0066"/>
                </a:solidFill>
              </a:rPr>
              <a:t>水</a:t>
            </a:r>
            <a:r>
              <a:rPr lang="zh-CN" altLang="en-US" sz="2800" b="1" dirty="0">
                <a:solidFill>
                  <a:srgbClr val="0000FF"/>
                </a:solidFill>
              </a:rPr>
              <a:t>时弹簧测力计的示数。</a:t>
            </a:r>
          </a:p>
          <a:p>
            <a:pPr>
              <a:lnSpc>
                <a:spcPts val="3200"/>
              </a:lnSpc>
            </a:pPr>
            <a:r>
              <a:rPr lang="zh-CN" altLang="en-US" sz="2800" b="1" dirty="0">
                <a:solidFill>
                  <a:srgbClr val="9900FF"/>
                </a:solidFill>
              </a:rPr>
              <a:t> 步骤：</a:t>
            </a:r>
            <a:endParaRPr lang="zh-CN" altLang="en-US" sz="2800" dirty="0"/>
          </a:p>
        </p:txBody>
      </p:sp>
      <p:pic>
        <p:nvPicPr>
          <p:cNvPr id="8" name="图片 8"/>
          <p:cNvPicPr>
            <a:picLocks noChangeAspect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7429520" y="571480"/>
            <a:ext cx="1079500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6858016" y="3571876"/>
            <a:ext cx="2089150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6385"/>
          <p:cNvSpPr>
            <a:spLocks noChangeArrowheads="1"/>
          </p:cNvSpPr>
          <p:nvPr/>
        </p:nvSpPr>
        <p:spPr bwMode="auto">
          <a:xfrm>
            <a:off x="395288" y="869950"/>
            <a:ext cx="5472112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思考：</a:t>
            </a:r>
          </a:p>
          <a:p>
            <a:r>
              <a:rPr lang="zh-CN" altLang="en-US" sz="3200" b="1"/>
              <a:t>　　</a:t>
            </a:r>
            <a:r>
              <a:rPr lang="zh-CN" altLang="en-US" sz="2800" b="1"/>
              <a:t>两次称出的重力是否相同</a:t>
            </a:r>
            <a:r>
              <a:rPr lang="en-US" altLang="zh-CN" sz="2800" b="1"/>
              <a:t>?</a:t>
            </a:r>
            <a:r>
              <a:rPr lang="zh-CN" altLang="en-US" sz="2800" b="1"/>
              <a:t>挂在弹簧测力计下并浸在液体中物体，受到哪几个力的作用？它们什么关系？</a:t>
            </a:r>
          </a:p>
          <a:p>
            <a:endParaRPr lang="zh-CN" altLang="en-US" sz="2800" b="1"/>
          </a:p>
        </p:txBody>
      </p:sp>
      <p:sp>
        <p:nvSpPr>
          <p:cNvPr id="16387" name="文本框 16386"/>
          <p:cNvSpPr txBox="1">
            <a:spLocks noChangeArrowheads="1"/>
          </p:cNvSpPr>
          <p:nvPr/>
        </p:nvSpPr>
        <p:spPr bwMode="auto">
          <a:xfrm>
            <a:off x="539750" y="4868863"/>
            <a:ext cx="48958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称重法测浮力：</a:t>
            </a:r>
          </a:p>
          <a:p>
            <a:r>
              <a:rPr lang="zh-CN" altLang="en-US" sz="3200" b="1"/>
              <a:t>　</a:t>
            </a:r>
            <a:r>
              <a:rPr lang="en-US" altLang="zh-CN" sz="3200" b="1"/>
              <a:t>F</a:t>
            </a:r>
            <a:r>
              <a:rPr lang="zh-CN" altLang="en-US" sz="3200" b="1" baseline="-25000"/>
              <a:t>浮</a:t>
            </a:r>
            <a:r>
              <a:rPr lang="zh-CN" altLang="en-US" sz="3200" b="1"/>
              <a:t>＝ </a:t>
            </a:r>
            <a:r>
              <a:rPr lang="en-US" altLang="zh-CN" sz="3200" b="1">
                <a:solidFill>
                  <a:srgbClr val="FF3300"/>
                </a:solidFill>
                <a:latin typeface="宋体" pitchFamily="2" charset="-122"/>
              </a:rPr>
              <a:t>G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</a:rPr>
              <a:t>－</a:t>
            </a:r>
            <a:r>
              <a:rPr lang="en-US" altLang="zh-CN" sz="3200" b="1">
                <a:solidFill>
                  <a:srgbClr val="FF3300"/>
                </a:solidFill>
                <a:latin typeface="宋体" pitchFamily="2" charset="-122"/>
              </a:rPr>
              <a:t>F</a:t>
            </a:r>
            <a:r>
              <a:rPr lang="zh-CN" altLang="en-US" sz="3200" b="1" baseline="-25000">
                <a:solidFill>
                  <a:srgbClr val="FF3300"/>
                </a:solidFill>
                <a:latin typeface="宋体" pitchFamily="2" charset="-122"/>
              </a:rPr>
              <a:t>拉</a:t>
            </a:r>
          </a:p>
        </p:txBody>
      </p:sp>
      <p:pic>
        <p:nvPicPr>
          <p:cNvPr id="16388" name="图片 16387" descr="200604072309138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3546475"/>
            <a:ext cx="284956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8" name="文本框 16487"/>
          <p:cNvSpPr txBox="1">
            <a:spLocks noChangeArrowheads="1"/>
          </p:cNvSpPr>
          <p:nvPr/>
        </p:nvSpPr>
        <p:spPr bwMode="auto">
          <a:xfrm>
            <a:off x="250825" y="3789363"/>
            <a:ext cx="5543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　</a:t>
            </a:r>
            <a:r>
              <a:rPr lang="zh-CN" altLang="en-US" sz="2400" b="1">
                <a:solidFill>
                  <a:srgbClr val="FF3300"/>
                </a:solidFill>
              </a:rPr>
              <a:t>它们之间关系为</a:t>
            </a:r>
            <a:r>
              <a:rPr lang="zh-CN" altLang="en-US" sz="2800" b="1">
                <a:solidFill>
                  <a:srgbClr val="FF3300"/>
                </a:solidFill>
              </a:rPr>
              <a:t>：</a:t>
            </a:r>
            <a:r>
              <a:rPr lang="en-US" altLang="zh-CN" sz="3200" b="1">
                <a:solidFill>
                  <a:schemeClr val="accent2"/>
                </a:solidFill>
              </a:rPr>
              <a:t>F</a:t>
            </a:r>
            <a:r>
              <a:rPr lang="zh-CN" altLang="en-US" sz="3200" b="1" baseline="-25000">
                <a:solidFill>
                  <a:schemeClr val="accent2"/>
                </a:solidFill>
              </a:rPr>
              <a:t>浮</a:t>
            </a:r>
            <a:r>
              <a:rPr lang="en-US" altLang="zh-CN" sz="3200" b="1">
                <a:solidFill>
                  <a:schemeClr val="accent2"/>
                </a:solidFill>
              </a:rPr>
              <a:t>+ </a:t>
            </a:r>
            <a:r>
              <a:rPr lang="en-US" altLang="zh-CN" sz="3200" b="1">
                <a:solidFill>
                  <a:schemeClr val="accent2"/>
                </a:solidFill>
                <a:latin typeface="宋体" pitchFamily="2" charset="-122"/>
              </a:rPr>
              <a:t>F</a:t>
            </a:r>
            <a:r>
              <a:rPr lang="zh-CN" altLang="en-US" sz="3200" b="1" baseline="-25000">
                <a:solidFill>
                  <a:schemeClr val="accent2"/>
                </a:solidFill>
                <a:latin typeface="宋体" pitchFamily="2" charset="-122"/>
              </a:rPr>
              <a:t>拉</a:t>
            </a:r>
            <a:r>
              <a:rPr lang="zh-CN" altLang="en-US" sz="3200" b="1">
                <a:solidFill>
                  <a:schemeClr val="accent2"/>
                </a:solidFill>
              </a:rPr>
              <a:t>＝ </a:t>
            </a:r>
            <a:r>
              <a:rPr lang="en-US" altLang="zh-CN" sz="3200" b="1">
                <a:solidFill>
                  <a:schemeClr val="accent2"/>
                </a:solidFill>
                <a:latin typeface="宋体" pitchFamily="2" charset="-122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48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未命名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4572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23850" y="3500438"/>
            <a:ext cx="395922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将充足气的篮球和套扎在气针尾端的气球一起挂于杠杆左端</a:t>
            </a:r>
            <a:r>
              <a:rPr lang="en-US" altLang="zh-CN" sz="3200" b="1" dirty="0">
                <a:solidFill>
                  <a:srgbClr val="0000FF"/>
                </a:solidFill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</a:rPr>
              <a:t>调整杠杆右端的钩码</a:t>
            </a:r>
            <a:r>
              <a:rPr lang="en-US" altLang="zh-CN" sz="3200" b="1" dirty="0">
                <a:solidFill>
                  <a:srgbClr val="0000FF"/>
                </a:solidFill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</a:rPr>
              <a:t>使杠杆平衡。</a:t>
            </a:r>
          </a:p>
        </p:txBody>
      </p:sp>
      <p:pic>
        <p:nvPicPr>
          <p:cNvPr id="9222" name="Picture 6" descr="未命名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549275"/>
            <a:ext cx="41767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787900" y="3284538"/>
            <a:ext cx="410527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</a:rPr>
              <a:t>再将扎在气球上的气针头插入篮球的气门内，气求随即膨胀，此时的杠杆不平衡了，为什么？</a:t>
            </a:r>
          </a:p>
        </p:txBody>
      </p:sp>
      <p:sp>
        <p:nvSpPr>
          <p:cNvPr id="29702" name="文本框 8197"/>
          <p:cNvSpPr txBox="1">
            <a:spLocks noChangeArrowheads="1"/>
          </p:cNvSpPr>
          <p:nvPr/>
        </p:nvSpPr>
        <p:spPr bwMode="auto">
          <a:xfrm>
            <a:off x="231775" y="84138"/>
            <a:ext cx="3041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</a:rPr>
              <a:t>探究空气的浮力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age.zcool.com.cn/img3/29/44/m_1336957897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875"/>
            <a:ext cx="91440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53298" y="5786454"/>
            <a:ext cx="82049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潜水艇在水下航行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828800" y="260350"/>
            <a:ext cx="533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Tahoma" pitchFamily="34" charset="0"/>
                <a:ea typeface="华文楷体" pitchFamily="2" charset="-122"/>
              </a:rPr>
              <a:t>浮力产生的原因</a:t>
            </a:r>
          </a:p>
        </p:txBody>
      </p:sp>
      <p:pic>
        <p:nvPicPr>
          <p:cNvPr id="30723" name="Picture 3" descr="20080605134309672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68413"/>
            <a:ext cx="416401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381000" y="4508500"/>
            <a:ext cx="8077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Tahoma" pitchFamily="34" charset="0"/>
                <a:ea typeface="华文楷体" pitchFamily="2" charset="-122"/>
              </a:rPr>
              <a:t>      </a:t>
            </a:r>
            <a:r>
              <a:rPr lang="zh-CN" altLang="en-US" sz="3600" b="1">
                <a:solidFill>
                  <a:srgbClr val="3333FF"/>
                </a:solidFill>
                <a:latin typeface="Tahoma" pitchFamily="34" charset="0"/>
                <a:ea typeface="华文楷体" pitchFamily="2" charset="-122"/>
              </a:rPr>
              <a:t>人能在死海里看书，热气球能漂浮在空中，都是因为液体（气体）对浸入的物体有浮力作用，那么浮力是怎样产生的呢？</a:t>
            </a: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8077200" y="6553200"/>
            <a:ext cx="1066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00">
                <a:latin typeface="Tahoma" pitchFamily="34" charset="0"/>
                <a:ea typeface="华文楷体" pitchFamily="2" charset="-122"/>
              </a:rPr>
              <a:t>浮力产生实验</a:t>
            </a:r>
          </a:p>
        </p:txBody>
      </p:sp>
      <p:pic>
        <p:nvPicPr>
          <p:cNvPr id="13318" name="气球上升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1285875"/>
            <a:ext cx="3646488" cy="2786063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318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0063" y="1000125"/>
            <a:ext cx="807243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</a:rPr>
              <a:t>取</a:t>
            </a:r>
            <a:r>
              <a:rPr lang="zh-CN" altLang="zh-CN" sz="4000" dirty="0">
                <a:solidFill>
                  <a:srgbClr val="FF0000"/>
                </a:solidFill>
              </a:rPr>
              <a:t>一个两端开口的玻璃筒，用橡胶膜将开口端蒙上，先将此玻璃筒横放浸没水中，观察两端开口处橡胶膜凹陷程度的现象是（</a:t>
            </a:r>
            <a:r>
              <a:rPr lang="en-US" altLang="zh-CN" sz="4000" dirty="0">
                <a:solidFill>
                  <a:srgbClr val="FF0000"/>
                </a:solidFill>
              </a:rPr>
              <a:t>      </a:t>
            </a:r>
            <a:r>
              <a:rPr lang="en-US" altLang="zh-CN" sz="4000" dirty="0" smtClean="0">
                <a:solidFill>
                  <a:srgbClr val="FF0000"/>
                </a:solidFill>
              </a:rPr>
              <a:t>        </a:t>
            </a:r>
            <a:r>
              <a:rPr lang="zh-CN" altLang="zh-CN" sz="4000" dirty="0" smtClean="0">
                <a:solidFill>
                  <a:srgbClr val="FF0000"/>
                </a:solidFill>
              </a:rPr>
              <a:t>）；</a:t>
            </a:r>
            <a:r>
              <a:rPr lang="zh-CN" altLang="zh-CN" sz="4000" dirty="0">
                <a:solidFill>
                  <a:srgbClr val="FF0000"/>
                </a:solidFill>
              </a:rPr>
              <a:t>再将玻璃筒竖直浸没水中观察两端开口处橡胶膜凹陷程度的现象是（ </a:t>
            </a:r>
            <a:r>
              <a:rPr lang="en-US" altLang="zh-CN" sz="4000" dirty="0">
                <a:solidFill>
                  <a:srgbClr val="FF0000"/>
                </a:solidFill>
              </a:rPr>
              <a:t>        </a:t>
            </a:r>
            <a:r>
              <a:rPr lang="en-US" altLang="zh-CN" sz="4000" dirty="0" smtClean="0">
                <a:solidFill>
                  <a:srgbClr val="FF0000"/>
                </a:solidFill>
              </a:rPr>
              <a:t>                </a:t>
            </a:r>
            <a:r>
              <a:rPr lang="zh-CN" altLang="zh-CN" sz="4000" dirty="0" smtClean="0">
                <a:solidFill>
                  <a:srgbClr val="FF0000"/>
                </a:solidFill>
              </a:rPr>
              <a:t>），</a:t>
            </a:r>
            <a:r>
              <a:rPr lang="zh-CN" altLang="en-US" sz="4000" dirty="0" smtClean="0">
                <a:solidFill>
                  <a:srgbClr val="FF0000"/>
                </a:solidFill>
              </a:rPr>
              <a:t>大家</a:t>
            </a:r>
            <a:r>
              <a:rPr lang="zh-CN" altLang="zh-CN" sz="4000" dirty="0" smtClean="0">
                <a:solidFill>
                  <a:srgbClr val="FF0000"/>
                </a:solidFill>
              </a:rPr>
              <a:t>对</a:t>
            </a:r>
            <a:r>
              <a:rPr lang="zh-CN" altLang="zh-CN" sz="4000" dirty="0">
                <a:solidFill>
                  <a:srgbClr val="FF0000"/>
                </a:solidFill>
              </a:rPr>
              <a:t>此现象的思考是？ 会解释吗？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5813" y="285750"/>
            <a:ext cx="235742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00B0F0"/>
                </a:solidFill>
              </a:rPr>
              <a:t>小实验</a:t>
            </a:r>
          </a:p>
        </p:txBody>
      </p:sp>
      <p:sp>
        <p:nvSpPr>
          <p:cNvPr id="4" name="矩形 3"/>
          <p:cNvSpPr/>
          <p:nvPr/>
        </p:nvSpPr>
        <p:spPr>
          <a:xfrm>
            <a:off x="5500694" y="2857496"/>
            <a:ext cx="22860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两端相同</a:t>
            </a:r>
            <a:endParaRPr lang="zh-CN" altLang="en-US" sz="4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538" y="4643446"/>
            <a:ext cx="3571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下端比上端明显</a:t>
            </a:r>
            <a:endParaRPr lang="zh-CN" altLang="en-US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3"/>
          <p:cNvSpPr txBox="1">
            <a:spLocks noChangeArrowheads="1"/>
          </p:cNvSpPr>
          <p:nvPr/>
        </p:nvSpPr>
        <p:spPr bwMode="auto">
          <a:xfrm>
            <a:off x="323850" y="5057775"/>
            <a:ext cx="842486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Cambria" pitchFamily="18" charset="0"/>
                <a:ea typeface="华文楷体" pitchFamily="2" charset="-122"/>
              </a:rPr>
              <a:t>浮力的实质</a:t>
            </a:r>
            <a:r>
              <a:rPr lang="en-US" altLang="zh-CN" sz="2800" b="1">
                <a:solidFill>
                  <a:srgbClr val="FF3300"/>
                </a:solidFill>
                <a:latin typeface="Cambria" pitchFamily="18" charset="0"/>
                <a:ea typeface="华文楷体" pitchFamily="2" charset="-122"/>
              </a:rPr>
              <a:t>:</a:t>
            </a:r>
            <a:endParaRPr lang="en-US" altLang="zh-CN" sz="2800" b="1">
              <a:solidFill>
                <a:srgbClr val="FFFF00"/>
              </a:solidFill>
              <a:latin typeface="Cambria" pitchFamily="18" charset="0"/>
              <a:ea typeface="华文楷体" pitchFamily="2" charset="-122"/>
            </a:endParaRPr>
          </a:p>
          <a:p>
            <a:r>
              <a:rPr lang="zh-CN" altLang="en-US" sz="2800">
                <a:latin typeface="Cambria" pitchFamily="18" charset="0"/>
                <a:ea typeface="华文楷体" pitchFamily="2" charset="-122"/>
              </a:rPr>
              <a:t>　</a:t>
            </a:r>
          </a:p>
          <a:p>
            <a:r>
              <a:rPr lang="zh-CN" altLang="en-US" sz="2800" b="1">
                <a:latin typeface="Cambria" pitchFamily="18" charset="0"/>
                <a:ea typeface="华文楷体" pitchFamily="2" charset="-122"/>
              </a:rPr>
              <a:t>浮力就是液体（气体）对物体向</a:t>
            </a:r>
            <a:r>
              <a:rPr lang="en-US" altLang="zh-CN" sz="2800" b="1">
                <a:latin typeface="Cambria" pitchFamily="18" charset="0"/>
                <a:ea typeface="华文楷体" pitchFamily="2" charset="-122"/>
              </a:rPr>
              <a:t>____</a:t>
            </a:r>
            <a:r>
              <a:rPr lang="zh-CN" altLang="en-US" sz="2800" b="1">
                <a:latin typeface="Cambria" pitchFamily="18" charset="0"/>
                <a:ea typeface="华文楷体" pitchFamily="2" charset="-122"/>
              </a:rPr>
              <a:t>和向</a:t>
            </a:r>
            <a:r>
              <a:rPr lang="en-US" altLang="zh-CN" sz="2800" b="1">
                <a:latin typeface="Cambria" pitchFamily="18" charset="0"/>
                <a:ea typeface="华文楷体" pitchFamily="2" charset="-122"/>
              </a:rPr>
              <a:t>____</a:t>
            </a:r>
            <a:r>
              <a:rPr lang="zh-CN" altLang="en-US" sz="2800" b="1">
                <a:latin typeface="Cambria" pitchFamily="18" charset="0"/>
                <a:ea typeface="华文楷体" pitchFamily="2" charset="-122"/>
              </a:rPr>
              <a:t>的</a:t>
            </a:r>
            <a:r>
              <a:rPr lang="en-US" altLang="zh-CN" sz="2800" b="1">
                <a:latin typeface="Cambria" pitchFamily="18" charset="0"/>
                <a:ea typeface="华文楷体" pitchFamily="2" charset="-122"/>
              </a:rPr>
              <a:t>______</a:t>
            </a:r>
            <a:r>
              <a:rPr lang="zh-CN" altLang="en-US" sz="2800" b="1">
                <a:latin typeface="Cambria" pitchFamily="18" charset="0"/>
                <a:ea typeface="华文楷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en-US" altLang="zh-CN" sz="2800">
              <a:latin typeface="Cambria" pitchFamily="18" charset="0"/>
              <a:ea typeface="华文楷体" pitchFamily="2" charset="-122"/>
            </a:endParaRP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285750" y="4219575"/>
            <a:ext cx="51133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zh-CN" altLang="en-US" sz="3200">
              <a:solidFill>
                <a:srgbClr val="0000FF"/>
              </a:solidFill>
              <a:latin typeface="Cambria" pitchFamily="18" charset="0"/>
              <a:ea typeface="华文楷体" pitchFamily="2" charset="-122"/>
            </a:endParaRPr>
          </a:p>
        </p:txBody>
      </p:sp>
      <p:pic>
        <p:nvPicPr>
          <p:cNvPr id="15364" name="Picture 3" descr="200608282102491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1700213"/>
            <a:ext cx="2801938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684212" y="765175"/>
            <a:ext cx="845978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Cambria" pitchFamily="18" charset="0"/>
                <a:ea typeface="黑体" pitchFamily="49" charset="-122"/>
              </a:rPr>
              <a:t>浮力产生原因的理论分</a:t>
            </a:r>
            <a:r>
              <a:rPr lang="zh-CN" altLang="en-US" sz="3600" b="1" dirty="0" smtClean="0">
                <a:solidFill>
                  <a:srgbClr val="0000FF"/>
                </a:solidFill>
                <a:latin typeface="Cambria" pitchFamily="18" charset="0"/>
                <a:ea typeface="黑体" pitchFamily="49" charset="-122"/>
              </a:rPr>
              <a:t>析（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理想模型</a:t>
            </a:r>
            <a:r>
              <a:rPr lang="zh-CN" altLang="en-US" sz="3600" b="1" dirty="0" smtClean="0">
                <a:solidFill>
                  <a:srgbClr val="0000FF"/>
                </a:solidFill>
                <a:latin typeface="Cambria" pitchFamily="18" charset="0"/>
                <a:ea typeface="黑体" pitchFamily="49" charset="-122"/>
              </a:rPr>
              <a:t>）</a:t>
            </a:r>
            <a:r>
              <a:rPr lang="en-US" altLang="zh-CN" sz="3600" b="1" dirty="0" smtClean="0">
                <a:solidFill>
                  <a:srgbClr val="0000FF"/>
                </a:solidFill>
                <a:latin typeface="Cambria" pitchFamily="18" charset="0"/>
                <a:ea typeface="黑体" pitchFamily="49" charset="-122"/>
              </a:rPr>
              <a:t>:</a:t>
            </a:r>
            <a:endParaRPr lang="en-US" altLang="zh-CN" sz="3600" b="1" dirty="0">
              <a:solidFill>
                <a:srgbClr val="0000FF"/>
              </a:solidFill>
              <a:latin typeface="Cambria" pitchFamily="18" charset="0"/>
              <a:ea typeface="黑体" pitchFamily="49" charset="-122"/>
            </a:endParaRPr>
          </a:p>
        </p:txBody>
      </p:sp>
      <p:grpSp>
        <p:nvGrpSpPr>
          <p:cNvPr id="2" name="组合 15365"/>
          <p:cNvGrpSpPr>
            <a:grpSpLocks/>
          </p:cNvGrpSpPr>
          <p:nvPr/>
        </p:nvGrpSpPr>
        <p:grpSpPr bwMode="auto">
          <a:xfrm>
            <a:off x="6372225" y="4149725"/>
            <a:ext cx="792163" cy="1223963"/>
            <a:chOff x="0" y="0"/>
            <a:chExt cx="499" cy="771"/>
          </a:xfrm>
        </p:grpSpPr>
        <p:sp>
          <p:nvSpPr>
            <p:cNvPr id="32801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sp>
          <p:nvSpPr>
            <p:cNvPr id="32802" name="AutoShape 7"/>
            <p:cNvSpPr>
              <a:spLocks noChangeArrowheads="1"/>
            </p:cNvSpPr>
            <p:nvPr/>
          </p:nvSpPr>
          <p:spPr bwMode="auto">
            <a:xfrm>
              <a:off x="136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sp>
          <p:nvSpPr>
            <p:cNvPr id="32803" name="AutoShape 8"/>
            <p:cNvSpPr>
              <a:spLocks noChangeArrowheads="1"/>
            </p:cNvSpPr>
            <p:nvPr/>
          </p:nvSpPr>
          <p:spPr bwMode="auto">
            <a:xfrm>
              <a:off x="272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sp>
          <p:nvSpPr>
            <p:cNvPr id="32804" name="AutoShape 9"/>
            <p:cNvSpPr>
              <a:spLocks noChangeArrowheads="1"/>
            </p:cNvSpPr>
            <p:nvPr/>
          </p:nvSpPr>
          <p:spPr bwMode="auto">
            <a:xfrm>
              <a:off x="408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</p:grpSp>
      <p:grpSp>
        <p:nvGrpSpPr>
          <p:cNvPr id="3" name="组合 15370"/>
          <p:cNvGrpSpPr>
            <a:grpSpLocks/>
          </p:cNvGrpSpPr>
          <p:nvPr/>
        </p:nvGrpSpPr>
        <p:grpSpPr bwMode="auto">
          <a:xfrm rot="10800000">
            <a:off x="6327775" y="2492375"/>
            <a:ext cx="765175" cy="649288"/>
            <a:chOff x="0" y="0"/>
            <a:chExt cx="499" cy="771"/>
          </a:xfrm>
        </p:grpSpPr>
        <p:sp>
          <p:nvSpPr>
            <p:cNvPr id="32797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sp>
          <p:nvSpPr>
            <p:cNvPr id="32798" name="AutoShape 12"/>
            <p:cNvSpPr>
              <a:spLocks noChangeArrowheads="1"/>
            </p:cNvSpPr>
            <p:nvPr/>
          </p:nvSpPr>
          <p:spPr bwMode="auto">
            <a:xfrm>
              <a:off x="136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sp>
          <p:nvSpPr>
            <p:cNvPr id="32799" name="AutoShape 13"/>
            <p:cNvSpPr>
              <a:spLocks noChangeArrowheads="1"/>
            </p:cNvSpPr>
            <p:nvPr/>
          </p:nvSpPr>
          <p:spPr bwMode="auto">
            <a:xfrm>
              <a:off x="272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  <p:sp>
          <p:nvSpPr>
            <p:cNvPr id="32800" name="AutoShape 14"/>
            <p:cNvSpPr>
              <a:spLocks noChangeArrowheads="1"/>
            </p:cNvSpPr>
            <p:nvPr/>
          </p:nvSpPr>
          <p:spPr bwMode="auto">
            <a:xfrm>
              <a:off x="408" y="0"/>
              <a:ext cx="91" cy="771"/>
            </a:xfrm>
            <a:prstGeom prst="upArrow">
              <a:avLst>
                <a:gd name="adj1" fmla="val 50000"/>
                <a:gd name="adj2" fmla="val 211774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Cambria" pitchFamily="18" charset="0"/>
                <a:ea typeface="华文楷体" pitchFamily="2" charset="-122"/>
              </a:endParaRPr>
            </a:p>
          </p:txBody>
        </p:sp>
      </p:grpSp>
      <p:grpSp>
        <p:nvGrpSpPr>
          <p:cNvPr id="4" name="组合 15375"/>
          <p:cNvGrpSpPr>
            <a:grpSpLocks/>
          </p:cNvGrpSpPr>
          <p:nvPr/>
        </p:nvGrpSpPr>
        <p:grpSpPr bwMode="auto">
          <a:xfrm>
            <a:off x="5003800" y="3284538"/>
            <a:ext cx="3454400" cy="792162"/>
            <a:chOff x="0" y="0"/>
            <a:chExt cx="2176" cy="499"/>
          </a:xfrm>
        </p:grpSpPr>
        <p:grpSp>
          <p:nvGrpSpPr>
            <p:cNvPr id="32787" name="组合 15376"/>
            <p:cNvGrpSpPr>
              <a:grpSpLocks/>
            </p:cNvGrpSpPr>
            <p:nvPr/>
          </p:nvGrpSpPr>
          <p:grpSpPr bwMode="auto">
            <a:xfrm>
              <a:off x="1405" y="0"/>
              <a:ext cx="771" cy="499"/>
              <a:chOff x="0" y="0"/>
              <a:chExt cx="771" cy="499"/>
            </a:xfrm>
          </p:grpSpPr>
          <p:sp>
            <p:nvSpPr>
              <p:cNvPr id="32793" name="AutoShape 17"/>
              <p:cNvSpPr>
                <a:spLocks noChangeArrowheads="1"/>
              </p:cNvSpPr>
              <p:nvPr/>
            </p:nvSpPr>
            <p:spPr bwMode="auto">
              <a:xfrm rot="-5400000">
                <a:off x="340" y="67"/>
                <a:ext cx="91" cy="771"/>
              </a:xfrm>
              <a:prstGeom prst="upArrow">
                <a:avLst>
                  <a:gd name="adj1" fmla="val 50000"/>
                  <a:gd name="adj2" fmla="val 211774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  <p:sp>
            <p:nvSpPr>
              <p:cNvPr id="32794" name="AutoShape 18"/>
              <p:cNvSpPr>
                <a:spLocks noChangeArrowheads="1"/>
              </p:cNvSpPr>
              <p:nvPr/>
            </p:nvSpPr>
            <p:spPr bwMode="auto">
              <a:xfrm rot="-5400000">
                <a:off x="293" y="-22"/>
                <a:ext cx="91" cy="680"/>
              </a:xfrm>
              <a:prstGeom prst="upArrow">
                <a:avLst>
                  <a:gd name="adj1" fmla="val 50000"/>
                  <a:gd name="adj2" fmla="val 186779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  <p:sp>
            <p:nvSpPr>
              <p:cNvPr id="32795" name="AutoShape 19"/>
              <p:cNvSpPr>
                <a:spLocks noChangeArrowheads="1"/>
              </p:cNvSpPr>
              <p:nvPr/>
            </p:nvSpPr>
            <p:spPr bwMode="auto">
              <a:xfrm rot="-5400000">
                <a:off x="225" y="-90"/>
                <a:ext cx="91" cy="544"/>
              </a:xfrm>
              <a:prstGeom prst="upArrow">
                <a:avLst>
                  <a:gd name="adj1" fmla="val 50000"/>
                  <a:gd name="adj2" fmla="val 14942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  <p:sp>
            <p:nvSpPr>
              <p:cNvPr id="32796" name="AutoShape 20"/>
              <p:cNvSpPr>
                <a:spLocks noChangeArrowheads="1"/>
              </p:cNvSpPr>
              <p:nvPr/>
            </p:nvSpPr>
            <p:spPr bwMode="auto">
              <a:xfrm rot="-5400000">
                <a:off x="157" y="-158"/>
                <a:ext cx="91" cy="408"/>
              </a:xfrm>
              <a:prstGeom prst="upArrow">
                <a:avLst>
                  <a:gd name="adj1" fmla="val 50000"/>
                  <a:gd name="adj2" fmla="val 1120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</p:grpSp>
        <p:grpSp>
          <p:nvGrpSpPr>
            <p:cNvPr id="32788" name="组合 15381"/>
            <p:cNvGrpSpPr>
              <a:grpSpLocks/>
            </p:cNvGrpSpPr>
            <p:nvPr/>
          </p:nvGrpSpPr>
          <p:grpSpPr bwMode="auto">
            <a:xfrm flipH="1">
              <a:off x="0" y="0"/>
              <a:ext cx="725" cy="499"/>
              <a:chOff x="0" y="0"/>
              <a:chExt cx="771" cy="499"/>
            </a:xfrm>
          </p:grpSpPr>
          <p:sp>
            <p:nvSpPr>
              <p:cNvPr id="32789" name="AutoShape 22"/>
              <p:cNvSpPr>
                <a:spLocks noChangeArrowheads="1"/>
              </p:cNvSpPr>
              <p:nvPr/>
            </p:nvSpPr>
            <p:spPr bwMode="auto">
              <a:xfrm rot="-5400000">
                <a:off x="340" y="67"/>
                <a:ext cx="91" cy="771"/>
              </a:xfrm>
              <a:prstGeom prst="upArrow">
                <a:avLst>
                  <a:gd name="adj1" fmla="val 50000"/>
                  <a:gd name="adj2" fmla="val 211774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  <p:sp>
            <p:nvSpPr>
              <p:cNvPr id="32790" name="AutoShape 23"/>
              <p:cNvSpPr>
                <a:spLocks noChangeArrowheads="1"/>
              </p:cNvSpPr>
              <p:nvPr/>
            </p:nvSpPr>
            <p:spPr bwMode="auto">
              <a:xfrm rot="-5400000">
                <a:off x="293" y="-22"/>
                <a:ext cx="91" cy="680"/>
              </a:xfrm>
              <a:prstGeom prst="upArrow">
                <a:avLst>
                  <a:gd name="adj1" fmla="val 50000"/>
                  <a:gd name="adj2" fmla="val 186779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  <p:sp>
            <p:nvSpPr>
              <p:cNvPr id="32791" name="AutoShape 24"/>
              <p:cNvSpPr>
                <a:spLocks noChangeArrowheads="1"/>
              </p:cNvSpPr>
              <p:nvPr/>
            </p:nvSpPr>
            <p:spPr bwMode="auto">
              <a:xfrm rot="-5400000">
                <a:off x="225" y="-90"/>
                <a:ext cx="91" cy="544"/>
              </a:xfrm>
              <a:prstGeom prst="upArrow">
                <a:avLst>
                  <a:gd name="adj1" fmla="val 50000"/>
                  <a:gd name="adj2" fmla="val 14942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  <p:sp>
            <p:nvSpPr>
              <p:cNvPr id="32792" name="AutoShape 25"/>
              <p:cNvSpPr>
                <a:spLocks noChangeArrowheads="1"/>
              </p:cNvSpPr>
              <p:nvPr/>
            </p:nvSpPr>
            <p:spPr bwMode="auto">
              <a:xfrm rot="-5400000">
                <a:off x="157" y="-158"/>
                <a:ext cx="91" cy="408"/>
              </a:xfrm>
              <a:prstGeom prst="upArrow">
                <a:avLst>
                  <a:gd name="adj1" fmla="val 50000"/>
                  <a:gd name="adj2" fmla="val 1120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mbria" pitchFamily="18" charset="0"/>
                  <a:ea typeface="华文楷体" pitchFamily="2" charset="-122"/>
                </a:endParaRPr>
              </a:p>
            </p:txBody>
          </p:sp>
        </p:grpSp>
      </p:grpSp>
      <p:sp>
        <p:nvSpPr>
          <p:cNvPr id="15387" name="Rectangle 26"/>
          <p:cNvSpPr>
            <a:spLocks noChangeArrowheads="1"/>
          </p:cNvSpPr>
          <p:nvPr/>
        </p:nvSpPr>
        <p:spPr bwMode="auto">
          <a:xfrm>
            <a:off x="7215188" y="5072063"/>
            <a:ext cx="10810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F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向上</a:t>
            </a:r>
          </a:p>
        </p:txBody>
      </p:sp>
      <p:sp>
        <p:nvSpPr>
          <p:cNvPr id="15388" name="Rectangle 27"/>
          <p:cNvSpPr>
            <a:spLocks noChangeArrowheads="1"/>
          </p:cNvSpPr>
          <p:nvPr/>
        </p:nvSpPr>
        <p:spPr bwMode="auto">
          <a:xfrm>
            <a:off x="7235825" y="2058988"/>
            <a:ext cx="1044575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F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向下</a:t>
            </a:r>
          </a:p>
        </p:txBody>
      </p:sp>
      <p:sp>
        <p:nvSpPr>
          <p:cNvPr id="15389" name="Rectangle 28"/>
          <p:cNvSpPr>
            <a:spLocks noChangeArrowheads="1"/>
          </p:cNvSpPr>
          <p:nvPr/>
        </p:nvSpPr>
        <p:spPr bwMode="auto">
          <a:xfrm>
            <a:off x="827088" y="1268413"/>
            <a:ext cx="396081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P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向下 </a:t>
            </a:r>
            <a:r>
              <a:rPr lang="en-US" altLang="zh-CN" sz="28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=</a:t>
            </a:r>
            <a:r>
              <a:rPr lang="en-US" altLang="zh-CN" sz="44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ρ</a:t>
            </a:r>
            <a:r>
              <a:rPr lang="en-US" altLang="zh-CN" sz="36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g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h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上</a:t>
            </a:r>
            <a:endParaRPr lang="zh-CN" altLang="en-US" sz="2800" b="1">
              <a:solidFill>
                <a:srgbClr val="FF0000"/>
              </a:solidFill>
              <a:latin typeface="Cambria" pitchFamily="18" charset="0"/>
              <a:ea typeface="黑体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sz="2000" b="1">
              <a:solidFill>
                <a:srgbClr val="FF0000"/>
              </a:solidFill>
              <a:latin typeface="Cambria" pitchFamily="18" charset="0"/>
              <a:ea typeface="黑体" pitchFamily="49" charset="-122"/>
            </a:endParaRPr>
          </a:p>
        </p:txBody>
      </p:sp>
      <p:sp>
        <p:nvSpPr>
          <p:cNvPr id="15390" name="Rectangle 29"/>
          <p:cNvSpPr>
            <a:spLocks noChangeArrowheads="1"/>
          </p:cNvSpPr>
          <p:nvPr/>
        </p:nvSpPr>
        <p:spPr bwMode="auto">
          <a:xfrm>
            <a:off x="827088" y="1844675"/>
            <a:ext cx="39608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P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向上 </a:t>
            </a:r>
            <a:r>
              <a:rPr lang="en-US" altLang="zh-CN" sz="28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=</a:t>
            </a:r>
            <a:r>
              <a:rPr lang="en-US" altLang="zh-CN" sz="44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ρ</a:t>
            </a:r>
            <a:r>
              <a:rPr lang="en-US" altLang="zh-CN" sz="36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g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h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下</a:t>
            </a:r>
            <a:endParaRPr lang="zh-CN" altLang="en-US" sz="2800" b="1">
              <a:solidFill>
                <a:srgbClr val="FF0000"/>
              </a:solidFill>
              <a:latin typeface="Cambria" pitchFamily="18" charset="0"/>
              <a:ea typeface="黑体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sz="2000" b="1">
              <a:solidFill>
                <a:srgbClr val="FF0000"/>
              </a:solidFill>
              <a:latin typeface="Cambria" pitchFamily="18" charset="0"/>
              <a:ea typeface="黑体" pitchFamily="49" charset="-122"/>
            </a:endParaRPr>
          </a:p>
        </p:txBody>
      </p:sp>
      <p:sp>
        <p:nvSpPr>
          <p:cNvPr id="15391" name="Rectangle 30"/>
          <p:cNvSpPr>
            <a:spLocks noChangeArrowheads="1"/>
          </p:cNvSpPr>
          <p:nvPr/>
        </p:nvSpPr>
        <p:spPr bwMode="auto">
          <a:xfrm>
            <a:off x="827088" y="3716338"/>
            <a:ext cx="396081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F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浮 </a:t>
            </a:r>
            <a:r>
              <a:rPr lang="en-US" altLang="zh-CN" sz="28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=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F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向上 </a:t>
            </a:r>
            <a:r>
              <a:rPr lang="en-US" altLang="zh-CN" sz="36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—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F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向下</a:t>
            </a:r>
          </a:p>
        </p:txBody>
      </p:sp>
      <p:sp>
        <p:nvSpPr>
          <p:cNvPr id="15392" name="Rectangle 31"/>
          <p:cNvSpPr>
            <a:spLocks noChangeArrowheads="1"/>
          </p:cNvSpPr>
          <p:nvPr/>
        </p:nvSpPr>
        <p:spPr bwMode="auto">
          <a:xfrm>
            <a:off x="827088" y="2565400"/>
            <a:ext cx="396081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F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向下 </a:t>
            </a:r>
            <a:r>
              <a:rPr lang="en-US" altLang="zh-CN" sz="28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=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P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向下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S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sz="2000" b="1">
              <a:solidFill>
                <a:srgbClr val="FF0000"/>
              </a:solidFill>
              <a:latin typeface="Cambria" pitchFamily="18" charset="0"/>
              <a:ea typeface="黑体" pitchFamily="49" charset="-122"/>
            </a:endParaRPr>
          </a:p>
        </p:txBody>
      </p:sp>
      <p:sp>
        <p:nvSpPr>
          <p:cNvPr id="15393" name="Rectangle 32"/>
          <p:cNvSpPr>
            <a:spLocks noChangeArrowheads="1"/>
          </p:cNvSpPr>
          <p:nvPr/>
        </p:nvSpPr>
        <p:spPr bwMode="auto">
          <a:xfrm>
            <a:off x="827088" y="3141663"/>
            <a:ext cx="3960812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F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向上 </a:t>
            </a:r>
            <a:r>
              <a:rPr lang="en-US" altLang="zh-CN" sz="28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=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P</a:t>
            </a:r>
            <a:r>
              <a:rPr lang="zh-CN" altLang="en-US" sz="20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向上 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S</a:t>
            </a:r>
            <a:endParaRPr lang="en-US" altLang="zh-CN" sz="2800" b="1">
              <a:solidFill>
                <a:srgbClr val="FF0000"/>
              </a:solidFill>
              <a:latin typeface="Cambria" pitchFamily="18" charset="0"/>
              <a:ea typeface="黑体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Cambria" pitchFamily="18" charset="0"/>
                <a:ea typeface="黑体" pitchFamily="49" charset="-122"/>
              </a:rPr>
              <a:t>   </a:t>
            </a:r>
            <a:endParaRPr lang="en-US" altLang="zh-CN" sz="2000" b="1">
              <a:solidFill>
                <a:srgbClr val="FF0000"/>
              </a:solidFill>
              <a:latin typeface="Cambria" pitchFamily="18" charset="0"/>
              <a:ea typeface="黑体" pitchFamily="49" charset="-122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5357813" y="5754688"/>
            <a:ext cx="719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  <a:ea typeface="华文楷体" pitchFamily="2" charset="-122"/>
              </a:rPr>
              <a:t>上</a:t>
            </a: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6643688" y="5762625"/>
            <a:ext cx="719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  <a:ea typeface="华文楷体" pitchFamily="2" charset="-122"/>
              </a:rPr>
              <a:t>下</a:t>
            </a: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7429500" y="5762625"/>
            <a:ext cx="1512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  <a:ea typeface="华文楷体" pitchFamily="2" charset="-122"/>
              </a:rPr>
              <a:t>压力差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87" grpId="0"/>
      <p:bldP spid="15388" grpId="0"/>
      <p:bldP spid="15390" grpId="0"/>
      <p:bldP spid="15391" grpId="0"/>
      <p:bldP spid="15392" grpId="0"/>
      <p:bldP spid="15393" grpId="0"/>
      <p:bldP spid="15394" grpId="0"/>
      <p:bldP spid="15395" grpId="0"/>
      <p:bldP spid="153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2" cstate="print">
            <a:lum bright="12000" contrast="42000"/>
          </a:blip>
          <a:srcRect/>
          <a:stretch>
            <a:fillRect/>
          </a:stretch>
        </p:blipFill>
        <p:spPr bwMode="auto">
          <a:xfrm>
            <a:off x="250825" y="642938"/>
            <a:ext cx="8893175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250825" y="0"/>
            <a:ext cx="9217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Cambria" pitchFamily="18" charset="0"/>
                <a:ea typeface="华文楷体" pitchFamily="2" charset="-122"/>
              </a:rPr>
              <a:t>轮船与大鲸鱼所受浮力产生原因示意图</a:t>
            </a:r>
            <a:r>
              <a:rPr lang="en-US" altLang="zh-CN" sz="3200" b="1">
                <a:solidFill>
                  <a:srgbClr val="FFCC00"/>
                </a:solidFill>
                <a:latin typeface="Cambria" pitchFamily="18" charset="0"/>
                <a:ea typeface="华文楷体" pitchFamily="2" charset="-122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6" descr="34fae6cd7b899e51aef44b6942a7d933c8950d5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WordArt 2054"/>
          <p:cNvSpPr>
            <a:spLocks noChangeArrowheads="1" noChangeShapeType="1" noTextEdit="1"/>
          </p:cNvSpPr>
          <p:nvPr/>
        </p:nvSpPr>
        <p:spPr bwMode="auto">
          <a:xfrm>
            <a:off x="2357438" y="1071563"/>
            <a:ext cx="5934075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桥墩受到浮力吗？</a:t>
            </a:r>
          </a:p>
        </p:txBody>
      </p:sp>
      <p:sp>
        <p:nvSpPr>
          <p:cNvPr id="10" name="Text Box 2052"/>
          <p:cNvSpPr txBox="1">
            <a:spLocks noChangeArrowheads="1"/>
          </p:cNvSpPr>
          <p:nvPr/>
        </p:nvSpPr>
        <p:spPr bwMode="auto">
          <a:xfrm>
            <a:off x="2428875" y="4714875"/>
            <a:ext cx="5638800" cy="1739900"/>
          </a:xfrm>
          <a:prstGeom prst="rect">
            <a:avLst/>
          </a:prstGeom>
          <a:solidFill>
            <a:srgbClr val="D5EEF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folHlink"/>
                </a:solidFill>
                <a:latin typeface="宋体" pitchFamily="2" charset="-122"/>
                <a:ea typeface="华文楷体" pitchFamily="2" charset="-122"/>
              </a:rPr>
              <a:t>答：水对桥墩的底部没有向上的压力,由压力差法知桥墩没有受到向上的浮力。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占位符 23553"/>
          <p:cNvSpPr>
            <a:spLocks noGrp="1" noRot="1" noChangeArrowheads="1"/>
          </p:cNvSpPr>
          <p:nvPr>
            <p:ph idx="1"/>
          </p:nvPr>
        </p:nvSpPr>
        <p:spPr>
          <a:xfrm>
            <a:off x="250825" y="765175"/>
            <a:ext cx="9144000" cy="6092825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b="1" smtClean="0"/>
              <a:t>　注意：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       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  物体下表面没有液体（或与底密合）时，</a:t>
            </a:r>
            <a:r>
              <a:rPr lang="en-US" altLang="zh-CN" b="1" smtClean="0"/>
              <a:t>____</a:t>
            </a:r>
          </a:p>
          <a:p>
            <a:pPr>
              <a:buFont typeface="Arial" pitchFamily="34" charset="0"/>
              <a:buNone/>
            </a:pPr>
            <a:endParaRPr lang="en-US" altLang="zh-CN" b="1" smtClean="0"/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（受或不受）浮力。</a:t>
            </a:r>
          </a:p>
        </p:txBody>
      </p:sp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7740650" y="1844675"/>
            <a:ext cx="1152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</a:rPr>
              <a:t>不受</a:t>
            </a:r>
          </a:p>
        </p:txBody>
      </p:sp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468313" y="4221163"/>
            <a:ext cx="84963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产生浮力的条件：</a:t>
            </a:r>
            <a:r>
              <a:rPr lang="zh-CN" altLang="en-US" sz="3200" b="1"/>
              <a:t>物体下表面必须要受到液体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向上的压力。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23850" y="1844675"/>
            <a:ext cx="8540750" cy="388620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、下列物体受到浮力吗？</a:t>
            </a:r>
          </a:p>
        </p:txBody>
      </p:sp>
      <p:sp>
        <p:nvSpPr>
          <p:cNvPr id="36867" name="WordArt 3"/>
          <p:cNvSpPr>
            <a:spLocks noChangeArrowheads="1" noChangeShapeType="1" noTextEdit="1"/>
          </p:cNvSpPr>
          <p:nvPr/>
        </p:nvSpPr>
        <p:spPr bwMode="auto">
          <a:xfrm>
            <a:off x="301625" y="685800"/>
            <a:ext cx="2028825" cy="896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试一试</a:t>
            </a:r>
            <a:endParaRPr lang="zh-CN" altLang="en-US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grpSp>
        <p:nvGrpSpPr>
          <p:cNvPr id="36868" name="Group 4"/>
          <p:cNvGrpSpPr>
            <a:grpSpLocks/>
          </p:cNvGrpSpPr>
          <p:nvPr/>
        </p:nvGrpSpPr>
        <p:grpSpPr bwMode="auto">
          <a:xfrm>
            <a:off x="539750" y="3068638"/>
            <a:ext cx="1296988" cy="1512887"/>
            <a:chOff x="22" y="1933"/>
            <a:chExt cx="1542" cy="1089"/>
          </a:xfrm>
        </p:grpSpPr>
        <p:sp>
          <p:nvSpPr>
            <p:cNvPr id="36946" name="Rectangle 5"/>
            <p:cNvSpPr>
              <a:spLocks noChangeArrowheads="1"/>
            </p:cNvSpPr>
            <p:nvPr/>
          </p:nvSpPr>
          <p:spPr bwMode="auto">
            <a:xfrm rot="1139258">
              <a:off x="521" y="2251"/>
              <a:ext cx="576" cy="58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47" name="Line 6"/>
            <p:cNvSpPr>
              <a:spLocks noChangeShapeType="1"/>
            </p:cNvSpPr>
            <p:nvPr/>
          </p:nvSpPr>
          <p:spPr bwMode="auto">
            <a:xfrm>
              <a:off x="22" y="1933"/>
              <a:ext cx="0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8" name="Line 7"/>
            <p:cNvSpPr>
              <a:spLocks noChangeShapeType="1"/>
            </p:cNvSpPr>
            <p:nvPr/>
          </p:nvSpPr>
          <p:spPr bwMode="auto">
            <a:xfrm>
              <a:off x="22" y="3022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9" name="Line 8"/>
            <p:cNvSpPr>
              <a:spLocks noChangeShapeType="1"/>
            </p:cNvSpPr>
            <p:nvPr/>
          </p:nvSpPr>
          <p:spPr bwMode="auto">
            <a:xfrm>
              <a:off x="1564" y="1933"/>
              <a:ext cx="0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0" name="Line 9"/>
            <p:cNvSpPr>
              <a:spLocks noChangeShapeType="1"/>
            </p:cNvSpPr>
            <p:nvPr/>
          </p:nvSpPr>
          <p:spPr bwMode="auto">
            <a:xfrm>
              <a:off x="67" y="2251"/>
              <a:ext cx="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1" name="Line 10"/>
            <p:cNvSpPr>
              <a:spLocks noChangeShapeType="1"/>
            </p:cNvSpPr>
            <p:nvPr/>
          </p:nvSpPr>
          <p:spPr bwMode="auto">
            <a:xfrm>
              <a:off x="67" y="2387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2" name="Line 11"/>
            <p:cNvSpPr>
              <a:spLocks noChangeShapeType="1"/>
            </p:cNvSpPr>
            <p:nvPr/>
          </p:nvSpPr>
          <p:spPr bwMode="auto">
            <a:xfrm>
              <a:off x="67" y="2523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3" name="Line 12"/>
            <p:cNvSpPr>
              <a:spLocks noChangeShapeType="1"/>
            </p:cNvSpPr>
            <p:nvPr/>
          </p:nvSpPr>
          <p:spPr bwMode="auto">
            <a:xfrm>
              <a:off x="475" y="2613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4" name="Line 13"/>
            <p:cNvSpPr>
              <a:spLocks noChangeShapeType="1"/>
            </p:cNvSpPr>
            <p:nvPr/>
          </p:nvSpPr>
          <p:spPr bwMode="auto">
            <a:xfrm>
              <a:off x="67" y="2115"/>
              <a:ext cx="14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5" name="Line 14"/>
            <p:cNvSpPr>
              <a:spLocks noChangeShapeType="1"/>
            </p:cNvSpPr>
            <p:nvPr/>
          </p:nvSpPr>
          <p:spPr bwMode="auto">
            <a:xfrm>
              <a:off x="1065" y="2387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6" name="Line 15"/>
            <p:cNvSpPr>
              <a:spLocks noChangeShapeType="1"/>
            </p:cNvSpPr>
            <p:nvPr/>
          </p:nvSpPr>
          <p:spPr bwMode="auto">
            <a:xfrm>
              <a:off x="884" y="2251"/>
              <a:ext cx="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7" name="Line 16"/>
            <p:cNvSpPr>
              <a:spLocks noChangeShapeType="1"/>
            </p:cNvSpPr>
            <p:nvPr/>
          </p:nvSpPr>
          <p:spPr bwMode="auto">
            <a:xfrm>
              <a:off x="1065" y="2659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8" name="Line 17"/>
            <p:cNvSpPr>
              <a:spLocks noChangeShapeType="1"/>
            </p:cNvSpPr>
            <p:nvPr/>
          </p:nvSpPr>
          <p:spPr bwMode="auto">
            <a:xfrm>
              <a:off x="1065" y="2523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9" name="Line 18"/>
            <p:cNvSpPr>
              <a:spLocks noChangeShapeType="1"/>
            </p:cNvSpPr>
            <p:nvPr/>
          </p:nvSpPr>
          <p:spPr bwMode="auto">
            <a:xfrm>
              <a:off x="67" y="2659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60" name="Line 19"/>
            <p:cNvSpPr>
              <a:spLocks noChangeShapeType="1"/>
            </p:cNvSpPr>
            <p:nvPr/>
          </p:nvSpPr>
          <p:spPr bwMode="auto">
            <a:xfrm>
              <a:off x="22" y="2795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61" name="Line 20"/>
            <p:cNvSpPr>
              <a:spLocks noChangeShapeType="1"/>
            </p:cNvSpPr>
            <p:nvPr/>
          </p:nvSpPr>
          <p:spPr bwMode="auto">
            <a:xfrm>
              <a:off x="22" y="2931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69" name="Group 21"/>
          <p:cNvGrpSpPr>
            <a:grpSpLocks/>
          </p:cNvGrpSpPr>
          <p:nvPr/>
        </p:nvGrpSpPr>
        <p:grpSpPr bwMode="auto">
          <a:xfrm>
            <a:off x="2268538" y="3068638"/>
            <a:ext cx="1223962" cy="1512887"/>
            <a:chOff x="1927" y="1888"/>
            <a:chExt cx="1543" cy="1089"/>
          </a:xfrm>
        </p:grpSpPr>
        <p:sp>
          <p:nvSpPr>
            <p:cNvPr id="36930" name="Line 22"/>
            <p:cNvSpPr>
              <a:spLocks noChangeShapeType="1"/>
            </p:cNvSpPr>
            <p:nvPr/>
          </p:nvSpPr>
          <p:spPr bwMode="auto">
            <a:xfrm>
              <a:off x="1927" y="1888"/>
              <a:ext cx="0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1" name="Line 23"/>
            <p:cNvSpPr>
              <a:spLocks noChangeShapeType="1"/>
            </p:cNvSpPr>
            <p:nvPr/>
          </p:nvSpPr>
          <p:spPr bwMode="auto">
            <a:xfrm>
              <a:off x="1927" y="2977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2" name="Line 24"/>
            <p:cNvSpPr>
              <a:spLocks noChangeShapeType="1"/>
            </p:cNvSpPr>
            <p:nvPr/>
          </p:nvSpPr>
          <p:spPr bwMode="auto">
            <a:xfrm>
              <a:off x="3469" y="1888"/>
              <a:ext cx="0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3" name="Rectangle 25"/>
            <p:cNvSpPr>
              <a:spLocks noChangeArrowheads="1"/>
            </p:cNvSpPr>
            <p:nvPr/>
          </p:nvSpPr>
          <p:spPr bwMode="auto">
            <a:xfrm>
              <a:off x="2381" y="2387"/>
              <a:ext cx="576" cy="58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34" name="Line 26"/>
            <p:cNvSpPr>
              <a:spLocks noChangeShapeType="1"/>
            </p:cNvSpPr>
            <p:nvPr/>
          </p:nvSpPr>
          <p:spPr bwMode="auto">
            <a:xfrm flipV="1">
              <a:off x="1972" y="2205"/>
              <a:ext cx="953" cy="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5" name="Line 27"/>
            <p:cNvSpPr>
              <a:spLocks noChangeShapeType="1"/>
            </p:cNvSpPr>
            <p:nvPr/>
          </p:nvSpPr>
          <p:spPr bwMode="auto">
            <a:xfrm flipV="1">
              <a:off x="1972" y="2341"/>
              <a:ext cx="95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6" name="Line 28"/>
            <p:cNvSpPr>
              <a:spLocks noChangeShapeType="1"/>
            </p:cNvSpPr>
            <p:nvPr/>
          </p:nvSpPr>
          <p:spPr bwMode="auto">
            <a:xfrm>
              <a:off x="1972" y="2478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7" name="Line 29"/>
            <p:cNvSpPr>
              <a:spLocks noChangeShapeType="1"/>
            </p:cNvSpPr>
            <p:nvPr/>
          </p:nvSpPr>
          <p:spPr bwMode="auto">
            <a:xfrm>
              <a:off x="2380" y="2568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8" name="Line 30"/>
            <p:cNvSpPr>
              <a:spLocks noChangeShapeType="1"/>
            </p:cNvSpPr>
            <p:nvPr/>
          </p:nvSpPr>
          <p:spPr bwMode="auto">
            <a:xfrm>
              <a:off x="1972" y="2070"/>
              <a:ext cx="14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9" name="Line 31"/>
            <p:cNvSpPr>
              <a:spLocks noChangeShapeType="1"/>
            </p:cNvSpPr>
            <p:nvPr/>
          </p:nvSpPr>
          <p:spPr bwMode="auto">
            <a:xfrm>
              <a:off x="2970" y="2342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0" name="Line 32"/>
            <p:cNvSpPr>
              <a:spLocks noChangeShapeType="1"/>
            </p:cNvSpPr>
            <p:nvPr/>
          </p:nvSpPr>
          <p:spPr bwMode="auto">
            <a:xfrm>
              <a:off x="2970" y="2206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1" name="Line 33"/>
            <p:cNvSpPr>
              <a:spLocks noChangeShapeType="1"/>
            </p:cNvSpPr>
            <p:nvPr/>
          </p:nvSpPr>
          <p:spPr bwMode="auto">
            <a:xfrm>
              <a:off x="2970" y="2614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2" name="Line 34"/>
            <p:cNvSpPr>
              <a:spLocks noChangeShapeType="1"/>
            </p:cNvSpPr>
            <p:nvPr/>
          </p:nvSpPr>
          <p:spPr bwMode="auto">
            <a:xfrm>
              <a:off x="2970" y="2478"/>
              <a:ext cx="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3" name="Line 35"/>
            <p:cNvSpPr>
              <a:spLocks noChangeShapeType="1"/>
            </p:cNvSpPr>
            <p:nvPr/>
          </p:nvSpPr>
          <p:spPr bwMode="auto">
            <a:xfrm>
              <a:off x="1972" y="2614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4" name="Line 36"/>
            <p:cNvSpPr>
              <a:spLocks noChangeShapeType="1"/>
            </p:cNvSpPr>
            <p:nvPr/>
          </p:nvSpPr>
          <p:spPr bwMode="auto">
            <a:xfrm>
              <a:off x="1927" y="2750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5" name="Line 37"/>
            <p:cNvSpPr>
              <a:spLocks noChangeShapeType="1"/>
            </p:cNvSpPr>
            <p:nvPr/>
          </p:nvSpPr>
          <p:spPr bwMode="auto">
            <a:xfrm>
              <a:off x="1927" y="2886"/>
              <a:ext cx="15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70" name="Group 38"/>
          <p:cNvGrpSpPr>
            <a:grpSpLocks/>
          </p:cNvGrpSpPr>
          <p:nvPr/>
        </p:nvGrpSpPr>
        <p:grpSpPr bwMode="auto">
          <a:xfrm>
            <a:off x="3779838" y="3068638"/>
            <a:ext cx="1296987" cy="1512887"/>
            <a:chOff x="2925" y="2069"/>
            <a:chExt cx="1180" cy="953"/>
          </a:xfrm>
        </p:grpSpPr>
        <p:sp>
          <p:nvSpPr>
            <p:cNvPr id="36915" name="Line 39"/>
            <p:cNvSpPr>
              <a:spLocks noChangeShapeType="1"/>
            </p:cNvSpPr>
            <p:nvPr/>
          </p:nvSpPr>
          <p:spPr bwMode="auto">
            <a:xfrm>
              <a:off x="2925" y="2069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6" name="Line 40"/>
            <p:cNvSpPr>
              <a:spLocks noChangeShapeType="1"/>
            </p:cNvSpPr>
            <p:nvPr/>
          </p:nvSpPr>
          <p:spPr bwMode="auto">
            <a:xfrm>
              <a:off x="2925" y="3022"/>
              <a:ext cx="1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7" name="Line 41"/>
            <p:cNvSpPr>
              <a:spLocks noChangeShapeType="1"/>
            </p:cNvSpPr>
            <p:nvPr/>
          </p:nvSpPr>
          <p:spPr bwMode="auto">
            <a:xfrm>
              <a:off x="4104" y="2069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8" name="Line 42"/>
            <p:cNvSpPr>
              <a:spLocks noChangeShapeType="1"/>
            </p:cNvSpPr>
            <p:nvPr/>
          </p:nvSpPr>
          <p:spPr bwMode="auto">
            <a:xfrm flipV="1">
              <a:off x="2959" y="2346"/>
              <a:ext cx="729" cy="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9" name="Line 43"/>
            <p:cNvSpPr>
              <a:spLocks noChangeShapeType="1"/>
            </p:cNvSpPr>
            <p:nvPr/>
          </p:nvSpPr>
          <p:spPr bwMode="auto">
            <a:xfrm flipV="1">
              <a:off x="2959" y="2465"/>
              <a:ext cx="72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0" name="Line 44"/>
            <p:cNvSpPr>
              <a:spLocks noChangeShapeType="1"/>
            </p:cNvSpPr>
            <p:nvPr/>
          </p:nvSpPr>
          <p:spPr bwMode="auto">
            <a:xfrm>
              <a:off x="2959" y="2585"/>
              <a:ext cx="2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1" name="Line 45"/>
            <p:cNvSpPr>
              <a:spLocks noChangeShapeType="1"/>
            </p:cNvSpPr>
            <p:nvPr/>
          </p:nvSpPr>
          <p:spPr bwMode="auto">
            <a:xfrm>
              <a:off x="2959" y="2228"/>
              <a:ext cx="11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2" name="Line 46"/>
            <p:cNvSpPr>
              <a:spLocks noChangeShapeType="1"/>
            </p:cNvSpPr>
            <p:nvPr/>
          </p:nvSpPr>
          <p:spPr bwMode="auto">
            <a:xfrm>
              <a:off x="3723" y="2466"/>
              <a:ext cx="3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3" name="Line 47"/>
            <p:cNvSpPr>
              <a:spLocks noChangeShapeType="1"/>
            </p:cNvSpPr>
            <p:nvPr/>
          </p:nvSpPr>
          <p:spPr bwMode="auto">
            <a:xfrm>
              <a:off x="3723" y="2347"/>
              <a:ext cx="3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4" name="Line 48"/>
            <p:cNvSpPr>
              <a:spLocks noChangeShapeType="1"/>
            </p:cNvSpPr>
            <p:nvPr/>
          </p:nvSpPr>
          <p:spPr bwMode="auto">
            <a:xfrm>
              <a:off x="3723" y="2704"/>
              <a:ext cx="3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5" name="Line 49"/>
            <p:cNvSpPr>
              <a:spLocks noChangeShapeType="1"/>
            </p:cNvSpPr>
            <p:nvPr/>
          </p:nvSpPr>
          <p:spPr bwMode="auto">
            <a:xfrm>
              <a:off x="3723" y="2585"/>
              <a:ext cx="3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6" name="Line 50"/>
            <p:cNvSpPr>
              <a:spLocks noChangeShapeType="1"/>
            </p:cNvSpPr>
            <p:nvPr/>
          </p:nvSpPr>
          <p:spPr bwMode="auto">
            <a:xfrm>
              <a:off x="2959" y="2704"/>
              <a:ext cx="2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7" name="Line 51"/>
            <p:cNvSpPr>
              <a:spLocks noChangeShapeType="1"/>
            </p:cNvSpPr>
            <p:nvPr/>
          </p:nvSpPr>
          <p:spPr bwMode="auto">
            <a:xfrm>
              <a:off x="2925" y="2823"/>
              <a:ext cx="1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8" name="Line 52"/>
            <p:cNvSpPr>
              <a:spLocks noChangeShapeType="1"/>
            </p:cNvSpPr>
            <p:nvPr/>
          </p:nvSpPr>
          <p:spPr bwMode="auto">
            <a:xfrm>
              <a:off x="2925" y="2942"/>
              <a:ext cx="1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9" name="AutoShape 53"/>
            <p:cNvSpPr>
              <a:spLocks noChangeArrowheads="1"/>
            </p:cNvSpPr>
            <p:nvPr/>
          </p:nvSpPr>
          <p:spPr bwMode="auto">
            <a:xfrm>
              <a:off x="3191" y="2521"/>
              <a:ext cx="725" cy="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00"/>
                <a:gd name="T16" fmla="*/ 0 h 21600"/>
                <a:gd name="T17" fmla="*/ 21600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71" name="Group 54"/>
          <p:cNvGrpSpPr>
            <a:grpSpLocks/>
          </p:cNvGrpSpPr>
          <p:nvPr/>
        </p:nvGrpSpPr>
        <p:grpSpPr bwMode="auto">
          <a:xfrm>
            <a:off x="5435600" y="3068638"/>
            <a:ext cx="1295400" cy="1512887"/>
            <a:chOff x="4286" y="2069"/>
            <a:chExt cx="1180" cy="953"/>
          </a:xfrm>
        </p:grpSpPr>
        <p:sp>
          <p:nvSpPr>
            <p:cNvPr id="36900" name="Line 55"/>
            <p:cNvSpPr>
              <a:spLocks noChangeShapeType="1"/>
            </p:cNvSpPr>
            <p:nvPr/>
          </p:nvSpPr>
          <p:spPr bwMode="auto">
            <a:xfrm>
              <a:off x="4286" y="2069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1" name="Line 56"/>
            <p:cNvSpPr>
              <a:spLocks noChangeShapeType="1"/>
            </p:cNvSpPr>
            <p:nvPr/>
          </p:nvSpPr>
          <p:spPr bwMode="auto">
            <a:xfrm>
              <a:off x="4286" y="3022"/>
              <a:ext cx="1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2" name="Line 57"/>
            <p:cNvSpPr>
              <a:spLocks noChangeShapeType="1"/>
            </p:cNvSpPr>
            <p:nvPr/>
          </p:nvSpPr>
          <p:spPr bwMode="auto">
            <a:xfrm>
              <a:off x="5465" y="2069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3" name="Line 58"/>
            <p:cNvSpPr>
              <a:spLocks noChangeShapeType="1"/>
            </p:cNvSpPr>
            <p:nvPr/>
          </p:nvSpPr>
          <p:spPr bwMode="auto">
            <a:xfrm flipV="1">
              <a:off x="4320" y="2346"/>
              <a:ext cx="729" cy="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4" name="Line 59"/>
            <p:cNvSpPr>
              <a:spLocks noChangeShapeType="1"/>
            </p:cNvSpPr>
            <p:nvPr/>
          </p:nvSpPr>
          <p:spPr bwMode="auto">
            <a:xfrm flipV="1">
              <a:off x="4320" y="2465"/>
              <a:ext cx="729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5" name="Line 60"/>
            <p:cNvSpPr>
              <a:spLocks noChangeShapeType="1"/>
            </p:cNvSpPr>
            <p:nvPr/>
          </p:nvSpPr>
          <p:spPr bwMode="auto">
            <a:xfrm>
              <a:off x="4320" y="2585"/>
              <a:ext cx="2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6" name="Line 61"/>
            <p:cNvSpPr>
              <a:spLocks noChangeShapeType="1"/>
            </p:cNvSpPr>
            <p:nvPr/>
          </p:nvSpPr>
          <p:spPr bwMode="auto">
            <a:xfrm>
              <a:off x="4320" y="2228"/>
              <a:ext cx="11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7" name="Line 62"/>
            <p:cNvSpPr>
              <a:spLocks noChangeShapeType="1"/>
            </p:cNvSpPr>
            <p:nvPr/>
          </p:nvSpPr>
          <p:spPr bwMode="auto">
            <a:xfrm>
              <a:off x="5084" y="2466"/>
              <a:ext cx="3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8" name="Line 63"/>
            <p:cNvSpPr>
              <a:spLocks noChangeShapeType="1"/>
            </p:cNvSpPr>
            <p:nvPr/>
          </p:nvSpPr>
          <p:spPr bwMode="auto">
            <a:xfrm>
              <a:off x="5084" y="2347"/>
              <a:ext cx="3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9" name="Line 64"/>
            <p:cNvSpPr>
              <a:spLocks noChangeShapeType="1"/>
            </p:cNvSpPr>
            <p:nvPr/>
          </p:nvSpPr>
          <p:spPr bwMode="auto">
            <a:xfrm>
              <a:off x="5084" y="2704"/>
              <a:ext cx="3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0" name="Line 65"/>
            <p:cNvSpPr>
              <a:spLocks noChangeShapeType="1"/>
            </p:cNvSpPr>
            <p:nvPr/>
          </p:nvSpPr>
          <p:spPr bwMode="auto">
            <a:xfrm>
              <a:off x="5084" y="2585"/>
              <a:ext cx="3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1" name="Line 66"/>
            <p:cNvSpPr>
              <a:spLocks noChangeShapeType="1"/>
            </p:cNvSpPr>
            <p:nvPr/>
          </p:nvSpPr>
          <p:spPr bwMode="auto">
            <a:xfrm>
              <a:off x="4320" y="2704"/>
              <a:ext cx="2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2" name="Line 67"/>
            <p:cNvSpPr>
              <a:spLocks noChangeShapeType="1"/>
            </p:cNvSpPr>
            <p:nvPr/>
          </p:nvSpPr>
          <p:spPr bwMode="auto">
            <a:xfrm>
              <a:off x="4286" y="2823"/>
              <a:ext cx="1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3" name="Line 68"/>
            <p:cNvSpPr>
              <a:spLocks noChangeShapeType="1"/>
            </p:cNvSpPr>
            <p:nvPr/>
          </p:nvSpPr>
          <p:spPr bwMode="auto">
            <a:xfrm>
              <a:off x="4286" y="2942"/>
              <a:ext cx="1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4" name="AutoShape 69"/>
            <p:cNvSpPr>
              <a:spLocks noChangeArrowheads="1"/>
            </p:cNvSpPr>
            <p:nvPr/>
          </p:nvSpPr>
          <p:spPr bwMode="auto">
            <a:xfrm rot="10800000">
              <a:off x="4541" y="2521"/>
              <a:ext cx="725" cy="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00"/>
                <a:gd name="T16" fmla="*/ 0 h 21600"/>
                <a:gd name="T17" fmla="*/ 21600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72" name="Text Box 70"/>
          <p:cNvSpPr txBox="1">
            <a:spLocks noChangeArrowheads="1"/>
          </p:cNvSpPr>
          <p:nvPr/>
        </p:nvSpPr>
        <p:spPr bwMode="auto">
          <a:xfrm>
            <a:off x="755650" y="494188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A</a:t>
            </a:r>
          </a:p>
        </p:txBody>
      </p:sp>
      <p:sp>
        <p:nvSpPr>
          <p:cNvPr id="36873" name="Text Box 71"/>
          <p:cNvSpPr txBox="1">
            <a:spLocks noChangeArrowheads="1"/>
          </p:cNvSpPr>
          <p:nvPr/>
        </p:nvSpPr>
        <p:spPr bwMode="auto">
          <a:xfrm>
            <a:off x="2627313" y="494188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B</a:t>
            </a:r>
          </a:p>
        </p:txBody>
      </p:sp>
      <p:sp>
        <p:nvSpPr>
          <p:cNvPr id="36874" name="Text Box 72"/>
          <p:cNvSpPr txBox="1">
            <a:spLocks noChangeArrowheads="1"/>
          </p:cNvSpPr>
          <p:nvPr/>
        </p:nvSpPr>
        <p:spPr bwMode="auto">
          <a:xfrm>
            <a:off x="4140200" y="494188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C</a:t>
            </a:r>
          </a:p>
        </p:txBody>
      </p:sp>
      <p:sp>
        <p:nvSpPr>
          <p:cNvPr id="36875" name="Text Box 73"/>
          <p:cNvSpPr txBox="1">
            <a:spLocks noChangeArrowheads="1"/>
          </p:cNvSpPr>
          <p:nvPr/>
        </p:nvSpPr>
        <p:spPr bwMode="auto">
          <a:xfrm>
            <a:off x="5867400" y="494188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D</a:t>
            </a:r>
          </a:p>
        </p:txBody>
      </p:sp>
      <p:sp>
        <p:nvSpPr>
          <p:cNvPr id="265290" name="Text Box 74"/>
          <p:cNvSpPr txBox="1">
            <a:spLocks noChangeArrowheads="1"/>
          </p:cNvSpPr>
          <p:nvPr/>
        </p:nvSpPr>
        <p:spPr bwMode="auto">
          <a:xfrm>
            <a:off x="755650" y="5516563"/>
            <a:ext cx="647700" cy="519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</a:rPr>
              <a:t>∨</a:t>
            </a:r>
          </a:p>
        </p:txBody>
      </p:sp>
      <p:sp>
        <p:nvSpPr>
          <p:cNvPr id="265291" name="Text Box 75"/>
          <p:cNvSpPr txBox="1">
            <a:spLocks noChangeArrowheads="1"/>
          </p:cNvSpPr>
          <p:nvPr/>
        </p:nvSpPr>
        <p:spPr bwMode="auto">
          <a:xfrm>
            <a:off x="2555875" y="5516563"/>
            <a:ext cx="647700" cy="519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</a:rPr>
              <a:t>×</a:t>
            </a:r>
          </a:p>
        </p:txBody>
      </p:sp>
      <p:sp>
        <p:nvSpPr>
          <p:cNvPr id="265292" name="Text Box 76"/>
          <p:cNvSpPr txBox="1">
            <a:spLocks noChangeArrowheads="1"/>
          </p:cNvSpPr>
          <p:nvPr/>
        </p:nvSpPr>
        <p:spPr bwMode="auto">
          <a:xfrm>
            <a:off x="4284663" y="5516563"/>
            <a:ext cx="647700" cy="519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∨</a:t>
            </a:r>
          </a:p>
        </p:txBody>
      </p:sp>
      <p:sp>
        <p:nvSpPr>
          <p:cNvPr id="265293" name="Text Box 77"/>
          <p:cNvSpPr txBox="1">
            <a:spLocks noChangeArrowheads="1"/>
          </p:cNvSpPr>
          <p:nvPr/>
        </p:nvSpPr>
        <p:spPr bwMode="auto">
          <a:xfrm>
            <a:off x="5867400" y="5516563"/>
            <a:ext cx="647700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×</a:t>
            </a:r>
          </a:p>
        </p:txBody>
      </p:sp>
      <p:sp>
        <p:nvSpPr>
          <p:cNvPr id="36880" name="Line 79"/>
          <p:cNvSpPr>
            <a:spLocks noChangeShapeType="1"/>
          </p:cNvSpPr>
          <p:nvPr/>
        </p:nvSpPr>
        <p:spPr bwMode="auto">
          <a:xfrm>
            <a:off x="7164388" y="4581525"/>
            <a:ext cx="1293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1" name="Line 80"/>
          <p:cNvSpPr>
            <a:spLocks noChangeShapeType="1"/>
          </p:cNvSpPr>
          <p:nvPr/>
        </p:nvSpPr>
        <p:spPr bwMode="auto">
          <a:xfrm>
            <a:off x="8459788" y="3068638"/>
            <a:ext cx="0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2" name="Line 81"/>
          <p:cNvSpPr>
            <a:spLocks noChangeShapeType="1"/>
          </p:cNvSpPr>
          <p:nvPr/>
        </p:nvSpPr>
        <p:spPr bwMode="auto">
          <a:xfrm flipV="1">
            <a:off x="7202488" y="3652838"/>
            <a:ext cx="800100" cy="1587"/>
          </a:xfrm>
          <a:prstGeom prst="line">
            <a:avLst/>
          </a:prstGeom>
          <a:noFill/>
          <a:ln w="12700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3" name="Line 82"/>
          <p:cNvSpPr>
            <a:spLocks noChangeShapeType="1"/>
          </p:cNvSpPr>
          <p:nvPr/>
        </p:nvSpPr>
        <p:spPr bwMode="auto">
          <a:xfrm flipV="1">
            <a:off x="7202488" y="3841750"/>
            <a:ext cx="800100" cy="1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4" name="Line 83"/>
          <p:cNvSpPr>
            <a:spLocks noChangeShapeType="1"/>
          </p:cNvSpPr>
          <p:nvPr/>
        </p:nvSpPr>
        <p:spPr bwMode="auto">
          <a:xfrm>
            <a:off x="7202488" y="403225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5" name="Line 84"/>
          <p:cNvSpPr>
            <a:spLocks noChangeShapeType="1"/>
          </p:cNvSpPr>
          <p:nvPr/>
        </p:nvSpPr>
        <p:spPr bwMode="auto">
          <a:xfrm>
            <a:off x="7202488" y="3465513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6" name="Line 85"/>
          <p:cNvSpPr>
            <a:spLocks noChangeShapeType="1"/>
          </p:cNvSpPr>
          <p:nvPr/>
        </p:nvSpPr>
        <p:spPr bwMode="auto">
          <a:xfrm>
            <a:off x="8040688" y="3843338"/>
            <a:ext cx="4175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7" name="Line 86"/>
          <p:cNvSpPr>
            <a:spLocks noChangeShapeType="1"/>
          </p:cNvSpPr>
          <p:nvPr/>
        </p:nvSpPr>
        <p:spPr bwMode="auto">
          <a:xfrm>
            <a:off x="8040688" y="3654425"/>
            <a:ext cx="4175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8" name="Line 87"/>
          <p:cNvSpPr>
            <a:spLocks noChangeShapeType="1"/>
          </p:cNvSpPr>
          <p:nvPr/>
        </p:nvSpPr>
        <p:spPr bwMode="auto">
          <a:xfrm>
            <a:off x="7500958" y="4214818"/>
            <a:ext cx="8620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9" name="Line 88"/>
          <p:cNvSpPr>
            <a:spLocks noChangeShapeType="1"/>
          </p:cNvSpPr>
          <p:nvPr/>
        </p:nvSpPr>
        <p:spPr bwMode="auto">
          <a:xfrm>
            <a:off x="8040688" y="4032250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0" name="Line 89"/>
          <p:cNvSpPr>
            <a:spLocks noChangeShapeType="1"/>
          </p:cNvSpPr>
          <p:nvPr/>
        </p:nvSpPr>
        <p:spPr bwMode="auto">
          <a:xfrm>
            <a:off x="7202488" y="422116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1" name="Line 90"/>
          <p:cNvSpPr>
            <a:spLocks noChangeShapeType="1"/>
          </p:cNvSpPr>
          <p:nvPr/>
        </p:nvSpPr>
        <p:spPr bwMode="auto">
          <a:xfrm>
            <a:off x="7164388" y="4410075"/>
            <a:ext cx="12938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2" name="Text Box 93"/>
          <p:cNvSpPr txBox="1">
            <a:spLocks noChangeArrowheads="1"/>
          </p:cNvSpPr>
          <p:nvPr/>
        </p:nvSpPr>
        <p:spPr bwMode="auto">
          <a:xfrm>
            <a:off x="7596188" y="4941888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E</a:t>
            </a:r>
          </a:p>
        </p:txBody>
      </p:sp>
      <p:sp>
        <p:nvSpPr>
          <p:cNvPr id="265310" name="Text Box 94"/>
          <p:cNvSpPr txBox="1">
            <a:spLocks noChangeArrowheads="1"/>
          </p:cNvSpPr>
          <p:nvPr/>
        </p:nvSpPr>
        <p:spPr bwMode="auto">
          <a:xfrm>
            <a:off x="7524750" y="5589588"/>
            <a:ext cx="647700" cy="579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</a:rPr>
              <a:t>∨</a:t>
            </a:r>
          </a:p>
        </p:txBody>
      </p:sp>
      <p:grpSp>
        <p:nvGrpSpPr>
          <p:cNvPr id="36894" name="Group 96"/>
          <p:cNvGrpSpPr>
            <a:grpSpLocks/>
          </p:cNvGrpSpPr>
          <p:nvPr/>
        </p:nvGrpSpPr>
        <p:grpSpPr bwMode="auto">
          <a:xfrm>
            <a:off x="7164388" y="3068638"/>
            <a:ext cx="1408140" cy="1512887"/>
            <a:chOff x="4513" y="1933"/>
            <a:chExt cx="815" cy="953"/>
          </a:xfrm>
        </p:grpSpPr>
        <p:sp>
          <p:nvSpPr>
            <p:cNvPr id="36896" name="Line 78"/>
            <p:cNvSpPr>
              <a:spLocks noChangeShapeType="1"/>
            </p:cNvSpPr>
            <p:nvPr/>
          </p:nvSpPr>
          <p:spPr bwMode="auto">
            <a:xfrm>
              <a:off x="4513" y="1933"/>
              <a:ext cx="0" cy="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7" name="Line 91"/>
            <p:cNvSpPr>
              <a:spLocks noChangeShapeType="1"/>
            </p:cNvSpPr>
            <p:nvPr/>
          </p:nvSpPr>
          <p:spPr bwMode="auto">
            <a:xfrm>
              <a:off x="4513" y="2886"/>
              <a:ext cx="8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8" name="AutoShape 92"/>
            <p:cNvSpPr>
              <a:spLocks noChangeArrowheads="1"/>
            </p:cNvSpPr>
            <p:nvPr/>
          </p:nvSpPr>
          <p:spPr bwMode="auto">
            <a:xfrm rot="10800000">
              <a:off x="4666" y="2250"/>
              <a:ext cx="499" cy="5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00"/>
                <a:gd name="T16" fmla="*/ 0 h 21600"/>
                <a:gd name="T17" fmla="*/ 21600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5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5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5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5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5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5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5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5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5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8" grpId="0" build="p"/>
      <p:bldP spid="265290" grpId="0" bldLvl="0" animBg="1"/>
      <p:bldP spid="265291" grpId="0" bldLvl="0" animBg="1"/>
      <p:bldP spid="265292" grpId="0" bldLvl="0" animBg="1"/>
      <p:bldP spid="265293" grpId="0" bldLvl="0" animBg="1"/>
      <p:bldP spid="2653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116013" y="844550"/>
            <a:ext cx="72009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漂浮在水面上的球和瓶受到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力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的作用，其施力物体分别是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________,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它们的大小是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的。 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静止在空气中的气球受到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力和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力的作用，其施力物分别是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_________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39725" y="609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6299200" y="844550"/>
            <a:ext cx="936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重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512888" y="1557338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浮力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6948488" y="1571625"/>
            <a:ext cx="10795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地球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1800225" y="2238375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水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5248275" y="2127250"/>
            <a:ext cx="1512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相等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6119813" y="2844800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重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1223963" y="3468688"/>
            <a:ext cx="1512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空气浮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6948488" y="3452813"/>
            <a:ext cx="107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地球</a:t>
            </a: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1692275" y="4121150"/>
            <a:ext cx="10445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空气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7" grpId="0"/>
      <p:bldP spid="71689" grpId="0"/>
      <p:bldP spid="716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7950" y="549275"/>
            <a:ext cx="1655763" cy="503238"/>
          </a:xfrm>
          <a:prstGeom prst="round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微软雅黑"/>
              </a:rPr>
              <a:t>课堂小结</a:t>
            </a: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539750" y="1914525"/>
            <a:ext cx="788511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、什么是浮力</a:t>
            </a:r>
            <a:endParaRPr lang="en-US" altLang="zh-CN" sz="2800" b="1" dirty="0">
              <a:latin typeface="Times New Roman" pitchFamily="18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微软雅黑" pitchFamily="34" charset="-122"/>
              </a:rPr>
              <a:t>2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、浮力的方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向</a:t>
            </a:r>
            <a:endParaRPr lang="zh-CN" altLang="en-US" sz="2800" b="1" dirty="0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3556" name="矩形 4"/>
          <p:cNvSpPr>
            <a:spLocks noChangeArrowheads="1"/>
          </p:cNvSpPr>
          <p:nvPr/>
        </p:nvSpPr>
        <p:spPr bwMode="auto">
          <a:xfrm>
            <a:off x="539750" y="3286125"/>
            <a:ext cx="792003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微软雅黑" pitchFamily="34" charset="-122"/>
              </a:rPr>
              <a:t>3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、称重法测浮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力</a:t>
            </a:r>
            <a:endParaRPr lang="en-US" altLang="zh-CN" sz="2800" b="1" dirty="0">
              <a:latin typeface="Times New Roman" pitchFamily="18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微软雅黑" pitchFamily="34" charset="-122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、浮力产生的原因</a:t>
            </a:r>
            <a:endParaRPr lang="zh-CN" altLang="en-US" sz="2800" b="1" baseline="-25000" dirty="0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3557" name="矩形 5"/>
          <p:cNvSpPr>
            <a:spLocks noChangeArrowheads="1"/>
          </p:cNvSpPr>
          <p:nvPr/>
        </p:nvSpPr>
        <p:spPr bwMode="auto">
          <a:xfrm>
            <a:off x="3563938" y="1298575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认识浮力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气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17986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图片s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16438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195513" y="4868863"/>
            <a:ext cx="4537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气球为什么腾空而起？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1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7900"/>
            <a:ext cx="914400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319088"/>
            <a:ext cx="8893175" cy="6715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000" b="1" smtClean="0">
                <a:solidFill>
                  <a:srgbClr val="001010"/>
                </a:solidFill>
              </a:rPr>
              <a:t>死海（以色列和约旦之间的内陆盐湖 ）</a:t>
            </a:r>
          </a:p>
        </p:txBody>
      </p:sp>
      <p:sp>
        <p:nvSpPr>
          <p:cNvPr id="88070" name="AutoShape 6"/>
          <p:cNvSpPr>
            <a:spLocks noChangeArrowheads="1"/>
          </p:cNvSpPr>
          <p:nvPr/>
        </p:nvSpPr>
        <p:spPr bwMode="auto">
          <a:xfrm>
            <a:off x="6227763" y="4437063"/>
            <a:ext cx="2667000" cy="1676400"/>
          </a:xfrm>
          <a:prstGeom prst="cloudCallout">
            <a:avLst>
              <a:gd name="adj1" fmla="val -69167"/>
              <a:gd name="adj2" fmla="val -45454"/>
            </a:avLst>
          </a:prstGeom>
          <a:solidFill>
            <a:schemeClr val="tx2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0" hangingPunct="0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6659563" y="4652963"/>
            <a:ext cx="2057400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990033"/>
                </a:solidFill>
                <a:latin typeface="Times New Roman" pitchFamily="18" charset="0"/>
                <a:ea typeface="隶书" pitchFamily="49" charset="-122"/>
              </a:rPr>
              <a:t>为什么死海不死？人能漂浮在水面上呢？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 bldLvl="0" animBg="1"/>
      <p:bldP spid="880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09295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热气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04813"/>
            <a:ext cx="19081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258888" y="5013325"/>
            <a:ext cx="568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热气球为什么可以载人升高？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14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476375" y="333375"/>
            <a:ext cx="6240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1010"/>
                </a:solidFill>
              </a:rPr>
              <a:t>鸭子为什么能浮在 水面上</a:t>
            </a:r>
            <a:r>
              <a:rPr lang="en-US" altLang="zh-CN" sz="4000" b="1">
                <a:solidFill>
                  <a:srgbClr val="00101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1266" descr="200911295446838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476250"/>
            <a:ext cx="43561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11268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573463"/>
            <a:ext cx="43561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4" descr="https://ss2.bdstatic.com/70cFvnSh_Q1YnxGkpoWK1HF6hhy/it/u=58244794,357670030&amp;fm=23&amp;gp=0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t="10309" b="5498"/>
          <a:stretch>
            <a:fillRect/>
          </a:stretch>
        </p:blipFill>
        <p:spPr bwMode="auto">
          <a:xfrm>
            <a:off x="285750" y="428625"/>
            <a:ext cx="42862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 descr="014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3571875"/>
            <a:ext cx="455771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图片s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38" y="2500313"/>
            <a:ext cx="30337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椭圆 3077"/>
          <p:cNvSpPr>
            <a:spLocks noChangeArrowheads="1"/>
          </p:cNvSpPr>
          <p:nvPr/>
        </p:nvSpPr>
        <p:spPr bwMode="auto">
          <a:xfrm>
            <a:off x="1403350" y="2420938"/>
            <a:ext cx="6769100" cy="1800225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411413" y="1700213"/>
            <a:ext cx="43926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第九章　浮力</a:t>
            </a:r>
            <a:endParaRPr lang="zh-CN" altLang="en-US" sz="4800" b="1">
              <a:solidFill>
                <a:srgbClr val="000000"/>
              </a:solidFill>
            </a:endParaRPr>
          </a:p>
        </p:txBody>
      </p:sp>
      <p:sp>
        <p:nvSpPr>
          <p:cNvPr id="19460" name="文本框 3076"/>
          <p:cNvSpPr txBox="1">
            <a:spLocks noChangeArrowheads="1"/>
          </p:cNvSpPr>
          <p:nvPr/>
        </p:nvSpPr>
        <p:spPr bwMode="auto">
          <a:xfrm>
            <a:off x="1692275" y="2781300"/>
            <a:ext cx="6305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FF"/>
                </a:solidFill>
              </a:rPr>
              <a:t>第一节　认识浮力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7649"/>
          <p:cNvGrpSpPr>
            <a:grpSpLocks/>
          </p:cNvGrpSpPr>
          <p:nvPr/>
        </p:nvGrpSpPr>
        <p:grpSpPr bwMode="auto">
          <a:xfrm>
            <a:off x="2016125" y="3714750"/>
            <a:ext cx="7129463" cy="2808288"/>
            <a:chOff x="1292" y="210"/>
            <a:chExt cx="4491" cy="1769"/>
          </a:xfrm>
        </p:grpSpPr>
        <p:sp>
          <p:nvSpPr>
            <p:cNvPr id="20492" name="右箭头 27652"/>
            <p:cNvSpPr>
              <a:spLocks noChangeArrowheads="1"/>
            </p:cNvSpPr>
            <p:nvPr/>
          </p:nvSpPr>
          <p:spPr bwMode="auto">
            <a:xfrm>
              <a:off x="1429" y="935"/>
              <a:ext cx="343" cy="306"/>
            </a:xfrm>
            <a:prstGeom prst="rightArrow">
              <a:avLst>
                <a:gd name="adj1" fmla="val 50000"/>
                <a:gd name="adj2" fmla="val 2801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右大括号 27653"/>
            <p:cNvSpPr>
              <a:spLocks/>
            </p:cNvSpPr>
            <p:nvPr/>
          </p:nvSpPr>
          <p:spPr bwMode="auto">
            <a:xfrm>
              <a:off x="1292" y="210"/>
              <a:ext cx="96" cy="1769"/>
            </a:xfrm>
            <a:prstGeom prst="rightBrace">
              <a:avLst>
                <a:gd name="adj1" fmla="val 153474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文本框 27654"/>
            <p:cNvSpPr txBox="1">
              <a:spLocks noChangeArrowheads="1"/>
            </p:cNvSpPr>
            <p:nvPr/>
          </p:nvSpPr>
          <p:spPr bwMode="auto">
            <a:xfrm>
              <a:off x="1709" y="845"/>
              <a:ext cx="407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66"/>
                  </a:solidFill>
                  <a:ea typeface="黑体" pitchFamily="49" charset="-122"/>
                </a:rPr>
                <a:t>浸在气体里的物体受到</a:t>
              </a:r>
              <a:r>
                <a:rPr lang="zh-CN" altLang="en-US" sz="3600" b="1">
                  <a:solidFill>
                    <a:srgbClr val="FF0000"/>
                  </a:solidFill>
                  <a:ea typeface="黑体" pitchFamily="49" charset="-122"/>
                </a:rPr>
                <a:t>气体</a:t>
              </a:r>
              <a:r>
                <a:rPr lang="zh-CN" altLang="en-US" sz="2800" b="1">
                  <a:solidFill>
                    <a:srgbClr val="000066"/>
                  </a:solidFill>
                  <a:ea typeface="黑体" pitchFamily="49" charset="-122"/>
                </a:rPr>
                <a:t>向上的托力</a:t>
              </a:r>
            </a:p>
          </p:txBody>
        </p:sp>
      </p:grpSp>
      <p:grpSp>
        <p:nvGrpSpPr>
          <p:cNvPr id="20483" name="组合 27655"/>
          <p:cNvGrpSpPr>
            <a:grpSpLocks/>
          </p:cNvGrpSpPr>
          <p:nvPr/>
        </p:nvGrpSpPr>
        <p:grpSpPr bwMode="auto">
          <a:xfrm>
            <a:off x="57150" y="260350"/>
            <a:ext cx="9167813" cy="2881313"/>
            <a:chOff x="0" y="2341"/>
            <a:chExt cx="5775" cy="1815"/>
          </a:xfrm>
        </p:grpSpPr>
        <p:pic>
          <p:nvPicPr>
            <p:cNvPr id="20488" name="图片 27656" descr="xin_350104041029030127134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341"/>
              <a:ext cx="1247" cy="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9" name="右大括号 27658"/>
            <p:cNvSpPr>
              <a:spLocks/>
            </p:cNvSpPr>
            <p:nvPr/>
          </p:nvSpPr>
          <p:spPr bwMode="auto">
            <a:xfrm>
              <a:off x="1292" y="2400"/>
              <a:ext cx="120" cy="1756"/>
            </a:xfrm>
            <a:prstGeom prst="rightBrace">
              <a:avLst>
                <a:gd name="adj1" fmla="val 121877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0" name="右箭头 27659"/>
            <p:cNvSpPr>
              <a:spLocks noChangeArrowheads="1"/>
            </p:cNvSpPr>
            <p:nvPr/>
          </p:nvSpPr>
          <p:spPr bwMode="auto">
            <a:xfrm>
              <a:off x="1428" y="3203"/>
              <a:ext cx="363" cy="306"/>
            </a:xfrm>
            <a:prstGeom prst="rightArrow">
              <a:avLst>
                <a:gd name="adj1" fmla="val 50000"/>
                <a:gd name="adj2" fmla="val 296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文本框 27660"/>
            <p:cNvSpPr txBox="1">
              <a:spLocks noChangeArrowheads="1"/>
            </p:cNvSpPr>
            <p:nvPr/>
          </p:nvSpPr>
          <p:spPr bwMode="auto">
            <a:xfrm>
              <a:off x="1701" y="3113"/>
              <a:ext cx="407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66"/>
                  </a:solidFill>
                  <a:ea typeface="黑体" pitchFamily="49" charset="-122"/>
                </a:rPr>
                <a:t>浸在液体里的物体受到</a:t>
              </a:r>
              <a:r>
                <a:rPr lang="zh-CN" altLang="en-US" sz="3600" b="1">
                  <a:solidFill>
                    <a:srgbClr val="FF0000"/>
                  </a:solidFill>
                  <a:ea typeface="黑体" pitchFamily="49" charset="-122"/>
                </a:rPr>
                <a:t>液体</a:t>
              </a:r>
              <a:r>
                <a:rPr lang="zh-CN" altLang="en-US" sz="2800" b="1">
                  <a:solidFill>
                    <a:srgbClr val="000066"/>
                  </a:solidFill>
                  <a:ea typeface="黑体" pitchFamily="49" charset="-122"/>
                </a:rPr>
                <a:t>向上的托力</a:t>
              </a:r>
            </a:p>
          </p:txBody>
        </p:sp>
      </p:grpSp>
      <p:pic>
        <p:nvPicPr>
          <p:cNvPr id="20484" name="图片 27661" descr="图 (276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4238"/>
            <a:ext cx="914400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 descr="https://ss2.bdstatic.com/70cFvnSh_Q1YnxGkpoWK1HF6hhy/it/u=58244794,357670030&amp;fm=23&amp;gp=0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l="13792" t="30354" r="34483" b="33562"/>
          <a:stretch>
            <a:fillRect/>
          </a:stretch>
        </p:blipFill>
        <p:spPr bwMode="auto">
          <a:xfrm>
            <a:off x="0" y="1785938"/>
            <a:ext cx="2143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图片s1"/>
          <p:cNvPicPr>
            <a:picLocks noChangeAspect="1" noChangeArrowheads="1"/>
          </p:cNvPicPr>
          <p:nvPr/>
        </p:nvPicPr>
        <p:blipFill>
          <a:blip r:embed="rId5" cstate="print"/>
          <a:srcRect l="39999" t="25000" b="12500"/>
          <a:stretch>
            <a:fillRect/>
          </a:stretch>
        </p:blipFill>
        <p:spPr bwMode="auto">
          <a:xfrm>
            <a:off x="0" y="5368925"/>
            <a:ext cx="200025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4" descr="图片1"/>
          <p:cNvPicPr>
            <a:picLocks noChangeAspect="1" noChangeArrowheads="1"/>
          </p:cNvPicPr>
          <p:nvPr/>
        </p:nvPicPr>
        <p:blipFill>
          <a:blip r:embed="rId6" cstate="print"/>
          <a:srcRect l="68488" t="11739" r="291" b="29572"/>
          <a:stretch>
            <a:fillRect/>
          </a:stretch>
        </p:blipFill>
        <p:spPr bwMode="auto">
          <a:xfrm>
            <a:off x="0" y="3643313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300</TotalTime>
  <Pages>0</Pages>
  <Words>724</Words>
  <Characters>0</Characters>
  <Application>Microsoft Office PowerPoint</Application>
  <DocSecurity>0</DocSecurity>
  <PresentationFormat>全屏显示(4:3)</PresentationFormat>
  <Lines>0</Lines>
  <Paragraphs>108</Paragraphs>
  <Slides>28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暗香扑面</vt:lpstr>
      <vt:lpstr>幻灯片 1</vt:lpstr>
      <vt:lpstr>幻灯片 2</vt:lpstr>
      <vt:lpstr>幻灯片 3</vt:lpstr>
      <vt:lpstr>死海（以色列和约旦之间的内陆盐湖 ）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xue</dc:creator>
  <cp:keywords/>
  <dc:description/>
  <cp:lastModifiedBy>Administrator</cp:lastModifiedBy>
  <cp:revision>45</cp:revision>
  <dcterms:created xsi:type="dcterms:W3CDTF">2017-02-27T05:34:45Z</dcterms:created>
  <dcterms:modified xsi:type="dcterms:W3CDTF">2017-03-29T03:35:10Z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