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17"/>
  </p:notesMasterIdLst>
  <p:handoutMasterIdLst>
    <p:handoutMasterId r:id="rId18"/>
  </p:handoutMasterIdLst>
  <p:sldIdLst>
    <p:sldId id="291" r:id="rId3"/>
    <p:sldId id="305" r:id="rId4"/>
    <p:sldId id="499" r:id="rId5"/>
    <p:sldId id="501" r:id="rId6"/>
    <p:sldId id="500" r:id="rId7"/>
    <p:sldId id="532" r:id="rId8"/>
    <p:sldId id="533" r:id="rId9"/>
    <p:sldId id="534" r:id="rId10"/>
    <p:sldId id="541" r:id="rId11"/>
    <p:sldId id="494" r:id="rId12"/>
    <p:sldId id="341" r:id="rId13"/>
    <p:sldId id="495" r:id="rId14"/>
    <p:sldId id="301" r:id="rId15"/>
    <p:sldId id="258" r:id="rId16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A17"/>
    <a:srgbClr val="F48E20"/>
    <a:srgbClr val="83BADF"/>
    <a:srgbClr val="4AD6C6"/>
    <a:srgbClr val="F9B13C"/>
    <a:srgbClr val="F0F7FB"/>
    <a:srgbClr val="FF9222"/>
    <a:srgbClr val="FFD248"/>
    <a:srgbClr val="5FA012"/>
    <a:srgbClr val="80D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46" autoAdjust="0"/>
  </p:normalViewPr>
  <p:slideViewPr>
    <p:cSldViewPr snapToGrid="0">
      <p:cViewPr varScale="1">
        <p:scale>
          <a:sx n="86" d="100"/>
          <a:sy n="86" d="100"/>
        </p:scale>
        <p:origin x="533" y="67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三页</a:t>
            </a:r>
            <a:r>
              <a:rPr lang="en-US" altLang="zh-CN" dirty="0"/>
              <a:t>PPT</a:t>
            </a:r>
            <a:r>
              <a:rPr lang="zh-CN" altLang="en-US" dirty="0"/>
              <a:t>，分别辅助动画；</a:t>
            </a:r>
            <a:endParaRPr lang="zh-CN" altLang="en-US" u="sng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字体新罗马，学习目标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语言简练，感觉器官不准确，盖章动画，仪器测量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 descr="C:\Users\lbli2\Desktop\教材插图比翼齐飞.png教材插图比翼齐飞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635"/>
            <a:ext cx="1222121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9.png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第一章 机械运动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51160" y="4299683"/>
            <a:ext cx="5833655" cy="707886"/>
          </a:xfrm>
        </p:spPr>
        <p:txBody>
          <a:bodyPr/>
          <a:lstStyle/>
          <a:p>
            <a:pPr algn="ctr"/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节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测量平均速度</a:t>
            </a:r>
          </a:p>
        </p:txBody>
      </p:sp>
      <p:sp>
        <p:nvSpPr>
          <p:cNvPr id="3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 l="-16000" r="-4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2585085" y="423545"/>
            <a:ext cx="895286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小明在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测小车的平均速度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的实验中，设计了如图的实验装置：小车从带刻度（分度值为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1cm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）的斜面顶端由静止下滑，图中显示了小车到达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三处的时刻（数字分别表示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时：分：秒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3990340"/>
            <a:ext cx="1572260" cy="657860"/>
            <a:chOff x="223" y="5741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1923" y="4849495"/>
            <a:ext cx="1572260" cy="657860"/>
            <a:chOff x="223" y="7365"/>
            <a:chExt cx="2476" cy="1036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5708650"/>
            <a:ext cx="1572260" cy="657860"/>
            <a:chOff x="223" y="8989"/>
            <a:chExt cx="2476" cy="103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605" y="3130550"/>
            <a:ext cx="1572895" cy="658495"/>
            <a:chOff x="223" y="869"/>
            <a:chExt cx="2477" cy="103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85085" y="3819525"/>
            <a:ext cx="916051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720725" algn="l"/>
                <a:tab pos="1466850" algn="l"/>
                <a:tab pos="2667000" algn="l"/>
                <a:tab pos="3867150" algn="l"/>
                <a:tab pos="4800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根据公式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_________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可以计算速度。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为了方便计时，应使斜面的坡度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________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（填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大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）。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请根据图中信息回答</a:t>
            </a:r>
            <a:r>
              <a:rPr kumimoji="1"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kumimoji="1" lang="en-US" altLang="zh-CN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_____cm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kumimoji="1"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kumimoji="1" lang="en-US" altLang="zh-CN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_____s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kumimoji="1"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kumimoji="1" lang="en-US" altLang="zh-CN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_____m/s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kumimoji="1"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kumimoji="1" lang="en-US" altLang="zh-CN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_____m/s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(4)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由实验看出，小车在下滑过程中速度越来越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___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，是在做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_________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运动。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(5)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实验前必须学会熟练使用电子表。如果让小车过了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点后才开始计时，则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会使所测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段的平均速度</a:t>
            </a:r>
            <a:r>
              <a:rPr kumimoji="1"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kumimoji="1" lang="en-US" altLang="zh-CN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偏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_____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（填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大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</a:t>
            </a:r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83400" y="4236085"/>
            <a:ext cx="635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25820" y="4613275"/>
            <a:ext cx="794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40.0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63840" y="4613275"/>
            <a:ext cx="476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346565" y="4613275"/>
            <a:ext cx="664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54120" y="4970145"/>
            <a:ext cx="664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0.5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94955" y="5327650"/>
            <a:ext cx="635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60535" y="5327650"/>
            <a:ext cx="1299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变速直线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98615" y="6056630"/>
            <a:ext cx="635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37050" y="3632835"/>
          <a:ext cx="600710" cy="602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393700" imgH="393700" progId="Equation.KSEE3">
                  <p:embed/>
                </p:oleObj>
              </mc:Choice>
              <mc:Fallback>
                <p:oleObj r:id="rId5" imgW="393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37050" y="3632835"/>
                        <a:ext cx="600710" cy="602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 descr="习题图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000" t="8861" r="16115" b="19583"/>
          <a:stretch>
            <a:fillRect/>
          </a:stretch>
        </p:blipFill>
        <p:spPr>
          <a:xfrm>
            <a:off x="6407785" y="1229995"/>
            <a:ext cx="4855845" cy="2576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364906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307756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21" name="文本框 4101"/>
          <p:cNvSpPr txBox="1"/>
          <p:nvPr/>
        </p:nvSpPr>
        <p:spPr>
          <a:xfrm>
            <a:off x="3586480" y="664845"/>
            <a:ext cx="773684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超声波测距</a:t>
            </a:r>
          </a:p>
        </p:txBody>
      </p:sp>
      <p:pic>
        <p:nvPicPr>
          <p:cNvPr id="22" name="图片 21" descr="C:\Users\lbli2\Desktop\小飞飞（通用版）\1.小学\读书1.png读书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78138" y="294323"/>
            <a:ext cx="727710" cy="94996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912745" y="1662430"/>
            <a:ext cx="83134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超声波在空气中的传播速度约为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340m/s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。超声波的指向性强，因而经常用于距离的测量、汽车倒车防撞、智能机器人等领域。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2558" y="551815"/>
            <a:ext cx="1572260" cy="657860"/>
            <a:chOff x="223" y="2493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2240" y="1410970"/>
            <a:ext cx="1572895" cy="658495"/>
            <a:chOff x="223" y="4117"/>
            <a:chExt cx="2477" cy="10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2240" y="3130550"/>
            <a:ext cx="1572895" cy="658495"/>
            <a:chOff x="223" y="5741"/>
            <a:chExt cx="2477" cy="103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2558" y="4850130"/>
            <a:ext cx="1572260" cy="657860"/>
            <a:chOff x="223" y="7365"/>
            <a:chExt cx="2476" cy="103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2558" y="5709285"/>
            <a:ext cx="1572260" cy="657860"/>
            <a:chOff x="223" y="8989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2240" y="2270760"/>
            <a:ext cx="1572895" cy="658495"/>
            <a:chOff x="223" y="4117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240" y="3990340"/>
            <a:ext cx="1572895" cy="658495"/>
            <a:chOff x="223" y="869"/>
            <a:chExt cx="2477" cy="103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912745" y="2861310"/>
            <a:ext cx="504634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超声波测距原理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如图所示，发射器向某一方向发射超声波，在发射的同时开始计时。超声波传播时碰到障碍物会被反射，接收器收到反射波就停止计时。根据计时器记</a:t>
            </a:r>
          </a:p>
        </p:txBody>
      </p:sp>
      <p:sp>
        <p:nvSpPr>
          <p:cNvPr id="4" name="矩形 3"/>
          <p:cNvSpPr/>
          <p:nvPr/>
        </p:nvSpPr>
        <p:spPr>
          <a:xfrm>
            <a:off x="2912745" y="5172075"/>
            <a:ext cx="83134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如果障碍物时运动的物体，超声波测量仪还可以测出物体移动的速度。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672705" y="3075305"/>
            <a:ext cx="3364230" cy="1398585"/>
            <a:chOff x="5391456" y="4623957"/>
            <a:chExt cx="3786229" cy="1754021"/>
          </a:xfrm>
        </p:grpSpPr>
        <p:grpSp>
          <p:nvGrpSpPr>
            <p:cNvPr id="9" name="组合 8"/>
            <p:cNvGrpSpPr/>
            <p:nvPr/>
          </p:nvGrpSpPr>
          <p:grpSpPr>
            <a:xfrm>
              <a:off x="5391456" y="4623957"/>
              <a:ext cx="3684604" cy="1750440"/>
              <a:chOff x="5430767" y="4535402"/>
              <a:chExt cx="3684604" cy="175044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430767" y="4535402"/>
                <a:ext cx="3684604" cy="1750440"/>
                <a:chOff x="5430767" y="4535402"/>
                <a:chExt cx="3684604" cy="1750440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30767" y="4535402"/>
                  <a:ext cx="3684604" cy="1750440"/>
                </a:xfrm>
                <a:prstGeom prst="round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087220" y="4798411"/>
                  <a:ext cx="1137656" cy="352735"/>
                </a:xfrm>
                <a:prstGeom prst="round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087220" y="5794017"/>
                  <a:ext cx="1137656" cy="260007"/>
                </a:xfrm>
                <a:prstGeom prst="roundRect">
                  <a:avLst/>
                </a:prstGeom>
              </p:spPr>
            </p:pic>
          </p:grp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52888" y="4881437"/>
                <a:ext cx="502336" cy="1092399"/>
              </a:xfrm>
              <a:prstGeom prst="roundRect">
                <a:avLst/>
              </a:prstGeom>
            </p:spPr>
          </p:pic>
        </p:grpSp>
        <p:sp>
          <p:nvSpPr>
            <p:cNvPr id="15" name="矩形 8"/>
            <p:cNvSpPr/>
            <p:nvPr/>
          </p:nvSpPr>
          <p:spPr>
            <a:xfrm>
              <a:off x="5971754" y="4756952"/>
              <a:ext cx="1936708" cy="555092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发射器</a:t>
              </a:r>
            </a:p>
          </p:txBody>
        </p:sp>
        <p:sp>
          <p:nvSpPr>
            <p:cNvPr id="16" name="矩形 9"/>
            <p:cNvSpPr/>
            <p:nvPr/>
          </p:nvSpPr>
          <p:spPr>
            <a:xfrm>
              <a:off x="5956037" y="5824099"/>
              <a:ext cx="2122518" cy="553879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接收器</a:t>
              </a:r>
            </a:p>
          </p:txBody>
        </p:sp>
        <p:sp>
          <p:nvSpPr>
            <p:cNvPr id="17" name="矩形 10"/>
            <p:cNvSpPr/>
            <p:nvPr/>
          </p:nvSpPr>
          <p:spPr>
            <a:xfrm>
              <a:off x="8475325" y="4886966"/>
              <a:ext cx="702360" cy="1349026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defTabSz="1222375">
                <a:defRPr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障碍物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912745" y="4729480"/>
            <a:ext cx="78873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录的时间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，仪器自动计算出发射点与障碍物之间的距离。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560" y="5329555"/>
            <a:ext cx="1156335" cy="1420495"/>
          </a:xfrm>
          <a:prstGeom prst="rect">
            <a:avLst/>
          </a:prstGeom>
        </p:spPr>
      </p:pic>
      <p:grpSp>
        <p:nvGrpSpPr>
          <p:cNvPr id="100" name="组合 99"/>
          <p:cNvGrpSpPr/>
          <p:nvPr/>
        </p:nvGrpSpPr>
        <p:grpSpPr>
          <a:xfrm>
            <a:off x="6685280" y="1587632"/>
            <a:ext cx="4319905" cy="3863478"/>
            <a:chOff x="11095" y="3641"/>
            <a:chExt cx="6803" cy="1914"/>
          </a:xfrm>
        </p:grpSpPr>
        <p:sp>
          <p:nvSpPr>
            <p:cNvPr id="35" name="圆角矩形 34"/>
            <p:cNvSpPr/>
            <p:nvPr/>
          </p:nvSpPr>
          <p:spPr>
            <a:xfrm>
              <a:off x="11945" y="3641"/>
              <a:ext cx="5953" cy="1914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11095" y="4592"/>
              <a:ext cx="85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直接箭头连接符 58"/>
          <p:cNvCxnSpPr/>
          <p:nvPr/>
        </p:nvCxnSpPr>
        <p:spPr>
          <a:xfrm>
            <a:off x="3954780" y="3564890"/>
            <a:ext cx="687705" cy="10795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圆角矩形 59"/>
          <p:cNvSpPr/>
          <p:nvPr/>
        </p:nvSpPr>
        <p:spPr>
          <a:xfrm>
            <a:off x="2505907" y="2743874"/>
            <a:ext cx="1461695" cy="1631833"/>
          </a:xfrm>
          <a:prstGeom prst="roundRect">
            <a:avLst/>
          </a:prstGeom>
          <a:solidFill>
            <a:srgbClr val="026BA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测量平均速度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402506" y="1818005"/>
            <a:ext cx="1409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实验原理：</a:t>
            </a:r>
          </a:p>
        </p:txBody>
      </p:sp>
      <p:graphicFrame>
        <p:nvGraphicFramePr>
          <p:cNvPr id="24" name="对象 2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811260" y="1591945"/>
          <a:ext cx="824230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3700" imgH="393700" progId="Equation.KSEE3">
                  <p:embed/>
                </p:oleObj>
              </mc:Choice>
              <mc:Fallback>
                <p:oleObj r:id="rId4" imgW="393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11260" y="1591945"/>
                        <a:ext cx="824230" cy="826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42558" y="551815"/>
            <a:ext cx="1572260" cy="657860"/>
            <a:chOff x="223" y="2493"/>
            <a:chExt cx="2476" cy="10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2240" y="1410970"/>
            <a:ext cx="1572895" cy="658495"/>
            <a:chOff x="223" y="4117"/>
            <a:chExt cx="2477" cy="103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240" y="3130550"/>
            <a:ext cx="1572895" cy="658495"/>
            <a:chOff x="223" y="5741"/>
            <a:chExt cx="2477" cy="103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2240" y="3990340"/>
            <a:ext cx="1572895" cy="658495"/>
            <a:chOff x="223" y="7365"/>
            <a:chExt cx="2477" cy="103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8" y="7544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2558" y="5709920"/>
            <a:ext cx="1572260" cy="657860"/>
            <a:chOff x="223" y="8989"/>
            <a:chExt cx="2476" cy="103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240" y="2270760"/>
            <a:ext cx="1572895" cy="658495"/>
            <a:chOff x="223" y="4117"/>
            <a:chExt cx="2477" cy="103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2240" y="4850130"/>
            <a:ext cx="1572895" cy="658495"/>
            <a:chOff x="223" y="869"/>
            <a:chExt cx="2477" cy="1037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642485" y="2558415"/>
            <a:ext cx="2045970" cy="2034540"/>
          </a:xfrm>
          <a:prstGeom prst="roundRect">
            <a:avLst/>
          </a:prstGeom>
          <a:solidFill>
            <a:srgbClr val="026BA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实验：测量物体运动的平均速度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02506" y="2552065"/>
            <a:ext cx="1409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16190" y="2978785"/>
            <a:ext cx="32143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小车、斜面、刻度尺、停表、木块、金属片。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02506" y="3823335"/>
            <a:ext cx="2861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实验结论：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16190" y="4271010"/>
            <a:ext cx="32143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小车前段路程运动慢，后段路程运动快，全程是变速直线运动。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2875" y="551815"/>
            <a:ext cx="1572260" cy="657860"/>
            <a:chOff x="223" y="2493"/>
            <a:chExt cx="2476" cy="10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558" y="1410970"/>
            <a:ext cx="1572895" cy="658495"/>
            <a:chOff x="223" y="4117"/>
            <a:chExt cx="2477" cy="103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558" y="3130550"/>
            <a:ext cx="1572895" cy="658495"/>
            <a:chOff x="223" y="5741"/>
            <a:chExt cx="2477" cy="103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2558" y="3990340"/>
            <a:ext cx="1572895" cy="658495"/>
            <a:chOff x="223" y="7365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7544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2558" y="2270760"/>
            <a:ext cx="1572895" cy="658495"/>
            <a:chOff x="223" y="4117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2558" y="5709920"/>
            <a:ext cx="1572895" cy="658495"/>
            <a:chOff x="223" y="869"/>
            <a:chExt cx="2477" cy="103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布置作业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2558" y="4850130"/>
            <a:ext cx="1572895" cy="658495"/>
            <a:chOff x="223" y="8989"/>
            <a:chExt cx="2477" cy="103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9168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47100" y="18109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882265" y="2707640"/>
            <a:ext cx="826643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能用刻度尺测出物体运动的路程，能用停表测出通过这段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路程所用的时间，能根据公式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计算出物体在这段时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间内运动的平均速度。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882442" y="4665214"/>
            <a:ext cx="50482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．能写出简单的实验报告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437071" y="3272924"/>
            <a:ext cx="7704000" cy="71116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7" name="矩形 116"/>
          <p:cNvSpPr/>
          <p:nvPr/>
        </p:nvSpPr>
        <p:spPr>
          <a:xfrm rot="20913814">
            <a:off x="6540535" y="4045310"/>
            <a:ext cx="94869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18070" y="3265170"/>
          <a:ext cx="755650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393700" imgH="393700" progId="Equation.KSEE3">
                  <p:embed/>
                </p:oleObj>
              </mc:Choice>
              <mc:Fallback>
                <p:oleObj r:id="rId3" imgW="393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18070" y="3265170"/>
                        <a:ext cx="755650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325311" y="3814579"/>
            <a:ext cx="7704000" cy="71116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5311" y="4385444"/>
            <a:ext cx="2916000" cy="71116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3828" y="1410970"/>
            <a:ext cx="1572260" cy="657860"/>
            <a:chOff x="223" y="2493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3828" y="551815"/>
            <a:ext cx="1572260" cy="657860"/>
            <a:chOff x="223" y="869"/>
            <a:chExt cx="2476" cy="1036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3828" y="3129915"/>
            <a:ext cx="1572260" cy="657860"/>
            <a:chOff x="223" y="4117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3828" y="3989070"/>
            <a:ext cx="1572260" cy="657860"/>
            <a:chOff x="223" y="5741"/>
            <a:chExt cx="2476" cy="1036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3828" y="4848225"/>
            <a:ext cx="1572260" cy="657860"/>
            <a:chOff x="223" y="7365"/>
            <a:chExt cx="2476" cy="103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3828" y="5707380"/>
            <a:ext cx="1572260" cy="657860"/>
            <a:chOff x="223" y="8989"/>
            <a:chExt cx="2476" cy="1036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3510" y="2270125"/>
            <a:ext cx="1572895" cy="658495"/>
            <a:chOff x="223" y="2493"/>
            <a:chExt cx="2477" cy="103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4101"/>
          <p:cNvSpPr txBox="1"/>
          <p:nvPr/>
        </p:nvSpPr>
        <p:spPr>
          <a:xfrm>
            <a:off x="3586480" y="664845"/>
            <a:ext cx="4940935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想想议议</a:t>
            </a:r>
          </a:p>
        </p:txBody>
      </p:sp>
      <p:pic>
        <p:nvPicPr>
          <p:cNvPr id="6" name="图片 5" descr="E:\教研中心\小飞飞（通用版）\1.小学\卖萌1.png卖萌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65438" y="253365"/>
            <a:ext cx="753110" cy="1031875"/>
          </a:xfrm>
          <a:prstGeom prst="rect">
            <a:avLst/>
          </a:prstGeom>
        </p:spPr>
      </p:pic>
      <p:sp>
        <p:nvSpPr>
          <p:cNvPr id="86" name="文本框 4101"/>
          <p:cNvSpPr txBox="1"/>
          <p:nvPr/>
        </p:nvSpPr>
        <p:spPr>
          <a:xfrm>
            <a:off x="3928745" y="4032885"/>
            <a:ext cx="2525395" cy="534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测量长度的工具</a:t>
            </a:r>
          </a:p>
        </p:txBody>
      </p:sp>
      <p:sp>
        <p:nvSpPr>
          <p:cNvPr id="14" name="矩形 13"/>
          <p:cNvSpPr/>
          <p:nvPr/>
        </p:nvSpPr>
        <p:spPr>
          <a:xfrm rot="21106913">
            <a:off x="9168889" y="5362433"/>
            <a:ext cx="1612900" cy="52197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间接测量</a:t>
            </a:r>
          </a:p>
        </p:txBody>
      </p:sp>
      <p:sp>
        <p:nvSpPr>
          <p:cNvPr id="7" name="文本框 4101"/>
          <p:cNvSpPr txBox="1"/>
          <p:nvPr/>
        </p:nvSpPr>
        <p:spPr>
          <a:xfrm>
            <a:off x="7962583" y="4032885"/>
            <a:ext cx="2525395" cy="534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测量时间的工具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283903" y="1778000"/>
            <a:ext cx="3815080" cy="2124710"/>
            <a:chOff x="5066" y="2800"/>
            <a:chExt cx="6008" cy="3346"/>
          </a:xfrm>
        </p:grpSpPr>
        <p:grpSp>
          <p:nvGrpSpPr>
            <p:cNvPr id="77" name="组合 76"/>
            <p:cNvGrpSpPr/>
            <p:nvPr/>
          </p:nvGrpSpPr>
          <p:grpSpPr>
            <a:xfrm>
              <a:off x="5066" y="2800"/>
              <a:ext cx="6009" cy="3346"/>
              <a:chOff x="10024" y="3116"/>
              <a:chExt cx="6009" cy="3346"/>
            </a:xfrm>
          </p:grpSpPr>
          <p:pic>
            <p:nvPicPr>
              <p:cNvPr id="1026" name="Picture 2" descr="https://ss3.bdstatic.com/70cFv8Sh_Q1YnxGkpoWK1HF6hhy/it/u=3342594957,1800624&amp;fm=26&amp;gp=0.jpg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600000">
                <a:off x="10252" y="3484"/>
                <a:ext cx="2757" cy="2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" name="圆角矩形 72"/>
              <p:cNvSpPr/>
              <p:nvPr/>
            </p:nvSpPr>
            <p:spPr>
              <a:xfrm>
                <a:off x="10024" y="3116"/>
                <a:ext cx="6009" cy="3346"/>
              </a:xfrm>
              <a:prstGeom prst="roundRect">
                <a:avLst/>
              </a:prstGeom>
              <a:noFill/>
              <a:ln w="57150">
                <a:solidFill>
                  <a:srgbClr val="CCE4F7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" name="图片 8" descr="卷尺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6440"/>
            <a:stretch>
              <a:fillRect/>
            </a:stretch>
          </p:blipFill>
          <p:spPr>
            <a:xfrm>
              <a:off x="7250" y="3629"/>
              <a:ext cx="3422" cy="2517"/>
            </a:xfrm>
            <a:prstGeom prst="round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317740" y="1778000"/>
            <a:ext cx="3815080" cy="2124710"/>
            <a:chOff x="11524" y="2800"/>
            <a:chExt cx="6008" cy="3346"/>
          </a:xfrm>
        </p:grpSpPr>
        <p:sp>
          <p:nvSpPr>
            <p:cNvPr id="12" name="圆角矩形 11"/>
            <p:cNvSpPr/>
            <p:nvPr/>
          </p:nvSpPr>
          <p:spPr>
            <a:xfrm>
              <a:off x="11524" y="2800"/>
              <a:ext cx="6009" cy="3346"/>
            </a:xfrm>
            <a:prstGeom prst="roundRect">
              <a:avLst/>
            </a:prstGeom>
            <a:noFill/>
            <a:ln w="57150">
              <a:solidFill>
                <a:srgbClr val="CCE4F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6" name="Picture 12" descr="https://gimg2.baidu.com/image_search/src=http%3A%2F%2Fwww.gxgp668.com%2Fd%2Ffile%2Fcontent%2F2018%2F01%2F5a7168bf3bfaf.jpg&amp;refer=http%3A%2F%2Fwww.gxgp668.com&amp;app=2002&amp;size=f9999,10000&amp;q=a80&amp;n=0&amp;g=0n&amp;fmt=jpeg?sec=1617960678&amp;t=b5545f0dd489ecd9013206107d94e2aa"/>
            <p:cNvPicPr>
              <a:picLocks noChangeAspect="1" noChangeArrowheads="1"/>
            </p:cNvPicPr>
            <p:nvPr/>
          </p:nvPicPr>
          <p:blipFill rotWithShape="1"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86" y="3259"/>
              <a:ext cx="2023" cy="2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图片 14" descr="教材插图电子停表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AEE2F7">
                    <a:alpha val="100000"/>
                  </a:srgbClr>
                </a:clrFrom>
                <a:clrTo>
                  <a:srgbClr val="AEE2F7">
                    <a:alpha val="100000"/>
                    <a:alpha val="0"/>
                  </a:srgbClr>
                </a:clrTo>
              </a:clrChange>
            </a:blip>
            <a:srcRect l="25324" t="20337" r="14852"/>
            <a:stretch>
              <a:fillRect/>
            </a:stretch>
          </p:blipFill>
          <p:spPr>
            <a:xfrm>
              <a:off x="15001" y="3366"/>
              <a:ext cx="1995" cy="2373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28820" y="5510530"/>
            <a:ext cx="4933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如何测量物体运动的速度？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43828" y="1410970"/>
            <a:ext cx="1572260" cy="657860"/>
            <a:chOff x="223" y="2493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828" y="551815"/>
            <a:ext cx="1572260" cy="657860"/>
            <a:chOff x="223" y="869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3828" y="3129915"/>
            <a:ext cx="1572260" cy="657860"/>
            <a:chOff x="223" y="4117"/>
            <a:chExt cx="2476" cy="103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3828" y="3989070"/>
            <a:ext cx="1572260" cy="657860"/>
            <a:chOff x="223" y="5741"/>
            <a:chExt cx="2476" cy="10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828" y="4848225"/>
            <a:ext cx="1572260" cy="657860"/>
            <a:chOff x="223" y="7365"/>
            <a:chExt cx="2476" cy="103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3828" y="5707380"/>
            <a:ext cx="1572260" cy="657860"/>
            <a:chOff x="223" y="8989"/>
            <a:chExt cx="2476" cy="103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3510" y="2270125"/>
            <a:ext cx="1572895" cy="658495"/>
            <a:chOff x="223" y="2493"/>
            <a:chExt cx="2477" cy="103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9479915" y="5327650"/>
            <a:ext cx="1750695" cy="50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3751580" y="5327650"/>
            <a:ext cx="1750695" cy="508635"/>
          </a:xfrm>
          <a:prstGeom prst="rect">
            <a:avLst/>
          </a:prstGeom>
        </p:spPr>
      </p:pic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5" name="文本框 4101"/>
          <p:cNvSpPr txBox="1"/>
          <p:nvPr/>
        </p:nvSpPr>
        <p:spPr>
          <a:xfrm>
            <a:off x="3586480" y="664845"/>
            <a:ext cx="4940935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测量物体运动的平均速度</a:t>
            </a:r>
          </a:p>
        </p:txBody>
      </p:sp>
      <p:pic>
        <p:nvPicPr>
          <p:cNvPr id="4" name="图片 3" descr="E:\教研中心\小飞飞（通用版）\1.小学\介绍2.png介绍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78138" y="253365"/>
            <a:ext cx="727710" cy="1031875"/>
          </a:xfrm>
          <a:prstGeom prst="rect">
            <a:avLst/>
          </a:prstGeom>
        </p:spPr>
      </p:pic>
      <p:graphicFrame>
        <p:nvGraphicFramePr>
          <p:cNvPr id="38" name="对象 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30065" y="2239645"/>
          <a:ext cx="1616075" cy="162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93700" imgH="393700" progId="Equation.KSEE3">
                  <p:embed/>
                </p:oleObj>
              </mc:Choice>
              <mc:Fallback>
                <p:oleObj r:id="rId6" imgW="393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30065" y="2239645"/>
                        <a:ext cx="1616075" cy="162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线形标注 2(无边框) 1"/>
          <p:cNvSpPr/>
          <p:nvPr/>
        </p:nvSpPr>
        <p:spPr>
          <a:xfrm>
            <a:off x="6219190" y="2143760"/>
            <a:ext cx="1855470" cy="488315"/>
          </a:xfrm>
          <a:prstGeom prst="callout2">
            <a:avLst>
              <a:gd name="adj1" fmla="val 48374"/>
              <a:gd name="adj2" fmla="val 12217"/>
              <a:gd name="adj3" fmla="val 47464"/>
              <a:gd name="adj4" fmla="val -684"/>
              <a:gd name="adj5" fmla="val 98699"/>
              <a:gd name="adj6" fmla="val -19233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刻度尺</a:t>
            </a:r>
          </a:p>
        </p:txBody>
      </p:sp>
      <p:sp>
        <p:nvSpPr>
          <p:cNvPr id="5" name="线形标注 2(无边框) 4"/>
          <p:cNvSpPr/>
          <p:nvPr/>
        </p:nvSpPr>
        <p:spPr>
          <a:xfrm>
            <a:off x="6219190" y="3592195"/>
            <a:ext cx="1855470" cy="488315"/>
          </a:xfrm>
          <a:prstGeom prst="callout2">
            <a:avLst>
              <a:gd name="adj1" fmla="val 48374"/>
              <a:gd name="adj2" fmla="val 6057"/>
              <a:gd name="adj3" fmla="val 47464"/>
              <a:gd name="adj4" fmla="val -5201"/>
              <a:gd name="adj5" fmla="val 390"/>
              <a:gd name="adj6" fmla="val -22108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机械停表</a:t>
            </a:r>
          </a:p>
        </p:txBody>
      </p:sp>
      <p:pic>
        <p:nvPicPr>
          <p:cNvPr id="1036" name="Picture 12" descr="https://gimg2.baidu.com/image_search/src=http%3A%2F%2Fwww.gxgp668.com%2Fd%2Ffile%2Fcontent%2F2018%2F01%2F5a7168bf3bfaf.jpg&amp;refer=http%3A%2F%2Fwww.gxgp668.com&amp;app=2002&amp;size=f9999,10000&amp;q=a80&amp;n=0&amp;g=0n&amp;fmt=jpeg?sec=1617960678&amp;t=b5545f0dd489ecd9013206107d94e2aa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47710" y="3105785"/>
            <a:ext cx="962025" cy="115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直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1785" y="1999615"/>
            <a:ext cx="2332355" cy="7772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8485" y="5166995"/>
            <a:ext cx="81121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根据公式计算出物体在这段时间内运动的平均速度。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0896" y="529944"/>
            <a:ext cx="5829935" cy="689395"/>
            <a:chOff x="6286249" y="3931402"/>
            <a:chExt cx="5829935" cy="689395"/>
          </a:xfrm>
        </p:grpSpPr>
        <p:grpSp>
          <p:nvGrpSpPr>
            <p:cNvPr id="5" name="组合 4"/>
            <p:cNvGrpSpPr/>
            <p:nvPr/>
          </p:nvGrpSpPr>
          <p:grpSpPr>
            <a:xfrm>
              <a:off x="6286249" y="3931402"/>
              <a:ext cx="5829935" cy="689395"/>
              <a:chOff x="3142878" y="1753554"/>
              <a:chExt cx="5829935" cy="689395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372113" y="1903414"/>
                <a:ext cx="560070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021718" y="1893254"/>
                <a:ext cx="447040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测量物体运动的平均速度</a:t>
                </a:r>
              </a:p>
            </p:txBody>
          </p:sp>
          <p:sp>
            <p:nvSpPr>
              <p:cNvPr id="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2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2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aphicFrame>
        <p:nvGraphicFramePr>
          <p:cNvPr id="48" name="对象 4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35500" y="1430973"/>
          <a:ext cx="1183005" cy="1186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393700" imgH="393700" progId="Equation.KSEE3">
                  <p:embed/>
                </p:oleObj>
              </mc:Choice>
              <mc:Fallback>
                <p:oleObj r:id="rId5" imgW="393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35500" y="1430973"/>
                        <a:ext cx="1183005" cy="1186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4635500" y="3098800"/>
            <a:ext cx="6278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小车、斜面、刻度尺、停表、木块、金属片。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1160" y="4217035"/>
            <a:ext cx="8608695" cy="1795780"/>
          </a:xfrm>
          <a:prstGeom prst="round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746375" y="1793875"/>
            <a:ext cx="3071495" cy="459740"/>
            <a:chOff x="4325" y="2825"/>
            <a:chExt cx="4837" cy="724"/>
          </a:xfrm>
        </p:grpSpPr>
        <p:sp>
          <p:nvSpPr>
            <p:cNvPr id="4" name="文本框 3"/>
            <p:cNvSpPr txBox="1"/>
            <p:nvPr/>
          </p:nvSpPr>
          <p:spPr>
            <a:xfrm>
              <a:off x="4656" y="2825"/>
              <a:ext cx="450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实验原理：</a:t>
              </a:r>
            </a:p>
          </p:txBody>
        </p:sp>
        <p:pic>
          <p:nvPicPr>
            <p:cNvPr id="61" name="图片 60" descr="矢量智能对象-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25" y="2954"/>
              <a:ext cx="418" cy="46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746375" y="3098800"/>
            <a:ext cx="3071495" cy="459740"/>
            <a:chOff x="4325" y="4880"/>
            <a:chExt cx="4837" cy="724"/>
          </a:xfrm>
        </p:grpSpPr>
        <p:sp>
          <p:nvSpPr>
            <p:cNvPr id="50" name="文本框 49"/>
            <p:cNvSpPr txBox="1"/>
            <p:nvPr/>
          </p:nvSpPr>
          <p:spPr>
            <a:xfrm>
              <a:off x="4656" y="4880"/>
              <a:ext cx="450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实验器材：</a:t>
              </a:r>
            </a:p>
          </p:txBody>
        </p:sp>
        <p:pic>
          <p:nvPicPr>
            <p:cNvPr id="57" name="图片 56" descr="矢量智能对象 拷贝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25" y="5009"/>
              <a:ext cx="418" cy="46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0896" y="529944"/>
            <a:ext cx="5829935" cy="689395"/>
            <a:chOff x="6286249" y="3931402"/>
            <a:chExt cx="5829935" cy="689395"/>
          </a:xfrm>
        </p:grpSpPr>
        <p:grpSp>
          <p:nvGrpSpPr>
            <p:cNvPr id="5" name="组合 4"/>
            <p:cNvGrpSpPr/>
            <p:nvPr/>
          </p:nvGrpSpPr>
          <p:grpSpPr>
            <a:xfrm>
              <a:off x="6286249" y="3931402"/>
              <a:ext cx="5829935" cy="689395"/>
              <a:chOff x="3142878" y="1753554"/>
              <a:chExt cx="5829935" cy="689395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372113" y="1903414"/>
                <a:ext cx="560070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021718" y="1893254"/>
                <a:ext cx="447040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测量物体运动的平均速度</a:t>
                </a:r>
              </a:p>
            </p:txBody>
          </p:sp>
          <p:sp>
            <p:nvSpPr>
              <p:cNvPr id="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2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2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pic>
        <p:nvPicPr>
          <p:cNvPr id="6" name="测量全程平均速度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85920" y="2027555"/>
            <a:ext cx="5775960" cy="3231515"/>
          </a:xfrm>
          <a:prstGeom prst="rect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115945" y="5536565"/>
            <a:ext cx="82340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把小车放在斜面顶端，用刻度尺测出小车将要通过的路程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，由静止释放小车，用停表测量通过的时间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，数据填入表格。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01290" y="1307465"/>
            <a:ext cx="3117215" cy="459740"/>
            <a:chOff x="4254" y="2059"/>
            <a:chExt cx="4909" cy="724"/>
          </a:xfrm>
        </p:grpSpPr>
        <p:sp>
          <p:nvSpPr>
            <p:cNvPr id="10" name="文本框 9"/>
            <p:cNvSpPr txBox="1"/>
            <p:nvPr/>
          </p:nvSpPr>
          <p:spPr>
            <a:xfrm>
              <a:off x="4657" y="2059"/>
              <a:ext cx="450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实验步骤：</a:t>
              </a:r>
            </a:p>
          </p:txBody>
        </p:sp>
        <p:pic>
          <p:nvPicPr>
            <p:cNvPr id="58" name="图片 57" descr="矢量智能对象 拷贝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54" y="2188"/>
              <a:ext cx="418" cy="46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0896" y="529944"/>
            <a:ext cx="5829935" cy="689395"/>
            <a:chOff x="6286249" y="3931402"/>
            <a:chExt cx="5829935" cy="689395"/>
          </a:xfrm>
        </p:grpSpPr>
        <p:grpSp>
          <p:nvGrpSpPr>
            <p:cNvPr id="5" name="组合 4"/>
            <p:cNvGrpSpPr/>
            <p:nvPr/>
          </p:nvGrpSpPr>
          <p:grpSpPr>
            <a:xfrm>
              <a:off x="6286249" y="3931402"/>
              <a:ext cx="5829935" cy="689395"/>
              <a:chOff x="3142878" y="1753554"/>
              <a:chExt cx="5829935" cy="689395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372113" y="1903414"/>
                <a:ext cx="560070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021718" y="1893254"/>
                <a:ext cx="447040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测量物体运动的平均速度</a:t>
                </a:r>
              </a:p>
            </p:txBody>
          </p:sp>
          <p:sp>
            <p:nvSpPr>
              <p:cNvPr id="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2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2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2957195" y="1307465"/>
            <a:ext cx="2861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实验步骤：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15945" y="5536565"/>
            <a:ext cx="82340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将金属片放置在斜面中部，测出小车到金属片的距离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，由静止释放小车，测出小车所用时间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，填入表格。</a:t>
            </a:r>
          </a:p>
        </p:txBody>
      </p:sp>
      <p:pic>
        <p:nvPicPr>
          <p:cNvPr id="58" name="图片 57" descr="矢量智能对象 拷贝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1290" y="1389301"/>
            <a:ext cx="265271" cy="296704"/>
          </a:xfrm>
          <a:prstGeom prst="rect">
            <a:avLst/>
          </a:prstGeom>
        </p:spPr>
      </p:pic>
      <p:pic>
        <p:nvPicPr>
          <p:cNvPr id="14" name="测量前半程小车速度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00735" y="2026913"/>
            <a:ext cx="5746331" cy="3232800"/>
          </a:xfrm>
          <a:prstGeom prst="rect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0896" y="529944"/>
            <a:ext cx="5829935" cy="689395"/>
            <a:chOff x="6286249" y="3931402"/>
            <a:chExt cx="5829935" cy="689395"/>
          </a:xfrm>
        </p:grpSpPr>
        <p:grpSp>
          <p:nvGrpSpPr>
            <p:cNvPr id="5" name="组合 4"/>
            <p:cNvGrpSpPr/>
            <p:nvPr/>
          </p:nvGrpSpPr>
          <p:grpSpPr>
            <a:xfrm>
              <a:off x="6286249" y="3931402"/>
              <a:ext cx="5829935" cy="689395"/>
              <a:chOff x="3142878" y="1753554"/>
              <a:chExt cx="5829935" cy="689395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372113" y="1903414"/>
                <a:ext cx="560070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021718" y="1893254"/>
                <a:ext cx="447040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测量物体运动的平均速度</a:t>
                </a:r>
              </a:p>
            </p:txBody>
          </p:sp>
          <p:sp>
            <p:nvSpPr>
              <p:cNvPr id="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2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2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3041015" y="3299460"/>
          <a:ext cx="8476615" cy="184277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137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4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3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路程（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运动时间（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平均速度（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m/s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全程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0.700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 3.2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≈ 0.22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前半程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0.350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 1.9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0.18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后半程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0.350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= 1.3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0.27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57195" y="1307465"/>
            <a:ext cx="2861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实验步骤：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52115" y="1762760"/>
            <a:ext cx="82340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通过计算下半段路程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、时间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，算出下半段路程的平均速度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，填入表格。</a:t>
            </a:r>
          </a:p>
        </p:txBody>
      </p:sp>
      <p:pic>
        <p:nvPicPr>
          <p:cNvPr id="58" name="图片 57" descr="矢量智能对象 拷贝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1290" y="1389301"/>
            <a:ext cx="265271" cy="29670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2701290" y="2660015"/>
            <a:ext cx="3117215" cy="459740"/>
            <a:chOff x="4254" y="4189"/>
            <a:chExt cx="4909" cy="724"/>
          </a:xfrm>
        </p:grpSpPr>
        <p:sp>
          <p:nvSpPr>
            <p:cNvPr id="13" name="文本框 12"/>
            <p:cNvSpPr txBox="1"/>
            <p:nvPr/>
          </p:nvSpPr>
          <p:spPr>
            <a:xfrm>
              <a:off x="4657" y="4189"/>
              <a:ext cx="450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实验表格：</a:t>
              </a:r>
            </a:p>
          </p:txBody>
        </p:sp>
        <p:pic>
          <p:nvPicPr>
            <p:cNvPr id="59" name="图片 58" descr="矢量智能对象 拷贝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54" y="4318"/>
              <a:ext cx="418" cy="467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2701290" y="5374005"/>
            <a:ext cx="3117215" cy="459740"/>
            <a:chOff x="4254" y="8463"/>
            <a:chExt cx="4909" cy="724"/>
          </a:xfrm>
        </p:grpSpPr>
        <p:sp>
          <p:nvSpPr>
            <p:cNvPr id="39" name="文本框 38"/>
            <p:cNvSpPr txBox="1"/>
            <p:nvPr/>
          </p:nvSpPr>
          <p:spPr>
            <a:xfrm>
              <a:off x="4657" y="8463"/>
              <a:ext cx="450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实验结论：</a:t>
              </a:r>
            </a:p>
          </p:txBody>
        </p:sp>
        <p:pic>
          <p:nvPicPr>
            <p:cNvPr id="57" name="图片 56" descr="矢量智能对象 拷贝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54" y="8592"/>
              <a:ext cx="418" cy="467"/>
            </a:xfrm>
            <a:prstGeom prst="rect">
              <a:avLst/>
            </a:prstGeom>
          </p:spPr>
        </p:pic>
      </p:grpSp>
      <p:sp>
        <p:nvSpPr>
          <p:cNvPr id="42" name="文本框 41"/>
          <p:cNvSpPr txBox="1"/>
          <p:nvPr/>
        </p:nvSpPr>
        <p:spPr>
          <a:xfrm>
            <a:off x="2952115" y="5834380"/>
            <a:ext cx="8333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小车前半程运动慢，后半程运动快，全程在做加速直线运动。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835775" y="1922145"/>
            <a:ext cx="1273175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8105140" y="1922145"/>
            <a:ext cx="1507490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02940" y="2784475"/>
            <a:ext cx="2918460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7157085" y="3431540"/>
            <a:ext cx="2642235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" name="组合 1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0896" y="529944"/>
            <a:ext cx="5829935" cy="689395"/>
            <a:chOff x="6286249" y="3931402"/>
            <a:chExt cx="5829935" cy="689395"/>
          </a:xfrm>
        </p:grpSpPr>
        <p:grpSp>
          <p:nvGrpSpPr>
            <p:cNvPr id="5" name="组合 4"/>
            <p:cNvGrpSpPr/>
            <p:nvPr/>
          </p:nvGrpSpPr>
          <p:grpSpPr>
            <a:xfrm>
              <a:off x="6286249" y="3931402"/>
              <a:ext cx="5829935" cy="689395"/>
              <a:chOff x="3142878" y="1753554"/>
              <a:chExt cx="5829935" cy="689395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372113" y="1903414"/>
                <a:ext cx="560070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021718" y="1893254"/>
                <a:ext cx="447040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测量物体运动的平均速度</a:t>
                </a:r>
              </a:p>
            </p:txBody>
          </p:sp>
          <p:sp>
            <p:nvSpPr>
              <p:cNvPr id="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2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2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2957195" y="1307465"/>
            <a:ext cx="2861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交流评估：</a:t>
            </a:r>
          </a:p>
        </p:txBody>
      </p:sp>
      <p:pic>
        <p:nvPicPr>
          <p:cNvPr id="57" name="图片 56" descr="矢量智能对象 拷贝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290" y="1389301"/>
            <a:ext cx="265271" cy="29670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93695" y="1992630"/>
            <a:ext cx="8559800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为了方便计时，斜面的长度要足够长，坡度要小，注意坡度也不能过小，否则测出的平均速度大小会过于接近，且测量过程中不能改变斜面的坡度。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893695" y="3569970"/>
            <a:ext cx="855980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金属片的作用是防止小车滑落，便于准确测量时间。</a:t>
            </a:r>
          </a:p>
        </p:txBody>
      </p:sp>
      <p:sp>
        <p:nvSpPr>
          <p:cNvPr id="62" name="椭圆 61"/>
          <p:cNvSpPr/>
          <p:nvPr/>
        </p:nvSpPr>
        <p:spPr>
          <a:xfrm>
            <a:off x="2506980" y="2069465"/>
            <a:ext cx="396000" cy="396000"/>
          </a:xfrm>
          <a:prstGeom prst="ellipse">
            <a:avLst/>
          </a:prstGeom>
          <a:solidFill>
            <a:srgbClr val="F48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思源黑体 CN" panose="020B0200000000000000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3" name="椭圆 32"/>
          <p:cNvSpPr/>
          <p:nvPr/>
        </p:nvSpPr>
        <p:spPr>
          <a:xfrm>
            <a:off x="2506980" y="3638988"/>
            <a:ext cx="396000" cy="396000"/>
          </a:xfrm>
          <a:prstGeom prst="ellipse">
            <a:avLst/>
          </a:prstGeom>
          <a:solidFill>
            <a:srgbClr val="F48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思源黑体 CN" panose="020B0200000000000000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7445375" y="5292725"/>
            <a:ext cx="4192270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2849880" y="5755005"/>
            <a:ext cx="2437765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3676015" y="4601845"/>
            <a:ext cx="873125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9192895" y="4192905"/>
            <a:ext cx="996950" cy="744220"/>
          </a:xfrm>
          <a:prstGeom prst="roundRect">
            <a:avLst/>
          </a:prstGeom>
          <a:solidFill>
            <a:srgbClr val="F48E20">
              <a:alpha val="43000"/>
            </a:srgb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893695" y="4260850"/>
            <a:ext cx="874395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测量小车在斜面上通过的路程时，从开始计时的车头量到计时结束时的车头，而不是测斜面的长度，否则会使测量结果偏大。</a:t>
            </a:r>
          </a:p>
        </p:txBody>
      </p:sp>
      <p:sp>
        <p:nvSpPr>
          <p:cNvPr id="56" name="矩形 55"/>
          <p:cNvSpPr/>
          <p:nvPr/>
        </p:nvSpPr>
        <p:spPr>
          <a:xfrm>
            <a:off x="2893695" y="5394960"/>
            <a:ext cx="874395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要测量哪一段路程的平均速度，就测量其对应的路程和通过这段路程所用的时间。</a:t>
            </a:r>
          </a:p>
        </p:txBody>
      </p:sp>
      <p:sp>
        <p:nvSpPr>
          <p:cNvPr id="59" name="椭圆 58"/>
          <p:cNvSpPr/>
          <p:nvPr/>
        </p:nvSpPr>
        <p:spPr>
          <a:xfrm>
            <a:off x="2506980" y="4353560"/>
            <a:ext cx="396000" cy="396000"/>
          </a:xfrm>
          <a:prstGeom prst="ellipse">
            <a:avLst/>
          </a:prstGeom>
          <a:solidFill>
            <a:srgbClr val="F48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思源黑体 CN" panose="020B0200000000000000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0" name="椭圆 59"/>
          <p:cNvSpPr/>
          <p:nvPr/>
        </p:nvSpPr>
        <p:spPr>
          <a:xfrm>
            <a:off x="2506980" y="5480685"/>
            <a:ext cx="396000" cy="396000"/>
          </a:xfrm>
          <a:prstGeom prst="ellipse">
            <a:avLst/>
          </a:prstGeom>
          <a:solidFill>
            <a:srgbClr val="F48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思源黑体 CN" panose="020B0200000000000000" charset="-122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ac50c6f-b1aa-4956-8b00-d5a9fd7a33fc}"/>
  <p:tag name="TABLE_ENDDRAG_ORIGIN_RECT" val="667*201"/>
  <p:tag name="TABLE_ENDDRAG_RECT" val="249*257*667*201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1073</Words>
  <Application>Microsoft Office PowerPoint</Application>
  <PresentationFormat>宽屏</PresentationFormat>
  <Paragraphs>190</Paragraphs>
  <Slides>14</Slides>
  <Notes>12</Notes>
  <HiddenSlides>0</HiddenSlides>
  <MMClips>2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Equation.KSEE3</vt:lpstr>
      <vt:lpstr>第一章 机械运动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1166</cp:revision>
  <cp:lastPrinted>2021-03-01T08:24:00Z</cp:lastPrinted>
  <dcterms:created xsi:type="dcterms:W3CDTF">2018-12-13T05:08:00Z</dcterms:created>
  <dcterms:modified xsi:type="dcterms:W3CDTF">2022-10-08T11:59:53Z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627E43DAA92E48D5AE47F5771E9808E6</vt:lpwstr>
  </property>
  <property fmtid="{D5CDD505-2E9C-101B-9397-08002B2CF9AE}" pid="3" name="KSOProductBuildVer">
    <vt:lpwstr>2052-11.1.0.10667</vt:lpwstr>
  </property>
</Properties>
</file>