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5"/>
  </p:notesMasterIdLst>
  <p:sldIdLst>
    <p:sldId id="394" r:id="rId2"/>
    <p:sldId id="395" r:id="rId3"/>
    <p:sldId id="396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397" r:id="rId20"/>
    <p:sldId id="280" r:id="rId21"/>
    <p:sldId id="281" r:id="rId22"/>
    <p:sldId id="257" r:id="rId23"/>
    <p:sldId id="306" r:id="rId24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5">
          <p15:clr>
            <a:srgbClr val="A4A3A4"/>
          </p15:clr>
        </p15:guide>
        <p15:guide id="2" pos="2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AFBA3"/>
    <a:srgbClr val="37EB9E"/>
    <a:srgbClr val="03490D"/>
    <a:srgbClr val="3A122E"/>
    <a:srgbClr val="3440E2"/>
    <a:srgbClr val="000099"/>
    <a:srgbClr val="A0F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35" autoAdjust="0"/>
    <p:restoredTop sz="94614" autoAdjust="0"/>
  </p:normalViewPr>
  <p:slideViewPr>
    <p:cSldViewPr snapToGrid="0">
      <p:cViewPr varScale="1">
        <p:scale>
          <a:sx n="81" d="100"/>
          <a:sy n="81" d="100"/>
        </p:scale>
        <p:origin x="1397" y="62"/>
      </p:cViewPr>
      <p:guideLst>
        <p:guide orient="horz" pos="2175"/>
        <p:guide pos="2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EF988-434B-42B2-8FC3-D0C52E32C76A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170D8-8DF9-4D34-A669-5657AE82FE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1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217DB0A-92BF-4EF2-96D1-D1B0B2FF50A4}" type="slidenum">
              <a:rPr lang="en-US" altLang="zh-CN"/>
              <a:t>17</a:t>
            </a:fld>
            <a:endParaRPr lang="en-US" altLang="zh-CN"/>
          </a:p>
        </p:txBody>
      </p:sp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22532" name="页眉占位符 3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sz="1200"/>
              <a:t>苏科版　八年级　下册</a:t>
            </a:r>
          </a:p>
        </p:txBody>
      </p:sp>
      <p:sp>
        <p:nvSpPr>
          <p:cNvPr id="22533" name="页脚占位符 4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sz="1200"/>
              <a:t>澄城县冯原镇中学　赵军平</a:t>
            </a:r>
          </a:p>
        </p:txBody>
      </p:sp>
      <p:sp>
        <p:nvSpPr>
          <p:cNvPr id="22534" name="灯片编号占位符 5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/>
            <a:fld id="{41705B0A-2FD0-41F9-A232-5FDCCC2ABF8F}" type="slidenum">
              <a:rPr lang="en-US" altLang="zh-CN" sz="1200"/>
              <a:t>17</a:t>
            </a:fld>
            <a:endParaRPr lang="en-US" altLang="zh-CN" sz="1200"/>
          </a:p>
        </p:txBody>
      </p:sp>
      <p:sp>
        <p:nvSpPr>
          <p:cNvPr id="22535" name="日期占位符 6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/>
            <a:fld id="{2C52617A-B104-4A3A-BABB-3ADAA2163BF8}" type="datetime1">
              <a:rPr lang="zh-CN" altLang="en-US" sz="1200"/>
              <a:t>2019/12/17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274663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2878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210425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6725" y="1557338"/>
            <a:ext cx="7921625" cy="381635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2064681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07944" y="188913"/>
            <a:ext cx="1980406" cy="518477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6725" y="188913"/>
            <a:ext cx="5826413" cy="518477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2748707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064896" cy="2016224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B82D4373-003F-4BF5-A692-ADE63B2EA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A8E2BA0-D66A-4F43-8574-D1B1B2FDF28C}" type="datetimeFigureOut">
              <a:rPr lang="zh-CN" altLang="en-US"/>
              <a:pPr>
                <a:defRPr/>
              </a:pPr>
              <a:t>2019/12/17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286E7FD-D19A-4402-B42F-71618199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6BDC42A1-C600-41AA-A090-0BDF766A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buFont typeface="Arial" panose="020B0604020202020204" pitchFamily="34" charset="0"/>
              <a:buNone/>
              <a:defRPr sz="1200" noProof="1" dirty="0">
                <a:solidFill>
                  <a:srgbClr val="898989"/>
                </a:solidFill>
                <a:latin typeface="Calibri" pitchFamily="34" charset="0"/>
                <a:cs typeface="+mn-ea"/>
              </a:defRPr>
            </a:lvl1pPr>
          </a:lstStyle>
          <a:p>
            <a:pPr>
              <a:defRPr/>
            </a:pPr>
            <a:fld id="{7A95B6A0-6817-4671-85EA-CA92750DA626}" type="slidenum">
              <a:rPr lang="zh-CN" altLang="en-US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817767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210425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725" y="1557338"/>
            <a:ext cx="7921625" cy="381635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39277159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81079321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210425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6725" y="1557338"/>
            <a:ext cx="3881596" cy="381635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06754" y="1557338"/>
            <a:ext cx="3881596" cy="381635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22445436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88323943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210425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087798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16803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574033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826891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/>
        </p:nvSpPr>
        <p:spPr>
          <a:xfrm>
            <a:off x="1934767" y="1107282"/>
            <a:ext cx="5255419" cy="854869"/>
          </a:xfrm>
          <a:prstGeom prst="rect">
            <a:avLst/>
          </a:prstGeom>
          <a:solidFill>
            <a:srgbClr val="FFFFFF"/>
          </a:solidFill>
          <a:ln w="9525">
            <a:noFill/>
            <a:miter/>
          </a:ln>
        </p:spPr>
        <p:txBody>
          <a:bodyPr wrap="square" lIns="68580" tIns="34290" rIns="68580" bIns="34290" anchor="ctr"/>
          <a:lstStyle/>
          <a:p>
            <a:pPr lvl="0" algn="ctr" eaLnBrk="1" hangingPunct="1">
              <a:buClr>
                <a:srgbClr val="000000"/>
              </a:buClr>
            </a:pPr>
            <a:r>
              <a:rPr lang="zh-CN" altLang="en-US" sz="3300" b="1" dirty="0">
                <a:solidFill>
                  <a:schemeClr val="tx2"/>
                </a:solidFill>
                <a:latin typeface="宋体" charset="-122"/>
                <a:ea typeface="宋体" charset="-122"/>
              </a:rPr>
              <a:t>第五章　透镜及其应用</a:t>
            </a:r>
            <a:endParaRPr lang="zh-CN" altLang="en-US" sz="3000" b="1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4" name="文本框 2"/>
          <p:cNvSpPr txBox="1"/>
          <p:nvPr/>
        </p:nvSpPr>
        <p:spPr>
          <a:xfrm>
            <a:off x="1143000" y="1970961"/>
            <a:ext cx="6853238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0" hangingPunct="0"/>
            <a:r>
              <a:rPr lang="zh-CN" altLang="en-US" sz="3000" b="1" dirty="0">
                <a:latin typeface="楷体_GB2312" pitchFamily="49" charset="-122"/>
                <a:ea typeface="楷体_GB2312" pitchFamily="49" charset="-122"/>
                <a:sym typeface="Arial" charset="0"/>
              </a:rPr>
              <a:t>第</a:t>
            </a:r>
            <a:r>
              <a:rPr lang="en-US" altLang="zh-CN" sz="3000" b="1" dirty="0">
                <a:latin typeface="楷体_GB2312" pitchFamily="49" charset="-122"/>
                <a:ea typeface="楷体_GB2312" pitchFamily="49" charset="-122"/>
                <a:sym typeface="Arial" charset="0"/>
              </a:rPr>
              <a:t>3</a:t>
            </a:r>
            <a:r>
              <a:rPr lang="zh-CN" altLang="en-US" sz="3000" b="1" dirty="0">
                <a:latin typeface="楷体_GB2312" pitchFamily="49" charset="-122"/>
                <a:ea typeface="楷体_GB2312" pitchFamily="49" charset="-122"/>
                <a:sym typeface="Arial" charset="0"/>
              </a:rPr>
              <a:t>节　凸透镜成像的规律</a:t>
            </a:r>
            <a:endParaRPr lang="zh-CN" altLang="en-US" sz="3000"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3077" name="Picture 5" descr="2004101411354084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3" y="2906634"/>
            <a:ext cx="7620000" cy="226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125165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68020" y="1268001"/>
            <a:ext cx="8534400" cy="185928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黑体" pitchFamily="2" charset="-122"/>
              </a:rPr>
              <a:t>    </a:t>
            </a:r>
            <a:r>
              <a:rPr lang="en-US" altLang="zh-CN" sz="2800" dirty="0">
                <a:latin typeface="Times New Roman" pitchFamily="18" charset="0"/>
                <a:ea typeface="黑体" pitchFamily="2" charset="-122"/>
              </a:rPr>
              <a:t>2.</a:t>
            </a:r>
            <a:r>
              <a:rPr lang="zh-CN" altLang="en-US" sz="2800" dirty="0">
                <a:latin typeface="Times New Roman" pitchFamily="18" charset="0"/>
                <a:ea typeface="黑体" pitchFamily="2" charset="-122"/>
              </a:rPr>
              <a:t>在做“凸透镜成像规律”实验时，光源放在光具座</a:t>
            </a:r>
            <a:r>
              <a:rPr lang="en-US" altLang="zh-CN" sz="2800" dirty="0">
                <a:latin typeface="Times New Roman" pitchFamily="18" charset="0"/>
                <a:ea typeface="黑体" pitchFamily="2" charset="-122"/>
              </a:rPr>
              <a:t>10cm</a:t>
            </a:r>
            <a:r>
              <a:rPr lang="zh-CN" altLang="en-US" sz="2800" dirty="0">
                <a:latin typeface="Times New Roman" pitchFamily="18" charset="0"/>
                <a:ea typeface="黑体" pitchFamily="2" charset="-122"/>
              </a:rPr>
              <a:t>处，将焦距为</a:t>
            </a:r>
            <a:r>
              <a:rPr lang="en-US" altLang="zh-CN" sz="2800" dirty="0">
                <a:latin typeface="Times New Roman" pitchFamily="18" charset="0"/>
                <a:ea typeface="黑体" pitchFamily="2" charset="-122"/>
              </a:rPr>
              <a:t>15cm</a:t>
            </a:r>
            <a:r>
              <a:rPr lang="zh-CN" altLang="en-US" sz="2800" dirty="0">
                <a:latin typeface="Times New Roman" pitchFamily="18" charset="0"/>
                <a:ea typeface="黑体" pitchFamily="2" charset="-122"/>
              </a:rPr>
              <a:t>的凸透镜放在</a:t>
            </a:r>
            <a:r>
              <a:rPr lang="en-US" altLang="zh-CN" sz="2800" dirty="0">
                <a:latin typeface="Times New Roman" pitchFamily="18" charset="0"/>
                <a:ea typeface="黑体" pitchFamily="2" charset="-122"/>
              </a:rPr>
              <a:t>50cm</a:t>
            </a:r>
            <a:r>
              <a:rPr lang="zh-CN" altLang="en-US" sz="2800" dirty="0">
                <a:latin typeface="Times New Roman" pitchFamily="18" charset="0"/>
                <a:ea typeface="黑体" pitchFamily="2" charset="-122"/>
              </a:rPr>
              <a:t>处，若要使光屏上成清晰、明亮的像，则光屏大约放在什么位置？所成像的情况怎样？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75" r="7031" b="34375"/>
          <a:stretch>
            <a:fillRect/>
          </a:stretch>
        </p:blipFill>
        <p:spPr bwMode="auto">
          <a:xfrm>
            <a:off x="381000" y="3273509"/>
            <a:ext cx="8534400" cy="248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92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66726" y="1738235"/>
            <a:ext cx="7921625" cy="2862263"/>
          </a:xfrm>
          <a:noFill/>
          <a:ln>
            <a:solidFill>
              <a:schemeClr val="accent3"/>
            </a:solidFill>
            <a:miter lim="800000"/>
          </a:ln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如图是用来研究凸透镜成像规律的实验装置示意图（屏未画出），当蜡烛和透镜放在图示位置时，可以在光屏上得到与物体等大的像。若透镜位置不变，将蜡烛移到刻度为</a:t>
            </a:r>
            <a:r>
              <a:rPr lang="en-US" altLang="zh-CN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30cm</a:t>
            </a:r>
            <a:r>
              <a:rPr lang="zh-CN" altLang="en-US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处，则（       ）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A.</a:t>
            </a:r>
            <a:r>
              <a:rPr lang="zh-CN" altLang="en-US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移动光屏，可以在屏上得到倒立放大的像</a:t>
            </a:r>
            <a:endParaRPr lang="zh-CN" altLang="en-US" sz="2000" dirty="0">
              <a:latin typeface="黑体" pitchFamily="2" charset="-122"/>
              <a:ea typeface="黑体" pitchFamily="2" charset="-12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B.</a:t>
            </a:r>
            <a:r>
              <a:rPr lang="zh-CN" altLang="en-US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移动光屏，可以在屏上得到倒立缩小的像</a:t>
            </a:r>
            <a:endParaRPr lang="zh-CN" altLang="en-US" sz="2000" dirty="0">
              <a:latin typeface="黑体" pitchFamily="2" charset="-122"/>
              <a:ea typeface="黑体" pitchFamily="2" charset="-12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C.</a:t>
            </a:r>
            <a:r>
              <a:rPr lang="zh-CN" altLang="en-US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移动光屏，可以在屏上得到正立放大的像</a:t>
            </a:r>
            <a:endParaRPr lang="zh-CN" altLang="en-US" sz="2000" dirty="0">
              <a:latin typeface="黑体" pitchFamily="2" charset="-122"/>
              <a:ea typeface="黑体" pitchFamily="2" charset="-12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D.</a:t>
            </a:r>
            <a:r>
              <a:rPr lang="zh-CN" altLang="en-US" sz="20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不论光屏移到什么位置，都不能在屏上得到清晰的像</a:t>
            </a:r>
            <a:endParaRPr lang="zh-CN" altLang="en-US" sz="2000" dirty="0"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15363" name="Group 3"/>
          <p:cNvGrpSpPr/>
          <p:nvPr/>
        </p:nvGrpSpPr>
        <p:grpSpPr bwMode="auto">
          <a:xfrm>
            <a:off x="574146" y="4519887"/>
            <a:ext cx="8229600" cy="1200150"/>
            <a:chOff x="192" y="2976"/>
            <a:chExt cx="5184" cy="1008"/>
          </a:xfrm>
        </p:grpSpPr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>
              <a:off x="192" y="3741"/>
              <a:ext cx="46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5365" name="Group 5"/>
            <p:cNvGrpSpPr/>
            <p:nvPr/>
          </p:nvGrpSpPr>
          <p:grpSpPr bwMode="auto">
            <a:xfrm>
              <a:off x="1392" y="3600"/>
              <a:ext cx="1061" cy="138"/>
              <a:chOff x="6524" y="5279"/>
              <a:chExt cx="915" cy="105"/>
            </a:xfrm>
          </p:grpSpPr>
          <p:sp>
            <p:nvSpPr>
              <p:cNvPr id="15366" name="Line 6"/>
              <p:cNvSpPr>
                <a:spLocks noChangeShapeType="1"/>
              </p:cNvSpPr>
              <p:nvPr/>
            </p:nvSpPr>
            <p:spPr bwMode="auto">
              <a:xfrm>
                <a:off x="652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" name="Line 7"/>
              <p:cNvSpPr>
                <a:spLocks noChangeShapeType="1"/>
              </p:cNvSpPr>
              <p:nvPr/>
            </p:nvSpPr>
            <p:spPr bwMode="auto">
              <a:xfrm>
                <a:off x="6735" y="5309"/>
                <a:ext cx="0" cy="6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" name="Line 8"/>
              <p:cNvSpPr>
                <a:spLocks noChangeShapeType="1"/>
              </p:cNvSpPr>
              <p:nvPr/>
            </p:nvSpPr>
            <p:spPr bwMode="auto">
              <a:xfrm>
                <a:off x="697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9" name="Line 9"/>
              <p:cNvSpPr>
                <a:spLocks noChangeShapeType="1"/>
              </p:cNvSpPr>
              <p:nvPr/>
            </p:nvSpPr>
            <p:spPr bwMode="auto">
              <a:xfrm>
                <a:off x="7199" y="5309"/>
                <a:ext cx="0" cy="5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0" name="Line 10"/>
              <p:cNvSpPr>
                <a:spLocks noChangeShapeType="1"/>
              </p:cNvSpPr>
              <p:nvPr/>
            </p:nvSpPr>
            <p:spPr bwMode="auto">
              <a:xfrm>
                <a:off x="7439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371" name="Group 11"/>
            <p:cNvGrpSpPr/>
            <p:nvPr/>
          </p:nvGrpSpPr>
          <p:grpSpPr bwMode="auto">
            <a:xfrm>
              <a:off x="2453" y="3600"/>
              <a:ext cx="1060" cy="138"/>
              <a:chOff x="6524" y="5279"/>
              <a:chExt cx="915" cy="105"/>
            </a:xfrm>
          </p:grpSpPr>
          <p:sp>
            <p:nvSpPr>
              <p:cNvPr id="15372" name="Line 12"/>
              <p:cNvSpPr>
                <a:spLocks noChangeShapeType="1"/>
              </p:cNvSpPr>
              <p:nvPr/>
            </p:nvSpPr>
            <p:spPr bwMode="auto">
              <a:xfrm>
                <a:off x="652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3" name="Line 13"/>
              <p:cNvSpPr>
                <a:spLocks noChangeShapeType="1"/>
              </p:cNvSpPr>
              <p:nvPr/>
            </p:nvSpPr>
            <p:spPr bwMode="auto">
              <a:xfrm>
                <a:off x="6735" y="5309"/>
                <a:ext cx="0" cy="6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4" name="Line 14"/>
              <p:cNvSpPr>
                <a:spLocks noChangeShapeType="1"/>
              </p:cNvSpPr>
              <p:nvPr/>
            </p:nvSpPr>
            <p:spPr bwMode="auto">
              <a:xfrm>
                <a:off x="697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5" name="Line 15"/>
              <p:cNvSpPr>
                <a:spLocks noChangeShapeType="1"/>
              </p:cNvSpPr>
              <p:nvPr/>
            </p:nvSpPr>
            <p:spPr bwMode="auto">
              <a:xfrm>
                <a:off x="7199" y="5309"/>
                <a:ext cx="0" cy="5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6" name="Line 16"/>
              <p:cNvSpPr>
                <a:spLocks noChangeShapeType="1"/>
              </p:cNvSpPr>
              <p:nvPr/>
            </p:nvSpPr>
            <p:spPr bwMode="auto">
              <a:xfrm>
                <a:off x="7439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377" name="Group 17"/>
            <p:cNvGrpSpPr/>
            <p:nvPr/>
          </p:nvGrpSpPr>
          <p:grpSpPr bwMode="auto">
            <a:xfrm>
              <a:off x="329" y="3600"/>
              <a:ext cx="1063" cy="138"/>
              <a:chOff x="6524" y="5279"/>
              <a:chExt cx="915" cy="105"/>
            </a:xfrm>
          </p:grpSpPr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>
                <a:off x="652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9" name="Line 19"/>
              <p:cNvSpPr>
                <a:spLocks noChangeShapeType="1"/>
              </p:cNvSpPr>
              <p:nvPr/>
            </p:nvSpPr>
            <p:spPr bwMode="auto">
              <a:xfrm>
                <a:off x="6735" y="5309"/>
                <a:ext cx="0" cy="6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697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>
                <a:off x="7199" y="5309"/>
                <a:ext cx="0" cy="5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2" name="Line 22"/>
              <p:cNvSpPr>
                <a:spLocks noChangeShapeType="1"/>
              </p:cNvSpPr>
              <p:nvPr/>
            </p:nvSpPr>
            <p:spPr bwMode="auto">
              <a:xfrm>
                <a:off x="7439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383" name="Group 23"/>
            <p:cNvGrpSpPr/>
            <p:nvPr/>
          </p:nvGrpSpPr>
          <p:grpSpPr bwMode="auto">
            <a:xfrm>
              <a:off x="3513" y="3600"/>
              <a:ext cx="1061" cy="138"/>
              <a:chOff x="6524" y="5279"/>
              <a:chExt cx="915" cy="105"/>
            </a:xfrm>
          </p:grpSpPr>
          <p:sp>
            <p:nvSpPr>
              <p:cNvPr id="15384" name="Line 24"/>
              <p:cNvSpPr>
                <a:spLocks noChangeShapeType="1"/>
              </p:cNvSpPr>
              <p:nvPr/>
            </p:nvSpPr>
            <p:spPr bwMode="auto">
              <a:xfrm>
                <a:off x="652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5" name="Line 25"/>
              <p:cNvSpPr>
                <a:spLocks noChangeShapeType="1"/>
              </p:cNvSpPr>
              <p:nvPr/>
            </p:nvSpPr>
            <p:spPr bwMode="auto">
              <a:xfrm>
                <a:off x="6735" y="5309"/>
                <a:ext cx="0" cy="6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6" name="Line 26"/>
              <p:cNvSpPr>
                <a:spLocks noChangeShapeType="1"/>
              </p:cNvSpPr>
              <p:nvPr/>
            </p:nvSpPr>
            <p:spPr bwMode="auto">
              <a:xfrm>
                <a:off x="6974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7" name="Line 27"/>
              <p:cNvSpPr>
                <a:spLocks noChangeShapeType="1"/>
              </p:cNvSpPr>
              <p:nvPr/>
            </p:nvSpPr>
            <p:spPr bwMode="auto">
              <a:xfrm>
                <a:off x="7199" y="5309"/>
                <a:ext cx="0" cy="5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8" name="Line 28"/>
              <p:cNvSpPr>
                <a:spLocks noChangeShapeType="1"/>
              </p:cNvSpPr>
              <p:nvPr/>
            </p:nvSpPr>
            <p:spPr bwMode="auto">
              <a:xfrm>
                <a:off x="7439" y="5279"/>
                <a:ext cx="0" cy="10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5389" name="Line 29"/>
            <p:cNvSpPr>
              <a:spLocks noChangeShapeType="1"/>
            </p:cNvSpPr>
            <p:nvPr/>
          </p:nvSpPr>
          <p:spPr bwMode="auto">
            <a:xfrm>
              <a:off x="2453" y="3401"/>
              <a:ext cx="0" cy="25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0" name="Text Box 30"/>
            <p:cNvSpPr txBox="1">
              <a:spLocks noChangeArrowheads="1"/>
            </p:cNvSpPr>
            <p:nvPr/>
          </p:nvSpPr>
          <p:spPr bwMode="auto">
            <a:xfrm>
              <a:off x="2334" y="3702"/>
              <a:ext cx="429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15391" name="Text Box 31"/>
            <p:cNvSpPr txBox="1">
              <a:spLocks noChangeArrowheads="1"/>
            </p:cNvSpPr>
            <p:nvPr/>
          </p:nvSpPr>
          <p:spPr bwMode="auto">
            <a:xfrm>
              <a:off x="1813" y="3702"/>
              <a:ext cx="428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15392" name="Text Box 32"/>
            <p:cNvSpPr txBox="1">
              <a:spLocks noChangeArrowheads="1"/>
            </p:cNvSpPr>
            <p:nvPr/>
          </p:nvSpPr>
          <p:spPr bwMode="auto">
            <a:xfrm>
              <a:off x="1289" y="3702"/>
              <a:ext cx="42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 dirty="0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5393" name="Text Box 33"/>
            <p:cNvSpPr txBox="1">
              <a:spLocks noChangeArrowheads="1"/>
            </p:cNvSpPr>
            <p:nvPr/>
          </p:nvSpPr>
          <p:spPr bwMode="auto">
            <a:xfrm>
              <a:off x="752" y="3682"/>
              <a:ext cx="429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5394" name="Text Box 34"/>
            <p:cNvSpPr txBox="1">
              <a:spLocks noChangeArrowheads="1"/>
            </p:cNvSpPr>
            <p:nvPr/>
          </p:nvSpPr>
          <p:spPr bwMode="auto">
            <a:xfrm>
              <a:off x="2872" y="3702"/>
              <a:ext cx="43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15395" name="Text Box 35"/>
            <p:cNvSpPr txBox="1">
              <a:spLocks noChangeArrowheads="1"/>
            </p:cNvSpPr>
            <p:nvPr/>
          </p:nvSpPr>
          <p:spPr bwMode="auto">
            <a:xfrm>
              <a:off x="3413" y="3702"/>
              <a:ext cx="428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>
                  <a:latin typeface="Times New Roman" pitchFamily="18" charset="0"/>
                </a:rPr>
                <a:t>60</a:t>
              </a:r>
            </a:p>
          </p:txBody>
        </p:sp>
        <p:sp>
          <p:nvSpPr>
            <p:cNvPr id="15396" name="Text Box 36"/>
            <p:cNvSpPr txBox="1">
              <a:spLocks noChangeArrowheads="1"/>
            </p:cNvSpPr>
            <p:nvPr/>
          </p:nvSpPr>
          <p:spPr bwMode="auto">
            <a:xfrm>
              <a:off x="3916" y="3702"/>
              <a:ext cx="429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>
                  <a:latin typeface="Times New Roman" pitchFamily="18" charset="0"/>
                </a:rPr>
                <a:t>70</a:t>
              </a:r>
            </a:p>
          </p:txBody>
        </p:sp>
        <p:sp>
          <p:nvSpPr>
            <p:cNvPr id="15397" name="Text Box 37"/>
            <p:cNvSpPr txBox="1">
              <a:spLocks noChangeArrowheads="1"/>
            </p:cNvSpPr>
            <p:nvPr/>
          </p:nvSpPr>
          <p:spPr bwMode="auto">
            <a:xfrm>
              <a:off x="4475" y="3702"/>
              <a:ext cx="901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just" eaLnBrk="0" hangingPunct="0"/>
              <a:r>
                <a:rPr lang="en-US" altLang="zh-CN" sz="2800" b="1">
                  <a:latin typeface="Times New Roman" pitchFamily="18" charset="0"/>
                </a:rPr>
                <a:t>80(cm)</a:t>
              </a:r>
            </a:p>
          </p:txBody>
        </p:sp>
        <p:grpSp>
          <p:nvGrpSpPr>
            <p:cNvPr id="15398" name="Group 38"/>
            <p:cNvGrpSpPr>
              <a:grpSpLocks noChangeAspect="1"/>
            </p:cNvGrpSpPr>
            <p:nvPr/>
          </p:nvGrpSpPr>
          <p:grpSpPr bwMode="auto">
            <a:xfrm>
              <a:off x="825" y="3103"/>
              <a:ext cx="87" cy="253"/>
              <a:chOff x="5760" y="1488"/>
              <a:chExt cx="811" cy="2081"/>
            </a:xfrm>
          </p:grpSpPr>
          <p:sp>
            <p:nvSpPr>
              <p:cNvPr id="15399" name="Freeform 39"/>
              <p:cNvSpPr>
                <a:spLocks noChangeAspect="1"/>
              </p:cNvSpPr>
              <p:nvPr/>
            </p:nvSpPr>
            <p:spPr bwMode="auto">
              <a:xfrm rot="5700000">
                <a:off x="5125" y="2123"/>
                <a:ext cx="2081" cy="811"/>
              </a:xfrm>
              <a:custGeom>
                <a:avLst/>
                <a:gdLst>
                  <a:gd name="T0" fmla="*/ 8000 w 8000"/>
                  <a:gd name="T1" fmla="*/ 1577 h 3154"/>
                  <a:gd name="T2" fmla="*/ 7804 w 8000"/>
                  <a:gd name="T3" fmla="*/ 2300 h 3154"/>
                  <a:gd name="T4" fmla="*/ 7236 w 8000"/>
                  <a:gd name="T5" fmla="*/ 2853 h 3154"/>
                  <a:gd name="T6" fmla="*/ 6351 w 8000"/>
                  <a:gd name="T7" fmla="*/ 3118 h 3154"/>
                  <a:gd name="T8" fmla="*/ 5236 w 8000"/>
                  <a:gd name="T9" fmla="*/ 3071 h 3154"/>
                  <a:gd name="T10" fmla="*/ 4000 w 8000"/>
                  <a:gd name="T11" fmla="*/ 2777 h 3154"/>
                  <a:gd name="T12" fmla="*/ 2764 w 8000"/>
                  <a:gd name="T13" fmla="*/ 2366 h 3154"/>
                  <a:gd name="T14" fmla="*/ 1649 w 8000"/>
                  <a:gd name="T15" fmla="*/ 1977 h 3154"/>
                  <a:gd name="T16" fmla="*/ 764 w 8000"/>
                  <a:gd name="T17" fmla="*/ 1712 h 3154"/>
                  <a:gd name="T18" fmla="*/ 196 w 8000"/>
                  <a:gd name="T19" fmla="*/ 1595 h 3154"/>
                  <a:gd name="T20" fmla="*/ 0 w 8000"/>
                  <a:gd name="T21" fmla="*/ 1577 h 3154"/>
                  <a:gd name="T22" fmla="*/ 196 w 8000"/>
                  <a:gd name="T23" fmla="*/ 1559 h 3154"/>
                  <a:gd name="T24" fmla="*/ 764 w 8000"/>
                  <a:gd name="T25" fmla="*/ 1442 h 3154"/>
                  <a:gd name="T26" fmla="*/ 1649 w 8000"/>
                  <a:gd name="T27" fmla="*/ 1177 h 3154"/>
                  <a:gd name="T28" fmla="*/ 2764 w 8000"/>
                  <a:gd name="T29" fmla="*/ 788 h 3154"/>
                  <a:gd name="T30" fmla="*/ 4000 w 8000"/>
                  <a:gd name="T31" fmla="*/ 377 h 3154"/>
                  <a:gd name="T32" fmla="*/ 5236 w 8000"/>
                  <a:gd name="T33" fmla="*/ 83 h 3154"/>
                  <a:gd name="T34" fmla="*/ 6351 w 8000"/>
                  <a:gd name="T35" fmla="*/ 36 h 3154"/>
                  <a:gd name="T36" fmla="*/ 7236 w 8000"/>
                  <a:gd name="T37" fmla="*/ 301 h 3154"/>
                  <a:gd name="T38" fmla="*/ 7804 w 8000"/>
                  <a:gd name="T39" fmla="*/ 854 h 3154"/>
                  <a:gd name="T40" fmla="*/ 8000 w 8000"/>
                  <a:gd name="T41" fmla="*/ 1577 h 3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0" name="Freeform 40"/>
              <p:cNvSpPr>
                <a:spLocks noChangeAspect="1"/>
              </p:cNvSpPr>
              <p:nvPr/>
            </p:nvSpPr>
            <p:spPr bwMode="auto">
              <a:xfrm rot="5700000">
                <a:off x="5604" y="2792"/>
                <a:ext cx="1102" cy="430"/>
              </a:xfrm>
              <a:custGeom>
                <a:avLst/>
                <a:gdLst>
                  <a:gd name="T0" fmla="*/ 8000 w 8000"/>
                  <a:gd name="T1" fmla="*/ 1577 h 3154"/>
                  <a:gd name="T2" fmla="*/ 7804 w 8000"/>
                  <a:gd name="T3" fmla="*/ 2300 h 3154"/>
                  <a:gd name="T4" fmla="*/ 7236 w 8000"/>
                  <a:gd name="T5" fmla="*/ 2853 h 3154"/>
                  <a:gd name="T6" fmla="*/ 6351 w 8000"/>
                  <a:gd name="T7" fmla="*/ 3118 h 3154"/>
                  <a:gd name="T8" fmla="*/ 5236 w 8000"/>
                  <a:gd name="T9" fmla="*/ 3071 h 3154"/>
                  <a:gd name="T10" fmla="*/ 4000 w 8000"/>
                  <a:gd name="T11" fmla="*/ 2777 h 3154"/>
                  <a:gd name="T12" fmla="*/ 2764 w 8000"/>
                  <a:gd name="T13" fmla="*/ 2366 h 3154"/>
                  <a:gd name="T14" fmla="*/ 1649 w 8000"/>
                  <a:gd name="T15" fmla="*/ 1977 h 3154"/>
                  <a:gd name="T16" fmla="*/ 764 w 8000"/>
                  <a:gd name="T17" fmla="*/ 1712 h 3154"/>
                  <a:gd name="T18" fmla="*/ 196 w 8000"/>
                  <a:gd name="T19" fmla="*/ 1595 h 3154"/>
                  <a:gd name="T20" fmla="*/ 0 w 8000"/>
                  <a:gd name="T21" fmla="*/ 1577 h 3154"/>
                  <a:gd name="T22" fmla="*/ 196 w 8000"/>
                  <a:gd name="T23" fmla="*/ 1559 h 3154"/>
                  <a:gd name="T24" fmla="*/ 764 w 8000"/>
                  <a:gd name="T25" fmla="*/ 1442 h 3154"/>
                  <a:gd name="T26" fmla="*/ 1649 w 8000"/>
                  <a:gd name="T27" fmla="*/ 1177 h 3154"/>
                  <a:gd name="T28" fmla="*/ 2764 w 8000"/>
                  <a:gd name="T29" fmla="*/ 788 h 3154"/>
                  <a:gd name="T30" fmla="*/ 4000 w 8000"/>
                  <a:gd name="T31" fmla="*/ 377 h 3154"/>
                  <a:gd name="T32" fmla="*/ 5236 w 8000"/>
                  <a:gd name="T33" fmla="*/ 83 h 3154"/>
                  <a:gd name="T34" fmla="*/ 6351 w 8000"/>
                  <a:gd name="T35" fmla="*/ 36 h 3154"/>
                  <a:gd name="T36" fmla="*/ 7236 w 8000"/>
                  <a:gd name="T37" fmla="*/ 301 h 3154"/>
                  <a:gd name="T38" fmla="*/ 7804 w 8000"/>
                  <a:gd name="T39" fmla="*/ 854 h 3154"/>
                  <a:gd name="T40" fmla="*/ 8000 w 8000"/>
                  <a:gd name="T41" fmla="*/ 1577 h 3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5401" name="Rectangle 41"/>
            <p:cNvSpPr>
              <a:spLocks noChangeAspect="1" noChangeArrowheads="1"/>
            </p:cNvSpPr>
            <p:nvPr/>
          </p:nvSpPr>
          <p:spPr bwMode="auto">
            <a:xfrm>
              <a:off x="859" y="3320"/>
              <a:ext cx="7" cy="5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02" name="Rectangle 42"/>
            <p:cNvSpPr>
              <a:spLocks noChangeAspect="1" noChangeArrowheads="1"/>
            </p:cNvSpPr>
            <p:nvPr/>
          </p:nvSpPr>
          <p:spPr bwMode="auto">
            <a:xfrm>
              <a:off x="820" y="3362"/>
              <a:ext cx="88" cy="361"/>
            </a:xfrm>
            <a:prstGeom prst="rect">
              <a:avLst/>
            </a:prstGeom>
            <a:solidFill>
              <a:srgbClr val="FFFFE1"/>
            </a:solidFill>
            <a:ln w="38100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03" name="xjhgx2"/>
            <p:cNvSpPr/>
            <p:nvPr/>
          </p:nvSpPr>
          <p:spPr bwMode="auto">
            <a:xfrm>
              <a:off x="2397" y="2976"/>
              <a:ext cx="90" cy="570"/>
            </a:xfrm>
            <a:custGeom>
              <a:avLst/>
              <a:gdLst>
                <a:gd name="T0" fmla="*/ 310 w 620"/>
                <a:gd name="T1" fmla="*/ 0 h 4408"/>
                <a:gd name="T2" fmla="*/ 237 w 620"/>
                <a:gd name="T3" fmla="*/ 270 h 4408"/>
                <a:gd name="T4" fmla="*/ 175 w 620"/>
                <a:gd name="T5" fmla="*/ 542 h 4408"/>
                <a:gd name="T6" fmla="*/ 121 w 620"/>
                <a:gd name="T7" fmla="*/ 816 h 4408"/>
                <a:gd name="T8" fmla="*/ 78 w 620"/>
                <a:gd name="T9" fmla="*/ 1091 h 4408"/>
                <a:gd name="T10" fmla="*/ 44 w 620"/>
                <a:gd name="T11" fmla="*/ 1368 h 4408"/>
                <a:gd name="T12" fmla="*/ 19 w 620"/>
                <a:gd name="T13" fmla="*/ 1646 h 4408"/>
                <a:gd name="T14" fmla="*/ 5 w 620"/>
                <a:gd name="T15" fmla="*/ 1925 h 4408"/>
                <a:gd name="T16" fmla="*/ 0 w 620"/>
                <a:gd name="T17" fmla="*/ 2204 h 4408"/>
                <a:gd name="T18" fmla="*/ 5 w 620"/>
                <a:gd name="T19" fmla="*/ 2483 h 4408"/>
                <a:gd name="T20" fmla="*/ 19 w 620"/>
                <a:gd name="T21" fmla="*/ 2762 h 4408"/>
                <a:gd name="T22" fmla="*/ 44 w 620"/>
                <a:gd name="T23" fmla="*/ 3040 h 4408"/>
                <a:gd name="T24" fmla="*/ 78 w 620"/>
                <a:gd name="T25" fmla="*/ 3317 h 4408"/>
                <a:gd name="T26" fmla="*/ 121 w 620"/>
                <a:gd name="T27" fmla="*/ 3592 h 4408"/>
                <a:gd name="T28" fmla="*/ 175 w 620"/>
                <a:gd name="T29" fmla="*/ 3866 h 4408"/>
                <a:gd name="T30" fmla="*/ 237 w 620"/>
                <a:gd name="T31" fmla="*/ 4138 h 4408"/>
                <a:gd name="T32" fmla="*/ 310 w 620"/>
                <a:gd name="T33" fmla="*/ 4408 h 4408"/>
                <a:gd name="T34" fmla="*/ 310 w 620"/>
                <a:gd name="T35" fmla="*/ 4408 h 4408"/>
                <a:gd name="T36" fmla="*/ 383 w 620"/>
                <a:gd name="T37" fmla="*/ 4138 h 4408"/>
                <a:gd name="T38" fmla="*/ 445 w 620"/>
                <a:gd name="T39" fmla="*/ 3866 h 4408"/>
                <a:gd name="T40" fmla="*/ 499 w 620"/>
                <a:gd name="T41" fmla="*/ 3592 h 4408"/>
                <a:gd name="T42" fmla="*/ 542 w 620"/>
                <a:gd name="T43" fmla="*/ 3317 h 4408"/>
                <a:gd name="T44" fmla="*/ 576 w 620"/>
                <a:gd name="T45" fmla="*/ 3040 h 4408"/>
                <a:gd name="T46" fmla="*/ 601 w 620"/>
                <a:gd name="T47" fmla="*/ 2762 h 4408"/>
                <a:gd name="T48" fmla="*/ 615 w 620"/>
                <a:gd name="T49" fmla="*/ 2483 h 4408"/>
                <a:gd name="T50" fmla="*/ 620 w 620"/>
                <a:gd name="T51" fmla="*/ 2204 h 4408"/>
                <a:gd name="T52" fmla="*/ 615 w 620"/>
                <a:gd name="T53" fmla="*/ 1925 h 4408"/>
                <a:gd name="T54" fmla="*/ 601 w 620"/>
                <a:gd name="T55" fmla="*/ 1646 h 4408"/>
                <a:gd name="T56" fmla="*/ 576 w 620"/>
                <a:gd name="T57" fmla="*/ 1368 h 4408"/>
                <a:gd name="T58" fmla="*/ 542 w 620"/>
                <a:gd name="T59" fmla="*/ 1091 h 4408"/>
                <a:gd name="T60" fmla="*/ 499 w 620"/>
                <a:gd name="T61" fmla="*/ 816 h 4408"/>
                <a:gd name="T62" fmla="*/ 445 w 620"/>
                <a:gd name="T63" fmla="*/ 542 h 4408"/>
                <a:gd name="T64" fmla="*/ 383 w 620"/>
                <a:gd name="T65" fmla="*/ 270 h 4408"/>
                <a:gd name="T66" fmla="*/ 310 w 620"/>
                <a:gd name="T67" fmla="*/ 0 h 4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20" h="4408">
                  <a:moveTo>
                    <a:pt x="310" y="0"/>
                  </a:moveTo>
                  <a:lnTo>
                    <a:pt x="237" y="270"/>
                  </a:lnTo>
                  <a:lnTo>
                    <a:pt x="175" y="542"/>
                  </a:lnTo>
                  <a:lnTo>
                    <a:pt x="121" y="816"/>
                  </a:lnTo>
                  <a:lnTo>
                    <a:pt x="78" y="1091"/>
                  </a:lnTo>
                  <a:lnTo>
                    <a:pt x="44" y="1368"/>
                  </a:lnTo>
                  <a:lnTo>
                    <a:pt x="19" y="1646"/>
                  </a:lnTo>
                  <a:lnTo>
                    <a:pt x="5" y="1925"/>
                  </a:lnTo>
                  <a:lnTo>
                    <a:pt x="0" y="2204"/>
                  </a:lnTo>
                  <a:lnTo>
                    <a:pt x="5" y="2483"/>
                  </a:lnTo>
                  <a:lnTo>
                    <a:pt x="19" y="2762"/>
                  </a:lnTo>
                  <a:lnTo>
                    <a:pt x="44" y="3040"/>
                  </a:lnTo>
                  <a:lnTo>
                    <a:pt x="78" y="3317"/>
                  </a:lnTo>
                  <a:lnTo>
                    <a:pt x="121" y="3592"/>
                  </a:lnTo>
                  <a:lnTo>
                    <a:pt x="175" y="3866"/>
                  </a:lnTo>
                  <a:lnTo>
                    <a:pt x="237" y="4138"/>
                  </a:lnTo>
                  <a:lnTo>
                    <a:pt x="310" y="4408"/>
                  </a:lnTo>
                  <a:lnTo>
                    <a:pt x="310" y="4408"/>
                  </a:lnTo>
                  <a:lnTo>
                    <a:pt x="383" y="4138"/>
                  </a:lnTo>
                  <a:lnTo>
                    <a:pt x="445" y="3866"/>
                  </a:lnTo>
                  <a:lnTo>
                    <a:pt x="499" y="3592"/>
                  </a:lnTo>
                  <a:lnTo>
                    <a:pt x="542" y="3317"/>
                  </a:lnTo>
                  <a:lnTo>
                    <a:pt x="576" y="3040"/>
                  </a:lnTo>
                  <a:lnTo>
                    <a:pt x="601" y="2762"/>
                  </a:lnTo>
                  <a:lnTo>
                    <a:pt x="615" y="2483"/>
                  </a:lnTo>
                  <a:lnTo>
                    <a:pt x="620" y="2204"/>
                  </a:lnTo>
                  <a:lnTo>
                    <a:pt x="615" y="1925"/>
                  </a:lnTo>
                  <a:lnTo>
                    <a:pt x="601" y="1646"/>
                  </a:lnTo>
                  <a:lnTo>
                    <a:pt x="576" y="1368"/>
                  </a:lnTo>
                  <a:lnTo>
                    <a:pt x="542" y="1091"/>
                  </a:lnTo>
                  <a:lnTo>
                    <a:pt x="499" y="816"/>
                  </a:lnTo>
                  <a:lnTo>
                    <a:pt x="445" y="542"/>
                  </a:lnTo>
                  <a:lnTo>
                    <a:pt x="383" y="270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6369291" y="2547417"/>
            <a:ext cx="434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 b="1" dirty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73814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4" grpId="0" bldLvl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11"/>
          <p:cNvSpPr>
            <a:spLocks noChangeArrowheads="1"/>
          </p:cNvSpPr>
          <p:nvPr/>
        </p:nvSpPr>
        <p:spPr bwMode="auto">
          <a:xfrm>
            <a:off x="5003800" y="1214438"/>
            <a:ext cx="3354388" cy="810816"/>
          </a:xfrm>
          <a:prstGeom prst="cloudCallout">
            <a:avLst>
              <a:gd name="adj1" fmla="val -52991"/>
              <a:gd name="adj2" fmla="val 95375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pPr algn="ctr"/>
            <a:r>
              <a:rPr lang="zh-CN" altLang="en-US" sz="3800" b="1">
                <a:solidFill>
                  <a:srgbClr val="0000FF"/>
                </a:solidFill>
                <a:ea typeface="黑体" pitchFamily="2" charset="-122"/>
              </a:rPr>
              <a:t>实验思考</a:t>
            </a:r>
          </a:p>
        </p:txBody>
      </p:sp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642938" y="2625330"/>
            <a:ext cx="80645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3800" b="1">
                <a:ea typeface="黑体" pitchFamily="2" charset="-122"/>
              </a:rPr>
              <a:t>     1</a:t>
            </a:r>
            <a:r>
              <a:rPr lang="zh-CN" altLang="en-US" sz="3800" b="1">
                <a:ea typeface="黑体" pitchFamily="2" charset="-122"/>
              </a:rPr>
              <a:t>、当成实像时，如用手挡住透镜的上半部，猜一猜，光屏上的像可能有什么变化？</a:t>
            </a:r>
          </a:p>
        </p:txBody>
      </p:sp>
      <p:sp>
        <p:nvSpPr>
          <p:cNvPr id="2" name="矩形 1"/>
          <p:cNvSpPr/>
          <p:nvPr/>
        </p:nvSpPr>
        <p:spPr>
          <a:xfrm>
            <a:off x="827585" y="1247367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5400" b="1" dirty="0">
                <a:solidFill>
                  <a:srgbClr val="FF0000"/>
                </a:solidFill>
                <a:latin typeface="Times New Roman" pitchFamily="18" charset="0"/>
                <a:ea typeface="隶书" pitchFamily="49" charset="-122"/>
              </a:rPr>
              <a:t>交流合作</a:t>
            </a:r>
          </a:p>
        </p:txBody>
      </p:sp>
    </p:spTree>
    <p:extLst>
      <p:ext uri="{BB962C8B-B14F-4D97-AF65-F5344CB8AC3E}">
        <p14:creationId xmlns:p14="http://schemas.microsoft.com/office/powerpoint/2010/main" val="977747473"/>
      </p:ext>
    </p:extLst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7" name="组合 50"/>
          <p:cNvGrpSpPr/>
          <p:nvPr/>
        </p:nvGrpSpPr>
        <p:grpSpPr bwMode="auto">
          <a:xfrm>
            <a:off x="1527175" y="1757364"/>
            <a:ext cx="6072188" cy="2893219"/>
            <a:chOff x="1526702" y="1199660"/>
            <a:chExt cx="6072230" cy="3858446"/>
          </a:xfrm>
        </p:grpSpPr>
        <p:grpSp>
          <p:nvGrpSpPr>
            <p:cNvPr id="31748" name="组合 34"/>
            <p:cNvGrpSpPr/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31749" name="TextBox 5"/>
              <p:cNvSpPr txBox="1">
                <a:spLocks noChangeArrowheads="1"/>
              </p:cNvSpPr>
              <p:nvPr/>
            </p:nvSpPr>
            <p:spPr bwMode="auto">
              <a:xfrm>
                <a:off x="5461914" y="1883900"/>
                <a:ext cx="357190" cy="697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2800" b="1">
                    <a:ea typeface="黑体" pitchFamily="2" charset="-122"/>
                  </a:rPr>
                  <a:t>F</a:t>
                </a:r>
              </a:p>
            </p:txBody>
          </p:sp>
          <p:grpSp>
            <p:nvGrpSpPr>
              <p:cNvPr id="31750" name="组合 63"/>
              <p:cNvGrpSpPr/>
              <p:nvPr/>
            </p:nvGrpSpPr>
            <p:grpSpPr bwMode="auto">
              <a:xfrm>
                <a:off x="1526702" y="1199660"/>
                <a:ext cx="6072230" cy="3858446"/>
                <a:chOff x="1526702" y="1199660"/>
                <a:chExt cx="6072230" cy="3858446"/>
              </a:xfrm>
            </p:grpSpPr>
            <p:sp>
              <p:nvSpPr>
                <p:cNvPr id="8" name="椭圆 7"/>
                <p:cNvSpPr/>
                <p:nvPr/>
              </p:nvSpPr>
              <p:spPr>
                <a:xfrm>
                  <a:off x="4384222" y="1199660"/>
                  <a:ext cx="357190" cy="2643751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3800" b="1"/>
                </a:p>
              </p:txBody>
            </p:sp>
            <p:cxnSp>
              <p:nvCxnSpPr>
                <p:cNvPr id="9" name="直接连接符 8"/>
                <p:cNvCxnSpPr/>
                <p:nvPr/>
              </p:nvCxnSpPr>
              <p:spPr>
                <a:xfrm>
                  <a:off x="1526702" y="2485809"/>
                  <a:ext cx="6072230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接连接符 9"/>
                <p:cNvCxnSpPr/>
                <p:nvPr/>
              </p:nvCxnSpPr>
              <p:spPr>
                <a:xfrm rot="5400000">
                  <a:off x="3429319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接连接符 10"/>
                <p:cNvCxnSpPr/>
                <p:nvPr/>
              </p:nvCxnSpPr>
              <p:spPr>
                <a:xfrm rot="5400000">
                  <a:off x="5581984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/>
                <p:cNvCxnSpPr/>
                <p:nvPr/>
              </p:nvCxnSpPr>
              <p:spPr>
                <a:xfrm rot="5400000">
                  <a:off x="2325999" y="2411975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接连接符 12"/>
                <p:cNvCxnSpPr/>
                <p:nvPr/>
              </p:nvCxnSpPr>
              <p:spPr>
                <a:xfrm rot="5400000">
                  <a:off x="6644029" y="2405624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757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3286116" y="2500306"/>
                  <a:ext cx="357190" cy="6977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r>
                    <a:rPr lang="en-US" altLang="zh-CN" sz="2800" b="1">
                      <a:ea typeface="黑体" pitchFamily="2" charset="-122"/>
                    </a:rPr>
                    <a:t>F</a:t>
                  </a:r>
                </a:p>
              </p:txBody>
            </p:sp>
            <p:cxnSp>
              <p:nvCxnSpPr>
                <p:cNvPr id="15" name="直接连接符 14"/>
                <p:cNvCxnSpPr/>
                <p:nvPr/>
              </p:nvCxnSpPr>
              <p:spPr>
                <a:xfrm rot="5400000">
                  <a:off x="2518698" y="4092701"/>
                  <a:ext cx="19292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连接符 15"/>
                <p:cNvCxnSpPr/>
                <p:nvPr/>
              </p:nvCxnSpPr>
              <p:spPr>
                <a:xfrm rot="5400000">
                  <a:off x="3595824" y="4091908"/>
                  <a:ext cx="1927635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接箭头连接符 16"/>
                <p:cNvCxnSpPr/>
                <p:nvPr/>
              </p:nvCxnSpPr>
              <p:spPr>
                <a:xfrm>
                  <a:off x="4209596" y="4286417"/>
                  <a:ext cx="35719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接箭头连接符 17"/>
                <p:cNvCxnSpPr/>
                <p:nvPr/>
              </p:nvCxnSpPr>
              <p:spPr>
                <a:xfrm rot="10800000">
                  <a:off x="3484104" y="4289592"/>
                  <a:ext cx="334964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762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3860944" y="4007292"/>
                  <a:ext cx="346572" cy="9030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r>
                    <a:rPr lang="en-US" altLang="zh-CN" sz="3800" b="1">
                      <a:ea typeface="黑体" pitchFamily="2" charset="-122"/>
                    </a:rPr>
                    <a:t>f</a:t>
                  </a:r>
                </a:p>
              </p:txBody>
            </p:sp>
          </p:grpSp>
        </p:grpSp>
        <p:sp>
          <p:nvSpPr>
            <p:cNvPr id="5" name="椭圆 4"/>
            <p:cNvSpPr/>
            <p:nvPr/>
          </p:nvSpPr>
          <p:spPr>
            <a:xfrm>
              <a:off x="4536623" y="2444525"/>
              <a:ext cx="71438" cy="71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800" b="1"/>
            </a:p>
          </p:txBody>
        </p:sp>
      </p:grpSp>
      <p:cxnSp>
        <p:nvCxnSpPr>
          <p:cNvPr id="20" name="直接箭头连接符 19"/>
          <p:cNvCxnSpPr/>
          <p:nvPr/>
        </p:nvCxnSpPr>
        <p:spPr>
          <a:xfrm rot="5400000" flipH="1" flipV="1">
            <a:off x="2074863" y="2414986"/>
            <a:ext cx="642938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rot="5400000">
            <a:off x="6435527" y="3012083"/>
            <a:ext cx="560784" cy="1588"/>
          </a:xfrm>
          <a:prstGeom prst="straightConnector1">
            <a:avLst/>
          </a:prstGeom>
          <a:ln w="3175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87"/>
          <p:cNvGrpSpPr/>
          <p:nvPr/>
        </p:nvGrpSpPr>
        <p:grpSpPr bwMode="auto">
          <a:xfrm>
            <a:off x="2357440" y="2089549"/>
            <a:ext cx="2251075" cy="1178719"/>
            <a:chOff x="2357422" y="1643050"/>
            <a:chExt cx="2251321" cy="1571636"/>
          </a:xfrm>
        </p:grpSpPr>
        <p:cxnSp>
          <p:nvCxnSpPr>
            <p:cNvPr id="21" name="直接箭头连接符 20"/>
            <p:cNvCxnSpPr/>
            <p:nvPr/>
          </p:nvCxnSpPr>
          <p:spPr>
            <a:xfrm flipV="1">
              <a:off x="2373299" y="1643050"/>
              <a:ext cx="2214804" cy="1270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>
              <a:endCxn id="5" idx="6"/>
            </p:cNvCxnSpPr>
            <p:nvPr/>
          </p:nvCxnSpPr>
          <p:spPr>
            <a:xfrm>
              <a:off x="2357422" y="1658925"/>
              <a:ext cx="2251321" cy="82233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箭头连接符 61"/>
            <p:cNvCxnSpPr/>
            <p:nvPr/>
          </p:nvCxnSpPr>
          <p:spPr>
            <a:xfrm>
              <a:off x="2409815" y="1666862"/>
              <a:ext cx="2162411" cy="19050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箭头连接符 63"/>
            <p:cNvCxnSpPr/>
            <p:nvPr/>
          </p:nvCxnSpPr>
          <p:spPr>
            <a:xfrm>
              <a:off x="2409815" y="1662100"/>
              <a:ext cx="2162411" cy="409578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/>
            <p:nvPr/>
          </p:nvCxnSpPr>
          <p:spPr>
            <a:xfrm>
              <a:off x="2405052" y="1666862"/>
              <a:ext cx="2167174" cy="54769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/>
            <p:nvPr/>
          </p:nvCxnSpPr>
          <p:spPr>
            <a:xfrm>
              <a:off x="2405052" y="1666862"/>
              <a:ext cx="2167174" cy="1047757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70"/>
            <p:cNvCxnSpPr/>
            <p:nvPr/>
          </p:nvCxnSpPr>
          <p:spPr>
            <a:xfrm>
              <a:off x="2405052" y="1671625"/>
              <a:ext cx="2167174" cy="154306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/>
            <p:cNvCxnSpPr/>
            <p:nvPr/>
          </p:nvCxnSpPr>
          <p:spPr>
            <a:xfrm>
              <a:off x="2405052" y="1671625"/>
              <a:ext cx="2167174" cy="1257309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88"/>
          <p:cNvGrpSpPr/>
          <p:nvPr/>
        </p:nvGrpSpPr>
        <p:grpSpPr bwMode="auto">
          <a:xfrm>
            <a:off x="4516440" y="2077641"/>
            <a:ext cx="3913187" cy="1779984"/>
            <a:chOff x="4516891" y="1626721"/>
            <a:chExt cx="3912761" cy="2373783"/>
          </a:xfrm>
        </p:grpSpPr>
        <p:cxnSp>
          <p:nvCxnSpPr>
            <p:cNvPr id="22" name="直接箭头连接符 21"/>
            <p:cNvCxnSpPr/>
            <p:nvPr/>
          </p:nvCxnSpPr>
          <p:spPr>
            <a:xfrm>
              <a:off x="4516891" y="1626721"/>
              <a:ext cx="3198464" cy="2373783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/>
            <p:nvPr/>
          </p:nvCxnSpPr>
          <p:spPr>
            <a:xfrm>
              <a:off x="4572447" y="1856954"/>
              <a:ext cx="3214338" cy="2072099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>
            <a:xfrm>
              <a:off x="4572447" y="2071309"/>
              <a:ext cx="3428627" cy="1857744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/>
            <p:nvPr/>
          </p:nvCxnSpPr>
          <p:spPr>
            <a:xfrm>
              <a:off x="4572447" y="2214213"/>
              <a:ext cx="3571486" cy="171484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/>
            <p:nvPr/>
          </p:nvCxnSpPr>
          <p:spPr>
            <a:xfrm>
              <a:off x="4572447" y="3214536"/>
              <a:ext cx="3285767" cy="7145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/>
            <p:nvPr/>
          </p:nvCxnSpPr>
          <p:spPr>
            <a:xfrm>
              <a:off x="4572447" y="2928729"/>
              <a:ext cx="3857205" cy="571613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/>
            <p:nvPr/>
          </p:nvCxnSpPr>
          <p:spPr>
            <a:xfrm>
              <a:off x="4572447" y="2714374"/>
              <a:ext cx="3642916" cy="92887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箭头连接符 85"/>
            <p:cNvCxnSpPr/>
            <p:nvPr/>
          </p:nvCxnSpPr>
          <p:spPr>
            <a:xfrm>
              <a:off x="4577209" y="2476202"/>
              <a:ext cx="3281005" cy="116704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圆角矩形 89"/>
          <p:cNvSpPr/>
          <p:nvPr/>
        </p:nvSpPr>
        <p:spPr>
          <a:xfrm>
            <a:off x="4500565" y="2746773"/>
            <a:ext cx="142875" cy="1232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800" b="1"/>
          </a:p>
        </p:txBody>
      </p:sp>
      <p:grpSp>
        <p:nvGrpSpPr>
          <p:cNvPr id="19" name="组合 105"/>
          <p:cNvGrpSpPr/>
          <p:nvPr/>
        </p:nvGrpSpPr>
        <p:grpSpPr bwMode="auto">
          <a:xfrm>
            <a:off x="4572002" y="2089548"/>
            <a:ext cx="2714625" cy="1446609"/>
            <a:chOff x="4572000" y="1643050"/>
            <a:chExt cx="2714646" cy="1928826"/>
          </a:xfrm>
        </p:grpSpPr>
        <p:cxnSp>
          <p:nvCxnSpPr>
            <p:cNvPr id="96" name="直接箭头连接符 95"/>
            <p:cNvCxnSpPr/>
            <p:nvPr/>
          </p:nvCxnSpPr>
          <p:spPr>
            <a:xfrm>
              <a:off x="4572000" y="1643050"/>
              <a:ext cx="2500332" cy="1857388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箭头连接符 97"/>
            <p:cNvCxnSpPr/>
            <p:nvPr/>
          </p:nvCxnSpPr>
          <p:spPr>
            <a:xfrm>
              <a:off x="4572000" y="1857364"/>
              <a:ext cx="2643208" cy="171451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箭头连接符 99"/>
            <p:cNvCxnSpPr/>
            <p:nvPr/>
          </p:nvCxnSpPr>
          <p:spPr>
            <a:xfrm>
              <a:off x="4572000" y="2071678"/>
              <a:ext cx="2643208" cy="142876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箭头连接符 101"/>
            <p:cNvCxnSpPr/>
            <p:nvPr/>
          </p:nvCxnSpPr>
          <p:spPr>
            <a:xfrm>
              <a:off x="4572000" y="2214554"/>
              <a:ext cx="2714646" cy="1285884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/>
            <p:nvPr/>
          </p:nvCxnSpPr>
          <p:spPr>
            <a:xfrm>
              <a:off x="4586288" y="2473318"/>
              <a:ext cx="2700358" cy="96044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直接箭头连接符 106"/>
          <p:cNvCxnSpPr/>
          <p:nvPr/>
        </p:nvCxnSpPr>
        <p:spPr>
          <a:xfrm rot="5400000">
            <a:off x="6435527" y="3019227"/>
            <a:ext cx="560784" cy="1588"/>
          </a:xfrm>
          <a:prstGeom prst="straightConnector1">
            <a:avLst/>
          </a:prstGeom>
          <a:ln w="3175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785918" y="4607727"/>
            <a:ext cx="5715040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en-US" sz="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能成完整的像，像变暗了。</a:t>
            </a:r>
          </a:p>
        </p:txBody>
      </p:sp>
    </p:spTree>
    <p:extLst>
      <p:ext uri="{BB962C8B-B14F-4D97-AF65-F5344CB8AC3E}">
        <p14:creationId xmlns:p14="http://schemas.microsoft.com/office/powerpoint/2010/main" val="203556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Group 3"/>
          <p:cNvGraphicFramePr>
            <a:graphicFrameLocks noGrp="1"/>
          </p:cNvGraphicFramePr>
          <p:nvPr/>
        </p:nvGraphicFramePr>
        <p:xfrm>
          <a:off x="208464" y="2274342"/>
          <a:ext cx="8640763" cy="4112896"/>
        </p:xfrm>
        <a:graphic>
          <a:graphicData uri="http://schemas.openxmlformats.org/drawingml/2006/table">
            <a:tbl>
              <a:tblPr/>
              <a:tblGrid>
                <a:gridCol w="165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909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物距（</a:t>
                      </a:r>
                      <a:r>
                        <a:rPr kumimoji="0" lang="en-US" altLang="zh-C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）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像的性质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应用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57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倒立或正立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放大或缩小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实像或虚像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像距（ 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）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＞</a:t>
                      </a: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  <a:endParaRPr kumimoji="0" lang="en-US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缩小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照相机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＝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等大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＝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＞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投影仪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＝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不成像、得到一束平行光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正立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虚像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放大镜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495" name="WordArt 63"/>
          <p:cNvSpPr>
            <a:spLocks noChangeArrowheads="1" noChangeShapeType="1" noTextEdit="1"/>
          </p:cNvSpPr>
          <p:nvPr/>
        </p:nvSpPr>
        <p:spPr bwMode="auto">
          <a:xfrm>
            <a:off x="2771800" y="1318773"/>
            <a:ext cx="36576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00FF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凸透镜成像的规律</a:t>
            </a:r>
          </a:p>
        </p:txBody>
      </p:sp>
    </p:spTree>
    <p:extLst>
      <p:ext uri="{BB962C8B-B14F-4D97-AF65-F5344CB8AC3E}">
        <p14:creationId xmlns:p14="http://schemas.microsoft.com/office/powerpoint/2010/main" val="4865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09920" y="1986996"/>
            <a:ext cx="81375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、在实验中，你能发现实像和虚像的分界点在什么位置吗？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00870" y="3822940"/>
            <a:ext cx="80121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、在实验中，你能发现放大的像和缩小的像的分界点在什么位置吗？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30313" y="3181186"/>
            <a:ext cx="600079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焦点是实像和虚像的分界点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30313" y="4977977"/>
            <a:ext cx="67151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二倍焦距是缩小像和放大像的分界点</a:t>
            </a:r>
          </a:p>
        </p:txBody>
      </p:sp>
    </p:spTree>
    <p:extLst>
      <p:ext uri="{BB962C8B-B14F-4D97-AF65-F5344CB8AC3E}">
        <p14:creationId xmlns:p14="http://schemas.microsoft.com/office/powerpoint/2010/main" val="3747139326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/>
      <p:bldP spid="25612" grpId="0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13"/>
          <p:cNvSpPr txBox="1">
            <a:spLocks noChangeArrowheads="1"/>
          </p:cNvSpPr>
          <p:nvPr/>
        </p:nvSpPr>
        <p:spPr bwMode="auto">
          <a:xfrm>
            <a:off x="287020" y="2132409"/>
            <a:ext cx="8731250" cy="1249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3800" b="1">
                <a:ea typeface="黑体" pitchFamily="2" charset="-122"/>
              </a:rPr>
              <a:t>4</a:t>
            </a:r>
            <a:r>
              <a:rPr lang="zh-CN" altLang="en-US" sz="3800" b="1">
                <a:ea typeface="黑体" pitchFamily="2" charset="-122"/>
              </a:rPr>
              <a:t>、什么情况下像和物体在凸透镜</a:t>
            </a:r>
            <a:r>
              <a:rPr lang="zh-CN" altLang="en-US" sz="3800" b="1">
                <a:solidFill>
                  <a:srgbClr val="FF0000"/>
                </a:solidFill>
                <a:ea typeface="黑体" pitchFamily="2" charset="-122"/>
              </a:rPr>
              <a:t>两</a:t>
            </a:r>
            <a:r>
              <a:rPr lang="zh-CN" altLang="en-US" sz="3800" b="1">
                <a:ea typeface="黑体" pitchFamily="2" charset="-122"/>
              </a:rPr>
              <a:t>侧？</a:t>
            </a:r>
          </a:p>
          <a:p>
            <a:r>
              <a:rPr lang="zh-CN" altLang="en-US" sz="3800" b="1">
                <a:ea typeface="黑体" pitchFamily="2" charset="-122"/>
              </a:rPr>
              <a:t>     什么情况下像和物体在凸透镜</a:t>
            </a:r>
            <a:r>
              <a:rPr lang="zh-CN" altLang="en-US" sz="3800" b="1">
                <a:solidFill>
                  <a:srgbClr val="FF0000"/>
                </a:solidFill>
                <a:ea typeface="黑体" pitchFamily="2" charset="-122"/>
              </a:rPr>
              <a:t>同</a:t>
            </a:r>
            <a:r>
              <a:rPr lang="zh-CN" altLang="en-US" sz="3800" b="1">
                <a:ea typeface="黑体" pitchFamily="2" charset="-122"/>
              </a:rPr>
              <a:t>侧？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0298" y="3911207"/>
            <a:ext cx="4071966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en-US" sz="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成实像时物像异侧</a:t>
            </a:r>
            <a:endParaRPr lang="en-US" altLang="zh-CN" sz="3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defRPr/>
            </a:pPr>
            <a:r>
              <a:rPr lang="zh-CN" altLang="en-US" sz="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成虚像时物像同侧</a:t>
            </a:r>
          </a:p>
        </p:txBody>
      </p:sp>
    </p:spTree>
    <p:extLst>
      <p:ext uri="{BB962C8B-B14F-4D97-AF65-F5344CB8AC3E}">
        <p14:creationId xmlns:p14="http://schemas.microsoft.com/office/powerpoint/2010/main" val="12271920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396560" y="1833391"/>
            <a:ext cx="81375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800" dirty="0">
                <a:ea typeface="黑体" pitchFamily="2" charset="-122"/>
              </a:rPr>
              <a:t>5</a:t>
            </a:r>
            <a:r>
              <a:rPr lang="zh-CN" altLang="en-US" sz="2800" dirty="0">
                <a:ea typeface="黑体" pitchFamily="2" charset="-122"/>
              </a:rPr>
              <a:t>、当凸透镜成实像时，随着物距的减少，像距是怎样变化的？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59" y="3000824"/>
            <a:ext cx="4319959" cy="42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828359" y="3642202"/>
            <a:ext cx="30700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/>
              <a:t>物</a:t>
            </a:r>
            <a:r>
              <a:rPr lang="zh-CN" altLang="en-US" sz="2800" b="1">
                <a:solidFill>
                  <a:srgbClr val="FF0000"/>
                </a:solidFill>
              </a:rPr>
              <a:t>近</a:t>
            </a:r>
            <a:r>
              <a:rPr lang="zh-CN" altLang="en-US" sz="2800" b="1"/>
              <a:t>像</a:t>
            </a:r>
            <a:r>
              <a:rPr lang="zh-CN" altLang="en-US" sz="2800" b="1">
                <a:solidFill>
                  <a:srgbClr val="FF0000"/>
                </a:solidFill>
              </a:rPr>
              <a:t>远</a:t>
            </a:r>
            <a:r>
              <a:rPr lang="zh-CN" altLang="en-US" sz="2800" b="1"/>
              <a:t>像</a:t>
            </a:r>
            <a:r>
              <a:rPr lang="zh-CN" altLang="en-US" sz="2800" b="1">
                <a:solidFill>
                  <a:srgbClr val="FF0000"/>
                </a:solidFill>
              </a:rPr>
              <a:t>增大</a:t>
            </a:r>
            <a:r>
              <a:rPr lang="zh-CN" altLang="en-US" sz="2800" b="1"/>
              <a:t>，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96558" y="4363721"/>
            <a:ext cx="889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/>
              <a:t>6</a:t>
            </a:r>
            <a:r>
              <a:rPr lang="zh-CN" altLang="en-US" sz="2800" b="1" dirty="0"/>
              <a:t>、当凸透镜成虚像时，随着物距减少，像怎么变化？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984010" y="4886941"/>
            <a:ext cx="30700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物</a:t>
            </a:r>
            <a:r>
              <a:rPr lang="zh-CN" altLang="en-US" sz="2800" b="1" dirty="0">
                <a:solidFill>
                  <a:srgbClr val="FF0000"/>
                </a:solidFill>
              </a:rPr>
              <a:t>近</a:t>
            </a:r>
            <a:r>
              <a:rPr lang="zh-CN" altLang="en-US" sz="2800" b="1" dirty="0"/>
              <a:t>像</a:t>
            </a:r>
            <a:r>
              <a:rPr lang="zh-CN" altLang="en-US" sz="2800" b="1" dirty="0">
                <a:solidFill>
                  <a:srgbClr val="FF0000"/>
                </a:solidFill>
              </a:rPr>
              <a:t>近</a:t>
            </a:r>
            <a:r>
              <a:rPr lang="zh-CN" altLang="en-US" sz="2800" b="1" dirty="0"/>
              <a:t>像</a:t>
            </a:r>
            <a:r>
              <a:rPr lang="zh-CN" altLang="en-US" sz="2800" b="1" dirty="0">
                <a:solidFill>
                  <a:srgbClr val="FF0000"/>
                </a:solidFill>
              </a:rPr>
              <a:t>变小。</a:t>
            </a:r>
          </a:p>
        </p:txBody>
      </p:sp>
    </p:spTree>
    <p:extLst>
      <p:ext uri="{BB962C8B-B14F-4D97-AF65-F5344CB8AC3E}">
        <p14:creationId xmlns:p14="http://schemas.microsoft.com/office/powerpoint/2010/main" val="193688246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11" grpId="0" bldLvl="0" animBg="1"/>
      <p:bldP spid="21512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Rectangle 3"/>
          <p:cNvSpPr>
            <a:spLocks noChangeArrowheads="1"/>
          </p:cNvSpPr>
          <p:nvPr/>
        </p:nvSpPr>
        <p:spPr bwMode="auto">
          <a:xfrm>
            <a:off x="786449" y="1647855"/>
            <a:ext cx="758252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例：如图所示，保持凸透镜的位置不变，先后</a:t>
            </a:r>
          </a:p>
          <a:p>
            <a:pPr eaLnBrk="0" hangingPunct="0"/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把烛焰放在</a:t>
            </a:r>
            <a:r>
              <a:rPr lang="en-US" altLang="zh-CN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a</a:t>
            </a:r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、</a:t>
            </a:r>
            <a:r>
              <a:rPr lang="en-US" altLang="zh-CN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b</a:t>
            </a:r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、</a:t>
            </a:r>
            <a:r>
              <a:rPr lang="en-US" altLang="zh-CN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c</a:t>
            </a:r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、</a:t>
            </a:r>
            <a:r>
              <a:rPr lang="en-US" altLang="zh-CN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d</a:t>
            </a:r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、</a:t>
            </a:r>
            <a:r>
              <a:rPr lang="en-US" altLang="zh-CN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e</a:t>
            </a:r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各点，并分别调整光</a:t>
            </a:r>
          </a:p>
          <a:p>
            <a:pPr eaLnBrk="0" hangingPunct="0"/>
            <a:r>
              <a:rPr lang="zh-CN" altLang="en-US" sz="2800" b="1">
                <a:latin typeface="宋体" pitchFamily="2" charset="-122"/>
                <a:ea typeface="黑体" pitchFamily="2" charset="-122"/>
                <a:cs typeface="Times New Roman" pitchFamily="18" charset="0"/>
              </a:rPr>
              <a:t>屏的位置。则：</a:t>
            </a:r>
          </a:p>
          <a:p>
            <a:pPr eaLnBrk="0" hangingPunct="0"/>
            <a:r>
              <a:rPr lang="en-US" altLang="zh-CN" sz="2800" b="1">
                <a:ea typeface="黑体" pitchFamily="2" charset="-122"/>
                <a:cs typeface="Times New Roman" pitchFamily="18" charset="0"/>
              </a:rPr>
              <a:t>1</a:t>
            </a:r>
            <a:r>
              <a:rPr lang="zh-CN" altLang="en-US" sz="2800" b="1">
                <a:ea typeface="黑体" pitchFamily="2" charset="-122"/>
                <a:cs typeface="Times New Roman" pitchFamily="18" charset="0"/>
              </a:rPr>
              <a:t>、把烛焰放在</a:t>
            </a:r>
            <a:r>
              <a:rPr lang="zh-CN" altLang="en-US" sz="2800" b="1" u="sng">
                <a:ea typeface="黑体" pitchFamily="2" charset="-122"/>
                <a:cs typeface="Times New Roman" pitchFamily="18" charset="0"/>
              </a:rPr>
              <a:t>           </a:t>
            </a:r>
            <a:r>
              <a:rPr lang="zh-CN" altLang="en-US" sz="2800" b="1">
                <a:ea typeface="黑体" pitchFamily="2" charset="-122"/>
                <a:cs typeface="Times New Roman" pitchFamily="18" charset="0"/>
              </a:rPr>
              <a:t>点，屏上出现的像最大；</a:t>
            </a:r>
          </a:p>
          <a:p>
            <a:pPr eaLnBrk="0" hangingPunct="0"/>
            <a:r>
              <a:rPr lang="zh-CN" altLang="en-US" sz="2800" b="1">
                <a:ea typeface="黑体" pitchFamily="2" charset="-122"/>
                <a:cs typeface="Times New Roman" pitchFamily="18" charset="0"/>
              </a:rPr>
              <a:t>      把烛焰放在</a:t>
            </a:r>
            <a:r>
              <a:rPr lang="zh-CN" altLang="en-US" sz="2800" b="1" u="sng">
                <a:ea typeface="黑体" pitchFamily="2" charset="-122"/>
                <a:cs typeface="Times New Roman" pitchFamily="18" charset="0"/>
              </a:rPr>
              <a:t>           </a:t>
            </a:r>
            <a:r>
              <a:rPr lang="zh-CN" altLang="en-US" sz="2800" b="1">
                <a:ea typeface="黑体" pitchFamily="2" charset="-122"/>
                <a:cs typeface="Times New Roman" pitchFamily="18" charset="0"/>
              </a:rPr>
              <a:t>点，屏上出现的像最小。</a:t>
            </a:r>
          </a:p>
          <a:p>
            <a:pPr eaLnBrk="0" hangingPunct="0"/>
            <a:endParaRPr lang="en-US" altLang="zh-CN" sz="2800" b="1">
              <a:ea typeface="黑体" pitchFamily="2" charset="-122"/>
              <a:cs typeface="Times New Roman" pitchFamily="18" charset="0"/>
            </a:endParaRPr>
          </a:p>
        </p:txBody>
      </p:sp>
      <p:grpSp>
        <p:nvGrpSpPr>
          <p:cNvPr id="25610" name="组合 60"/>
          <p:cNvGrpSpPr/>
          <p:nvPr/>
        </p:nvGrpSpPr>
        <p:grpSpPr bwMode="auto">
          <a:xfrm>
            <a:off x="1214440" y="3984784"/>
            <a:ext cx="6357937" cy="2051459"/>
            <a:chOff x="1214414" y="3883260"/>
            <a:chExt cx="6357982" cy="2734217"/>
          </a:xfrm>
        </p:grpSpPr>
        <p:sp>
          <p:nvSpPr>
            <p:cNvPr id="16" name="椭圆 15"/>
            <p:cNvSpPr/>
            <p:nvPr/>
          </p:nvSpPr>
          <p:spPr bwMode="auto">
            <a:xfrm>
              <a:off x="4206872" y="3929280"/>
              <a:ext cx="373066" cy="127268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800" b="1"/>
            </a:p>
          </p:txBody>
        </p:sp>
        <p:sp>
          <p:nvSpPr>
            <p:cNvPr id="25612" name="TextBox 43"/>
            <p:cNvSpPr txBox="1">
              <a:spLocks noChangeArrowheads="1"/>
            </p:cNvSpPr>
            <p:nvPr/>
          </p:nvSpPr>
          <p:spPr bwMode="auto">
            <a:xfrm>
              <a:off x="1256824" y="3900037"/>
              <a:ext cx="455574" cy="902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a</a:t>
              </a:r>
            </a:p>
          </p:txBody>
        </p:sp>
        <p:sp>
          <p:nvSpPr>
            <p:cNvPr id="25613" name="TextBox 44"/>
            <p:cNvSpPr txBox="1">
              <a:spLocks noChangeArrowheads="1"/>
            </p:cNvSpPr>
            <p:nvPr/>
          </p:nvSpPr>
          <p:spPr bwMode="auto">
            <a:xfrm>
              <a:off x="1843974" y="3901170"/>
              <a:ext cx="455574" cy="902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b</a:t>
              </a:r>
            </a:p>
          </p:txBody>
        </p:sp>
        <p:sp>
          <p:nvSpPr>
            <p:cNvPr id="25614" name="TextBox 45"/>
            <p:cNvSpPr txBox="1">
              <a:spLocks noChangeArrowheads="1"/>
            </p:cNvSpPr>
            <p:nvPr/>
          </p:nvSpPr>
          <p:spPr bwMode="auto">
            <a:xfrm>
              <a:off x="2214546" y="3886656"/>
              <a:ext cx="455574" cy="902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c</a:t>
              </a:r>
            </a:p>
          </p:txBody>
        </p:sp>
        <p:sp>
          <p:nvSpPr>
            <p:cNvPr id="25615" name="TextBox 46"/>
            <p:cNvSpPr txBox="1">
              <a:spLocks noChangeArrowheads="1"/>
            </p:cNvSpPr>
            <p:nvPr/>
          </p:nvSpPr>
          <p:spPr bwMode="auto">
            <a:xfrm>
              <a:off x="3043906" y="3901170"/>
              <a:ext cx="455574" cy="902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d</a:t>
              </a:r>
            </a:p>
          </p:txBody>
        </p:sp>
        <p:sp>
          <p:nvSpPr>
            <p:cNvPr id="25616" name="TextBox 47"/>
            <p:cNvSpPr txBox="1">
              <a:spLocks noChangeArrowheads="1"/>
            </p:cNvSpPr>
            <p:nvPr/>
          </p:nvSpPr>
          <p:spPr bwMode="auto">
            <a:xfrm>
              <a:off x="3514944" y="3883260"/>
              <a:ext cx="455574" cy="902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e</a:t>
              </a:r>
            </a:p>
          </p:txBody>
        </p:sp>
        <p:grpSp>
          <p:nvGrpSpPr>
            <p:cNvPr id="25617" name="组合 59"/>
            <p:cNvGrpSpPr/>
            <p:nvPr/>
          </p:nvGrpSpPr>
          <p:grpSpPr bwMode="auto">
            <a:xfrm>
              <a:off x="1214414" y="4055251"/>
              <a:ext cx="6357982" cy="2562226"/>
              <a:chOff x="1214414" y="4055251"/>
              <a:chExt cx="6357982" cy="2562226"/>
            </a:xfrm>
          </p:grpSpPr>
          <p:sp>
            <p:nvSpPr>
              <p:cNvPr id="25618" name="TextBox 35"/>
              <p:cNvSpPr txBox="1">
                <a:spLocks noChangeArrowheads="1"/>
              </p:cNvSpPr>
              <p:nvPr/>
            </p:nvSpPr>
            <p:spPr bwMode="auto">
              <a:xfrm>
                <a:off x="5334812" y="4055251"/>
                <a:ext cx="373999" cy="697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2800" b="1">
                    <a:ea typeface="黑体" pitchFamily="2" charset="-122"/>
                  </a:rPr>
                  <a:t>F</a:t>
                </a:r>
              </a:p>
            </p:txBody>
          </p:sp>
          <p:cxnSp>
            <p:nvCxnSpPr>
              <p:cNvPr id="17" name="直接连接符 16"/>
              <p:cNvCxnSpPr/>
              <p:nvPr/>
            </p:nvCxnSpPr>
            <p:spPr bwMode="auto">
              <a:xfrm>
                <a:off x="1214414" y="4548165"/>
                <a:ext cx="6357982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 bwMode="auto">
              <a:xfrm rot="5400000">
                <a:off x="3246442" y="4511665"/>
                <a:ext cx="69823" cy="3175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 bwMode="auto">
              <a:xfrm rot="5400000">
                <a:off x="5499914" y="4512459"/>
                <a:ext cx="69823" cy="1588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 bwMode="auto">
              <a:xfrm rot="5400000">
                <a:off x="2001054" y="4499764"/>
                <a:ext cx="14282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 bwMode="auto">
              <a:xfrm rot="5400000">
                <a:off x="6613554" y="4508492"/>
                <a:ext cx="68236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624" name="TextBox 43"/>
              <p:cNvSpPr txBox="1">
                <a:spLocks noChangeArrowheads="1"/>
              </p:cNvSpPr>
              <p:nvPr/>
            </p:nvSpPr>
            <p:spPr bwMode="auto">
              <a:xfrm>
                <a:off x="3056624" y="4555174"/>
                <a:ext cx="373999" cy="697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2800" b="1">
                    <a:ea typeface="黑体" pitchFamily="2" charset="-122"/>
                  </a:rPr>
                  <a:t>F</a:t>
                </a:r>
              </a:p>
            </p:txBody>
          </p:sp>
          <p:cxnSp>
            <p:nvCxnSpPr>
              <p:cNvPr id="23" name="直接连接符 22"/>
              <p:cNvCxnSpPr/>
              <p:nvPr/>
            </p:nvCxnSpPr>
            <p:spPr bwMode="auto">
              <a:xfrm rot="5400000">
                <a:off x="2798934" y="5320976"/>
                <a:ext cx="928328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 bwMode="auto">
              <a:xfrm rot="16200000" flipH="1">
                <a:off x="3543631" y="5500295"/>
                <a:ext cx="1713835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箭头连接符 24"/>
              <p:cNvCxnSpPr/>
              <p:nvPr/>
            </p:nvCxnSpPr>
            <p:spPr bwMode="auto">
              <a:xfrm>
                <a:off x="4024309" y="5414603"/>
                <a:ext cx="373065" cy="1586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箭头连接符 25"/>
              <p:cNvCxnSpPr/>
              <p:nvPr/>
            </p:nvCxnSpPr>
            <p:spPr bwMode="auto">
              <a:xfrm rot="10800000">
                <a:off x="3263891" y="5416190"/>
                <a:ext cx="350840" cy="4761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629" name="TextBox 48"/>
              <p:cNvSpPr txBox="1">
                <a:spLocks noChangeArrowheads="1"/>
              </p:cNvSpPr>
              <p:nvPr/>
            </p:nvSpPr>
            <p:spPr bwMode="auto">
              <a:xfrm>
                <a:off x="3658503" y="5106442"/>
                <a:ext cx="362879" cy="902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3800" b="1">
                    <a:ea typeface="黑体" pitchFamily="2" charset="-122"/>
                  </a:rPr>
                  <a:t>f</a:t>
                </a:r>
              </a:p>
            </p:txBody>
          </p:sp>
          <p:sp>
            <p:nvSpPr>
              <p:cNvPr id="13" name="椭圆 12"/>
              <p:cNvSpPr/>
              <p:nvPr/>
            </p:nvSpPr>
            <p:spPr bwMode="auto">
              <a:xfrm>
                <a:off x="4365623" y="4527535"/>
                <a:ext cx="63500" cy="46020"/>
              </a:xfrm>
              <a:prstGeom prst="ellipse">
                <a:avLst/>
              </a:prstGeom>
              <a:ln w="254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2038332" y="4510079"/>
                <a:ext cx="71439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1428728" y="4510079"/>
                <a:ext cx="71439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2414572" y="4510079"/>
                <a:ext cx="71438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243253" y="4510079"/>
                <a:ext cx="71438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cxnSp>
            <p:nvCxnSpPr>
              <p:cNvPr id="42" name="直接连接符 41"/>
              <p:cNvCxnSpPr/>
              <p:nvPr/>
            </p:nvCxnSpPr>
            <p:spPr bwMode="auto">
              <a:xfrm rot="5400000">
                <a:off x="3210737" y="4490243"/>
                <a:ext cx="14282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椭圆 42"/>
              <p:cNvSpPr/>
              <p:nvPr/>
            </p:nvSpPr>
            <p:spPr>
              <a:xfrm>
                <a:off x="3714744" y="4505318"/>
                <a:ext cx="71439" cy="7141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cxnSp>
            <p:nvCxnSpPr>
              <p:cNvPr id="52" name="直接连接符 51"/>
              <p:cNvCxnSpPr/>
              <p:nvPr/>
            </p:nvCxnSpPr>
            <p:spPr bwMode="auto">
              <a:xfrm rot="16200000" flipH="1">
                <a:off x="1213959" y="5485220"/>
                <a:ext cx="1715421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箭头连接符 54"/>
              <p:cNvCxnSpPr/>
              <p:nvPr/>
            </p:nvCxnSpPr>
            <p:spPr bwMode="auto">
              <a:xfrm>
                <a:off x="3571868" y="6071573"/>
                <a:ext cx="830269" cy="1586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箭头连接符 55"/>
              <p:cNvCxnSpPr/>
              <p:nvPr/>
            </p:nvCxnSpPr>
            <p:spPr bwMode="auto">
              <a:xfrm rot="10800000">
                <a:off x="2071670" y="6071573"/>
                <a:ext cx="857256" cy="1586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640" name="TextBox 58"/>
              <p:cNvSpPr txBox="1">
                <a:spLocks noChangeArrowheads="1"/>
              </p:cNvSpPr>
              <p:nvPr/>
            </p:nvSpPr>
            <p:spPr bwMode="auto">
              <a:xfrm>
                <a:off x="2928926" y="5715017"/>
                <a:ext cx="642942" cy="902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3800" b="1">
                    <a:ea typeface="黑体" pitchFamily="2" charset="-122"/>
                  </a:rPr>
                  <a:t>2f</a:t>
                </a:r>
              </a:p>
            </p:txBody>
          </p:sp>
        </p:grpSp>
      </p:grpSp>
      <p:sp>
        <p:nvSpPr>
          <p:cNvPr id="44" name="矩形 43"/>
          <p:cNvSpPr/>
          <p:nvPr/>
        </p:nvSpPr>
        <p:spPr>
          <a:xfrm>
            <a:off x="3461968" y="262092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C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黑体" pitchFamily="2" charset="-122"/>
              </a:rPr>
              <a:t>c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黑体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474212" y="3118741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C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黑体" pitchFamily="2" charset="-122"/>
              </a:rPr>
              <a:t>a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黑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19277" y="857250"/>
            <a:ext cx="32687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 dirty="0">
                <a:solidFill>
                  <a:srgbClr val="FF0000"/>
                </a:solidFill>
                <a:latin typeface="Times New Roman" pitchFamily="18" charset="0"/>
                <a:ea typeface="隶书" pitchFamily="49" charset="-122"/>
              </a:rPr>
              <a:t>随堂练习</a:t>
            </a:r>
          </a:p>
        </p:txBody>
      </p:sp>
    </p:spTree>
    <p:extLst>
      <p:ext uri="{BB962C8B-B14F-4D97-AF65-F5344CB8AC3E}">
        <p14:creationId xmlns:p14="http://schemas.microsoft.com/office/powerpoint/2010/main" val="422428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 txBox="1">
            <a:spLocks noGrp="1"/>
          </p:cNvSpPr>
          <p:nvPr/>
        </p:nvSpPr>
        <p:spPr>
          <a:xfrm>
            <a:off x="457200" y="5624513"/>
            <a:ext cx="2133600" cy="273844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7A245E4C-E3E4-4E54-90F2-25E779B3AA76}" type="datetime1">
              <a:rPr lang="zh-CN" altLang="en-US" sz="1200" b="1">
                <a:solidFill>
                  <a:schemeClr val="tx1">
                    <a:tint val="75000"/>
                  </a:schemeClr>
                </a:solidFill>
                <a:ea typeface="黑体" pitchFamily="2" charset="-122"/>
              </a:rPr>
              <a:t>2019/12/17</a:t>
            </a:fld>
            <a:endParaRPr lang="en-US" altLang="zh-CN" sz="1200" b="1">
              <a:solidFill>
                <a:schemeClr val="tx1">
                  <a:tint val="75000"/>
                </a:schemeClr>
              </a:solidFill>
              <a:ea typeface="黑体" pitchFamily="2" charset="-122"/>
            </a:endParaRPr>
          </a:p>
        </p:txBody>
      </p:sp>
      <p:grpSp>
        <p:nvGrpSpPr>
          <p:cNvPr id="26627" name="组合 2"/>
          <p:cNvGrpSpPr/>
          <p:nvPr/>
        </p:nvGrpSpPr>
        <p:grpSpPr bwMode="auto">
          <a:xfrm>
            <a:off x="1214440" y="1494236"/>
            <a:ext cx="6357937" cy="2050590"/>
            <a:chOff x="1214414" y="3883260"/>
            <a:chExt cx="6357982" cy="2734788"/>
          </a:xfrm>
        </p:grpSpPr>
        <p:sp>
          <p:nvSpPr>
            <p:cNvPr id="4" name="椭圆 3"/>
            <p:cNvSpPr/>
            <p:nvPr/>
          </p:nvSpPr>
          <p:spPr bwMode="auto">
            <a:xfrm>
              <a:off x="4206872" y="3929308"/>
              <a:ext cx="373066" cy="1271899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800" b="1"/>
            </a:p>
          </p:txBody>
        </p:sp>
        <p:sp>
          <p:nvSpPr>
            <p:cNvPr id="26629" name="TextBox 4"/>
            <p:cNvSpPr txBox="1">
              <a:spLocks noChangeArrowheads="1"/>
            </p:cNvSpPr>
            <p:nvPr/>
          </p:nvSpPr>
          <p:spPr bwMode="auto">
            <a:xfrm>
              <a:off x="1256824" y="3900037"/>
              <a:ext cx="455574" cy="903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a</a:t>
              </a:r>
            </a:p>
          </p:txBody>
        </p:sp>
        <p:sp>
          <p:nvSpPr>
            <p:cNvPr id="26630" name="TextBox 5"/>
            <p:cNvSpPr txBox="1">
              <a:spLocks noChangeArrowheads="1"/>
            </p:cNvSpPr>
            <p:nvPr/>
          </p:nvSpPr>
          <p:spPr bwMode="auto">
            <a:xfrm>
              <a:off x="1843974" y="3901170"/>
              <a:ext cx="455574" cy="903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b</a:t>
              </a:r>
            </a:p>
          </p:txBody>
        </p:sp>
        <p:sp>
          <p:nvSpPr>
            <p:cNvPr id="26631" name="TextBox 6"/>
            <p:cNvSpPr txBox="1">
              <a:spLocks noChangeArrowheads="1"/>
            </p:cNvSpPr>
            <p:nvPr/>
          </p:nvSpPr>
          <p:spPr bwMode="auto">
            <a:xfrm>
              <a:off x="2214546" y="3886655"/>
              <a:ext cx="455574" cy="903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c</a:t>
              </a:r>
            </a:p>
          </p:txBody>
        </p:sp>
        <p:sp>
          <p:nvSpPr>
            <p:cNvPr id="26632" name="TextBox 7"/>
            <p:cNvSpPr txBox="1">
              <a:spLocks noChangeArrowheads="1"/>
            </p:cNvSpPr>
            <p:nvPr/>
          </p:nvSpPr>
          <p:spPr bwMode="auto">
            <a:xfrm>
              <a:off x="3043906" y="3901170"/>
              <a:ext cx="455574" cy="903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d</a:t>
              </a:r>
            </a:p>
          </p:txBody>
        </p:sp>
        <p:sp>
          <p:nvSpPr>
            <p:cNvPr id="26633" name="TextBox 8"/>
            <p:cNvSpPr txBox="1">
              <a:spLocks noChangeArrowheads="1"/>
            </p:cNvSpPr>
            <p:nvPr/>
          </p:nvSpPr>
          <p:spPr bwMode="auto">
            <a:xfrm>
              <a:off x="3514944" y="3883260"/>
              <a:ext cx="455574" cy="903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r>
                <a:rPr lang="en-US" altLang="zh-CN" sz="3800" b="1">
                  <a:ea typeface="黑体" pitchFamily="2" charset="-122"/>
                </a:rPr>
                <a:t>e</a:t>
              </a:r>
            </a:p>
          </p:txBody>
        </p:sp>
        <p:grpSp>
          <p:nvGrpSpPr>
            <p:cNvPr id="26634" name="组合 59"/>
            <p:cNvGrpSpPr/>
            <p:nvPr/>
          </p:nvGrpSpPr>
          <p:grpSpPr bwMode="auto">
            <a:xfrm>
              <a:off x="1214414" y="4055251"/>
              <a:ext cx="6357982" cy="2562797"/>
              <a:chOff x="1214414" y="4055251"/>
              <a:chExt cx="6357982" cy="2562797"/>
            </a:xfrm>
          </p:grpSpPr>
          <p:sp>
            <p:nvSpPr>
              <p:cNvPr id="26635" name="TextBox 35"/>
              <p:cNvSpPr txBox="1">
                <a:spLocks noChangeArrowheads="1"/>
              </p:cNvSpPr>
              <p:nvPr/>
            </p:nvSpPr>
            <p:spPr bwMode="auto">
              <a:xfrm>
                <a:off x="5334812" y="4055251"/>
                <a:ext cx="373999" cy="6977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2800" b="1">
                    <a:ea typeface="黑体" pitchFamily="2" charset="-122"/>
                  </a:rPr>
                  <a:t>F</a:t>
                </a:r>
              </a:p>
            </p:txBody>
          </p:sp>
          <p:cxnSp>
            <p:nvCxnSpPr>
              <p:cNvPr id="12" name="直接连接符 11"/>
              <p:cNvCxnSpPr/>
              <p:nvPr/>
            </p:nvCxnSpPr>
            <p:spPr bwMode="auto">
              <a:xfrm>
                <a:off x="1214414" y="4548585"/>
                <a:ext cx="6357982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 bwMode="auto">
              <a:xfrm rot="5400000">
                <a:off x="3246420" y="4512063"/>
                <a:ext cx="69867" cy="3175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 bwMode="auto">
              <a:xfrm rot="5400000">
                <a:off x="5499892" y="4512857"/>
                <a:ext cx="69867" cy="1588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 bwMode="auto">
              <a:xfrm rot="5400000">
                <a:off x="2001009" y="4500155"/>
                <a:ext cx="14291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 bwMode="auto">
              <a:xfrm rot="5400000">
                <a:off x="6613531" y="4508888"/>
                <a:ext cx="6828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41" name="TextBox 43"/>
              <p:cNvSpPr txBox="1">
                <a:spLocks noChangeArrowheads="1"/>
              </p:cNvSpPr>
              <p:nvPr/>
            </p:nvSpPr>
            <p:spPr bwMode="auto">
              <a:xfrm>
                <a:off x="3056624" y="4555175"/>
                <a:ext cx="373999" cy="6977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2800" b="1">
                    <a:ea typeface="黑体" pitchFamily="2" charset="-122"/>
                  </a:rPr>
                  <a:t>F</a:t>
                </a:r>
              </a:p>
            </p:txBody>
          </p:sp>
          <p:cxnSp>
            <p:nvCxnSpPr>
              <p:cNvPr id="18" name="直接连接符 17"/>
              <p:cNvCxnSpPr/>
              <p:nvPr/>
            </p:nvCxnSpPr>
            <p:spPr bwMode="auto">
              <a:xfrm rot="5400000">
                <a:off x="2799434" y="5321093"/>
                <a:ext cx="927327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 bwMode="auto">
              <a:xfrm rot="16200000" flipH="1">
                <a:off x="3543882" y="5500525"/>
                <a:ext cx="1713332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9"/>
              <p:cNvCxnSpPr/>
              <p:nvPr/>
            </p:nvCxnSpPr>
            <p:spPr bwMode="auto">
              <a:xfrm>
                <a:off x="4024309" y="5413985"/>
                <a:ext cx="373065" cy="1587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/>
              <p:nvPr/>
            </p:nvCxnSpPr>
            <p:spPr bwMode="auto">
              <a:xfrm rot="10800000">
                <a:off x="3263891" y="5415572"/>
                <a:ext cx="350840" cy="4764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46" name="TextBox 48"/>
              <p:cNvSpPr txBox="1">
                <a:spLocks noChangeArrowheads="1"/>
              </p:cNvSpPr>
              <p:nvPr/>
            </p:nvSpPr>
            <p:spPr bwMode="auto">
              <a:xfrm>
                <a:off x="3658503" y="5106441"/>
                <a:ext cx="362879" cy="903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3800" b="1">
                    <a:ea typeface="黑体" pitchFamily="2" charset="-122"/>
                  </a:rPr>
                  <a:t>f</a:t>
                </a:r>
              </a:p>
            </p:txBody>
          </p:sp>
          <p:sp>
            <p:nvSpPr>
              <p:cNvPr id="23" name="椭圆 22"/>
              <p:cNvSpPr/>
              <p:nvPr/>
            </p:nvSpPr>
            <p:spPr bwMode="auto">
              <a:xfrm>
                <a:off x="4365623" y="4527943"/>
                <a:ext cx="63500" cy="46048"/>
              </a:xfrm>
              <a:prstGeom prst="ellipse">
                <a:avLst/>
              </a:prstGeom>
              <a:ln w="254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2038332" y="4510475"/>
                <a:ext cx="71439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428728" y="4510475"/>
                <a:ext cx="71439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2414572" y="4510475"/>
                <a:ext cx="71438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243253" y="4510475"/>
                <a:ext cx="71438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cxnSp>
            <p:nvCxnSpPr>
              <p:cNvPr id="28" name="直接连接符 27"/>
              <p:cNvCxnSpPr/>
              <p:nvPr/>
            </p:nvCxnSpPr>
            <p:spPr bwMode="auto">
              <a:xfrm rot="5400000">
                <a:off x="3209898" y="4489834"/>
                <a:ext cx="144498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椭圆 28"/>
              <p:cNvSpPr/>
              <p:nvPr/>
            </p:nvSpPr>
            <p:spPr>
              <a:xfrm>
                <a:off x="3714744" y="4505712"/>
                <a:ext cx="71439" cy="7145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800" b="1"/>
              </a:p>
            </p:txBody>
          </p:sp>
          <p:cxnSp>
            <p:nvCxnSpPr>
              <p:cNvPr id="30" name="直接连接符 29"/>
              <p:cNvCxnSpPr/>
              <p:nvPr/>
            </p:nvCxnSpPr>
            <p:spPr bwMode="auto">
              <a:xfrm rot="16200000" flipH="1">
                <a:off x="1214210" y="5485439"/>
                <a:ext cx="1714920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箭头连接符 30"/>
              <p:cNvCxnSpPr/>
              <p:nvPr/>
            </p:nvCxnSpPr>
            <p:spPr bwMode="auto">
              <a:xfrm>
                <a:off x="3571868" y="6071370"/>
                <a:ext cx="830269" cy="1587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箭头连接符 31"/>
              <p:cNvCxnSpPr/>
              <p:nvPr/>
            </p:nvCxnSpPr>
            <p:spPr bwMode="auto">
              <a:xfrm rot="10800000">
                <a:off x="2071670" y="6071370"/>
                <a:ext cx="857256" cy="1587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57" name="TextBox 32"/>
              <p:cNvSpPr txBox="1">
                <a:spLocks noChangeArrowheads="1"/>
              </p:cNvSpPr>
              <p:nvPr/>
            </p:nvSpPr>
            <p:spPr bwMode="auto">
              <a:xfrm>
                <a:off x="2928926" y="5715016"/>
                <a:ext cx="642942" cy="903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3800" b="1">
                    <a:ea typeface="黑体" pitchFamily="2" charset="-122"/>
                  </a:rPr>
                  <a:t>2f</a:t>
                </a:r>
              </a:p>
            </p:txBody>
          </p:sp>
        </p:grpSp>
      </p:grpSp>
      <p:sp>
        <p:nvSpPr>
          <p:cNvPr id="26658" name="Rectangle 3"/>
          <p:cNvSpPr>
            <a:spLocks noChangeArrowheads="1"/>
          </p:cNvSpPr>
          <p:nvPr/>
        </p:nvSpPr>
        <p:spPr bwMode="auto">
          <a:xfrm>
            <a:off x="642938" y="3396169"/>
            <a:ext cx="797045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b="1">
                <a:ea typeface="黑体" pitchFamily="2" charset="-122"/>
              </a:rPr>
              <a:t>2</a:t>
            </a:r>
            <a:r>
              <a:rPr lang="zh-CN" altLang="en-US" sz="2800" b="1">
                <a:ea typeface="黑体" pitchFamily="2" charset="-122"/>
              </a:rPr>
              <a:t>、把烛焰放在</a:t>
            </a:r>
            <a:r>
              <a:rPr lang="zh-CN" altLang="en-US" sz="2800" b="1" u="sng">
                <a:ea typeface="黑体" pitchFamily="2" charset="-122"/>
              </a:rPr>
              <a:t>           </a:t>
            </a:r>
            <a:r>
              <a:rPr lang="zh-CN" altLang="en-US" sz="2800" b="1">
                <a:ea typeface="黑体" pitchFamily="2" charset="-122"/>
              </a:rPr>
              <a:t>点，屏上出现清晰的像时，</a:t>
            </a:r>
          </a:p>
          <a:p>
            <a:pPr eaLnBrk="0" hangingPunct="0"/>
            <a:r>
              <a:rPr lang="zh-CN" altLang="en-US" sz="2800" b="1">
                <a:ea typeface="黑体" pitchFamily="2" charset="-122"/>
              </a:rPr>
              <a:t>       屏距凸透镜最远。</a:t>
            </a:r>
          </a:p>
          <a:p>
            <a:pPr eaLnBrk="0" hangingPunct="0"/>
            <a:endParaRPr lang="zh-CN" altLang="en-US" sz="2800" b="1">
              <a:ea typeface="黑体" pitchFamily="2" charset="-122"/>
            </a:endParaRPr>
          </a:p>
          <a:p>
            <a:pPr eaLnBrk="0" hangingPunct="0"/>
            <a:r>
              <a:rPr lang="en-US" altLang="zh-CN" sz="2800" b="1">
                <a:ea typeface="黑体" pitchFamily="2" charset="-122"/>
              </a:rPr>
              <a:t>3</a:t>
            </a:r>
            <a:r>
              <a:rPr lang="zh-CN" altLang="en-US" sz="2800" b="1">
                <a:ea typeface="黑体" pitchFamily="2" charset="-122"/>
              </a:rPr>
              <a:t>、把烛焰放在 </a:t>
            </a:r>
            <a:r>
              <a:rPr lang="zh-CN" altLang="en-US" sz="2800" b="1" u="sng">
                <a:ea typeface="黑体" pitchFamily="2" charset="-122"/>
              </a:rPr>
              <a:t>                 </a:t>
            </a:r>
            <a:r>
              <a:rPr lang="zh-CN" altLang="en-US" sz="2800" b="1">
                <a:ea typeface="黑体" pitchFamily="2" charset="-122"/>
              </a:rPr>
              <a:t>点，屏上不会出现像。</a:t>
            </a:r>
          </a:p>
        </p:txBody>
      </p:sp>
      <p:sp>
        <p:nvSpPr>
          <p:cNvPr id="35" name="矩形 34"/>
          <p:cNvSpPr/>
          <p:nvPr/>
        </p:nvSpPr>
        <p:spPr>
          <a:xfrm>
            <a:off x="3362759" y="3136109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C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黑体" pitchFamily="2" charset="-122"/>
              </a:rPr>
              <a:t>c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黑体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337576" y="4331611"/>
            <a:ext cx="137730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C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黑体" pitchFamily="2" charset="-122"/>
              </a:rPr>
              <a:t>d  e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758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2004101411354084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57501"/>
            <a:ext cx="7620000" cy="190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"/>
          <p:cNvGrpSpPr/>
          <p:nvPr/>
        </p:nvGrpSpPr>
        <p:grpSpPr bwMode="auto">
          <a:xfrm>
            <a:off x="2700338" y="3267075"/>
            <a:ext cx="2286000" cy="522685"/>
            <a:chOff x="1656" y="1872"/>
            <a:chExt cx="1440" cy="439"/>
          </a:xfrm>
        </p:grpSpPr>
        <p:sp>
          <p:nvSpPr>
            <p:cNvPr id="6148" name="Line 4"/>
            <p:cNvSpPr>
              <a:spLocks noChangeShapeType="1"/>
            </p:cNvSpPr>
            <p:nvPr/>
          </p:nvSpPr>
          <p:spPr bwMode="auto">
            <a:xfrm flipV="1">
              <a:off x="1656" y="2037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1800" y="1872"/>
              <a:ext cx="1296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sz="2800" b="1">
                  <a:ea typeface="黑体" pitchFamily="2" charset="-122"/>
                </a:rPr>
                <a:t>点燃的蜡烛</a:t>
              </a:r>
            </a:p>
          </p:txBody>
        </p:sp>
      </p:grpSp>
      <p:grpSp>
        <p:nvGrpSpPr>
          <p:cNvPr id="3" name="Group 6"/>
          <p:cNvGrpSpPr/>
          <p:nvPr/>
        </p:nvGrpSpPr>
        <p:grpSpPr bwMode="auto">
          <a:xfrm>
            <a:off x="4419600" y="3829051"/>
            <a:ext cx="1371600" cy="1315641"/>
            <a:chOff x="2787" y="2400"/>
            <a:chExt cx="864" cy="1105"/>
          </a:xfrm>
        </p:grpSpPr>
        <p:sp>
          <p:nvSpPr>
            <p:cNvPr id="6151" name="Line 7"/>
            <p:cNvSpPr>
              <a:spLocks noChangeShapeType="1"/>
            </p:cNvSpPr>
            <p:nvPr/>
          </p:nvSpPr>
          <p:spPr bwMode="auto">
            <a:xfrm flipH="1">
              <a:off x="3171" y="2400"/>
              <a:ext cx="192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2787" y="3066"/>
              <a:ext cx="864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sz="2800" b="1">
                  <a:ea typeface="黑体" pitchFamily="2" charset="-122"/>
                </a:rPr>
                <a:t>凸透镜</a:t>
              </a:r>
            </a:p>
          </p:txBody>
        </p:sp>
      </p:grp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391400" y="36576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858000" y="3257550"/>
            <a:ext cx="16144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800" b="1">
                <a:ea typeface="黑体" pitchFamily="2" charset="-122"/>
              </a:rPr>
              <a:t>光屏</a:t>
            </a:r>
          </a:p>
        </p:txBody>
      </p:sp>
      <p:grpSp>
        <p:nvGrpSpPr>
          <p:cNvPr id="4" name="Group 11"/>
          <p:cNvGrpSpPr/>
          <p:nvPr/>
        </p:nvGrpSpPr>
        <p:grpSpPr bwMode="auto">
          <a:xfrm>
            <a:off x="179512" y="3000969"/>
            <a:ext cx="1905000" cy="925116"/>
            <a:chOff x="192" y="2007"/>
            <a:chExt cx="1200" cy="777"/>
          </a:xfrm>
        </p:grpSpPr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flipH="1" flipV="1">
              <a:off x="1152" y="2592"/>
              <a:ext cx="24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192" y="2007"/>
              <a:ext cx="864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ea typeface="黑体" pitchFamily="2" charset="-122"/>
                </a:rPr>
                <a:t>光具座</a:t>
              </a:r>
            </a:p>
          </p:txBody>
        </p:sp>
      </p:grp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896620" y="1085850"/>
            <a:ext cx="6096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000" b="1">
                <a:ea typeface="黑体" pitchFamily="2" charset="-122"/>
              </a:rPr>
              <a:t>实验器材</a:t>
            </a:r>
          </a:p>
        </p:txBody>
      </p:sp>
    </p:spTree>
    <p:extLst>
      <p:ext uri="{BB962C8B-B14F-4D97-AF65-F5344CB8AC3E}">
        <p14:creationId xmlns:p14="http://schemas.microsoft.com/office/powerpoint/2010/main" val="59566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  <a:miter lim="800000"/>
          </a:ln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小明在做“凸透镜成像”实验时，将点燃的蜡烛放在凸透镜前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</a:rPr>
              <a:t>20cm</a:t>
            </a: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处，在透镜另一侧的光屏上观察到缩小的像．小明又把点燃的蜡烛置于原来的光屏处，则所成像的性质是（         ）</a:t>
            </a:r>
            <a:endParaRPr lang="zh-CN" altLang="en-US">
              <a:ea typeface="黑体" pitchFamily="2" charset="-12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  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</a:rPr>
              <a:t>A</a:t>
            </a: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．倒立放大的实像   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</a:rPr>
              <a:t>B</a:t>
            </a: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．正立放大的虚像</a:t>
            </a:r>
            <a:endParaRPr lang="zh-CN" altLang="en-US">
              <a:ea typeface="黑体" pitchFamily="2" charset="-12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  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</a:rPr>
              <a:t>C</a:t>
            </a: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．倒立缩小的实像   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</a:rPr>
              <a:t>D</a:t>
            </a:r>
            <a:r>
              <a:rPr lang="zh-CN" altLang="en-US">
                <a:solidFill>
                  <a:srgbClr val="000000"/>
                </a:solidFill>
                <a:ea typeface="黑体" pitchFamily="2" charset="-122"/>
              </a:rPr>
              <a:t>．倒立等大的实像</a:t>
            </a:r>
            <a:endParaRPr lang="zh-CN" altLang="en-US">
              <a:ea typeface="黑体" pitchFamily="2" charset="-122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732270" y="2997201"/>
            <a:ext cx="6080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600" b="1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25274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ldLvl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52400" y="1875155"/>
            <a:ext cx="8839200" cy="192024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   3.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物体放在离凸透镜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20cm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处时，在凸透镜另一侧光屏上得到一个放大的实像。当物体移到离凸透镜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10cm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处时，它的像一定是        （        ）</a:t>
            </a:r>
          </a:p>
          <a:p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	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A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、放大的虚像                   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B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、放大的实像</a:t>
            </a:r>
          </a:p>
          <a:p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	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C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、缩小的虚像                   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D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、缩小的实像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3924141"/>
            <a:ext cx="8915400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分析：物体离凸透镜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20cm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处成放大的实像，也就是物距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u=20cm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，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f&lt;20cm&lt;2f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。</a:t>
            </a:r>
          </a:p>
          <a:p>
            <a:r>
              <a:rPr kumimoji="1" lang="zh-CN" altLang="en-US">
                <a:latin typeface="Tahoma" pitchFamily="34" charset="0"/>
              </a:rPr>
              <a:t>∴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该透镜的焦距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10cm&lt;f&lt;20cm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，当物体移到离凸透镜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10cm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处时，它的像一定是放大的虚像 。</a:t>
            </a:r>
          </a:p>
          <a:p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		故答案选</a:t>
            </a:r>
            <a:r>
              <a:rPr kumimoji="1" lang="en-US" altLang="zh-CN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A</a:t>
            </a:r>
            <a:r>
              <a:rPr kumimoji="1" lang="zh-CN" altLang="en-US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。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24205" y="2490887"/>
            <a:ext cx="7191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37680663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ldLvl="0" animBg="1" autoUpdateAnimBg="0"/>
      <p:bldP spid="29699" grpId="0" bldLvl="0" animBg="1" autoUpdateAnimBg="0"/>
      <p:bldP spid="29700" grpId="0" bldLvl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8035" y="2967335"/>
            <a:ext cx="7907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作业：继续完成课本练习</a:t>
            </a:r>
          </a:p>
        </p:txBody>
      </p:sp>
    </p:spTree>
    <p:extLst>
      <p:ext uri="{BB962C8B-B14F-4D97-AF65-F5344CB8AC3E}">
        <p14:creationId xmlns:p14="http://schemas.microsoft.com/office/powerpoint/2010/main" val="1412162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PM_0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741" y="1863330"/>
            <a:ext cx="4941094" cy="370641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30723" name="Text Box 3"/>
          <p:cNvSpPr txBox="1"/>
          <p:nvPr/>
        </p:nvSpPr>
        <p:spPr>
          <a:xfrm>
            <a:off x="2574131" y="3050381"/>
            <a:ext cx="3531394" cy="147085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100" noProof="1">
                <a:latin typeface="宋体" pitchFamily="2" charset="-122"/>
                <a:cs typeface="+mn-ea"/>
              </a:rPr>
              <a:t>    </a:t>
            </a:r>
            <a:r>
              <a:rPr lang="zh-CN" altLang="en-US" sz="21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cs typeface="+mn-ea"/>
              </a:rPr>
              <a:t>人点灯，不放在斗底下，是放在灯台上，就照亮一家人。</a:t>
            </a:r>
          </a:p>
        </p:txBody>
      </p:sp>
      <p:sp>
        <p:nvSpPr>
          <p:cNvPr id="21507" name="Rectangle 19"/>
          <p:cNvSpPr/>
          <p:nvPr/>
        </p:nvSpPr>
        <p:spPr>
          <a:xfrm>
            <a:off x="2033589" y="998936"/>
            <a:ext cx="5831681" cy="69175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/>
          <a:p>
            <a:pPr lvl="0"/>
            <a:r>
              <a:rPr lang="zh-CN" altLang="zh-CN" sz="3000" b="1" dirty="0">
                <a:solidFill>
                  <a:schemeClr val="bg1"/>
                </a:solidFill>
              </a:rPr>
              <a:t>再见</a:t>
            </a:r>
          </a:p>
        </p:txBody>
      </p:sp>
    </p:spTree>
    <p:extLst>
      <p:ext uri="{BB962C8B-B14F-4D97-AF65-F5344CB8AC3E}">
        <p14:creationId xmlns:p14="http://schemas.microsoft.com/office/powerpoint/2010/main" val="1216010968"/>
      </p:ext>
    </p:extLst>
  </p:cSld>
  <p:clrMapOvr>
    <a:masterClrMapping/>
  </p:clrMapOvr>
  <p:transition spd="slow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 bwMode="auto">
          <a:xfrm>
            <a:off x="958850" y="1089423"/>
            <a:ext cx="8408988" cy="2807494"/>
            <a:chOff x="590" y="703"/>
            <a:chExt cx="5297" cy="2358"/>
          </a:xfrm>
        </p:grpSpPr>
        <p:pic>
          <p:nvPicPr>
            <p:cNvPr id="7171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" y="1579"/>
              <a:ext cx="4649" cy="1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2" name="Text Box 5"/>
            <p:cNvSpPr txBox="1">
              <a:spLocks noChangeArrowheads="1"/>
            </p:cNvSpPr>
            <p:nvPr/>
          </p:nvSpPr>
          <p:spPr bwMode="auto">
            <a:xfrm>
              <a:off x="590" y="703"/>
              <a:ext cx="5297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98955" indent="-1798955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fontAlgn="auto">
                <a:lnSpc>
                  <a:spcPct val="80000"/>
                </a:lnSpc>
                <a:spcBef>
                  <a:spcPts val="0"/>
                </a:spcBef>
              </a:pPr>
              <a:r>
                <a:rPr lang="zh-CN" altLang="en-US" sz="3600" b="1" dirty="0">
                  <a:ea typeface="楷体_GB2312" pitchFamily="49" charset="-122"/>
                </a:rPr>
                <a:t>如何保证蜡烛的像始终能成在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</a:pPr>
              <a:r>
                <a:rPr lang="zh-CN" altLang="en-US" sz="3600" b="1" dirty="0">
                  <a:ea typeface="楷体_GB2312" pitchFamily="49" charset="-122"/>
                </a:rPr>
                <a:t>光屏中央上？</a:t>
              </a:r>
            </a:p>
          </p:txBody>
        </p:sp>
      </p:grp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700338" y="2619376"/>
            <a:ext cx="4419600" cy="35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95288" y="4076700"/>
            <a:ext cx="8534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3200" b="1" dirty="0">
                <a:ea typeface="黑体" pitchFamily="2" charset="-122"/>
              </a:rPr>
              <a:t>调节蜡烛、透镜、光屏的 中心，使</a:t>
            </a:r>
            <a:r>
              <a:rPr lang="zh-CN" altLang="en-US" sz="3200" b="1" dirty="0">
                <a:solidFill>
                  <a:srgbClr val="0000CC"/>
                </a:solidFill>
                <a:ea typeface="黑体" pitchFamily="2" charset="-122"/>
              </a:rPr>
              <a:t>烛焰和光屏的中心位于凸透镜的主光轴上</a:t>
            </a:r>
            <a:r>
              <a:rPr lang="en-US" altLang="zh-CN" sz="3200" b="1" dirty="0">
                <a:ea typeface="黑体" pitchFamily="2" charset="-122"/>
              </a:rPr>
              <a:t>,</a:t>
            </a:r>
            <a:r>
              <a:rPr kumimoji="1" lang="zh-CN" altLang="en-US" sz="3200" b="1" dirty="0">
                <a:ea typeface="黑体" pitchFamily="2" charset="-122"/>
              </a:rPr>
              <a:t>为了使烛焰的像成在光屏的中央。</a:t>
            </a:r>
            <a:r>
              <a:rPr lang="zh-CN" altLang="en-US" sz="3200" b="1" dirty="0">
                <a:ea typeface="黑体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582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2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2" t="3241" r="8163" b="6009"/>
          <a:stretch>
            <a:fillRect/>
          </a:stretch>
        </p:blipFill>
        <p:spPr bwMode="auto">
          <a:xfrm>
            <a:off x="2702560" y="2980671"/>
            <a:ext cx="5486400" cy="268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67361" y="1844676"/>
            <a:ext cx="6189345" cy="2192655"/>
          </a:xfrm>
          <a:solidFill>
            <a:schemeClr val="bg1"/>
          </a:solidFill>
          <a:ln>
            <a:solidFill>
              <a:srgbClr val="FF0000"/>
            </a:solidFill>
            <a:miter lim="800000"/>
          </a:ln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b="1" dirty="0">
                <a:ea typeface="黑体" pitchFamily="2" charset="-122"/>
              </a:rPr>
              <a:t>         </a:t>
            </a:r>
            <a:r>
              <a:rPr lang="en-US" altLang="zh-CN" dirty="0">
                <a:ea typeface="黑体" pitchFamily="2" charset="-122"/>
              </a:rPr>
              <a:t>2. </a:t>
            </a:r>
            <a:r>
              <a:rPr lang="zh-CN" altLang="en-US" dirty="0">
                <a:ea typeface="黑体" pitchFamily="2" charset="-122"/>
              </a:rPr>
              <a:t>如图</a:t>
            </a:r>
            <a:r>
              <a:rPr lang="zh-CN" altLang="en-US">
                <a:ea typeface="黑体" pitchFamily="2" charset="-122"/>
              </a:rPr>
              <a:t>，是刘伟同学</a:t>
            </a:r>
            <a:r>
              <a:rPr lang="zh-CN" altLang="en-US" dirty="0">
                <a:ea typeface="黑体" pitchFamily="2" charset="-122"/>
              </a:rPr>
              <a:t>用蜡烛、凸透镜和光屏研究凸透镜成像规律的实验装置，其中还需要调整的是：</a:t>
            </a:r>
            <a:r>
              <a:rPr lang="zh-CN" altLang="en-US" u="sng" dirty="0">
                <a:ea typeface="黑体" pitchFamily="2" charset="-122"/>
              </a:rPr>
              <a:t>                            </a:t>
            </a:r>
            <a:r>
              <a:rPr lang="zh-CN" altLang="en-US" dirty="0">
                <a:ea typeface="黑体" pitchFamily="2" charset="-122"/>
              </a:rPr>
              <a:t>。调整后烛焰能在光屏上成</a:t>
            </a:r>
            <a:r>
              <a:rPr lang="zh-CN" altLang="en-US" u="sng" dirty="0">
                <a:ea typeface="黑体" pitchFamily="2" charset="-122"/>
              </a:rPr>
              <a:t>         </a:t>
            </a:r>
            <a:r>
              <a:rPr lang="zh-CN" altLang="en-US" dirty="0">
                <a:ea typeface="黑体" pitchFamily="2" charset="-122"/>
              </a:rPr>
              <a:t>立的实像，若想使像变大，应将蜡烛向</a:t>
            </a:r>
            <a:r>
              <a:rPr lang="zh-CN" altLang="en-US" u="sng" dirty="0">
                <a:ea typeface="黑体" pitchFamily="2" charset="-122"/>
              </a:rPr>
              <a:t>        </a:t>
            </a:r>
            <a:r>
              <a:rPr lang="zh-CN" altLang="en-US" dirty="0">
                <a:ea typeface="黑体" pitchFamily="2" charset="-122"/>
              </a:rPr>
              <a:t>移。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61829" y="2654726"/>
            <a:ext cx="27093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降低光屏的高度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433281" y="3039815"/>
            <a:ext cx="5453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倒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360261" y="3470345"/>
            <a:ext cx="5453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右</a:t>
            </a:r>
          </a:p>
        </p:txBody>
      </p:sp>
    </p:spTree>
    <p:extLst>
      <p:ext uri="{BB962C8B-B14F-4D97-AF65-F5344CB8AC3E}">
        <p14:creationId xmlns:p14="http://schemas.microsoft.com/office/powerpoint/2010/main" val="194659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ldLvl="0" animBg="1"/>
      <p:bldP spid="8197" grpId="0" bldLvl="0" animBg="1"/>
      <p:bldP spid="819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12360" y="98072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       </a:t>
            </a:r>
            <a:endParaRPr lang="zh-CN" alt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3794" r:id="rId2" imgW="9161780" imgH="4129405"/>
        </mc:Choice>
        <mc:Fallback>
          <p:control r:id="rId2" imgW="9161780" imgH="4129405">
            <p:pic>
              <p:nvPicPr>
                <p:cNvPr id="2" name="Host Control  10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-12065" y="1872616"/>
                  <a:ext cx="9161780" cy="41294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48797835"/>
      </p:ext>
    </p:extLst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208122" y="2130579"/>
          <a:ext cx="8640763" cy="4112896"/>
        </p:xfrm>
        <a:graphic>
          <a:graphicData uri="http://schemas.openxmlformats.org/drawingml/2006/table">
            <a:tbl>
              <a:tblPr/>
              <a:tblGrid>
                <a:gridCol w="165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893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物距（</a:t>
                      </a:r>
                      <a:r>
                        <a:rPr kumimoji="0" lang="en-US" altLang="zh-C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）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像的性质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应用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57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倒立或正立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放大或缩小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实像或虚像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像距（ 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）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＞</a:t>
                      </a: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  <a:endParaRPr kumimoji="0" lang="en-US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缩小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照相机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＝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等大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＝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倒立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实像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＞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投影仪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＝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不成像、得到一束平行光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＜</a:t>
                      </a:r>
                      <a:r>
                        <a:rPr kumimoji="0" lang="en-US" altLang="zh-CN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正立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虚像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放大镜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27" name="WordArt 63"/>
          <p:cNvSpPr>
            <a:spLocks noChangeArrowheads="1" noChangeShapeType="1" noTextEdit="1"/>
          </p:cNvSpPr>
          <p:nvPr/>
        </p:nvSpPr>
        <p:spPr bwMode="auto">
          <a:xfrm>
            <a:off x="2771458" y="1197841"/>
            <a:ext cx="36576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FF0000"/>
                  </a:solidFill>
                  <a:round/>
                </a:ln>
                <a:solidFill>
                  <a:srgbClr val="00FF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凸透镜成像的规律</a:t>
            </a:r>
          </a:p>
        </p:txBody>
      </p:sp>
    </p:spTree>
    <p:extLst>
      <p:ext uri="{BB962C8B-B14F-4D97-AF65-F5344CB8AC3E}">
        <p14:creationId xmlns:p14="http://schemas.microsoft.com/office/powerpoint/2010/main" val="380447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3657600" y="2628900"/>
            <a:ext cx="381000" cy="11430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04875" y="1028701"/>
            <a:ext cx="2209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latin typeface="Times New Roman" pitchFamily="18" charset="0"/>
                <a:ea typeface="黑体" pitchFamily="2" charset="-122"/>
              </a:rPr>
              <a:t>作图分析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04800" y="37719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4197350" y="2228850"/>
            <a:ext cx="450850" cy="285750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5715002" y="3714750"/>
            <a:ext cx="161925" cy="12144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4343402" y="3714750"/>
            <a:ext cx="161925" cy="12144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2962277" y="3707607"/>
            <a:ext cx="161925" cy="12144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7086602" y="3714750"/>
            <a:ext cx="161925" cy="12144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638800" y="3314701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itchFamily="18" charset="0"/>
                <a:ea typeface="黑体" pitchFamily="2" charset="-122"/>
              </a:rPr>
              <a:t>F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819400" y="3886201"/>
            <a:ext cx="4347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latin typeface="Times New Roman" pitchFamily="18" charset="0"/>
                <a:ea typeface="黑体" pitchFamily="2" charset="-122"/>
              </a:rPr>
              <a:t>F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858001" y="3257551"/>
            <a:ext cx="6399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latin typeface="Times New Roman" pitchFamily="18" charset="0"/>
                <a:ea typeface="黑体" pitchFamily="2" charset="-122"/>
              </a:rPr>
              <a:t>2F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191000" y="3257551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itchFamily="18" charset="0"/>
                <a:ea typeface="黑体" pitchFamily="2" charset="-122"/>
              </a:rPr>
              <a:t>O</a:t>
            </a:r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1498602" y="3707607"/>
            <a:ext cx="161925" cy="12144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1295401" y="3886201"/>
            <a:ext cx="6399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latin typeface="Times New Roman" pitchFamily="18" charset="0"/>
                <a:ea typeface="黑体" pitchFamily="2" charset="-122"/>
              </a:rPr>
              <a:t>2F</a:t>
            </a:r>
          </a:p>
        </p:txBody>
      </p:sp>
      <p:sp>
        <p:nvSpPr>
          <p:cNvPr id="12304" name="AutoShape 16"/>
          <p:cNvSpPr>
            <a:spLocks noChangeArrowheads="1"/>
          </p:cNvSpPr>
          <p:nvPr/>
        </p:nvSpPr>
        <p:spPr bwMode="auto">
          <a:xfrm>
            <a:off x="457200" y="2628900"/>
            <a:ext cx="381000" cy="11430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6400800" y="3771900"/>
            <a:ext cx="228600" cy="628650"/>
          </a:xfrm>
          <a:prstGeom prst="downArrow">
            <a:avLst>
              <a:gd name="adj1" fmla="val 50000"/>
              <a:gd name="adj2" fmla="val 9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grpSp>
        <p:nvGrpSpPr>
          <p:cNvPr id="12306" name="Group 18"/>
          <p:cNvGrpSpPr/>
          <p:nvPr/>
        </p:nvGrpSpPr>
        <p:grpSpPr bwMode="auto">
          <a:xfrm>
            <a:off x="609600" y="2628900"/>
            <a:ext cx="3733800" cy="0"/>
            <a:chOff x="384" y="1488"/>
            <a:chExt cx="2352" cy="0"/>
          </a:xfrm>
        </p:grpSpPr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>
              <a:off x="432" y="1488"/>
              <a:ext cx="23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>
              <a:off x="384" y="1488"/>
              <a:ext cx="1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309" name="AutoShape 21"/>
          <p:cNvSpPr>
            <a:spLocks noChangeArrowheads="1"/>
          </p:cNvSpPr>
          <p:nvPr/>
        </p:nvSpPr>
        <p:spPr bwMode="auto">
          <a:xfrm>
            <a:off x="2057400" y="2628900"/>
            <a:ext cx="381000" cy="11430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2310" name="AutoShape 22"/>
          <p:cNvSpPr>
            <a:spLocks noChangeArrowheads="1"/>
          </p:cNvSpPr>
          <p:nvPr/>
        </p:nvSpPr>
        <p:spPr bwMode="auto">
          <a:xfrm>
            <a:off x="7467600" y="3771900"/>
            <a:ext cx="304800" cy="1657350"/>
          </a:xfrm>
          <a:prstGeom prst="downArrow">
            <a:avLst>
              <a:gd name="adj1" fmla="val 50000"/>
              <a:gd name="adj2" fmla="val 181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grpSp>
        <p:nvGrpSpPr>
          <p:cNvPr id="12311" name="Group 23"/>
          <p:cNvGrpSpPr/>
          <p:nvPr/>
        </p:nvGrpSpPr>
        <p:grpSpPr bwMode="auto">
          <a:xfrm>
            <a:off x="3132138" y="1431131"/>
            <a:ext cx="1524000" cy="2457450"/>
            <a:chOff x="1968" y="480"/>
            <a:chExt cx="960" cy="2064"/>
          </a:xfrm>
        </p:grpSpPr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 flipH="1" flipV="1">
              <a:off x="1968" y="480"/>
              <a:ext cx="864" cy="2064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 flipH="1" flipV="1">
              <a:off x="1968" y="480"/>
              <a:ext cx="960" cy="1152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314" name="AutoShape 26" descr="大纸屑"/>
          <p:cNvSpPr>
            <a:spLocks noChangeArrowheads="1"/>
          </p:cNvSpPr>
          <p:nvPr/>
        </p:nvSpPr>
        <p:spPr bwMode="auto">
          <a:xfrm>
            <a:off x="2895600" y="1485900"/>
            <a:ext cx="381000" cy="2228850"/>
          </a:xfrm>
          <a:prstGeom prst="upArrow">
            <a:avLst>
              <a:gd name="adj1" fmla="val 50000"/>
              <a:gd name="adj2" fmla="val 195000"/>
            </a:avLst>
          </a:prstGeom>
          <a:pattFill prst="lgConfetti">
            <a:fgClr>
              <a:srgbClr val="FF66FF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grpSp>
        <p:nvGrpSpPr>
          <p:cNvPr id="12315" name="Group 27"/>
          <p:cNvGrpSpPr/>
          <p:nvPr/>
        </p:nvGrpSpPr>
        <p:grpSpPr bwMode="auto">
          <a:xfrm>
            <a:off x="2209800" y="2628900"/>
            <a:ext cx="5486400" cy="2857500"/>
            <a:chOff x="1392" y="1488"/>
            <a:chExt cx="3456" cy="2400"/>
          </a:xfrm>
        </p:grpSpPr>
        <p:sp>
          <p:nvSpPr>
            <p:cNvPr id="12316" name="Line 28"/>
            <p:cNvSpPr>
              <a:spLocks noChangeShapeType="1"/>
            </p:cNvSpPr>
            <p:nvPr/>
          </p:nvSpPr>
          <p:spPr bwMode="auto">
            <a:xfrm>
              <a:off x="1392" y="1488"/>
              <a:ext cx="3456" cy="2400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7" name="Line 29"/>
            <p:cNvSpPr>
              <a:spLocks noChangeShapeType="1"/>
            </p:cNvSpPr>
            <p:nvPr/>
          </p:nvSpPr>
          <p:spPr bwMode="auto">
            <a:xfrm>
              <a:off x="1536" y="1584"/>
              <a:ext cx="672" cy="480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8" name="Line 30"/>
            <p:cNvSpPr>
              <a:spLocks noChangeShapeType="1"/>
            </p:cNvSpPr>
            <p:nvPr/>
          </p:nvSpPr>
          <p:spPr bwMode="auto">
            <a:xfrm>
              <a:off x="3264" y="2784"/>
              <a:ext cx="624" cy="432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319" name="Group 31"/>
          <p:cNvGrpSpPr/>
          <p:nvPr/>
        </p:nvGrpSpPr>
        <p:grpSpPr bwMode="auto">
          <a:xfrm>
            <a:off x="609600" y="2628900"/>
            <a:ext cx="7162800" cy="2171700"/>
            <a:chOff x="384" y="1488"/>
            <a:chExt cx="4512" cy="1824"/>
          </a:xfrm>
        </p:grpSpPr>
        <p:sp>
          <p:nvSpPr>
            <p:cNvPr id="12320" name="Line 32"/>
            <p:cNvSpPr>
              <a:spLocks noChangeShapeType="1"/>
            </p:cNvSpPr>
            <p:nvPr/>
          </p:nvSpPr>
          <p:spPr bwMode="auto">
            <a:xfrm>
              <a:off x="384" y="1488"/>
              <a:ext cx="4512" cy="18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1" name="Line 33"/>
            <p:cNvSpPr>
              <a:spLocks noChangeShapeType="1"/>
            </p:cNvSpPr>
            <p:nvPr/>
          </p:nvSpPr>
          <p:spPr bwMode="auto">
            <a:xfrm>
              <a:off x="384" y="1488"/>
              <a:ext cx="1440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2" name="Line 34"/>
            <p:cNvSpPr>
              <a:spLocks noChangeShapeType="1"/>
            </p:cNvSpPr>
            <p:nvPr/>
          </p:nvSpPr>
          <p:spPr bwMode="auto">
            <a:xfrm>
              <a:off x="3216" y="2640"/>
              <a:ext cx="72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323" name="Group 35"/>
          <p:cNvGrpSpPr/>
          <p:nvPr/>
        </p:nvGrpSpPr>
        <p:grpSpPr bwMode="auto">
          <a:xfrm>
            <a:off x="4572000" y="2743200"/>
            <a:ext cx="3352800" cy="2914650"/>
            <a:chOff x="2880" y="1584"/>
            <a:chExt cx="2112" cy="2448"/>
          </a:xfrm>
        </p:grpSpPr>
        <p:sp>
          <p:nvSpPr>
            <p:cNvPr id="12324" name="Line 36"/>
            <p:cNvSpPr>
              <a:spLocks noChangeShapeType="1"/>
            </p:cNvSpPr>
            <p:nvPr/>
          </p:nvSpPr>
          <p:spPr bwMode="auto">
            <a:xfrm>
              <a:off x="2880" y="1584"/>
              <a:ext cx="2112" cy="24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5" name="Line 37"/>
            <p:cNvSpPr>
              <a:spLocks noChangeShapeType="1"/>
            </p:cNvSpPr>
            <p:nvPr/>
          </p:nvSpPr>
          <p:spPr bwMode="auto">
            <a:xfrm>
              <a:off x="3744" y="2592"/>
              <a:ext cx="624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326" name="Group 38"/>
          <p:cNvGrpSpPr/>
          <p:nvPr/>
        </p:nvGrpSpPr>
        <p:grpSpPr bwMode="auto">
          <a:xfrm>
            <a:off x="3962400" y="2914650"/>
            <a:ext cx="1524000" cy="2914650"/>
            <a:chOff x="2496" y="1728"/>
            <a:chExt cx="960" cy="2448"/>
          </a:xfrm>
        </p:grpSpPr>
        <p:grpSp>
          <p:nvGrpSpPr>
            <p:cNvPr id="12327" name="Group 39"/>
            <p:cNvGrpSpPr/>
            <p:nvPr/>
          </p:nvGrpSpPr>
          <p:grpSpPr bwMode="auto">
            <a:xfrm>
              <a:off x="2784" y="2448"/>
              <a:ext cx="672" cy="1728"/>
              <a:chOff x="2784" y="2448"/>
              <a:chExt cx="672" cy="1728"/>
            </a:xfrm>
          </p:grpSpPr>
          <p:sp>
            <p:nvSpPr>
              <p:cNvPr id="12328" name="Line 40"/>
              <p:cNvSpPr>
                <a:spLocks noChangeShapeType="1"/>
              </p:cNvSpPr>
              <p:nvPr/>
            </p:nvSpPr>
            <p:spPr bwMode="auto">
              <a:xfrm>
                <a:off x="2784" y="2448"/>
                <a:ext cx="672" cy="17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29" name="Line 41"/>
              <p:cNvSpPr>
                <a:spLocks noChangeShapeType="1"/>
              </p:cNvSpPr>
              <p:nvPr/>
            </p:nvSpPr>
            <p:spPr bwMode="auto">
              <a:xfrm>
                <a:off x="3024" y="3072"/>
                <a:ext cx="192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330" name="Line 42"/>
            <p:cNvSpPr>
              <a:spLocks noChangeShapeType="1"/>
            </p:cNvSpPr>
            <p:nvPr/>
          </p:nvSpPr>
          <p:spPr bwMode="auto">
            <a:xfrm>
              <a:off x="2496" y="1728"/>
              <a:ext cx="288" cy="72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287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305" grpId="0" animBg="1"/>
      <p:bldP spid="12309" grpId="0" animBg="1"/>
      <p:bldP spid="12310" grpId="0" animBg="1"/>
      <p:bldP spid="123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14440" y="1219707"/>
            <a:ext cx="757237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例：  在利用蜡烛研究凸透镜成像的实验中</a:t>
            </a:r>
          </a:p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凸透镜的焦距是</a:t>
            </a:r>
            <a:r>
              <a:rPr lang="en-US" altLang="zh-CN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10cm</a:t>
            </a:r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，点燃的蜡烛放在距</a:t>
            </a:r>
          </a:p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凸透镜</a:t>
            </a:r>
            <a:r>
              <a:rPr lang="en-US" altLang="zh-CN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15cm</a:t>
            </a:r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处，在凸透镜另一侧的光屏上</a:t>
            </a:r>
          </a:p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观察到了蜡烛清晰的像，这个像一定是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（   ）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784475" y="3042375"/>
            <a:ext cx="32019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A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倒立放大的实像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71775" y="3471000"/>
            <a:ext cx="320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B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倒立缩小的实像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771775" y="3899625"/>
            <a:ext cx="320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C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正立放大的实像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98765" y="4349086"/>
            <a:ext cx="3201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D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正立放大的虚像</a:t>
            </a:r>
          </a:p>
        </p:txBody>
      </p:sp>
      <p:sp>
        <p:nvSpPr>
          <p:cNvPr id="8" name="矩形 7"/>
          <p:cNvSpPr/>
          <p:nvPr/>
        </p:nvSpPr>
        <p:spPr>
          <a:xfrm>
            <a:off x="7557883" y="2259460"/>
            <a:ext cx="68480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ea typeface="黑体" pitchFamily="2" charset="-122"/>
              </a:rPr>
              <a:t>A</a:t>
            </a:r>
            <a:endParaRPr lang="zh-CN" alt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643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28040" y="1144271"/>
            <a:ext cx="805815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b="1" dirty="0"/>
              <a:t>在研究凸透镜成像的实验中：</a:t>
            </a:r>
          </a:p>
          <a:p>
            <a:pPr>
              <a:spcBef>
                <a:spcPct val="50000"/>
              </a:spcBef>
            </a:pPr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）用一束平行光正对凸透镜射入，经透镜后会聚于</a:t>
            </a:r>
            <a:r>
              <a:rPr lang="en-US" altLang="zh-CN" b="1" dirty="0"/>
              <a:t>A</a:t>
            </a:r>
            <a:r>
              <a:rPr lang="zh-CN" altLang="en-US" b="1" dirty="0"/>
              <a:t>点，测得</a:t>
            </a:r>
            <a:r>
              <a:rPr lang="en-US" altLang="zh-CN" b="1" dirty="0"/>
              <a:t>A</a:t>
            </a:r>
            <a:r>
              <a:rPr lang="zh-CN" altLang="en-US" b="1" dirty="0"/>
              <a:t>点距透镜</a:t>
            </a:r>
            <a:r>
              <a:rPr lang="en-US" altLang="zh-CN" b="1" dirty="0"/>
              <a:t>10</a:t>
            </a:r>
            <a:r>
              <a:rPr lang="zh-CN" altLang="en-US" b="1" dirty="0"/>
              <a:t>厘米，则透镜的焦距是（          ）厘米。</a:t>
            </a:r>
          </a:p>
          <a:p>
            <a:pPr>
              <a:spcBef>
                <a:spcPct val="50000"/>
              </a:spcBef>
            </a:pPr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）若烛焰放在距上述透镜</a:t>
            </a:r>
            <a:r>
              <a:rPr lang="en-US" altLang="zh-CN" b="1" dirty="0"/>
              <a:t>8</a:t>
            </a:r>
            <a:r>
              <a:rPr lang="zh-CN" altLang="en-US" b="1" dirty="0"/>
              <a:t>厘米处，经透镜可得 到一个</a:t>
            </a:r>
            <a:r>
              <a:rPr lang="zh-CN" altLang="en-US" b="1" u="sng" dirty="0"/>
              <a:t> </a:t>
            </a:r>
          </a:p>
          <a:p>
            <a:pPr>
              <a:spcBef>
                <a:spcPct val="50000"/>
              </a:spcBef>
            </a:pPr>
            <a:r>
              <a:rPr lang="zh-CN" altLang="en-US" b="1" u="sng" dirty="0"/>
              <a:t>                               </a:t>
            </a:r>
            <a:r>
              <a:rPr lang="zh-CN" altLang="en-US" b="1" dirty="0"/>
              <a:t>像。</a:t>
            </a:r>
          </a:p>
          <a:p>
            <a:pPr>
              <a:spcBef>
                <a:spcPct val="50000"/>
              </a:spcBef>
            </a:pPr>
            <a:r>
              <a:rPr lang="zh-CN" altLang="en-US" b="1" dirty="0"/>
              <a:t>（ </a:t>
            </a:r>
            <a:r>
              <a:rPr lang="en-US" altLang="zh-CN" b="1" dirty="0"/>
              <a:t>3</a:t>
            </a:r>
            <a:r>
              <a:rPr lang="zh-CN" altLang="en-US" b="1" dirty="0"/>
              <a:t>）若烛焰放在此透镜前</a:t>
            </a:r>
            <a:r>
              <a:rPr lang="en-US" altLang="zh-CN" b="1" dirty="0"/>
              <a:t>12</a:t>
            </a:r>
            <a:r>
              <a:rPr lang="zh-CN" altLang="en-US" b="1" dirty="0"/>
              <a:t>厘米处，经透镜可得到一个</a:t>
            </a:r>
          </a:p>
          <a:p>
            <a:pPr>
              <a:spcBef>
                <a:spcPct val="50000"/>
              </a:spcBef>
            </a:pPr>
            <a:r>
              <a:rPr lang="zh-CN" altLang="en-US" b="1" u="sng" dirty="0"/>
              <a:t>                                       </a:t>
            </a:r>
            <a:r>
              <a:rPr lang="zh-CN" altLang="en-US" b="1" dirty="0"/>
              <a:t>像。</a:t>
            </a:r>
          </a:p>
          <a:p>
            <a:pPr>
              <a:spcBef>
                <a:spcPct val="50000"/>
              </a:spcBef>
            </a:pPr>
            <a:r>
              <a:rPr lang="zh-CN" altLang="en-US" b="1" dirty="0"/>
              <a:t>（</a:t>
            </a:r>
            <a:r>
              <a:rPr lang="en-US" altLang="zh-CN" b="1" dirty="0"/>
              <a:t>4</a:t>
            </a:r>
            <a:r>
              <a:rPr lang="zh-CN" altLang="en-US" b="1" dirty="0"/>
              <a:t>）若烛焰放在此透镜前</a:t>
            </a:r>
            <a:r>
              <a:rPr lang="en-US" altLang="zh-CN" b="1" dirty="0"/>
              <a:t>25</a:t>
            </a:r>
            <a:r>
              <a:rPr lang="zh-CN" altLang="en-US" b="1" dirty="0"/>
              <a:t>厘米处，经透镜可得到一个</a:t>
            </a:r>
          </a:p>
          <a:p>
            <a:pPr>
              <a:spcBef>
                <a:spcPct val="50000"/>
              </a:spcBef>
            </a:pPr>
            <a:r>
              <a:rPr lang="zh-CN" altLang="en-US" b="1" u="sng" dirty="0"/>
              <a:t>                                       </a:t>
            </a:r>
            <a:r>
              <a:rPr lang="zh-CN" altLang="en-US" b="1" dirty="0"/>
              <a:t>像。</a:t>
            </a:r>
          </a:p>
          <a:p>
            <a:pPr>
              <a:spcBef>
                <a:spcPct val="50000"/>
              </a:spcBef>
            </a:pPr>
            <a:endParaRPr lang="en-US" altLang="zh-CN" b="1" dirty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4925" y="2708910"/>
            <a:ext cx="769620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chemeClr val="accent2"/>
                </a:solidFill>
              </a:rPr>
              <a:t>练习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42849" y="3119449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993300"/>
                </a:solidFill>
              </a:rPr>
              <a:t>正立  、放大、虚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204139" y="4189019"/>
            <a:ext cx="30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993300"/>
                </a:solidFill>
              </a:rPr>
              <a:t>倒立、放大、实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428294" y="5327235"/>
            <a:ext cx="274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993300"/>
                </a:solidFill>
              </a:rPr>
              <a:t>倒立、缩小、实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807041" y="2059668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9933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229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3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3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Designs\Bamboo.pot</Template>
  <TotalTime>0</TotalTime>
  <Pages>0</Pages>
  <Words>1294</Words>
  <Characters>0</Characters>
  <Application>Microsoft Office PowerPoint</Application>
  <DocSecurity>0</DocSecurity>
  <PresentationFormat>全屏显示(4:3)</PresentationFormat>
  <Lines>0</Lines>
  <Paragraphs>193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41" baseType="lpstr">
      <vt:lpstr>Arial</vt:lpstr>
      <vt:lpstr>宋体</vt:lpstr>
      <vt:lpstr>等线</vt:lpstr>
      <vt:lpstr>Calibri</vt:lpstr>
      <vt:lpstr>楷体_GB2312</vt:lpstr>
      <vt:lpstr>Times New Roman</vt:lpstr>
      <vt:lpstr>Wingdings</vt:lpstr>
      <vt:lpstr>Arial Black</vt:lpstr>
      <vt:lpstr>仿宋_GB2312</vt:lpstr>
      <vt:lpstr>黑体</vt:lpstr>
      <vt:lpstr>Batang</vt:lpstr>
      <vt:lpstr>Book Antiqua</vt:lpstr>
      <vt:lpstr>Courier New</vt:lpstr>
      <vt:lpstr>方正姚体</vt:lpstr>
      <vt:lpstr>华文行楷</vt:lpstr>
      <vt:lpstr>华文新魏</vt:lpstr>
      <vt:lpstr>MS UI Gothic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nhzx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运动快慢的描述    速度</dc:title>
  <dc:subject/>
  <dc:creator>lx-m6200</dc:creator>
  <cp:keywords/>
  <dc:description/>
  <cp:lastModifiedBy> </cp:lastModifiedBy>
  <cp:revision>128</cp:revision>
  <dcterms:created xsi:type="dcterms:W3CDTF">2005-10-06T04:45:43Z</dcterms:created>
  <dcterms:modified xsi:type="dcterms:W3CDTF">2019-12-17T04:47:45Z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2052-10.1.0.5601</vt:lpwstr>
  </property>
</Properties>
</file>