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3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4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5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6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7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8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9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0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2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3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14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5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6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7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8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9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0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1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5.xml" ContentType="application/vnd.openxmlformats-officedocument.presentationml.tags+xml"/>
  <Override PartName="/ppt/notesSlides/notesSlide22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3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4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25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01.xml" ContentType="application/vnd.openxmlformats-officedocument.presentationml.tags+xml"/>
  <Override PartName="/ppt/tags/tag404.xml" ContentType="application/vnd.openxmlformats-officedocument.presentationml.tags+xml"/>
  <Override PartName="/ppt/tags/tag411.xml" ContentType="application/vnd.openxmlformats-officedocument.presentationml.tags+xml"/>
  <Override PartName="/ppt/tags/tag419.xml" ContentType="application/vnd.openxmlformats-officedocument.presentationml.tags+xml"/>
  <Override PartName="/ppt/tags/tag444.xml" ContentType="application/vnd.openxmlformats-officedocument.presentationml.tags+xml"/>
  <Override PartName="/ppt/tags/tag473.xml" ContentType="application/vnd.openxmlformats-officedocument.presentationml.tags+xml"/>
  <Override PartName="/ppt/tags/tag479.xml" ContentType="application/vnd.openxmlformats-officedocument.presentationml.tags+xml"/>
  <Override PartName="/ppt/tags/tag489.xml" ContentType="application/vnd.openxmlformats-officedocument.presentationml.tags+xml"/>
  <Override PartName="/ppt/tags/tag501.xml" ContentType="application/vnd.openxmlformats-officedocument.presentationml.tags+xml"/>
  <Override PartName="/ppt/tags/tag511.xml" ContentType="application/vnd.openxmlformats-officedocument.presentationml.tags+xml"/>
  <Override PartName="/ppt/tags/tag513.xml" ContentType="application/vnd.openxmlformats-officedocument.presentationml.tags+xml"/>
  <Override PartName="/ppt/tags/tag515.xml" ContentType="application/vnd.openxmlformats-officedocument.presentationml.tags+xml"/>
  <Override PartName="/ppt/tags/tag534.xml" ContentType="application/vnd.openxmlformats-officedocument.presentationml.tags+xml"/>
  <Override PartName="/ppt/tags/tag5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3"/>
  </p:notesMasterIdLst>
  <p:sldIdLst>
    <p:sldId id="549" r:id="rId3"/>
    <p:sldId id="605" r:id="rId4"/>
    <p:sldId id="832" r:id="rId5"/>
    <p:sldId id="810" r:id="rId6"/>
    <p:sldId id="831" r:id="rId7"/>
    <p:sldId id="811" r:id="rId8"/>
    <p:sldId id="856" r:id="rId9"/>
    <p:sldId id="857" r:id="rId10"/>
    <p:sldId id="820" r:id="rId11"/>
    <p:sldId id="858" r:id="rId12"/>
    <p:sldId id="865" r:id="rId13"/>
    <p:sldId id="860" r:id="rId14"/>
    <p:sldId id="861" r:id="rId15"/>
    <p:sldId id="862" r:id="rId16"/>
    <p:sldId id="863" r:id="rId17"/>
    <p:sldId id="823" r:id="rId18"/>
    <p:sldId id="824" r:id="rId19"/>
    <p:sldId id="866" r:id="rId20"/>
    <p:sldId id="833" r:id="rId21"/>
    <p:sldId id="257" r:id="rId22"/>
    <p:sldId id="258" r:id="rId23"/>
    <p:sldId id="283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829" r:id="rId41"/>
    <p:sldId id="55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32"/>
            <p14:sldId id="810"/>
            <p14:sldId id="831"/>
            <p14:sldId id="811"/>
            <p14:sldId id="856"/>
            <p14:sldId id="857"/>
            <p14:sldId id="820"/>
            <p14:sldId id="858"/>
            <p14:sldId id="865"/>
            <p14:sldId id="860"/>
            <p14:sldId id="861"/>
            <p14:sldId id="862"/>
            <p14:sldId id="863"/>
            <p14:sldId id="823"/>
            <p14:sldId id="824"/>
            <p14:sldId id="866"/>
            <p14:sldId id="833"/>
            <p14:sldId id="257"/>
            <p14:sldId id="258"/>
            <p14:sldId id="283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829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5" Type="http://schemas.openxmlformats.org/officeDocument/2006/relationships/slide" Target="../slides/slide38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686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800">
                <a:latin typeface="Arial" panose="020B0604020202020204" pitchFamily="34" charset="0"/>
              </a:rPr>
              <a:t>8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7409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1987" name="文本占位符 17410"/>
          <p:cNvSpPr txBox="1">
            <a:spLocks noGrp="1" noRot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ctr" anchorCtr="0"/>
          <a:lstStyle/>
          <a:p>
            <a:pPr lvl="0"/>
            <a:r>
              <a:rPr lang="en-US" altLang="zh-CN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22529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4035" name="文本占位符 22530"/>
          <p:cNvSpPr txBox="1">
            <a:spLocks noGrp="1" noRot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ctr" anchorCtr="0"/>
          <a:lstStyle/>
          <a:p>
            <a:pPr lvl="0"/>
            <a:r>
              <a:rPr lang="en-US" altLang="zh-CN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710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800">
                <a:latin typeface="Arial" panose="020B0604020202020204" pitchFamily="34" charset="0"/>
              </a:rPr>
              <a:t>15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4915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9155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16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5120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1203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17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25.jpeg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image" Target="../media/image13.jpeg"/><Relationship Id="rId8" Type="http://schemas.openxmlformats.org/officeDocument/2006/relationships/tags" Target="../tags/tag1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jpe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image" Target="../media/image27.jpeg"/><Relationship Id="rId2" Type="http://schemas.openxmlformats.org/officeDocument/2006/relationships/tags" Target="../tags/tag175.xml"/><Relationship Id="rId16" Type="http://schemas.openxmlformats.org/officeDocument/2006/relationships/image" Target="../media/image26.jpe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audio" Target="../media/audio2.wav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audio" Target="../media/audio2.wav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tags" Target="../tags/tag240.xml"/><Relationship Id="rId21" Type="http://schemas.openxmlformats.org/officeDocument/2006/relationships/tags" Target="../tags/tag222.xml"/><Relationship Id="rId34" Type="http://schemas.openxmlformats.org/officeDocument/2006/relationships/tags" Target="../tags/tag235.xml"/><Relationship Id="rId42" Type="http://schemas.openxmlformats.org/officeDocument/2006/relationships/tags" Target="../tags/tag243.xml"/><Relationship Id="rId47" Type="http://schemas.openxmlformats.org/officeDocument/2006/relationships/tags" Target="../tags/tag248.xml"/><Relationship Id="rId50" Type="http://schemas.openxmlformats.org/officeDocument/2006/relationships/tags" Target="../tags/tag251.xml"/><Relationship Id="rId55" Type="http://schemas.openxmlformats.org/officeDocument/2006/relationships/tags" Target="../tags/tag256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tags" Target="../tags/tag230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tags" Target="../tags/tag238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53" Type="http://schemas.openxmlformats.org/officeDocument/2006/relationships/tags" Target="../tags/tag254.xml"/><Relationship Id="rId5" Type="http://schemas.openxmlformats.org/officeDocument/2006/relationships/tags" Target="../tags/tag206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43" Type="http://schemas.openxmlformats.org/officeDocument/2006/relationships/tags" Target="../tags/tag244.xml"/><Relationship Id="rId48" Type="http://schemas.openxmlformats.org/officeDocument/2006/relationships/tags" Target="../tags/tag249.xml"/><Relationship Id="rId56" Type="http://schemas.openxmlformats.org/officeDocument/2006/relationships/tags" Target="../tags/tag257.xml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46" Type="http://schemas.openxmlformats.org/officeDocument/2006/relationships/tags" Target="../tags/tag247.xml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54" Type="http://schemas.openxmlformats.org/officeDocument/2006/relationships/tags" Target="../tags/tag255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tags" Target="../tags/tag237.xml"/><Relationship Id="rId49" Type="http://schemas.openxmlformats.org/officeDocument/2006/relationships/tags" Target="../tags/tag250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44" Type="http://schemas.openxmlformats.org/officeDocument/2006/relationships/tags" Target="../tags/tag245.xml"/><Relationship Id="rId52" Type="http://schemas.openxmlformats.org/officeDocument/2006/relationships/tags" Target="../tags/tag2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image" Target="../media/image30.wmf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image" Target="../media/image31.jpe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jpe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34.pn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33.png"/><Relationship Id="rId5" Type="http://schemas.openxmlformats.org/officeDocument/2006/relationships/tags" Target="../tags/tag307.xml"/><Relationship Id="rId10" Type="http://schemas.openxmlformats.org/officeDocument/2006/relationships/image" Target="../media/image32.jpeg"/><Relationship Id="rId4" Type="http://schemas.openxmlformats.org/officeDocument/2006/relationships/tags" Target="../tags/tag306.xml"/><Relationship Id="rId9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image" Target="../media/image36.jpeg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image" Target="../media/image35.jpe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1.xml"/><Relationship Id="rId15" Type="http://schemas.openxmlformats.org/officeDocument/2006/relationships/image" Target="../media/image38.jpeg"/><Relationship Id="rId10" Type="http://schemas.openxmlformats.org/officeDocument/2006/relationships/tags" Target="../tags/tag326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2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slide" Target="slide2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slide" Target="slide2.xml"/><Relationship Id="rId5" Type="http://schemas.openxmlformats.org/officeDocument/2006/relationships/tags" Target="../tags/tag352.xml"/><Relationship Id="rId10" Type="http://schemas.openxmlformats.org/officeDocument/2006/relationships/image" Target="../media/image41.jpeg"/><Relationship Id="rId4" Type="http://schemas.openxmlformats.org/officeDocument/2006/relationships/tags" Target="../tags/tag351.xml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59.xml"/><Relationship Id="rId7" Type="http://schemas.openxmlformats.org/officeDocument/2006/relationships/tags" Target="../tags/tag401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404.xml"/><Relationship Id="rId4" Type="http://schemas.openxmlformats.org/officeDocument/2006/relationships/tags" Target="../tags/tag3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45.png"/><Relationship Id="rId5" Type="http://schemas.openxmlformats.org/officeDocument/2006/relationships/tags" Target="../tags/tag411.xml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46.png"/><Relationship Id="rId5" Type="http://schemas.openxmlformats.org/officeDocument/2006/relationships/tags" Target="../tags/tag419.xml"/><Relationship Id="rId4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42.jpe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38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8.xml"/><Relationship Id="rId10" Type="http://schemas.openxmlformats.org/officeDocument/2006/relationships/image" Target="../media/image48.png"/><Relationship Id="rId4" Type="http://schemas.openxmlformats.org/officeDocument/2006/relationships/tags" Target="../tags/tag387.xml"/><Relationship Id="rId9" Type="http://schemas.openxmlformats.org/officeDocument/2006/relationships/tags" Target="../tags/tag4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3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2.jpeg"/><Relationship Id="rId5" Type="http://schemas.openxmlformats.org/officeDocument/2006/relationships/tags" Target="../tags/tag70.xml"/><Relationship Id="rId10" Type="http://schemas.openxmlformats.org/officeDocument/2006/relationships/image" Target="../media/image11.jpe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3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10" Type="http://schemas.openxmlformats.org/officeDocument/2006/relationships/slide" Target="slide2.xml"/><Relationship Id="rId4" Type="http://schemas.openxmlformats.org/officeDocument/2006/relationships/tags" Target="../tags/tag395.xml"/><Relationship Id="rId9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40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7.xml"/><Relationship Id="rId4" Type="http://schemas.openxmlformats.org/officeDocument/2006/relationships/tags" Target="../tags/tag40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0.jpeg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image" Target="../media/image49.jpeg"/><Relationship Id="rId2" Type="http://schemas.openxmlformats.org/officeDocument/2006/relationships/tags" Target="../tags/tag413.xml"/><Relationship Id="rId16" Type="http://schemas.openxmlformats.org/officeDocument/2006/relationships/slide" Target="slide2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50.png"/><Relationship Id="rId5" Type="http://schemas.openxmlformats.org/officeDocument/2006/relationships/tags" Target="../tags/tag416.xml"/><Relationship Id="rId15" Type="http://schemas.openxmlformats.org/officeDocument/2006/relationships/image" Target="../media/image53.png"/><Relationship Id="rId10" Type="http://schemas.openxmlformats.org/officeDocument/2006/relationships/tags" Target="../tags/tag473.xml"/><Relationship Id="rId4" Type="http://schemas.openxmlformats.org/officeDocument/2006/relationships/tags" Target="../tags/tag415.xml"/><Relationship Id="rId9" Type="http://schemas.openxmlformats.org/officeDocument/2006/relationships/notesSlide" Target="../notesSlides/notesSlide19.xml"/><Relationship Id="rId14" Type="http://schemas.openxmlformats.org/officeDocument/2006/relationships/tags" Target="../tags/tag47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4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jpe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55.png"/><Relationship Id="rId5" Type="http://schemas.openxmlformats.org/officeDocument/2006/relationships/tags" Target="../tags/tag427.xml"/><Relationship Id="rId10" Type="http://schemas.openxmlformats.org/officeDocument/2006/relationships/tags" Target="../tags/tag489.xml"/><Relationship Id="rId4" Type="http://schemas.openxmlformats.org/officeDocument/2006/relationships/tags" Target="../tags/tag426.xml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3" Type="http://schemas.openxmlformats.org/officeDocument/2006/relationships/tags" Target="../tags/tag434.xml"/><Relationship Id="rId7" Type="http://schemas.openxmlformats.org/officeDocument/2006/relationships/image" Target="../media/image51.jpeg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tags" Target="../tags/tag435.xml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60.png"/><Relationship Id="rId3" Type="http://schemas.openxmlformats.org/officeDocument/2006/relationships/tags" Target="../tags/tag441.xml"/><Relationship Id="rId7" Type="http://schemas.openxmlformats.org/officeDocument/2006/relationships/slideLayout" Target="../slideLayouts/slideLayout2.xml"/><Relationship Id="rId12" Type="http://schemas.openxmlformats.org/officeDocument/2006/relationships/tags" Target="../tags/tag513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5.xml"/><Relationship Id="rId11" Type="http://schemas.openxmlformats.org/officeDocument/2006/relationships/image" Target="../media/image59.png"/><Relationship Id="rId5" Type="http://schemas.openxmlformats.org/officeDocument/2006/relationships/tags" Target="../tags/tag443.xml"/><Relationship Id="rId15" Type="http://schemas.openxmlformats.org/officeDocument/2006/relationships/image" Target="../media/image61.png"/><Relationship Id="rId10" Type="http://schemas.openxmlformats.org/officeDocument/2006/relationships/tags" Target="../tags/tag511.xml"/><Relationship Id="rId4" Type="http://schemas.openxmlformats.org/officeDocument/2006/relationships/tags" Target="../tags/tag442.xml"/><Relationship Id="rId9" Type="http://schemas.openxmlformats.org/officeDocument/2006/relationships/image" Target="../media/image53.jpeg"/><Relationship Id="rId14" Type="http://schemas.openxmlformats.org/officeDocument/2006/relationships/tags" Target="../tags/tag5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4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slide" Target="slide2.xml"/><Relationship Id="rId5" Type="http://schemas.openxmlformats.org/officeDocument/2006/relationships/tags" Target="../tags/tag453.xml"/><Relationship Id="rId10" Type="http://schemas.openxmlformats.org/officeDocument/2006/relationships/image" Target="../media/image54.jpeg"/><Relationship Id="rId4" Type="http://schemas.openxmlformats.org/officeDocument/2006/relationships/tags" Target="../tags/tag452.xml"/><Relationship Id="rId9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7" Type="http://schemas.openxmlformats.org/officeDocument/2006/relationships/image" Target="../media/image63.png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53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image" Target="../media/image64.png"/><Relationship Id="rId5" Type="http://schemas.openxmlformats.org/officeDocument/2006/relationships/tags" Target="../tags/tag543.xml"/><Relationship Id="rId4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3.xml"/><Relationship Id="rId3" Type="http://schemas.openxmlformats.org/officeDocument/2006/relationships/tags" Target="../tags/tag471.xml"/><Relationship Id="rId7" Type="http://schemas.openxmlformats.org/officeDocument/2006/relationships/tags" Target="../tags/tag476.xml"/><Relationship Id="rId12" Type="http://schemas.openxmlformats.org/officeDocument/2006/relationships/tags" Target="../tags/tag482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5.xml"/><Relationship Id="rId11" Type="http://schemas.openxmlformats.org/officeDocument/2006/relationships/tags" Target="../tags/tag481.xml"/><Relationship Id="rId5" Type="http://schemas.openxmlformats.org/officeDocument/2006/relationships/tags" Target="../tags/tag474.xml"/><Relationship Id="rId10" Type="http://schemas.openxmlformats.org/officeDocument/2006/relationships/tags" Target="../tags/tag480.xml"/><Relationship Id="rId4" Type="http://schemas.openxmlformats.org/officeDocument/2006/relationships/tags" Target="../tags/tag472.xml"/><Relationship Id="rId9" Type="http://schemas.openxmlformats.org/officeDocument/2006/relationships/tags" Target="../tags/tag478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497.xml"/><Relationship Id="rId18" Type="http://schemas.openxmlformats.org/officeDocument/2006/relationships/tags" Target="../tags/tag503.xml"/><Relationship Id="rId26" Type="http://schemas.openxmlformats.org/officeDocument/2006/relationships/image" Target="../media/image56.png"/><Relationship Id="rId39" Type="http://schemas.openxmlformats.org/officeDocument/2006/relationships/image" Target="../media/image75.png"/><Relationship Id="rId21" Type="http://schemas.openxmlformats.org/officeDocument/2006/relationships/tags" Target="../tags/tag506.xml"/><Relationship Id="rId34" Type="http://schemas.openxmlformats.org/officeDocument/2006/relationships/image" Target="../media/image70.png"/><Relationship Id="rId7" Type="http://schemas.openxmlformats.org/officeDocument/2006/relationships/tags" Target="../tags/tag491.xml"/><Relationship Id="rId2" Type="http://schemas.openxmlformats.org/officeDocument/2006/relationships/tags" Target="../tags/tag485.xml"/><Relationship Id="rId16" Type="http://schemas.openxmlformats.org/officeDocument/2006/relationships/tags" Target="../tags/tag500.xml"/><Relationship Id="rId20" Type="http://schemas.openxmlformats.org/officeDocument/2006/relationships/tags" Target="../tags/tag505.xml"/><Relationship Id="rId29" Type="http://schemas.openxmlformats.org/officeDocument/2006/relationships/image" Target="../media/image65.png"/><Relationship Id="rId41" Type="http://schemas.openxmlformats.org/officeDocument/2006/relationships/image" Target="../media/image77.png"/><Relationship Id="rId1" Type="http://schemas.openxmlformats.org/officeDocument/2006/relationships/tags" Target="../tags/tag484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5" Type="http://schemas.openxmlformats.org/officeDocument/2006/relationships/tags" Target="../tags/tag488.xml"/><Relationship Id="rId15" Type="http://schemas.openxmlformats.org/officeDocument/2006/relationships/tags" Target="../tags/tag499.xml"/><Relationship Id="rId23" Type="http://schemas.openxmlformats.org/officeDocument/2006/relationships/tags" Target="../tags/tag508.xml"/><Relationship Id="rId28" Type="http://schemas.openxmlformats.org/officeDocument/2006/relationships/image" Target="../media/image62.png"/><Relationship Id="rId36" Type="http://schemas.openxmlformats.org/officeDocument/2006/relationships/image" Target="../media/image72.png"/><Relationship Id="rId10" Type="http://schemas.openxmlformats.org/officeDocument/2006/relationships/tags" Target="../tags/tag494.xml"/><Relationship Id="rId19" Type="http://schemas.openxmlformats.org/officeDocument/2006/relationships/tags" Target="../tags/tag504.xml"/><Relationship Id="rId31" Type="http://schemas.openxmlformats.org/officeDocument/2006/relationships/image" Target="../media/image67.png"/><Relationship Id="rId4" Type="http://schemas.openxmlformats.org/officeDocument/2006/relationships/tags" Target="../tags/tag487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tags" Target="../tags/tag507.xml"/><Relationship Id="rId27" Type="http://schemas.openxmlformats.org/officeDocument/2006/relationships/image" Target="../media/image58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tags" Target="../tags/tag492.xml"/><Relationship Id="rId3" Type="http://schemas.openxmlformats.org/officeDocument/2006/relationships/tags" Target="../tags/tag486.xml"/><Relationship Id="rId12" Type="http://schemas.openxmlformats.org/officeDocument/2006/relationships/tags" Target="../tags/tag496.xml"/><Relationship Id="rId17" Type="http://schemas.openxmlformats.org/officeDocument/2006/relationships/tags" Target="../tags/tag502.xml"/><Relationship Id="rId25" Type="http://schemas.openxmlformats.org/officeDocument/2006/relationships/audio" Target="../media/audio1.wav"/><Relationship Id="rId33" Type="http://schemas.openxmlformats.org/officeDocument/2006/relationships/image" Target="../media/image69.png"/><Relationship Id="rId38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14.jpeg"/><Relationship Id="rId3" Type="http://schemas.openxmlformats.org/officeDocument/2006/relationships/tags" Target="../tags/tag78.xml"/><Relationship Id="rId21" Type="http://schemas.openxmlformats.org/officeDocument/2006/relationships/image" Target="../media/image17.jpe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image" Target="../media/image16.jpe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image" Target="../media/image15.jpe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image" Target="../media/image18.jpe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19.jpe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21.jpeg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24.jpeg"/><Relationship Id="rId5" Type="http://schemas.openxmlformats.org/officeDocument/2006/relationships/tags" Target="../tags/tag128.xml"/><Relationship Id="rId10" Type="http://schemas.openxmlformats.org/officeDocument/2006/relationships/image" Target="../media/image23.jpeg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6.3 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重力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33795"/>
          <p:cNvSpPr txBox="1"/>
          <p:nvPr>
            <p:custDataLst>
              <p:tags r:id="rId1"/>
            </p:custDataLst>
          </p:nvPr>
        </p:nvSpPr>
        <p:spPr>
          <a:xfrm>
            <a:off x="1960880" y="758825"/>
            <a:ext cx="397700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铅垂线的应用</a:t>
            </a:r>
          </a:p>
        </p:txBody>
      </p:sp>
      <p:sp>
        <p:nvSpPr>
          <p:cNvPr id="13314" name="文本框 33795"/>
          <p:cNvSpPr txBox="1"/>
          <p:nvPr>
            <p:custDataLst>
              <p:tags r:id="rId2"/>
            </p:custDataLst>
          </p:nvPr>
        </p:nvSpPr>
        <p:spPr>
          <a:xfrm>
            <a:off x="1640205" y="1670050"/>
            <a:ext cx="8587105" cy="3625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用铅垂线检查你的课桌：桌腿是否竖直？桌面是否水平？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先目测墙上的画是否挂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正，再用铅垂线检查，看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看自己的目测能力如何。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6456680" y="2929255"/>
            <a:ext cx="3781425" cy="2366010"/>
            <a:chOff x="7768" y="4613"/>
            <a:chExt cx="5099" cy="3206"/>
          </a:xfrm>
        </p:grpSpPr>
        <p:grpSp>
          <p:nvGrpSpPr>
            <p:cNvPr id="38916" name="组合 6"/>
            <p:cNvGrpSpPr/>
            <p:nvPr>
              <p:custDataLst>
                <p:tags r:id="rId5"/>
              </p:custDataLst>
            </p:nvPr>
          </p:nvGrpSpPr>
          <p:grpSpPr>
            <a:xfrm>
              <a:off x="7767" y="4612"/>
              <a:ext cx="795" cy="3207"/>
              <a:chOff x="7994" y="6307"/>
              <a:chExt cx="794" cy="3209"/>
            </a:xfrm>
          </p:grpSpPr>
          <p:sp>
            <p:nvSpPr>
              <p:cNvPr id="4" name="矩形 3"/>
              <p:cNvSpPr/>
              <p:nvPr>
                <p:custDataLst>
                  <p:tags r:id="rId7"/>
                </p:custDataLst>
              </p:nvPr>
            </p:nvSpPr>
            <p:spPr>
              <a:xfrm>
                <a:off x="7995" y="6308"/>
                <a:ext cx="794" cy="1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" name="直接连接符 4"/>
              <p:cNvCxnSpPr>
                <a:stCxn id="4" idx="2"/>
              </p:cNvCxnSpPr>
              <p:nvPr>
                <p:custDataLst>
                  <p:tags r:id="rId8"/>
                </p:custDataLst>
              </p:nvPr>
            </p:nvCxnSpPr>
            <p:spPr>
              <a:xfrm flipH="1">
                <a:off x="8392" y="6428"/>
                <a:ext cx="0" cy="26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流程图: 合并 5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8192" y="8928"/>
                <a:ext cx="397" cy="588"/>
              </a:xfrm>
              <a:prstGeom prst="flowChartMerge">
                <a:avLst/>
              </a:prstGeom>
              <a:gradFill>
                <a:gsLst>
                  <a:gs pos="100000">
                    <a:schemeClr val="bg2">
                      <a:lumMod val="20000"/>
                      <a:lumOff val="80000"/>
                    </a:schemeClr>
                  </a:gs>
                  <a:gs pos="16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38920" name="图片 7" descr="b906ea81abee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9205" y="4730"/>
              <a:ext cx="3662" cy="27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8921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/>
          <p:nvPr>
            <p:custDataLst>
              <p:tags r:id="rId1"/>
            </p:custDataLst>
          </p:nvPr>
        </p:nvSpPr>
        <p:spPr>
          <a:xfrm>
            <a:off x="7980363" y="836771"/>
            <a:ext cx="198120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不一样！</a:t>
            </a:r>
          </a:p>
        </p:txBody>
      </p:sp>
      <p:grpSp>
        <p:nvGrpSpPr>
          <p:cNvPr id="39938" name="组合 36868"/>
          <p:cNvGrpSpPr/>
          <p:nvPr>
            <p:custDataLst>
              <p:tags r:id="rId2"/>
            </p:custDataLst>
          </p:nvPr>
        </p:nvGrpSpPr>
        <p:grpSpPr>
          <a:xfrm>
            <a:off x="2319338" y="2908300"/>
            <a:ext cx="2895600" cy="2057400"/>
            <a:chOff x="0" y="0"/>
            <a:chExt cx="1824" cy="1296"/>
          </a:xfrm>
        </p:grpSpPr>
        <p:grpSp>
          <p:nvGrpSpPr>
            <p:cNvPr id="39939" name="组合 36869"/>
            <p:cNvGrpSpPr/>
            <p:nvPr>
              <p:custDataLst>
                <p:tags r:id="rId25"/>
              </p:custDataLst>
            </p:nvPr>
          </p:nvGrpSpPr>
          <p:grpSpPr>
            <a:xfrm>
              <a:off x="0" y="0"/>
              <a:ext cx="1824" cy="1296"/>
              <a:chOff x="0" y="0"/>
              <a:chExt cx="1824" cy="1296"/>
            </a:xfrm>
          </p:grpSpPr>
          <p:sp>
            <p:nvSpPr>
              <p:cNvPr id="39940" name="直接连接符 36870"/>
              <p:cNvSpPr/>
              <p:nvPr>
                <p:custDataLst>
                  <p:tags r:id="rId28"/>
                </p:custDataLst>
              </p:nvPr>
            </p:nvSpPr>
            <p:spPr>
              <a:xfrm flipH="1">
                <a:off x="0" y="48"/>
                <a:ext cx="1824" cy="12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41" name="直接连接符 36871"/>
              <p:cNvSpPr/>
              <p:nvPr>
                <p:custDataLst>
                  <p:tags r:id="rId29"/>
                </p:custDataLst>
              </p:nvPr>
            </p:nvSpPr>
            <p:spPr>
              <a:xfrm>
                <a:off x="0" y="1296"/>
                <a:ext cx="182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42" name="直接连接符 36872"/>
              <p:cNvSpPr/>
              <p:nvPr>
                <p:custDataLst>
                  <p:tags r:id="rId30"/>
                </p:custDataLst>
              </p:nvPr>
            </p:nvSpPr>
            <p:spPr>
              <a:xfrm flipH="1">
                <a:off x="1824" y="48"/>
                <a:ext cx="0" cy="12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43" name="直接连接符 36873"/>
              <p:cNvSpPr/>
              <p:nvPr>
                <p:custDataLst>
                  <p:tags r:id="rId31"/>
                </p:custDataLst>
              </p:nvPr>
            </p:nvSpPr>
            <p:spPr>
              <a:xfrm>
                <a:off x="432" y="240"/>
                <a:ext cx="384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44" name="直接连接符 36874"/>
              <p:cNvSpPr/>
              <p:nvPr>
                <p:custDataLst>
                  <p:tags r:id="rId32"/>
                </p:custDataLst>
              </p:nvPr>
            </p:nvSpPr>
            <p:spPr>
              <a:xfrm flipV="1">
                <a:off x="432" y="0"/>
                <a:ext cx="336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45" name="直接连接符 36875"/>
              <p:cNvSpPr/>
              <p:nvPr>
                <p:custDataLst>
                  <p:tags r:id="rId33"/>
                </p:custDataLst>
              </p:nvPr>
            </p:nvSpPr>
            <p:spPr>
              <a:xfrm>
                <a:off x="768" y="0"/>
                <a:ext cx="384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9946" name="直接连接符 36876"/>
            <p:cNvSpPr/>
            <p:nvPr>
              <p:custDataLst>
                <p:tags r:id="rId26"/>
              </p:custDataLst>
            </p:nvPr>
          </p:nvSpPr>
          <p:spPr>
            <a:xfrm>
              <a:off x="768" y="0"/>
              <a:ext cx="48" cy="720"/>
            </a:xfrm>
            <a:prstGeom prst="line">
              <a:avLst/>
            </a:prstGeom>
            <a:ln w="19050" cap="flat" cmpd="sng">
              <a:solidFill>
                <a:srgbClr val="3399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947" name="直接连接符 36877"/>
            <p:cNvSpPr/>
            <p:nvPr>
              <p:custDataLst>
                <p:tags r:id="rId27"/>
              </p:custDataLst>
            </p:nvPr>
          </p:nvSpPr>
          <p:spPr>
            <a:xfrm>
              <a:off x="432" y="240"/>
              <a:ext cx="720" cy="288"/>
            </a:xfrm>
            <a:prstGeom prst="line">
              <a:avLst/>
            </a:prstGeom>
            <a:ln w="19050" cap="flat" cmpd="sng">
              <a:solidFill>
                <a:srgbClr val="339966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6879" name="直接连接符 36878"/>
          <p:cNvSpPr/>
          <p:nvPr>
            <p:custDataLst>
              <p:tags r:id="rId3"/>
            </p:custDataLst>
          </p:nvPr>
        </p:nvSpPr>
        <p:spPr>
          <a:xfrm flipH="1">
            <a:off x="3538538" y="3517900"/>
            <a:ext cx="0" cy="990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6880" name="椭圆 36879"/>
          <p:cNvSpPr/>
          <p:nvPr>
            <p:custDataLst>
              <p:tags r:id="rId4"/>
            </p:custDataLst>
          </p:nvPr>
        </p:nvSpPr>
        <p:spPr>
          <a:xfrm>
            <a:off x="3462338" y="3441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950" name="组合 36880"/>
          <p:cNvGrpSpPr/>
          <p:nvPr>
            <p:custDataLst>
              <p:tags r:id="rId5"/>
            </p:custDataLst>
          </p:nvPr>
        </p:nvGrpSpPr>
        <p:grpSpPr>
          <a:xfrm>
            <a:off x="6738938" y="2908300"/>
            <a:ext cx="2895600" cy="2057400"/>
            <a:chOff x="0" y="0"/>
            <a:chExt cx="1824" cy="1296"/>
          </a:xfrm>
        </p:grpSpPr>
        <p:grpSp>
          <p:nvGrpSpPr>
            <p:cNvPr id="39951" name="组合 36881"/>
            <p:cNvGrpSpPr/>
            <p:nvPr>
              <p:custDataLst>
                <p:tags r:id="rId16"/>
              </p:custDataLst>
            </p:nvPr>
          </p:nvGrpSpPr>
          <p:grpSpPr>
            <a:xfrm>
              <a:off x="0" y="0"/>
              <a:ext cx="1824" cy="1296"/>
              <a:chOff x="0" y="0"/>
              <a:chExt cx="1824" cy="1296"/>
            </a:xfrm>
          </p:grpSpPr>
          <p:sp>
            <p:nvSpPr>
              <p:cNvPr id="39952" name="直接连接符 36882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0" y="48"/>
                <a:ext cx="1824" cy="12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53" name="直接连接符 36883"/>
              <p:cNvSpPr/>
              <p:nvPr>
                <p:custDataLst>
                  <p:tags r:id="rId20"/>
                </p:custDataLst>
              </p:nvPr>
            </p:nvSpPr>
            <p:spPr>
              <a:xfrm>
                <a:off x="0" y="1296"/>
                <a:ext cx="182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54" name="直接连接符 36884"/>
              <p:cNvSpPr/>
              <p:nvPr>
                <p:custDataLst>
                  <p:tags r:id="rId21"/>
                </p:custDataLst>
              </p:nvPr>
            </p:nvSpPr>
            <p:spPr>
              <a:xfrm flipH="1">
                <a:off x="1824" y="48"/>
                <a:ext cx="0" cy="12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55" name="直接连接符 36885"/>
              <p:cNvSpPr/>
              <p:nvPr>
                <p:custDataLst>
                  <p:tags r:id="rId22"/>
                </p:custDataLst>
              </p:nvPr>
            </p:nvSpPr>
            <p:spPr>
              <a:xfrm>
                <a:off x="432" y="240"/>
                <a:ext cx="384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56" name="直接连接符 36886"/>
              <p:cNvSpPr/>
              <p:nvPr>
                <p:custDataLst>
                  <p:tags r:id="rId23"/>
                </p:custDataLst>
              </p:nvPr>
            </p:nvSpPr>
            <p:spPr>
              <a:xfrm flipV="1">
                <a:off x="432" y="0"/>
                <a:ext cx="336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957" name="直接连接符 36887"/>
              <p:cNvSpPr/>
              <p:nvPr>
                <p:custDataLst>
                  <p:tags r:id="rId24"/>
                </p:custDataLst>
              </p:nvPr>
            </p:nvSpPr>
            <p:spPr>
              <a:xfrm>
                <a:off x="768" y="0"/>
                <a:ext cx="384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9958" name="直接连接符 36888"/>
            <p:cNvSpPr/>
            <p:nvPr>
              <p:custDataLst>
                <p:tags r:id="rId17"/>
              </p:custDataLst>
            </p:nvPr>
          </p:nvSpPr>
          <p:spPr>
            <a:xfrm>
              <a:off x="768" y="0"/>
              <a:ext cx="48" cy="720"/>
            </a:xfrm>
            <a:prstGeom prst="line">
              <a:avLst/>
            </a:prstGeom>
            <a:ln w="19050" cap="flat" cmpd="sng">
              <a:solidFill>
                <a:srgbClr val="339966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959" name="直接连接符 36889"/>
            <p:cNvSpPr/>
            <p:nvPr>
              <p:custDataLst>
                <p:tags r:id="rId18"/>
              </p:custDataLst>
            </p:nvPr>
          </p:nvSpPr>
          <p:spPr>
            <a:xfrm>
              <a:off x="432" y="240"/>
              <a:ext cx="720" cy="288"/>
            </a:xfrm>
            <a:prstGeom prst="line">
              <a:avLst/>
            </a:prstGeom>
            <a:ln w="19050" cap="flat" cmpd="sng">
              <a:solidFill>
                <a:srgbClr val="3399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6891" name="椭圆 36890"/>
          <p:cNvSpPr/>
          <p:nvPr>
            <p:custDataLst>
              <p:tags r:id="rId6"/>
            </p:custDataLst>
          </p:nvPr>
        </p:nvSpPr>
        <p:spPr>
          <a:xfrm>
            <a:off x="7881938" y="3441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2" name="直接连接符 36891"/>
          <p:cNvSpPr/>
          <p:nvPr>
            <p:custDataLst>
              <p:tags r:id="rId7"/>
            </p:custDataLst>
          </p:nvPr>
        </p:nvSpPr>
        <p:spPr>
          <a:xfrm>
            <a:off x="7932738" y="3517900"/>
            <a:ext cx="711200" cy="990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6893" name="文本框 36892"/>
          <p:cNvSpPr txBox="1"/>
          <p:nvPr>
            <p:custDataLst>
              <p:tags r:id="rId8"/>
            </p:custDataLst>
          </p:nvPr>
        </p:nvSpPr>
        <p:spPr>
          <a:xfrm>
            <a:off x="3538538" y="5027613"/>
            <a:ext cx="19208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</a:t>
            </a:r>
          </a:p>
        </p:txBody>
      </p:sp>
      <p:sp>
        <p:nvSpPr>
          <p:cNvPr id="36894" name="文本框 36893"/>
          <p:cNvSpPr txBox="1"/>
          <p:nvPr>
            <p:custDataLst>
              <p:tags r:id="rId9"/>
            </p:custDataLst>
          </p:nvPr>
        </p:nvSpPr>
        <p:spPr>
          <a:xfrm>
            <a:off x="7735888" y="5027613"/>
            <a:ext cx="22256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错误</a:t>
            </a:r>
          </a:p>
        </p:txBody>
      </p:sp>
      <p:sp>
        <p:nvSpPr>
          <p:cNvPr id="36895" name="矩形 36894"/>
          <p:cNvSpPr/>
          <p:nvPr>
            <p:custDataLst>
              <p:tags r:id="rId10"/>
            </p:custDataLst>
          </p:nvPr>
        </p:nvSpPr>
        <p:spPr>
          <a:xfrm>
            <a:off x="3240405" y="1532255"/>
            <a:ext cx="7000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放在斜面上的物体受到的重力方向是哪个？</a:t>
            </a:r>
          </a:p>
        </p:txBody>
      </p:sp>
      <p:sp>
        <p:nvSpPr>
          <p:cNvPr id="36896" name="文本框 36895"/>
          <p:cNvSpPr txBox="1"/>
          <p:nvPr>
            <p:custDataLst>
              <p:tags r:id="rId11"/>
            </p:custDataLst>
          </p:nvPr>
        </p:nvSpPr>
        <p:spPr>
          <a:xfrm>
            <a:off x="3132138" y="4356100"/>
            <a:ext cx="10683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 b="1" i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36897" name="文本框 36896"/>
          <p:cNvSpPr txBox="1"/>
          <p:nvPr>
            <p:custDataLst>
              <p:tags r:id="rId12"/>
            </p:custDataLst>
          </p:nvPr>
        </p:nvSpPr>
        <p:spPr>
          <a:xfrm>
            <a:off x="8313738" y="4279900"/>
            <a:ext cx="10683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 b="1" i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39967" name="文本框 4103"/>
          <p:cNvSpPr txBox="1"/>
          <p:nvPr>
            <p:custDataLst>
              <p:tags r:id="rId1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39968" name="Picture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241550" y="860425"/>
            <a:ext cx="819150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69" name="文本框 1"/>
          <p:cNvSpPr txBox="1"/>
          <p:nvPr>
            <p:custDataLst>
              <p:tags r:id="rId15"/>
            </p:custDataLst>
          </p:nvPr>
        </p:nvSpPr>
        <p:spPr>
          <a:xfrm>
            <a:off x="3275013" y="806450"/>
            <a:ext cx="4805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竖直向下与垂直向下一样吗？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95" grpId="0"/>
      <p:bldP spid="36896" grpId="0"/>
      <p:bldP spid="368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16386"/>
          <p:cNvSpPr txBox="1"/>
          <p:nvPr>
            <p:custDataLst>
              <p:tags r:id="rId1"/>
            </p:custDataLst>
          </p:nvPr>
        </p:nvSpPr>
        <p:spPr>
          <a:xfrm>
            <a:off x="1199515" y="2781300"/>
            <a:ext cx="4758055" cy="22656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把质量均为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50g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个钩码，逐个增加，挂在弹簧测力计下，并记下示数。</a:t>
            </a:r>
          </a:p>
        </p:txBody>
      </p:sp>
      <p:pic>
        <p:nvPicPr>
          <p:cNvPr id="13315" name="图片 1638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6340" y="765175"/>
            <a:ext cx="1326515" cy="4268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63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2855" y="908685"/>
            <a:ext cx="1262380" cy="480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63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6360" y="908685"/>
            <a:ext cx="1239520" cy="5285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40966" name="组合 6147"/>
          <p:cNvGrpSpPr/>
          <p:nvPr>
            <p:custDataLst>
              <p:tags r:id="rId6"/>
            </p:custDataLst>
          </p:nvPr>
        </p:nvGrpSpPr>
        <p:grpSpPr>
          <a:xfrm>
            <a:off x="190818" y="406400"/>
            <a:ext cx="2518410" cy="808672"/>
            <a:chOff x="0" y="0"/>
            <a:chExt cx="3968" cy="1276"/>
          </a:xfrm>
        </p:grpSpPr>
        <p:sp>
          <p:nvSpPr>
            <p:cNvPr id="40967" name="矩形 7"/>
            <p:cNvSpPr/>
            <p:nvPr>
              <p:custDataLst>
                <p:tags r:id="rId8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8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9" name="矩形 17"/>
            <p:cNvSpPr/>
            <p:nvPr>
              <p:custDataLst>
                <p:tags r:id="rId10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0" name="文本框 6151"/>
            <p:cNvSpPr txBox="1"/>
            <p:nvPr>
              <p:custDataLst>
                <p:tags r:id="rId11"/>
              </p:custDataLst>
            </p:nvPr>
          </p:nvSpPr>
          <p:spPr>
            <a:xfrm>
              <a:off x="878" y="432"/>
              <a:ext cx="309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重力的大小</a:t>
              </a:r>
              <a:endParaRPr lang="zh-CN" altLang="en-US" sz="2800" b="1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971" name="文本框 6152"/>
            <p:cNvSpPr txBox="1"/>
            <p:nvPr>
              <p:custDataLst>
                <p:tags r:id="rId12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40972" name="文本框 33795"/>
          <p:cNvSpPr txBox="1"/>
          <p:nvPr>
            <p:custDataLst>
              <p:tags r:id="rId7"/>
            </p:custDataLst>
          </p:nvPr>
        </p:nvSpPr>
        <p:spPr>
          <a:xfrm>
            <a:off x="983615" y="1557020"/>
            <a:ext cx="49193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用弹簧测力计测量重力</a:t>
            </a:r>
          </a:p>
        </p:txBody>
      </p:sp>
    </p:spTree>
  </p:cSld>
  <p:clrMapOvr>
    <a:masterClrMapping/>
  </p:clrMapOvr>
  <p:transition spd="med">
    <p:strips/>
    <p:sndAc>
      <p:stSnd>
        <p:snd r:embed="rId1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21505"/>
          <p:cNvSpPr txBox="1"/>
          <p:nvPr>
            <p:custDataLst>
              <p:tags r:id="rId1"/>
            </p:custDataLst>
          </p:nvPr>
        </p:nvSpPr>
        <p:spPr>
          <a:xfrm>
            <a:off x="4797425" y="1392238"/>
            <a:ext cx="25130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实验记录表格</a:t>
            </a:r>
          </a:p>
        </p:txBody>
      </p:sp>
      <p:graphicFrame>
        <p:nvGraphicFramePr>
          <p:cNvPr id="14339" name="表格 1433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3600" y="2268538"/>
          <a:ext cx="7924800" cy="2616200"/>
        </p:xfrm>
        <a:graphic>
          <a:graphicData uri="http://schemas.openxmlformats.org/drawingml/2006/table">
            <a:tbl>
              <a:tblPr/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次数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1</a:t>
                      </a: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2</a:t>
                      </a: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3</a:t>
                      </a: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质量</a:t>
                      </a:r>
                      <a:r>
                        <a:rPr lang="en-US" altLang="zh-CN" sz="2400" i="1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m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kg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）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重力</a:t>
                      </a:r>
                      <a:r>
                        <a:rPr lang="en-US" altLang="zh-CN" sz="2400" i="1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G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N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）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重力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/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质量</a:t>
                      </a:r>
                    </a:p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即</a:t>
                      </a:r>
                      <a:r>
                        <a:rPr lang="en-US" altLang="zh-CN" sz="2400" i="1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G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/</a:t>
                      </a:r>
                      <a:r>
                        <a:rPr lang="en-US" altLang="zh-CN" sz="2400" i="1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m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（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N/kg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）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35" name="矩形 21534"/>
          <p:cNvSpPr/>
          <p:nvPr>
            <p:custDataLst>
              <p:tags r:id="rId3"/>
            </p:custDataLst>
          </p:nvPr>
        </p:nvSpPr>
        <p:spPr>
          <a:xfrm>
            <a:off x="5562600" y="4097338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9.8</a:t>
            </a:r>
          </a:p>
        </p:txBody>
      </p:sp>
      <p:sp>
        <p:nvSpPr>
          <p:cNvPr id="21536" name="矩形 21535"/>
          <p:cNvSpPr/>
          <p:nvPr>
            <p:custDataLst>
              <p:tags r:id="rId4"/>
            </p:custDataLst>
          </p:nvPr>
        </p:nvSpPr>
        <p:spPr>
          <a:xfrm>
            <a:off x="7162800" y="4097338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9.8</a:t>
            </a:r>
          </a:p>
        </p:txBody>
      </p:sp>
      <p:sp>
        <p:nvSpPr>
          <p:cNvPr id="21537" name="矩形 21536"/>
          <p:cNvSpPr/>
          <p:nvPr>
            <p:custDataLst>
              <p:tags r:id="rId5"/>
            </p:custDataLst>
          </p:nvPr>
        </p:nvSpPr>
        <p:spPr>
          <a:xfrm>
            <a:off x="8763000" y="4097338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9.8</a:t>
            </a:r>
          </a:p>
        </p:txBody>
      </p:sp>
      <p:sp>
        <p:nvSpPr>
          <p:cNvPr id="21538" name="矩形 21537"/>
          <p:cNvSpPr/>
          <p:nvPr>
            <p:custDataLst>
              <p:tags r:id="rId6"/>
            </p:custDataLst>
          </p:nvPr>
        </p:nvSpPr>
        <p:spPr>
          <a:xfrm>
            <a:off x="5410200" y="2801938"/>
            <a:ext cx="1270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0.05</a:t>
            </a:r>
          </a:p>
        </p:txBody>
      </p:sp>
      <p:sp>
        <p:nvSpPr>
          <p:cNvPr id="21539" name="矩形 21538"/>
          <p:cNvSpPr/>
          <p:nvPr>
            <p:custDataLst>
              <p:tags r:id="rId7"/>
            </p:custDataLst>
          </p:nvPr>
        </p:nvSpPr>
        <p:spPr>
          <a:xfrm>
            <a:off x="7162800" y="2801938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0.1</a:t>
            </a:r>
          </a:p>
        </p:txBody>
      </p:sp>
      <p:sp>
        <p:nvSpPr>
          <p:cNvPr id="21540" name="矩形 21539"/>
          <p:cNvSpPr/>
          <p:nvPr>
            <p:custDataLst>
              <p:tags r:id="rId8"/>
            </p:custDataLst>
          </p:nvPr>
        </p:nvSpPr>
        <p:spPr>
          <a:xfrm>
            <a:off x="8610600" y="2801938"/>
            <a:ext cx="1270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0.15</a:t>
            </a:r>
          </a:p>
        </p:txBody>
      </p:sp>
      <p:sp>
        <p:nvSpPr>
          <p:cNvPr id="21541" name="矩形 21540"/>
          <p:cNvSpPr/>
          <p:nvPr>
            <p:custDataLst>
              <p:tags r:id="rId9"/>
            </p:custDataLst>
          </p:nvPr>
        </p:nvSpPr>
        <p:spPr>
          <a:xfrm>
            <a:off x="5511800" y="3335338"/>
            <a:ext cx="1066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0.49</a:t>
            </a:r>
          </a:p>
        </p:txBody>
      </p:sp>
      <p:sp>
        <p:nvSpPr>
          <p:cNvPr id="21542" name="矩形 21541"/>
          <p:cNvSpPr/>
          <p:nvPr>
            <p:custDataLst>
              <p:tags r:id="rId10"/>
            </p:custDataLst>
          </p:nvPr>
        </p:nvSpPr>
        <p:spPr>
          <a:xfrm>
            <a:off x="7162800" y="3335338"/>
            <a:ext cx="1066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0.98</a:t>
            </a:r>
          </a:p>
        </p:txBody>
      </p:sp>
      <p:sp>
        <p:nvSpPr>
          <p:cNvPr id="21543" name="矩形 21542"/>
          <p:cNvSpPr/>
          <p:nvPr>
            <p:custDataLst>
              <p:tags r:id="rId11"/>
            </p:custDataLst>
          </p:nvPr>
        </p:nvSpPr>
        <p:spPr>
          <a:xfrm>
            <a:off x="8712200" y="3335338"/>
            <a:ext cx="1066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1.47</a:t>
            </a:r>
          </a:p>
        </p:txBody>
      </p:sp>
      <p:sp>
        <p:nvSpPr>
          <p:cNvPr id="43046" name="文本框 4103"/>
          <p:cNvSpPr txBox="1"/>
          <p:nvPr>
            <p:custDataLst>
              <p:tags r:id="rId12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 spd="med">
    <p:split/>
    <p:sndAc>
      <p:stSnd>
        <p:snd r:embed="rId1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0"/>
      <p:bldP spid="21536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椭圆 24578"/>
          <p:cNvSpPr/>
          <p:nvPr>
            <p:custDataLst>
              <p:tags r:id="rId1"/>
            </p:custDataLst>
          </p:nvPr>
        </p:nvSpPr>
        <p:spPr>
          <a:xfrm>
            <a:off x="5094288" y="253047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椭圆 24579"/>
          <p:cNvSpPr/>
          <p:nvPr>
            <p:custDataLst>
              <p:tags r:id="rId2"/>
            </p:custDataLst>
          </p:nvPr>
        </p:nvSpPr>
        <p:spPr>
          <a:xfrm>
            <a:off x="3214688" y="441007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文本框 24580"/>
          <p:cNvSpPr txBox="1"/>
          <p:nvPr>
            <p:custDataLst>
              <p:tags r:id="rId3"/>
            </p:custDataLst>
          </p:nvPr>
        </p:nvSpPr>
        <p:spPr>
          <a:xfrm>
            <a:off x="2890838" y="5364163"/>
            <a:ext cx="8382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0.05</a:t>
            </a:r>
          </a:p>
        </p:txBody>
      </p:sp>
      <p:sp>
        <p:nvSpPr>
          <p:cNvPr id="45060" name="文本框 24581"/>
          <p:cNvSpPr txBox="1"/>
          <p:nvPr>
            <p:custDataLst>
              <p:tags r:id="rId4"/>
            </p:custDataLst>
          </p:nvPr>
        </p:nvSpPr>
        <p:spPr>
          <a:xfrm>
            <a:off x="1868488" y="4257675"/>
            <a:ext cx="609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0.5</a:t>
            </a:r>
          </a:p>
        </p:txBody>
      </p:sp>
      <p:sp>
        <p:nvSpPr>
          <p:cNvPr id="24583" name="椭圆 24582"/>
          <p:cNvSpPr/>
          <p:nvPr>
            <p:custDataLst>
              <p:tags r:id="rId5"/>
            </p:custDataLst>
          </p:nvPr>
        </p:nvSpPr>
        <p:spPr>
          <a:xfrm>
            <a:off x="4154488" y="348297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4" name="直接连接符 24583"/>
          <p:cNvSpPr/>
          <p:nvPr>
            <p:custDataLst>
              <p:tags r:id="rId6"/>
            </p:custDataLst>
          </p:nvPr>
        </p:nvSpPr>
        <p:spPr>
          <a:xfrm flipV="1">
            <a:off x="2300288" y="2276475"/>
            <a:ext cx="3136900" cy="3124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5063" name="文本框 24584"/>
          <p:cNvSpPr txBox="1"/>
          <p:nvPr>
            <p:custDataLst>
              <p:tags r:id="rId7"/>
            </p:custDataLst>
          </p:nvPr>
        </p:nvSpPr>
        <p:spPr>
          <a:xfrm>
            <a:off x="2020888" y="3332163"/>
            <a:ext cx="3810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5064" name="文本框 24585"/>
          <p:cNvSpPr txBox="1"/>
          <p:nvPr>
            <p:custDataLst>
              <p:tags r:id="rId8"/>
            </p:custDataLst>
          </p:nvPr>
        </p:nvSpPr>
        <p:spPr>
          <a:xfrm>
            <a:off x="3887788" y="5362575"/>
            <a:ext cx="609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0.1</a:t>
            </a:r>
          </a:p>
        </p:txBody>
      </p:sp>
      <p:sp>
        <p:nvSpPr>
          <p:cNvPr id="45065" name="文本框 24586"/>
          <p:cNvSpPr txBox="1"/>
          <p:nvPr>
            <p:custDataLst>
              <p:tags r:id="rId9"/>
            </p:custDataLst>
          </p:nvPr>
        </p:nvSpPr>
        <p:spPr>
          <a:xfrm>
            <a:off x="4814888" y="5362575"/>
            <a:ext cx="609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0.15</a:t>
            </a:r>
          </a:p>
        </p:txBody>
      </p:sp>
      <p:sp>
        <p:nvSpPr>
          <p:cNvPr id="45066" name="文本框 24587"/>
          <p:cNvSpPr txBox="1"/>
          <p:nvPr>
            <p:custDataLst>
              <p:tags r:id="rId10"/>
            </p:custDataLst>
          </p:nvPr>
        </p:nvSpPr>
        <p:spPr>
          <a:xfrm>
            <a:off x="1893888" y="2390775"/>
            <a:ext cx="5334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1.5</a:t>
            </a:r>
          </a:p>
        </p:txBody>
      </p:sp>
      <p:sp>
        <p:nvSpPr>
          <p:cNvPr id="45067" name="文本框 24588"/>
          <p:cNvSpPr txBox="1"/>
          <p:nvPr>
            <p:custDataLst>
              <p:tags r:id="rId11"/>
            </p:custDataLst>
          </p:nvPr>
        </p:nvSpPr>
        <p:spPr>
          <a:xfrm>
            <a:off x="4217988" y="771525"/>
            <a:ext cx="40528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重力与质量关系的图象</a:t>
            </a:r>
          </a:p>
        </p:txBody>
      </p:sp>
      <p:sp>
        <p:nvSpPr>
          <p:cNvPr id="23554" name="文本框 23553"/>
          <p:cNvSpPr txBox="1"/>
          <p:nvPr>
            <p:custDataLst>
              <p:tags r:id="rId12"/>
            </p:custDataLst>
          </p:nvPr>
        </p:nvSpPr>
        <p:spPr>
          <a:xfrm>
            <a:off x="6250305" y="1678305"/>
            <a:ext cx="428752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以质量为横坐标、重力为纵坐标描点。连接这些点，你发现什么？</a:t>
            </a:r>
          </a:p>
        </p:txBody>
      </p:sp>
      <p:sp>
        <p:nvSpPr>
          <p:cNvPr id="11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05245" y="3789045"/>
            <a:ext cx="3882390" cy="20466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物体所受重力的大小与它的质量成正比。</a:t>
            </a:r>
          </a:p>
        </p:txBody>
      </p:sp>
      <p:sp>
        <p:nvSpPr>
          <p:cNvPr id="45070" name="文本框 4103"/>
          <p:cNvSpPr txBox="1"/>
          <p:nvPr>
            <p:custDataLst>
              <p:tags r:id="rId14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45071" name="组合 93"/>
          <p:cNvGrpSpPr/>
          <p:nvPr>
            <p:custDataLst>
              <p:tags r:id="rId15"/>
            </p:custDataLst>
          </p:nvPr>
        </p:nvGrpSpPr>
        <p:grpSpPr>
          <a:xfrm>
            <a:off x="2295525" y="1652588"/>
            <a:ext cx="3846513" cy="3748087"/>
            <a:chOff x="1538" y="2197"/>
            <a:chExt cx="6058" cy="5903"/>
          </a:xfrm>
        </p:grpSpPr>
        <p:cxnSp>
          <p:nvCxnSpPr>
            <p:cNvPr id="20" name="直接连接符 19"/>
            <p:cNvCxnSpPr/>
            <p:nvPr>
              <p:custDataLst>
                <p:tags r:id="rId19"/>
              </p:custDataLst>
            </p:nvPr>
          </p:nvCxnSpPr>
          <p:spPr>
            <a:xfrm>
              <a:off x="1546" y="2665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20"/>
              </p:custDataLst>
            </p:nvPr>
          </p:nvCxnSpPr>
          <p:spPr>
            <a:xfrm>
              <a:off x="1546" y="2967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21"/>
              </p:custDataLst>
            </p:nvPr>
          </p:nvCxnSpPr>
          <p:spPr>
            <a:xfrm>
              <a:off x="1546" y="3267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22"/>
              </p:custDataLst>
            </p:nvPr>
          </p:nvCxnSpPr>
          <p:spPr>
            <a:xfrm>
              <a:off x="1546" y="3570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23"/>
              </p:custDataLst>
            </p:nvPr>
          </p:nvCxnSpPr>
          <p:spPr>
            <a:xfrm>
              <a:off x="1546" y="3872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24"/>
              </p:custDataLst>
            </p:nvPr>
          </p:nvCxnSpPr>
          <p:spPr>
            <a:xfrm>
              <a:off x="1546" y="4175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25"/>
              </p:custDataLst>
            </p:nvPr>
          </p:nvCxnSpPr>
          <p:spPr>
            <a:xfrm>
              <a:off x="1546" y="4477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26"/>
              </p:custDataLst>
            </p:nvPr>
          </p:nvCxnSpPr>
          <p:spPr>
            <a:xfrm>
              <a:off x="1546" y="4777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>
              <p:custDataLst>
                <p:tags r:id="rId27"/>
              </p:custDataLst>
            </p:nvPr>
          </p:nvCxnSpPr>
          <p:spPr>
            <a:xfrm>
              <a:off x="1546" y="5080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28"/>
              </p:custDataLst>
            </p:nvPr>
          </p:nvCxnSpPr>
          <p:spPr>
            <a:xfrm>
              <a:off x="1546" y="5382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29"/>
              </p:custDataLst>
            </p:nvPr>
          </p:nvCxnSpPr>
          <p:spPr>
            <a:xfrm>
              <a:off x="1546" y="5685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30"/>
              </p:custDataLst>
            </p:nvPr>
          </p:nvCxnSpPr>
          <p:spPr>
            <a:xfrm>
              <a:off x="1546" y="5985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>
              <p:custDataLst>
                <p:tags r:id="rId31"/>
              </p:custDataLst>
            </p:nvPr>
          </p:nvCxnSpPr>
          <p:spPr>
            <a:xfrm>
              <a:off x="1546" y="6287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>
              <p:custDataLst>
                <p:tags r:id="rId32"/>
              </p:custDataLst>
            </p:nvPr>
          </p:nvCxnSpPr>
          <p:spPr>
            <a:xfrm>
              <a:off x="1546" y="6590"/>
              <a:ext cx="5428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33"/>
              </p:custDataLst>
            </p:nvPr>
          </p:nvCxnSpPr>
          <p:spPr>
            <a:xfrm>
              <a:off x="1546" y="6892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34"/>
              </p:custDataLst>
            </p:nvPr>
          </p:nvCxnSpPr>
          <p:spPr>
            <a:xfrm>
              <a:off x="1546" y="7195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>
              <p:custDataLst>
                <p:tags r:id="rId35"/>
              </p:custDataLst>
            </p:nvPr>
          </p:nvCxnSpPr>
          <p:spPr>
            <a:xfrm>
              <a:off x="1546" y="7495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36"/>
              </p:custDataLst>
            </p:nvPr>
          </p:nvCxnSpPr>
          <p:spPr>
            <a:xfrm>
              <a:off x="1546" y="7797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>
              <p:custDataLst>
                <p:tags r:id="rId37"/>
              </p:custDataLst>
            </p:nvPr>
          </p:nvCxnSpPr>
          <p:spPr>
            <a:xfrm>
              <a:off x="1546" y="8100"/>
              <a:ext cx="605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>
              <p:custDataLst>
                <p:tags r:id="rId38"/>
              </p:custDataLst>
            </p:nvPr>
          </p:nvCxnSpPr>
          <p:spPr>
            <a:xfrm flipH="1" flipV="1">
              <a:off x="1538" y="2197"/>
              <a:ext cx="0" cy="589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>
              <p:custDataLst>
                <p:tags r:id="rId39"/>
              </p:custDataLst>
            </p:nvPr>
          </p:nvCxnSpPr>
          <p:spPr>
            <a:xfrm rot="16200000">
              <a:off x="-876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>
              <p:custDataLst>
                <p:tags r:id="rId40"/>
              </p:custDataLst>
            </p:nvPr>
          </p:nvCxnSpPr>
          <p:spPr>
            <a:xfrm rot="16200000">
              <a:off x="-573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>
              <p:custDataLst>
                <p:tags r:id="rId41"/>
              </p:custDataLst>
            </p:nvPr>
          </p:nvCxnSpPr>
          <p:spPr>
            <a:xfrm rot="16200000">
              <a:off x="-271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>
              <p:custDataLst>
                <p:tags r:id="rId42"/>
              </p:custDataLst>
            </p:nvPr>
          </p:nvCxnSpPr>
          <p:spPr>
            <a:xfrm rot="16200000">
              <a:off x="29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43"/>
              </p:custDataLst>
            </p:nvPr>
          </p:nvCxnSpPr>
          <p:spPr>
            <a:xfrm rot="16200000">
              <a:off x="332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>
              <p:custDataLst>
                <p:tags r:id="rId44"/>
              </p:custDataLst>
            </p:nvPr>
          </p:nvCxnSpPr>
          <p:spPr>
            <a:xfrm rot="16200000">
              <a:off x="634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5"/>
              </p:custDataLst>
            </p:nvPr>
          </p:nvCxnSpPr>
          <p:spPr>
            <a:xfrm rot="16200000">
              <a:off x="937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46"/>
              </p:custDataLst>
            </p:nvPr>
          </p:nvCxnSpPr>
          <p:spPr>
            <a:xfrm rot="16200000">
              <a:off x="1239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>
              <p:custDataLst>
                <p:tags r:id="rId47"/>
              </p:custDataLst>
            </p:nvPr>
          </p:nvCxnSpPr>
          <p:spPr>
            <a:xfrm rot="16200000">
              <a:off x="1539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>
              <p:custDataLst>
                <p:tags r:id="rId48"/>
              </p:custDataLst>
            </p:nvPr>
          </p:nvCxnSpPr>
          <p:spPr>
            <a:xfrm rot="16200000">
              <a:off x="1842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49"/>
              </p:custDataLst>
            </p:nvPr>
          </p:nvCxnSpPr>
          <p:spPr>
            <a:xfrm rot="16200000">
              <a:off x="2144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50"/>
              </p:custDataLst>
            </p:nvPr>
          </p:nvCxnSpPr>
          <p:spPr>
            <a:xfrm rot="16200000">
              <a:off x="2447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>
              <p:custDataLst>
                <p:tags r:id="rId51"/>
              </p:custDataLst>
            </p:nvPr>
          </p:nvCxnSpPr>
          <p:spPr>
            <a:xfrm rot="16200000">
              <a:off x="2747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>
              <p:custDataLst>
                <p:tags r:id="rId52"/>
              </p:custDataLst>
            </p:nvPr>
          </p:nvCxnSpPr>
          <p:spPr>
            <a:xfrm rot="16200000">
              <a:off x="3049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>
              <p:custDataLst>
                <p:tags r:id="rId53"/>
              </p:custDataLst>
            </p:nvPr>
          </p:nvCxnSpPr>
          <p:spPr>
            <a:xfrm rot="16200000">
              <a:off x="3352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>
              <p:custDataLst>
                <p:tags r:id="rId54"/>
              </p:custDataLst>
            </p:nvPr>
          </p:nvCxnSpPr>
          <p:spPr>
            <a:xfrm rot="16200000">
              <a:off x="3654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>
              <p:custDataLst>
                <p:tags r:id="rId55"/>
              </p:custDataLst>
            </p:nvPr>
          </p:nvCxnSpPr>
          <p:spPr>
            <a:xfrm rot="16200000">
              <a:off x="3957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>
              <p:custDataLst>
                <p:tags r:id="rId56"/>
              </p:custDataLst>
            </p:nvPr>
          </p:nvCxnSpPr>
          <p:spPr>
            <a:xfrm rot="16200000">
              <a:off x="4257" y="5376"/>
              <a:ext cx="542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10" name="文本框 24581"/>
          <p:cNvSpPr txBox="1"/>
          <p:nvPr>
            <p:custDataLst>
              <p:tags r:id="rId16"/>
            </p:custDataLst>
          </p:nvPr>
        </p:nvSpPr>
        <p:spPr>
          <a:xfrm>
            <a:off x="1990725" y="5362575"/>
            <a:ext cx="609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45111" name="文本框 24587"/>
          <p:cNvSpPr txBox="1"/>
          <p:nvPr>
            <p:custDataLst>
              <p:tags r:id="rId17"/>
            </p:custDataLst>
          </p:nvPr>
        </p:nvSpPr>
        <p:spPr>
          <a:xfrm>
            <a:off x="2392363" y="1363663"/>
            <a:ext cx="731837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/N</a:t>
            </a:r>
          </a:p>
        </p:txBody>
      </p:sp>
      <p:sp>
        <p:nvSpPr>
          <p:cNvPr id="45112" name="文本框 24587"/>
          <p:cNvSpPr txBox="1"/>
          <p:nvPr>
            <p:custDataLst>
              <p:tags r:id="rId18"/>
            </p:custDataLst>
          </p:nvPr>
        </p:nvSpPr>
        <p:spPr>
          <a:xfrm>
            <a:off x="5437188" y="5495925"/>
            <a:ext cx="731837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/kg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76250"/>
            <a:ext cx="7966075" cy="757238"/>
          </a:xfr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small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重力与质量的关系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0" y="1358900"/>
            <a:ext cx="7427913" cy="3124200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）物体所受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重力的大小跟与它的质量成正比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）重力与质量的比值大约是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9.8 N/kg</a:t>
            </a:r>
          </a:p>
          <a:p>
            <a:pPr marL="458470" marR="0" lvl="0" indent="-458470" algn="l" defTabSz="914400" rtl="0" eaLnBrk="1" fontAlgn="base" latinLnBrk="0" hangingPunct="1">
              <a:lnSpc>
                <a:spcPct val="15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）如果用</a:t>
            </a:r>
            <a:r>
              <a:rPr kumimoji="0" lang="en-US" altLang="zh-CN" sz="2800" b="0" i="1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表示这个比值，重力与质量的关系可以写成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51" name="Text Box 11"/>
          <p:cNvSpPr txBox="1"/>
          <p:nvPr>
            <p:custDataLst>
              <p:tags r:id="rId3"/>
            </p:custDataLst>
          </p:nvPr>
        </p:nvSpPr>
        <p:spPr>
          <a:xfrm>
            <a:off x="2063750" y="4697413"/>
            <a:ext cx="4184650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70000"/>
              <a:buFont typeface="Wingdings" panose="05000000000000000000" pitchFamily="2" charset="2"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=9.8N/kg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的物理意义</a:t>
            </a:r>
          </a:p>
        </p:txBody>
      </p:sp>
      <p:sp>
        <p:nvSpPr>
          <p:cNvPr id="10253" name="Text Box 13"/>
          <p:cNvSpPr txBox="1"/>
          <p:nvPr>
            <p:custDataLst>
              <p:tags r:id="rId4"/>
            </p:custDataLst>
          </p:nvPr>
        </p:nvSpPr>
        <p:spPr>
          <a:xfrm>
            <a:off x="2063433" y="5445760"/>
            <a:ext cx="5786437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70000"/>
              <a:buFont typeface="Wingdings" panose="05000000000000000000" pitchFamily="2" charset="2"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1kg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的物体受到的重力为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9.8N</a:t>
            </a:r>
          </a:p>
        </p:txBody>
      </p:sp>
      <p:sp>
        <p:nvSpPr>
          <p:cNvPr id="26627" name="文本框 26626"/>
          <p:cNvSpPr txBox="1"/>
          <p:nvPr>
            <p:custDataLst>
              <p:tags r:id="rId5"/>
            </p:custDataLst>
          </p:nvPr>
        </p:nvSpPr>
        <p:spPr>
          <a:xfrm>
            <a:off x="5851525" y="3862388"/>
            <a:ext cx="1295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5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</a:p>
        </p:txBody>
      </p:sp>
      <p:pic>
        <p:nvPicPr>
          <p:cNvPr id="26628" name="图片 266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714875" y="3641725"/>
            <a:ext cx="1041400" cy="909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266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10325" y="3902075"/>
            <a:ext cx="1227138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8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2" name="组合 4"/>
          <p:cNvGrpSpPr/>
          <p:nvPr>
            <p:custDataLst>
              <p:tags r:id="rId9"/>
            </p:custDataLst>
          </p:nvPr>
        </p:nvGrpSpPr>
        <p:grpSpPr>
          <a:xfrm>
            <a:off x="6800850" y="4333875"/>
            <a:ext cx="3335338" cy="993896"/>
            <a:chOff x="8106" y="5626"/>
            <a:chExt cx="5253" cy="1567"/>
          </a:xfrm>
        </p:grpSpPr>
        <p:sp>
          <p:nvSpPr>
            <p:cNvPr id="20490" name="云形标注 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106" y="5626"/>
              <a:ext cx="5253" cy="1567"/>
            </a:xfrm>
            <a:prstGeom prst="cloudCallout">
              <a:avLst>
                <a:gd name="adj1" fmla="val -47111"/>
                <a:gd name="adj2" fmla="val 89278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5400000" scaled="1"/>
            </a:gradFill>
            <a:ln w="9525">
              <a:solidFill>
                <a:srgbClr val="46AAC5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091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8799" y="5779"/>
              <a:ext cx="4188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注：粗略计算时，可取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 =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10N/kg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3" grpId="0"/>
      <p:bldP spid="26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6769100" y="2171700"/>
            <a:ext cx="2066925" cy="2124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9"/>
          <p:cNvGrpSpPr/>
          <p:nvPr>
            <p:custDataLst>
              <p:tags r:id="rId2"/>
            </p:custDataLst>
          </p:nvPr>
        </p:nvGrpSpPr>
        <p:grpSpPr>
          <a:xfrm>
            <a:off x="4543425" y="2355850"/>
            <a:ext cx="1628775" cy="1665287"/>
            <a:chOff x="9022" y="1543"/>
            <a:chExt cx="2566" cy="2622"/>
          </a:xfrm>
        </p:grpSpPr>
        <p:sp>
          <p:nvSpPr>
            <p:cNvPr id="4" name="椭圆 3"/>
            <p:cNvSpPr/>
            <p:nvPr>
              <p:custDataLst>
                <p:tags r:id="rId26"/>
              </p:custDataLst>
            </p:nvPr>
          </p:nvSpPr>
          <p:spPr>
            <a:xfrm>
              <a:off x="9022" y="1543"/>
              <a:ext cx="2566" cy="2470"/>
            </a:xfrm>
            <a:prstGeom prst="ellipse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tx2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27"/>
              </p:custDataLst>
            </p:nvPr>
          </p:nvSpPr>
          <p:spPr>
            <a:xfrm>
              <a:off x="9252" y="1543"/>
              <a:ext cx="1338" cy="1338"/>
            </a:xfrm>
            <a:prstGeom prst="ellipse">
              <a:avLst/>
            </a:prstGeom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28"/>
              </p:custDataLst>
            </p:nvPr>
          </p:nvSpPr>
          <p:spPr>
            <a:xfrm>
              <a:off x="9762" y="2578"/>
              <a:ext cx="1587" cy="1587"/>
            </a:xfrm>
            <a:prstGeom prst="ellipse">
              <a:avLst/>
            </a:prstGeom>
            <a:ln>
              <a:noFill/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595" name="Rectangle 3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0" y="1365250"/>
            <a:ext cx="6119813" cy="998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273050" lvl="0" indent="-273050" eaLnBrk="1" hangingPunct="1">
              <a:lnSpc>
                <a:spcPct val="150000"/>
              </a:lnSpc>
              <a:buNone/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重心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重力的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等效作用点</a:t>
            </a:r>
          </a:p>
        </p:txBody>
      </p:sp>
      <p:sp>
        <p:nvSpPr>
          <p:cNvPr id="110600" name="Text Box 8"/>
          <p:cNvSpPr txBox="1"/>
          <p:nvPr>
            <p:custDataLst>
              <p:tags r:id="rId4"/>
            </p:custDataLst>
          </p:nvPr>
        </p:nvSpPr>
        <p:spPr>
          <a:xfrm>
            <a:off x="1710690" y="4996180"/>
            <a:ext cx="92195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形状规则、质量分布均匀的物体的重心在它的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几何中心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110601" name="Rectangle 9"/>
          <p:cNvSpPr/>
          <p:nvPr>
            <p:custDataLst>
              <p:tags r:id="rId5"/>
            </p:custDataLst>
          </p:nvPr>
        </p:nvSpPr>
        <p:spPr>
          <a:xfrm>
            <a:off x="1703705" y="5688013"/>
            <a:ext cx="836168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形状规则、质量分布均匀的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光盘的重心在它的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圆心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110602" name="Rectangle 10"/>
          <p:cNvSpPr/>
          <p:nvPr>
            <p:custDataLst>
              <p:tags r:id="rId6"/>
            </p:custDataLst>
          </p:nvPr>
        </p:nvSpPr>
        <p:spPr>
          <a:xfrm>
            <a:off x="2868930" y="2493645"/>
            <a:ext cx="1371600" cy="13716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tx2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0605" name="Oval 13"/>
          <p:cNvSpPr/>
          <p:nvPr>
            <p:custDataLst>
              <p:tags r:id="rId7"/>
            </p:custDataLst>
          </p:nvPr>
        </p:nvSpPr>
        <p:spPr>
          <a:xfrm>
            <a:off x="3478213" y="3103563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lnSpc>
                <a:spcPct val="150000"/>
              </a:lnSpc>
            </a:pP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" name="Group 16"/>
          <p:cNvGrpSpPr/>
          <p:nvPr>
            <p:custDataLst>
              <p:tags r:id="rId8"/>
            </p:custDataLst>
          </p:nvPr>
        </p:nvGrpSpPr>
        <p:grpSpPr>
          <a:xfrm>
            <a:off x="3554413" y="3179763"/>
            <a:ext cx="533400" cy="1727200"/>
            <a:chOff x="912" y="1968"/>
            <a:chExt cx="336" cy="1088"/>
          </a:xfrm>
        </p:grpSpPr>
        <p:sp>
          <p:nvSpPr>
            <p:cNvPr id="48137" name="Line 14"/>
            <p:cNvSpPr/>
            <p:nvPr>
              <p:custDataLst>
                <p:tags r:id="rId24"/>
              </p:custDataLst>
            </p:nvPr>
          </p:nvSpPr>
          <p:spPr>
            <a:xfrm flipH="1">
              <a:off x="912" y="1968"/>
              <a:ext cx="0" cy="768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38" name="Text Box 15"/>
            <p:cNvSpPr txBox="1"/>
            <p:nvPr>
              <p:custDataLst>
                <p:tags r:id="rId25"/>
              </p:custDataLst>
            </p:nvPr>
          </p:nvSpPr>
          <p:spPr>
            <a:xfrm>
              <a:off x="960" y="2592"/>
              <a:ext cx="288" cy="4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i="1">
                  <a:latin typeface="华文楷体" panose="02010600040101010101" pitchFamily="2" charset="-122"/>
                  <a:ea typeface="华文楷体" panose="02010600040101010101" pitchFamily="2" charset="-122"/>
                </a:rPr>
                <a:t>G</a:t>
              </a:r>
            </a:p>
          </p:txBody>
        </p:sp>
      </p:grpSp>
      <p:sp>
        <p:nvSpPr>
          <p:cNvPr id="110610" name="Oval 18"/>
          <p:cNvSpPr/>
          <p:nvPr>
            <p:custDataLst>
              <p:tags r:id="rId9"/>
            </p:custDataLst>
          </p:nvPr>
        </p:nvSpPr>
        <p:spPr>
          <a:xfrm>
            <a:off x="5268913" y="3065463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lnSpc>
                <a:spcPct val="150000"/>
              </a:lnSpc>
            </a:pP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" name="Group 19"/>
          <p:cNvGrpSpPr/>
          <p:nvPr>
            <p:custDataLst>
              <p:tags r:id="rId10"/>
            </p:custDataLst>
          </p:nvPr>
        </p:nvGrpSpPr>
        <p:grpSpPr>
          <a:xfrm>
            <a:off x="5345113" y="3179763"/>
            <a:ext cx="647700" cy="1727200"/>
            <a:chOff x="3432" y="3120"/>
            <a:chExt cx="408" cy="1088"/>
          </a:xfrm>
        </p:grpSpPr>
        <p:sp>
          <p:nvSpPr>
            <p:cNvPr id="48141" name="Line 20"/>
            <p:cNvSpPr/>
            <p:nvPr>
              <p:custDataLst>
                <p:tags r:id="rId22"/>
              </p:custDataLst>
            </p:nvPr>
          </p:nvSpPr>
          <p:spPr>
            <a:xfrm flipH="1">
              <a:off x="3432" y="3120"/>
              <a:ext cx="0" cy="768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42" name="Text Box 21"/>
            <p:cNvSpPr txBox="1"/>
            <p:nvPr>
              <p:custDataLst>
                <p:tags r:id="rId23"/>
              </p:custDataLst>
            </p:nvPr>
          </p:nvSpPr>
          <p:spPr>
            <a:xfrm>
              <a:off x="3552" y="3744"/>
              <a:ext cx="288" cy="4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i="1">
                  <a:latin typeface="华文楷体" panose="02010600040101010101" pitchFamily="2" charset="-122"/>
                  <a:ea typeface="华文楷体" panose="02010600040101010101" pitchFamily="2" charset="-122"/>
                </a:rPr>
                <a:t>G</a:t>
              </a:r>
            </a:p>
          </p:txBody>
        </p:sp>
      </p:grpSp>
      <p:grpSp>
        <p:nvGrpSpPr>
          <p:cNvPr id="48143" name="组合 6147"/>
          <p:cNvGrpSpPr/>
          <p:nvPr>
            <p:custDataLst>
              <p:tags r:id="rId11"/>
            </p:custDataLst>
          </p:nvPr>
        </p:nvGrpSpPr>
        <p:grpSpPr>
          <a:xfrm>
            <a:off x="190818" y="549275"/>
            <a:ext cx="2518410" cy="808672"/>
            <a:chOff x="0" y="0"/>
            <a:chExt cx="3968" cy="1276"/>
          </a:xfrm>
        </p:grpSpPr>
        <p:sp>
          <p:nvSpPr>
            <p:cNvPr id="48144" name="矩形 7"/>
            <p:cNvSpPr/>
            <p:nvPr>
              <p:custDataLst>
                <p:tags r:id="rId1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5" name="任意多边形 16"/>
            <p:cNvSpPr/>
            <p:nvPr>
              <p:custDataLst>
                <p:tags r:id="rId1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矩形 17"/>
            <p:cNvSpPr/>
            <p:nvPr>
              <p:custDataLst>
                <p:tags r:id="rId1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7" name="文本框 6151"/>
            <p:cNvSpPr txBox="1"/>
            <p:nvPr>
              <p:custDataLst>
                <p:tags r:id="rId20"/>
              </p:custDataLst>
            </p:nvPr>
          </p:nvSpPr>
          <p:spPr>
            <a:xfrm>
              <a:off x="878" y="432"/>
              <a:ext cx="309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物体的重心</a:t>
              </a:r>
            </a:p>
          </p:txBody>
        </p:sp>
        <p:sp>
          <p:nvSpPr>
            <p:cNvPr id="48148" name="文本框 6152"/>
            <p:cNvSpPr txBox="1"/>
            <p:nvPr>
              <p:custDataLst>
                <p:tags r:id="rId21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48149" name="文本框 4103"/>
          <p:cNvSpPr txBox="1"/>
          <p:nvPr>
            <p:custDataLst>
              <p:tags r:id="rId12"/>
            </p:custDataLst>
          </p:nvPr>
        </p:nvSpPr>
        <p:spPr>
          <a:xfrm>
            <a:off x="119063" y="27876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283653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5038" y="841375"/>
            <a:ext cx="4032250" cy="73025"/>
          </a:xfrm>
          <a:prstGeom prst="rect">
            <a:avLst/>
          </a:prstGeom>
          <a:gradFill rotWithShape="1"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1"/>
              </a:gs>
              <a:gs pos="100000">
                <a:schemeClr val="accent4">
                  <a:lumMod val="95000"/>
                  <a:lumOff val="5000"/>
                </a:schemeClr>
              </a:gs>
            </a:gsLst>
            <a:lin ang="16200000" scaled="0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8E163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3654" name="Oval 6"/>
          <p:cNvSpPr/>
          <p:nvPr>
            <p:custDataLst>
              <p:tags r:id="rId14"/>
            </p:custDataLst>
          </p:nvPr>
        </p:nvSpPr>
        <p:spPr>
          <a:xfrm>
            <a:off x="7916863" y="812800"/>
            <a:ext cx="142875" cy="146050"/>
          </a:xfrm>
          <a:prstGeom prst="ellipse">
            <a:avLst/>
          </a:prstGeom>
          <a:solidFill>
            <a:srgbClr val="F4501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3660" name="Line 12"/>
          <p:cNvSpPr/>
          <p:nvPr>
            <p:custDataLst>
              <p:tags r:id="rId15"/>
            </p:custDataLst>
          </p:nvPr>
        </p:nvSpPr>
        <p:spPr>
          <a:xfrm flipH="1">
            <a:off x="7988300" y="885825"/>
            <a:ext cx="0" cy="12239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83665" name="Text Box 17"/>
          <p:cNvSpPr txBox="1"/>
          <p:nvPr>
            <p:custDataLst>
              <p:tags r:id="rId16"/>
            </p:custDataLst>
          </p:nvPr>
        </p:nvSpPr>
        <p:spPr>
          <a:xfrm>
            <a:off x="8130382" y="1800225"/>
            <a:ext cx="403225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600" grpId="0"/>
      <p:bldP spid="110601" grpId="0"/>
      <p:bldP spid="110605" grpId="0" animBg="1"/>
      <p:bldP spid="110610" grpId="0" animBg="1"/>
      <p:bldP spid="283653" grpId="0" animBg="1"/>
      <p:bldP spid="283654" grpId="0" animBg="1"/>
      <p:bldP spid="2836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724275" y="857250"/>
            <a:ext cx="8467725" cy="6238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如何确定形状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sym typeface="+mn-ea"/>
              </a:rPr>
              <a:t>不规则、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质量分布不均匀的物体的重心？</a:t>
            </a:r>
          </a:p>
        </p:txBody>
      </p:sp>
      <p:sp>
        <p:nvSpPr>
          <p:cNvPr id="5" name="Text Box 2"/>
          <p:cNvSpPr txBox="1"/>
          <p:nvPr>
            <p:custDataLst>
              <p:tags r:id="rId2"/>
            </p:custDataLst>
          </p:nvPr>
        </p:nvSpPr>
        <p:spPr>
          <a:xfrm>
            <a:off x="4814888" y="5349875"/>
            <a:ext cx="3124200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悬挂法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寻找重心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27938" y="2012950"/>
            <a:ext cx="1658937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84475" y="2012950"/>
            <a:ext cx="1660525" cy="283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14888" y="2012950"/>
            <a:ext cx="2147887" cy="276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87805" y="654050"/>
            <a:ext cx="819150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3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6"/>
          <p:cNvSpPr txBox="1"/>
          <p:nvPr>
            <p:custDataLst>
              <p:tags r:id="rId1"/>
            </p:custDataLst>
          </p:nvPr>
        </p:nvSpPr>
        <p:spPr>
          <a:xfrm>
            <a:off x="1667510" y="1988820"/>
            <a:ext cx="88665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稳度：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是指物体处于稳定平衡状态的稳定程度。</a:t>
            </a:r>
            <a:endParaRPr lang="en-US" altLang="zh-CN" sz="2800">
              <a:solidFill>
                <a:srgbClr val="F8081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>
              <a:solidFill>
                <a:srgbClr val="F8081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稳度的大小由物体重心的高度和支承面积的大小决定。重心低，支承面大的物体稳度大，反之则稳度小。 </a:t>
            </a:r>
          </a:p>
        </p:txBody>
      </p:sp>
      <p:sp>
        <p:nvSpPr>
          <p:cNvPr id="26626" name="Text Box 7"/>
          <p:cNvSpPr txBox="1"/>
          <p:nvPr>
            <p:custDataLst>
              <p:tags r:id="rId2"/>
            </p:custDataLst>
          </p:nvPr>
        </p:nvSpPr>
        <p:spPr>
          <a:xfrm>
            <a:off x="2567305" y="5026025"/>
            <a:ext cx="658114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你能举一个稳度运用在生活中的实例吗？</a:t>
            </a:r>
          </a:p>
        </p:txBody>
      </p:sp>
      <p:sp>
        <p:nvSpPr>
          <p:cNvPr id="52227" name="Rectangle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898650" y="1065213"/>
            <a:ext cx="1685925" cy="687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273050" indent="-273050">
              <a:lnSpc>
                <a:spcPct val="150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稳度</a:t>
            </a:r>
          </a:p>
        </p:txBody>
      </p:sp>
      <p:sp>
        <p:nvSpPr>
          <p:cNvPr id="52228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 r="34375" b="21190"/>
          <a:stretch>
            <a:fillRect/>
          </a:stretch>
        </p:blipFill>
        <p:spPr>
          <a:xfrm>
            <a:off x="2489215" y="1241653"/>
            <a:ext cx="2922146" cy="19055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7"/>
          <p:cNvSpPr txBox="1"/>
          <p:nvPr>
            <p:custDataLst>
              <p:tags r:id="rId2"/>
            </p:custDataLst>
          </p:nvPr>
        </p:nvSpPr>
        <p:spPr>
          <a:xfrm>
            <a:off x="2368073" y="3104624"/>
            <a:ext cx="3411626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赛车车身很低，轮子相距尽量远，在快速行驶时不易翻倒</a:t>
            </a:r>
          </a:p>
        </p:txBody>
      </p:sp>
      <p:sp>
        <p:nvSpPr>
          <p:cNvPr id="13" name="Text Box 7"/>
          <p:cNvSpPr txBox="1"/>
          <p:nvPr>
            <p:custDataLst>
              <p:tags r:id="rId3"/>
            </p:custDataLst>
          </p:nvPr>
        </p:nvSpPr>
        <p:spPr>
          <a:xfrm>
            <a:off x="5987605" y="3104624"/>
            <a:ext cx="3362514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冲浪者弓着腰，叉开腿，更有助于在惊涛骇浪中重保持平稳</a:t>
            </a:r>
          </a:p>
        </p:txBody>
      </p:sp>
      <p:sp>
        <p:nvSpPr>
          <p:cNvPr id="53252" name="Rectangle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2238" y="444500"/>
            <a:ext cx="6708775" cy="733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重心的应用——稳度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 l="28575" t="31989" r="209" b="8179"/>
          <a:stretch>
            <a:fillRect/>
          </a:stretch>
        </p:blipFill>
        <p:spPr>
          <a:xfrm>
            <a:off x="6156223" y="1223645"/>
            <a:ext cx="2977806" cy="19235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99038" y="3895322"/>
            <a:ext cx="2909049" cy="1897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193874" y="3905144"/>
            <a:ext cx="2909050" cy="18973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7"/>
          <p:cNvSpPr txBox="1"/>
          <p:nvPr>
            <p:custDataLst>
              <p:tags r:id="rId8"/>
            </p:custDataLst>
          </p:nvPr>
        </p:nvSpPr>
        <p:spPr>
          <a:xfrm>
            <a:off x="2574342" y="5802493"/>
            <a:ext cx="290741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起重机工作时，重心位置不合适，就容易翻倒</a:t>
            </a:r>
          </a:p>
        </p:txBody>
      </p:sp>
      <p:sp>
        <p:nvSpPr>
          <p:cNvPr id="18" name="Text Box 7"/>
          <p:cNvSpPr txBox="1"/>
          <p:nvPr>
            <p:custDataLst>
              <p:tags r:id="rId9"/>
            </p:custDataLst>
          </p:nvPr>
        </p:nvSpPr>
        <p:spPr>
          <a:xfrm>
            <a:off x="6026895" y="5802493"/>
            <a:ext cx="3478746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高速旋转的轮子，若重心不在转轴上，就会引起剧烈的振动</a:t>
            </a:r>
          </a:p>
        </p:txBody>
      </p:sp>
      <p:sp>
        <p:nvSpPr>
          <p:cNvPr id="53258" name="文本框 4103"/>
          <p:cNvSpPr txBox="1"/>
          <p:nvPr>
            <p:custDataLst>
              <p:tags r:id="rId10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设计实验、收集数据、分析数据并得出结论，提高学生解决问题的能力。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情感杠杆机械的基本概念、原理和规律，确保学生掌握系统的知识。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实验法：通过演示实验和学生分组实验，让学生直观地观察物理现象，亲身体验物理过程，培养学生的观察能力和动手操作能力。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讨论法：组织学生对实验现象、问题进行讨论，激发学生的思维，促进学生之间的交流与合作，培养学生的合作精神和分析问题的能力。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练习法：通过课堂练习和课后作业，巩固学生所学的知识，提高学生运用知识解决问题的能力。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展示一些生活中常见的现象，如拉伸橡皮筋、压缩弹簧、用力弯曲钢尺等，引导学生观察物体的形状变化。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提问：这些物体在受力时发生了什么变化？当撤去力后又会怎样？由此引出弹力的概念。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弹力（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讲解弹性和塑性的概念，通过实例让学生区分弹性形变和塑性形变。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给出弹力的定义：物体由于发生弹性形变而产生的力叫做弹力。举例说明生活中的弹力，如拉力、压力、支持力等。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演示实验：用不同大小的力拉伸弹簧，观察弹簧伸长的长度变化。引导学生得出弹力的大小与弹性形变程度有关，弹性形变越大，弹力越大。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介绍弹簧测力计的构造和原理，讲解弹簧测力计的使用方法，包括观察量程、分度值，校零，测量时的注意事项等。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让学生分组进行实验，用弹簧测力计测量一些物体的重力，练习弹簧测力计的使用。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重力（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利用多媒体展示苹果落地、水往低处流等现象，引出重力的概念：地面附近的物体，由于地球的吸引而受到的力叫做重力。强调重力的施力物体是地球。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讲解重力的大小与质量的关系，通过实验数据得出重力与质量成正比，其表达式为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，其中</a:t>
            </a:r>
            <a:r>
              <a:rPr lang="en-US" altLang="zh-CN" sz="400">
                <a:solidFill>
                  <a:schemeClr val="bg1"/>
                </a:solidFill>
              </a:rPr>
              <a:t>\(g = 9.8N/kg\)</a:t>
            </a:r>
            <a:r>
              <a:rPr lang="zh-CN" altLang="en-US" sz="400">
                <a:solidFill>
                  <a:schemeClr val="bg1"/>
                </a:solidFill>
              </a:rPr>
              <a:t>，表示质量为 </a:t>
            </a:r>
            <a:r>
              <a:rPr lang="en-US" altLang="zh-CN" sz="400">
                <a:solidFill>
                  <a:schemeClr val="bg1"/>
                </a:solidFill>
              </a:rPr>
              <a:t>1kg </a:t>
            </a:r>
            <a:r>
              <a:rPr lang="zh-CN" altLang="en-US" sz="400">
                <a:solidFill>
                  <a:schemeClr val="bg1"/>
                </a:solidFill>
              </a:rPr>
              <a:t>的物体所受的重力为 </a:t>
            </a:r>
            <a:r>
              <a:rPr lang="en-US" altLang="zh-CN" sz="400">
                <a:solidFill>
                  <a:schemeClr val="bg1"/>
                </a:solidFill>
              </a:rPr>
              <a:t>9.8N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举例说明如何运用公式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进行计算，让学生进行简单的练习。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演示实验：用细线悬挂一个重物，观察细线的方向，引出重力的方向是竖直向下的。介绍重垂线和水平仪的原理和应用，让学生思考生活中还有哪些地方利用了重力的方向。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讲解重心的概念，通过举例说明物体的重心不一定在物体上，对于形状规则、质量分布均匀的物体，其重心在它的几何中心上。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创设情境，让学生用手推桌子，感受桌子在运动过程中受到的阻力，引出摩擦力的定义：两个互相接触的物体，当它们要发生或已发生相对运动时，在接触面上会产生一种阻碍相对运动的力，这种力叫做摩擦力。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讲解摩擦力的分类，包括静摩擦力、滑动摩擦力和滚动摩擦力，通过实例让学生区分不同类型的摩擦力。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讲解增大和减小摩擦的方法，结合生活实例，让学生举例说明在生活中哪些地方需要增大摩擦，哪些地方需要减小摩擦，以及采取的相应措施。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杠杆（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展示一些生活中常见的杠杆，如撬棒、羊角锤、天平、筷子等，引导学生观察这些工具的共同特点，引出杠杆的定义：在力的作用下能绕着固定点转动的硬棒叫做杠杆。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讲解杠杆的五要素：支点（杠杆绕着转动的点，用字母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表示）、动力（使杠杆转动的力，用字母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F₁</a:t>
            </a:r>
            <a:r>
              <a:rPr lang="zh-CN" altLang="en-US" sz="400">
                <a:solidFill>
                  <a:schemeClr val="bg1"/>
                </a:solidFill>
              </a:rPr>
              <a:t>表示）、阻力（阻碍杠杆转动的力，用字母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F₂</a:t>
            </a:r>
            <a:r>
              <a:rPr lang="zh-CN" altLang="en-US" sz="400">
                <a:solidFill>
                  <a:schemeClr val="bg1"/>
                </a:solidFill>
              </a:rPr>
              <a:t>表示）、动力臂（从支点到动力作用线的距离，用字母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L₁</a:t>
            </a:r>
            <a:r>
              <a:rPr lang="zh-CN" altLang="en-US" sz="400">
                <a:solidFill>
                  <a:schemeClr val="bg1"/>
                </a:solidFill>
              </a:rPr>
              <a:t>表示）、阻力臂（从支点到阻力作用线的距离，用字母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L₂</a:t>
            </a:r>
            <a:r>
              <a:rPr lang="zh-CN" altLang="en-US" sz="400">
                <a:solidFill>
                  <a:schemeClr val="bg1"/>
                </a:solidFill>
              </a:rPr>
              <a:t>表示）。通过画图让学生明确五要素的含义，重点讲解力臂的画法。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探究杠杆的平衡条件：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提出问题：杠杆在什么条件下会处于平衡状态？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猜想假设：引导学生根据生活经验进行猜想，如可能与动力、动力臂、阻力、阻力臂有关。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设计实验：组织学生讨论实验方案，选择合适的实验器材，如杠杆、钩码、弹簧测力计等。让学生明确实验中需要测量的物理量和实验步骤。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进行实验：让学生分组进行实验，调节杠杆在水平位置平衡，改变钩码的数量和位置，使杠杆再次平衡，记录动力、动力臂、阻力、阻力臂的数据。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应用杠杆的平衡条件解决实际问题，通过例题让学生学会运用杠杆平衡条件进行计算，判断杠杆的类型（省力杠杆、费力杠杆、等臂杠杆）。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展示定滑轮和动滑轮的实物，介绍它们的结构和特点。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讲解定滑轮的实质是等臂杠杆，通过实验演示，让学生观察使用定滑轮时力的大小和方向的变化，得出使用定滑轮不能省力，但可以改变力的方向的结论。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讲解动滑轮的实质是动力臂为阻力臂 </a:t>
            </a:r>
            <a:r>
              <a:rPr lang="en-US" altLang="zh-CN" sz="400">
                <a:solidFill>
                  <a:schemeClr val="bg1"/>
                </a:solidFill>
              </a:rPr>
              <a:t>2 </a:t>
            </a:r>
            <a:r>
              <a:rPr lang="zh-CN" altLang="en-US" sz="400">
                <a:solidFill>
                  <a:schemeClr val="bg1"/>
                </a:solidFill>
              </a:rPr>
              <a:t>倍的省力杠杆，通过实验演示，让学生观察使用动滑轮时力的大小变化，得出使用动滑轮能省一半力，但不能改变力的方向的结论。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介绍滑轮组的组成和特点，通过实例让学生了解滑轮组既能省力又能改变力的方向。讲解滑轮组绳子绕法的设计原则，让学生学会根据要求组装简单的滑轮组。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25808" y="34234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a707a0fc?vcp=1&amp;pid=57c5424c6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重力的概念</a:t>
            </a:r>
            <a:endParaRPr lang="en-US" altLang="zh-CN" sz="3467"/>
          </a:p>
        </p:txBody>
      </p:sp>
      <p:sp>
        <p:nvSpPr>
          <p:cNvPr id="3" name="QC_5_BD.1_1#82855b811?vcp=1&amp;vis=1&amp;pid=da707a0fc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1417855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［多选］关于重力，下列说法正确的是(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_1#82855b811.bracket?vcp=1&amp;vis=1&amp;pid=da707a0fc&amp;color=0,0,0&amp;vpa=1&amp;vtp=1&amp;bbb=1"/>
          <p:cNvSpPr/>
          <p:nvPr>
            <p:custDataLst>
              <p:tags r:id="rId3"/>
            </p:custDataLst>
          </p:nvPr>
        </p:nvSpPr>
        <p:spPr>
          <a:xfrm>
            <a:off x="8513954" y="1402615"/>
            <a:ext cx="85936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AC</a:t>
            </a:r>
            <a:endParaRPr lang="en-US" altLang="zh-CN" sz="3200"/>
          </a:p>
        </p:txBody>
      </p:sp>
      <p:sp>
        <p:nvSpPr>
          <p:cNvPr id="5" name="QC_5_BD.1_2#82855b811.choices?vcp=1&amp;vis=1&amp;pid=da707a0fc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150365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在地球附近的物体，因为地球对它的吸引而产生重力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不接触地面的物体都不受重力的作用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重力的施力物体是地球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地球对物体的吸引力大小等于重力的大小</a:t>
            </a:r>
            <a:endParaRPr lang="en-US" altLang="zh-CN" sz="3200"/>
          </a:p>
        </p:txBody>
      </p:sp>
      <p:sp>
        <p:nvSpPr>
          <p:cNvPr id="7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70a5c932?vcp=1&amp;pid=57c5424c6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重力的方向</a:t>
            </a:r>
            <a:endParaRPr lang="en-US" altLang="zh-CN" sz="3467"/>
          </a:p>
        </p:txBody>
      </p:sp>
      <p:pic>
        <p:nvPicPr>
          <p:cNvPr id="3" name="QB_5_BD.3_1#b34a4a8a5?iti=1&amp;htil=1&amp;vcp=1&amp;vis=1&amp;pid=d70a5c932&amp;color=0,0,0&amp;tib=255,255,255&amp;vtp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4272" y="1472607"/>
            <a:ext cx="2414016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3_2#b34a4a8a5?iti=1&amp;htil=1&amp;vcp=1&amp;vis=1&amp;pid=d70a5c932&amp;color=0,0,0&amp;vtp=1&amp;bbb=1"/>
          <p:cNvSpPr/>
          <p:nvPr>
            <p:custDataLst>
              <p:tags r:id="rId3"/>
            </p:custDataLst>
          </p:nvPr>
        </p:nvSpPr>
        <p:spPr>
          <a:xfrm>
            <a:off x="9281372" y="4677748"/>
            <a:ext cx="1919816" cy="653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（第2题）</a:t>
            </a:r>
            <a:endParaRPr lang="en-US" altLang="zh-CN" sz="3200"/>
          </a:p>
        </p:txBody>
      </p:sp>
      <p:sp>
        <p:nvSpPr>
          <p:cNvPr id="5" name="QB_5_BD.3_3#b34a4a8a5?htil=1&amp;sp=1&amp;vcp=1&amp;vis=1&amp;pid=d70a5c932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1411647"/>
            <a:ext cx="8156448" cy="2873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2.在建造房屋时，建筑工人常常利用如图所示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的铅垂线检测墙体是否竖直，这运用了重力的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方向是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的，图中所示的墙体向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（填“左”或“右”）倾斜。</a:t>
            </a:r>
            <a:endParaRPr lang="en-US" altLang="zh-CN" sz="3200"/>
          </a:p>
        </p:txBody>
      </p:sp>
      <p:sp>
        <p:nvSpPr>
          <p:cNvPr id="6" name="QB_5_AN.4_1#b34a4a8a5.blank?vcp=1&amp;vis=1&amp;pid=d70a5c932&amp;color=0,0,0&amp;vpa=2&amp;vtp=1&amp;bbb=1"/>
          <p:cNvSpPr/>
          <p:nvPr>
            <p:custDataLst>
              <p:tags r:id="rId5"/>
            </p:custDataLst>
          </p:nvPr>
        </p:nvSpPr>
        <p:spPr>
          <a:xfrm>
            <a:off x="1960754" y="2864527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竖直向下</a:t>
            </a:r>
            <a:endParaRPr lang="en-US" altLang="zh-CN" sz="3200"/>
          </a:p>
        </p:txBody>
      </p:sp>
      <p:sp>
        <p:nvSpPr>
          <p:cNvPr id="7" name="QB_5_AN.5_1#b34a4a8a5.blank?vcp=1&amp;vis=1&amp;pid=d70a5c932&amp;color=0,0,0&amp;vpa=3&amp;vtp=1"/>
          <p:cNvSpPr/>
          <p:nvPr>
            <p:custDataLst>
              <p:tags r:id="rId6"/>
            </p:custDataLst>
          </p:nvPr>
        </p:nvSpPr>
        <p:spPr>
          <a:xfrm>
            <a:off x="8056754" y="2864527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左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AS.6_1#b34a4a8a5?htil=1&amp;vcp=1&amp;vis=1&amp;pid=d70a5c932&amp;color=0,0,0&amp;vtp=1&amp;bbb=1&amp;hb=1">
            <a:extLst>
              <a:ext uri="{FF2B5EF4-FFF2-40B4-BE49-F238E27FC236}">
                <a16:creationId xmlns:a16="http://schemas.microsoft.com/office/drawing/2014/main" id="{1CAD13D8-7584-D325-1042-87FCCA28A0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9328" y="892995"/>
            <a:ext cx="8145611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铅垂线可以显示重锤受力的方向，这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个方向是与水平面垂直的，因此可以检测墙体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是否竖直。</a:t>
            </a:r>
            <a:endParaRPr lang="en-US" altLang="zh-CN" sz="3200"/>
          </a:p>
        </p:txBody>
      </p:sp>
      <p:pic>
        <p:nvPicPr>
          <p:cNvPr id="3" name="QB_5_BD.3_1#b34a4a8a5?iti=7&amp;htil=1&amp;vcp=1&amp;vis=1&amp;pid=d70a5c932&amp;color=0,0,0&amp;tib=255,255,255&amp;vtp=1&amp;hs=1">
            <a:extLst>
              <a:ext uri="{FF2B5EF4-FFF2-40B4-BE49-F238E27FC236}">
                <a16:creationId xmlns:a16="http://schemas.microsoft.com/office/drawing/2014/main" id="{0504F0D9-C79C-A364-8EA4-05E7AA111B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3456" y="1970963"/>
            <a:ext cx="2414016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3_2#b34a4a8a5?iti=7&amp;htil=1&amp;vcp=1&amp;vis=1&amp;pid=d70a5c932&amp;color=0,0,0&amp;vtp=1&amp;bbb=1">
            <a:extLst>
              <a:ext uri="{FF2B5EF4-FFF2-40B4-BE49-F238E27FC236}">
                <a16:creationId xmlns:a16="http://schemas.microsoft.com/office/drawing/2014/main" id="{9020DEBB-8C8A-B0F0-99A5-DF18040480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50556" y="5176104"/>
            <a:ext cx="1919816" cy="653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（第2题）</a:t>
            </a:r>
            <a:endParaRPr lang="en-US" altLang="zh-CN" sz="3200"/>
          </a:p>
        </p:txBody>
      </p:sp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517274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BD.7_1#53ac1bf35?sp=1&amp;vcp=1&amp;vis=1&amp;pid=d70a5c932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718916"/>
            <a:ext cx="10753344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3.足球运动作为一项深受青少年追捧的体育项目，不但可以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起到强身健体的作用，还是一种行之有效的缓解压力的方法。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如图是某同学踢足球的场景，请画出图中足球在空中飞行时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的受力示意图。</a:t>
            </a:r>
            <a:endParaRPr lang="en-US" altLang="zh-CN" sz="3200"/>
          </a:p>
        </p:txBody>
      </p:sp>
      <p:pic>
        <p:nvPicPr>
          <p:cNvPr id="3" name="QO_5_BD.7_2#53ac1bf35?iti=2&amp;htil=2&amp;vcp=1&amp;vis=1&amp;pid=d70a5c932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6752" y="3681232"/>
            <a:ext cx="227990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_3#53ac1bf35?iti=2&amp;htil=2&amp;vcp=1&amp;vis=1&amp;pid=d70a5c932&amp;color=0,0,0&amp;vtp=1&amp;bbb=1"/>
          <p:cNvSpPr/>
          <p:nvPr>
            <p:custDataLst>
              <p:tags r:id="rId3"/>
            </p:custDataLst>
          </p:nvPr>
        </p:nvSpPr>
        <p:spPr>
          <a:xfrm>
            <a:off x="2386796" y="5334942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（第3题）</a:t>
            </a:r>
            <a:endParaRPr lang="en-US" altLang="zh-CN" sz="3200"/>
          </a:p>
        </p:txBody>
      </p:sp>
      <p:sp>
        <p:nvSpPr>
          <p:cNvPr id="5" name="QO_5_AN.8_1#53ac1bf35?htil=2&amp;vcp=1&amp;vis=1&amp;pid=d70a5c932&amp;color=0,0,0&amp;vtp=1&amp;bbb=1"/>
          <p:cNvSpPr/>
          <p:nvPr>
            <p:custDataLst>
              <p:tags r:id="rId4"/>
            </p:custDataLst>
          </p:nvPr>
        </p:nvSpPr>
        <p:spPr>
          <a:xfrm>
            <a:off x="6083808" y="3644403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6" name="QO_5_AN.8_2#53ac1bf35?htil=2&amp;vcp=1&amp;vis=1&amp;pid=d70a5c932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4452123"/>
            <a:ext cx="2353056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0a62c47d?vcp=1&amp;pid=57c5424c6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57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重力的大小</a:t>
            </a:r>
            <a:endParaRPr lang="en-US" altLang="zh-CN" sz="3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9_1#2b2e907fe?vcp=1&amp;vis=1&amp;pid=c0a62c47d&amp;color=0,0,0&amp;vtp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411648"/>
                <a:ext cx="10753344" cy="13016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4.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［多选］下列关于公式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的说法中，不正确的是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9_1#2b2e907fe?vcp=1&amp;vis=1&amp;pid=c0a62c47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411648"/>
                <a:ext cx="10753344" cy="1301665"/>
              </a:xfrm>
              <a:prstGeom prst="rect">
                <a:avLst/>
              </a:prstGeom>
              <a:blipFill>
                <a:blip r:embed="rId8"/>
                <a:stretch>
                  <a:fillRect l="-2268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10_1#2b2e907fe.bracket?vcp=1&amp;vis=1&amp;pid=c0a62c47d&amp;color=0,0,0&amp;vpa=4&amp;vtp=1&amp;bbb=1"/>
          <p:cNvSpPr/>
          <p:nvPr>
            <p:custDataLst>
              <p:tags r:id="rId3"/>
            </p:custDataLst>
          </p:nvPr>
        </p:nvSpPr>
        <p:spPr>
          <a:xfrm>
            <a:off x="1097154" y="2094485"/>
            <a:ext cx="859367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CD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9_2#2b2e907fe.choices?vcp=1&amp;vis=1&amp;pid=c0a62c47d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715937"/>
                <a:ext cx="10753344" cy="33765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公式中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表示重力，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表示质量，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表示重力与质量之比</a:t>
                </a:r>
                <a:endParaRPr lang="en-US" altLang="zh-CN" sz="3200"/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，表示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的物体在地球表面附近所受的重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是一个确定的值，与物体所处的位置无关</a:t>
                </a:r>
                <a:endParaRPr lang="en-US" altLang="zh-CN" sz="3200"/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物体的质量与物体的重力成正比，即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9_2#2b2e907fe.choices?vcp=1&amp;vis=1&amp;pid=c0a62c47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2715937"/>
                <a:ext cx="10753344" cy="3376507"/>
              </a:xfrm>
              <a:prstGeom prst="rect">
                <a:avLst/>
              </a:prstGeom>
              <a:blipFill>
                <a:blip r:embed="rId11"/>
                <a:stretch>
                  <a:fillRect l="-2268" r="-227" b="-7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11_1#2b2e907fe?vcp=1&amp;vis=1&amp;pid=c0a62c47d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571509"/>
                <a:ext cx="10753344" cy="3618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公式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中，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代表重力，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代表质量，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代表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，故A正确；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为一常数，其物理意义是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质量是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的物体在地球表面附近受到的重力是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，故B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正确；在地球上，不同纬度的地方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略有差异，故C错误；物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体的重力与物体的质量成正比，故D错误。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11_1#2b2e907fe?vcp=1&amp;vis=1&amp;pid=c0a62c47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571509"/>
                <a:ext cx="10753344" cy="3618400"/>
              </a:xfrm>
              <a:prstGeom prst="rect">
                <a:avLst/>
              </a:prstGeom>
              <a:blipFill>
                <a:blip r:embed="rId6"/>
                <a:stretch>
                  <a:fillRect l="-2268" r="-1814" b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12_1#e44f16871?sp=1&amp;vcp=1&amp;vis=1&amp;pid=c0a62c47d&amp;color=0,0,0&amp;mp=1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554450"/>
                <a:ext cx="10753344" cy="36186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5.探究重力的大小跟质量的关系。</a:t>
                </a:r>
                <a:endParaRPr lang="en-US" altLang="zh-CN" sz="3200"/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器材：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50 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的钩码多只，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操作：①把钩码挂在弹簧测力计下，当钩码静止时，读出弹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簧测力计的示数即为钩码的重力；②逐次增挂钩码，分别测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量出它们的重力。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12_1#e44f16871?sp=1&amp;vcp=1&amp;vis=1&amp;pid=c0a62c47d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554450"/>
                <a:ext cx="10753344" cy="3618653"/>
              </a:xfrm>
              <a:prstGeom prst="rect">
                <a:avLst/>
              </a:prstGeom>
              <a:blipFill>
                <a:blip r:embed="rId6"/>
                <a:stretch>
                  <a:fillRect l="-2268" r="-680" b="-6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13_1#e44f16871.blank?vcp=1&amp;vis=1&amp;pid=c0a62c47d&amp;color=0,0,0&amp;mp=1&amp;vpa=5&amp;vtp=1&amp;bbb=1"/>
          <p:cNvSpPr/>
          <p:nvPr>
            <p:custDataLst>
              <p:tags r:id="rId2"/>
            </p:custDataLst>
          </p:nvPr>
        </p:nvSpPr>
        <p:spPr>
          <a:xfrm>
            <a:off x="5137870" y="2262263"/>
            <a:ext cx="2326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弹簧测力计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14_1#e44f16871?vcp=1&amp;vis=1&amp;pid=c0a62c47d&amp;color=0,0,0&amp;mp=1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916740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处理：以质量为横坐标、重力为纵坐标，绘制重力—质量图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像（图像为一条过原点的倾斜直线），或者计算重力与质量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的比值（每次重力与质量的比值相同）。</a:t>
            </a:r>
            <a:endParaRPr lang="en-US" altLang="zh-CN" sz="3200"/>
          </a:p>
        </p:txBody>
      </p:sp>
      <p:pic>
        <p:nvPicPr>
          <p:cNvPr id="3" name="QB_5_BD.14_2#e44f16871?vcp=1&amp;vis=1&amp;pid=c0a62c47d&amp;color=0,0,0&amp;mp=1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6240" y="3208836"/>
            <a:ext cx="3767328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QB_5_BD.14_3#e44f16871?colgroup=6,2,2,2,6,2&amp;vcp=1&amp;vis=1&amp;pid=c0a62c47d&amp;color=0,0,0&amp;vtp=1&amp;bt=1&amp;bb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197156"/>
              <a:ext cx="10655808" cy="1329776"/>
            </p:xfrm>
            <a:graphic>
              <a:graphicData uri="http://schemas.openxmlformats.org/drawingml/2006/table">
                <a:tbl>
                  <a:tblPr/>
                  <a:tblGrid>
                    <a:gridCol w="28529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822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质量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m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g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500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重力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G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QB_5_BD.14_3#e44f16871?colgroup=6,2,2,2,6,2&amp;vcp=1&amp;vis=1&amp;pid=c0a62c47d&amp;color=0,0,0&amp;vtp=1&amp;bt=1&amp;bb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197156"/>
              <a:ext cx="10655808" cy="1329776"/>
            </p:xfrm>
            <a:graphic>
              <a:graphicData uri="http://schemas.openxmlformats.org/drawingml/2006/table">
                <a:tbl>
                  <a:tblPr/>
                  <a:tblGrid>
                    <a:gridCol w="28529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822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64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4" t="-7273" r="-273932" b="-12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500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4" t="-108257" r="-273932" b="-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QB_5_BD.14_4#e44f16871?vcp=1&amp;vis=1&amp;pid=c0a62c47d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9936" y="2708964"/>
            <a:ext cx="4072128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15_1#1bf59112f?htil=3&amp;vcp=1&amp;vis=1&amp;pid=e44f16871&amp;color=0,0,0&amp;mp=1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827" y="1681195"/>
            <a:ext cx="3718560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15_2#1bf59112f?htil=3&amp;vcp=1&amp;vis=1&amp;pid=e44f16871&amp;color=0,0,0&amp;mp=1&amp;vtp=1&amp;bt=1&amp;bbb=1&amp;hs=1"/>
          <p:cNvSpPr/>
          <p:nvPr>
            <p:custDataLst>
              <p:tags r:id="rId2"/>
            </p:custDataLst>
          </p:nvPr>
        </p:nvSpPr>
        <p:spPr>
          <a:xfrm>
            <a:off x="719328" y="1620235"/>
            <a:ext cx="685190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（1）把表格中的空格填写完整。</a:t>
            </a:r>
            <a:endParaRPr lang="en-US" altLang="zh-CN" sz="3200"/>
          </a:p>
        </p:txBody>
      </p:sp>
      <p:sp>
        <p:nvSpPr>
          <p:cNvPr id="4" name="QO_6_AN.16_1#1bf59112f?htil=3&amp;vcp=1&amp;vis=1&amp;pid=e44f16871&amp;color=0,0,0&amp;vtp=1&amp;bbb=1&amp;hs=1"/>
          <p:cNvSpPr/>
          <p:nvPr>
            <p:custDataLst>
              <p:tags r:id="rId3"/>
            </p:custDataLst>
          </p:nvPr>
        </p:nvSpPr>
        <p:spPr>
          <a:xfrm>
            <a:off x="719328" y="2346082"/>
            <a:ext cx="685190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400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17_1#3706206b0?vcp=1&amp;vis=1&amp;pid=e44f16871&amp;color=0,0,0&amp;vtp=1&amp;bb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4423718"/>
                <a:ext cx="10753344" cy="632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（2）图甲中弹簧测力计的示数为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6_BD.17_1#3706206b0?vcp=1&amp;vis=1&amp;pid=e44f1687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4423718"/>
                <a:ext cx="10753344" cy="632799"/>
              </a:xfrm>
              <a:prstGeom prst="rect">
                <a:avLst/>
              </a:prstGeom>
              <a:blipFill>
                <a:blip r:embed="rId10"/>
                <a:stretch>
                  <a:fillRect l="-2268" t="-1942" b="-39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18_1#3706206b0.blank?vcp=1&amp;vis=1&amp;pid=e44f16871&amp;color=0,0,0&amp;vpa=6&amp;vtp=1"/>
          <p:cNvSpPr/>
          <p:nvPr>
            <p:custDataLst>
              <p:tags r:id="rId5"/>
            </p:custDataLst>
          </p:nvPr>
        </p:nvSpPr>
        <p:spPr>
          <a:xfrm>
            <a:off x="6634354" y="4357678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78100" y="2271713"/>
            <a:ext cx="2709863" cy="3297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/>
          <p:nvPr>
            <p:custDataLst>
              <p:tags r:id="rId2"/>
            </p:custDataLst>
          </p:nvPr>
        </p:nvSpPr>
        <p:spPr>
          <a:xfrm>
            <a:off x="2378075" y="5638800"/>
            <a:ext cx="3251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熟了的苹果向地面下落</a:t>
            </a:r>
          </a:p>
        </p:txBody>
      </p:sp>
      <p:pic>
        <p:nvPicPr>
          <p:cNvPr id="9220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l="1862" t="2193" r="1266"/>
          <a:stretch>
            <a:fillRect/>
          </a:stretch>
        </p:blipFill>
        <p:spPr>
          <a:xfrm>
            <a:off x="6159500" y="2263775"/>
            <a:ext cx="3641725" cy="330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5"/>
          <p:cNvSpPr txBox="1"/>
          <p:nvPr>
            <p:custDataLst>
              <p:tags r:id="rId4"/>
            </p:custDataLst>
          </p:nvPr>
        </p:nvSpPr>
        <p:spPr>
          <a:xfrm>
            <a:off x="6302375" y="5638800"/>
            <a:ext cx="33813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衣服上的水落到地面上</a:t>
            </a:r>
          </a:p>
        </p:txBody>
      </p:sp>
      <p:grpSp>
        <p:nvGrpSpPr>
          <p:cNvPr id="30725" name="组合 2"/>
          <p:cNvGrpSpPr/>
          <p:nvPr>
            <p:custDataLst>
              <p:tags r:id="rId5"/>
            </p:custDataLst>
          </p:nvPr>
        </p:nvGrpSpPr>
        <p:grpSpPr>
          <a:xfrm>
            <a:off x="1343025" y="692785"/>
            <a:ext cx="9217025" cy="1383665"/>
            <a:chOff x="574" y="1090"/>
            <a:chExt cx="13239" cy="2178"/>
          </a:xfrm>
        </p:grpSpPr>
        <p:pic>
          <p:nvPicPr>
            <p:cNvPr id="30726" name="Picture 6" descr="？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574" y="1247"/>
              <a:ext cx="1290" cy="17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7" name="Text Box 7"/>
            <p:cNvSpPr txBox="1"/>
            <p:nvPr>
              <p:custDataLst>
                <p:tags r:id="rId8"/>
              </p:custDataLst>
            </p:nvPr>
          </p:nvSpPr>
          <p:spPr>
            <a:xfrm>
              <a:off x="1769" y="1090"/>
              <a:ext cx="12044" cy="2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苹果、水 、人等为什么不往天上掉呢？难道地球的引力吸引着它？</a:t>
              </a:r>
            </a:p>
          </p:txBody>
        </p:sp>
      </p:grpSp>
      <p:sp>
        <p:nvSpPr>
          <p:cNvPr id="30728" name="文本框 4103"/>
          <p:cNvSpPr txBox="1"/>
          <p:nvPr>
            <p:custDataLst>
              <p:tags r:id="rId6"/>
            </p:custDataLst>
          </p:nvPr>
        </p:nvSpPr>
        <p:spPr>
          <a:xfrm>
            <a:off x="47308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9_1#956b4db3b?vcp=1&amp;vis=1&amp;pid=e44f1687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88902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（3）根据表格中的实验数据，在图乙中画出重力与质量的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关系图像。</a:t>
            </a:r>
            <a:endParaRPr lang="en-US" altLang="zh-CN" sz="3200"/>
          </a:p>
        </p:txBody>
      </p:sp>
      <p:sp>
        <p:nvSpPr>
          <p:cNvPr id="3" name="QO_6_AN.20_1#956b4db3b?vcp=1&amp;vis=1&amp;pid=e44f16871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2156428"/>
            <a:ext cx="10753344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4" name="QO_6_AN.20_2#956b4db3b?vcp=1&amp;vis=1&amp;pid=e44f1687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418" y="2980998"/>
            <a:ext cx="2610509" cy="22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21_1#ba15cd6e5?vcp=1&amp;vis=1&amp;pid=e44f16871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5368598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（4）由此可知物体所受的重力跟质量成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6" name="QB_6_AN.22_1#ba15cd6e5.blank?vcp=1&amp;vis=1&amp;pid=e44f16871&amp;color=0,0,0&amp;vpa=7&amp;vtp=1&amp;bbb=1"/>
          <p:cNvSpPr/>
          <p:nvPr>
            <p:custDataLst>
              <p:tags r:id="rId5"/>
            </p:custDataLst>
          </p:nvPr>
        </p:nvSpPr>
        <p:spPr>
          <a:xfrm>
            <a:off x="7853554" y="530255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正比</a:t>
            </a:r>
            <a:endParaRPr lang="en-US" altLang="zh-CN" sz="3200"/>
          </a:p>
        </p:txBody>
      </p:sp>
      <p:sp>
        <p:nvSpPr>
          <p:cNvPr id="7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a1651d6b?vcp=1&amp;pid=57c5424c6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知识点4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重心</a:t>
            </a:r>
            <a:endParaRPr lang="en-US" altLang="zh-CN" sz="3467"/>
          </a:p>
        </p:txBody>
      </p:sp>
      <p:sp>
        <p:nvSpPr>
          <p:cNvPr id="3" name="QC_5_BD.23_1#79b35965e?vcp=1&amp;vis=1&amp;pid=ba1651d6b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1417855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关于物体的重心，下列说法中正确的是(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4_1#79b35965e.bracket?vcp=1&amp;vis=1&amp;pid=ba1651d6b&amp;color=0,0,0&amp;vpa=8&amp;vtp=1"/>
          <p:cNvSpPr/>
          <p:nvPr>
            <p:custDataLst>
              <p:tags r:id="rId3"/>
            </p:custDataLst>
          </p:nvPr>
        </p:nvSpPr>
        <p:spPr>
          <a:xfrm>
            <a:off x="8463154" y="1402615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23_2#79b35965e.choices?vcp=1&amp;vis=1&amp;pid=ba1651d6b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150365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将质地均匀的木球的中心挖去后，木球的重心就消失了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物体受到的力全部都作用在重心上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重心的位置与物体的形状和质量分布有关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物体可以没有重心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4_BD.25_1#6e7b94fe9?vcp=1&amp;vis=1&amp;pid=c387be91c&amp;color=0,0,0&amp;vtp=1&amp;bt=1&amp;bb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9" y="1641149"/>
                <a:ext cx="11080751" cy="632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以下哪个物体的重力最接近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0.5 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4_BD.25_1#6e7b94fe9?vcp=1&amp;vis=1&amp;pid=c387be91c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9" y="1641149"/>
                <a:ext cx="11080751" cy="632799"/>
              </a:xfrm>
              <a:prstGeom prst="rect">
                <a:avLst/>
              </a:prstGeom>
              <a:blipFill>
                <a:blip r:embed="rId11"/>
                <a:stretch>
                  <a:fillRect l="-2200" r="0" b="-39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4_BD.25_1#6e7b94fe9?vcp=1&amp;vis=1&amp;pid=c387be91c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791940"/>
            <a:ext cx="31821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4_AN.26_1#6e7b94fe9.bracket?vcp=1&amp;vis=1&amp;pid=c387be91c&amp;color=0,0,0&amp;vpa=9&amp;vtp=1"/>
          <p:cNvSpPr/>
          <p:nvPr>
            <p:custDataLst>
              <p:tags r:id="rId3"/>
            </p:custDataLst>
          </p:nvPr>
        </p:nvSpPr>
        <p:spPr>
          <a:xfrm>
            <a:off x="10529019" y="1625908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4_BD.25_2#6e7b94fe9.choices?vcp=1&amp;vis=1&amp;pid=c387be91c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27547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一枚硬币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一个鸡蛋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一个篮球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一名中学生</a:t>
            </a:r>
            <a:endParaRPr lang="en-US" altLang="zh-CN" sz="3200"/>
          </a:p>
        </p:txBody>
      </p:sp>
      <p:pic>
        <p:nvPicPr>
          <p:cNvPr id="6" name="QC_4_EX.27_1#6e7b94fe9?vcp=1&amp;vis=1&amp;pid=c387be91c&amp;color=0,0,0&amp;tib=255,255,255&amp;iip=2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899" y="3747655"/>
            <a:ext cx="1609344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QC_4_EX.27_1#6e7b94fe9?vcp=1&amp;vis=1&amp;pid=c387be91c&amp;color=0,0,0&amp;vtp=1&amp;bbb=1&amp;hb=1"/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3662311"/>
                <a:ext cx="10752672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此类估测题目把单位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转化成我们熟悉的单位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能够提高答题的准确度。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C_4_EX.27_1#6e7b94fe9?vcp=1&amp;vis=1&amp;pid=c387be91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3662311"/>
                <a:ext cx="10752672" cy="1383453"/>
              </a:xfrm>
              <a:prstGeom prst="rect">
                <a:avLst/>
              </a:prstGeom>
              <a:blipFill>
                <a:blip r:embed="rId15"/>
                <a:stretch>
                  <a:fillRect l="-2268" b="-17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54">
            <a:hlinkClick r:id="rId16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BD.28_1#5a6746d4f?iti=3&amp;htil=4&amp;vcp=1&amp;vis=1&amp;pid=c387be91c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464" y="1620828"/>
            <a:ext cx="27432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BD.28_2#5a6746d4f?iti=3&amp;htil=4&amp;vcp=1&amp;vis=1&amp;pid=c387be91c&amp;color=0,0,0&amp;vtp=1&amp;bbb=1"/>
          <p:cNvSpPr/>
          <p:nvPr>
            <p:custDataLst>
              <p:tags r:id="rId2"/>
            </p:custDataLst>
          </p:nvPr>
        </p:nvSpPr>
        <p:spPr>
          <a:xfrm>
            <a:off x="9098156" y="4472402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4_BD.28_3#5a6746d4f?htil=4&amp;vcp=1&amp;vis=1&amp;pid=c387be91c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559869"/>
                <a:ext cx="7839456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抽奖的转盘，指针在正上方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位置，它的重心在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点，转动后指针最终会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停在(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4_BD.28_3#5a6746d4f?htil=4&amp;vcp=1&amp;vis=1&amp;pid=c387be9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1559869"/>
                <a:ext cx="7839456" cy="2122932"/>
              </a:xfrm>
              <a:prstGeom prst="rect">
                <a:avLst/>
              </a:prstGeom>
              <a:blipFill>
                <a:blip r:embed="rId11"/>
                <a:stretch>
                  <a:fillRect l="-3110" r="-3110" b="-1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C_4_BD.28_3#5a6746d4f?htil=4&amp;vcp=1&amp;vis=1&amp;pid=c387be91c&amp;color=0,0,0&amp;tib=255,255,255&amp;iip=3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1706172"/>
            <a:ext cx="23896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4_AN.29_1#5a6746d4f.bracket?vcp=1&amp;vis=1&amp;pid=c387be91c&amp;color=0,0,0&amp;vpa=10&amp;vtp=1"/>
          <p:cNvSpPr/>
          <p:nvPr>
            <p:custDataLst>
              <p:tags r:id="rId5"/>
            </p:custDataLst>
          </p:nvPr>
        </p:nvSpPr>
        <p:spPr>
          <a:xfrm>
            <a:off x="1859154" y="3034762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7" name="QC_4_BD.28_4#5a6746d4f.choices?htil=4&amp;vcp=1&amp;vis=1&amp;pid=c387be91c&amp;color=0,0,0&amp;vtp=1&amp;bbb=1"/>
          <p:cNvSpPr/>
          <p:nvPr>
            <p:custDataLst>
              <p:tags r:id="rId6"/>
            </p:custDataLst>
          </p:nvPr>
        </p:nvSpPr>
        <p:spPr>
          <a:xfrm>
            <a:off x="719328" y="3766113"/>
            <a:ext cx="7839456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406356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一等奖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二等奖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406356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三等奖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谢谢参与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AS.30_1#5a6746d4f?iti=4&amp;htil=5&amp;vcp=1&amp;vis=1&amp;pid=c387be91c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5088" y="1266709"/>
            <a:ext cx="27432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AS.30_2#5a6746d4f?iti=4&amp;htil=5&amp;vcp=1&amp;vis=1&amp;pid=c387be91c&amp;color=0,0,0&amp;vtp=1&amp;bbb=1"/>
          <p:cNvSpPr/>
          <p:nvPr>
            <p:custDataLst>
              <p:tags r:id="rId2"/>
            </p:custDataLst>
          </p:nvPr>
        </p:nvSpPr>
        <p:spPr>
          <a:xfrm>
            <a:off x="9116780" y="4118283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4_AS.30_3#5a6746d4f?htil=5&amp;vcp=1&amp;vis=1&amp;pid=c387be91c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205749"/>
                <a:ext cx="7839456" cy="43634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由题和图可知，转盘的重心在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由于重力的作用点在物体的重心位置，所以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转盘停止转动后，“谢谢参与”会停在下方，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则“二等奖”就会在上方，根据指针在正上方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位置可知，此时指针指在二等奖区域，故A、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C、D不符合题意，B符合题意。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4_AS.30_3#5a6746d4f?htil=5&amp;vcp=1&amp;vis=1&amp;pid=c387be9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205749"/>
                <a:ext cx="7839456" cy="4363467"/>
              </a:xfrm>
              <a:prstGeom prst="rect">
                <a:avLst/>
              </a:prstGeom>
              <a:blipFill>
                <a:blip r:embed="rId9"/>
                <a:stretch>
                  <a:fillRect l="-3110" r="-5521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4_BD.31_1#717b98c0a?iti=5&amp;htil=6&amp;vcp=1&amp;vis=1&amp;pid=c387be91c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7802" y="597410"/>
            <a:ext cx="3307727" cy="30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4_BD.31_2#717b98c0a?iti=5&amp;htil=6&amp;vcp=1&amp;vis=1&amp;pid=c387be91c&amp;color=0,0,0&amp;vtp=1&amp;bbb=1"/>
          <p:cNvSpPr/>
          <p:nvPr>
            <p:custDataLst>
              <p:tags r:id="rId2"/>
            </p:custDataLst>
          </p:nvPr>
        </p:nvSpPr>
        <p:spPr>
          <a:xfrm>
            <a:off x="8691757" y="3855491"/>
            <a:ext cx="1919816" cy="6350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（第9题）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4_BD.31_3#717b98c0a?htil=6&amp;sp=1&amp;vcp=1&amp;vis=1&amp;pid=c387be91c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536448"/>
                <a:ext cx="7071360" cy="275098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9.[2024·广州节选]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如图，某同学将篮球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掷向地面，经过甲位置后碰到地面，接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着向上反弹经过乙位置，忽略空气的作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用力。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4_BD.31_3#717b98c0a?htil=6&amp;sp=1&amp;vcp=1&amp;vis=1&amp;pid=c387be9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536448"/>
                <a:ext cx="7071360" cy="2750989"/>
              </a:xfrm>
              <a:prstGeom prst="rect">
                <a:avLst/>
              </a:prstGeom>
              <a:blipFill>
                <a:blip r:embed="rId11"/>
                <a:stretch>
                  <a:fillRect l="-3448" r="-2845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BD.32_1#0227b8a25?htil=6&amp;vcp=1&amp;vis=1&amp;pid=717b98c0a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285744"/>
                <a:ext cx="7071360" cy="27536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（1）篮球直径为24.6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dm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”），质量为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0.6 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，则该篮球受到的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重力为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BD.32_1#0227b8a25?htil=6&amp;vcp=1&amp;vis=1&amp;pid=717b98c0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3285744"/>
                <a:ext cx="7071360" cy="2753699"/>
              </a:xfrm>
              <a:prstGeom prst="rect">
                <a:avLst/>
              </a:prstGeom>
              <a:blipFill>
                <a:blip r:embed="rId13"/>
                <a:stretch>
                  <a:fillRect l="-3448" t="-221" b="-8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AN.33_1#0227b8a25.blank?vcp=1&amp;vis=1&amp;pid=717b98c0a&amp;color=0,0,0&amp;vpa=11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12" y="3358049"/>
                <a:ext cx="726017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5_AN.33_1#0227b8a25.blank?vcp=1&amp;vis=1&amp;pid=717b98c0a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527212" y="3358049"/>
                <a:ext cx="726017" cy="4712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5_AN.34_1#0227b8a25.blank?vcp=1&amp;vis=1&amp;pid=717b98c0a&amp;color=0,0,0&amp;vpa=12&amp;vtp=1"/>
          <p:cNvSpPr/>
          <p:nvPr>
            <p:custDataLst>
              <p:tags r:id="rId6"/>
            </p:custDataLst>
          </p:nvPr>
        </p:nvSpPr>
        <p:spPr>
          <a:xfrm>
            <a:off x="1960754" y="5358893"/>
            <a:ext cx="497417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BD.35_1#73c071f3b?vcp=1&amp;vis=1&amp;pid=717b98c0a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982654"/>
            <a:ext cx="1075334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（2）请在图中乙位置画出篮球的受力示意图。</a:t>
            </a:r>
            <a:endParaRPr lang="en-US" altLang="zh-CN" sz="3200"/>
          </a:p>
        </p:txBody>
      </p:sp>
      <p:pic>
        <p:nvPicPr>
          <p:cNvPr id="3" name="QO_4_BD.35_2#73c071f3b?iti=6&amp;htil=7&amp;vcp=1&amp;vis=1&amp;pid=717b98c0a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7152" y="1634416"/>
            <a:ext cx="3499104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BD.35_3#73c071f3b?iti=6&amp;htil=7&amp;vcp=1&amp;vis=1&amp;pid=717b98c0a&amp;color=0,0,0&amp;vtp=1&amp;bbb=1"/>
          <p:cNvSpPr/>
          <p:nvPr>
            <p:custDataLst>
              <p:tags r:id="rId3"/>
            </p:custDataLst>
          </p:nvPr>
        </p:nvSpPr>
        <p:spPr>
          <a:xfrm>
            <a:off x="2386796" y="5055966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（第9题）</a:t>
            </a:r>
            <a:endParaRPr lang="en-US" altLang="zh-CN" sz="3200"/>
          </a:p>
        </p:txBody>
      </p:sp>
      <p:sp>
        <p:nvSpPr>
          <p:cNvPr id="5" name="QO_5_AN.36_1#73c071f3b?htil=7&amp;vcp=1&amp;vis=1&amp;pid=717b98c0a&amp;color=0,0,0&amp;vtp=1&amp;bbb=1"/>
          <p:cNvSpPr/>
          <p:nvPr>
            <p:custDataLst>
              <p:tags r:id="rId4"/>
            </p:custDataLst>
          </p:nvPr>
        </p:nvSpPr>
        <p:spPr>
          <a:xfrm>
            <a:off x="6083808" y="1634163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6" name="QO_5_AN.36_2#73c071f3b?htil=7&amp;vcp=1&amp;vis=1&amp;pid=717b98c0a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2441883"/>
            <a:ext cx="3547872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4_BD.37_1#04b15986a?vcp=1&amp;vis=1&amp;pid=c387be91c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2152662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10.月球表面对物体的引力约为地球的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，地球上质量为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的物体到月球上后，其质量为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；地球上最多能够举起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重物的人到月球上最多能够举起质量为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的物体。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4_BD.37_1#04b15986a?vcp=1&amp;vis=1&amp;pid=c387be9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2152662"/>
                <a:ext cx="10753344" cy="2122932"/>
              </a:xfrm>
              <a:prstGeom prst="rect">
                <a:avLst/>
              </a:prstGeom>
              <a:blipFill>
                <a:blip r:embed="rId7"/>
                <a:stretch>
                  <a:fillRect l="-2268" r="-4025"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4_AN.38_1#04b15986a.blank?vcp=1&amp;vis=1&amp;pid=c387be91c&amp;color=0,0,0&amp;vpa=13&amp;vtp=1&amp;bbb=1"/>
          <p:cNvSpPr/>
          <p:nvPr>
            <p:custDataLst>
              <p:tags r:id="rId2"/>
            </p:custDataLst>
          </p:nvPr>
        </p:nvSpPr>
        <p:spPr>
          <a:xfrm>
            <a:off x="6024754" y="2860475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60</a:t>
            </a:r>
            <a:endParaRPr lang="en-US" altLang="zh-CN" sz="3200"/>
          </a:p>
        </p:txBody>
      </p:sp>
      <p:sp>
        <p:nvSpPr>
          <p:cNvPr id="4" name="QB_4_AN.39_1#04b15986a.blank?vcp=1&amp;vis=1&amp;pid=c387be91c&amp;color=0,0,0&amp;vpa=14&amp;vtp=1&amp;bbb=1"/>
          <p:cNvSpPr/>
          <p:nvPr>
            <p:custDataLst>
              <p:tags r:id="rId3"/>
            </p:custDataLst>
          </p:nvPr>
        </p:nvSpPr>
        <p:spPr>
          <a:xfrm>
            <a:off x="8602853" y="3576755"/>
            <a:ext cx="9038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360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4_AS.40_1#04b15986a?vcp=1&amp;vis=1&amp;pid=c387be91c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8"/>
                <a:ext cx="10753344" cy="525178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733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一个在地球上最多能够举起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重物的人，他的最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大举力为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×9.8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=588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。这个举力是由人的肌肉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力量和体力决定的，与物体所在的环境（如地球或月球）无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关，因此，在月球上，这个人能够举起的物体的最大重力仍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然是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588 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，但因为月球表面对物体的引力约为地球的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以他在月球上最多能够举起的物体的质量</a:t>
                </a:r>
              </a:p>
              <a:p>
                <a:pPr latinLnBrk="1">
                  <a:lnSpc>
                    <a:spcPts val="6933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′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588 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num>
                      <m:den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×9.8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kg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4_AS.40_1#04b15986a?vcp=1&amp;vis=1&amp;pid=c387be9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536448"/>
                <a:ext cx="10753344" cy="5251789"/>
              </a:xfrm>
              <a:prstGeom prst="rect">
                <a:avLst/>
              </a:prstGeom>
              <a:blipFill>
                <a:blip r:embed="rId6"/>
                <a:stretch>
                  <a:fillRect l="-2268" r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2"/>
          <p:cNvSpPr txBox="1"/>
          <p:nvPr>
            <p:custDataLst>
              <p:tags r:id="rId1"/>
            </p:custDataLst>
          </p:nvPr>
        </p:nvSpPr>
        <p:spPr>
          <a:xfrm>
            <a:off x="3736975" y="1485265"/>
            <a:ext cx="6650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重力：由于地球的吸引而使物体受到的力</a:t>
            </a:r>
          </a:p>
        </p:txBody>
      </p:sp>
      <p:sp>
        <p:nvSpPr>
          <p:cNvPr id="54274" name="文本框 3"/>
          <p:cNvSpPr txBox="1"/>
          <p:nvPr>
            <p:custDataLst>
              <p:tags r:id="rId2"/>
            </p:custDataLst>
          </p:nvPr>
        </p:nvSpPr>
        <p:spPr>
          <a:xfrm>
            <a:off x="3745230" y="2327275"/>
            <a:ext cx="4475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重力的大小：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mg</a:t>
            </a:r>
          </a:p>
        </p:txBody>
      </p:sp>
      <p:sp>
        <p:nvSpPr>
          <p:cNvPr id="54275" name="文本框 4"/>
          <p:cNvSpPr txBox="1"/>
          <p:nvPr>
            <p:custDataLst>
              <p:tags r:id="rId3"/>
            </p:custDataLst>
          </p:nvPr>
        </p:nvSpPr>
        <p:spPr>
          <a:xfrm>
            <a:off x="3745230" y="3314700"/>
            <a:ext cx="21609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重力的方向</a:t>
            </a:r>
          </a:p>
        </p:txBody>
      </p:sp>
      <p:sp>
        <p:nvSpPr>
          <p:cNvPr id="54276" name="文本框 5"/>
          <p:cNvSpPr txBox="1"/>
          <p:nvPr>
            <p:custDataLst>
              <p:tags r:id="rId4"/>
            </p:custDataLst>
          </p:nvPr>
        </p:nvSpPr>
        <p:spPr>
          <a:xfrm>
            <a:off x="3736975" y="4860925"/>
            <a:ext cx="974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重心</a:t>
            </a:r>
          </a:p>
        </p:txBody>
      </p:sp>
      <p:sp>
        <p:nvSpPr>
          <p:cNvPr id="54277" name="文本框 7"/>
          <p:cNvSpPr txBox="1"/>
          <p:nvPr>
            <p:custDataLst>
              <p:tags r:id="rId5"/>
            </p:custDataLst>
          </p:nvPr>
        </p:nvSpPr>
        <p:spPr>
          <a:xfrm>
            <a:off x="4923155" y="4437380"/>
            <a:ext cx="287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规则物体的重心</a:t>
            </a:r>
          </a:p>
        </p:txBody>
      </p:sp>
      <p:sp>
        <p:nvSpPr>
          <p:cNvPr id="54278" name="文本框 8"/>
          <p:cNvSpPr txBox="1"/>
          <p:nvPr>
            <p:custDataLst>
              <p:tags r:id="rId6"/>
            </p:custDataLst>
          </p:nvPr>
        </p:nvSpPr>
        <p:spPr>
          <a:xfrm>
            <a:off x="4854575" y="5229225"/>
            <a:ext cx="3272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不规则物体的重心</a:t>
            </a:r>
          </a:p>
        </p:txBody>
      </p:sp>
      <p:sp>
        <p:nvSpPr>
          <p:cNvPr id="54279" name="文本框 9"/>
          <p:cNvSpPr txBox="1"/>
          <p:nvPr>
            <p:custDataLst>
              <p:tags r:id="rId7"/>
            </p:custDataLst>
          </p:nvPr>
        </p:nvSpPr>
        <p:spPr>
          <a:xfrm>
            <a:off x="6096000" y="2968625"/>
            <a:ext cx="17106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竖直向下</a:t>
            </a:r>
          </a:p>
        </p:txBody>
      </p:sp>
      <p:sp>
        <p:nvSpPr>
          <p:cNvPr id="54280" name="文本框 10"/>
          <p:cNvSpPr txBox="1"/>
          <p:nvPr>
            <p:custDataLst>
              <p:tags r:id="rId8"/>
            </p:custDataLst>
          </p:nvPr>
        </p:nvSpPr>
        <p:spPr>
          <a:xfrm>
            <a:off x="6240145" y="3717290"/>
            <a:ext cx="95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应用</a:t>
            </a:r>
          </a:p>
        </p:txBody>
      </p:sp>
      <p:sp>
        <p:nvSpPr>
          <p:cNvPr id="54281" name="文本框 1"/>
          <p:cNvSpPr txBox="1"/>
          <p:nvPr>
            <p:custDataLst>
              <p:tags r:id="rId9"/>
            </p:custDataLst>
          </p:nvPr>
        </p:nvSpPr>
        <p:spPr>
          <a:xfrm>
            <a:off x="2639695" y="2997200"/>
            <a:ext cx="5264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重力</a:t>
            </a:r>
          </a:p>
        </p:txBody>
      </p:sp>
      <p:sp>
        <p:nvSpPr>
          <p:cNvPr id="54282" name="文本框 4103"/>
          <p:cNvSpPr txBox="1"/>
          <p:nvPr>
            <p:custDataLst>
              <p:tags r:id="rId10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zh-CN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随堂小结</a:t>
            </a:r>
          </a:p>
        </p:txBody>
      </p:sp>
      <p:sp>
        <p:nvSpPr>
          <p:cNvPr id="54283" name="AutoShape 14"/>
          <p:cNvSpPr/>
          <p:nvPr>
            <p:custDataLst>
              <p:tags r:id="rId11"/>
            </p:custDataLst>
          </p:nvPr>
        </p:nvSpPr>
        <p:spPr>
          <a:xfrm>
            <a:off x="3448050" y="1706245"/>
            <a:ext cx="307975" cy="3492500"/>
          </a:xfrm>
          <a:prstGeom prst="leftBrace">
            <a:avLst>
              <a:gd name="adj1" fmla="val 70009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4" name="AutoShape 14"/>
          <p:cNvSpPr/>
          <p:nvPr>
            <p:custDataLst>
              <p:tags r:id="rId12"/>
            </p:custDataLst>
          </p:nvPr>
        </p:nvSpPr>
        <p:spPr>
          <a:xfrm>
            <a:off x="5801360" y="3068955"/>
            <a:ext cx="287655" cy="965200"/>
          </a:xfrm>
          <a:prstGeom prst="leftBrace">
            <a:avLst>
              <a:gd name="adj1" fmla="val 70552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5" name="AutoShape 14"/>
          <p:cNvSpPr/>
          <p:nvPr>
            <p:custDataLst>
              <p:tags r:id="rId13"/>
            </p:custDataLst>
          </p:nvPr>
        </p:nvSpPr>
        <p:spPr>
          <a:xfrm>
            <a:off x="4621530" y="4653280"/>
            <a:ext cx="234315" cy="881380"/>
          </a:xfrm>
          <a:prstGeom prst="leftBrace">
            <a:avLst>
              <a:gd name="adj1" fmla="val 70354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3"/>
          <p:cNvSpPr txBox="1"/>
          <p:nvPr>
            <p:custDataLst>
              <p:tags r:id="rId1"/>
            </p:custDataLst>
          </p:nvPr>
        </p:nvSpPr>
        <p:spPr>
          <a:xfrm>
            <a:off x="2417763" y="1101725"/>
            <a:ext cx="7356475" cy="3384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</a:rPr>
              <a:t>知道重力是由于地球的吸引而产生的力。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</a:rPr>
              <a:t>知道重力的方向、重心。（重点）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</a:rPr>
              <a:t>了解重力大小与质量的关系。（重点）</a:t>
            </a:r>
          </a:p>
        </p:txBody>
      </p:sp>
      <p:sp>
        <p:nvSpPr>
          <p:cNvPr id="31746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733925" y="1612900"/>
            <a:ext cx="27432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rcRect r="3287"/>
          <a:stretch>
            <a:fillRect/>
          </a:stretch>
        </p:blipFill>
        <p:spPr>
          <a:xfrm>
            <a:off x="7556500" y="1612900"/>
            <a:ext cx="26543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4253" r="4774"/>
          <a:stretch>
            <a:fillRect/>
          </a:stretch>
        </p:blipFill>
        <p:spPr>
          <a:xfrm>
            <a:off x="1798638" y="1612900"/>
            <a:ext cx="2879725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98638" y="3740150"/>
            <a:ext cx="2879725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跳高运动员，跳上去又很快落回地面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814888" y="3740150"/>
            <a:ext cx="29083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水总是由高处流向低处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513638" y="3740150"/>
            <a:ext cx="2738437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抛出去的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铅球，最终会落回地面</a:t>
            </a:r>
          </a:p>
        </p:txBody>
      </p: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1127760" y="4476115"/>
            <a:ext cx="9693910" cy="1403350"/>
            <a:chOff x="1089" y="7228"/>
            <a:chExt cx="12004" cy="2209"/>
          </a:xfrm>
        </p:grpSpPr>
        <p:pic>
          <p:nvPicPr>
            <p:cNvPr id="32776" name="Picture 6" descr="？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106" y="7228"/>
              <a:ext cx="1101" cy="14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7" name="副标题 2"/>
            <p:cNvSpPr txBox="1"/>
            <p:nvPr>
              <p:custDataLst>
                <p:tags r:id="rId16"/>
              </p:custDataLst>
            </p:nvPr>
          </p:nvSpPr>
          <p:spPr>
            <a:xfrm>
              <a:off x="1089" y="7539"/>
              <a:ext cx="12004" cy="18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>
                <a:lnSpc>
                  <a:spcPct val="150000"/>
                </a:lnSpc>
                <a:buClr>
                  <a:schemeClr val="accent1"/>
                </a:buClr>
                <a:buSzPct val="70000"/>
              </a:pPr>
              <a:r>
                <a:rPr lang="en-US" altLang="zh-CN" sz="30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跳高运动员很快落回地面，水总是由高处流向低处，扔出的铅球最终要落回地面，这是为什么呢？</a:t>
              </a:r>
            </a:p>
          </p:txBody>
        </p:sp>
      </p:grpSp>
      <p:grpSp>
        <p:nvGrpSpPr>
          <p:cNvPr id="32778" name="组合 6147"/>
          <p:cNvGrpSpPr/>
          <p:nvPr>
            <p:custDataLst>
              <p:tags r:id="rId8"/>
            </p:custDataLst>
          </p:nvPr>
        </p:nvGrpSpPr>
        <p:grpSpPr>
          <a:xfrm>
            <a:off x="119380" y="482600"/>
            <a:ext cx="2517775" cy="808396"/>
            <a:chOff x="0" y="0"/>
            <a:chExt cx="3968" cy="1275"/>
          </a:xfrm>
        </p:grpSpPr>
        <p:sp>
          <p:nvSpPr>
            <p:cNvPr id="32779" name="矩形 7"/>
            <p:cNvSpPr/>
            <p:nvPr>
              <p:custDataLst>
                <p:tags r:id="rId10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矩形 17"/>
            <p:cNvSpPr/>
            <p:nvPr>
              <p:custDataLst>
                <p:tags r:id="rId12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82" name="文本框 6151"/>
            <p:cNvSpPr txBox="1"/>
            <p:nvPr>
              <p:custDataLst>
                <p:tags r:id="rId13"/>
              </p:custDataLst>
            </p:nvPr>
          </p:nvSpPr>
          <p:spPr>
            <a:xfrm>
              <a:off x="878" y="432"/>
              <a:ext cx="3090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什么是重力</a:t>
              </a:r>
            </a:p>
          </p:txBody>
        </p:sp>
        <p:sp>
          <p:nvSpPr>
            <p:cNvPr id="32783" name="文本框 6152"/>
            <p:cNvSpPr txBox="1"/>
            <p:nvPr>
              <p:custDataLst>
                <p:tags r:id="rId14"/>
              </p:custDataLst>
            </p:nvPr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2784" name="文本框 4103"/>
          <p:cNvSpPr txBox="1"/>
          <p:nvPr>
            <p:custDataLst>
              <p:tags r:id="rId9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11583" y="1844993"/>
            <a:ext cx="4657725" cy="304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997075" y="963613"/>
            <a:ext cx="73082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altLang="zh-CN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定义：因</a:t>
            </a:r>
            <a:r>
              <a:rPr kumimoji="0" lang="zh-CN" altLang="en-US" sz="2800" b="1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地球的吸引</a:t>
            </a:r>
            <a:r>
              <a:rPr kumimoji="0" lang="zh-CN" altLang="en-US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而受到的力叫做</a:t>
            </a:r>
            <a:r>
              <a:rPr kumimoji="0" lang="zh-CN" altLang="en-US" sz="2800" b="1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重力</a:t>
            </a:r>
            <a:r>
              <a:rPr kumimoji="0" lang="zh-CN" altLang="en-US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997075" y="2008188"/>
            <a:ext cx="29286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altLang="zh-CN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重力的符号：</a:t>
            </a:r>
            <a:r>
              <a:rPr kumimoji="0" lang="en-US" altLang="zh-CN" sz="2800" b="1" i="1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G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997075" y="3054350"/>
            <a:ext cx="4098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altLang="zh-CN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8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重力的施力物体：</a:t>
            </a:r>
            <a:r>
              <a:rPr kumimoji="0" lang="zh-CN" altLang="en-US" sz="2800" b="1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地球</a:t>
            </a:r>
          </a:p>
        </p:txBody>
      </p:sp>
      <p:grpSp>
        <p:nvGrpSpPr>
          <p:cNvPr id="2" name="组合 7"/>
          <p:cNvGrpSpPr/>
          <p:nvPr>
            <p:custDataLst>
              <p:tags r:id="rId5"/>
            </p:custDataLst>
          </p:nvPr>
        </p:nvGrpSpPr>
        <p:grpSpPr>
          <a:xfrm>
            <a:off x="2070100" y="4457700"/>
            <a:ext cx="4365017" cy="1318872"/>
            <a:chOff x="737" y="7214"/>
            <a:chExt cx="6873" cy="2079"/>
          </a:xfrm>
        </p:grpSpPr>
        <p:sp>
          <p:nvSpPr>
            <p:cNvPr id="7" name="圆角矩形 6"/>
            <p:cNvSpPr/>
            <p:nvPr>
              <p:custDataLst>
                <p:tags r:id="rId7"/>
              </p:custDataLst>
            </p:nvPr>
          </p:nvSpPr>
          <p:spPr>
            <a:xfrm>
              <a:off x="737" y="7214"/>
              <a:ext cx="6873" cy="2042"/>
            </a:xfrm>
            <a:prstGeom prst="roundRect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8"/>
              </p:custDataLst>
            </p:nvPr>
          </p:nvSpPr>
          <p:spPr>
            <a:xfrm>
              <a:off x="1019" y="7257"/>
              <a:ext cx="6590" cy="2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small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注：</a:t>
              </a:r>
              <a:r>
                <a:rPr kumimoji="0" lang="zh-CN" altLang="en-US" sz="2600" b="1" i="0" u="none" strike="noStrike" kern="1200" cap="sm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地球附近的所有物体都受到重力的作用。</a:t>
              </a:r>
              <a:endParaRPr kumimoji="0" lang="en-US" altLang="zh-CN" sz="2600" b="1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800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30488" y="2200275"/>
            <a:ext cx="1974850" cy="303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902200" y="2200275"/>
            <a:ext cx="4764088" cy="303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副标题 2"/>
          <p:cNvSpPr txBox="1"/>
          <p:nvPr>
            <p:custDataLst>
              <p:tags r:id="rId3"/>
            </p:custDataLst>
          </p:nvPr>
        </p:nvSpPr>
        <p:spPr bwMode="auto">
          <a:xfrm>
            <a:off x="2190750" y="1492250"/>
            <a:ext cx="642366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marR="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2800" kern="1200" cap="small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分析图片中的信息，表述重力的方向。</a:t>
            </a:r>
          </a:p>
        </p:txBody>
      </p:sp>
      <p:grpSp>
        <p:nvGrpSpPr>
          <p:cNvPr id="34820" name="组合 6147"/>
          <p:cNvGrpSpPr/>
          <p:nvPr>
            <p:custDataLst>
              <p:tags r:id="rId4"/>
            </p:custDataLst>
          </p:nvPr>
        </p:nvGrpSpPr>
        <p:grpSpPr>
          <a:xfrm>
            <a:off x="191135" y="405130"/>
            <a:ext cx="2518410" cy="808038"/>
            <a:chOff x="0" y="0"/>
            <a:chExt cx="3968" cy="1276"/>
          </a:xfrm>
        </p:grpSpPr>
        <p:sp>
          <p:nvSpPr>
            <p:cNvPr id="34821" name="矩形 7"/>
            <p:cNvSpPr/>
            <p:nvPr>
              <p:custDataLst>
                <p:tags r:id="rId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2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矩形 17"/>
            <p:cNvSpPr/>
            <p:nvPr>
              <p:custDataLst>
                <p:tags r:id="rId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4" name="文本框 6151"/>
            <p:cNvSpPr txBox="1"/>
            <p:nvPr>
              <p:custDataLst>
                <p:tags r:id="rId10"/>
              </p:custDataLst>
            </p:nvPr>
          </p:nvSpPr>
          <p:spPr>
            <a:xfrm>
              <a:off x="878" y="432"/>
              <a:ext cx="309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重力的方向</a:t>
              </a:r>
              <a:endParaRPr lang="zh-CN" altLang="en-US" sz="2800" b="1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825" name="文本框 6152"/>
            <p:cNvSpPr txBox="1"/>
            <p:nvPr>
              <p:custDataLst>
                <p:tags r:id="rId11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zh-CN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2292350" y="5517515"/>
            <a:ext cx="7607935" cy="7271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重力的方向总是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竖直向下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的，即垂直于水平面。</a:t>
            </a:r>
          </a:p>
        </p:txBody>
      </p:sp>
      <p:sp>
        <p:nvSpPr>
          <p:cNvPr id="34827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40563" y="1301750"/>
            <a:ext cx="3352800" cy="3968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箭头连接符 2"/>
          <p:cNvCxnSpPr/>
          <p:nvPr>
            <p:custDataLst>
              <p:tags r:id="rId2"/>
            </p:custDataLst>
          </p:nvPr>
        </p:nvCxnSpPr>
        <p:spPr>
          <a:xfrm flipV="1">
            <a:off x="8078788" y="3644900"/>
            <a:ext cx="427038" cy="1009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3"/>
            </p:custDataLst>
          </p:nvPr>
        </p:nvCxnSpPr>
        <p:spPr>
          <a:xfrm flipV="1">
            <a:off x="8902700" y="1889125"/>
            <a:ext cx="317500" cy="7477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4"/>
            </p:custDataLst>
          </p:nvPr>
        </p:nvCxnSpPr>
        <p:spPr>
          <a:xfrm flipH="1" flipV="1">
            <a:off x="7883525" y="2111375"/>
            <a:ext cx="468313" cy="5969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545513" y="2965450"/>
            <a:ext cx="3429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•</a:t>
            </a:r>
          </a:p>
        </p:txBody>
      </p:sp>
      <p:sp>
        <p:nvSpPr>
          <p:cNvPr id="10247" name="Rectangle 2"/>
          <p:cNvSpPr txBox="1"/>
          <p:nvPr>
            <p:custDataLst>
              <p:tags r:id="rId7"/>
            </p:custDataLst>
          </p:nvPr>
        </p:nvSpPr>
        <p:spPr>
          <a:xfrm>
            <a:off x="1591310" y="1602105"/>
            <a:ext cx="5120640" cy="34956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>
              <a:lnSpc>
                <a:spcPct val="150000"/>
              </a:lnSpc>
              <a:buClr>
                <a:schemeClr val="accent1"/>
              </a:buClr>
              <a:buSzPct val="70000"/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我们站在地面上，脚朝下，站得很稳。但地球是球形的，在我们“脚下”的阿根廷人，好像是脚朝上的。他们为什么也站得很稳呢？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我们通常所说的“下”到底值得是什么方向呢？</a:t>
            </a:r>
          </a:p>
        </p:txBody>
      </p:sp>
      <p:sp>
        <p:nvSpPr>
          <p:cNvPr id="35848" name="文本框 33794"/>
          <p:cNvSpPr txBox="1"/>
          <p:nvPr>
            <p:custDataLst>
              <p:tags r:id="rId8"/>
            </p:custDataLst>
          </p:nvPr>
        </p:nvSpPr>
        <p:spPr>
          <a:xfrm>
            <a:off x="5281613" y="915988"/>
            <a:ext cx="16287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4197350" y="5478780"/>
            <a:ext cx="4441825" cy="7212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重力的方向大约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指向地心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1760200" y="11010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10247" grpId="0"/>
      <p:bldP spid="11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33795"/>
          <p:cNvSpPr txBox="1"/>
          <p:nvPr>
            <p:custDataLst>
              <p:tags r:id="rId1"/>
            </p:custDataLst>
          </p:nvPr>
        </p:nvSpPr>
        <p:spPr>
          <a:xfrm>
            <a:off x="1563370" y="565150"/>
            <a:ext cx="891603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由于悬挂重物的线总是竖直下垂的，我们把它叫做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铅垂线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，在生活生产中，常用铅垂线检查物体的放置是否垂直于水平面或台面是否水平等。</a:t>
            </a:r>
          </a:p>
        </p:txBody>
      </p:sp>
      <p:grpSp>
        <p:nvGrpSpPr>
          <p:cNvPr id="2" name="组合 3"/>
          <p:cNvGrpSpPr/>
          <p:nvPr>
            <p:custDataLst>
              <p:tags r:id="rId2"/>
            </p:custDataLst>
          </p:nvPr>
        </p:nvGrpSpPr>
        <p:grpSpPr>
          <a:xfrm>
            <a:off x="1789113" y="2457450"/>
            <a:ext cx="4749800" cy="3757613"/>
            <a:chOff x="6605" y="2819"/>
            <a:chExt cx="7480" cy="5920"/>
          </a:xfrm>
        </p:grpSpPr>
        <p:pic>
          <p:nvPicPr>
            <p:cNvPr id="37891" name="图片 1" descr="0110400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605" y="2819"/>
              <a:ext cx="7480" cy="50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2" name="文本框 33801"/>
            <p:cNvSpPr txBox="1"/>
            <p:nvPr>
              <p:custDataLst>
                <p:tags r:id="rId8"/>
              </p:custDataLst>
            </p:nvPr>
          </p:nvSpPr>
          <p:spPr>
            <a:xfrm>
              <a:off x="6886" y="8014"/>
              <a:ext cx="691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用铅垂线检查墙是否砌得竖直</a:t>
              </a:r>
            </a:p>
          </p:txBody>
        </p:sp>
      </p:grpSp>
      <p:sp>
        <p:nvSpPr>
          <p:cNvPr id="37893" name="文本框 4103"/>
          <p:cNvSpPr txBox="1"/>
          <p:nvPr>
            <p:custDataLst>
              <p:tags r:id="rId3"/>
            </p:custDataLst>
          </p:nvPr>
        </p:nvSpPr>
        <p:spPr>
          <a:xfrm>
            <a:off x="190818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3" name="组合 7"/>
          <p:cNvGrpSpPr/>
          <p:nvPr>
            <p:custDataLst>
              <p:tags r:id="rId4"/>
            </p:custDataLst>
          </p:nvPr>
        </p:nvGrpSpPr>
        <p:grpSpPr>
          <a:xfrm>
            <a:off x="6600825" y="2620963"/>
            <a:ext cx="3924300" cy="3595687"/>
            <a:chOff x="7996" y="4126"/>
            <a:chExt cx="6178" cy="5663"/>
          </a:xfrm>
        </p:grpSpPr>
        <p:pic>
          <p:nvPicPr>
            <p:cNvPr id="37895" name="Picture 8" descr="Snap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7996" y="4126"/>
              <a:ext cx="5702" cy="49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6" name="文本框 33801"/>
            <p:cNvSpPr txBox="1"/>
            <p:nvPr>
              <p:custDataLst>
                <p:tags r:id="rId6"/>
              </p:custDataLst>
            </p:nvPr>
          </p:nvSpPr>
          <p:spPr>
            <a:xfrm>
              <a:off x="7996" y="9064"/>
              <a:ext cx="617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用铅垂线检查桌面是否水平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  <p:tag name="KSO_WM_DIAGRAM_VIRTUALLY_FRAME" val="{&quot;height&quot;:143.1,&quot;left&quot;:426,&quot;top&quot;:220.62503937007872,&quot;width&quot;:352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  <p:tag name="KSO_WM_DIAGRAM_VIRTUALLY_FRAME" val="{&quot;height&quot;:143.1,&quot;left&quot;:426,&quot;top&quot;:220.62503937007872,&quot;width&quot;:352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DIAGRAM_VIRTUALLY_FRAME" val="{&quot;height&quot;:143.1,&quot;left&quot;:426,&quot;top&quot;:220.62503937007872,&quot;width&quot;:352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  <p:tag name="KSO_WM_DIAGRAM_VIRTUALLY_FRAME" val="{&quot;height&quot;:143.1,&quot;left&quot;:426,&quot;top&quot;:220.62503937007872,&quot;width&quot;:352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  <p:tag name="KSO_WM_DIAGRAM_VIRTUALLY_FRAME" val="{&quot;height&quot;:143.1,&quot;left&quot;:426,&quot;top&quot;:220.62503937007872,&quot;width&quot;:352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  <p:tag name="KSO_WM_DIAGRAM_VIRTUALLY_FRAME" val="{&quot;height&quot;:143.1,&quot;left&quot;:426,&quot;top&quot;:220.62503937007872,&quot;width&quot;:352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  <p:tag name="KSO_WM_DIAGRAM_VIRTUALLY_FRAME" val="{&quot;height&quot;:143.1,&quot;left&quot;:426,&quot;top&quot;:220.62503937007872,&quot;width&quot;:352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  <p:tag name="KSO_WM_DIAGRAM_VIRTUALLY_FRAME" val="{&quot;height&quot;:143.1,&quot;left&quot;:426,&quot;top&quot;:220.62503937007872,&quot;width&quot;:352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  <p:tag name="KSO_WM_DIAGRAM_VIRTUALLY_FRAME" val="{&quot;height&quot;:143.1,&quot;left&quot;:426,&quot;top&quot;:220.62503937007872,&quot;width&quot;:352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  <p:tag name="KSO_WM_DIAGRAM_VIRTUALLY_FRAME" val="{&quot;height&quot;:412.92503937007876,&quot;left&quot;:183.72503937007872,&quot;top&quot;:96.35,&quot;width&quot;:577.15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  <p:tag name="KSO_WM_DIAGRAM_VIRTUALLY_FRAME" val="{&quot;height&quot;:412.92503937007876,&quot;left&quot;:183.72503937007872,&quot;top&quot;:96.35,&quot;width&quot;:577.15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  <p:tag name="KSO_WM_DIAGRAM_VIRTUALLY_FRAME" val="{&quot;height&quot;:412.92503937007876,&quot;left&quot;:183.72503937007872,&quot;top&quot;:96.35,&quot;width&quot;:577.1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DIAGRAM_VIRTUALLY_FRAME" val="{&quot;height&quot;:412.92503937007876,&quot;left&quot;:183.72503937007872,&quot;top&quot;:96.35,&quot;width&quot;:577.15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  <p:tag name="KSO_WM_DIAGRAM_VIRTUALLY_FRAME" val="{&quot;height&quot;:412.92503937007876,&quot;left&quot;:183.72503937007872,&quot;top&quot;:96.35,&quot;width&quot;:577.15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  <p:tag name="KSO_WM_DIAGRAM_VIRTUALLY_FRAME" val="{&quot;height&quot;:412.92503937007876,&quot;left&quot;:183.72503937007872,&quot;top&quot;:96.35,&quot;width&quot;:577.15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  <p:tag name="KSO_WM_DIAGRAM_VIRTUALLY_FRAME" val="{&quot;height&quot;:412.92503937007876,&quot;left&quot;:183.72503937007872,&quot;top&quot;:96.35,&quot;width&quot;:577.15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  <p:tag name="KSO_WM_DIAGRAM_VIRTUALLY_FRAME" val="{&quot;height&quot;:412.92503937007876,&quot;left&quot;:183.72503937007872,&quot;top&quot;:96.35,&quot;width&quot;:577.15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401.xml><?xml version="1.0" encoding="utf-8"?>
<p:tagLst xmlns:p="http://schemas.openxmlformats.org/presentationml/2006/main">
  <p:tag name="AS_UNIQUEID" val="166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404.xml><?xml version="1.0" encoding="utf-8"?>
<p:tagLst xmlns:p="http://schemas.openxmlformats.org/presentationml/2006/main">
  <p:tag name="AS_UNIQUEID" val="167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411.xml><?xml version="1.0" encoding="utf-8"?>
<p:tagLst xmlns:p="http://schemas.openxmlformats.org/presentationml/2006/main">
  <p:tag name="AS_UNIQUEID" val="167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419.xml><?xml version="1.0" encoding="utf-8"?>
<p:tagLst xmlns:p="http://schemas.openxmlformats.org/presentationml/2006/main">
  <p:tag name="AS_UNIQUEID" val="16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444.xml><?xml version="1.0" encoding="utf-8"?>
<p:tagLst xmlns:p="http://schemas.openxmlformats.org/presentationml/2006/main">
  <p:tag name="AS_UNIQUEID" val="171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</p:tagLst>
</file>

<file path=ppt/tags/tag473.xml><?xml version="1.0" encoding="utf-8"?>
<p:tagLst xmlns:p="http://schemas.openxmlformats.org/presentationml/2006/main">
  <p:tag name="AS_UNIQUEID" val="174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479.xml><?xml version="1.0" encoding="utf-8"?>
<p:tagLst xmlns:p="http://schemas.openxmlformats.org/presentationml/2006/main">
  <p:tag name="AS_UNIQUEID" val="17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489.xml><?xml version="1.0" encoding="utf-8"?>
<p:tagLst xmlns:p="http://schemas.openxmlformats.org/presentationml/2006/main">
  <p:tag name="AS_UNIQUEID" val="17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501.xml><?xml version="1.0" encoding="utf-8"?>
<p:tagLst xmlns:p="http://schemas.openxmlformats.org/presentationml/2006/main">
  <p:tag name="AS_UNIQUEID" val="176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11.xml><?xml version="1.0" encoding="utf-8"?>
<p:tagLst xmlns:p="http://schemas.openxmlformats.org/presentationml/2006/main">
  <p:tag name="AS_UNIQUEID" val="1779"/>
</p:tagLst>
</file>

<file path=ppt/tags/tag513.xml><?xml version="1.0" encoding="utf-8"?>
<p:tagLst xmlns:p="http://schemas.openxmlformats.org/presentationml/2006/main">
  <p:tag name="AS_UNIQUEID" val="1781"/>
</p:tagLst>
</file>

<file path=ppt/tags/tag515.xml><?xml version="1.0" encoding="utf-8"?>
<p:tagLst xmlns:p="http://schemas.openxmlformats.org/presentationml/2006/main">
  <p:tag name="AS_UNIQUEID" val="17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34.xml><?xml version="1.0" encoding="utf-8"?>
<p:tagLst xmlns:p="http://schemas.openxmlformats.org/presentationml/2006/main">
  <p:tag name="AS_UNIQUEID" val="18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43.xml><?xml version="1.0" encoding="utf-8"?>
<p:tagLst xmlns:p="http://schemas.openxmlformats.org/presentationml/2006/main">
  <p:tag name="AS_UNIQUEID" val="18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  <p:tag name="KSO_WM_DIAGRAM_VIRTUALLY_FRAME" val="{&quot;height&quot;:223.15,&quot;left&quot;:141.62503937007872,&quot;top&quot;:127,&quot;width&quot;:665.6249606299212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  <p:tag name="KSO_WM_DIAGRAM_VIRTUALLY_FRAME" val="{&quot;height&quot;:223.15,&quot;left&quot;:141.62503937007872,&quot;top&quot;:127,&quot;width&quot;:665.624960629921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  <p:tag name="KSO_WM_DIAGRAM_VIRTUALLY_FRAME" val="{&quot;height&quot;:223.15,&quot;left&quot;:141.62503937007872,&quot;top&quot;:127,&quot;width&quot;:665.624960629921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  <p:tag name="KSO_WM_DIAGRAM_VIRTUALLY_FRAME" val="{&quot;height&quot;:223.15,&quot;left&quot;:141.62503937007872,&quot;top&quot;:127,&quot;width&quot;:665.624960629921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  <p:tag name="KSO_WM_DIAGRAM_VIRTUALLY_FRAME" val="{&quot;height&quot;:223.15,&quot;left&quot;:141.62503937007872,&quot;top&quot;:127,&quot;width&quot;:665.6249606299212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  <p:tag name="KSO_WM_DIAGRAM_VIRTUALLY_FRAME" val="{&quot;height&quot;:223.15,&quot;left&quot;:141.62503937007872,&quot;top&quot;:127,&quot;width&quot;:665.6249606299212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Microsoft Office PowerPoint</Application>
  <PresentationFormat>宽屏</PresentationFormat>
  <Paragraphs>368</Paragraphs>
  <Slides>40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方正粗黑宋简体</vt:lpstr>
      <vt:lpstr>黑体</vt:lpstr>
      <vt:lpstr>华文楷体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重力与质量的关系</vt:lpstr>
      <vt:lpstr>PowerPoint 演示文稿</vt:lpstr>
      <vt:lpstr>如何确定形状不规则、质量分布不均匀的物体的重心？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2025-04-06T21:35:38Z</cp:lastPrinted>
  <dcterms:created xsi:type="dcterms:W3CDTF">2025-04-06T21:35:38Z</dcterms:created>
  <dcterms:modified xsi:type="dcterms:W3CDTF">2025-04-22T14:06:00Z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