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sldIdLst>
    <p:sldId id="750" r:id="rId4"/>
    <p:sldId id="1119" r:id="rId5"/>
    <p:sldId id="1122" r:id="rId6"/>
    <p:sldId id="1123" r:id="rId7"/>
    <p:sldId id="1275" r:id="rId8"/>
    <p:sldId id="1138" r:id="rId9"/>
    <p:sldId id="1276" r:id="rId10"/>
    <p:sldId id="1139" r:id="rId11"/>
    <p:sldId id="1277" r:id="rId12"/>
    <p:sldId id="1278" r:id="rId13"/>
    <p:sldId id="1279" r:id="rId14"/>
    <p:sldId id="1280" r:id="rId15"/>
    <p:sldId id="1281" r:id="rId16"/>
    <p:sldId id="1282" r:id="rId17"/>
    <p:sldId id="1283" r:id="rId18"/>
    <p:sldId id="1284" r:id="rId19"/>
    <p:sldId id="1285" r:id="rId20"/>
    <p:sldId id="1286" r:id="rId21"/>
    <p:sldId id="1287" r:id="rId22"/>
    <p:sldId id="1288" r:id="rId23"/>
    <p:sldId id="1289" r:id="rId24"/>
    <p:sldId id="1290" r:id="rId25"/>
    <p:sldId id="1291" r:id="rId26"/>
    <p:sldId id="1292" r:id="rId27"/>
    <p:sldId id="1293" r:id="rId28"/>
    <p:sldId id="1294" r:id="rId29"/>
    <p:sldId id="1295" r:id="rId30"/>
    <p:sldId id="1296" r:id="rId31"/>
    <p:sldId id="1297" r:id="rId32"/>
    <p:sldId id="1298" r:id="rId33"/>
    <p:sldId id="1299" r:id="rId34"/>
    <p:sldId id="1300" r:id="rId35"/>
    <p:sldId id="1301" r:id="rId36"/>
    <p:sldId id="1095" r:id="rId37"/>
    <p:sldId id="1303" r:id="rId38"/>
    <p:sldId id="1304" r:id="rId39"/>
    <p:sldId id="1305" r:id="rId40"/>
    <p:sldId id="1306" r:id="rId41"/>
    <p:sldId id="1307" r:id="rId42"/>
    <p:sldId id="1308" r:id="rId43"/>
    <p:sldId id="1309" r:id="rId44"/>
    <p:sldId id="1310" r:id="rId45"/>
    <p:sldId id="1311" r:id="rId46"/>
    <p:sldId id="1312" r:id="rId47"/>
    <p:sldId id="1313" r:id="rId48"/>
    <p:sldId id="1314" r:id="rId49"/>
    <p:sldId id="1315" r:id="rId50"/>
    <p:sldId id="1316" r:id="rId51"/>
    <p:sldId id="1317" r:id="rId52"/>
    <p:sldId id="1318" r:id="rId53"/>
    <p:sldId id="1319" r:id="rId54"/>
    <p:sldId id="1320" r:id="rId55"/>
    <p:sldId id="1117" r:id="rId56"/>
    <p:sldId id="1322" r:id="rId57"/>
    <p:sldId id="1323" r:id="rId58"/>
    <p:sldId id="1324" r:id="rId59"/>
    <p:sldId id="1325" r:id="rId60"/>
    <p:sldId id="1326" r:id="rId61"/>
    <p:sldId id="1327" r:id="rId62"/>
    <p:sldId id="1328" r:id="rId63"/>
    <p:sldId id="1140" r:id="rId64"/>
    <p:sldId id="1329" r:id="rId65"/>
    <p:sldId id="1330" r:id="rId66"/>
    <p:sldId id="1331" r:id="rId67"/>
    <p:sldId id="1332" r:id="rId68"/>
    <p:sldId id="1333" r:id="rId69"/>
    <p:sldId id="1334" r:id="rId70"/>
  </p:sldIdLst>
  <p:sldSz cx="12192000" cy="6858000"/>
  <p:notesSz cx="6858000" cy="9144000"/>
  <p:custDataLst>
    <p:tags r:id="rId7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1" name="xiao" initials="x" lastIdx="0" clrIdx="0"/>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73" d="100"/>
          <a:sy n="73" d="100"/>
        </p:scale>
        <p:origin x="72" y="1014"/>
      </p:cViewPr>
      <p:guideLst>
        <p:guide orient="horz" pos="2108"/>
        <p:guide pos="3764"/>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slide" Target="slides/slide51.xml" /><Relationship Id="rId55" Type="http://schemas.openxmlformats.org/officeDocument/2006/relationships/slide" Target="slides/slide52.xml" /><Relationship Id="rId56" Type="http://schemas.openxmlformats.org/officeDocument/2006/relationships/slide" Target="slides/slide53.xml" /><Relationship Id="rId57" Type="http://schemas.openxmlformats.org/officeDocument/2006/relationships/slide" Target="slides/slide54.xml" /><Relationship Id="rId58" Type="http://schemas.openxmlformats.org/officeDocument/2006/relationships/slide" Target="slides/slide55.xml" /><Relationship Id="rId59" Type="http://schemas.openxmlformats.org/officeDocument/2006/relationships/slide" Target="slides/slide56.xml" /><Relationship Id="rId6" Type="http://schemas.openxmlformats.org/officeDocument/2006/relationships/slide" Target="slides/slide3.xml" /><Relationship Id="rId60" Type="http://schemas.openxmlformats.org/officeDocument/2006/relationships/slide" Target="slides/slide57.xml" /><Relationship Id="rId61" Type="http://schemas.openxmlformats.org/officeDocument/2006/relationships/slide" Target="slides/slide58.xml" /><Relationship Id="rId62" Type="http://schemas.openxmlformats.org/officeDocument/2006/relationships/slide" Target="slides/slide59.xml" /><Relationship Id="rId63" Type="http://schemas.openxmlformats.org/officeDocument/2006/relationships/slide" Target="slides/slide60.xml" /><Relationship Id="rId64" Type="http://schemas.openxmlformats.org/officeDocument/2006/relationships/slide" Target="slides/slide61.xml" /><Relationship Id="rId65" Type="http://schemas.openxmlformats.org/officeDocument/2006/relationships/slide" Target="slides/slide62.xml" /><Relationship Id="rId66" Type="http://schemas.openxmlformats.org/officeDocument/2006/relationships/slide" Target="slides/slide63.xml" /><Relationship Id="rId67" Type="http://schemas.openxmlformats.org/officeDocument/2006/relationships/slide" Target="slides/slide64.xml" /><Relationship Id="rId68" Type="http://schemas.openxmlformats.org/officeDocument/2006/relationships/slide" Target="slides/slide65.xml" /><Relationship Id="rId69" Type="http://schemas.openxmlformats.org/officeDocument/2006/relationships/slide" Target="slides/slide66.xml" /><Relationship Id="rId7" Type="http://schemas.openxmlformats.org/officeDocument/2006/relationships/slide" Target="slides/slide4.xml" /><Relationship Id="rId70" Type="http://schemas.openxmlformats.org/officeDocument/2006/relationships/slide" Target="slides/slide67.xml" /><Relationship Id="rId71" Type="http://schemas.openxmlformats.org/officeDocument/2006/relationships/tags" Target="tags/tag11.xml" /><Relationship Id="rId72" Type="http://schemas.openxmlformats.org/officeDocument/2006/relationships/presProps" Target="presProps.xml" /><Relationship Id="rId73" Type="http://schemas.openxmlformats.org/officeDocument/2006/relationships/viewProps" Target="viewProps.xml" /><Relationship Id="rId74" Type="http://schemas.openxmlformats.org/officeDocument/2006/relationships/theme" Target="theme/theme1.xml" /><Relationship Id="rId75" Type="http://schemas.openxmlformats.org/officeDocument/2006/relationships/tableStyles" Target="tableStyles.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40.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cSld>
  <p:clrMapOvr>
    <a:masterClrMapping/>
  </p:clrMapOvr>
  <p:transition spd="med">
    <p:wipe dir="d"/>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Lst>
  <p:transition spd="med">
    <p:wipe dir="d"/>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4.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6.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jpe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png" /><Relationship Id="rId3" Type="http://schemas.openxmlformats.org/officeDocument/2006/relationships/image" Target="../media/image9.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5.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0.pn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1.png" /><Relationship Id="rId3" Type="http://schemas.openxmlformats.org/officeDocument/2006/relationships/image" Target="../media/image12.pn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6.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3.png" /><Relationship Id="rId3" Type="http://schemas.openxmlformats.org/officeDocument/2006/relationships/image" Target="../media/image14.pn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5.jpe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6.png" /><Relationship Id="rId3" Type="http://schemas.openxmlformats.org/officeDocument/2006/relationships/image" Target="../media/image17.pn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8.png" /><Relationship Id="rId3" Type="http://schemas.openxmlformats.org/officeDocument/2006/relationships/image" Target="../media/image19.pn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7.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tags" Target="../tags/tag8.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0.png" /><Relationship Id="rId3" Type="http://schemas.openxmlformats.org/officeDocument/2006/relationships/image" Target="../media/image21.png" /><Relationship Id="rId4" Type="http://schemas.openxmlformats.org/officeDocument/2006/relationships/image" Target="../media/image22.png"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9.xml" /><Relationship Id="rId3" Type="http://schemas.openxmlformats.org/officeDocument/2006/relationships/image" Target="../media/image23.jpeg" /><Relationship Id="rId4" Type="http://schemas.openxmlformats.org/officeDocument/2006/relationships/image" Target="../media/image24.jpeg" /><Relationship Id="rId5" Type="http://schemas.openxmlformats.org/officeDocument/2006/relationships/image" Target="../media/image25.jpeg" /><Relationship Id="rId6" Type="http://schemas.openxmlformats.org/officeDocument/2006/relationships/image" Target="../media/image26.jpeg"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7.png"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8.jpeg"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9.jpeg"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0.jpeg"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1.jpeg"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2.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jpeg" /></Relationships>
</file>

<file path=ppt/slides/_rels/slide60.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3.jpeg" /></Relationships>
</file>

<file path=ppt/slides/_rels/slide6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4.jpeg" /></Relationships>
</file>

<file path=ppt/slides/_rels/slide6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5.jpeg" /><Relationship Id="rId3" Type="http://schemas.openxmlformats.org/officeDocument/2006/relationships/tags" Target="../tags/tag10.xml" /></Relationships>
</file>

<file path=ppt/slides/_rels/slide6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6.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055077" y="2418125"/>
            <a:ext cx="10081846" cy="1510035"/>
            <a:chOff x="1055077" y="2418125"/>
            <a:chExt cx="10081846" cy="1510035"/>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a:solidFill>
                    <a:srgbClr val="EE3028"/>
                  </a:solidFill>
                  <a:cs typeface="+mn-ea"/>
                  <a:sym typeface="+mn-lt"/>
                </a:rPr>
                <a:t>第五章　内能  内能的利用</a:t>
              </a:r>
              <a:endParaRPr lang="zh-CN" altLang="en-US" sz="4000" b="1">
                <a:solidFill>
                  <a:srgbClr val="EE3028"/>
                </a:solidFill>
                <a:cs typeface="+mn-ea"/>
                <a:sym typeface="+mn-lt"/>
              </a:endParaRPr>
            </a:p>
          </p:txBody>
        </p:sp>
        <p:sp>
          <p:nvSpPr>
            <p:cNvPr id="12" name="文本框 11"/>
            <p:cNvSpPr txBox="1"/>
            <p:nvPr/>
          </p:nvSpPr>
          <p:spPr>
            <a:xfrm>
              <a:off x="3462973" y="2418125"/>
              <a:ext cx="5266055" cy="655160"/>
            </a:xfrm>
            <a:prstGeom prst="roundRect">
              <a:avLst>
                <a:gd name="adj" fmla="val 50000"/>
              </a:avLst>
            </a:prstGeom>
            <a:solidFill>
              <a:srgbClr val="EE3028"/>
            </a:solidFill>
            <a:effectLst/>
          </p:spPr>
          <p:txBody>
            <a:bodyPr wrap="square" bIns="54000" rtlCol="0">
              <a:spAutoFit/>
            </a:bodyPr>
            <a:lstStyle/>
            <a:p>
              <a:pPr algn="ctr"/>
              <a:r>
                <a:rPr lang="zh-CN" altLang="en-US" sz="2400" b="1">
                  <a:solidFill>
                    <a:schemeClr val="bg1"/>
                  </a:solidFill>
                  <a:cs typeface="+mn-ea"/>
                  <a:sym typeface="+mn-lt"/>
                </a:rPr>
                <a:t>第一部分　河南中考考点过关</a:t>
              </a:r>
              <a:endParaRPr lang="zh-CN" altLang="en-US" sz="2400" b="1">
                <a:solidFill>
                  <a:schemeClr val="bg1"/>
                </a:solidFill>
                <a:cs typeface="+mn-ea"/>
                <a:sym typeface="+mn-lt"/>
              </a:endParaRPr>
            </a:p>
          </p:txBody>
        </p:sp>
      </p:grpSp>
    </p:spTree>
  </p:cSld>
  <p:clrMapOvr>
    <a:masterClrMapping/>
  </p:clrMapOvr>
  <mc:AlternateContent>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热机及热量的转化</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5</a:t>
            </a:r>
            <a:endParaRPr lang="en-US" altLang="zh-CN">
              <a:solidFill>
                <a:schemeClr val="bg1"/>
              </a:solidFill>
              <a:sym typeface="+mn-lt"/>
            </a:endParaRPr>
          </a:p>
        </p:txBody>
      </p:sp>
      <p:sp>
        <p:nvSpPr>
          <p:cNvPr id="2" name="文本框 1"/>
          <p:cNvSpPr txBox="1"/>
          <p:nvPr/>
        </p:nvSpPr>
        <p:spPr>
          <a:xfrm>
            <a:off x="895350" y="1025525"/>
            <a:ext cx="9478645" cy="286131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16.[2020河南,20(1)]收割机的四冲程柴油发动机工作时,将内能转化为机械能的是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冲程.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17.[2011河南,3]在我省高速公路上安装有太阳能视频监控系统,如图所示.晴天,电池板将太阳能转化为电能,并向蓄电池充电,将电能转化为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能储存起来.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533" name="HN1A.jpg" descr="id:2147498647;FounderCES"/>
          <p:cNvPicPr>
            <a:picLocks noChangeAspect="1"/>
          </p:cNvPicPr>
          <p:nvPr/>
        </p:nvPicPr>
        <p:blipFill>
          <a:blip r:embed="rId2"/>
          <a:stretch>
            <a:fillRect/>
          </a:stretch>
        </p:blipFill>
        <p:spPr>
          <a:xfrm>
            <a:off x="4712335" y="3782060"/>
            <a:ext cx="2226310" cy="1985010"/>
          </a:xfrm>
          <a:prstGeom prst="rect">
            <a:avLst/>
          </a:prstGeom>
        </p:spPr>
      </p:pic>
      <p:sp>
        <p:nvSpPr>
          <p:cNvPr id="15" name="文本框 14"/>
          <p:cNvSpPr txBox="1"/>
          <p:nvPr/>
        </p:nvSpPr>
        <p:spPr>
          <a:xfrm>
            <a:off x="2940050" y="1669415"/>
            <a:ext cx="1324610" cy="460375"/>
          </a:xfrm>
          <a:prstGeom prst="rect">
            <a:avLst/>
          </a:prstGeom>
          <a:noFill/>
        </p:spPr>
        <p:txBody>
          <a:bodyPr wrap="square" rtlCol="0">
            <a:spAutoFit/>
          </a:bodyPr>
          <a:lstStyle/>
          <a:p>
            <a:r>
              <a:rPr lang="en-US" altLang="zh-CN" sz="2400" b="1">
                <a:solidFill>
                  <a:srgbClr val="FF0000"/>
                </a:solidFill>
                <a:latin typeface="宋体" panose="02010600030101010101" pitchFamily="2" charset="-122"/>
                <a:ea typeface="宋体" panose="02010600030101010101" pitchFamily="2" charset="-122"/>
              </a:rPr>
              <a:t>做功</a:t>
            </a:r>
            <a:endParaRPr lang="en-US" altLang="zh-CN"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1311910" y="3321685"/>
            <a:ext cx="1324610" cy="460375"/>
          </a:xfrm>
          <a:prstGeom prst="rect">
            <a:avLst/>
          </a:prstGeom>
          <a:noFill/>
        </p:spPr>
        <p:txBody>
          <a:bodyPr wrap="square" rtlCol="0">
            <a:spAutoFit/>
          </a:bodyPr>
          <a:lstStyle/>
          <a:p>
            <a:r>
              <a:rPr lang="en-US" altLang="zh-CN" sz="2400" b="1">
                <a:solidFill>
                  <a:srgbClr val="FF0000"/>
                </a:solidFill>
                <a:latin typeface="宋体" panose="02010600030101010101" pitchFamily="2" charset="-122"/>
                <a:ea typeface="宋体" panose="02010600030101010101" pitchFamily="2" charset="-122"/>
              </a:rPr>
              <a:t>化学</a:t>
            </a:r>
            <a:endParaRPr lang="en-US" altLang="zh-CN"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热机及热量的转化</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5</a:t>
            </a:r>
            <a:endParaRPr lang="en-US" altLang="zh-CN">
              <a:solidFill>
                <a:schemeClr val="bg1"/>
              </a:solidFill>
              <a:sym typeface="+mn-lt"/>
            </a:endParaRPr>
          </a:p>
        </p:txBody>
      </p:sp>
      <p:sp>
        <p:nvSpPr>
          <p:cNvPr id="3" name="文本框 2"/>
          <p:cNvSpPr txBox="1"/>
          <p:nvPr/>
        </p:nvSpPr>
        <p:spPr>
          <a:xfrm>
            <a:off x="765810" y="987425"/>
            <a:ext cx="10110470" cy="507746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18.[2016河南,6]物理知识是对自然现象的概括和总结,又广泛应用于生活和技术当中.请联系表中的相关内容填写表中空格.</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19.[2012河南,13]在四冲程汽油机的工作过程中,机械能转化为内能的冲程是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A.吸气冲程        B.压缩冲程</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C.做功冲程	      D.排气冲程</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6" name="表格 5"/>
          <p:cNvGraphicFramePr>
            <a:graphicFrameLocks noGrp="1"/>
          </p:cNvGraphicFramePr>
          <p:nvPr>
            <p:custDataLst>
              <p:tags r:id="rId2"/>
            </p:custDataLst>
          </p:nvPr>
        </p:nvGraphicFramePr>
        <p:xfrm>
          <a:off x="2149475" y="2201545"/>
          <a:ext cx="6505575" cy="1547495"/>
        </p:xfrm>
        <a:graphic>
          <a:graphicData uri="http://schemas.openxmlformats.org/drawingml/2006/table">
            <a:tbl>
              <a:tblPr firstRow="1" bandRow="1">
                <a:tableStyleId>{5940675A-B579-460E-94D1-54222C63F5DA}</a:tableStyleId>
              </a:tblPr>
              <a:tblGrid>
                <a:gridCol w="1133475"/>
                <a:gridCol w="1266825"/>
                <a:gridCol w="4105275"/>
              </a:tblGrid>
              <a:tr h="54483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自然现象</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物理知识</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实际应用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00266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水沸腾时水蒸气冲起壶盖</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内能转化为机械能</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8" name="文本框 7"/>
          <p:cNvSpPr txBox="1"/>
          <p:nvPr/>
        </p:nvSpPr>
        <p:spPr>
          <a:xfrm>
            <a:off x="5915660" y="3032125"/>
            <a:ext cx="294068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热机</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9" name="文本框 8"/>
          <p:cNvSpPr txBox="1"/>
          <p:nvPr/>
        </p:nvSpPr>
        <p:spPr>
          <a:xfrm>
            <a:off x="8452485" y="4382770"/>
            <a:ext cx="46672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B</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热机及热量的转化</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5</a:t>
            </a:r>
            <a:endParaRPr lang="en-US" altLang="zh-CN">
              <a:solidFill>
                <a:schemeClr val="bg1"/>
              </a:solidFill>
              <a:sym typeface="+mn-lt"/>
            </a:endParaRPr>
          </a:p>
        </p:txBody>
      </p:sp>
      <p:sp>
        <p:nvSpPr>
          <p:cNvPr id="26" name="圆角矩形 36"/>
          <p:cNvSpPr/>
          <p:nvPr/>
        </p:nvSpPr>
        <p:spPr>
          <a:xfrm>
            <a:off x="696595" y="1217930"/>
            <a:ext cx="10784205" cy="511238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175171" y="82423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2" name="文本框 1"/>
          <p:cNvSpPr txBox="1"/>
          <p:nvPr/>
        </p:nvSpPr>
        <p:spPr>
          <a:xfrm>
            <a:off x="1175385" y="1561465"/>
            <a:ext cx="9951720"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20.[2020山东枣庄]关于热机的效率,下列说法正确的是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A.在做功同样多的情况下,热机的效率越高消耗的燃料越多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B.一般情况下柴油机的效率比汽油机的高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C.热机的效率越高说明做功越快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D.热机损失的能量中,废气带走的能量较少,主要是由于</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机械摩擦损失的</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537" name="FLXLWLZY10.jpg" descr="id:2147498683;FounderCES"/>
          <p:cNvPicPr>
            <a:picLocks noChangeAspect="1"/>
          </p:cNvPicPr>
          <p:nvPr/>
        </p:nvPicPr>
        <p:blipFill>
          <a:blip r:embed="rId2"/>
          <a:stretch>
            <a:fillRect/>
          </a:stretch>
        </p:blipFill>
        <p:spPr>
          <a:xfrm>
            <a:off x="9404350" y="2421890"/>
            <a:ext cx="1485900" cy="3108325"/>
          </a:xfrm>
          <a:prstGeom prst="rect">
            <a:avLst/>
          </a:prstGeom>
        </p:spPr>
      </p:pic>
      <p:sp>
        <p:nvSpPr>
          <p:cNvPr id="10" name="文本框 9"/>
          <p:cNvSpPr txBox="1"/>
          <p:nvPr/>
        </p:nvSpPr>
        <p:spPr>
          <a:xfrm>
            <a:off x="9726930" y="1732280"/>
            <a:ext cx="46672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B</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热机及热量的转化</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5</a:t>
            </a:r>
            <a:endParaRPr lang="en-US" altLang="zh-CN">
              <a:solidFill>
                <a:schemeClr val="bg1"/>
              </a:solidFill>
              <a:sym typeface="+mn-lt"/>
            </a:endParaRPr>
          </a:p>
        </p:txBody>
      </p:sp>
      <p:sp>
        <p:nvSpPr>
          <p:cNvPr id="26" name="圆角矩形 36"/>
          <p:cNvSpPr/>
          <p:nvPr/>
        </p:nvSpPr>
        <p:spPr>
          <a:xfrm>
            <a:off x="696595" y="1217930"/>
            <a:ext cx="10784205" cy="511238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175171" y="82423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文本框 2"/>
          <p:cNvSpPr txBox="1"/>
          <p:nvPr/>
        </p:nvSpPr>
        <p:spPr>
          <a:xfrm>
            <a:off x="1497965" y="1807845"/>
            <a:ext cx="9629140"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21.[2020海南]如图所示,用酒精灯加热试管里的水,产生的水蒸气将试管塞冲向空中.在这个过程中,能量转化的顺序为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A.内能—机械能—化学能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B.化学能—内能—机械能</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C.机械能—内能—化学能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D.内能—化学能—机械能</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9146540" y="2526665"/>
            <a:ext cx="46672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B</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6</a:t>
            </a:r>
            <a:endParaRPr lang="en-US" altLang="zh-CN">
              <a:solidFill>
                <a:schemeClr val="bg1"/>
              </a:solidFill>
              <a:sym typeface="+mn-lt"/>
            </a:endParaRPr>
          </a:p>
        </p:txBody>
      </p:sp>
      <p:sp>
        <p:nvSpPr>
          <p:cNvPr id="3" name="文本框 2"/>
          <p:cNvSpPr txBox="1"/>
          <p:nvPr/>
        </p:nvSpPr>
        <p:spPr>
          <a:xfrm>
            <a:off x="713105" y="1240790"/>
            <a:ext cx="10765155"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22.[2015河南,18]为比较两种液体的吸热能力,小军用图甲中两个相同的装置做实验,实验器材还有天平和钟表.收集的实验数据记录如下表.</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539" name="HN-12.jpg" descr="id:2147498697;FounderCES"/>
          <p:cNvPicPr>
            <a:picLocks noChangeAspect="1"/>
          </p:cNvPicPr>
          <p:nvPr/>
        </p:nvPicPr>
        <p:blipFill>
          <a:blip r:embed="rId2"/>
          <a:stretch>
            <a:fillRect/>
          </a:stretch>
        </p:blipFill>
        <p:spPr>
          <a:xfrm>
            <a:off x="3004820" y="2976880"/>
            <a:ext cx="5513070" cy="2609215"/>
          </a:xfrm>
          <a:prstGeom prst="rect">
            <a:avLst/>
          </a:prstGeom>
        </p:spPr>
      </p:pic>
    </p:spTree>
  </p:cSld>
  <p:clrMapOvr>
    <a:masterClrMapping/>
  </p:clrMapOvr>
  <p:transition spd="med">
    <p:wipe dir="d"/>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6</a:t>
            </a:r>
            <a:endParaRPr lang="en-US" altLang="zh-CN">
              <a:solidFill>
                <a:schemeClr val="bg1"/>
              </a:solidFill>
              <a:sym typeface="+mn-lt"/>
            </a:endParaRPr>
          </a:p>
        </p:txBody>
      </p:sp>
      <p:sp>
        <p:nvSpPr>
          <p:cNvPr id="2" name="文本框 1"/>
          <p:cNvSpPr txBox="1"/>
          <p:nvPr/>
        </p:nvSpPr>
        <p:spPr>
          <a:xfrm>
            <a:off x="894715" y="3449320"/>
            <a:ext cx="9401810"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(1)某时刻温度计的示数如图乙所示,此温度值是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(2)实验中,用</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间接反映液体吸收热量的多少.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(3)通过分析表中数据可知,</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(选填“液体1”或“液体2”)的吸热能力较强.物理上用</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这个物理量来描述物质的吸热能力.</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4" name="表格 3"/>
          <p:cNvGraphicFramePr>
            <a:graphicFrameLocks noGrp="1"/>
          </p:cNvGraphicFramePr>
          <p:nvPr>
            <p:custDataLst>
              <p:tags r:id="rId2"/>
            </p:custDataLst>
          </p:nvPr>
        </p:nvGraphicFramePr>
        <p:xfrm>
          <a:off x="2437130" y="1537970"/>
          <a:ext cx="5702300" cy="1659255"/>
        </p:xfrm>
        <a:graphic>
          <a:graphicData uri="http://schemas.openxmlformats.org/drawingml/2006/table">
            <a:tbl>
              <a:tblPr firstRow="1" bandRow="1">
                <a:tableStyleId>{5940675A-B579-460E-94D1-54222C63F5DA}</a:tableStyleId>
              </a:tblPr>
              <a:tblGrid>
                <a:gridCol w="1397000"/>
                <a:gridCol w="814070"/>
                <a:gridCol w="1163955"/>
                <a:gridCol w="1163320"/>
                <a:gridCol w="1163955"/>
              </a:tblGrid>
              <a:tr h="88392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物理量物质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质量/g</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初始温度/℃</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加热时间/min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最终温度/℃</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8735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液体1</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8798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液体2</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68</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6" name="文本框 5"/>
          <p:cNvSpPr txBox="1"/>
          <p:nvPr/>
        </p:nvSpPr>
        <p:spPr>
          <a:xfrm>
            <a:off x="7672705" y="3549015"/>
            <a:ext cx="65595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26</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2823845" y="4136390"/>
            <a:ext cx="142621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加热时间</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9" name="文本框 8"/>
          <p:cNvSpPr txBox="1"/>
          <p:nvPr/>
        </p:nvSpPr>
        <p:spPr>
          <a:xfrm>
            <a:off x="4802505" y="4672330"/>
            <a:ext cx="11728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液体1</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0" name="文本框 9"/>
          <p:cNvSpPr txBox="1"/>
          <p:nvPr/>
        </p:nvSpPr>
        <p:spPr>
          <a:xfrm>
            <a:off x="4250690" y="5214620"/>
            <a:ext cx="129921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比热容</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6</a:t>
            </a:r>
            <a:endParaRPr lang="en-US" altLang="zh-CN">
              <a:solidFill>
                <a:schemeClr val="bg1"/>
              </a:solidFill>
              <a:sym typeface="+mn-lt"/>
            </a:endParaRPr>
          </a:p>
        </p:txBody>
      </p:sp>
      <p:sp>
        <p:nvSpPr>
          <p:cNvPr id="26" name="圆角矩形 36"/>
          <p:cNvSpPr/>
          <p:nvPr/>
        </p:nvSpPr>
        <p:spPr>
          <a:xfrm>
            <a:off x="696595" y="1217930"/>
            <a:ext cx="10784205" cy="511238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175171" y="82423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2" name="文本框 1"/>
          <p:cNvSpPr txBox="1"/>
          <p:nvPr/>
        </p:nvSpPr>
        <p:spPr>
          <a:xfrm>
            <a:off x="1073150" y="1561465"/>
            <a:ext cx="10046335"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23.[2019洛阳一模]如图甲是“比较不同物质的吸热情况”的实验装置,两个相同的烧杯中分别装有质量和初温都相同的水和食用油.</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546" name="洛-6.jpg" descr="id:2147498754;FounderCES"/>
          <p:cNvPicPr>
            <a:picLocks noChangeAspect="1"/>
          </p:cNvPicPr>
          <p:nvPr/>
        </p:nvPicPr>
        <p:blipFill>
          <a:blip r:embed="rId2"/>
          <a:stretch>
            <a:fillRect/>
          </a:stretch>
        </p:blipFill>
        <p:spPr>
          <a:xfrm>
            <a:off x="3149600" y="3079115"/>
            <a:ext cx="4733925" cy="2242185"/>
          </a:xfrm>
          <a:prstGeom prst="rect">
            <a:avLst/>
          </a:prstGeom>
        </p:spPr>
      </p:pic>
    </p:spTree>
  </p:cSld>
  <p:clrMapOvr>
    <a:masterClrMapping/>
  </p:clrMapOvr>
  <p:transition spd="med">
    <p:wipe dir="d"/>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6</a:t>
            </a:r>
            <a:endParaRPr lang="en-US" altLang="zh-CN">
              <a:solidFill>
                <a:schemeClr val="bg1"/>
              </a:solidFill>
              <a:sym typeface="+mn-lt"/>
            </a:endParaRPr>
          </a:p>
        </p:txBody>
      </p:sp>
      <p:sp>
        <p:nvSpPr>
          <p:cNvPr id="26" name="圆角矩形 36"/>
          <p:cNvSpPr/>
          <p:nvPr/>
        </p:nvSpPr>
        <p:spPr>
          <a:xfrm>
            <a:off x="696595" y="1217930"/>
            <a:ext cx="10784205" cy="511238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175171" y="82423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pic>
        <p:nvPicPr>
          <p:cNvPr id="547" name="洛阳-9.jpg" descr="id:2147498761;FounderCES"/>
          <p:cNvPicPr>
            <a:picLocks noChangeAspect="1"/>
          </p:cNvPicPr>
          <p:nvPr/>
        </p:nvPicPr>
        <p:blipFill>
          <a:blip r:embed="rId2"/>
          <a:stretch>
            <a:fillRect/>
          </a:stretch>
        </p:blipFill>
        <p:spPr>
          <a:xfrm>
            <a:off x="2030095" y="1750060"/>
            <a:ext cx="8483600" cy="1775460"/>
          </a:xfrm>
          <a:prstGeom prst="rect">
            <a:avLst/>
          </a:prstGeom>
        </p:spPr>
      </p:pic>
      <p:sp>
        <p:nvSpPr>
          <p:cNvPr id="3" name="文本框 2"/>
          <p:cNvSpPr txBox="1"/>
          <p:nvPr/>
        </p:nvSpPr>
        <p:spPr>
          <a:xfrm>
            <a:off x="1502410" y="3866515"/>
            <a:ext cx="9538970" cy="2722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(1)选用两个相同规格的电加热器加热,目的是使水和食用油在相等时间内</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(2)实验过程中温度计的玻璃泡不要碰到烧杯和</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a:p>
        </p:txBody>
      </p:sp>
      <p:sp>
        <p:nvSpPr>
          <p:cNvPr id="4" name="文本框 3"/>
          <p:cNvSpPr txBox="1"/>
          <p:nvPr/>
        </p:nvSpPr>
        <p:spPr>
          <a:xfrm>
            <a:off x="5716270" y="3625215"/>
            <a:ext cx="959485"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rPr>
              <a:t>乙</a:t>
            </a:r>
            <a:endParaRPr lang="zh-CN" altLang="en-US" sz="2000">
              <a:latin typeface="宋体" panose="02010600030101010101" pitchFamily="2" charset="-122"/>
              <a:ea typeface="宋体" panose="02010600030101010101" pitchFamily="2" charset="-122"/>
            </a:endParaRPr>
          </a:p>
        </p:txBody>
      </p:sp>
      <p:sp>
        <p:nvSpPr>
          <p:cNvPr id="10" name="文本框 9"/>
          <p:cNvSpPr txBox="1"/>
          <p:nvPr/>
        </p:nvSpPr>
        <p:spPr>
          <a:xfrm>
            <a:off x="2218690" y="4537075"/>
            <a:ext cx="252285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吸收的热量相同</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7986395" y="5086350"/>
            <a:ext cx="15506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电加热器</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6</a:t>
            </a:r>
            <a:endParaRPr lang="en-US" altLang="zh-CN">
              <a:solidFill>
                <a:schemeClr val="bg1"/>
              </a:solidFill>
              <a:sym typeface="+mn-lt"/>
            </a:endParaRPr>
          </a:p>
        </p:txBody>
      </p:sp>
      <p:sp>
        <p:nvSpPr>
          <p:cNvPr id="12" name="文本框 11"/>
          <p:cNvSpPr txBox="1"/>
          <p:nvPr/>
        </p:nvSpPr>
        <p:spPr>
          <a:xfrm>
            <a:off x="1175171" y="82423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文本框 2"/>
          <p:cNvSpPr txBox="1"/>
          <p:nvPr/>
        </p:nvSpPr>
        <p:spPr>
          <a:xfrm>
            <a:off x="1416685" y="2313305"/>
            <a:ext cx="8655685"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(3)图乙中能合理反映该实验结果的图像是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(填序号).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(4)通过实验可以得到,不同的物质吸热能力不同,物质的这种特性用</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这个物理量来描述.</a:t>
            </a:r>
            <a:r>
              <a:rPr lang="zh-CN" altLang="en-US"/>
              <a:t> </a:t>
            </a:r>
            <a:endParaRPr lang="zh-CN" altLang="en-US"/>
          </a:p>
        </p:txBody>
      </p:sp>
      <p:sp>
        <p:nvSpPr>
          <p:cNvPr id="10" name="文本框 9"/>
          <p:cNvSpPr txBox="1"/>
          <p:nvPr/>
        </p:nvSpPr>
        <p:spPr>
          <a:xfrm>
            <a:off x="7292340" y="2401570"/>
            <a:ext cx="68135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B</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2" name="圆角矩形 36"/>
          <p:cNvSpPr/>
          <p:nvPr/>
        </p:nvSpPr>
        <p:spPr>
          <a:xfrm>
            <a:off x="706120" y="1479550"/>
            <a:ext cx="10077450" cy="342201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184696" y="108585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6" name="文本框 5"/>
          <p:cNvSpPr txBox="1"/>
          <p:nvPr/>
        </p:nvSpPr>
        <p:spPr>
          <a:xfrm>
            <a:off x="2180590" y="3510915"/>
            <a:ext cx="129921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比热容</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3" name="文本框 2"/>
          <p:cNvSpPr txBox="1"/>
          <p:nvPr/>
        </p:nvSpPr>
        <p:spPr>
          <a:xfrm>
            <a:off x="1015365" y="1797050"/>
            <a:ext cx="9831705"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24.[2019河南,5]在家用电器调查活动中,小亮让电热水器单独工作2 min,家中的电能表测得该电热水器在这段时间内消耗的电能为2.52×10</a:t>
            </a:r>
            <a:r>
              <a:rPr lang="zh-CN" altLang="en-US" sz="2400" baseline="30000">
                <a:latin typeface="宋体" panose="02010600030101010101" pitchFamily="2" charset="-122"/>
                <a:ea typeface="宋体" panose="02010600030101010101" pitchFamily="2" charset="-122"/>
                <a:cs typeface="宋体" panose="02010600030101010101" pitchFamily="2" charset="-122"/>
              </a:rPr>
              <a:t>5</a:t>
            </a:r>
            <a:r>
              <a:rPr lang="zh-CN" altLang="en-US" sz="2400">
                <a:latin typeface="宋体" panose="02010600030101010101" pitchFamily="2" charset="-122"/>
                <a:ea typeface="宋体" panose="02010600030101010101" pitchFamily="2" charset="-122"/>
                <a:cs typeface="宋体" panose="02010600030101010101" pitchFamily="2" charset="-122"/>
              </a:rPr>
              <a:t> J.若不计能量损失,这段时间内电热水器中50 L的水可升温</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℃.[已知ρ</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=1.0×10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,c</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 4.2×10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J/(kg·℃)]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25.[2017河南,5]用一电热饮水机给2 kg的水加热,当水温升高50 ℃时,水吸收的热量为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J.[c</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=4.2×10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J/(kg·℃)]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8907780" y="3044190"/>
            <a:ext cx="129921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1.2</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2" name="文本框 1"/>
          <p:cNvSpPr txBox="1"/>
          <p:nvPr/>
        </p:nvSpPr>
        <p:spPr>
          <a:xfrm>
            <a:off x="3353435" y="4634230"/>
            <a:ext cx="17030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4.2×10</a:t>
            </a:r>
            <a:r>
              <a:rPr lang="zh-CN" altLang="en-US" sz="2400" b="1" baseline="30000">
                <a:solidFill>
                  <a:srgbClr val="FF0000"/>
                </a:solidFill>
                <a:latin typeface="宋体" panose="02010600030101010101" pitchFamily="2" charset="-122"/>
                <a:ea typeface="宋体" panose="02010600030101010101" pitchFamily="2" charset="-122"/>
              </a:rPr>
              <a:t>5</a:t>
            </a:r>
            <a:endParaRPr lang="zh-CN" altLang="en-US" sz="2400" b="1" baseline="30000">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756285" y="1163955"/>
            <a:ext cx="4076700" cy="460375"/>
          </a:xfrm>
          <a:prstGeom prst="rect">
            <a:avLst/>
          </a:prstGeom>
          <a:noFill/>
        </p:spPr>
        <p:txBody>
          <a:bodyPr wrap="square" rtlCol="0">
            <a:spAutoFit/>
          </a:bodyPr>
          <a:lstStyle/>
          <a:p>
            <a:r>
              <a:rPr lang="zh-CN" altLang="en-US" sz="2400" b="1">
                <a:latin typeface="微软雅黑" panose="020b0503020204020204" charset="-122"/>
                <a:ea typeface="微软雅黑"/>
                <a:cs typeface="微软雅黑" panose="020b0503020204020204" charset="-122"/>
              </a:rPr>
              <a:t>类型1　利用比热容公式计算</a:t>
            </a:r>
            <a:endParaRPr lang="zh-CN" altLang="en-US" sz="2400" b="1">
              <a:latin typeface="微软雅黑" panose="020b0503020204020204" charset="-122"/>
              <a:ea typeface="微软雅黑"/>
              <a:cs typeface="微软雅黑" panose="020b0503020204020204"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分子动理论</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744220" y="962660"/>
            <a:ext cx="10399395" cy="452310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1.[2020河南,20(1)]收割机在收割小麦的过程中,空气中弥漫着成熟的麦香味,这是由于分子在不停地做</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2.[2019河南,2]洛阳牡丹甲天下.图中花儿盛开时清香扑鼻,这是由于花香分子在做</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3.[2011河南,2]空气中弥漫着荷花的清香,这是分子的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现象.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524" name="2019HN-1X.jpg" descr="id:2147498568;FounderCES"/>
          <p:cNvPicPr>
            <a:picLocks noChangeAspect="1"/>
          </p:cNvPicPr>
          <p:nvPr/>
        </p:nvPicPr>
        <p:blipFill>
          <a:blip r:embed="rId2"/>
          <a:stretch>
            <a:fillRect/>
          </a:stretch>
        </p:blipFill>
        <p:spPr>
          <a:xfrm>
            <a:off x="5005705" y="3101340"/>
            <a:ext cx="1898650" cy="1733550"/>
          </a:xfrm>
          <a:prstGeom prst="rect">
            <a:avLst/>
          </a:prstGeom>
        </p:spPr>
      </p:pic>
      <p:sp>
        <p:nvSpPr>
          <p:cNvPr id="9" name="文本框 8"/>
          <p:cNvSpPr txBox="1"/>
          <p:nvPr/>
        </p:nvSpPr>
        <p:spPr>
          <a:xfrm>
            <a:off x="4265295" y="1603375"/>
            <a:ext cx="18173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无规则运动</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0" name="文本框 9"/>
          <p:cNvSpPr txBox="1"/>
          <p:nvPr/>
        </p:nvSpPr>
        <p:spPr>
          <a:xfrm>
            <a:off x="1701800" y="2716530"/>
            <a:ext cx="39490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热运动(或无规则运动)</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1" name="文本框 10"/>
          <p:cNvSpPr txBox="1"/>
          <p:nvPr/>
        </p:nvSpPr>
        <p:spPr>
          <a:xfrm>
            <a:off x="8041005" y="494919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扩散</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4" name="文本框 3"/>
          <p:cNvSpPr txBox="1"/>
          <p:nvPr/>
        </p:nvSpPr>
        <p:spPr>
          <a:xfrm>
            <a:off x="466725" y="873760"/>
            <a:ext cx="11017250"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26.[2020河南,21(3)]在家电博览会上,小亮家买了一款标有“220 V　3 000 W”的电热水器.已知该电热水器的加热效率为90%,求它正常工作时把30 L水从20 ℃加热到47 ℃需要的时间.ρ</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=1.0×10</a:t>
            </a:r>
            <a:r>
              <a:rPr lang="zh-CN" altLang="en-US" sz="2400" baseline="30000">
                <a:latin typeface="宋体" panose="02010600030101010101" pitchFamily="2" charset="-122"/>
                <a:ea typeface="宋体" panose="02010600030101010101" pitchFamily="2" charset="-122"/>
                <a:cs typeface="宋体" panose="02010600030101010101" pitchFamily="2" charset="-122"/>
              </a:rPr>
              <a:t>3 </a:t>
            </a:r>
            <a:r>
              <a:rPr lang="zh-CN" altLang="en-US" sz="2400">
                <a:latin typeface="宋体" panose="02010600030101010101" pitchFamily="2" charset="-122"/>
                <a:ea typeface="宋体" panose="02010600030101010101" pitchFamily="2" charset="-122"/>
                <a:cs typeface="宋体" panose="02010600030101010101" pitchFamily="2" charset="-122"/>
              </a:rPr>
              <a:t>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,c</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=4.2×10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J/(kg·℃).</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文本框 7"/>
          <p:cNvSpPr txBox="1"/>
          <p:nvPr/>
        </p:nvSpPr>
        <p:spPr>
          <a:xfrm>
            <a:off x="844550" y="2741930"/>
            <a:ext cx="10123805" cy="2861310"/>
          </a:xfrm>
          <a:prstGeom prst="rect">
            <a:avLst/>
          </a:prstGeom>
          <a:noFill/>
        </p:spPr>
        <p:txBody>
          <a:bodyPr wrap="square" rtlCol="0">
            <a:spAutoFit/>
          </a:bodyPr>
          <a:lstStyle/>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解:水的质量m=ρ</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水</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V=1.0×10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kg/m</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×30×10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m</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=30 kg</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水吸收的热量Q</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吸</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=c</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水</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m(t</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-t</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0</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)=4.2×10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J/(kg·℃)×30 kg×(47 ℃-20℃)=3.402×10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6</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电热水器消耗的电能W=             3.78×10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6</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需要的时间t=           1 260 s=21 min</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pic>
        <p:nvPicPr>
          <p:cNvPr id="10" name="图片 9"/>
          <p:cNvPicPr>
            <a:picLocks noChangeAspect="1"/>
          </p:cNvPicPr>
          <p:nvPr/>
        </p:nvPicPr>
        <p:blipFill>
          <a:blip r:embed="rId2"/>
          <a:stretch>
            <a:fillRect/>
          </a:stretch>
        </p:blipFill>
        <p:spPr>
          <a:xfrm>
            <a:off x="4072890" y="4302125"/>
            <a:ext cx="1811020" cy="728980"/>
          </a:xfrm>
          <a:prstGeom prst="rect">
            <a:avLst/>
          </a:prstGeom>
        </p:spPr>
      </p:pic>
      <p:pic>
        <p:nvPicPr>
          <p:cNvPr id="11" name="图片 10"/>
          <p:cNvPicPr>
            <a:picLocks noChangeAspect="1"/>
          </p:cNvPicPr>
          <p:nvPr/>
        </p:nvPicPr>
        <p:blipFill>
          <a:blip r:embed="rId3"/>
          <a:stretch>
            <a:fillRect/>
          </a:stretch>
        </p:blipFill>
        <p:spPr>
          <a:xfrm>
            <a:off x="2773680" y="5031105"/>
            <a:ext cx="1662430" cy="58991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4" name="文本框 3"/>
          <p:cNvSpPr txBox="1"/>
          <p:nvPr/>
        </p:nvSpPr>
        <p:spPr>
          <a:xfrm>
            <a:off x="415925" y="861060"/>
            <a:ext cx="11017250" cy="286131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27.[2018河南,20(3)]在实践活动中,小刚所在的兴趣小组对电热水壶进行了研究与计算,电热水壶的铭牌如表所示.为了测量电热水壶的加热效率,小刚在壶中加入额定容量的初温为15 ℃的水,在额定电压下将其加热到沸腾,用时7 min,已知烧水时气压为1个标准大气压,ρ</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=1.0×10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,c</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=4.2×10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J/(kg·℃),则该电热水壶的加热效率为多少?</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3642995" y="3722370"/>
          <a:ext cx="3618230" cy="2291080"/>
        </p:xfrm>
        <a:graphic>
          <a:graphicData uri="http://schemas.openxmlformats.org/drawingml/2006/table">
            <a:tbl>
              <a:tblPr firstRow="1" bandRow="1">
                <a:tableStyleId>{5940675A-B579-460E-94D1-54222C63F5DA}</a:tableStyleId>
              </a:tblPr>
              <a:tblGrid>
                <a:gridCol w="1809115"/>
                <a:gridCol w="1809115"/>
              </a:tblGrid>
              <a:tr h="5727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额定容量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2.0 L</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727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额定电压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220 V</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727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额定功率</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2 000 W</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727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频率</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50 Hz</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3" name="文本框 2"/>
          <p:cNvSpPr txBox="1"/>
          <p:nvPr/>
        </p:nvSpPr>
        <p:spPr>
          <a:xfrm>
            <a:off x="819150" y="1555750"/>
            <a:ext cx="11245215" cy="3230245"/>
          </a:xfrm>
          <a:prstGeom prst="rect">
            <a:avLst/>
          </a:prstGeom>
          <a:noFill/>
        </p:spPr>
        <p:txBody>
          <a:bodyPr wrap="square" rtlCol="0">
            <a:spAutoFit/>
          </a:bodyPr>
          <a:lstStyle/>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解:水的质量m=ρ</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水</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V=1.0×10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kg/m</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×2.0×10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m</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=2 kg</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水吸收的热量</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Q</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吸</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=c</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水</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mΔt=4.2×10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J/(kg·℃)×2 kg×(100-15) ℃=7.14×10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5</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消耗的电能W</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电</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=Pt=2 000 W×7×60 s=8.4×10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5</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加热效率η=                       85%</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pic>
        <p:nvPicPr>
          <p:cNvPr id="6" name="图片 5"/>
          <p:cNvPicPr>
            <a:picLocks noChangeAspect="1"/>
          </p:cNvPicPr>
          <p:nvPr/>
        </p:nvPicPr>
        <p:blipFill>
          <a:blip r:embed="rId2"/>
          <a:stretch>
            <a:fillRect/>
          </a:stretch>
        </p:blipFill>
        <p:spPr>
          <a:xfrm>
            <a:off x="2686050" y="4058285"/>
            <a:ext cx="3437890" cy="82931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2" name="文本框 1"/>
          <p:cNvSpPr txBox="1"/>
          <p:nvPr/>
        </p:nvSpPr>
        <p:spPr>
          <a:xfrm>
            <a:off x="946785" y="1355725"/>
            <a:ext cx="10083800"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28.[2011河南,22(2)]节约能源应从点滴做起.不少家庭习惯用遥控器关电视而不断开电源,这一方式虽然便捷,但电视在待机状态下仍要消耗电能.洋洋家的彩色电视机的待机功率大约是5 W,若他家平均每天看4 h电视,看完后电视总处于待机状态.试问:如果将一个月(按30天算)浪费的电能全部用来烧水,可以将多少质量的水从15 ℃加热到40 ℃?若洋洋洗一次澡需要40 ℃的水20 kg,则这些烧热的水可供他洗澡多少次?[水的比热容为4.2×10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J/(kg·℃)]</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3" name="文本框 2"/>
          <p:cNvSpPr txBox="1"/>
          <p:nvPr/>
        </p:nvSpPr>
        <p:spPr>
          <a:xfrm>
            <a:off x="1524000" y="1858645"/>
            <a:ext cx="8808720" cy="3046095"/>
          </a:xfrm>
          <a:prstGeom prst="rect">
            <a:avLst/>
          </a:prstGeom>
          <a:noFill/>
        </p:spPr>
        <p:txBody>
          <a:bodyPr wrap="square" rtlCol="0">
            <a:spAutoFit/>
          </a:bodyPr>
          <a:lstStyle/>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解:由题意可得:Q=W=Pt=5 W×20×3 600 s×30=1.08×10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7</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由Q=cm(t-t</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0</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)可得水的质量为:</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m=                             10</a:t>
            </a:r>
            <a:r>
              <a:rPr lang="en-US" altLang="zh-CN" sz="2400" b="1">
                <a:solidFill>
                  <a:srgbClr val="FF0000"/>
                </a:solidFill>
                <a:latin typeface="宋体" panose="02010600030101010101" pitchFamily="2" charset="-122"/>
                <a:ea typeface="宋体" panose="02010600030101010101" pitchFamily="2" charset="-122"/>
                <a:cs typeface="宋体" panose="02010600030101010101" pitchFamily="2" charset="-122"/>
              </a:rPr>
              <a:t>3 </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kg</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可供洋洋洗澡的次数为:n=     ≈5</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pic>
        <p:nvPicPr>
          <p:cNvPr id="4" name="图片 3"/>
          <p:cNvPicPr>
            <a:picLocks noChangeAspect="1"/>
          </p:cNvPicPr>
          <p:nvPr/>
        </p:nvPicPr>
        <p:blipFill>
          <a:blip r:embed="rId2"/>
          <a:stretch>
            <a:fillRect/>
          </a:stretch>
        </p:blipFill>
        <p:spPr>
          <a:xfrm>
            <a:off x="2015490" y="3521710"/>
            <a:ext cx="4330700" cy="661670"/>
          </a:xfrm>
          <a:prstGeom prst="rect">
            <a:avLst/>
          </a:prstGeom>
        </p:spPr>
      </p:pic>
      <p:pic>
        <p:nvPicPr>
          <p:cNvPr id="8" name="图片 7"/>
          <p:cNvPicPr>
            <a:picLocks noChangeAspect="1"/>
          </p:cNvPicPr>
          <p:nvPr/>
        </p:nvPicPr>
        <p:blipFill>
          <a:blip r:embed="rId3"/>
          <a:stretch>
            <a:fillRect/>
          </a:stretch>
        </p:blipFill>
        <p:spPr>
          <a:xfrm>
            <a:off x="5200650" y="4311015"/>
            <a:ext cx="628015" cy="593725"/>
          </a:xfrm>
          <a:prstGeom prst="rect">
            <a:avLst/>
          </a:prstGeom>
        </p:spPr>
      </p:pic>
    </p:spTree>
  </p:cSld>
  <p:clrMapOvr>
    <a:masterClrMapping/>
  </p:clrMapOvr>
  <p:transition spd="med">
    <p:wipe dir="d"/>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3" name="文本框 2"/>
          <p:cNvSpPr txBox="1"/>
          <p:nvPr/>
        </p:nvSpPr>
        <p:spPr>
          <a:xfrm>
            <a:off x="794385" y="1062990"/>
            <a:ext cx="5073650" cy="460375"/>
          </a:xfrm>
          <a:prstGeom prst="rect">
            <a:avLst/>
          </a:prstGeom>
          <a:noFill/>
        </p:spPr>
        <p:txBody>
          <a:bodyPr wrap="square" rtlCol="0">
            <a:spAutoFit/>
          </a:bodyPr>
          <a:lstStyle/>
          <a:p>
            <a:r>
              <a:rPr lang="zh-CN" altLang="en-US" sz="2400" b="1"/>
              <a:t>类型2　利用热值公式计算</a:t>
            </a:r>
            <a:endParaRPr lang="zh-CN" altLang="en-US" sz="2400" b="1"/>
          </a:p>
        </p:txBody>
      </p:sp>
      <p:sp>
        <p:nvSpPr>
          <p:cNvPr id="4" name="文本框 3"/>
          <p:cNvSpPr txBox="1"/>
          <p:nvPr/>
        </p:nvSpPr>
        <p:spPr>
          <a:xfrm>
            <a:off x="1235710" y="1719580"/>
            <a:ext cx="9390380"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29.[2016河南,21(3)]某款新型电动汽车的性能参数如下表所示,同类型号的燃油汽车在同等条件下百公里消耗汽油为10 L,请通过计算比较两种汽车的百公里能耗,并说明能耗不同的主要原因.汽油的密度ρ=0.7×10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,热值q=4.6×10</a:t>
            </a:r>
            <a:r>
              <a:rPr lang="zh-CN" altLang="en-US" sz="2400" baseline="30000">
                <a:latin typeface="宋体" panose="02010600030101010101" pitchFamily="2" charset="-122"/>
                <a:ea typeface="宋体" panose="02010600030101010101" pitchFamily="2" charset="-122"/>
                <a:cs typeface="宋体" panose="02010600030101010101" pitchFamily="2" charset="-122"/>
              </a:rPr>
              <a:t>7</a:t>
            </a:r>
            <a:r>
              <a:rPr lang="zh-CN" altLang="en-US" sz="2400">
                <a:latin typeface="宋体" panose="02010600030101010101" pitchFamily="2" charset="-122"/>
                <a:ea typeface="宋体" panose="02010600030101010101" pitchFamily="2" charset="-122"/>
                <a:cs typeface="宋体" panose="02010600030101010101" pitchFamily="2" charset="-122"/>
              </a:rPr>
              <a:t> J/kg.</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8" name="表格 7"/>
          <p:cNvGraphicFramePr>
            <a:graphicFrameLocks noGrp="1"/>
          </p:cNvGraphicFramePr>
          <p:nvPr>
            <p:custDataLst>
              <p:tags r:id="rId2"/>
            </p:custDataLst>
          </p:nvPr>
        </p:nvGraphicFramePr>
        <p:xfrm>
          <a:off x="4039870" y="4244975"/>
          <a:ext cx="3241040" cy="1701165"/>
        </p:xfrm>
        <a:graphic>
          <a:graphicData uri="http://schemas.openxmlformats.org/drawingml/2006/table">
            <a:tbl>
              <a:tblPr firstRow="1" bandRow="1">
                <a:tableStyleId>{5940675A-B579-460E-94D1-54222C63F5DA}</a:tableStyleId>
              </a:tblPr>
              <a:tblGrid>
                <a:gridCol w="1728470"/>
                <a:gridCol w="1512570"/>
              </a:tblGrid>
              <a:tr h="56705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工作电压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400 V</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6705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电动机功率</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40 kW</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6705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百公里耗电量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15 kW·h</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6" name="文本框 5"/>
          <p:cNvSpPr txBox="1"/>
          <p:nvPr/>
        </p:nvSpPr>
        <p:spPr>
          <a:xfrm>
            <a:off x="1104900" y="1618615"/>
            <a:ext cx="9982835" cy="3969385"/>
          </a:xfrm>
          <a:prstGeom prst="rect">
            <a:avLst/>
          </a:prstGeom>
          <a:noFill/>
        </p:spPr>
        <p:txBody>
          <a:bodyPr wrap="square" rtlCol="0">
            <a:spAutoFit/>
          </a:bodyPr>
          <a:lstStyle/>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解:电动汽车百公里能耗为</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W=15 kW·h=15×3.6×10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6</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J=5.4×10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7</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燃油汽车百公里能耗为</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Q</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放</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=mq=ρVq=0.7×10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kg/m</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×10×10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m</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×4.6×10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7</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J/kg=3.22×10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8</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电动汽车的百公里能耗小于燃油汽车的百公里能耗,主要原因是电动机工作时能量的损耗较小,而热机的废气等带走了大量的能量,故电动汽车的效率高于燃油汽车的效率.</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2" name="文本框 1"/>
          <p:cNvSpPr txBox="1"/>
          <p:nvPr/>
        </p:nvSpPr>
        <p:spPr>
          <a:xfrm>
            <a:off x="857250" y="1139190"/>
            <a:ext cx="10021570" cy="452310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30.[2015河南,21]质量为3 t的小型载重汽车,额定功率为100 kW,车上装有6 t的砂石.汽车先以10 m/s的速度在平直公路上以20 kW的功率匀速行驶10 min,消耗汽油1.2 kg,然后又以额定功率用了2 min 的时间,将砂石从山坡底运送到50 m高的坡顶施工现场.g取10 N/kg.试问: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(1)1.2 kg的汽油完全燃烧放出的热量为多少?(已知汽油的热值为4.5×10</a:t>
            </a:r>
            <a:r>
              <a:rPr lang="zh-CN" altLang="en-US" sz="2400" baseline="30000">
                <a:latin typeface="宋体" panose="02010600030101010101" pitchFamily="2" charset="-122"/>
                <a:ea typeface="宋体" panose="02010600030101010101" pitchFamily="2" charset="-122"/>
                <a:cs typeface="宋体" panose="02010600030101010101" pitchFamily="2" charset="-122"/>
              </a:rPr>
              <a:t>7</a:t>
            </a:r>
            <a:r>
              <a:rPr lang="zh-CN" altLang="en-US" sz="2400">
                <a:latin typeface="宋体" panose="02010600030101010101" pitchFamily="2" charset="-122"/>
                <a:ea typeface="宋体" panose="02010600030101010101" pitchFamily="2" charset="-122"/>
                <a:cs typeface="宋体" panose="02010600030101010101" pitchFamily="2" charset="-122"/>
              </a:rPr>
              <a:t> J/kg)</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(2)汽车在平直公路上匀速行驶时,受到的阻力为多少?</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(3)汽车从坡底向坡顶运送砂石的机械效率是多少?</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3" name="文本框 2"/>
          <p:cNvSpPr txBox="1"/>
          <p:nvPr/>
        </p:nvSpPr>
        <p:spPr>
          <a:xfrm>
            <a:off x="839470" y="742315"/>
            <a:ext cx="10513060" cy="5262245"/>
          </a:xfrm>
          <a:prstGeom prst="rect">
            <a:avLst/>
          </a:prstGeom>
          <a:noFill/>
        </p:spPr>
        <p:txBody>
          <a:bodyPr wrap="square" rtlCol="0">
            <a:spAutoFit/>
          </a:bodyPr>
          <a:lstStyle/>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解:(1)汽油放出的热量Q=m</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油</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q=1.2 kg×4.5×10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7</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J/kg=5.4×10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7</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(2)汽车匀速行驶时牵引力做的功W=Pt</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=20×10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W×600 s=1.2×10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7</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路程s=vt</a:t>
            </a:r>
            <a:r>
              <a:rPr lang="zh-CN" altLang="en-US" sz="2400" b="1" baseline="-25000">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=10 m/s×600 s=6×10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m</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由功的计算公式,可得牵引力F=           =2×10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N</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由于汽车做匀速直线运动,则受到的阻力f=F=2×10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N</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(3)有用功W有=mgh=6×10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kg×10 N/kg×50 m=3×10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6</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总功W总=P额t2=1×10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5</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W×2×60 s=1.2×10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7</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则机械效率η=                    =25%</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pic>
        <p:nvPicPr>
          <p:cNvPr id="4" name="图片 3"/>
          <p:cNvPicPr>
            <a:picLocks noChangeAspect="1"/>
          </p:cNvPicPr>
          <p:nvPr/>
        </p:nvPicPr>
        <p:blipFill>
          <a:blip r:embed="rId2"/>
          <a:stretch>
            <a:fillRect/>
          </a:stretch>
        </p:blipFill>
        <p:spPr>
          <a:xfrm>
            <a:off x="5128260" y="2736850"/>
            <a:ext cx="1543050" cy="734695"/>
          </a:xfrm>
          <a:prstGeom prst="rect">
            <a:avLst/>
          </a:prstGeom>
        </p:spPr>
      </p:pic>
      <p:pic>
        <p:nvPicPr>
          <p:cNvPr id="6" name="图片 5"/>
          <p:cNvPicPr>
            <a:picLocks noChangeAspect="1"/>
          </p:cNvPicPr>
          <p:nvPr/>
        </p:nvPicPr>
        <p:blipFill>
          <a:blip r:embed="rId3"/>
          <a:stretch>
            <a:fillRect/>
          </a:stretch>
        </p:blipFill>
        <p:spPr>
          <a:xfrm>
            <a:off x="2993390" y="5234305"/>
            <a:ext cx="2947035" cy="770255"/>
          </a:xfrm>
          <a:prstGeom prst="rect">
            <a:avLst/>
          </a:prstGeom>
        </p:spPr>
      </p:pic>
    </p:spTree>
  </p:cSld>
  <p:clrMapOvr>
    <a:masterClrMapping/>
  </p:clrMapOvr>
  <p:transition spd="med">
    <p:wipe dir="d"/>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3" name="文本框 2"/>
          <p:cNvSpPr txBox="1"/>
          <p:nvPr/>
        </p:nvSpPr>
        <p:spPr>
          <a:xfrm>
            <a:off x="1299845" y="1770380"/>
            <a:ext cx="9328150"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31.[2013河南,21(3)]在城乡建设中,推土机发挥着巨大作用.如图所示为某型号履带式推土机.若推土机发动机的效率为40%,工作一段时间消耗柴油50 L,求此过程中推土机做的功.已知柴油的密度为0.8×10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,热值为4.0×10</a:t>
            </a:r>
            <a:r>
              <a:rPr lang="zh-CN" altLang="en-US" sz="2400" baseline="30000">
                <a:latin typeface="宋体" panose="02010600030101010101" pitchFamily="2" charset="-122"/>
                <a:ea typeface="宋体" panose="02010600030101010101" pitchFamily="2" charset="-122"/>
                <a:cs typeface="宋体" panose="02010600030101010101" pitchFamily="2" charset="-122"/>
              </a:rPr>
              <a:t>7</a:t>
            </a:r>
            <a:r>
              <a:rPr lang="zh-CN" altLang="en-US" sz="2400">
                <a:latin typeface="宋体" panose="02010600030101010101" pitchFamily="2" charset="-122"/>
                <a:ea typeface="宋体" panose="02010600030101010101" pitchFamily="2" charset="-122"/>
                <a:cs typeface="宋体" panose="02010600030101010101" pitchFamily="2" charset="-122"/>
              </a:rPr>
              <a:t> J/kg.</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549" name="HL15.jpg" descr="id:2147498791;FounderCES"/>
          <p:cNvPicPr>
            <a:picLocks noChangeAspect="1"/>
          </p:cNvPicPr>
          <p:nvPr/>
        </p:nvPicPr>
        <p:blipFill>
          <a:blip r:embed="rId2"/>
          <a:stretch>
            <a:fillRect/>
          </a:stretch>
        </p:blipFill>
        <p:spPr>
          <a:xfrm>
            <a:off x="7510780" y="4077335"/>
            <a:ext cx="2713355" cy="1785620"/>
          </a:xfrm>
          <a:prstGeom prst="rect">
            <a:avLst/>
          </a:prstGeom>
        </p:spPr>
      </p:pic>
    </p:spTree>
  </p:cSld>
  <p:clrMapOvr>
    <a:masterClrMapping/>
  </p:clrMapOvr>
  <p:transition spd="med">
    <p:wipe dir="d"/>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分子动理论</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8" name="文本框 7"/>
          <p:cNvSpPr txBox="1"/>
          <p:nvPr/>
        </p:nvSpPr>
        <p:spPr>
          <a:xfrm>
            <a:off x="895985" y="1328420"/>
            <a:ext cx="9565640"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4.[2013河南,3]生活中的“粘”字常与一些物理现象有关,如:表面平滑的铅块紧压后会粘在一起,这是因为分子间存在</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5.[2015河南,5]信阳“毛尖”深受人们喜爱.用高温开水能很快泡出茶香、茶色,这是因为温度越高,</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越剧烈.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6.[2012河南,5]北极和南极是冰雪的世界,尽管温度很低,北极熊仍然能闻到海豹的气味,说明在北极,空气分子仍然在</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9" name="文本框 8"/>
          <p:cNvSpPr txBox="1"/>
          <p:nvPr/>
        </p:nvSpPr>
        <p:spPr>
          <a:xfrm>
            <a:off x="7496175" y="2045970"/>
            <a:ext cx="18173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引力</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0" name="文本框 9"/>
          <p:cNvSpPr txBox="1"/>
          <p:nvPr/>
        </p:nvSpPr>
        <p:spPr>
          <a:xfrm>
            <a:off x="4871720" y="3055620"/>
            <a:ext cx="297815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分子的无规则运动</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1" name="文本框 10"/>
          <p:cNvSpPr txBox="1"/>
          <p:nvPr/>
        </p:nvSpPr>
        <p:spPr>
          <a:xfrm>
            <a:off x="7384415" y="4142105"/>
            <a:ext cx="18173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不停地运动</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2" name="文本框 1"/>
          <p:cNvSpPr txBox="1"/>
          <p:nvPr/>
        </p:nvSpPr>
        <p:spPr>
          <a:xfrm>
            <a:off x="1779270" y="1998345"/>
            <a:ext cx="9465945" cy="2306955"/>
          </a:xfrm>
          <a:prstGeom prst="rect">
            <a:avLst/>
          </a:prstGeom>
          <a:noFill/>
        </p:spPr>
        <p:txBody>
          <a:bodyPr wrap="square" rtlCol="0">
            <a:spAutoFit/>
          </a:bodyPr>
          <a:lstStyle/>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解:消耗的柴油质量m=ρV=0.8×10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kg/m</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×50×10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m</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=40 kg</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柴油完全燃烧放出的热量Q=mq=40 kg×4.0×10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7</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J/kg=1.6×10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9</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推土机做的功W=Qη=1.6×10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9</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J×40%=6.4×10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8</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3" name="文本框 2"/>
          <p:cNvSpPr txBox="1"/>
          <p:nvPr/>
        </p:nvSpPr>
        <p:spPr>
          <a:xfrm>
            <a:off x="806450" y="1088390"/>
            <a:ext cx="10382885"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32.[2014河南,21(3)]南阳市南召县回龙抽水蓄能电站是我省第一座抽水蓄能电站.该蓄能电站的发电总功率为110 MW,每天可发电5小时,如果一天的发电量由热电转换效率为30%的热电厂来提供,则需要消耗多少煤?(煤的热值q=3.0×10</a:t>
            </a:r>
            <a:r>
              <a:rPr lang="zh-CN" altLang="en-US" sz="2400" baseline="30000">
                <a:latin typeface="宋体" panose="02010600030101010101" pitchFamily="2" charset="-122"/>
                <a:ea typeface="宋体" panose="02010600030101010101" pitchFamily="2" charset="-122"/>
                <a:cs typeface="宋体" panose="02010600030101010101" pitchFamily="2" charset="-122"/>
              </a:rPr>
              <a:t>7</a:t>
            </a:r>
            <a:r>
              <a:rPr lang="zh-CN" altLang="en-US" sz="2400">
                <a:latin typeface="宋体" panose="02010600030101010101" pitchFamily="2" charset="-122"/>
                <a:ea typeface="宋体" panose="02010600030101010101" pitchFamily="2" charset="-122"/>
                <a:cs typeface="宋体" panose="02010600030101010101" pitchFamily="2" charset="-122"/>
              </a:rPr>
              <a:t> J/kg)</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955040" y="3581400"/>
            <a:ext cx="9945370" cy="2306955"/>
          </a:xfrm>
          <a:prstGeom prst="rect">
            <a:avLst/>
          </a:prstGeom>
          <a:noFill/>
        </p:spPr>
        <p:txBody>
          <a:bodyPr wrap="square" rtlCol="0">
            <a:spAutoFit/>
          </a:bodyPr>
          <a:lstStyle/>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解:W=Pt=1.1×10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8</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W×5×3 600 s=1.98×10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12</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Q=           =6.6×1012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m=             =2.2×105 kg</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pic>
        <p:nvPicPr>
          <p:cNvPr id="6" name="图片 5"/>
          <p:cNvPicPr>
            <a:picLocks noChangeAspect="1"/>
          </p:cNvPicPr>
          <p:nvPr/>
        </p:nvPicPr>
        <p:blipFill>
          <a:blip r:embed="rId2"/>
          <a:stretch>
            <a:fillRect/>
          </a:stretch>
        </p:blipFill>
        <p:spPr>
          <a:xfrm>
            <a:off x="1560830" y="4463415"/>
            <a:ext cx="1612265" cy="694690"/>
          </a:xfrm>
          <a:prstGeom prst="rect">
            <a:avLst/>
          </a:prstGeom>
        </p:spPr>
      </p:pic>
      <p:pic>
        <p:nvPicPr>
          <p:cNvPr id="8" name="图片 7"/>
          <p:cNvPicPr>
            <a:picLocks noChangeAspect="1"/>
          </p:cNvPicPr>
          <p:nvPr/>
        </p:nvPicPr>
        <p:blipFill>
          <a:blip r:embed="rId3"/>
          <a:stretch>
            <a:fillRect/>
          </a:stretch>
        </p:blipFill>
        <p:spPr>
          <a:xfrm>
            <a:off x="1560830" y="5292725"/>
            <a:ext cx="1895475" cy="59563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2" name="文本框 1"/>
          <p:cNvSpPr txBox="1"/>
          <p:nvPr/>
        </p:nvSpPr>
        <p:spPr>
          <a:xfrm>
            <a:off x="1106170" y="1498600"/>
            <a:ext cx="9580245" cy="286131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33.[2012河南,21(3)]利用太阳能电池在太阳光照射下发电叫光伏发电.安阳市启动了“光伏工程”示范项目,在某中学的教学楼顶安装了总功率为20 kW的光伏发电系统,一天的有效光照时间按8 h计算,则该光伏发电系统一天的发电量,如果由热电转换效率为30%的热电厂来完成,则需要燃烧多少千克煤?(煤的热值q</a:t>
            </a:r>
            <a:r>
              <a:rPr lang="zh-CN" altLang="en-US" sz="2400" baseline="-25000">
                <a:latin typeface="宋体" panose="02010600030101010101" pitchFamily="2" charset="-122"/>
                <a:ea typeface="宋体" panose="02010600030101010101" pitchFamily="2" charset="-122"/>
                <a:cs typeface="宋体" panose="02010600030101010101" pitchFamily="2" charset="-122"/>
              </a:rPr>
              <a:t>煤</a:t>
            </a:r>
            <a:r>
              <a:rPr lang="zh-CN" altLang="en-US" sz="2400">
                <a:latin typeface="宋体" panose="02010600030101010101" pitchFamily="2" charset="-122"/>
                <a:ea typeface="宋体" panose="02010600030101010101" pitchFamily="2" charset="-122"/>
                <a:cs typeface="宋体" panose="02010600030101010101" pitchFamily="2" charset="-122"/>
              </a:rPr>
              <a:t>=3.0×10</a:t>
            </a:r>
            <a:r>
              <a:rPr lang="zh-CN" altLang="en-US" sz="2400" baseline="30000">
                <a:latin typeface="宋体" panose="02010600030101010101" pitchFamily="2" charset="-122"/>
                <a:ea typeface="宋体" panose="02010600030101010101" pitchFamily="2" charset="-122"/>
                <a:cs typeface="宋体" panose="02010600030101010101" pitchFamily="2" charset="-122"/>
              </a:rPr>
              <a:t>7</a:t>
            </a:r>
            <a:r>
              <a:rPr lang="zh-CN" altLang="en-US" sz="2400">
                <a:latin typeface="宋体" panose="02010600030101010101" pitchFamily="2" charset="-122"/>
                <a:ea typeface="宋体" panose="02010600030101010101" pitchFamily="2" charset="-122"/>
                <a:cs typeface="宋体" panose="02010600030101010101" pitchFamily="2" charset="-122"/>
              </a:rPr>
              <a:t> J/kg)</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热量、热效率的计算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7</a:t>
            </a:r>
            <a:endParaRPr lang="en-US" altLang="zh-CN">
              <a:solidFill>
                <a:schemeClr val="bg1"/>
              </a:solidFill>
              <a:sym typeface="+mn-lt"/>
            </a:endParaRPr>
          </a:p>
        </p:txBody>
      </p:sp>
      <p:sp>
        <p:nvSpPr>
          <p:cNvPr id="3" name="文本框 2"/>
          <p:cNvSpPr txBox="1"/>
          <p:nvPr/>
        </p:nvSpPr>
        <p:spPr>
          <a:xfrm>
            <a:off x="2835275" y="1662430"/>
            <a:ext cx="9541510" cy="3046095"/>
          </a:xfrm>
          <a:prstGeom prst="rect">
            <a:avLst/>
          </a:prstGeom>
          <a:noFill/>
        </p:spPr>
        <p:txBody>
          <a:bodyPr wrap="square" rtlCol="0">
            <a:spAutoFit/>
          </a:bodyPr>
          <a:lstStyle/>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解:W=Pt=20 kW×8 h=160 kW·h</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160 kW·h=160×3.6×10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6</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J=5.76×10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8</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Q=           =1.92×10</a:t>
            </a:r>
            <a:r>
              <a:rPr lang="zh-CN" altLang="en-US" sz="2400" b="1" baseline="30000">
                <a:solidFill>
                  <a:srgbClr val="FF0000"/>
                </a:solidFill>
                <a:latin typeface="宋体" panose="02010600030101010101" pitchFamily="2" charset="-122"/>
                <a:ea typeface="宋体" panose="02010600030101010101" pitchFamily="2" charset="-122"/>
                <a:cs typeface="宋体" panose="02010600030101010101" pitchFamily="2" charset="-122"/>
              </a:rPr>
              <a:t>9</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 J</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m=               =64 kg</a:t>
            </a:r>
            <a:endPar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pic>
        <p:nvPicPr>
          <p:cNvPr id="4" name="图片 3"/>
          <p:cNvPicPr>
            <a:picLocks noChangeAspect="1"/>
          </p:cNvPicPr>
          <p:nvPr/>
        </p:nvPicPr>
        <p:blipFill>
          <a:blip r:embed="rId2"/>
          <a:stretch>
            <a:fillRect/>
          </a:stretch>
        </p:blipFill>
        <p:spPr>
          <a:xfrm>
            <a:off x="3304540" y="3317875"/>
            <a:ext cx="1619250" cy="647700"/>
          </a:xfrm>
          <a:prstGeom prst="rect">
            <a:avLst/>
          </a:prstGeom>
        </p:spPr>
      </p:pic>
      <p:pic>
        <p:nvPicPr>
          <p:cNvPr id="6" name="图片 5"/>
          <p:cNvPicPr>
            <a:picLocks noChangeAspect="1"/>
          </p:cNvPicPr>
          <p:nvPr/>
        </p:nvPicPr>
        <p:blipFill>
          <a:blip r:embed="rId3"/>
          <a:stretch>
            <a:fillRect/>
          </a:stretch>
        </p:blipFill>
        <p:spPr>
          <a:xfrm>
            <a:off x="3304540" y="4053840"/>
            <a:ext cx="2131060" cy="768985"/>
          </a:xfrm>
          <a:prstGeom prst="rect">
            <a:avLst/>
          </a:prstGeom>
        </p:spPr>
      </p:pic>
    </p:spTree>
  </p:cSld>
  <p:clrMapOvr>
    <a:masterClrMapping/>
  </p:clrMapOvr>
  <p:transition spd="med">
    <p:wipe dir="d"/>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分子热运动</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784225" y="1261110"/>
            <a:ext cx="10104755" cy="3415030"/>
          </a:xfrm>
          <a:prstGeom prst="rect">
            <a:avLst/>
          </a:prstGeom>
          <a:noFill/>
          <a:ln w="9525">
            <a:noFill/>
          </a:ln>
        </p:spPr>
        <p:txBody>
          <a:bodyPr wrap="square">
            <a:spAutoFit/>
          </a:bodyPr>
          <a:lstStyle/>
          <a:p>
            <a:pPr>
              <a:lnSpc>
                <a:spcPct val="150000"/>
              </a:lnSpc>
            </a:pPr>
            <a:r>
              <a:rPr lang="en-US" sz="2400" b="1" smtClean="0">
                <a:solidFill>
                  <a:srgbClr val="000000"/>
                </a:solidFill>
                <a:latin typeface="微软雅黑" panose="020b0503020204020204" charset="-122"/>
                <a:ea typeface="微软雅黑"/>
                <a:cs typeface="微软雅黑" panose="020b0503020204020204" charset="-122"/>
              </a:rPr>
              <a:t>1.分子动理论</a:t>
            </a:r>
            <a:endParaRPr lang="en-US" sz="2400" b="1" smtClean="0">
              <a:solidFill>
                <a:srgbClr val="000000"/>
              </a:solidFill>
              <a:latin typeface="微软雅黑" panose="020b0503020204020204" charset="-122"/>
              <a:ea typeface="微软雅黑"/>
              <a:cs typeface="微软雅黑" panose="020b0503020204020204" charset="-122"/>
            </a:endParaRPr>
          </a:p>
          <a:p>
            <a:pPr>
              <a:lnSpc>
                <a:spcPct val="150000"/>
              </a:lnSpc>
            </a:pP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(1)常见的物质是由大量的①</a:t>
            </a:r>
            <a:r>
              <a:rPr lang="en-US" sz="2400" u="sng"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、原子构成的; </a:t>
            </a:r>
            <a:endPar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(2)一切物质的分子都在永不停息地做②</a:t>
            </a:r>
            <a:r>
              <a:rPr lang="en-US" sz="2400" u="sng"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(3)分子间有相互作用的③</a:t>
            </a:r>
            <a:r>
              <a:rPr lang="en-US" sz="2400" u="sng"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和④</a:t>
            </a:r>
            <a:r>
              <a:rPr lang="en-US" sz="2400" u="sng"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.如被压在一起的铅柱很难被分开是因为分子间存在⑤</a:t>
            </a:r>
            <a:r>
              <a:rPr lang="en-US" sz="2400" u="sng"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;固体和液体很难被压缩是因为分子间存在⑥</a:t>
            </a:r>
            <a:r>
              <a:rPr lang="en-US" sz="2400" u="sng"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sz="2400" smtClean="0">
              <a:solidFill>
                <a:srgbClr val="000000"/>
              </a:solidFill>
              <a:latin typeface="宋体" panose="02010600030101010101" pitchFamily="2" charset="-122"/>
              <a:ea typeface="宋体" panose="02010600030101010101" pitchFamily="2" charset="-122"/>
              <a:cs typeface="宋体" panose="02010600030101010101" pitchFamily="2" charset="-122"/>
            </a:endParaRPr>
          </a:p>
        </p:txBody>
      </p:sp>
      <p:sp>
        <p:nvSpPr>
          <p:cNvPr id="5" name="矩形 4"/>
          <p:cNvSpPr/>
          <p:nvPr/>
        </p:nvSpPr>
        <p:spPr>
          <a:xfrm>
            <a:off x="4961256" y="191429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分子</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6415406" y="2502941"/>
            <a:ext cx="171323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无规则运动</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4420871" y="296331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引力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5986146" y="296331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斥力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4166236" y="358625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引力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1204596" y="41272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斥力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8" grpId="0"/>
      <p:bldP spid="10" grpId="0"/>
      <p:bldP spid="11" grpId="0"/>
      <p:bldP spid="13" grpId="0"/>
    </p:bldLst>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分子热运动</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1</a:t>
            </a:r>
            <a:endParaRPr lang="en-US" altLang="zh-CN">
              <a:solidFill>
                <a:schemeClr val="bg1"/>
              </a:solidFill>
              <a:sym typeface="+mn-lt"/>
            </a:endParaRPr>
          </a:p>
        </p:txBody>
      </p:sp>
      <p:sp>
        <p:nvSpPr>
          <p:cNvPr id="4" name="文本框 3"/>
          <p:cNvSpPr txBox="1"/>
          <p:nvPr/>
        </p:nvSpPr>
        <p:spPr>
          <a:xfrm>
            <a:off x="945515" y="1271270"/>
            <a:ext cx="10185400" cy="3969385"/>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2.扩散现象</a:t>
            </a:r>
            <a:endParaRPr lang="zh-CN" altLang="en-US" sz="2400" b="1">
              <a:latin typeface="微软雅黑" panose="020b0503020204020204" charset="-122"/>
              <a:ea typeface="微软雅黑"/>
              <a:cs typeface="微软雅黑" panose="020b0503020204020204"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(1)定义:不同的物质在互相接触时</a:t>
            </a:r>
            <a:r>
              <a:rPr lang="zh-CN" altLang="en-US" sz="2400" u="sng">
                <a:latin typeface="宋体" panose="02010600030101010101" pitchFamily="2" charset="-122"/>
                <a:ea typeface="宋体" panose="02010600030101010101" pitchFamily="2" charset="-122"/>
                <a:cs typeface="宋体" panose="02010600030101010101" pitchFamily="2" charset="-122"/>
              </a:rPr>
              <a:t>⑦　　　　　　　</a:t>
            </a:r>
            <a:r>
              <a:rPr lang="zh-CN" altLang="en-US" sz="2400">
                <a:latin typeface="宋体" panose="02010600030101010101" pitchFamily="2" charset="-122"/>
                <a:ea typeface="宋体" panose="02010600030101010101" pitchFamily="2" charset="-122"/>
                <a:cs typeface="宋体" panose="02010600030101010101" pitchFamily="2" charset="-122"/>
              </a:rPr>
              <a:t>的现象.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(2)扩散现象表明:</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a.分子之间有</a:t>
            </a:r>
            <a:r>
              <a:rPr lang="zh-CN" altLang="en-US" sz="2400" u="sng">
                <a:latin typeface="宋体" panose="02010600030101010101" pitchFamily="2" charset="-122"/>
                <a:ea typeface="宋体" panose="02010600030101010101" pitchFamily="2" charset="-122"/>
                <a:cs typeface="宋体" panose="02010600030101010101" pitchFamily="2" charset="-122"/>
              </a:rPr>
              <a:t>⑧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b.分子在不停地做</a:t>
            </a:r>
            <a:r>
              <a:rPr lang="zh-CN" altLang="en-US" sz="2400" u="sng">
                <a:latin typeface="宋体" panose="02010600030101010101" pitchFamily="2" charset="-122"/>
                <a:ea typeface="宋体" panose="02010600030101010101" pitchFamily="2" charset="-122"/>
                <a:cs typeface="宋体" panose="02010600030101010101" pitchFamily="2" charset="-122"/>
              </a:rPr>
              <a:t>⑨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(3)影响因素:温度.温度</a:t>
            </a:r>
            <a:r>
              <a:rPr lang="en-US" altLang="zh-CN" sz="2400" u="sng">
                <a:latin typeface="宋体" panose="02010600030101010101" pitchFamily="2" charset="-122"/>
                <a:ea typeface="宋体" panose="02010600030101010101" pitchFamily="2" charset="-122"/>
                <a:cs typeface="宋体" panose="02010600030101010101" pitchFamily="2" charset="-122"/>
              </a:rPr>
              <a:t>(10)</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,扩散现象越明显.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(4)举例:花香四溢、加糖的水变甜、长期堆放煤的墙角变黑等.</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6009006" y="1926996"/>
            <a:ext cx="201930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彼此进入对方</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3258186" y="302554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间隙</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3814446" y="3602126"/>
            <a:ext cx="171323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无规则运动</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p:cNvSpPr/>
          <p:nvPr/>
        </p:nvSpPr>
        <p:spPr>
          <a:xfrm>
            <a:off x="4824096" y="415076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越高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300"/>
                                        <p:tgtEl>
                                          <p:spTgt spid="1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300"/>
                                        <p:tgtEl>
                                          <p:spTgt spid="1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14" grpId="0"/>
      <p:bldP spid="15" grpId="0"/>
    </p:bldLst>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分子热运动</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1</a:t>
            </a:r>
            <a:endParaRPr lang="en-US" altLang="zh-CN">
              <a:solidFill>
                <a:schemeClr val="bg1"/>
              </a:solidFill>
              <a:sym typeface="+mn-lt"/>
            </a:endParaRPr>
          </a:p>
        </p:txBody>
      </p:sp>
      <p:sp>
        <p:nvSpPr>
          <p:cNvPr id="15" name="矩形 14"/>
          <p:cNvSpPr/>
          <p:nvPr/>
        </p:nvSpPr>
        <p:spPr>
          <a:xfrm>
            <a:off x="8837931" y="2257196"/>
            <a:ext cx="336550" cy="460375"/>
          </a:xfrm>
          <a:prstGeom prst="rect">
            <a:avLst/>
          </a:prstGeom>
        </p:spPr>
        <p:txBody>
          <a:bodyPr wrap="non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圆角矩形 36"/>
          <p:cNvSpPr/>
          <p:nvPr/>
        </p:nvSpPr>
        <p:spPr>
          <a:xfrm>
            <a:off x="1569720" y="1583055"/>
            <a:ext cx="9208770" cy="312420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2433320" y="1141095"/>
            <a:ext cx="19494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易错小练</a:t>
            </a:r>
            <a:endParaRPr lang="en-US" altLang="zh-CN" sz="2800" b="1">
              <a:solidFill>
                <a:srgbClr val="EE3028"/>
              </a:solidFill>
              <a:latin typeface="黑体" panose="02010609060101010101" pitchFamily="49" charset="-122"/>
              <a:ea typeface="黑体" panose="02010609060101010101" pitchFamily="49" charset="-122"/>
            </a:endParaRPr>
          </a:p>
        </p:txBody>
      </p:sp>
      <p:sp>
        <p:nvSpPr>
          <p:cNvPr id="5" name="文本框 4"/>
          <p:cNvSpPr txBox="1"/>
          <p:nvPr/>
        </p:nvSpPr>
        <p:spPr>
          <a:xfrm>
            <a:off x="2088515" y="2112010"/>
            <a:ext cx="8014335"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下列现象中,属于扩散现象的是           </a:t>
            </a:r>
            <a:r>
              <a:rPr lang="en-US" altLang="zh-CN" sz="2400">
                <a:latin typeface="宋体" panose="02010600030101010101" pitchFamily="2" charset="-122"/>
                <a:ea typeface="宋体" panose="02010600030101010101" pitchFamily="2" charset="-122"/>
                <a:cs typeface="宋体" panose="02010600030101010101" pitchFamily="2" charset="-122"/>
              </a:rPr>
              <a:t>(11)</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A.满天飞沙　　　　　 B.衣橱内充满樟脑丸的气味</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C.粉笔灰四处飞扬 	   D.河水变浑浊</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分子热运动</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1</a:t>
            </a:r>
            <a:endParaRPr lang="en-US" altLang="zh-CN">
              <a:solidFill>
                <a:schemeClr val="bg1"/>
              </a:solidFill>
              <a:sym typeface="+mn-lt"/>
            </a:endParaRPr>
          </a:p>
        </p:txBody>
      </p:sp>
      <p:sp>
        <p:nvSpPr>
          <p:cNvPr id="15" name="矩形 14"/>
          <p:cNvSpPr/>
          <p:nvPr/>
        </p:nvSpPr>
        <p:spPr>
          <a:xfrm>
            <a:off x="8268971" y="478195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斥力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0" name="文本框 99"/>
          <p:cNvSpPr txBox="1"/>
          <p:nvPr/>
        </p:nvSpPr>
        <p:spPr>
          <a:xfrm>
            <a:off x="1334770" y="1297305"/>
            <a:ext cx="8108315" cy="1753235"/>
          </a:xfrm>
          <a:prstGeom prst="rect">
            <a:avLst/>
          </a:prstGeom>
          <a:noFill/>
          <a:ln w="9525">
            <a:noFill/>
          </a:ln>
        </p:spPr>
        <p:txBody>
          <a:bodyPr wrap="square">
            <a:spAutoFit/>
          </a:bodyPr>
          <a:lstStyle/>
          <a:p>
            <a:pPr indent="0">
              <a:lnSpc>
                <a:spcPct val="150000"/>
              </a:lnSpc>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3.</a:t>
            </a:r>
            <a:r>
              <a:rPr lang="zh-CN" sz="2400" b="0">
                <a:solidFill>
                  <a:srgbClr val="000000"/>
                </a:solidFill>
                <a:latin typeface="宋体" panose="02010600030101010101" pitchFamily="2" charset="-122"/>
                <a:ea typeface="宋体" panose="02010600030101010101" pitchFamily="2" charset="-122"/>
                <a:cs typeface="宋体" panose="02010600030101010101" pitchFamily="2" charset="-122"/>
              </a:rPr>
              <a:t>分子间相互作用力</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zh-CN" sz="2400" b="0">
                <a:solidFill>
                  <a:srgbClr val="000000"/>
                </a:solidFill>
                <a:latin typeface="宋体" panose="02010600030101010101" pitchFamily="2" charset="-122"/>
                <a:ea typeface="宋体" panose="02010600030101010101" pitchFamily="2" charset="-122"/>
                <a:cs typeface="宋体" panose="02010600030101010101" pitchFamily="2" charset="-122"/>
              </a:rPr>
              <a:t>分子间的引力和斥力同时存在、同时消失</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zh-CN" sz="2400" b="0">
                <a:solidFill>
                  <a:srgbClr val="000000"/>
                </a:solidFill>
                <a:latin typeface="宋体" panose="02010600030101010101" pitchFamily="2" charset="-122"/>
                <a:ea typeface="宋体" panose="02010600030101010101" pitchFamily="2" charset="-122"/>
                <a:cs typeface="宋体" panose="02010600030101010101" pitchFamily="2" charset="-122"/>
              </a:rPr>
              <a:t>表现</a:t>
            </a:r>
            <a:r>
              <a:rPr lang="zh-CN" sz="2400" b="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2613025" y="2974340"/>
          <a:ext cx="7269480" cy="3147060"/>
        </p:xfrm>
        <a:graphic>
          <a:graphicData uri="http://schemas.openxmlformats.org/drawingml/2006/table">
            <a:tbl>
              <a:tblPr firstRow="1" bandRow="1">
                <a:tableStyleId>{5940675A-B579-460E-94D1-54222C63F5DA}</a:tableStyleId>
              </a:tblPr>
              <a:tblGrid>
                <a:gridCol w="2033905"/>
                <a:gridCol w="2619375"/>
                <a:gridCol w="2616200"/>
              </a:tblGrid>
              <a:tr h="852170">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分子间引力与斥力的关系</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分子间对外表现的力</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840105">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物体处于自然状态下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引力=斥力</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无</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2580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物体被压缩时</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引力&lt;斥力</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u="sng">
                          <a:solidFill>
                            <a:srgbClr val="000000"/>
                          </a:solidFill>
                          <a:latin typeface="宋体" panose="02010600030101010101" pitchFamily="2" charset="-122"/>
                          <a:ea typeface="宋体" panose="02010600030101010101" pitchFamily="2" charset="-122"/>
                          <a:cs typeface="NEU-BZ-S92" charset="0"/>
                        </a:rPr>
                        <a:t>(12)______       </a:t>
                      </a: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2898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物体被拉伸时</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引力&gt;斥力</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u="sng">
                          <a:solidFill>
                            <a:srgbClr val="000000"/>
                          </a:solidFill>
                          <a:latin typeface="宋体" panose="02010600030101010101" pitchFamily="2" charset="-122"/>
                          <a:ea typeface="宋体" panose="02010600030101010101" pitchFamily="2" charset="-122"/>
                          <a:cs typeface="NEU-BZ-S92" charset="0"/>
                          <a:sym typeface="+mn-ea"/>
                        </a:rPr>
                        <a:t>(13)_______ </a:t>
                      </a:r>
                      <a:endParaRPr lang="zh-CN" altLang="en-US" sz="20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sym typeface="+mn-ea"/>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8" name="矩形 7"/>
          <p:cNvSpPr/>
          <p:nvPr/>
        </p:nvSpPr>
        <p:spPr>
          <a:xfrm>
            <a:off x="8268971" y="551474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引力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8" grpId="0"/>
    </p:bldLst>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内能</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4" name="文本框 3"/>
          <p:cNvSpPr txBox="1"/>
          <p:nvPr/>
        </p:nvSpPr>
        <p:spPr>
          <a:xfrm>
            <a:off x="1173480" y="1319530"/>
            <a:ext cx="9554210" cy="3969385"/>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1.内能</a:t>
            </a:r>
            <a:endParaRPr lang="zh-CN" altLang="en-US" sz="2400" b="1">
              <a:latin typeface="微软雅黑" panose="020b0503020204020204" charset="-122"/>
              <a:ea typeface="微软雅黑"/>
              <a:cs typeface="微软雅黑" panose="020b0503020204020204"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(1)定义:构成物体的所有分子,其热运动的动能与分子势能的总和,叫物体的内能.</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(2)理解:由于一切物体的分子都在不停地做无规则运动,因此在任何情况下,一切物体都具有</a:t>
            </a:r>
            <a:r>
              <a:rPr lang="en-US" altLang="zh-CN" sz="2400" u="sng">
                <a:latin typeface="宋体" panose="02010600030101010101" pitchFamily="2" charset="-122"/>
                <a:ea typeface="宋体" panose="02010600030101010101" pitchFamily="2" charset="-122"/>
                <a:cs typeface="宋体" panose="02010600030101010101" pitchFamily="2" charset="-122"/>
              </a:rPr>
              <a:t>(14)</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(3)单位:内能的单位是</a:t>
            </a:r>
            <a:r>
              <a:rPr lang="en-US" altLang="zh-CN" sz="2400" u="sng">
                <a:latin typeface="宋体" panose="02010600030101010101" pitchFamily="2" charset="-122"/>
                <a:ea typeface="宋体" panose="02010600030101010101" pitchFamily="2" charset="-122"/>
                <a:cs typeface="宋体" panose="02010600030101010101" pitchFamily="2" charset="-122"/>
              </a:rPr>
              <a:t>(15)</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,简称焦,符号是</a:t>
            </a:r>
            <a:r>
              <a:rPr lang="en-US" altLang="zh-CN" sz="2400" u="sng">
                <a:latin typeface="宋体" panose="02010600030101010101" pitchFamily="2" charset="-122"/>
                <a:ea typeface="宋体" panose="02010600030101010101" pitchFamily="2" charset="-122"/>
                <a:cs typeface="宋体" panose="02010600030101010101" pitchFamily="2" charset="-122"/>
              </a:rPr>
              <a:t>(16)</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(4)影响因素:温度、质量、状态等.</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4" name="矩形 13"/>
          <p:cNvSpPr/>
          <p:nvPr/>
        </p:nvSpPr>
        <p:spPr>
          <a:xfrm>
            <a:off x="4899026" y="359323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内能</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p:cNvSpPr/>
          <p:nvPr/>
        </p:nvSpPr>
        <p:spPr>
          <a:xfrm>
            <a:off x="5100956" y="414886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焦耳</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6" name="矩形 15"/>
          <p:cNvSpPr/>
          <p:nvPr/>
        </p:nvSpPr>
        <p:spPr>
          <a:xfrm>
            <a:off x="8887461" y="4148861"/>
            <a:ext cx="3365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J</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300"/>
                                        <p:tgtEl>
                                          <p:spTgt spid="1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300"/>
                                        <p:tgtEl>
                                          <p:spTgt spid="1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3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内能</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2" name="圆角矩形 36"/>
          <p:cNvSpPr/>
          <p:nvPr/>
        </p:nvSpPr>
        <p:spPr>
          <a:xfrm>
            <a:off x="1569720" y="1583055"/>
            <a:ext cx="9208770" cy="37553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2433320" y="1141095"/>
            <a:ext cx="19494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易错小练</a:t>
            </a:r>
            <a:endParaRPr lang="en-US" altLang="zh-CN"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2132330" y="1915160"/>
            <a:ext cx="8128000" cy="286131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请判断下列说法是否正确,若错误,请举出反例.</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1.同一物体,温度升高时,内能一定增大.	    </a:t>
            </a:r>
            <a:r>
              <a:rPr lang="en-US" altLang="zh-CN" sz="2400">
                <a:latin typeface="宋体" panose="02010600030101010101" pitchFamily="2" charset="-122"/>
                <a:ea typeface="宋体" panose="02010600030101010101" pitchFamily="2" charset="-122"/>
                <a:cs typeface="宋体" panose="02010600030101010101" pitchFamily="2" charset="-122"/>
              </a:rPr>
              <a:t>(17)</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反例:</a:t>
            </a:r>
            <a:r>
              <a:rPr lang="en-US" altLang="zh-CN" sz="2400" u="sng">
                <a:latin typeface="宋体" panose="02010600030101010101" pitchFamily="2" charset="-122"/>
                <a:ea typeface="宋体" panose="02010600030101010101" pitchFamily="2" charset="-122"/>
                <a:cs typeface="宋体" panose="02010600030101010101" pitchFamily="2" charset="-122"/>
              </a:rPr>
              <a:t>(18)</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2.同一物体,内能增大时,温度一定升高.	    </a:t>
            </a:r>
            <a:r>
              <a:rPr lang="en-US" altLang="zh-CN" sz="2400">
                <a:latin typeface="宋体" panose="02010600030101010101" pitchFamily="2" charset="-122"/>
                <a:ea typeface="宋体" panose="02010600030101010101" pitchFamily="2" charset="-122"/>
                <a:cs typeface="宋体" panose="02010600030101010101" pitchFamily="2" charset="-122"/>
              </a:rPr>
              <a:t>(19)</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反例:</a:t>
            </a:r>
            <a:r>
              <a:rPr lang="en-US" altLang="zh-CN" sz="2400" u="sng">
                <a:latin typeface="宋体" panose="02010600030101010101" pitchFamily="2" charset="-122"/>
                <a:ea typeface="宋体" panose="02010600030101010101" pitchFamily="2" charset="-122"/>
                <a:cs typeface="宋体" panose="02010600030101010101" pitchFamily="2" charset="-122"/>
              </a:rPr>
              <a:t>(20)</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4" name="矩形 13"/>
          <p:cNvSpPr/>
          <p:nvPr/>
        </p:nvSpPr>
        <p:spPr>
          <a:xfrm>
            <a:off x="3587751" y="4180611"/>
            <a:ext cx="569341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晶体在熔化过程中,内能增大,但温度不变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9040496" y="258358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9153526" y="372023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3587751" y="311508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无</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6" grpId="0"/>
      <p:bldP spid="8" grpId="0"/>
      <p:bldP spid="10"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小粒子与大宇宙</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1054100" y="823595"/>
            <a:ext cx="10085070" cy="56311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7.[2018河南,1]物理学拓展了人类对微观世界和宏观宇宙的认识.研究发现,常见的物质是由大量的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构成的.在天文观测中,人们通常用光年表示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单位.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8.[2020河南,9]随着科学技术的进步,我国在航天领域取得了举世瞩目的成就,对宇宙的探索在不断深入.以下所述的航天器或星体中距离地球最远的是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A.执行导航任务的北斗系列卫星</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B.月球上行走的“玉兔”月球车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C.在轨运行的“天宫二号”空间站</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D.“天眼FAST”探测到的太阳系外的脉冲星</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9" name="文本框 8"/>
          <p:cNvSpPr txBox="1"/>
          <p:nvPr/>
        </p:nvSpPr>
        <p:spPr>
          <a:xfrm>
            <a:off x="4568190" y="1486535"/>
            <a:ext cx="18173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分子(原子)</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2461260" y="2035175"/>
            <a:ext cx="88392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长度</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9478645" y="3700780"/>
            <a:ext cx="90868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D</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8"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内能</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693420" y="943610"/>
            <a:ext cx="9554210" cy="460375"/>
          </a:xfrm>
          <a:prstGeom prst="rect">
            <a:avLst/>
          </a:prstGeom>
          <a:noFill/>
        </p:spPr>
        <p:txBody>
          <a:bodyPr wrap="square" rtlCol="0">
            <a:spAutoFit/>
          </a:bodyPr>
          <a:lstStyle/>
          <a:p>
            <a:r>
              <a:rPr lang="zh-CN" altLang="en-US" sz="2400" b="1"/>
              <a:t>2.物体内能的改变</a:t>
            </a:r>
            <a:endParaRPr lang="zh-CN" altLang="en-US" sz="2400" b="1"/>
          </a:p>
        </p:txBody>
      </p:sp>
      <p:graphicFrame>
        <p:nvGraphicFramePr>
          <p:cNvPr id="3" name="表格 2"/>
          <p:cNvGraphicFramePr>
            <a:graphicFrameLocks noGrp="1"/>
          </p:cNvGraphicFramePr>
          <p:nvPr>
            <p:custDataLst>
              <p:tags r:id="rId3"/>
            </p:custDataLst>
          </p:nvPr>
        </p:nvGraphicFramePr>
        <p:xfrm>
          <a:off x="2068195" y="1608455"/>
          <a:ext cx="8332470" cy="4969510"/>
        </p:xfrm>
        <a:graphic>
          <a:graphicData uri="http://schemas.openxmlformats.org/drawingml/2006/table">
            <a:tbl>
              <a:tblPr firstRow="1" bandRow="1">
                <a:tableStyleId>{5940675A-B579-460E-94D1-54222C63F5DA}</a:tableStyleId>
              </a:tblPr>
              <a:tblGrid>
                <a:gridCol w="1143635"/>
                <a:gridCol w="2741295"/>
                <a:gridCol w="4447540"/>
              </a:tblGrid>
              <a:tr h="61150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改变方式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做功</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热传递</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0040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能量的相互(</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21)______</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能量的相互</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(22)</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________</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5760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说明</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a.物体对外界做功,物体的内能</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(23)</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 b.外界对物体做功,物体的内能</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(24)</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________</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a.条件:两个物体之间或同一个物体的两部分之间存在</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(25)</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b.方向:热量总是由</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(26)</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物体传到</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(27)</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物体或从物体的高温部分传到低温部分. </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c.结果:高温物体的内能</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(28)</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,低温物体的内能</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(29)</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,直到两物体的温度相同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19" name="矩形 18"/>
          <p:cNvSpPr/>
          <p:nvPr/>
        </p:nvSpPr>
        <p:spPr>
          <a:xfrm>
            <a:off x="4988561" y="233276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转化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0" name="矩形 19"/>
          <p:cNvSpPr/>
          <p:nvPr/>
        </p:nvSpPr>
        <p:spPr>
          <a:xfrm>
            <a:off x="8580756" y="233276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转移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1" name="矩形 20"/>
          <p:cNvSpPr/>
          <p:nvPr/>
        </p:nvSpPr>
        <p:spPr>
          <a:xfrm>
            <a:off x="4834256" y="430380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2" name="矩形 21"/>
          <p:cNvSpPr/>
          <p:nvPr/>
        </p:nvSpPr>
        <p:spPr>
          <a:xfrm>
            <a:off x="4834256" y="520994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增加</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3" name="矩形 22"/>
          <p:cNvSpPr/>
          <p:nvPr/>
        </p:nvSpPr>
        <p:spPr>
          <a:xfrm>
            <a:off x="8274686" y="3383051"/>
            <a:ext cx="11010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温度差</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4" name="矩形 23"/>
          <p:cNvSpPr/>
          <p:nvPr/>
        </p:nvSpPr>
        <p:spPr>
          <a:xfrm>
            <a:off x="8661401" y="384342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高温</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5" name="矩形 24"/>
          <p:cNvSpPr/>
          <p:nvPr/>
        </p:nvSpPr>
        <p:spPr>
          <a:xfrm>
            <a:off x="7096761" y="430380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低温</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6" name="矩形 25"/>
          <p:cNvSpPr/>
          <p:nvPr/>
        </p:nvSpPr>
        <p:spPr>
          <a:xfrm>
            <a:off x="9175751" y="520994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减少</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7" name="矩形 26"/>
          <p:cNvSpPr/>
          <p:nvPr/>
        </p:nvSpPr>
        <p:spPr>
          <a:xfrm>
            <a:off x="8274686" y="567032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增加</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300"/>
                                        <p:tgtEl>
                                          <p:spTgt spid="1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300"/>
                                        <p:tgtEl>
                                          <p:spTgt spid="2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300"/>
                                        <p:tgtEl>
                                          <p:spTgt spid="2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300"/>
                                        <p:tgtEl>
                                          <p:spTgt spid="22"/>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300"/>
                                        <p:tgtEl>
                                          <p:spTgt spid="23"/>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300"/>
                                        <p:tgtEl>
                                          <p:spTgt spid="24"/>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300"/>
                                        <p:tgtEl>
                                          <p:spTgt spid="25"/>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300"/>
                                        <p:tgtEl>
                                          <p:spTgt spid="26"/>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fade">
                                      <p:cBhvr>
                                        <p:cTn id="47" dur="3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3" grpId="0"/>
      <p:bldP spid="24" grpId="0"/>
      <p:bldP spid="25" grpId="0"/>
      <p:bldP spid="26" grpId="0"/>
      <p:bldP spid="27"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内能</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1356995" y="1998345"/>
            <a:ext cx="9478010" cy="2861310"/>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3.热量</a:t>
            </a:r>
            <a:endParaRPr lang="zh-CN" altLang="en-US" sz="2400" b="1">
              <a:latin typeface="微软雅黑" panose="020b0503020204020204" charset="-122"/>
              <a:ea typeface="微软雅黑"/>
              <a:cs typeface="微软雅黑" panose="020b0503020204020204"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(1)定义:在热传递过程中,传递内能的多少叫热量.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(2)与内能的关系:在热传递过程中,热量是内能改变的量度.对某个物体来说,若外界不对物体做功且物体不对外做功,当它吸收热量时,物体的内能会</a:t>
            </a:r>
            <a:r>
              <a:rPr lang="en-US" altLang="zh-CN" sz="2400" u="sng">
                <a:latin typeface="宋体" panose="02010600030101010101" pitchFamily="2" charset="-122"/>
                <a:ea typeface="宋体" panose="02010600030101010101" pitchFamily="2" charset="-122"/>
                <a:cs typeface="宋体" panose="02010600030101010101" pitchFamily="2" charset="-122"/>
              </a:rPr>
              <a:t>(30)</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矩形 2"/>
          <p:cNvSpPr/>
          <p:nvPr/>
        </p:nvSpPr>
        <p:spPr>
          <a:xfrm>
            <a:off x="3700146" y="426252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内能</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4" name="圆角矩形 36"/>
          <p:cNvSpPr/>
          <p:nvPr/>
        </p:nvSpPr>
        <p:spPr>
          <a:xfrm>
            <a:off x="1588135" y="1419225"/>
            <a:ext cx="9208770" cy="432244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433320" y="964565"/>
            <a:ext cx="19494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易错小练</a:t>
            </a:r>
            <a:endParaRPr lang="en-US" altLang="zh-CN" sz="2800" b="1">
              <a:solidFill>
                <a:srgbClr val="EE3028"/>
              </a:solidFill>
              <a:latin typeface="黑体" panose="02010609060101010101" pitchFamily="49" charset="-122"/>
              <a:ea typeface="黑体" panose="02010609060101010101" pitchFamily="49" charset="-122"/>
            </a:endParaRPr>
          </a:p>
        </p:txBody>
      </p:sp>
      <p:sp>
        <p:nvSpPr>
          <p:cNvPr id="6" name="文本框 5"/>
          <p:cNvSpPr txBox="1"/>
          <p:nvPr/>
        </p:nvSpPr>
        <p:spPr>
          <a:xfrm>
            <a:off x="1876425" y="1713230"/>
            <a:ext cx="8632825"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根据所学知识,判断下列说法是否正确.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(1)物体的温度越低,分子热运动越剧烈.	         </a:t>
            </a:r>
            <a:r>
              <a:rPr lang="en-US" altLang="zh-CN" sz="2400">
                <a:latin typeface="宋体" panose="02010600030101010101" pitchFamily="2" charset="-122"/>
                <a:ea typeface="宋体" panose="02010600030101010101" pitchFamily="2" charset="-122"/>
                <a:cs typeface="宋体" panose="02010600030101010101" pitchFamily="2" charset="-122"/>
              </a:rPr>
              <a:t>(31)</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(2)物体的温度越高,含有的热量越多.	         </a:t>
            </a:r>
            <a:r>
              <a:rPr lang="en-US" altLang="zh-CN" sz="2400">
                <a:latin typeface="宋体" panose="02010600030101010101" pitchFamily="2" charset="-122"/>
                <a:ea typeface="宋体" panose="02010600030101010101" pitchFamily="2" charset="-122"/>
                <a:cs typeface="宋体" panose="02010600030101010101" pitchFamily="2" charset="-122"/>
              </a:rPr>
              <a:t>(32)</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(3)温度高的物体内能一定大.	               </a:t>
            </a:r>
            <a:r>
              <a:rPr lang="en-US" altLang="zh-CN" sz="2400">
                <a:latin typeface="宋体" panose="02010600030101010101" pitchFamily="2" charset="-122"/>
                <a:ea typeface="宋体" panose="02010600030101010101" pitchFamily="2" charset="-122"/>
                <a:cs typeface="宋体" panose="02010600030101010101" pitchFamily="2" charset="-122"/>
              </a:rPr>
              <a:t>(33)</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(4)物体吸收热量,温度不一定升高.	         </a:t>
            </a:r>
            <a:r>
              <a:rPr lang="en-US" altLang="zh-CN" sz="2400">
                <a:latin typeface="宋体" panose="02010600030101010101" pitchFamily="2" charset="-122"/>
                <a:ea typeface="宋体" panose="02010600030101010101" pitchFamily="2" charset="-122"/>
                <a:cs typeface="宋体" panose="02010600030101010101" pitchFamily="2" charset="-122"/>
              </a:rPr>
              <a:t>(34)</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(5)物体温度降低,一定放出了热量.	         </a:t>
            </a:r>
            <a:r>
              <a:rPr lang="en-US" altLang="zh-CN" sz="2400">
                <a:latin typeface="宋体" panose="02010600030101010101" pitchFamily="2" charset="-122"/>
                <a:ea typeface="宋体" panose="02010600030101010101" pitchFamily="2" charset="-122"/>
                <a:cs typeface="宋体" panose="02010600030101010101" pitchFamily="2" charset="-122"/>
              </a:rPr>
              <a:t>(35)</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9620886" y="239435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9620886" y="295633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9620885" y="3514725"/>
            <a:ext cx="48895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9620886" y="409107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9707881" y="466765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300"/>
                                        <p:tgtEl>
                                          <p:spTgt spid="1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300"/>
                                        <p:tgtEl>
                                          <p:spTgt spid="12"/>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12" grpId="0"/>
      <p:bldP spid="13" grpId="0"/>
    </p:bldLst>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内能</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4" name="圆角矩形 36"/>
          <p:cNvSpPr/>
          <p:nvPr/>
        </p:nvSpPr>
        <p:spPr>
          <a:xfrm>
            <a:off x="1569720" y="1431925"/>
            <a:ext cx="9208770" cy="432244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433320" y="964565"/>
            <a:ext cx="19494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易错小练</a:t>
            </a:r>
            <a:endParaRPr lang="en-US" altLang="zh-CN" sz="2800" b="1">
              <a:solidFill>
                <a:srgbClr val="EE3028"/>
              </a:solidFill>
              <a:latin typeface="黑体" panose="02010609060101010101" pitchFamily="49" charset="-122"/>
              <a:ea typeface="黑体" panose="02010609060101010101" pitchFamily="49" charset="-122"/>
            </a:endParaRPr>
          </a:p>
        </p:txBody>
      </p:sp>
      <p:sp>
        <p:nvSpPr>
          <p:cNvPr id="6" name="文本框 5"/>
          <p:cNvSpPr txBox="1"/>
          <p:nvPr/>
        </p:nvSpPr>
        <p:spPr>
          <a:xfrm>
            <a:off x="1701800" y="1998345"/>
            <a:ext cx="8923020" cy="286131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(6)水沸腾时温度保持不变,水和水蒸气的总内能增加.	</a:t>
            </a:r>
            <a:r>
              <a:rPr lang="en-US" altLang="zh-CN" sz="2400">
                <a:latin typeface="宋体" panose="02010600030101010101" pitchFamily="2" charset="-122"/>
                <a:ea typeface="宋体" panose="02010600030101010101" pitchFamily="2" charset="-122"/>
                <a:cs typeface="宋体" panose="02010600030101010101" pitchFamily="2" charset="-122"/>
              </a:rPr>
              <a:t>(36)</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(7)物体的温度为0 ℃时,其内能为零.	            </a:t>
            </a:r>
            <a:r>
              <a:rPr lang="en-US" altLang="zh-CN" sz="2400">
                <a:latin typeface="宋体" panose="02010600030101010101" pitchFamily="2" charset="-122"/>
                <a:ea typeface="宋体" panose="02010600030101010101" pitchFamily="2" charset="-122"/>
                <a:cs typeface="宋体" panose="02010600030101010101" pitchFamily="2" charset="-122"/>
              </a:rPr>
              <a:t>(37)</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(8)内能可自动地从高温物体转移到低温物体.        </a:t>
            </a:r>
            <a:r>
              <a:rPr lang="en-US" altLang="zh-CN" sz="2400">
                <a:latin typeface="宋体" panose="02010600030101010101" pitchFamily="2" charset="-122"/>
                <a:ea typeface="宋体" panose="02010600030101010101" pitchFamily="2" charset="-122"/>
                <a:cs typeface="宋体" panose="02010600030101010101" pitchFamily="2" charset="-122"/>
              </a:rPr>
              <a:t>(38)</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(9)双手互搓,手的内能不会增加.	                  </a:t>
            </a:r>
            <a:r>
              <a:rPr lang="en-US" altLang="zh-CN" sz="2400">
                <a:latin typeface="宋体" panose="02010600030101010101" pitchFamily="2" charset="-122"/>
                <a:ea typeface="宋体" panose="02010600030101010101" pitchFamily="2" charset="-122"/>
                <a:cs typeface="宋体" panose="02010600030101010101" pitchFamily="2" charset="-122"/>
              </a:rPr>
              <a:t>(39)</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(10)热量不能从内能少的物体传到内能多的物体.	</a:t>
            </a:r>
            <a:r>
              <a:rPr lang="en-US" altLang="zh-CN" sz="2400">
                <a:latin typeface="宋体" panose="02010600030101010101" pitchFamily="2" charset="-122"/>
                <a:ea typeface="宋体" panose="02010600030101010101" pitchFamily="2" charset="-122"/>
                <a:cs typeface="宋体" panose="02010600030101010101" pitchFamily="2" charset="-122"/>
              </a:rPr>
              <a:t>(40)</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9974581" y="215496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974581" y="277281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9974581" y="323319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9974581" y="377040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9974581" y="439905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P spid="10" grpId="0"/>
      <p:bldP spid="11" grpId="0"/>
    </p:bldLst>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比热容</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3</a:t>
            </a:r>
            <a:endParaRPr lang="en-US" altLang="zh-CN">
              <a:solidFill>
                <a:schemeClr val="bg1"/>
              </a:solidFill>
              <a:sym typeface="+mn-lt"/>
            </a:endParaRPr>
          </a:p>
        </p:txBody>
      </p:sp>
      <p:sp>
        <p:nvSpPr>
          <p:cNvPr id="4" name="文本框 3"/>
          <p:cNvSpPr txBox="1"/>
          <p:nvPr/>
        </p:nvSpPr>
        <p:spPr>
          <a:xfrm>
            <a:off x="715645" y="1170305"/>
            <a:ext cx="10386695" cy="5077460"/>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1.物理意义:</a:t>
            </a:r>
            <a:r>
              <a:rPr lang="zh-CN" altLang="en-US" sz="2400">
                <a:latin typeface="宋体" panose="02010600030101010101" pitchFamily="2" charset="-122"/>
                <a:ea typeface="宋体" panose="02010600030101010101" pitchFamily="2" charset="-122"/>
                <a:cs typeface="宋体" panose="02010600030101010101" pitchFamily="2" charset="-122"/>
              </a:rPr>
              <a:t>表示物体吸热或放热本领的物理量.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2.定义:</a:t>
            </a:r>
            <a:r>
              <a:rPr lang="zh-CN" altLang="en-US" sz="2400">
                <a:latin typeface="宋体" panose="02010600030101010101" pitchFamily="2" charset="-122"/>
                <a:ea typeface="宋体" panose="02010600030101010101" pitchFamily="2" charset="-122"/>
                <a:cs typeface="宋体" panose="02010600030101010101" pitchFamily="2" charset="-122"/>
              </a:rPr>
              <a:t>一定质量的某种物质,在温度升高(或降低)时吸收(或放出)的热量与它的质量和升高(或降低)的温度的乘积之比.</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3.单位:</a:t>
            </a:r>
            <a:r>
              <a:rPr lang="zh-CN" altLang="en-US" sz="2400">
                <a:latin typeface="宋体" panose="02010600030101010101" pitchFamily="2" charset="-122"/>
                <a:ea typeface="宋体" panose="02010600030101010101" pitchFamily="2" charset="-122"/>
                <a:cs typeface="宋体" panose="02010600030101010101" pitchFamily="2" charset="-122"/>
              </a:rPr>
              <a:t>焦每千克摄氏度,符号是</a:t>
            </a:r>
            <a:r>
              <a:rPr lang="en-US" altLang="zh-CN" sz="2400" u="sng">
                <a:latin typeface="宋体" panose="02010600030101010101" pitchFamily="2" charset="-122"/>
                <a:ea typeface="宋体" panose="02010600030101010101" pitchFamily="2" charset="-122"/>
                <a:cs typeface="宋体" panose="02010600030101010101" pitchFamily="2" charset="-122"/>
              </a:rPr>
              <a:t>(41)</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4.吸收或放出热量的相关计算公式:</a:t>
            </a:r>
            <a:r>
              <a:rPr lang="zh-CN" altLang="en-US" sz="2400">
                <a:latin typeface="宋体" panose="02010600030101010101" pitchFamily="2" charset="-122"/>
                <a:ea typeface="宋体" panose="02010600030101010101" pitchFamily="2" charset="-122"/>
                <a:cs typeface="宋体" panose="02010600030101010101" pitchFamily="2" charset="-122"/>
              </a:rPr>
              <a:t>Q=cmΔt.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latin typeface="黑体" panose="02010609060101010101" pitchFamily="49" charset="-122"/>
                <a:ea typeface="黑体" panose="02010609060101010101" pitchFamily="49" charset="-122"/>
                <a:cs typeface="黑体" panose="02010609060101010101" pitchFamily="49" charset="-122"/>
              </a:rPr>
              <a:t>注:</a:t>
            </a:r>
            <a:r>
              <a:rPr lang="zh-CN" altLang="en-US" sz="2400">
                <a:latin typeface="宋体" panose="02010600030101010101" pitchFamily="2" charset="-122"/>
                <a:ea typeface="宋体" panose="02010600030101010101" pitchFamily="2" charset="-122"/>
                <a:cs typeface="宋体" panose="02010600030101010101" pitchFamily="2" charset="-122"/>
              </a:rPr>
              <a:t>吸热时Δt=t</a:t>
            </a:r>
            <a:r>
              <a:rPr lang="zh-CN" altLang="en-US" sz="2400" baseline="-25000">
                <a:latin typeface="宋体" panose="02010600030101010101" pitchFamily="2" charset="-122"/>
                <a:ea typeface="宋体" panose="02010600030101010101" pitchFamily="2" charset="-122"/>
                <a:cs typeface="宋体" panose="02010600030101010101" pitchFamily="2" charset="-122"/>
              </a:rPr>
              <a:t>末</a:t>
            </a:r>
            <a:r>
              <a:rPr lang="zh-CN" altLang="en-US" sz="2400">
                <a:latin typeface="宋体" panose="02010600030101010101" pitchFamily="2" charset="-122"/>
                <a:ea typeface="宋体" panose="02010600030101010101" pitchFamily="2" charset="-122"/>
                <a:cs typeface="宋体" panose="02010600030101010101" pitchFamily="2" charset="-122"/>
              </a:rPr>
              <a:t>-t</a:t>
            </a:r>
            <a:r>
              <a:rPr lang="zh-CN" altLang="en-US" sz="2400" baseline="-25000">
                <a:latin typeface="宋体" panose="02010600030101010101" pitchFamily="2" charset="-122"/>
                <a:ea typeface="宋体" panose="02010600030101010101" pitchFamily="2" charset="-122"/>
                <a:cs typeface="宋体" panose="02010600030101010101" pitchFamily="2" charset="-122"/>
              </a:rPr>
              <a:t>初</a:t>
            </a:r>
            <a:r>
              <a:rPr lang="zh-CN" altLang="en-US" sz="2400">
                <a:latin typeface="宋体" panose="02010600030101010101" pitchFamily="2" charset="-122"/>
                <a:ea typeface="宋体" panose="02010600030101010101" pitchFamily="2" charset="-122"/>
                <a:cs typeface="宋体" panose="02010600030101010101" pitchFamily="2" charset="-122"/>
              </a:rPr>
              <a:t>,放热时Δt=t</a:t>
            </a:r>
            <a:r>
              <a:rPr lang="zh-CN" altLang="en-US" sz="2400" baseline="-25000">
                <a:latin typeface="宋体" panose="02010600030101010101" pitchFamily="2" charset="-122"/>
                <a:ea typeface="宋体" panose="02010600030101010101" pitchFamily="2" charset="-122"/>
                <a:cs typeface="宋体" panose="02010600030101010101" pitchFamily="2" charset="-122"/>
              </a:rPr>
              <a:t>初</a:t>
            </a:r>
            <a:r>
              <a:rPr lang="zh-CN" altLang="en-US" sz="2400">
                <a:latin typeface="宋体" panose="02010600030101010101" pitchFamily="2" charset="-122"/>
                <a:ea typeface="宋体" panose="02010600030101010101" pitchFamily="2" charset="-122"/>
                <a:cs typeface="宋体" panose="02010600030101010101" pitchFamily="2" charset="-122"/>
              </a:rPr>
              <a:t>-t</a:t>
            </a:r>
            <a:r>
              <a:rPr lang="zh-CN" altLang="en-US" sz="2400" baseline="-25000">
                <a:latin typeface="宋体" panose="02010600030101010101" pitchFamily="2" charset="-122"/>
                <a:ea typeface="宋体" panose="02010600030101010101" pitchFamily="2" charset="-122"/>
                <a:cs typeface="宋体" panose="02010600030101010101" pitchFamily="2" charset="-122"/>
              </a:rPr>
              <a:t>末</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b="1">
                <a:latin typeface="黑体" panose="02010609060101010101" pitchFamily="49" charset="-122"/>
                <a:ea typeface="黑体" panose="02010609060101010101" pitchFamily="49" charset="-122"/>
                <a:cs typeface="黑体" panose="02010609060101010101" pitchFamily="49" charset="-122"/>
              </a:rPr>
              <a:t>变形公式:</a:t>
            </a:r>
            <a:r>
              <a:rPr lang="zh-CN" altLang="en-US" sz="2400">
                <a:latin typeface="宋体" panose="02010600030101010101" pitchFamily="2" charset="-122"/>
                <a:ea typeface="宋体" panose="02010600030101010101" pitchFamily="2" charset="-122"/>
                <a:cs typeface="宋体" panose="02010600030101010101" pitchFamily="2" charset="-122"/>
              </a:rPr>
              <a:t>计算质量m=</a:t>
            </a:r>
            <a:r>
              <a:rPr lang="en-US" altLang="zh-CN" sz="2400" u="sng">
                <a:latin typeface="宋体" panose="02010600030101010101" pitchFamily="2" charset="-122"/>
                <a:ea typeface="宋体" panose="02010600030101010101" pitchFamily="2" charset="-122"/>
                <a:cs typeface="宋体" panose="02010600030101010101" pitchFamily="2" charset="-122"/>
              </a:rPr>
              <a:t>(42)</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,计算比热容c=</a:t>
            </a:r>
            <a:r>
              <a:rPr lang="en-US" altLang="zh-CN" sz="2400" u="sng">
                <a:latin typeface="宋体" panose="02010600030101010101" pitchFamily="2" charset="-122"/>
                <a:ea typeface="宋体" panose="02010600030101010101" pitchFamily="2" charset="-122"/>
                <a:cs typeface="宋体" panose="02010600030101010101" pitchFamily="2" charset="-122"/>
              </a:rPr>
              <a:t>(43)</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,计算温度变化量Δt=</a:t>
            </a:r>
            <a:r>
              <a:rPr lang="en-US" altLang="zh-CN" sz="2400" u="sng">
                <a:latin typeface="宋体" panose="02010600030101010101" pitchFamily="2" charset="-122"/>
                <a:ea typeface="宋体" panose="02010600030101010101" pitchFamily="2" charset="-122"/>
                <a:cs typeface="宋体" panose="02010600030101010101" pitchFamily="2" charset="-122"/>
              </a:rPr>
              <a:t>(44)</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5" name="矩形 4"/>
          <p:cNvSpPr/>
          <p:nvPr/>
        </p:nvSpPr>
        <p:spPr>
          <a:xfrm>
            <a:off x="5698491" y="2911881"/>
            <a:ext cx="171704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J/(kg·℃)</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1" name="图片 10"/>
          <p:cNvPicPr>
            <a:picLocks noChangeAspect="1"/>
          </p:cNvPicPr>
          <p:nvPr/>
        </p:nvPicPr>
        <p:blipFill>
          <a:blip r:embed="rId2"/>
          <a:stretch>
            <a:fillRect/>
          </a:stretch>
        </p:blipFill>
        <p:spPr>
          <a:xfrm>
            <a:off x="4505325" y="4565650"/>
            <a:ext cx="441960" cy="746125"/>
          </a:xfrm>
          <a:prstGeom prst="rect">
            <a:avLst/>
          </a:prstGeom>
        </p:spPr>
      </p:pic>
      <p:pic>
        <p:nvPicPr>
          <p:cNvPr id="13" name="图片 12"/>
          <p:cNvPicPr>
            <a:picLocks noChangeAspect="1"/>
          </p:cNvPicPr>
          <p:nvPr/>
        </p:nvPicPr>
        <p:blipFill>
          <a:blip r:embed="rId3"/>
          <a:stretch>
            <a:fillRect/>
          </a:stretch>
        </p:blipFill>
        <p:spPr>
          <a:xfrm>
            <a:off x="8254365" y="4711065"/>
            <a:ext cx="493395" cy="600710"/>
          </a:xfrm>
          <a:prstGeom prst="rect">
            <a:avLst/>
          </a:prstGeom>
        </p:spPr>
      </p:pic>
      <p:pic>
        <p:nvPicPr>
          <p:cNvPr id="14" name="图片 13"/>
          <p:cNvPicPr>
            <a:picLocks noChangeAspect="1"/>
          </p:cNvPicPr>
          <p:nvPr/>
        </p:nvPicPr>
        <p:blipFill>
          <a:blip r:embed="rId4"/>
          <a:stretch>
            <a:fillRect/>
          </a:stretch>
        </p:blipFill>
        <p:spPr>
          <a:xfrm>
            <a:off x="3141980" y="5311775"/>
            <a:ext cx="467995" cy="67310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比热容</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3</a:t>
            </a:r>
            <a:endParaRPr lang="en-US" altLang="zh-CN">
              <a:solidFill>
                <a:schemeClr val="bg1"/>
              </a:solidFill>
              <a:sym typeface="+mn-lt"/>
            </a:endParaRPr>
          </a:p>
        </p:txBody>
      </p:sp>
      <p:sp>
        <p:nvSpPr>
          <p:cNvPr id="2" name="圆角矩形 36"/>
          <p:cNvSpPr/>
          <p:nvPr/>
        </p:nvSpPr>
        <p:spPr>
          <a:xfrm>
            <a:off x="895350" y="1267460"/>
            <a:ext cx="10822305" cy="458724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927225" y="817880"/>
            <a:ext cx="1949450" cy="737235"/>
          </a:xfrm>
          <a:prstGeom prst="rect">
            <a:avLst/>
          </a:prstGeom>
          <a:solidFill>
            <a:schemeClr val="bg1"/>
          </a:solidFill>
        </p:spPr>
        <p:txBody>
          <a:bodyPr wrap="square">
            <a:spAutoFit/>
          </a:bodyPr>
          <a:lstStyle/>
          <a:p>
            <a:pPr algn="ctr">
              <a:lnSpc>
                <a:spcPct val="150000"/>
              </a:lnSpc>
            </a:pPr>
            <a:r>
              <a:rPr lang="zh-CN" altLang="zh-CN" sz="2800" b="1">
                <a:solidFill>
                  <a:srgbClr val="EE3028"/>
                </a:solidFill>
                <a:latin typeface="黑体" panose="02010609060101010101" pitchFamily="49" charset="-122"/>
                <a:ea typeface="黑体" panose="02010609060101010101" pitchFamily="49" charset="-122"/>
              </a:rPr>
              <a:t>得分指南</a:t>
            </a:r>
            <a:endParaRPr lang="zh-CN" altLang="zh-CN" sz="2800" b="1">
              <a:solidFill>
                <a:srgbClr val="EE3028"/>
              </a:solidFill>
              <a:latin typeface="黑体" panose="02010609060101010101" pitchFamily="49" charset="-122"/>
              <a:ea typeface="黑体" panose="02010609060101010101" pitchFamily="49" charset="-122"/>
            </a:endParaRPr>
          </a:p>
        </p:txBody>
      </p:sp>
      <p:sp>
        <p:nvSpPr>
          <p:cNvPr id="6" name="文本框 5"/>
          <p:cNvSpPr txBox="1"/>
          <p:nvPr/>
        </p:nvSpPr>
        <p:spPr>
          <a:xfrm>
            <a:off x="1200785" y="1425575"/>
            <a:ext cx="10409555" cy="4523105"/>
          </a:xfrm>
          <a:prstGeom prst="rect">
            <a:avLst/>
          </a:prstGeom>
          <a:noFill/>
        </p:spPr>
        <p:txBody>
          <a:bodyPr wrap="square" rtlCol="0">
            <a:spAutoFit/>
          </a:bodyPr>
          <a:lstStyle/>
          <a:p>
            <a:pPr algn="ct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有关比热容的理解</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a.比热容是物质的一种特性,其大小与物质的</a:t>
            </a:r>
            <a:r>
              <a:rPr lang="en-US" altLang="zh-CN" sz="2400" u="sng">
                <a:latin typeface="宋体" panose="02010600030101010101" pitchFamily="2" charset="-122"/>
                <a:ea typeface="宋体" panose="02010600030101010101" pitchFamily="2" charset="-122"/>
                <a:cs typeface="宋体" panose="02010600030101010101" pitchFamily="2" charset="-122"/>
              </a:rPr>
              <a:t>(45)</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(46)</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有关,与质量、体积、温度、密度、吸放热、形状等因素无关.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b.质量相同的不同物质,当吸收(放出)的热量相同时,比热容较大的物质,温度变化量</a:t>
            </a:r>
            <a:r>
              <a:rPr lang="en-US" altLang="zh-CN" sz="2400" u="sng">
                <a:latin typeface="宋体" panose="02010600030101010101" pitchFamily="2" charset="-122"/>
                <a:ea typeface="宋体" panose="02010600030101010101" pitchFamily="2" charset="-122"/>
                <a:cs typeface="宋体" panose="02010600030101010101" pitchFamily="2" charset="-122"/>
              </a:rPr>
              <a:t>(47)</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c.质量相同的不同物质,当温度的变化量相同时,比热容较大的物质,吸收(放出)的热量</a:t>
            </a:r>
            <a:r>
              <a:rPr lang="en-US" altLang="zh-CN" sz="2400" u="sng">
                <a:latin typeface="宋体" panose="02010600030101010101" pitchFamily="2" charset="-122"/>
                <a:ea typeface="宋体" panose="02010600030101010101" pitchFamily="2" charset="-122"/>
                <a:cs typeface="宋体" panose="02010600030101010101" pitchFamily="2" charset="-122"/>
              </a:rPr>
              <a:t>(48)</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7902576" y="211686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种类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10010776" y="211686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状态</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2930526" y="37335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较小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p:cNvSpPr/>
          <p:nvPr/>
        </p:nvSpPr>
        <p:spPr>
          <a:xfrm>
            <a:off x="3308986" y="479275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较多</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300"/>
                                        <p:tgtEl>
                                          <p:spTgt spid="1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5" grpId="0"/>
    </p:bldLst>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比热容</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3</a:t>
            </a:r>
            <a:endParaRPr lang="en-US" altLang="zh-CN">
              <a:solidFill>
                <a:schemeClr val="bg1"/>
              </a:solidFill>
              <a:sym typeface="+mn-lt"/>
            </a:endParaRPr>
          </a:p>
        </p:txBody>
      </p:sp>
      <p:sp>
        <p:nvSpPr>
          <p:cNvPr id="2" name="文本框 1"/>
          <p:cNvSpPr txBox="1"/>
          <p:nvPr/>
        </p:nvSpPr>
        <p:spPr>
          <a:xfrm>
            <a:off x="889635" y="1751330"/>
            <a:ext cx="10097770" cy="267652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5.水的比热容为4.2×10</a:t>
            </a:r>
            <a:r>
              <a:rPr lang="zh-CN" altLang="en-US" sz="2400" baseline="30000">
                <a:latin typeface="宋体" panose="02010600030101010101" pitchFamily="2" charset="-122"/>
                <a:ea typeface="宋体" panose="02010600030101010101" pitchFamily="2" charset="-122"/>
                <a:cs typeface="宋体" panose="02010600030101010101" pitchFamily="2" charset="-122"/>
                <a:sym typeface="+mn-ea"/>
              </a:rPr>
              <a:t>3</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 J/(kg·℃) ,物理意义是:1 kg的水温度升高(降低)</a:t>
            </a:r>
            <a:r>
              <a:rPr lang="en-US" altLang="zh-CN" sz="2400" u="sng">
                <a:latin typeface="宋体" panose="02010600030101010101" pitchFamily="2" charset="-122"/>
                <a:ea typeface="宋体" panose="02010600030101010101" pitchFamily="2" charset="-122"/>
                <a:cs typeface="宋体" panose="02010600030101010101" pitchFamily="2" charset="-122"/>
                <a:sym typeface="+mn-ea"/>
              </a:rPr>
              <a:t>(49</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℃吸收(放出)的热量为</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latin typeface="宋体" panose="02010600030101010101" pitchFamily="2" charset="-122"/>
                <a:ea typeface="宋体" panose="02010600030101010101" pitchFamily="2" charset="-122"/>
                <a:cs typeface="宋体" panose="02010600030101010101" pitchFamily="2" charset="-122"/>
                <a:sym typeface="+mn-ea"/>
              </a:rPr>
              <a:t>50</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J.</a:t>
            </a:r>
            <a:r>
              <a:rPr lang="zh-CN" altLang="en-US">
                <a:latin typeface="宋体" panose="02010600030101010101" pitchFamily="2" charset="-122"/>
                <a:ea typeface="宋体" panose="02010600030101010101" pitchFamily="2" charset="-122"/>
                <a:cs typeface="宋体" panose="02010600030101010101" pitchFamily="2" charset="-122"/>
                <a:sym typeface="+mn-ea"/>
              </a:rPr>
              <a:t> </a:t>
            </a:r>
            <a:endParaRPr lang="zh-CN" altLang="en-US">
              <a:latin typeface="宋体" panose="02010600030101010101" pitchFamily="2" charset="-122"/>
              <a:ea typeface="宋体" panose="02010600030101010101" pitchFamily="2" charset="-122"/>
              <a:cs typeface="宋体" panose="02010600030101010101" pitchFamily="2" charset="-122"/>
              <a:sym typeface="+mn-ea"/>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6.水可以调节气候、缓解城市的热岛效应,用水作汽车的冷却剂和取暖物质等,都是运用了水的</a:t>
            </a:r>
            <a:r>
              <a:rPr lang="en-US" altLang="zh-CN" sz="2400" u="sng">
                <a:latin typeface="宋体" panose="02010600030101010101" pitchFamily="2" charset="-122"/>
                <a:ea typeface="宋体" panose="02010600030101010101" pitchFamily="2" charset="-122"/>
                <a:cs typeface="宋体" panose="02010600030101010101" pitchFamily="2" charset="-122"/>
              </a:rPr>
              <a:t>(51)</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的特性. </a:t>
            </a:r>
            <a:endParaRPr lang="zh-CN" altLang="en-US" sz="2400">
              <a:latin typeface="宋体" panose="02010600030101010101" pitchFamily="2" charset="-122"/>
              <a:ea typeface="宋体" panose="02010600030101010101" pitchFamily="2" charset="-122"/>
              <a:cs typeface="宋体" panose="02010600030101010101" pitchFamily="2" charset="-122"/>
            </a:endParaRPr>
          </a:p>
          <a:p>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6" name="矩形 15"/>
          <p:cNvSpPr/>
          <p:nvPr/>
        </p:nvSpPr>
        <p:spPr>
          <a:xfrm>
            <a:off x="2130426" y="2394991"/>
            <a:ext cx="3365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7" name="矩形 16"/>
          <p:cNvSpPr/>
          <p:nvPr/>
        </p:nvSpPr>
        <p:spPr>
          <a:xfrm>
            <a:off x="6463666" y="2394991"/>
            <a:ext cx="135763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4.2×10</a:t>
            </a:r>
            <a:r>
              <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4167506" y="3468776"/>
            <a:ext cx="171323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比热容较大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300"/>
                                        <p:tgtEl>
                                          <p:spTgt spid="1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300"/>
                                        <p:tgtEl>
                                          <p:spTgt spid="1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3" grpId="0"/>
    </p:bldLst>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热机</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4</a:t>
            </a:r>
            <a:endParaRPr lang="en-US" altLang="zh-CN">
              <a:solidFill>
                <a:schemeClr val="bg1"/>
              </a:solidFill>
              <a:sym typeface="+mn-lt"/>
            </a:endParaRPr>
          </a:p>
        </p:txBody>
      </p:sp>
      <p:sp>
        <p:nvSpPr>
          <p:cNvPr id="4" name="文本框 3"/>
          <p:cNvSpPr txBox="1"/>
          <p:nvPr/>
        </p:nvSpPr>
        <p:spPr>
          <a:xfrm>
            <a:off x="1321435" y="1574800"/>
            <a:ext cx="9352280" cy="3046095"/>
          </a:xfrm>
          <a:prstGeom prst="rect">
            <a:avLst/>
          </a:prstGeom>
          <a:noFill/>
        </p:spPr>
        <p:txBody>
          <a:bodyPr wrap="square" rtlCol="0">
            <a:spAutoFit/>
          </a:bodyPr>
          <a:lstStyle/>
          <a:p>
            <a:pPr>
              <a:lnSpc>
                <a:spcPct val="200000"/>
              </a:lnSpc>
            </a:pPr>
            <a:r>
              <a:rPr lang="zh-CN" altLang="en-US" sz="2400" b="1">
                <a:latin typeface="微软雅黑" panose="020b0503020204020204" charset="-122"/>
                <a:ea typeface="微软雅黑"/>
                <a:cs typeface="微软雅黑" panose="020b0503020204020204" charset="-122"/>
              </a:rPr>
              <a:t>1.热机</a:t>
            </a:r>
            <a:endParaRPr lang="zh-CN" altLang="en-US" sz="2400" b="1">
              <a:latin typeface="微软雅黑" panose="020b0503020204020204" charset="-122"/>
              <a:ea typeface="微软雅黑"/>
              <a:cs typeface="微软雅黑" panose="020b0503020204020204"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(1)定义:利用内能做功的机械叫热机.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(2)分类:蒸汽机、汽轮机、喷气式发动机、内燃机等.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(3)能量转化:燃料的化学能先转化为内能,内能再转化为机械能.</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热机</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4</a:t>
            </a:r>
            <a:endParaRPr lang="en-US" altLang="zh-CN">
              <a:solidFill>
                <a:schemeClr val="bg1"/>
              </a:solidFill>
              <a:sym typeface="+mn-lt"/>
            </a:endParaRPr>
          </a:p>
        </p:txBody>
      </p:sp>
      <p:sp>
        <p:nvSpPr>
          <p:cNvPr id="4" name="文本框 3"/>
          <p:cNvSpPr txBox="1"/>
          <p:nvPr/>
        </p:nvSpPr>
        <p:spPr>
          <a:xfrm>
            <a:off x="1321435" y="1574800"/>
            <a:ext cx="9352280" cy="829945"/>
          </a:xfrm>
          <a:prstGeom prst="rect">
            <a:avLst/>
          </a:prstGeom>
          <a:noFill/>
        </p:spPr>
        <p:txBody>
          <a:bodyPr wrap="square" rtlCol="0">
            <a:spAutoFit/>
          </a:bodyPr>
          <a:lstStyle/>
          <a:p>
            <a:pPr>
              <a:lnSpc>
                <a:spcPct val="20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2" name="文本框 1"/>
          <p:cNvSpPr txBox="1"/>
          <p:nvPr/>
        </p:nvSpPr>
        <p:spPr>
          <a:xfrm>
            <a:off x="690245" y="651510"/>
            <a:ext cx="10614660" cy="1753235"/>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2.内燃机</a:t>
            </a:r>
            <a:endParaRPr lang="zh-CN" altLang="en-US" sz="2400" b="1">
              <a:latin typeface="微软雅黑" panose="020b0503020204020204" charset="-122"/>
              <a:ea typeface="微软雅黑"/>
              <a:cs typeface="微软雅黑" panose="020b0503020204020204"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(1)分类:汽油机和柴油机(依据燃料不同).</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(2)汽油机的工作过程:</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3" name="表格 2"/>
          <p:cNvGraphicFramePr>
            <a:graphicFrameLocks noGrp="1"/>
          </p:cNvGraphicFramePr>
          <p:nvPr>
            <p:custDataLst>
              <p:tags r:id="rId2"/>
            </p:custDataLst>
          </p:nvPr>
        </p:nvGraphicFramePr>
        <p:xfrm>
          <a:off x="1278890" y="2404745"/>
          <a:ext cx="9786620" cy="3989070"/>
        </p:xfrm>
        <a:graphic>
          <a:graphicData uri="http://schemas.openxmlformats.org/drawingml/2006/table">
            <a:tbl>
              <a:tblPr firstRow="1" bandRow="1">
                <a:tableStyleId>{5940675A-B579-460E-94D1-54222C63F5DA}</a:tableStyleId>
              </a:tblPr>
              <a:tblGrid>
                <a:gridCol w="1562100"/>
                <a:gridCol w="2022475"/>
                <a:gridCol w="2190750"/>
                <a:gridCol w="2066925"/>
                <a:gridCol w="1944370"/>
              </a:tblGrid>
              <a:tr h="45783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工作冲程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吸气冲程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(52)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冲程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zh-CN"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53</a:t>
                      </a:r>
                      <a:r>
                        <a:rPr lang="zh-CN"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冲程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排气冲程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59385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示意图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822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进气门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打开</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关闭</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关闭</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关闭</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568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排气门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关闭</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关闭</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关闭</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打开</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2291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活塞运动方向</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altLang="zh-CN" sz="2000" b="0" u="sng">
                          <a:solidFill>
                            <a:srgbClr val="000000"/>
                          </a:solidFill>
                          <a:latin typeface="宋体" panose="02010600030101010101" pitchFamily="2" charset="-122"/>
                          <a:ea typeface="宋体" panose="02010600030101010101" pitchFamily="2" charset="-122"/>
                          <a:cs typeface="NEU-BZ-S92" charset="0"/>
                        </a:rPr>
                        <a:t>(54)_________   </a:t>
                      </a:r>
                      <a:r>
                        <a:rPr lang="en-US" sz="2000" b="0" u="sng">
                          <a:solidFill>
                            <a:srgbClr val="000000"/>
                          </a:solidFill>
                          <a:latin typeface="宋体" panose="02010600030101010101" pitchFamily="2" charset="-122"/>
                          <a:ea typeface="宋体" panose="02010600030101010101" pitchFamily="2" charset="-122"/>
                          <a:cs typeface="NEU-BZ-S92" charset="0"/>
                        </a:rPr>
                        <a:t>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u="sng">
                          <a:solidFill>
                            <a:srgbClr val="000000"/>
                          </a:solidFill>
                          <a:latin typeface="宋体" panose="02010600030101010101" pitchFamily="2" charset="-122"/>
                          <a:ea typeface="宋体" panose="02010600030101010101" pitchFamily="2" charset="-122"/>
                          <a:cs typeface="NEU-BZ-S92" charset="0"/>
                        </a:rPr>
                        <a:t>(55)________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向上</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7533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能的转化</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无</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zh-CN"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56</a:t>
                      </a:r>
                      <a:r>
                        <a:rPr lang="zh-CN"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转化为</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(57)</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________</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(58)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转化为</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(59)</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_________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无</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632" name="GW12-4.jpg"/>
          <p:cNvPicPr>
            <a:picLocks noChangeAspect="1"/>
          </p:cNvPicPr>
          <p:nvPr/>
        </p:nvPicPr>
        <p:blipFill>
          <a:blip r:embed="rId3"/>
          <a:stretch>
            <a:fillRect/>
          </a:stretch>
        </p:blipFill>
        <p:spPr>
          <a:xfrm>
            <a:off x="3431540" y="2885440"/>
            <a:ext cx="938530" cy="1440815"/>
          </a:xfrm>
          <a:prstGeom prst="rect">
            <a:avLst/>
          </a:prstGeom>
        </p:spPr>
      </p:pic>
      <p:pic>
        <p:nvPicPr>
          <p:cNvPr id="633" name="GW12-2.jpg"/>
          <p:cNvPicPr>
            <a:picLocks noChangeAspect="1"/>
          </p:cNvPicPr>
          <p:nvPr/>
        </p:nvPicPr>
        <p:blipFill>
          <a:blip r:embed="rId4"/>
          <a:stretch>
            <a:fillRect/>
          </a:stretch>
        </p:blipFill>
        <p:spPr>
          <a:xfrm>
            <a:off x="5527675" y="2885440"/>
            <a:ext cx="924560" cy="1500505"/>
          </a:xfrm>
          <a:prstGeom prst="rect">
            <a:avLst/>
          </a:prstGeom>
        </p:spPr>
      </p:pic>
      <p:pic>
        <p:nvPicPr>
          <p:cNvPr id="634" name="GW12-3.jpg"/>
          <p:cNvPicPr>
            <a:picLocks noChangeAspect="1"/>
          </p:cNvPicPr>
          <p:nvPr/>
        </p:nvPicPr>
        <p:blipFill>
          <a:blip r:embed="rId5"/>
          <a:stretch>
            <a:fillRect/>
          </a:stretch>
        </p:blipFill>
        <p:spPr>
          <a:xfrm>
            <a:off x="7660640" y="2898140"/>
            <a:ext cx="868680" cy="1449070"/>
          </a:xfrm>
          <a:prstGeom prst="rect">
            <a:avLst/>
          </a:prstGeom>
        </p:spPr>
      </p:pic>
      <p:pic>
        <p:nvPicPr>
          <p:cNvPr id="635" name="GW12-1.jpg"/>
          <p:cNvPicPr>
            <a:picLocks noChangeAspect="1"/>
          </p:cNvPicPr>
          <p:nvPr/>
        </p:nvPicPr>
        <p:blipFill>
          <a:blip r:embed="rId6"/>
          <a:stretch>
            <a:fillRect/>
          </a:stretch>
        </p:blipFill>
        <p:spPr>
          <a:xfrm>
            <a:off x="9602470" y="2898140"/>
            <a:ext cx="920750" cy="1495425"/>
          </a:xfrm>
          <a:prstGeom prst="rect">
            <a:avLst/>
          </a:prstGeom>
        </p:spPr>
      </p:pic>
      <p:sp>
        <p:nvSpPr>
          <p:cNvPr id="19" name="矩形 18"/>
          <p:cNvSpPr/>
          <p:nvPr/>
        </p:nvSpPr>
        <p:spPr>
          <a:xfrm>
            <a:off x="5527676" y="2404516"/>
            <a:ext cx="693420" cy="398780"/>
          </a:xfrm>
          <a:prstGeom prst="rect">
            <a:avLst/>
          </a:prstGeom>
        </p:spPr>
        <p:txBody>
          <a:bodyPr wrap="non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压缩</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0" name="矩形 19"/>
          <p:cNvSpPr/>
          <p:nvPr/>
        </p:nvSpPr>
        <p:spPr>
          <a:xfrm>
            <a:off x="7748271" y="2404516"/>
            <a:ext cx="693420" cy="398780"/>
          </a:xfrm>
          <a:prstGeom prst="rect">
            <a:avLst/>
          </a:prstGeom>
        </p:spPr>
        <p:txBody>
          <a:bodyPr wrap="non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做功</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1" name="矩形 20"/>
          <p:cNvSpPr/>
          <p:nvPr/>
        </p:nvSpPr>
        <p:spPr>
          <a:xfrm>
            <a:off x="5749291" y="5182006"/>
            <a:ext cx="693420" cy="398780"/>
          </a:xfrm>
          <a:prstGeom prst="rect">
            <a:avLst/>
          </a:prstGeom>
        </p:spPr>
        <p:txBody>
          <a:bodyPr wrap="non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向上</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2" name="矩形 21"/>
          <p:cNvSpPr/>
          <p:nvPr/>
        </p:nvSpPr>
        <p:spPr>
          <a:xfrm>
            <a:off x="7835901" y="5182006"/>
            <a:ext cx="693420" cy="398780"/>
          </a:xfrm>
          <a:prstGeom prst="rect">
            <a:avLst/>
          </a:prstGeom>
        </p:spPr>
        <p:txBody>
          <a:bodyPr wrap="non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向下</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3" name="矩形 22"/>
          <p:cNvSpPr/>
          <p:nvPr/>
        </p:nvSpPr>
        <p:spPr>
          <a:xfrm>
            <a:off x="5494021" y="5580786"/>
            <a:ext cx="948690" cy="398780"/>
          </a:xfrm>
          <a:prstGeom prst="rect">
            <a:avLst/>
          </a:prstGeom>
        </p:spPr>
        <p:txBody>
          <a:bodyPr wrap="non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机械能</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4" name="矩形 23"/>
          <p:cNvSpPr/>
          <p:nvPr/>
        </p:nvSpPr>
        <p:spPr>
          <a:xfrm>
            <a:off x="5643246" y="5891301"/>
            <a:ext cx="693420" cy="398780"/>
          </a:xfrm>
          <a:prstGeom prst="rect">
            <a:avLst/>
          </a:prstGeom>
        </p:spPr>
        <p:txBody>
          <a:bodyPr wrap="non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内能</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5" name="矩形 24"/>
          <p:cNvSpPr/>
          <p:nvPr/>
        </p:nvSpPr>
        <p:spPr>
          <a:xfrm>
            <a:off x="7660641" y="5580786"/>
            <a:ext cx="693420" cy="398780"/>
          </a:xfrm>
          <a:prstGeom prst="rect">
            <a:avLst/>
          </a:prstGeom>
        </p:spPr>
        <p:txBody>
          <a:bodyPr wrap="non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内能</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6" name="矩形 25"/>
          <p:cNvSpPr/>
          <p:nvPr/>
        </p:nvSpPr>
        <p:spPr>
          <a:xfrm>
            <a:off x="7835901" y="5891301"/>
            <a:ext cx="948690" cy="398780"/>
          </a:xfrm>
          <a:prstGeom prst="rect">
            <a:avLst/>
          </a:prstGeom>
        </p:spPr>
        <p:txBody>
          <a:bodyPr wrap="non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机械能</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300"/>
                                        <p:tgtEl>
                                          <p:spTgt spid="1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300"/>
                                        <p:tgtEl>
                                          <p:spTgt spid="2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300"/>
                                        <p:tgtEl>
                                          <p:spTgt spid="2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300"/>
                                        <p:tgtEl>
                                          <p:spTgt spid="22"/>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300"/>
                                        <p:tgtEl>
                                          <p:spTgt spid="23"/>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300"/>
                                        <p:tgtEl>
                                          <p:spTgt spid="24"/>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300"/>
                                        <p:tgtEl>
                                          <p:spTgt spid="25"/>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3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3" grpId="0"/>
      <p:bldP spid="24" grpId="0"/>
      <p:bldP spid="25" grpId="0"/>
      <p:bldP spid="26" grpId="0"/>
    </p:bldLst>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热机的效率</a:t>
            </a:r>
            <a:endParaRPr lang="en-US" altLang="zh-CN"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5</a:t>
            </a:r>
            <a:endParaRPr lang="en-US" altLang="zh-CN">
              <a:solidFill>
                <a:schemeClr val="bg1"/>
              </a:solidFill>
              <a:sym typeface="+mn-lt"/>
            </a:endParaRPr>
          </a:p>
        </p:txBody>
      </p:sp>
      <p:sp>
        <p:nvSpPr>
          <p:cNvPr id="4" name="文本框 3"/>
          <p:cNvSpPr txBox="1"/>
          <p:nvPr/>
        </p:nvSpPr>
        <p:spPr>
          <a:xfrm>
            <a:off x="614680" y="742315"/>
            <a:ext cx="11577320" cy="5077460"/>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1.燃料的热值</a:t>
            </a:r>
            <a:endParaRPr lang="zh-CN" altLang="en-US" sz="2400" b="1">
              <a:latin typeface="微软雅黑" panose="020b0503020204020204" charset="-122"/>
              <a:ea typeface="微软雅黑"/>
              <a:cs typeface="微软雅黑" panose="020b0503020204020204"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(1)定义:某种燃料</a:t>
            </a:r>
            <a:r>
              <a:rPr lang="en-US" altLang="zh-CN" sz="2400" u="sng">
                <a:latin typeface="宋体" panose="02010600030101010101" pitchFamily="2" charset="-122"/>
                <a:ea typeface="宋体" panose="02010600030101010101" pitchFamily="2" charset="-122"/>
                <a:cs typeface="宋体" panose="02010600030101010101" pitchFamily="2" charset="-122"/>
              </a:rPr>
              <a:t>(60)</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放出的热量与其质量之比,叫这种燃料的热值,用符号</a:t>
            </a:r>
            <a:r>
              <a:rPr lang="en-US" altLang="zh-CN" sz="2400" u="sng">
                <a:latin typeface="宋体" panose="02010600030101010101" pitchFamily="2" charset="-122"/>
                <a:ea typeface="宋体" panose="02010600030101010101" pitchFamily="2" charset="-122"/>
                <a:cs typeface="宋体" panose="02010600030101010101" pitchFamily="2" charset="-122"/>
              </a:rPr>
              <a:t>(61)</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表示,数值上等于1 kg某种燃料</a:t>
            </a:r>
            <a:r>
              <a:rPr lang="en-US" altLang="zh-CN" sz="2400" u="sng">
                <a:latin typeface="宋体" panose="02010600030101010101" pitchFamily="2" charset="-122"/>
                <a:ea typeface="宋体" panose="02010600030101010101" pitchFamily="2" charset="-122"/>
                <a:cs typeface="宋体" panose="02010600030101010101" pitchFamily="2" charset="-122"/>
              </a:rPr>
              <a:t>(62)</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燃烧放出的热量.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(2)单位:焦每千克,符号是</a:t>
            </a:r>
            <a:r>
              <a:rPr lang="en-US" altLang="zh-CN" sz="2400" u="sng">
                <a:latin typeface="宋体" panose="02010600030101010101" pitchFamily="2" charset="-122"/>
                <a:ea typeface="宋体" panose="02010600030101010101" pitchFamily="2" charset="-122"/>
                <a:cs typeface="宋体" panose="02010600030101010101" pitchFamily="2" charset="-122"/>
              </a:rPr>
              <a:t>(63)</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注:对某些气体燃料,热值在数值上等于在标准状态下1 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燃料完全燃烧放出的热量,单位是焦每立方米,符号是J/m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(3)特性:热值是燃料本身的一种特性,只与燃料的</a:t>
            </a:r>
            <a:r>
              <a:rPr lang="en-US" altLang="zh-CN" sz="2400" u="sng">
                <a:latin typeface="宋体" panose="02010600030101010101" pitchFamily="2" charset="-122"/>
                <a:ea typeface="宋体" panose="02010600030101010101" pitchFamily="2" charset="-122"/>
                <a:cs typeface="宋体" panose="02010600030101010101" pitchFamily="2" charset="-122"/>
              </a:rPr>
              <a:t>(64)</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有关,与燃料的形态、质量、体积等因素无关.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(4)燃料完全燃烧放出热量的计算公式:Q=mq或Q=Vq(q为热值).</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9" name="矩形 18"/>
          <p:cNvSpPr/>
          <p:nvPr/>
        </p:nvSpPr>
        <p:spPr>
          <a:xfrm>
            <a:off x="3642361" y="1449476"/>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完全燃烧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1352550" y="1910080"/>
            <a:ext cx="34925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q</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6386831" y="1987956"/>
            <a:ext cx="79502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完全</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5" name="矩形 4"/>
          <p:cNvSpPr/>
          <p:nvPr/>
        </p:nvSpPr>
        <p:spPr>
          <a:xfrm>
            <a:off x="4846321" y="2448331"/>
            <a:ext cx="7975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J/kg</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7887971" y="419648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种类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300"/>
                                        <p:tgtEl>
                                          <p:spTgt spid="1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 grpId="0"/>
      <p:bldP spid="3" grpId="0"/>
      <p:bldP spid="5" grpId="0"/>
      <p:bldP spid="6"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小粒子与大宇宙</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9155" y="742315"/>
            <a:ext cx="10474325" cy="1753235"/>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859155" y="1277620"/>
            <a:ext cx="9996170"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9.[2014河南,11]哈勃望远镜使我们感受到宇宙的浩瀚,电子显微镜使我们认识到微观世界的深邃.关于宇宙和粒子,下列说法错误的是	    (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A.天体之间和分子之间都存在着相互作用力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B.电子绕原子核运动与地球绕太阳运动相似</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C.人类对宇宙和微观世界的探索将不断深入</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D.用光年表示宇宙时间,用纳米量度分子大小</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10122535" y="1946910"/>
            <a:ext cx="89662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D</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热机的效率</a:t>
            </a:r>
            <a:endParaRPr lang="en-US" altLang="zh-CN"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5</a:t>
            </a:r>
            <a:endParaRPr lang="en-US" altLang="zh-CN">
              <a:solidFill>
                <a:schemeClr val="bg1"/>
              </a:solidFill>
              <a:sym typeface="+mn-lt"/>
            </a:endParaRPr>
          </a:p>
        </p:txBody>
      </p:sp>
      <p:sp>
        <p:nvSpPr>
          <p:cNvPr id="8" name="文本框 7"/>
          <p:cNvSpPr txBox="1"/>
          <p:nvPr/>
        </p:nvSpPr>
        <p:spPr>
          <a:xfrm>
            <a:off x="636905" y="1057275"/>
            <a:ext cx="10917555" cy="4523105"/>
          </a:xfrm>
          <a:prstGeom prst="rect">
            <a:avLst/>
          </a:prstGeom>
          <a:noFill/>
        </p:spPr>
        <p:txBody>
          <a:bodyPr wrap="square" rtlCol="0">
            <a:spAutoFit/>
          </a:bodyPr>
          <a:lstStyle/>
          <a:p>
            <a:pPr>
              <a:lnSpc>
                <a:spcPct val="200000"/>
              </a:lnSpc>
            </a:pPr>
            <a:r>
              <a:rPr lang="zh-CN" altLang="en-US" sz="2400" b="1">
                <a:latin typeface="微软雅黑" panose="020b0503020204020204" charset="-122"/>
                <a:ea typeface="微软雅黑"/>
                <a:cs typeface="微软雅黑" panose="020b0503020204020204" charset="-122"/>
              </a:rPr>
              <a:t>2.热机的效率</a:t>
            </a:r>
            <a:endParaRPr lang="zh-CN" altLang="en-US" sz="2400" b="1">
              <a:latin typeface="微软雅黑" panose="020b0503020204020204" charset="-122"/>
              <a:ea typeface="微软雅黑"/>
              <a:cs typeface="微软雅黑" panose="020b0503020204020204"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(1)定义:热机工作时,用来做有用功的那部分能量和燃料完全燃烧放出的能量之比叫热机的效率.</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(2)公式:η=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(3)提高热机效率的途径:使燃料充分燃烧;尽量减小各种热量损失;机件间保持良好的润滑以减小摩擦.</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0" name="图片 9"/>
          <p:cNvPicPr>
            <a:picLocks noChangeAspect="1"/>
          </p:cNvPicPr>
          <p:nvPr/>
        </p:nvPicPr>
        <p:blipFill>
          <a:blip r:embed="rId2"/>
          <a:stretch>
            <a:fillRect/>
          </a:stretch>
        </p:blipFill>
        <p:spPr>
          <a:xfrm>
            <a:off x="2506980" y="3367405"/>
            <a:ext cx="3513455" cy="741045"/>
          </a:xfrm>
          <a:prstGeom prst="rect">
            <a:avLst/>
          </a:prstGeom>
        </p:spPr>
      </p:pic>
    </p:spTree>
  </p:cSld>
  <p:clrMapOvr>
    <a:masterClrMapping/>
  </p:clrMapOvr>
  <p:transition spd="med">
    <p:wipe dir="d"/>
  </p:transition>
  <p:timing/>
</p:sld>
</file>

<file path=ppt/slides/slide5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能量的转化和守恒</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6</a:t>
            </a:r>
            <a:endParaRPr lang="en-US" altLang="zh-CN">
              <a:solidFill>
                <a:schemeClr val="bg1"/>
              </a:solidFill>
              <a:sym typeface="+mn-lt"/>
            </a:endParaRPr>
          </a:p>
        </p:txBody>
      </p:sp>
      <p:sp>
        <p:nvSpPr>
          <p:cNvPr id="2" name="文本框 1"/>
          <p:cNvSpPr txBox="1"/>
          <p:nvPr/>
        </p:nvSpPr>
        <p:spPr>
          <a:xfrm>
            <a:off x="1005840" y="1069975"/>
            <a:ext cx="10022205" cy="4523105"/>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1.能量的转化和转移</a:t>
            </a:r>
            <a:endParaRPr lang="zh-CN" altLang="en-US" sz="2400" b="1">
              <a:latin typeface="微软雅黑" panose="020b0503020204020204" charset="-122"/>
              <a:ea typeface="微软雅黑"/>
              <a:cs typeface="微软雅黑" panose="020b0503020204020204"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(1)能量的转化:能量由一种形式</a:t>
            </a:r>
            <a:r>
              <a:rPr lang="en-US" altLang="zh-CN" sz="2400" u="sng">
                <a:latin typeface="宋体" panose="02010600030101010101" pitchFamily="2" charset="-122"/>
                <a:ea typeface="宋体" panose="02010600030101010101" pitchFamily="2" charset="-122"/>
                <a:cs typeface="宋体" panose="02010600030101010101" pitchFamily="2" charset="-122"/>
              </a:rPr>
              <a:t>(65)</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为另一种形式.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实例:摩擦生热(机械能转化为内能)、水轮机带动发电机发电(机械能转化为电能).</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(2)能量的转移:能量不经过变化,直接由一个物体</a:t>
            </a:r>
            <a:r>
              <a:rPr lang="en-US" altLang="zh-CN" sz="2400" u="sng">
                <a:latin typeface="宋体" panose="02010600030101010101" pitchFamily="2" charset="-122"/>
                <a:ea typeface="宋体" panose="02010600030101010101" pitchFamily="2" charset="-122"/>
                <a:cs typeface="宋体" panose="02010600030101010101" pitchFamily="2" charset="-122"/>
              </a:rPr>
              <a:t>(66)</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到另一个物体.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实例:碰撞(动能从一个物体转移到另一个物体)、烤火取暖(内能从一个物体转移到另一个物体).</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9" name="矩形 18"/>
          <p:cNvSpPr/>
          <p:nvPr/>
        </p:nvSpPr>
        <p:spPr>
          <a:xfrm>
            <a:off x="5989956" y="17015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转化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8199756" y="339448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转移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300"/>
                                        <p:tgtEl>
                                          <p:spTgt spid="1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3" grpId="0"/>
    </p:bldLst>
  </p:timing>
</p:sld>
</file>

<file path=ppt/slides/slide5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能量的转化和守恒</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6</a:t>
            </a:r>
            <a:endParaRPr lang="en-US" altLang="zh-CN">
              <a:solidFill>
                <a:schemeClr val="bg1"/>
              </a:solidFill>
              <a:sym typeface="+mn-lt"/>
            </a:endParaRPr>
          </a:p>
        </p:txBody>
      </p:sp>
      <p:sp>
        <p:nvSpPr>
          <p:cNvPr id="4" name="文本框 3"/>
          <p:cNvSpPr txBox="1"/>
          <p:nvPr/>
        </p:nvSpPr>
        <p:spPr>
          <a:xfrm>
            <a:off x="1169670" y="1511300"/>
            <a:ext cx="9339580" cy="2306955"/>
          </a:xfrm>
          <a:prstGeom prst="rect">
            <a:avLst/>
          </a:prstGeom>
          <a:noFill/>
        </p:spPr>
        <p:txBody>
          <a:bodyPr wrap="square" rtlCol="0">
            <a:spAutoFit/>
          </a:bodyPr>
          <a:lstStyle/>
          <a:p>
            <a:pPr>
              <a:lnSpc>
                <a:spcPct val="200000"/>
              </a:lnSpc>
            </a:pPr>
            <a:r>
              <a:rPr lang="zh-CN" altLang="en-US" sz="2400" b="1">
                <a:latin typeface="微软雅黑" panose="020b0503020204020204" charset="-122"/>
                <a:ea typeface="微软雅黑"/>
                <a:cs typeface="微软雅黑" panose="020b0503020204020204" charset="-122"/>
              </a:rPr>
              <a:t>2.能量守恒定律:</a:t>
            </a:r>
            <a:r>
              <a:rPr lang="zh-CN" altLang="en-US" sz="2400">
                <a:latin typeface="宋体" panose="02010600030101010101" pitchFamily="2" charset="-122"/>
                <a:ea typeface="宋体" panose="02010600030101010101" pitchFamily="2" charset="-122"/>
                <a:cs typeface="宋体" panose="02010600030101010101" pitchFamily="2" charset="-122"/>
              </a:rPr>
              <a:t>能量既不会凭空消灭,也不会凭空</a:t>
            </a:r>
            <a:r>
              <a:rPr lang="en-US" altLang="zh-CN" sz="2400" u="sng">
                <a:latin typeface="宋体" panose="02010600030101010101" pitchFamily="2" charset="-122"/>
                <a:ea typeface="宋体" panose="02010600030101010101" pitchFamily="2" charset="-122"/>
                <a:cs typeface="宋体" panose="02010600030101010101" pitchFamily="2" charset="-122"/>
              </a:rPr>
              <a:t>(67)</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,它只会从一种形式转化为其他形式,或者从一个物体转移到其他物体,而在转化和转移的过程中,能量的总量</a:t>
            </a:r>
            <a:r>
              <a:rPr lang="en-US" altLang="zh-CN" sz="2400" u="sng">
                <a:latin typeface="宋体" panose="02010600030101010101" pitchFamily="2" charset="-122"/>
                <a:ea typeface="宋体" panose="02010600030101010101" pitchFamily="2" charset="-122"/>
                <a:cs typeface="宋体" panose="02010600030101010101" pitchFamily="2" charset="-122"/>
              </a:rPr>
              <a:t>(68)</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5" name="矩形 4"/>
          <p:cNvSpPr/>
          <p:nvPr/>
        </p:nvSpPr>
        <p:spPr>
          <a:xfrm>
            <a:off x="8400416" y="182730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产生</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874386" y="3198901"/>
            <a:ext cx="14071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保持不变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0" name="TextBox 39"/>
          <p:cNvSpPr txBox="1"/>
          <p:nvPr/>
        </p:nvSpPr>
        <p:spPr>
          <a:xfrm>
            <a:off x="432435" y="3129915"/>
            <a:ext cx="11072495" cy="3415030"/>
          </a:xfrm>
          <a:prstGeom prst="rect">
            <a:avLst/>
          </a:prstGeom>
          <a:noFill/>
        </p:spPr>
        <p:txBody>
          <a:bodyPr wrap="square" rtlCol="0">
            <a:spAutoFit/>
          </a:bodyPr>
          <a:lstStyle/>
          <a:p>
            <a:pPr>
              <a:lnSpc>
                <a:spcPct val="150000"/>
              </a:lnSpc>
            </a:pPr>
            <a:r>
              <a:rPr lang="en-US" altLang="zh-CN" sz="2400" smtClean="0">
                <a:solidFill>
                  <a:srgbClr val="FF0000"/>
                </a:solidFill>
                <a:latin typeface="黑体" panose="02010609060101010101" pitchFamily="49" charset="-122"/>
                <a:ea typeface="黑体" panose="02010609060101010101" pitchFamily="49" charset="-122"/>
              </a:rPr>
              <a:t>【</a:t>
            </a:r>
            <a:r>
              <a:rPr lang="zh-CN" altLang="en-US" sz="2400" smtClean="0">
                <a:solidFill>
                  <a:srgbClr val="FF0000"/>
                </a:solidFill>
                <a:latin typeface="黑体" panose="02010609060101010101" pitchFamily="49" charset="-122"/>
                <a:ea typeface="黑体" panose="02010609060101010101" pitchFamily="49" charset="-122"/>
              </a:rPr>
              <a:t>一题通关</a:t>
            </a:r>
            <a:r>
              <a:rPr lang="en-US" altLang="zh-CN" sz="2400" smtClean="0">
                <a:solidFill>
                  <a:srgbClr val="FF0000"/>
                </a:solidFill>
                <a:latin typeface="黑体" panose="02010609060101010101" pitchFamily="49" charset="-122"/>
                <a:ea typeface="黑体" panose="02010609060101010101" pitchFamily="49" charset="-122"/>
              </a:rPr>
              <a:t>】</a:t>
            </a:r>
            <a:endParaRPr lang="en-US" altLang="zh-CN" sz="2400" smtClean="0">
              <a:solidFill>
                <a:srgbClr val="FF0000"/>
              </a:solidFill>
              <a:latin typeface="黑体" panose="02010609060101010101" pitchFamily="49" charset="-122"/>
              <a:ea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1.将一块干净的玻璃板吊在弹簧测力计下面,记下弹簧测力计的示数F,然后使玻璃板的下表面水平接触水面,如图所示.请回答下列问题:</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(1)稍稍用力向上拉玻璃板,则弹簧测力计的示数</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,当玻璃板即将离开水面时,弹簧测力计的示数</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(选填“大于”“小于”或“等于”)F,这表明玻璃板的分子和水分子间存在</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力.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人教九年级</a:t>
            </a:r>
            <a:endParaRPr lang="zh-CN" altLang="en-US">
              <a:solidFill>
                <a:schemeClr val="bg1"/>
              </a:solidFill>
              <a:sym typeface="+mn-lt"/>
            </a:endParaRPr>
          </a:p>
          <a:p>
            <a:pPr algn="ctr"/>
            <a:endParaRPr lang="zh-CN" altLang="en-US">
              <a:solidFill>
                <a:schemeClr val="bg1"/>
              </a:solidFill>
              <a:sym typeface="+mn-lt"/>
            </a:endParaRPr>
          </a:p>
        </p:txBody>
      </p:sp>
      <p:pic>
        <p:nvPicPr>
          <p:cNvPr id="634" name="图1.jpg"/>
          <p:cNvPicPr>
            <a:picLocks noChangeAspect="1"/>
          </p:cNvPicPr>
          <p:nvPr/>
        </p:nvPicPr>
        <p:blipFill>
          <a:blip r:embed="rId2"/>
          <a:stretch>
            <a:fillRect/>
          </a:stretch>
        </p:blipFill>
        <p:spPr>
          <a:xfrm>
            <a:off x="2974975" y="1143000"/>
            <a:ext cx="1616075" cy="2173605"/>
          </a:xfrm>
          <a:prstGeom prst="rect">
            <a:avLst/>
          </a:prstGeom>
        </p:spPr>
      </p:pic>
      <p:sp>
        <p:nvSpPr>
          <p:cNvPr id="2" name="文本框 1"/>
          <p:cNvSpPr txBox="1"/>
          <p:nvPr/>
        </p:nvSpPr>
        <p:spPr>
          <a:xfrm>
            <a:off x="6075045" y="1191260"/>
            <a:ext cx="3422650" cy="1753235"/>
          </a:xfrm>
          <a:prstGeom prst="rect">
            <a:avLst/>
          </a:prstGeom>
          <a:noFill/>
        </p:spPr>
        <p:txBody>
          <a:bodyPr wrap="square" rtlCol="0">
            <a:spAutoFit/>
          </a:bodyPr>
          <a:lstStyle/>
          <a:p>
            <a:pPr>
              <a:lnSpc>
                <a:spcPct val="150000"/>
              </a:lnSpc>
            </a:pPr>
            <a:r>
              <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rPr>
              <a:t>【命题总结】</a:t>
            </a:r>
            <a:endPar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(1)分子间作用力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(2)力的示意图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6950076" y="490451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3093086" y="536488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3549651" y="596813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引</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Lst>
  </p:timing>
</p:sld>
</file>

<file path=ppt/slides/slide5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人教九年级</a:t>
            </a:r>
            <a:endParaRPr lang="zh-CN" altLang="en-US">
              <a:solidFill>
                <a:schemeClr val="bg1"/>
              </a:solidFill>
              <a:sym typeface="+mn-lt"/>
            </a:endParaRPr>
          </a:p>
          <a:p>
            <a:pPr algn="ctr"/>
            <a:endParaRPr lang="zh-CN" altLang="en-US">
              <a:solidFill>
                <a:schemeClr val="bg1"/>
              </a:solidFill>
              <a:sym typeface="+mn-lt"/>
            </a:endParaRPr>
          </a:p>
        </p:txBody>
      </p:sp>
      <p:sp>
        <p:nvSpPr>
          <p:cNvPr id="5" name="文本框 4"/>
          <p:cNvSpPr txBox="1"/>
          <p:nvPr/>
        </p:nvSpPr>
        <p:spPr>
          <a:xfrm>
            <a:off x="803910" y="1656715"/>
            <a:ext cx="10245725"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(2)玻璃板掉在地上摔成两块后,将这两块玻璃合在一起不能还原成一整块,这是因为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(3)请在图中作出玻璃板即将离开水面时的受力示意图.</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7" name="矩形 6"/>
          <p:cNvSpPr/>
          <p:nvPr/>
        </p:nvSpPr>
        <p:spPr>
          <a:xfrm>
            <a:off x="2159001" y="2302916"/>
            <a:ext cx="431546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分子间的距离太大,作用力太小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655" name="图1D.jpg"/>
          <p:cNvPicPr>
            <a:picLocks noChangeAspect="1"/>
          </p:cNvPicPr>
          <p:nvPr/>
        </p:nvPicPr>
        <p:blipFill>
          <a:blip r:embed="rId2"/>
          <a:stretch>
            <a:fillRect/>
          </a:stretch>
        </p:blipFill>
        <p:spPr>
          <a:xfrm>
            <a:off x="4952365" y="3409950"/>
            <a:ext cx="1948180" cy="274256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3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55"/>
                                        </p:tgtEl>
                                        <p:attrNameLst>
                                          <p:attrName>style.visibility</p:attrName>
                                        </p:attrNameLst>
                                      </p:cBhvr>
                                      <p:to>
                                        <p:strVal val="visible"/>
                                      </p:to>
                                    </p:set>
                                    <p:animEffect transition="in" filter="fade">
                                      <p:cBhvr>
                                        <p:cTn id="12" dur="500"/>
                                        <p:tgtEl>
                                          <p:spTgt spid="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人教九年级</a:t>
            </a:r>
            <a:endParaRPr lang="zh-CN" altLang="en-US">
              <a:solidFill>
                <a:schemeClr val="bg1"/>
              </a:solidFill>
              <a:sym typeface="+mn-lt"/>
            </a:endParaRPr>
          </a:p>
          <a:p>
            <a:pPr algn="ctr"/>
            <a:endParaRPr lang="zh-CN" altLang="en-US">
              <a:solidFill>
                <a:schemeClr val="bg1"/>
              </a:solidFill>
              <a:sym typeface="+mn-lt"/>
            </a:endParaRPr>
          </a:p>
        </p:txBody>
      </p:sp>
      <p:pic>
        <p:nvPicPr>
          <p:cNvPr id="635" name="21bzkwl5z-1.jpg"/>
          <p:cNvPicPr>
            <a:picLocks noChangeAspect="1"/>
          </p:cNvPicPr>
          <p:nvPr/>
        </p:nvPicPr>
        <p:blipFill>
          <a:blip r:embed="rId2"/>
          <a:stretch>
            <a:fillRect/>
          </a:stretch>
        </p:blipFill>
        <p:spPr>
          <a:xfrm>
            <a:off x="2868295" y="1229995"/>
            <a:ext cx="1981200" cy="2524760"/>
          </a:xfrm>
          <a:prstGeom prst="rect">
            <a:avLst/>
          </a:prstGeom>
        </p:spPr>
      </p:pic>
      <p:sp>
        <p:nvSpPr>
          <p:cNvPr id="2" name="文本框 1"/>
          <p:cNvSpPr txBox="1"/>
          <p:nvPr/>
        </p:nvSpPr>
        <p:spPr>
          <a:xfrm>
            <a:off x="5993130" y="1202690"/>
            <a:ext cx="4369435" cy="2306955"/>
          </a:xfrm>
          <a:prstGeom prst="rect">
            <a:avLst/>
          </a:prstGeom>
          <a:noFill/>
        </p:spPr>
        <p:txBody>
          <a:bodyPr wrap="square" rtlCol="0">
            <a:spAutoFit/>
          </a:bodyPr>
          <a:lstStyle/>
          <a:p>
            <a:pPr>
              <a:lnSpc>
                <a:spcPct val="150000"/>
              </a:lnSpc>
            </a:pPr>
            <a:r>
              <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rPr>
              <a:t>【命题总结】</a:t>
            </a:r>
            <a:endPar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(1)改变内能的方式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(2)能量的转化及热机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(3)物态变化</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633730" y="3677920"/>
            <a:ext cx="10420985" cy="2861310"/>
          </a:xfrm>
          <a:prstGeom prst="rect">
            <a:avLst/>
          </a:prstGeom>
          <a:noFill/>
        </p:spPr>
        <p:txBody>
          <a:bodyPr wrap="square" rtlCol="0">
            <a:spAutoFit/>
          </a:bodyPr>
          <a:lstStyle/>
          <a:p>
            <a:pPr>
              <a:lnSpc>
                <a:spcPct val="150000"/>
              </a:lnSpc>
            </a:pPr>
            <a:r>
              <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rPr>
              <a:t>【一题通关】</a:t>
            </a:r>
            <a:endPar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2.如图所示,在试管内装些水,用橡胶塞塞住管口,将水加热一段时间后,观察到塞子从试管口跳出.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(1)用酒精灯加热水是通过</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的方式改变水的内能的.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(2)在加热的过程中,水的内能</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,试管内的压强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4286251" y="5383301"/>
            <a:ext cx="11010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热传递</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4740276" y="597766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增加</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7780656" y="597766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P spid="8" grpId="0"/>
    </p:bldLst>
  </p:timing>
</p:sld>
</file>

<file path=ppt/slides/slide5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人教九年级</a:t>
            </a:r>
            <a:endParaRPr lang="zh-CN" altLang="en-US">
              <a:solidFill>
                <a:schemeClr val="bg1"/>
              </a:solidFill>
              <a:sym typeface="+mn-lt"/>
            </a:endParaRPr>
          </a:p>
          <a:p>
            <a:pPr algn="ctr"/>
            <a:endParaRPr lang="zh-CN" altLang="en-US">
              <a:solidFill>
                <a:schemeClr val="bg1"/>
              </a:solidFill>
              <a:sym typeface="+mn-lt"/>
            </a:endParaRPr>
          </a:p>
        </p:txBody>
      </p:sp>
      <p:sp>
        <p:nvSpPr>
          <p:cNvPr id="5" name="文本框 4"/>
          <p:cNvSpPr txBox="1"/>
          <p:nvPr/>
        </p:nvSpPr>
        <p:spPr>
          <a:xfrm>
            <a:off x="1105535" y="1600835"/>
            <a:ext cx="10221595" cy="3046095"/>
          </a:xfrm>
          <a:prstGeom prst="rect">
            <a:avLst/>
          </a:prstGeom>
          <a:noFill/>
        </p:spPr>
        <p:txBody>
          <a:bodyPr wrap="square" rtlCol="0">
            <a:spAutoFit/>
          </a:bodyPr>
          <a:lstStyle/>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(3)当橡胶塞从试管口跳出时,水蒸气的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能转化为橡胶塞的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能,</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四冲程内燃机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冲程的能量转化过程与此过程相同.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(4)橡胶塞从试管口跳出时,试管口出现的“白气”是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(填物态变化名称)形成的.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7" name="矩形 6"/>
          <p:cNvSpPr/>
          <p:nvPr/>
        </p:nvSpPr>
        <p:spPr>
          <a:xfrm>
            <a:off x="6435726" y="184317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内</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9695816" y="184317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机械</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3070861" y="258993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做功</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8256271" y="319890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液化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3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300"/>
                                        <p:tgtEl>
                                          <p:spTgt spid="1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P spid="13" grpId="0"/>
    </p:bldLst>
  </p:timing>
</p:sld>
</file>

<file path=ppt/slides/slide5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文本框 10"/>
          <p:cNvSpPr txBox="1"/>
          <p:nvPr/>
        </p:nvSpPr>
        <p:spPr>
          <a:xfrm>
            <a:off x="6350" y="0"/>
            <a:ext cx="1972945" cy="114998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人教九年级</a:t>
            </a:r>
            <a:endParaRPr lang="zh-CN" altLang="en-US">
              <a:solidFill>
                <a:schemeClr val="bg1"/>
              </a:solidFill>
              <a:sym typeface="+mn-lt"/>
            </a:endParaRPr>
          </a:p>
          <a:p>
            <a:pPr algn="ctr"/>
            <a:r>
              <a:rPr lang="zh-CN" altLang="en-US">
                <a:solidFill>
                  <a:schemeClr val="bg1"/>
                </a:solidFill>
                <a:sym typeface="+mn-lt"/>
              </a:rPr>
              <a:t>沪科九年级</a:t>
            </a:r>
            <a:endParaRPr lang="zh-CN" altLang="en-US">
              <a:solidFill>
                <a:schemeClr val="bg1"/>
              </a:solidFill>
              <a:sym typeface="+mn-lt"/>
            </a:endParaRPr>
          </a:p>
          <a:p>
            <a:pPr algn="ctr"/>
            <a:r>
              <a:rPr lang="zh-CN" altLang="en-US">
                <a:solidFill>
                  <a:schemeClr val="bg1"/>
                </a:solidFill>
                <a:sym typeface="+mn-lt"/>
              </a:rPr>
              <a:t>北师九年级</a:t>
            </a:r>
            <a:endParaRPr lang="zh-CN" altLang="en-US">
              <a:solidFill>
                <a:schemeClr val="bg1"/>
              </a:solidFill>
              <a:sym typeface="+mn-lt"/>
            </a:endParaRPr>
          </a:p>
          <a:p>
            <a:pPr algn="ctr"/>
            <a:endParaRPr lang="zh-CN" altLang="en-US">
              <a:solidFill>
                <a:schemeClr val="bg1"/>
              </a:solidFill>
              <a:sym typeface="+mn-lt"/>
            </a:endParaRPr>
          </a:p>
        </p:txBody>
      </p:sp>
      <p:pic>
        <p:nvPicPr>
          <p:cNvPr id="636" name="2019-12-2.jpg"/>
          <p:cNvPicPr>
            <a:picLocks noChangeAspect="1"/>
          </p:cNvPicPr>
          <p:nvPr/>
        </p:nvPicPr>
        <p:blipFill>
          <a:blip r:embed="rId2"/>
          <a:stretch>
            <a:fillRect/>
          </a:stretch>
        </p:blipFill>
        <p:spPr>
          <a:xfrm>
            <a:off x="3149600" y="1499235"/>
            <a:ext cx="1734185" cy="2254250"/>
          </a:xfrm>
          <a:prstGeom prst="rect">
            <a:avLst/>
          </a:prstGeom>
        </p:spPr>
      </p:pic>
      <p:sp>
        <p:nvSpPr>
          <p:cNvPr id="2" name="文本框 1"/>
          <p:cNvSpPr txBox="1"/>
          <p:nvPr/>
        </p:nvSpPr>
        <p:spPr>
          <a:xfrm>
            <a:off x="5614670" y="1055370"/>
            <a:ext cx="4053840" cy="2861310"/>
          </a:xfrm>
          <a:prstGeom prst="rect">
            <a:avLst/>
          </a:prstGeom>
          <a:noFill/>
        </p:spPr>
        <p:txBody>
          <a:bodyPr wrap="square" rtlCol="0">
            <a:spAutoFit/>
          </a:bodyPr>
          <a:lstStyle/>
          <a:p>
            <a:pPr>
              <a:lnSpc>
                <a:spcPct val="150000"/>
              </a:lnSpc>
            </a:pPr>
            <a:r>
              <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rPr>
              <a:t>【命题总结】</a:t>
            </a:r>
            <a:endPar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(1)能量的转化</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(2)内能及改变内能的方式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(3)分子动理论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(4)热机</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539750" y="3636645"/>
            <a:ext cx="11355070" cy="2861310"/>
          </a:xfrm>
          <a:prstGeom prst="rect">
            <a:avLst/>
          </a:prstGeom>
          <a:noFill/>
        </p:spPr>
        <p:txBody>
          <a:bodyPr wrap="square" rtlCol="0">
            <a:spAutoFit/>
          </a:bodyPr>
          <a:lstStyle/>
          <a:p>
            <a:pPr>
              <a:lnSpc>
                <a:spcPct val="150000"/>
              </a:lnSpc>
            </a:pPr>
            <a:r>
              <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rPr>
              <a:t>【一题通关】</a:t>
            </a:r>
            <a:endPar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3.如图所示,在一个配有活塞的厚玻璃筒内放一小团硝化棉,迅速下压活塞,硝化棉被引燃.</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(1)迅速向下压活塞时,活塞对筒内空气</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,空气的内能</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,温度</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,达到硝化棉的着火点,硝化棉被引燃.硝化棉在燃烧过程中将化学能转化为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能.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矩形 3"/>
          <p:cNvSpPr/>
          <p:nvPr/>
        </p:nvSpPr>
        <p:spPr>
          <a:xfrm>
            <a:off x="5819776" y="53718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做功</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8489951" y="53718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0125711" y="5371871"/>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升高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9938386" y="5944006"/>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内</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4" grpId="0"/>
    </p:bldLst>
  </p:timing>
</p:sld>
</file>

<file path=ppt/slides/slide5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文本框 10"/>
          <p:cNvSpPr txBox="1"/>
          <p:nvPr/>
        </p:nvSpPr>
        <p:spPr>
          <a:xfrm>
            <a:off x="6350" y="0"/>
            <a:ext cx="1972945" cy="114998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人教九年级</a:t>
            </a:r>
            <a:endParaRPr lang="zh-CN" altLang="en-US">
              <a:solidFill>
                <a:schemeClr val="bg1"/>
              </a:solidFill>
              <a:sym typeface="+mn-lt"/>
            </a:endParaRPr>
          </a:p>
          <a:p>
            <a:pPr algn="ctr"/>
            <a:r>
              <a:rPr lang="zh-CN" altLang="en-US">
                <a:solidFill>
                  <a:schemeClr val="bg1"/>
                </a:solidFill>
                <a:sym typeface="+mn-lt"/>
              </a:rPr>
              <a:t>沪科九年级</a:t>
            </a:r>
            <a:endParaRPr lang="zh-CN" altLang="en-US">
              <a:solidFill>
                <a:schemeClr val="bg1"/>
              </a:solidFill>
              <a:sym typeface="+mn-lt"/>
            </a:endParaRPr>
          </a:p>
          <a:p>
            <a:pPr algn="ctr"/>
            <a:r>
              <a:rPr lang="zh-CN" altLang="en-US">
                <a:solidFill>
                  <a:schemeClr val="bg1"/>
                </a:solidFill>
                <a:sym typeface="+mn-lt"/>
              </a:rPr>
              <a:t>北师九年级</a:t>
            </a:r>
            <a:endParaRPr lang="zh-CN" altLang="en-US">
              <a:solidFill>
                <a:schemeClr val="bg1"/>
              </a:solidFill>
              <a:sym typeface="+mn-lt"/>
            </a:endParaRPr>
          </a:p>
          <a:p>
            <a:pPr algn="ctr"/>
            <a:endParaRPr lang="zh-CN" altLang="en-US">
              <a:solidFill>
                <a:schemeClr val="bg1"/>
              </a:solidFill>
              <a:sym typeface="+mn-lt"/>
            </a:endParaRPr>
          </a:p>
        </p:txBody>
      </p:sp>
      <p:sp>
        <p:nvSpPr>
          <p:cNvPr id="5" name="文本框 4"/>
          <p:cNvSpPr txBox="1"/>
          <p:nvPr/>
        </p:nvSpPr>
        <p:spPr>
          <a:xfrm>
            <a:off x="1584960" y="1320165"/>
            <a:ext cx="8390255" cy="507746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(2)下压活塞过程中的能量转化情况与内燃机的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冲程相同;实验开始时,若迅速向上抽活塞,硝化棉</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(选填“能”或“不能”)被引燃.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(3)玻璃筒内的气体比较容易被压缩,是因为气体分子间的距离较</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;若活塞压缩空气过程中(硝化棉被引燃前),对空气做了5 J的功,那么空气增加的内能将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(选填“大于”“小于”或“等于”)5 J.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(4)请你再举一个生活中利用这种方式改变物体内能的例子:</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7" name="矩形 6"/>
          <p:cNvSpPr/>
          <p:nvPr/>
        </p:nvSpPr>
        <p:spPr>
          <a:xfrm>
            <a:off x="8061961" y="144693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压缩</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7806056" y="1995576"/>
            <a:ext cx="7950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不能</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2376806" y="3628161"/>
            <a:ext cx="4889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6677025" y="418655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p:cNvSpPr/>
          <p:nvPr/>
        </p:nvSpPr>
        <p:spPr>
          <a:xfrm>
            <a:off x="1882776" y="5762396"/>
            <a:ext cx="293878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钻木取火(合理即可)</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3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300"/>
                                        <p:tgtEl>
                                          <p:spTgt spid="1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300"/>
                                        <p:tgtEl>
                                          <p:spTgt spid="13"/>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P spid="13" grpId="0"/>
      <p:bldP spid="15" grpId="0"/>
    </p:bldLst>
  </p:timing>
</p:sld>
</file>

<file path=ppt/slides/slide5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人教九年级</a:t>
            </a:r>
            <a:endParaRPr lang="zh-CN" altLang="en-US">
              <a:solidFill>
                <a:schemeClr val="bg1"/>
              </a:solidFill>
              <a:sym typeface="+mn-lt"/>
            </a:endParaRPr>
          </a:p>
          <a:p>
            <a:pPr algn="ctr"/>
            <a:endParaRPr lang="zh-CN" altLang="en-US">
              <a:solidFill>
                <a:schemeClr val="bg1"/>
              </a:solidFill>
              <a:sym typeface="+mn-lt"/>
            </a:endParaRPr>
          </a:p>
        </p:txBody>
      </p:sp>
      <p:pic>
        <p:nvPicPr>
          <p:cNvPr id="637" name="2019-12-3.jpg"/>
          <p:cNvPicPr>
            <a:picLocks noChangeAspect="1"/>
          </p:cNvPicPr>
          <p:nvPr/>
        </p:nvPicPr>
        <p:blipFill>
          <a:blip r:embed="rId2"/>
          <a:stretch>
            <a:fillRect/>
          </a:stretch>
        </p:blipFill>
        <p:spPr>
          <a:xfrm>
            <a:off x="2951480" y="1421130"/>
            <a:ext cx="2411095" cy="1926590"/>
          </a:xfrm>
          <a:prstGeom prst="rect">
            <a:avLst/>
          </a:prstGeom>
        </p:spPr>
      </p:pic>
      <p:sp>
        <p:nvSpPr>
          <p:cNvPr id="2" name="文本框 1"/>
          <p:cNvSpPr txBox="1"/>
          <p:nvPr/>
        </p:nvSpPr>
        <p:spPr>
          <a:xfrm>
            <a:off x="5849620" y="1022350"/>
            <a:ext cx="4822825" cy="2861310"/>
          </a:xfrm>
          <a:prstGeom prst="rect">
            <a:avLst/>
          </a:prstGeom>
          <a:noFill/>
        </p:spPr>
        <p:txBody>
          <a:bodyPr wrap="square" rtlCol="0">
            <a:spAutoFit/>
          </a:bodyPr>
          <a:lstStyle/>
          <a:p>
            <a:pPr>
              <a:lnSpc>
                <a:spcPct val="150000"/>
              </a:lnSpc>
            </a:pPr>
            <a:r>
              <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rPr>
              <a:t>【命题总结】</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(1)内能及改变内能的方式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(2)物态变化</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(3)能量的转化</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(4)热机</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866775" y="3910965"/>
            <a:ext cx="10549890" cy="2306955"/>
          </a:xfrm>
          <a:prstGeom prst="rect">
            <a:avLst/>
          </a:prstGeom>
          <a:noFill/>
        </p:spPr>
        <p:txBody>
          <a:bodyPr wrap="square" rtlCol="0">
            <a:spAutoFit/>
          </a:bodyPr>
          <a:lstStyle/>
          <a:p>
            <a:pPr>
              <a:lnSpc>
                <a:spcPct val="150000"/>
              </a:lnSpc>
            </a:pPr>
            <a:r>
              <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rPr>
              <a:t>【一题通关】</a:t>
            </a:r>
            <a:endParaRPr lang="zh-CN" altLang="en-US" sz="2400">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4.如图所示,烧瓶内装有少量的水,用打气筒向瓶内打气.请回答下列问题:</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(1)向瓶内打气时,瓶内气体的内能</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,气压</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,这是通过</a:t>
            </a:r>
            <a:r>
              <a:rPr lang="en-US" altLang="zh-CN" sz="2400">
                <a:latin typeface="宋体" panose="02010600030101010101" pitchFamily="2" charset="-122"/>
                <a:ea typeface="宋体" panose="02010600030101010101" pitchFamily="2" charset="-122"/>
                <a:cs typeface="宋体" panose="02010600030101010101" pitchFamily="2" charset="-122"/>
              </a:rPr>
              <a:t>_______</a:t>
            </a:r>
            <a:r>
              <a:rPr lang="zh-CN" altLang="en-US" sz="2400">
                <a:latin typeface="宋体" panose="02010600030101010101" pitchFamily="2" charset="-122"/>
                <a:ea typeface="宋体" panose="02010600030101010101" pitchFamily="2" charset="-122"/>
                <a:cs typeface="宋体" panose="02010600030101010101" pitchFamily="2" charset="-122"/>
              </a:rPr>
              <a:t>的方式改变瓶内气体的内能的.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矩形 3"/>
          <p:cNvSpPr/>
          <p:nvPr/>
        </p:nvSpPr>
        <p:spPr>
          <a:xfrm>
            <a:off x="5687060" y="506285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7611110" y="506285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0170160" y="506285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做功</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改变物体内能的两种方式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3</a:t>
            </a:r>
            <a:endParaRPr lang="en-US" altLang="zh-CN">
              <a:solidFill>
                <a:schemeClr val="bg1"/>
              </a:solidFill>
              <a:sym typeface="+mn-lt"/>
            </a:endParaRPr>
          </a:p>
        </p:txBody>
      </p:sp>
      <p:sp>
        <p:nvSpPr>
          <p:cNvPr id="9" name="文本框 8"/>
          <p:cNvSpPr txBox="1"/>
          <p:nvPr/>
        </p:nvSpPr>
        <p:spPr>
          <a:xfrm>
            <a:off x="1414145" y="851535"/>
            <a:ext cx="9140190" cy="452310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10.[2019河南,3]2019年5月17日,我国用火箭将第45颗北斗导航卫星成功发射.火箭在穿越大气层时剧烈升温,通过</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的方式增大了它的内能;卫星升入太空后利用</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(选填“超声波”或“电磁波”)传递信息.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11.[2017河南,4]烩面是河南的特色名吃.如图所示,厨师将面坯拉成长长的面条,表明力可以使物体发生</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;在锅里煮面时,通过</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的方式改变了面条的内能;面出锅时香飘四溢,这是由于分子的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产生的.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7988300" y="1504950"/>
            <a:ext cx="88392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做功</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1" name="文本框 10"/>
          <p:cNvSpPr txBox="1"/>
          <p:nvPr/>
        </p:nvSpPr>
        <p:spPr>
          <a:xfrm>
            <a:off x="6259830" y="2103755"/>
            <a:ext cx="136207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电磁波</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2" name="文本框 11"/>
          <p:cNvSpPr txBox="1"/>
          <p:nvPr/>
        </p:nvSpPr>
        <p:spPr>
          <a:xfrm>
            <a:off x="6677025" y="3698875"/>
            <a:ext cx="88392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形变</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3" name="文本框 12"/>
          <p:cNvSpPr txBox="1"/>
          <p:nvPr/>
        </p:nvSpPr>
        <p:spPr>
          <a:xfrm>
            <a:off x="1790065" y="4240530"/>
            <a:ext cx="12744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热传递</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4" name="文本框 13"/>
          <p:cNvSpPr txBox="1"/>
          <p:nvPr/>
        </p:nvSpPr>
        <p:spPr>
          <a:xfrm>
            <a:off x="2425700" y="4814570"/>
            <a:ext cx="31807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无规则运动(热运动)</a:t>
            </a:r>
            <a:endParaRPr lang="zh-CN" altLang="en-US" sz="2400" b="1">
              <a:solidFill>
                <a:srgbClr val="FF0000"/>
              </a:solidFill>
              <a:latin typeface="宋体" panose="02010600030101010101" pitchFamily="2" charset="-122"/>
              <a:ea typeface="宋体" panose="02010600030101010101" pitchFamily="2" charset="-122"/>
            </a:endParaRPr>
          </a:p>
        </p:txBody>
      </p:sp>
      <p:pic>
        <p:nvPicPr>
          <p:cNvPr id="527" name="17whdqg45t041.jpg" descr="id:2147498589;FounderCES"/>
          <p:cNvPicPr>
            <a:picLocks noChangeAspect="1"/>
          </p:cNvPicPr>
          <p:nvPr/>
        </p:nvPicPr>
        <p:blipFill>
          <a:blip r:embed="rId2"/>
          <a:stretch>
            <a:fillRect/>
          </a:stretch>
        </p:blipFill>
        <p:spPr>
          <a:xfrm>
            <a:off x="7560945" y="4814570"/>
            <a:ext cx="2226945" cy="181102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6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人教九年级</a:t>
            </a:r>
            <a:endParaRPr lang="zh-CN" altLang="en-US">
              <a:solidFill>
                <a:schemeClr val="bg1"/>
              </a:solidFill>
              <a:sym typeface="+mn-lt"/>
            </a:endParaRPr>
          </a:p>
          <a:p>
            <a:pPr algn="ctr"/>
            <a:endParaRPr lang="zh-CN" altLang="en-US">
              <a:solidFill>
                <a:schemeClr val="bg1"/>
              </a:solidFill>
              <a:sym typeface="+mn-lt"/>
            </a:endParaRPr>
          </a:p>
        </p:txBody>
      </p:sp>
      <p:sp>
        <p:nvSpPr>
          <p:cNvPr id="5" name="文本框 4"/>
          <p:cNvSpPr txBox="1"/>
          <p:nvPr/>
        </p:nvSpPr>
        <p:spPr>
          <a:xfrm>
            <a:off x="988695" y="2160905"/>
            <a:ext cx="10689590" cy="286131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(2)当瓶塞跳出时,瓶内出现了白雾,这是因为瓶内空气推动瓶塞做功时,自身的内能</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,温度</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,水蒸气</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(填物态变化名称)成了小水滴;白雾的形成过程需要</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(选填“吸热”或“放热”).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(3)瓶塞跳出过程中,气体的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能转化为瓶塞的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能.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(4)瓶塞跳出时的能量转化形式与热机的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冲程的能量转化形式相同.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7" name="矩形 6"/>
          <p:cNvSpPr/>
          <p:nvPr/>
        </p:nvSpPr>
        <p:spPr>
          <a:xfrm>
            <a:off x="1750060" y="2796540"/>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3455670" y="2796540"/>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降低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5360035" y="2796540"/>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液化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3000375" y="336105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放热</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4834890" y="3917950"/>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内</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p:cNvSpPr/>
          <p:nvPr/>
        </p:nvSpPr>
        <p:spPr>
          <a:xfrm>
            <a:off x="7708265" y="3917950"/>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机械</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6" name="矩形 15"/>
          <p:cNvSpPr/>
          <p:nvPr/>
        </p:nvSpPr>
        <p:spPr>
          <a:xfrm>
            <a:off x="6676390" y="4460240"/>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做功</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3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300"/>
                                        <p:tgtEl>
                                          <p:spTgt spid="1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300"/>
                                        <p:tgtEl>
                                          <p:spTgt spid="13"/>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300"/>
                                        <p:tgtEl>
                                          <p:spTgt spid="14"/>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300"/>
                                        <p:tgtEl>
                                          <p:spTgt spid="15"/>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3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P spid="13" grpId="0"/>
      <p:bldP spid="14" grpId="0"/>
      <p:bldP spid="15" grpId="0"/>
      <p:bldP spid="16" grpId="0"/>
    </p:bldLst>
  </p:timing>
</p:sld>
</file>

<file path=ppt/slides/slide6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989965" y="911860"/>
            <a:ext cx="10690860" cy="2861310"/>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考法总结</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有关该实验,有如下命题点: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1.【实验器材】</a:t>
            </a:r>
            <a:r>
              <a:rPr lang="zh-CN" altLang="en-US" sz="2400">
                <a:latin typeface="宋体" panose="02010600030101010101" pitchFamily="2" charset="-122"/>
                <a:ea typeface="宋体" panose="02010600030101010101" pitchFamily="2" charset="-122"/>
                <a:cs typeface="宋体" panose="02010600030101010101" pitchFamily="2" charset="-122"/>
              </a:rPr>
              <a:t>两个相同的烧杯、两个相同的酒精灯(或电加热器)、质量相同的水和食用油、两支温度计、两个搅拌器(或玻璃棒)、两个铁架台、停表等.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2.【实验装置】</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642" name="18WHLWJJZKBWL277.jpg" descr="id:2147499005;FounderCES"/>
          <p:cNvPicPr>
            <a:picLocks noChangeAspect="1"/>
          </p:cNvPicPr>
          <p:nvPr/>
        </p:nvPicPr>
        <p:blipFill>
          <a:blip r:embed="rId2"/>
          <a:stretch>
            <a:fillRect/>
          </a:stretch>
        </p:blipFill>
        <p:spPr>
          <a:xfrm>
            <a:off x="4262120" y="3773170"/>
            <a:ext cx="4146550" cy="2309495"/>
          </a:xfrm>
          <a:prstGeom prst="rect">
            <a:avLst/>
          </a:prstGeom>
        </p:spPr>
      </p:pic>
    </p:spTree>
  </p:cSld>
  <p:clrMapOvr>
    <a:masterClrMapping/>
  </p:clrMapOvr>
  <p:transition spd="med">
    <p:wipe dir="d"/>
  </p:transition>
  <p:timing/>
</p:sld>
</file>

<file path=ppt/slides/slide6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1621155" y="1424305"/>
            <a:ext cx="8949690" cy="2861310"/>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3.【设计与进行实验】</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(1)组装实验器材时,应</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先下后上</a:t>
            </a:r>
            <a:r>
              <a:rPr lang="zh-CN" altLang="en-US" sz="2400">
                <a:latin typeface="宋体" panose="02010600030101010101" pitchFamily="2" charset="-122"/>
                <a:ea typeface="宋体" panose="02010600030101010101" pitchFamily="2" charset="-122"/>
                <a:cs typeface="宋体" panose="02010600030101010101" pitchFamily="2" charset="-122"/>
              </a:rPr>
              <a:t>,即先调节石棉网的高度.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(2)采用相同的烧杯和酒精灯的目的:</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保证相同时间内,水和食用油吸收的热量相同</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(3)描述物质吸热能力的物理量是</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比热容</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6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1129665" y="1205230"/>
            <a:ext cx="9603740" cy="452310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转换法</a:t>
            </a:r>
            <a:r>
              <a:rPr lang="zh-CN" altLang="en-US" sz="2400">
                <a:latin typeface="宋体" panose="02010600030101010101" pitchFamily="2" charset="-122"/>
                <a:ea typeface="宋体" panose="02010600030101010101" pitchFamily="2" charset="-122"/>
                <a:cs typeface="宋体" panose="02010600030101010101" pitchFamily="2" charset="-122"/>
              </a:rPr>
              <a:t>与</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控制变量法</a:t>
            </a:r>
            <a:r>
              <a:rPr lang="zh-CN" altLang="en-US" sz="2400">
                <a:latin typeface="宋体" panose="02010600030101010101" pitchFamily="2" charset="-122"/>
                <a:ea typeface="宋体" panose="02010600030101010101" pitchFamily="2" charset="-122"/>
                <a:cs typeface="宋体" panose="02010600030101010101" pitchFamily="2" charset="-122"/>
              </a:rPr>
              <a:t>的应用.</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①通过</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加热时间的长短</a:t>
            </a:r>
            <a:r>
              <a:rPr lang="zh-CN" altLang="en-US" sz="2400">
                <a:latin typeface="宋体" panose="02010600030101010101" pitchFamily="2" charset="-122"/>
                <a:ea typeface="宋体" panose="02010600030101010101" pitchFamily="2" charset="-122"/>
                <a:cs typeface="宋体" panose="02010600030101010101" pitchFamily="2" charset="-122"/>
              </a:rPr>
              <a:t>来反映物质吸收热量的多少;</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②相同质量的水和食用油,在相同加热条件下被加热相同的时间,通过比较水和食用油的</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温度的变化量</a:t>
            </a:r>
            <a:r>
              <a:rPr lang="zh-CN" altLang="en-US" sz="2400">
                <a:latin typeface="宋体" panose="02010600030101010101" pitchFamily="2" charset="-122"/>
                <a:ea typeface="宋体" panose="02010600030101010101" pitchFamily="2" charset="-122"/>
                <a:cs typeface="宋体" panose="02010600030101010101" pitchFamily="2" charset="-122"/>
              </a:rPr>
              <a:t>来比较它们的吸热能力,温度变化</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大</a:t>
            </a:r>
            <a:r>
              <a:rPr lang="zh-CN" altLang="en-US" sz="2400">
                <a:latin typeface="宋体" panose="02010600030101010101" pitchFamily="2" charset="-122"/>
                <a:ea typeface="宋体" panose="02010600030101010101" pitchFamily="2" charset="-122"/>
                <a:cs typeface="宋体" panose="02010600030101010101" pitchFamily="2" charset="-122"/>
              </a:rPr>
              <a:t>的物质吸热能力</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弱</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③相同质量的水和食用油,在相同加热条件下升高相同的温度,通过比较水和食用油</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被加热时间的长短</a:t>
            </a:r>
            <a:r>
              <a:rPr lang="zh-CN" altLang="en-US" sz="2400">
                <a:latin typeface="宋体" panose="02010600030101010101" pitchFamily="2" charset="-122"/>
                <a:ea typeface="宋体" panose="02010600030101010101" pitchFamily="2" charset="-122"/>
                <a:cs typeface="宋体" panose="02010600030101010101" pitchFamily="2" charset="-122"/>
              </a:rPr>
              <a:t>来比较它们的吸热能力,被加热时间</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短</a:t>
            </a:r>
            <a:r>
              <a:rPr lang="zh-CN" altLang="en-US" sz="2400">
                <a:latin typeface="宋体" panose="02010600030101010101" pitchFamily="2" charset="-122"/>
                <a:ea typeface="宋体" panose="02010600030101010101" pitchFamily="2" charset="-122"/>
                <a:cs typeface="宋体" panose="02010600030101010101" pitchFamily="2" charset="-122"/>
              </a:rPr>
              <a:t>的物质吸热能力</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弱</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6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775970" y="601980"/>
            <a:ext cx="9357995" cy="618553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4.【交流与反思】</a:t>
            </a:r>
            <a:endParaRPr lang="zh-CN" altLang="en-US" sz="2400" b="1">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(1)本实验中水和食用油的初温不必相同,因为该实验比较的是水和食用油的</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温度的变化量</a:t>
            </a:r>
            <a:r>
              <a:rPr lang="zh-CN" altLang="en-US" sz="2400">
                <a:latin typeface="宋体" panose="02010600030101010101" pitchFamily="2" charset="-122"/>
                <a:ea typeface="宋体" panose="02010600030101010101" pitchFamily="2" charset="-122"/>
                <a:cs typeface="宋体" panose="02010600030101010101" pitchFamily="2" charset="-122"/>
              </a:rPr>
              <a:t>,所以只需记录它们的初温和末温即可.</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(2)比热容的应用:应选用比热容</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较大</a:t>
            </a:r>
            <a:r>
              <a:rPr lang="zh-CN" altLang="en-US" sz="2400">
                <a:latin typeface="宋体" panose="02010600030101010101" pitchFamily="2" charset="-122"/>
                <a:ea typeface="宋体" panose="02010600030101010101" pitchFamily="2" charset="-122"/>
                <a:cs typeface="宋体" panose="02010600030101010101" pitchFamily="2" charset="-122"/>
              </a:rPr>
              <a:t>的物质作冷却剂.</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(3)实验方案的改进.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①用如图所示的装置进行实验的优点:使用同一热源加热</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可以确保相同时间内两种物质吸收的热量相同.</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②用电加热器替代酒精灯加热的优点:使用酒精灯加热时,</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火焰的大小和火焰的加热位置不好控制,采用相同规格的</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电加热器加热可以确保相同时间内两种物质吸收的热量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相同.</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643" name="2019-12-4.jpg" descr="id:2147499012;FounderCES"/>
          <p:cNvPicPr>
            <a:picLocks noChangeAspect="1"/>
          </p:cNvPicPr>
          <p:nvPr/>
        </p:nvPicPr>
        <p:blipFill>
          <a:blip r:embed="rId2"/>
          <a:stretch>
            <a:fillRect/>
          </a:stretch>
        </p:blipFill>
        <p:spPr>
          <a:xfrm>
            <a:off x="8802370" y="3192780"/>
            <a:ext cx="2324735" cy="3116580"/>
          </a:xfrm>
          <a:prstGeom prst="rect">
            <a:avLst/>
          </a:prstGeom>
        </p:spPr>
      </p:pic>
    </p:spTree>
  </p:cSld>
  <p:clrMapOvr>
    <a:masterClrMapping/>
  </p:clrMapOvr>
  <p:transition spd="med">
    <p:wipe dir="d"/>
  </p:transition>
  <p:timing/>
</p:sld>
</file>

<file path=ppt/slides/slide6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4" name="文本框 3"/>
          <p:cNvSpPr txBox="1"/>
          <p:nvPr/>
        </p:nvSpPr>
        <p:spPr>
          <a:xfrm>
            <a:off x="488315" y="742315"/>
            <a:ext cx="10948670" cy="175323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一题通关</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例</a:t>
            </a:r>
            <a:r>
              <a:rPr lang="zh-CN" altLang="en-US" sz="2400">
                <a:latin typeface="宋体" panose="02010600030101010101" pitchFamily="2" charset="-122"/>
                <a:ea typeface="宋体" panose="02010600030101010101" pitchFamily="2" charset="-122"/>
                <a:cs typeface="宋体" panose="02010600030101010101" pitchFamily="2" charset="-122"/>
              </a:rPr>
              <a:t>  如图甲所示是“探究不同物质吸热的情况”实验.在实验过程中,每隔2 min记录一次温度,记录数据如表所示.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646" name="18WHLWJJZKBWL278.jpg" descr="id:2147499033;FounderCES"/>
          <p:cNvPicPr>
            <a:picLocks noChangeAspect="1"/>
          </p:cNvPicPr>
          <p:nvPr/>
        </p:nvPicPr>
        <p:blipFill>
          <a:blip r:embed="rId2"/>
          <a:stretch>
            <a:fillRect/>
          </a:stretch>
        </p:blipFill>
        <p:spPr>
          <a:xfrm>
            <a:off x="3120390" y="2495550"/>
            <a:ext cx="5809615" cy="2241550"/>
          </a:xfrm>
          <a:prstGeom prst="rect">
            <a:avLst/>
          </a:prstGeom>
        </p:spPr>
      </p:pic>
      <p:sp>
        <p:nvSpPr>
          <p:cNvPr id="2" name="文本框 1"/>
          <p:cNvSpPr txBox="1"/>
          <p:nvPr/>
        </p:nvSpPr>
        <p:spPr>
          <a:xfrm>
            <a:off x="3361055" y="4789805"/>
            <a:ext cx="5444490" cy="398780"/>
          </a:xfrm>
          <a:prstGeom prst="rect">
            <a:avLst/>
          </a:prstGeom>
          <a:noFill/>
        </p:spPr>
        <p:txBody>
          <a:bodyPr wrap="square" rtlCol="0">
            <a:spAutoFit/>
          </a:bodyPr>
          <a:lstStyle/>
          <a:p>
            <a:r>
              <a:rPr lang="en-US" altLang="zh-CN"/>
              <a:t>             </a:t>
            </a:r>
            <a:r>
              <a:rPr lang="en-US" altLang="zh-CN" sz="2000">
                <a:latin typeface="宋体" panose="02010600030101010101" pitchFamily="2" charset="-122"/>
                <a:ea typeface="宋体" panose="02010600030101010101" pitchFamily="2" charset="-122"/>
                <a:cs typeface="宋体" panose="02010600030101010101" pitchFamily="2" charset="-122"/>
              </a:rPr>
              <a:t> </a:t>
            </a:r>
            <a:r>
              <a:rPr lang="zh-CN" altLang="en-US" sz="2000">
                <a:latin typeface="宋体" panose="02010600030101010101" pitchFamily="2" charset="-122"/>
                <a:ea typeface="宋体" panose="02010600030101010101" pitchFamily="2" charset="-122"/>
                <a:cs typeface="宋体" panose="02010600030101010101" pitchFamily="2" charset="-122"/>
              </a:rPr>
              <a:t>甲               乙         丙</a:t>
            </a:r>
            <a:endParaRPr lang="zh-CN" altLang="en-US" sz="20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6" name="表格 5"/>
          <p:cNvGraphicFramePr>
            <a:graphicFrameLocks noGrp="1"/>
          </p:cNvGraphicFramePr>
          <p:nvPr>
            <p:custDataLst>
              <p:tags r:id="rId3"/>
            </p:custDataLst>
          </p:nvPr>
        </p:nvGraphicFramePr>
        <p:xfrm>
          <a:off x="3120390" y="5188585"/>
          <a:ext cx="6063615" cy="1255395"/>
        </p:xfrm>
        <a:graphic>
          <a:graphicData uri="http://schemas.openxmlformats.org/drawingml/2006/table">
            <a:tbl>
              <a:tblPr firstRow="1" bandRow="1">
                <a:tableStyleId>{5940675A-B579-460E-94D1-54222C63F5DA}</a:tableStyleId>
              </a:tblPr>
              <a:tblGrid>
                <a:gridCol w="1318260"/>
                <a:gridCol w="790575"/>
                <a:gridCol w="791210"/>
                <a:gridCol w="790575"/>
                <a:gridCol w="791210"/>
                <a:gridCol w="790575"/>
                <a:gridCol w="791210"/>
              </a:tblGrid>
              <a:tr h="403225">
                <a:tc gridSpan="2">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加热时间/min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8</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48945">
                <a:tc rowSpan="2">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温度/℃</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煤油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28</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3225">
                <a:tc vMerge="1">
                  <a:txBody>
                    <a:bodyPr vert="horz" wrap="square"/>
                    <a:lstStyle/>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水</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6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529590" y="911225"/>
            <a:ext cx="11133455" cy="4523105"/>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【基础设问】</a:t>
            </a:r>
            <a:endParaRPr lang="zh-CN" altLang="en-US" sz="2400" b="1">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(1)在两烧杯中分别装入初温相同且</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相等的水和煤油.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(2)用相同的酒精灯加热的目的是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(3)在组装器材时应先调节</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(选填“A”或“B”)的高度,调节它的高度是为了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(4)加热时用玻璃棒不断搅拌的目的是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(5)加热6 min时,煤油的温度如图乙所示,其示数为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(6)要完成该实验,除图甲所示器材外,还需要的一个测量工具是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6" name="矩形 15"/>
          <p:cNvSpPr/>
          <p:nvPr/>
        </p:nvSpPr>
        <p:spPr>
          <a:xfrm>
            <a:off x="5367655" y="153987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质量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5040630" y="2093595"/>
            <a:ext cx="59696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保证相同时间内水和煤油吸收的热量相同</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4409440" y="264985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1068705" y="3199130"/>
            <a:ext cx="534987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确保实验过程中用酒精灯的外焰加热</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5788660" y="3759200"/>
            <a:ext cx="37382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使水和煤油受热均匀</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7412355" y="431990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26</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9013190" y="4869180"/>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秒表</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300"/>
                                        <p:tgtEl>
                                          <p:spTgt spid="1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3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300"/>
                                        <p:tgtEl>
                                          <p:spTgt spid="12"/>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8" grpId="0"/>
      <p:bldP spid="9" grpId="0"/>
      <p:bldP spid="10" grpId="0"/>
      <p:bldP spid="11" grpId="0"/>
      <p:bldP spid="12" grpId="0"/>
      <p:bldP spid="13" grpId="0"/>
    </p:bldLst>
  </p:timing>
</p:sld>
</file>

<file path=ppt/slides/slide6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探究不同物质的吸热能力</a:t>
            </a:r>
            <a:endParaRPr lang="en-US" altLang="zh-CN"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556895" y="1158240"/>
            <a:ext cx="10935970" cy="56311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(7)实验中,通过比较</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来间接反映水和煤油吸收热量的多少.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(8)本次实验采用的科学方法是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A.控制变量法　　B.比值定义法　　C.类比法</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【拓展设问】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(9)分析表中数据可知,对于质量相等的水和煤油,升温较快的是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;若使两者升高相同的温度,则</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吸收的热量较多.由此可见,</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的比热容较大.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(10)在对实验进行反思时,某同学将实验装置进行了改进并设计了如图丙所示的装置.与原装置相比,该装置的优点是</a:t>
            </a: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_________________________________________________________________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.(答出一条即可)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矩形 3"/>
          <p:cNvSpPr/>
          <p:nvPr/>
        </p:nvSpPr>
        <p:spPr>
          <a:xfrm>
            <a:off x="3661410" y="1247775"/>
            <a:ext cx="165862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加热时间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4923790" y="1797050"/>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9234805" y="346646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煤油</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p:cNvSpPr/>
          <p:nvPr/>
        </p:nvSpPr>
        <p:spPr>
          <a:xfrm>
            <a:off x="3731895" y="400494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7" name="矩形 16"/>
          <p:cNvSpPr/>
          <p:nvPr/>
        </p:nvSpPr>
        <p:spPr>
          <a:xfrm>
            <a:off x="8322945" y="4004945"/>
            <a:ext cx="8178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8" name="矩形 17"/>
          <p:cNvSpPr/>
          <p:nvPr/>
        </p:nvSpPr>
        <p:spPr>
          <a:xfrm>
            <a:off x="5534025" y="5068570"/>
            <a:ext cx="554863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用水浴法加热,水和煤油受热更均匀并且</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9" name="矩形 18"/>
          <p:cNvSpPr/>
          <p:nvPr/>
        </p:nvSpPr>
        <p:spPr>
          <a:xfrm>
            <a:off x="461010" y="5610860"/>
            <a:ext cx="101396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不需要搅拌(或用同一热源加热,保证相同时间内水和煤油吸收的热量相等)</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20" name="New picture"/>
          <p:cNvPicPr/>
          <p:nvPr/>
        </p:nvPicPr>
        <p:blipFill>
          <a:blip r:embed="rId2"/>
          <a:stretch>
            <a:fillRect/>
          </a:stretch>
        </p:blipFill>
        <p:spPr>
          <a:xfrm>
            <a:off x="12611100" y="12649200"/>
            <a:ext cx="342900" cy="254000"/>
          </a:xfrm>
          <a:prstGeom prst="cube">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300"/>
                                        <p:tgtEl>
                                          <p:spTgt spid="1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300"/>
                                        <p:tgtEl>
                                          <p:spTgt spid="15"/>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300"/>
                                        <p:tgtEl>
                                          <p:spTgt spid="17"/>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300"/>
                                        <p:tgtEl>
                                          <p:spTgt spid="1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3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14" grpId="0"/>
      <p:bldP spid="15" grpId="0"/>
      <p:bldP spid="17" grpId="0"/>
      <p:bldP spid="18" grpId="0"/>
      <p:bldP spid="19"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改变物体内能的两种方式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3</a:t>
            </a:r>
            <a:endParaRPr lang="en-US" altLang="zh-CN">
              <a:solidFill>
                <a:schemeClr val="bg1"/>
              </a:solidFill>
              <a:sym typeface="+mn-lt"/>
            </a:endParaRPr>
          </a:p>
        </p:txBody>
      </p:sp>
      <p:sp>
        <p:nvSpPr>
          <p:cNvPr id="2" name="文本框 1"/>
          <p:cNvSpPr txBox="1"/>
          <p:nvPr/>
        </p:nvSpPr>
        <p:spPr>
          <a:xfrm>
            <a:off x="1136015" y="1290320"/>
            <a:ext cx="9314180"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12.[2016河南,4]将一瓶质量为0.5 kg、温度为25 ℃的纯净水放入冰箱,一段时间后纯净水的温度降低到5 ℃,则这瓶纯净水的内能减少了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J,这是通过</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的方式改变了水的内能.水的比热容c=4.2×10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J/(kg·℃).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13.[2018河南,20(1)]在实践活动中,小刚所在的兴趣小组对电热水壶进行了研究.壶底的加热盘烧水时是通过</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的方式改变了水的内能.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1791335" y="2489835"/>
            <a:ext cx="14395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4.2×10</a:t>
            </a:r>
            <a:r>
              <a:rPr lang="zh-CN" altLang="en-US" sz="2400" b="1" baseline="30000">
                <a:solidFill>
                  <a:srgbClr val="FF0000"/>
                </a:solidFill>
                <a:latin typeface="宋体" panose="02010600030101010101" pitchFamily="2" charset="-122"/>
                <a:ea typeface="宋体" panose="02010600030101010101" pitchFamily="2" charset="-122"/>
              </a:rPr>
              <a:t>4</a:t>
            </a:r>
            <a:endParaRPr lang="zh-CN" altLang="en-US" sz="2400" b="1" baseline="30000">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4909185" y="2489835"/>
            <a:ext cx="132461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热传递</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6940550" y="4118610"/>
            <a:ext cx="12363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热传递</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比热容的理解及应用</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4</a:t>
            </a:r>
            <a:endParaRPr lang="en-US" altLang="zh-CN">
              <a:solidFill>
                <a:schemeClr val="bg1"/>
              </a:solidFill>
              <a:sym typeface="+mn-lt"/>
            </a:endParaRPr>
          </a:p>
        </p:txBody>
      </p:sp>
      <p:sp>
        <p:nvSpPr>
          <p:cNvPr id="3" name="文本框 2"/>
          <p:cNvSpPr txBox="1"/>
          <p:nvPr/>
        </p:nvSpPr>
        <p:spPr>
          <a:xfrm>
            <a:off x="894715" y="1075690"/>
            <a:ext cx="10236200"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14.[2014河南,12]用相同的加热装置给质量相等的甲、乙两种液体同时加热,两种液体的温度随时间的变化如下表所示.根据数据比较两种液体的比热容                                                    （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9" name="表格 8"/>
          <p:cNvGraphicFramePr>
            <a:graphicFrameLocks noGrp="1"/>
          </p:cNvGraphicFramePr>
          <p:nvPr>
            <p:custDataLst>
              <p:tags r:id="rId2"/>
            </p:custDataLst>
          </p:nvPr>
        </p:nvGraphicFramePr>
        <p:xfrm>
          <a:off x="3154680" y="2604135"/>
          <a:ext cx="4746625" cy="1423035"/>
        </p:xfrm>
        <a:graphic>
          <a:graphicData uri="http://schemas.openxmlformats.org/drawingml/2006/table">
            <a:tbl>
              <a:tblPr firstRow="1" bandRow="1">
                <a:tableStyleId>{5940675A-B579-460E-94D1-54222C63F5DA}</a:tableStyleId>
              </a:tblPr>
              <a:tblGrid>
                <a:gridCol w="1749425"/>
                <a:gridCol w="499110"/>
                <a:gridCol w="499745"/>
                <a:gridCol w="499110"/>
                <a:gridCol w="500380"/>
                <a:gridCol w="499110"/>
                <a:gridCol w="499745"/>
              </a:tblGrid>
              <a:tr h="47434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时间/min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7434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甲的温度/℃</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28</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7434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乙的温度/℃</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10" name="文本框 9"/>
          <p:cNvSpPr txBox="1"/>
          <p:nvPr/>
        </p:nvSpPr>
        <p:spPr>
          <a:xfrm>
            <a:off x="1273810" y="4471035"/>
            <a:ext cx="9756140" cy="460375"/>
          </a:xfrm>
          <a:prstGeom prst="rect">
            <a:avLst/>
          </a:prstGeom>
          <a:noFill/>
        </p:spPr>
        <p:txBody>
          <a:bodyPr wrap="square" rtlCol="0">
            <a:spAutoFit/>
          </a:bodyPr>
          <a:lstStyle/>
          <a:p>
            <a:r>
              <a:rPr lang="zh-CN" altLang="en-US" sz="2400">
                <a:latin typeface="宋体" panose="02010600030101010101" pitchFamily="2" charset="-122"/>
                <a:ea typeface="宋体" panose="02010600030101010101" pitchFamily="2" charset="-122"/>
                <a:cs typeface="宋体" panose="02010600030101010101" pitchFamily="2" charset="-122"/>
              </a:rPr>
              <a:t>A.c</a:t>
            </a:r>
            <a:r>
              <a:rPr lang="zh-CN" altLang="en-US" sz="2400" baseline="-25000">
                <a:latin typeface="宋体" panose="02010600030101010101" pitchFamily="2" charset="-122"/>
                <a:ea typeface="宋体" panose="02010600030101010101" pitchFamily="2" charset="-122"/>
                <a:cs typeface="宋体" panose="02010600030101010101" pitchFamily="2" charset="-122"/>
              </a:rPr>
              <a:t>甲</a:t>
            </a:r>
            <a:r>
              <a:rPr lang="zh-CN" altLang="en-US" sz="2400">
                <a:latin typeface="宋体" panose="02010600030101010101" pitchFamily="2" charset="-122"/>
                <a:ea typeface="宋体" panose="02010600030101010101" pitchFamily="2" charset="-122"/>
                <a:cs typeface="宋体" panose="02010600030101010101" pitchFamily="2" charset="-122"/>
              </a:rPr>
              <a:t>&gt;c</a:t>
            </a:r>
            <a:r>
              <a:rPr lang="zh-CN" altLang="en-US" sz="2400" baseline="-25000">
                <a:latin typeface="宋体" panose="02010600030101010101" pitchFamily="2" charset="-122"/>
                <a:ea typeface="宋体" panose="02010600030101010101" pitchFamily="2" charset="-122"/>
                <a:cs typeface="宋体" panose="02010600030101010101" pitchFamily="2" charset="-122"/>
              </a:rPr>
              <a:t>乙</a:t>
            </a:r>
            <a:r>
              <a:rPr lang="zh-CN" altLang="en-US" sz="2400">
                <a:latin typeface="宋体" panose="02010600030101010101" pitchFamily="2" charset="-122"/>
                <a:ea typeface="宋体" panose="02010600030101010101" pitchFamily="2" charset="-122"/>
                <a:cs typeface="宋体" panose="02010600030101010101" pitchFamily="2" charset="-122"/>
              </a:rPr>
              <a:t>	  B.c</a:t>
            </a:r>
            <a:r>
              <a:rPr lang="zh-CN" altLang="en-US" sz="2400" baseline="-25000">
                <a:latin typeface="宋体" panose="02010600030101010101" pitchFamily="2" charset="-122"/>
                <a:ea typeface="宋体" panose="02010600030101010101" pitchFamily="2" charset="-122"/>
                <a:cs typeface="宋体" panose="02010600030101010101" pitchFamily="2" charset="-122"/>
              </a:rPr>
              <a:t>甲</a:t>
            </a:r>
            <a:r>
              <a:rPr lang="zh-CN" altLang="en-US" sz="2400">
                <a:latin typeface="宋体" panose="02010600030101010101" pitchFamily="2" charset="-122"/>
                <a:ea typeface="宋体" panose="02010600030101010101" pitchFamily="2" charset="-122"/>
                <a:cs typeface="宋体" panose="02010600030101010101" pitchFamily="2" charset="-122"/>
              </a:rPr>
              <a:t>=c</a:t>
            </a:r>
            <a:r>
              <a:rPr lang="zh-CN" altLang="en-US" sz="2400" baseline="-25000">
                <a:latin typeface="宋体" panose="02010600030101010101" pitchFamily="2" charset="-122"/>
                <a:ea typeface="宋体" panose="02010600030101010101" pitchFamily="2" charset="-122"/>
                <a:cs typeface="宋体" panose="02010600030101010101" pitchFamily="2" charset="-122"/>
              </a:rPr>
              <a:t>乙</a:t>
            </a:r>
            <a:r>
              <a:rPr lang="zh-CN" altLang="en-US" sz="2400">
                <a:latin typeface="宋体" panose="02010600030101010101" pitchFamily="2" charset="-122"/>
                <a:ea typeface="宋体" panose="02010600030101010101" pitchFamily="2" charset="-122"/>
                <a:cs typeface="宋体" panose="02010600030101010101" pitchFamily="2" charset="-122"/>
              </a:rPr>
              <a:t>       C.c</a:t>
            </a:r>
            <a:r>
              <a:rPr lang="zh-CN" altLang="en-US" sz="2400" baseline="-25000">
                <a:latin typeface="宋体" panose="02010600030101010101" pitchFamily="2" charset="-122"/>
                <a:ea typeface="宋体" panose="02010600030101010101" pitchFamily="2" charset="-122"/>
                <a:cs typeface="宋体" panose="02010600030101010101" pitchFamily="2" charset="-122"/>
              </a:rPr>
              <a:t>甲</a:t>
            </a:r>
            <a:r>
              <a:rPr lang="zh-CN" altLang="en-US" sz="2400">
                <a:latin typeface="宋体" panose="02010600030101010101" pitchFamily="2" charset="-122"/>
                <a:ea typeface="宋体" panose="02010600030101010101" pitchFamily="2" charset="-122"/>
                <a:cs typeface="宋体" panose="02010600030101010101" pitchFamily="2" charset="-122"/>
              </a:rPr>
              <a:t>&lt;c</a:t>
            </a:r>
            <a:r>
              <a:rPr lang="zh-CN" altLang="en-US" sz="2400" baseline="-25000">
                <a:latin typeface="宋体" panose="02010600030101010101" pitchFamily="2" charset="-122"/>
                <a:ea typeface="宋体" panose="02010600030101010101" pitchFamily="2" charset="-122"/>
                <a:cs typeface="宋体" panose="02010600030101010101" pitchFamily="2" charset="-122"/>
              </a:rPr>
              <a:t>乙</a:t>
            </a:r>
            <a:r>
              <a:rPr lang="zh-CN" altLang="en-US" sz="2400">
                <a:latin typeface="宋体" panose="02010600030101010101" pitchFamily="2" charset="-122"/>
                <a:ea typeface="宋体" panose="02010600030101010101" pitchFamily="2" charset="-122"/>
                <a:cs typeface="宋体" panose="02010600030101010101" pitchFamily="2" charset="-122"/>
              </a:rPr>
              <a:t>	D.无法确定</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1" name="文本框 10"/>
          <p:cNvSpPr txBox="1"/>
          <p:nvPr/>
        </p:nvSpPr>
        <p:spPr>
          <a:xfrm>
            <a:off x="9970135" y="2262505"/>
            <a:ext cx="1324610" cy="460375"/>
          </a:xfrm>
          <a:prstGeom prst="rect">
            <a:avLst/>
          </a:prstGeom>
          <a:noFill/>
        </p:spPr>
        <p:txBody>
          <a:bodyPr wrap="square" rtlCol="0">
            <a:spAutoFit/>
          </a:bodyPr>
          <a:lstStyle/>
          <a:p>
            <a:r>
              <a:rPr lang="en-US" altLang="zh-CN" sz="2400" b="1">
                <a:solidFill>
                  <a:srgbClr val="FF0000"/>
                </a:solidFill>
                <a:latin typeface="宋体" panose="02010600030101010101" pitchFamily="2" charset="-122"/>
                <a:ea typeface="宋体" panose="02010600030101010101" pitchFamily="2" charset="-122"/>
              </a:rPr>
              <a:t>A</a:t>
            </a:r>
            <a:endParaRPr lang="en-US" altLang="zh-CN"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比热容的理解及应用</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4</a:t>
            </a:r>
            <a:endParaRPr lang="en-US" altLang="zh-CN">
              <a:solidFill>
                <a:schemeClr val="bg1"/>
              </a:solidFill>
              <a:sym typeface="+mn-lt"/>
            </a:endParaRPr>
          </a:p>
        </p:txBody>
      </p:sp>
      <p:sp>
        <p:nvSpPr>
          <p:cNvPr id="26" name="圆角矩形 36"/>
          <p:cNvSpPr/>
          <p:nvPr/>
        </p:nvSpPr>
        <p:spPr>
          <a:xfrm>
            <a:off x="696595" y="1217930"/>
            <a:ext cx="9623425" cy="463296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175171" y="824237"/>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2" name="文本框 1"/>
          <p:cNvSpPr txBox="1"/>
          <p:nvPr/>
        </p:nvSpPr>
        <p:spPr>
          <a:xfrm>
            <a:off x="1097280" y="2186305"/>
            <a:ext cx="8658225" cy="368300"/>
          </a:xfrm>
          <a:prstGeom prst="rect">
            <a:avLst/>
          </a:prstGeom>
          <a:noFill/>
        </p:spPr>
        <p:txBody>
          <a:bodyPr wrap="square" rtlCol="0">
            <a:spAutoFit/>
          </a:bodyPr>
          <a:lstStyle/>
          <a:p>
            <a:endParaRPr lang="zh-CN" altLang="en-US"/>
          </a:p>
        </p:txBody>
      </p:sp>
      <p:sp>
        <p:nvSpPr>
          <p:cNvPr id="8" name="文本框 7"/>
          <p:cNvSpPr txBox="1"/>
          <p:nvPr/>
        </p:nvSpPr>
        <p:spPr>
          <a:xfrm>
            <a:off x="1175385" y="1454150"/>
            <a:ext cx="8822055" cy="460375"/>
          </a:xfrm>
          <a:prstGeom prst="rect">
            <a:avLst/>
          </a:prstGeom>
          <a:noFill/>
        </p:spPr>
        <p:txBody>
          <a:bodyPr wrap="square" rtlCol="0">
            <a:spAutoFit/>
          </a:bodyPr>
          <a:lstStyle/>
          <a:p>
            <a:r>
              <a:rPr lang="zh-CN" altLang="en-US" sz="2400">
                <a:latin typeface="宋体" panose="02010600030101010101" pitchFamily="2" charset="-122"/>
                <a:ea typeface="宋体" panose="02010600030101010101" pitchFamily="2" charset="-122"/>
                <a:cs typeface="宋体" panose="02010600030101010101" pitchFamily="2" charset="-122"/>
              </a:rPr>
              <a:t>15.[2020北京]依据表格中的数据,下列说法正确的是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3" name="表格 12"/>
          <p:cNvGraphicFramePr>
            <a:graphicFrameLocks noGrp="1"/>
          </p:cNvGraphicFramePr>
          <p:nvPr>
            <p:custDataLst>
              <p:tags r:id="rId2"/>
            </p:custDataLst>
          </p:nvPr>
        </p:nvGraphicFramePr>
        <p:xfrm>
          <a:off x="3299460" y="2059940"/>
          <a:ext cx="3787140" cy="1287780"/>
        </p:xfrm>
        <a:graphic>
          <a:graphicData uri="http://schemas.openxmlformats.org/drawingml/2006/table">
            <a:tbl>
              <a:tblPr firstRow="1" bandRow="1">
                <a:tableStyleId>{5940675A-B579-460E-94D1-54222C63F5DA}</a:tableStyleId>
              </a:tblPr>
              <a:tblGrid>
                <a:gridCol w="841375"/>
                <a:gridCol w="2945765"/>
              </a:tblGrid>
              <a:tr h="32194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物质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比热容</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c</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/[J·(kg·℃)</a:t>
                      </a:r>
                      <a:r>
                        <a:rPr lang="en-US" sz="2000" b="0" baseline="300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2194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水</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4.2×10</a:t>
                      </a:r>
                      <a:r>
                        <a:rPr lang="en-US" sz="2000" b="0" baseline="30000">
                          <a:solidFill>
                            <a:srgbClr val="000000"/>
                          </a:solidFill>
                          <a:latin typeface="宋体" panose="02010600030101010101" pitchFamily="2" charset="-122"/>
                          <a:ea typeface="宋体" panose="02010600030101010101" pitchFamily="2" charset="-122"/>
                          <a:cs typeface="宋体" panose="02010600030101010101" pitchFamily="2" charset="-122"/>
                        </a:rPr>
                        <a:t>3</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2194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煤油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2.1×10</a:t>
                      </a:r>
                      <a:r>
                        <a:rPr lang="en-US" sz="2000" b="0" baseline="30000">
                          <a:solidFill>
                            <a:srgbClr val="000000"/>
                          </a:solidFill>
                          <a:latin typeface="宋体" panose="02010600030101010101" pitchFamily="2" charset="-122"/>
                          <a:ea typeface="宋体" panose="02010600030101010101" pitchFamily="2" charset="-122"/>
                          <a:cs typeface="宋体" panose="02010600030101010101" pitchFamily="2" charset="-122"/>
                        </a:rPr>
                        <a:t>3</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2194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砂石</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约0.92×10</a:t>
                      </a:r>
                      <a:r>
                        <a:rPr lang="en-US" sz="2000" b="0" baseline="30000">
                          <a:solidFill>
                            <a:srgbClr val="000000"/>
                          </a:solidFill>
                          <a:latin typeface="宋体" panose="02010600030101010101" pitchFamily="2" charset="-122"/>
                          <a:ea typeface="宋体" panose="02010600030101010101" pitchFamily="2" charset="-122"/>
                          <a:cs typeface="宋体" panose="02010600030101010101" pitchFamily="2" charset="-122"/>
                        </a:rPr>
                        <a:t>3</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14" name="文本框 13"/>
          <p:cNvSpPr txBox="1"/>
          <p:nvPr/>
        </p:nvSpPr>
        <p:spPr>
          <a:xfrm>
            <a:off x="1463040" y="3347720"/>
            <a:ext cx="8856345"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A.一杯水倒出一半,杯内剩余水的比热容变小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B.水和砂石放出相等热量,水的温度降低得较多</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C.水的比热容表示水的温度升高1 ℃吸收的热量是4.2×10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J</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D.质量相等的水和煤油,吸收相等热量,煤油的温度升高得较多</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5" name="文本框 14"/>
          <p:cNvSpPr txBox="1"/>
          <p:nvPr/>
        </p:nvSpPr>
        <p:spPr>
          <a:xfrm>
            <a:off x="8834120" y="1454150"/>
            <a:ext cx="1324610" cy="460375"/>
          </a:xfrm>
          <a:prstGeom prst="rect">
            <a:avLst/>
          </a:prstGeom>
          <a:noFill/>
        </p:spPr>
        <p:txBody>
          <a:bodyPr wrap="square" rtlCol="0">
            <a:spAutoFit/>
          </a:bodyPr>
          <a:lstStyle/>
          <a:p>
            <a:r>
              <a:rPr lang="en-US" altLang="zh-CN" sz="2400" b="1">
                <a:solidFill>
                  <a:srgbClr val="FF0000"/>
                </a:solidFill>
                <a:latin typeface="宋体" panose="02010600030101010101" pitchFamily="2" charset="-122"/>
                <a:ea typeface="宋体" panose="02010600030101010101" pitchFamily="2" charset="-122"/>
              </a:rPr>
              <a:t>A</a:t>
            </a:r>
            <a:endParaRPr lang="en-US" altLang="zh-CN"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tags/tag1.xml><?xml version="1.0" encoding="utf-8"?>
<p:tagLst xmlns:p="http://schemas.openxmlformats.org/presentationml/2006/main">
  <p:tag name="KSO_WM_UNIT_TABLE_BEAUTIFY" val="smartTable{6447a7ef-8e5b-4c69-be4a-20e06016ab1c}"/>
</p:tagLst>
</file>

<file path=ppt/tags/tag10.xml><?xml version="1.0" encoding="utf-8"?>
<p:tagLst xmlns:p="http://schemas.openxmlformats.org/presentationml/2006/main">
  <p:tag name="KSO_WM_UNIT_TABLE_BEAUTIFY" val="smartTable{7db92a48-1879-487f-aaa9-361a4bc0558c}"/>
</p:tagLst>
</file>

<file path=ppt/tags/tag11.xml><?xml version="1.0" encoding="utf-8"?>
<p:tagLst xmlns:p="http://schemas.openxmlformats.org/presentationml/2006/main">
  <p:tag name="ARTICULATE_PROJECT_OPEN" val="0"/>
  <p:tag name="AS_OS" val="Unix 3.10 unknown"/>
  <p:tag name="AS_RELEASE_DATE" val="2020.11.30"/>
  <p:tag name="AS_TITLE" val="Aspose.Slides for Java"/>
  <p:tag name="AS_VERSION" val="20.11"/>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Lst>
</file>

<file path=ppt/tags/tag2.xml><?xml version="1.0" encoding="utf-8"?>
<p:tagLst xmlns:p="http://schemas.openxmlformats.org/presentationml/2006/main">
  <p:tag name="KSO_WM_UNIT_TABLE_BEAUTIFY" val="smartTable{1bd320a6-18c8-4385-a167-42be24f5a84b}"/>
</p:tagLst>
</file>

<file path=ppt/tags/tag3.xml><?xml version="1.0" encoding="utf-8"?>
<p:tagLst xmlns:p="http://schemas.openxmlformats.org/presentationml/2006/main">
  <p:tag name="KSO_WM_UNIT_TABLE_BEAUTIFY" val="smartTable{032a7605-5c58-4a8b-904e-b1e5e4a2d27d}"/>
</p:tagLst>
</file>

<file path=ppt/tags/tag4.xml><?xml version="1.0" encoding="utf-8"?>
<p:tagLst xmlns:p="http://schemas.openxmlformats.org/presentationml/2006/main">
  <p:tag name="KSO_WM_UNIT_TABLE_BEAUTIFY" val="smartTable{757820e3-5a65-4099-8542-6f5f8f21a727}"/>
</p:tagLst>
</file>

<file path=ppt/tags/tag5.xml><?xml version="1.0" encoding="utf-8"?>
<p:tagLst xmlns:p="http://schemas.openxmlformats.org/presentationml/2006/main">
  <p:tag name="KSO_WM_UNIT_TABLE_BEAUTIFY" val="smartTable{86ef40fa-0927-4620-86de-3cd6e673160a}"/>
</p:tagLst>
</file>

<file path=ppt/tags/tag6.xml><?xml version="1.0" encoding="utf-8"?>
<p:tagLst xmlns:p="http://schemas.openxmlformats.org/presentationml/2006/main">
  <p:tag name="KSO_WM_UNIT_TABLE_BEAUTIFY" val="smartTable{39369681-9ce7-4a45-8ecc-afe0209bbb96}"/>
</p:tagLst>
</file>

<file path=ppt/tags/tag7.xml><?xml version="1.0" encoding="utf-8"?>
<p:tagLst xmlns:p="http://schemas.openxmlformats.org/presentationml/2006/main">
  <p:tag name="KSO_WM_UNIT_TABLE_BEAUTIFY" val="smartTable{646a9653-59ab-496f-ae0c-17065e8cc9b6}"/>
</p:tagLst>
</file>

<file path=ppt/tags/tag8.xml><?xml version="1.0" encoding="utf-8"?>
<p:tagLst xmlns:p="http://schemas.openxmlformats.org/presentationml/2006/main">
  <p:tag name="KSO_WM_UNIT_TABLE_BEAUTIFY" val="smartTable{2cdbb8d1-046d-4903-aa04-95088d786ec3}"/>
</p:tagLst>
</file>

<file path=ppt/tags/tag9.xml><?xml version="1.0" encoding="utf-8"?>
<p:tagLst xmlns:p="http://schemas.openxmlformats.org/presentationml/2006/main">
  <p:tag name="KSO_WM_UNIT_TABLE_BEAUTIFY" val="smartTable{f1d26daf-2405-4dde-8b9a-ef61e950255e}"/>
</p:tagLst>
</file>

<file path=ppt/theme/theme1.xml><?xml version="1.0" encoding="utf-8"?>
<a:theme xmlns:r="http://schemas.openxmlformats.org/officeDocument/2006/relationships"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549</Paragraphs>
  <Slides>67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67</vt:i4>
      </vt:variant>
    </vt:vector>
  </HeadingPairs>
  <TitlesOfParts>
    <vt:vector size="76" baseType="lpstr">
      <vt:lpstr>Arial</vt:lpstr>
      <vt:lpstr>微软雅黑</vt:lpstr>
      <vt:lpstr>等线 Light</vt:lpstr>
      <vt:lpstr>等线</vt:lpstr>
      <vt:lpstr>宋体</vt:lpstr>
      <vt:lpstr>NEU-BZ-S92</vt:lpstr>
      <vt:lpstr>黑体</vt:lpstr>
      <vt:lpstr>Times New Roman</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2021-01-03T11:12:45Z</cp:lastPrinted>
  <dcterms:created xsi:type="dcterms:W3CDTF">2021-01-03T11:12:45Z</dcterms:created>
  <dcterms:modified xsi:type="dcterms:W3CDTF">2021-01-03T03:12:46Z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