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12190413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636" y="-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9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57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281" y="2130426"/>
            <a:ext cx="10361851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8049" y="274639"/>
            <a:ext cx="2742843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521" y="274639"/>
            <a:ext cx="8025355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614" y="914357"/>
            <a:ext cx="9797669" cy="2570281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614" y="3560235"/>
            <a:ext cx="9797669" cy="1472332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5365" indent="0" algn="ctr">
              <a:buNone/>
              <a:defRPr sz="1600"/>
            </a:lvl6pPr>
            <a:lvl7pPr marL="2742565" indent="0" algn="ctr">
              <a:buNone/>
              <a:defRPr sz="1600"/>
            </a:lvl7pPr>
            <a:lvl8pPr marL="3199765" indent="0" algn="ctr">
              <a:buNone/>
              <a:defRPr sz="1600"/>
            </a:lvl8pPr>
            <a:lvl9pPr marL="3656965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49843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372"/>
            <a:ext cx="10967486" cy="70556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05" y="1490331"/>
            <a:ext cx="10967486" cy="4758979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309609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489" y="3848222"/>
            <a:ext cx="7767586" cy="766764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489" y="4614987"/>
            <a:ext cx="7767586" cy="86756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5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7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725332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372"/>
            <a:ext cx="10967486" cy="70556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306" y="1501131"/>
            <a:ext cx="5175991" cy="474818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0599" y="1501131"/>
            <a:ext cx="5175991" cy="474818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069955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372"/>
            <a:ext cx="10967486" cy="70556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306" y="1429134"/>
            <a:ext cx="5341565" cy="381583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306" y="1853914"/>
            <a:ext cx="5341565" cy="4395396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4777" y="1421663"/>
            <a:ext cx="5341565" cy="381583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4777" y="1853914"/>
            <a:ext cx="5341565" cy="4395396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351622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372"/>
            <a:ext cx="10967486" cy="70556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048455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021546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306" y="1555128"/>
            <a:ext cx="5232259" cy="4607786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49409" y="1555128"/>
            <a:ext cx="5226383" cy="4607786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46894149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3202" y="914358"/>
            <a:ext cx="1043837" cy="5028967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258" y="914358"/>
            <a:ext cx="9167767" cy="5028967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6765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82498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305" y="773965"/>
            <a:ext cx="10971086" cy="548254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968806098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614" y="2483885"/>
            <a:ext cx="9797669" cy="1018753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614" y="3560235"/>
            <a:ext cx="9797669" cy="471578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788443728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344566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957618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366480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697171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591327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542818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05566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261278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683925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065521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729103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246884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23371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102067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685691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080459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51532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521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6793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506723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897716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724952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953635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851087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2782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9" Type="http://schemas.openxmlformats.org/officeDocument/2006/relationships/tags" Target="../tags/tag4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34" Type="http://schemas.openxmlformats.org/officeDocument/2006/relationships/slideLayout" Target="../slideLayouts/slideLayout45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33" Type="http://schemas.openxmlformats.org/officeDocument/2006/relationships/slideLayout" Target="../slideLayouts/slideLayout44.xml"/><Relationship Id="rId38" Type="http://schemas.openxmlformats.org/officeDocument/2006/relationships/tags" Target="../tags/tag3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slideLayout" Target="../slideLayouts/slideLayout40.xml"/><Relationship Id="rId41" Type="http://schemas.openxmlformats.org/officeDocument/2006/relationships/tags" Target="../tags/tag6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slideLayout" Target="../slideLayouts/slideLayout43.xml"/><Relationship Id="rId37" Type="http://schemas.openxmlformats.org/officeDocument/2006/relationships/tags" Target="../tags/tag2.xml"/><Relationship Id="rId40" Type="http://schemas.openxmlformats.org/officeDocument/2006/relationships/tags" Target="../tags/tag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36" Type="http://schemas.openxmlformats.org/officeDocument/2006/relationships/tags" Target="../tags/tag1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4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slideLayout" Target="../slideLayouts/slideLayout41.xml"/><Relationship Id="rId35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37"/>
            </p:custDataLst>
          </p:nvPr>
        </p:nvSpPr>
        <p:spPr>
          <a:xfrm>
            <a:off x="608305" y="608372"/>
            <a:ext cx="10967486" cy="705568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8"/>
            </p:custDataLst>
          </p:nvPr>
        </p:nvSpPr>
        <p:spPr>
          <a:xfrm>
            <a:off x="608305" y="1490331"/>
            <a:ext cx="10967486" cy="4758979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39"/>
            </p:custDataLst>
          </p:nvPr>
        </p:nvSpPr>
        <p:spPr>
          <a:xfrm>
            <a:off x="611904" y="6314107"/>
            <a:ext cx="2699578" cy="3167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defTabSz="1219200"/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1219200"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40"/>
            </p:custDataLst>
          </p:nvPr>
        </p:nvSpPr>
        <p:spPr>
          <a:xfrm>
            <a:off x="4115358" y="6314107"/>
            <a:ext cx="3959381" cy="3167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defTabSz="1219200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41"/>
            </p:custDataLst>
          </p:nvPr>
        </p:nvSpPr>
        <p:spPr>
          <a:xfrm>
            <a:off x="8876213" y="6314107"/>
            <a:ext cx="2699578" cy="3167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defTabSz="1219200"/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1219200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custDataLst>
      <p:tags r:id="rId36"/>
    </p:custDataLst>
    <p:extLst>
      <p:ext uri="{BB962C8B-B14F-4D97-AF65-F5344CB8AC3E}">
        <p14:creationId xmlns:p14="http://schemas.microsoft.com/office/powerpoint/2010/main" val="1030464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6765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9.emf"/><Relationship Id="rId4" Type="http://schemas.openxmlformats.org/officeDocument/2006/relationships/package" Target="../embeddings/Microsoft_Word___5.docx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3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0.emf"/><Relationship Id="rId5" Type="http://schemas.openxmlformats.org/officeDocument/2006/relationships/package" Target="../embeddings/Microsoft_Word___6.docx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35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2.emf"/><Relationship Id="rId5" Type="http://schemas.openxmlformats.org/officeDocument/2006/relationships/package" Target="../embeddings/Microsoft_Word___7.docx"/><Relationship Id="rId4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3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3.emf"/><Relationship Id="rId4" Type="http://schemas.openxmlformats.org/officeDocument/2006/relationships/package" Target="../embeddings/Microsoft_Word___8.docx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39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5.emf"/><Relationship Id="rId4" Type="http://schemas.openxmlformats.org/officeDocument/2006/relationships/package" Target="../embeddings/Microsoft_Word___9.docx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__1.doc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__2.doc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__3.docx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Word___4.docx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1523174" y="2500523"/>
            <a:ext cx="9144064" cy="1846231"/>
            <a:chOff x="1523174" y="2501100"/>
            <a:chExt cx="9144064" cy="1846659"/>
          </a:xfrm>
        </p:grpSpPr>
        <p:sp>
          <p:nvSpPr>
            <p:cNvPr id="2" name="文本框 5"/>
            <p:cNvSpPr txBox="1"/>
            <p:nvPr/>
          </p:nvSpPr>
          <p:spPr>
            <a:xfrm>
              <a:off x="1951802" y="2501100"/>
              <a:ext cx="8406064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CN" altLang="en-US" sz="4400" b="1" spc="200">
                  <a:solidFill>
                    <a:srgbClr val="1BB18D"/>
                  </a:solidFill>
                  <a:latin typeface="微软雅黑" panose="020B0503020204020204" pitchFamily="34" charset="-122"/>
                </a:rPr>
                <a:t>第 </a:t>
              </a:r>
              <a:r>
                <a:rPr lang="en-US" altLang="zh-CN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</a:rPr>
                <a:t>17 </a:t>
              </a:r>
              <a:r>
                <a:rPr lang="zh-CN" altLang="en-US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</a:rPr>
                <a:t>课时</a:t>
              </a:r>
              <a:endParaRPr lang="en-US" altLang="zh-CN" sz="4400" b="1" spc="200" smtClean="0">
                <a:solidFill>
                  <a:srgbClr val="1BB18D"/>
                </a:solidFill>
                <a:latin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zh-CN" altLang="en-US" sz="3200" spc="200" smtClean="0">
                  <a:solidFill>
                    <a:srgbClr val="000000"/>
                  </a:solidFill>
                  <a:latin typeface="微软雅黑" panose="020B0503020204020204" pitchFamily="34" charset="-122"/>
                </a:rPr>
                <a:t>焦耳定律</a:t>
              </a:r>
              <a:endParaRPr lang="zh-CN" altLang="en-US" sz="2500" spc="200">
                <a:solidFill>
                  <a:srgbClr val="000000"/>
                </a:solidFill>
                <a:latin typeface="微软雅黑" panose="020B0503020204020204" pitchFamily="34" charset="-122"/>
              </a:endParaRPr>
            </a:p>
          </p:txBody>
        </p:sp>
        <p:cxnSp>
          <p:nvCxnSpPr>
            <p:cNvPr id="3" name="直接连接符 2"/>
            <p:cNvCxnSpPr/>
            <p:nvPr/>
          </p:nvCxnSpPr>
          <p:spPr>
            <a:xfrm>
              <a:off x="1523174" y="3501232"/>
              <a:ext cx="914406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66808974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714987"/>
            <a:ext cx="10644262" cy="286165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5.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云南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>
                <a:solidFill>
                  <a:srgbClr val="000000"/>
                </a:solidFill>
              </a:rPr>
              <a:t>如图</a:t>
            </a:r>
            <a:r>
              <a:rPr lang="en-US" sz="2400" smtClean="0">
                <a:solidFill>
                  <a:srgbClr val="000000"/>
                </a:solidFill>
              </a:rPr>
              <a:t>17-3</a:t>
            </a:r>
            <a:r>
              <a:rPr lang="zh-CN" altLang="en-US" sz="2400" smtClean="0">
                <a:solidFill>
                  <a:srgbClr val="000000"/>
                </a:solidFill>
              </a:rPr>
              <a:t>甲所示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是某款电热水龙头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图乙是它的电路原理图。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en-US" sz="2400" baseline="-25000" smtClean="0">
                <a:solidFill>
                  <a:srgbClr val="000000"/>
                </a:solidFill>
              </a:rPr>
              <a:t>1</a:t>
            </a:r>
            <a:r>
              <a:rPr lang="zh-CN" altLang="en-US" sz="2400" smtClean="0">
                <a:solidFill>
                  <a:srgbClr val="000000"/>
                </a:solidFill>
              </a:rPr>
              <a:t>、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en-US" sz="2400" baseline="-25000" smtClean="0">
                <a:solidFill>
                  <a:srgbClr val="000000"/>
                </a:solidFill>
              </a:rPr>
              <a:t>2</a:t>
            </a:r>
            <a:r>
              <a:rPr lang="zh-CN" altLang="en-US" sz="2400" smtClean="0">
                <a:solidFill>
                  <a:srgbClr val="000000"/>
                </a:solidFill>
              </a:rPr>
              <a:t>是电热丝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en-US" sz="2400" baseline="-25000" smtClean="0">
                <a:solidFill>
                  <a:srgbClr val="000000"/>
                </a:solidFill>
              </a:rPr>
              <a:t>1</a:t>
            </a:r>
            <a:r>
              <a:rPr lang="en-US" sz="2400" smtClean="0">
                <a:solidFill>
                  <a:srgbClr val="000000"/>
                </a:solidFill>
              </a:rPr>
              <a:t>=24 Ω,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en-US" sz="2400" baseline="-25000" smtClean="0">
                <a:solidFill>
                  <a:srgbClr val="000000"/>
                </a:solidFill>
              </a:rPr>
              <a:t>2</a:t>
            </a:r>
            <a:r>
              <a:rPr lang="en-US" sz="2400" smtClean="0">
                <a:solidFill>
                  <a:srgbClr val="000000"/>
                </a:solidFill>
              </a:rPr>
              <a:t>=48 Ω</a:t>
            </a:r>
            <a:r>
              <a:rPr lang="zh-CN" altLang="en-US" sz="2400" smtClean="0">
                <a:solidFill>
                  <a:srgbClr val="000000"/>
                </a:solidFill>
              </a:rPr>
              <a:t>。通过旋转手柄使扇形开关</a:t>
            </a:r>
            <a:r>
              <a:rPr lang="en-US" sz="2400" smtClean="0">
                <a:solidFill>
                  <a:srgbClr val="000000"/>
                </a:solidFill>
              </a:rPr>
              <a:t>S</a:t>
            </a:r>
            <a:r>
              <a:rPr lang="zh-CN" altLang="en-US" sz="2400" smtClean="0">
                <a:solidFill>
                  <a:srgbClr val="000000"/>
                </a:solidFill>
              </a:rPr>
              <a:t>同时接触两个相邻触点实现冷水、温水、热水挡的切换。当开关</a:t>
            </a:r>
            <a:r>
              <a:rPr lang="en-US" sz="2400" smtClean="0">
                <a:solidFill>
                  <a:srgbClr val="000000"/>
                </a:solidFill>
              </a:rPr>
              <a:t>S</a:t>
            </a:r>
            <a:r>
              <a:rPr lang="zh-CN" altLang="en-US" sz="2400" smtClean="0">
                <a:solidFill>
                  <a:srgbClr val="000000"/>
                </a:solidFill>
              </a:rPr>
              <a:t>接触</a:t>
            </a:r>
            <a:r>
              <a:rPr lang="en-US" sz="2400" smtClean="0">
                <a:solidFill>
                  <a:srgbClr val="000000"/>
                </a:solidFill>
              </a:rPr>
              <a:t>2</a:t>
            </a:r>
            <a:r>
              <a:rPr lang="zh-CN" altLang="en-US" sz="2400" smtClean="0">
                <a:solidFill>
                  <a:srgbClr val="000000"/>
                </a:solidFill>
              </a:rPr>
              <a:t>、</a:t>
            </a:r>
            <a:r>
              <a:rPr lang="en-US" sz="2400" smtClean="0">
                <a:solidFill>
                  <a:srgbClr val="000000"/>
                </a:solidFill>
              </a:rPr>
              <a:t>3</a:t>
            </a:r>
            <a:r>
              <a:rPr lang="zh-CN" altLang="en-US" sz="2400" smtClean="0">
                <a:solidFill>
                  <a:srgbClr val="000000"/>
                </a:solidFill>
              </a:rPr>
              <a:t>触点时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水龙头放出的是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zh-CN" altLang="en-US" sz="2400" smtClean="0">
                <a:solidFill>
                  <a:srgbClr val="000000"/>
                </a:solidFill>
              </a:rPr>
              <a:t>水。不考虑温度对电热丝阻值的影响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水龙头在热水挡位正常工作时电路消耗的功率是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W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5452266" y="5610037"/>
            <a:ext cx="1109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/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17-3</a:t>
            </a:r>
            <a:endParaRPr lang="zh-CN" altLang="en-US" sz="2400">
              <a:solidFill>
                <a:srgbClr val="000000"/>
              </a:solidFill>
            </a:endParaRPr>
          </a:p>
        </p:txBody>
      </p:sp>
      <p:pic>
        <p:nvPicPr>
          <p:cNvPr id="4" name="2021云南物理18题-1.jpg" descr="id:2147502824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952066" y="3488282"/>
            <a:ext cx="1892236" cy="1891798"/>
          </a:xfrm>
          <a:prstGeom prst="rect">
            <a:avLst/>
          </a:prstGeom>
        </p:spPr>
      </p:pic>
      <p:pic>
        <p:nvPicPr>
          <p:cNvPr id="5" name="2021云南物理18题-2.EPS" descr="id:2147502831;FounderCES"/>
          <p:cNvPicPr/>
          <p:nvPr/>
        </p:nvPicPr>
        <p:blipFill>
          <a:blip r:embed="rId3"/>
          <a:stretch>
            <a:fillRect/>
          </a:stretch>
        </p:blipFill>
        <p:spPr>
          <a:xfrm>
            <a:off x="5880892" y="3949670"/>
            <a:ext cx="2214578" cy="1621975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4666449" y="5273819"/>
            <a:ext cx="214315" cy="369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200"/>
            <a:r>
              <a:rPr lang="zh-CN" altLang="en-US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甲</a:t>
            </a:r>
            <a:endParaRPr lang="zh-CN" altLang="en-US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9173439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6"/>
          <p:cNvSpPr txBox="1">
            <a:spLocks noChangeArrowheads="1"/>
          </p:cNvSpPr>
          <p:nvPr/>
        </p:nvSpPr>
        <p:spPr bwMode="auto">
          <a:xfrm>
            <a:off x="951670" y="837649"/>
            <a:ext cx="10715700" cy="173429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en-US" altLang="zh-CN" sz="2400" smtClean="0">
                <a:solidFill>
                  <a:srgbClr val="A50021"/>
                </a:solidFill>
                <a:latin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z="2400" smtClean="0">
                <a:solidFill>
                  <a:srgbClr val="A50021"/>
                </a:solidFill>
                <a:latin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smtClean="0">
                <a:solidFill>
                  <a:srgbClr val="A50021"/>
                </a:solidFill>
                <a:latin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z="2400" smtClean="0">
                <a:solidFill>
                  <a:srgbClr val="A50021"/>
                </a:solidFill>
                <a:latin typeface="微软雅黑" panose="020B0503020204020204" pitchFamily="34" charset="-122"/>
                <a:cs typeface="Times New Roman" panose="02020603050405020304" pitchFamily="18" charset="0"/>
              </a:rPr>
              <a:t>温　</a:t>
            </a:r>
            <a:r>
              <a:rPr lang="en-US" altLang="zh-CN" sz="2400" smtClean="0">
                <a:solidFill>
                  <a:srgbClr val="A50021"/>
                </a:solidFill>
                <a:latin typeface="微软雅黑" panose="020B0503020204020204" pitchFamily="34" charset="-122"/>
                <a:cs typeface="Times New Roman" panose="02020603050405020304" pitchFamily="18" charset="0"/>
              </a:rPr>
              <a:t>3025</a:t>
            </a:r>
          </a:p>
          <a:p>
            <a:pPr defTabSz="1219200">
              <a:lnSpc>
                <a:spcPct val="150000"/>
              </a:lnSpc>
            </a:pPr>
            <a:endParaRPr lang="en-US" altLang="zh-CN" sz="2400" smtClean="0">
              <a:solidFill>
                <a:srgbClr val="A50021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  <a:p>
            <a:pPr defTabSz="1219200">
              <a:lnSpc>
                <a:spcPct val="150000"/>
              </a:lnSpc>
            </a:pPr>
            <a:endParaRPr lang="zh-CN" altLang="en-US" sz="2400">
              <a:solidFill>
                <a:srgbClr val="A50021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952500" y="1282403"/>
          <a:ext cx="10643432" cy="39678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文档" r:id="rId4" imgW="11128375" imgH="4096385" progId="Word.Document.12">
                  <p:embed/>
                </p:oleObj>
              </mc:Choice>
              <mc:Fallback>
                <p:oleObj name="文档" r:id="rId4" imgW="11128375" imgH="409638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52500" y="1282403"/>
                        <a:ext cx="10643432" cy="396783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756819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714986"/>
            <a:ext cx="10787138" cy="563100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6.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>
                <a:solidFill>
                  <a:srgbClr val="000000"/>
                </a:solidFill>
              </a:rPr>
              <a:t>冬天打出来的果汁太凉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不宜直接饮用。如图</a:t>
            </a:r>
            <a:r>
              <a:rPr lang="en-US" sz="2400" smtClean="0">
                <a:solidFill>
                  <a:srgbClr val="000000"/>
                </a:solidFill>
              </a:rPr>
              <a:t>17-4</a:t>
            </a:r>
            <a:r>
              <a:rPr lang="zh-CN" altLang="en-US" sz="2400" smtClean="0">
                <a:solidFill>
                  <a:srgbClr val="000000"/>
                </a:solidFill>
              </a:rPr>
              <a:t>所示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是小丽制作的“能加热的榨汁杯”及其内部电路简化结构示意图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该榨汁杯的部分参数如下表所示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求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(1)</a:t>
            </a:r>
            <a:r>
              <a:rPr lang="zh-CN" altLang="en-US" sz="2400" smtClean="0">
                <a:solidFill>
                  <a:srgbClr val="000000"/>
                </a:solidFill>
              </a:rPr>
              <a:t>仅榨汁时的正常工作电流。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(2)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en-US" sz="2400" baseline="-25000" smtClean="0">
                <a:solidFill>
                  <a:srgbClr val="000000"/>
                </a:solidFill>
              </a:rPr>
              <a:t>2</a:t>
            </a:r>
            <a:r>
              <a:rPr lang="zh-CN" altLang="en-US" sz="2400" smtClean="0">
                <a:solidFill>
                  <a:srgbClr val="000000"/>
                </a:solidFill>
              </a:rPr>
              <a:t>的阻值。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(3)</a:t>
            </a:r>
            <a:r>
              <a:rPr lang="zh-CN" altLang="en-US" sz="2400" smtClean="0">
                <a:solidFill>
                  <a:srgbClr val="000000"/>
                </a:solidFill>
              </a:rPr>
              <a:t>已知该榨汁杯正常工作时的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加热效率为</a:t>
            </a:r>
            <a:r>
              <a:rPr lang="en-US" sz="2400" smtClean="0">
                <a:solidFill>
                  <a:srgbClr val="000000"/>
                </a:solidFill>
              </a:rPr>
              <a:t>90%,</a:t>
            </a:r>
            <a:r>
              <a:rPr lang="zh-CN" altLang="en-US" sz="2400" smtClean="0">
                <a:solidFill>
                  <a:srgbClr val="000000"/>
                </a:solidFill>
              </a:rPr>
              <a:t>给杯子盛满果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汁并加热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使其温度升高</a:t>
            </a:r>
            <a:r>
              <a:rPr lang="en-US" sz="2400" smtClean="0">
                <a:solidFill>
                  <a:srgbClr val="000000"/>
                </a:solidFill>
              </a:rPr>
              <a:t>30 ℃,</a:t>
            </a:r>
          </a:p>
          <a:p>
            <a:pPr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要加热多长时间。</a:t>
            </a:r>
            <a:r>
              <a:rPr lang="en-US" sz="2400" smtClean="0">
                <a:solidFill>
                  <a:srgbClr val="000000"/>
                </a:solidFill>
              </a:rPr>
              <a:t>[</a:t>
            </a:r>
            <a:r>
              <a:rPr lang="en-US" sz="2400" i="1" smtClean="0">
                <a:solidFill>
                  <a:srgbClr val="000000"/>
                </a:solidFill>
              </a:rPr>
              <a:t>c</a:t>
            </a:r>
            <a:r>
              <a:rPr lang="zh-CN" altLang="en-US" sz="2400" baseline="-25000" smtClean="0">
                <a:solidFill>
                  <a:srgbClr val="000000"/>
                </a:solidFill>
              </a:rPr>
              <a:t>果汁</a:t>
            </a:r>
            <a:r>
              <a:rPr lang="en-US" sz="2400" smtClean="0">
                <a:solidFill>
                  <a:srgbClr val="000000"/>
                </a:solidFill>
              </a:rPr>
              <a:t>=4×10</a:t>
            </a:r>
            <a:r>
              <a:rPr lang="en-US" sz="2400" baseline="30000" smtClean="0">
                <a:solidFill>
                  <a:srgbClr val="000000"/>
                </a:solidFill>
              </a:rPr>
              <a:t>3</a:t>
            </a:r>
            <a:r>
              <a:rPr lang="en-US" sz="2400" smtClean="0">
                <a:solidFill>
                  <a:srgbClr val="000000"/>
                </a:solidFill>
              </a:rPr>
              <a:t> J/(kg</a:t>
            </a:r>
            <a:r>
              <a:rPr lang="en-US" altLang="zh-CN" sz="2400" smtClean="0">
                <a:solidFill>
                  <a:srgbClr val="000000"/>
                </a:solidFill>
              </a:rPr>
              <a:t>·</a:t>
            </a:r>
            <a:r>
              <a:rPr lang="en-US" sz="2400" smtClean="0">
                <a:solidFill>
                  <a:srgbClr val="000000"/>
                </a:solidFill>
              </a:rPr>
              <a:t>℃),</a:t>
            </a:r>
            <a:r>
              <a:rPr lang="en-US" sz="2400" i="1" smtClean="0">
                <a:solidFill>
                  <a:srgbClr val="000000"/>
                </a:solidFill>
              </a:rPr>
              <a:t>ρ</a:t>
            </a:r>
            <a:r>
              <a:rPr lang="zh-CN" altLang="en-US" sz="2400" baseline="-25000" smtClean="0">
                <a:solidFill>
                  <a:srgbClr val="000000"/>
                </a:solidFill>
              </a:rPr>
              <a:t>果汁</a:t>
            </a:r>
            <a:r>
              <a:rPr lang="en-US" sz="2400" smtClean="0">
                <a:solidFill>
                  <a:srgbClr val="000000"/>
                </a:solidFill>
              </a:rPr>
              <a:t>=1.2×10</a:t>
            </a:r>
            <a:r>
              <a:rPr lang="en-US" sz="2400" baseline="30000" smtClean="0">
                <a:solidFill>
                  <a:srgbClr val="000000"/>
                </a:solidFill>
              </a:rPr>
              <a:t>3</a:t>
            </a:r>
            <a:r>
              <a:rPr lang="en-US" sz="2400" smtClean="0">
                <a:solidFill>
                  <a:srgbClr val="000000"/>
                </a:solidFill>
              </a:rPr>
              <a:t> kg/m</a:t>
            </a:r>
            <a:r>
              <a:rPr lang="en-US" sz="2400" baseline="30000" smtClean="0">
                <a:solidFill>
                  <a:srgbClr val="000000"/>
                </a:solidFill>
              </a:rPr>
              <a:t>3</a:t>
            </a:r>
            <a:r>
              <a:rPr lang="en-US" sz="2400" smtClean="0">
                <a:solidFill>
                  <a:srgbClr val="000000"/>
                </a:solidFill>
              </a:rPr>
              <a:t>]</a:t>
            </a:r>
          </a:p>
          <a:p>
            <a:pPr>
              <a:lnSpc>
                <a:spcPct val="150000"/>
              </a:lnSpc>
            </a:pP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9482525" y="4197329"/>
            <a:ext cx="1109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/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17-4</a:t>
            </a:r>
            <a:endParaRPr lang="zh-CN" altLang="en-US" sz="2400">
              <a:solidFill>
                <a:srgbClr val="000000"/>
              </a:solidFill>
            </a:endParaRPr>
          </a:p>
        </p:txBody>
      </p:sp>
      <p:pic>
        <p:nvPicPr>
          <p:cNvPr id="7" name="21BJZTWLS248.EPS" descr="id:2147502838;FounderCES"/>
          <p:cNvPicPr/>
          <p:nvPr/>
        </p:nvPicPr>
        <p:blipFill>
          <a:blip r:embed="rId3"/>
          <a:stretch>
            <a:fillRect/>
          </a:stretch>
        </p:blipFill>
        <p:spPr>
          <a:xfrm>
            <a:off x="8710450" y="1929151"/>
            <a:ext cx="2885482" cy="2258208"/>
          </a:xfrm>
          <a:prstGeom prst="rect">
            <a:avLst/>
          </a:prstGeom>
        </p:spPr>
      </p:pic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5309388" y="1929149"/>
          <a:ext cx="3071834" cy="3291078"/>
        </p:xfrm>
        <a:graphic>
          <a:graphicData uri="http://schemas.openxmlformats.org/drawingml/2006/table">
            <a:tbl>
              <a:tblPr/>
              <a:tblGrid>
                <a:gridCol w="1357322"/>
                <a:gridCol w="1714512"/>
              </a:tblGrid>
              <a:tr h="548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榨汁杯部分参数表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</a:tr>
              <a:tr h="5485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额定电压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220 V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5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加热功率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300 W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5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保温功率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80 W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5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榨汁功率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66 W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5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容量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300 mL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19489" name="Object 1"/>
          <p:cNvGraphicFramePr>
            <a:graphicFrameLocks noChangeAspect="1"/>
          </p:cNvGraphicFramePr>
          <p:nvPr/>
        </p:nvGraphicFramePr>
        <p:xfrm>
          <a:off x="1023108" y="5565302"/>
          <a:ext cx="9124950" cy="7919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文档" r:id="rId5" imgW="10059670" imgH="869950" progId="Word.Document.12">
                  <p:embed/>
                </p:oleObj>
              </mc:Choice>
              <mc:Fallback>
                <p:oleObj name="文档" r:id="rId5" imgW="10059670" imgH="86995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23108" y="5565302"/>
                        <a:ext cx="9124950" cy="79198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78967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500720"/>
            <a:ext cx="10787138" cy="230779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6.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>
                <a:solidFill>
                  <a:srgbClr val="000000"/>
                </a:solidFill>
              </a:rPr>
              <a:t>冬天打出来的果汁太凉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不宜直接饮用。如图</a:t>
            </a:r>
            <a:r>
              <a:rPr lang="en-US" sz="2400" smtClean="0">
                <a:solidFill>
                  <a:srgbClr val="000000"/>
                </a:solidFill>
              </a:rPr>
              <a:t>17-4</a:t>
            </a:r>
            <a:r>
              <a:rPr lang="zh-CN" altLang="en-US" sz="2400" smtClean="0">
                <a:solidFill>
                  <a:srgbClr val="000000"/>
                </a:solidFill>
              </a:rPr>
              <a:t>所示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是小丽制作的“能加热的榨汁杯”及其内部电路简化结构示意图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该榨汁杯的部分参数如下表所示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求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(2)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en-US" sz="2400" baseline="-25000" smtClean="0">
                <a:solidFill>
                  <a:srgbClr val="000000"/>
                </a:solidFill>
              </a:rPr>
              <a:t>2</a:t>
            </a:r>
            <a:r>
              <a:rPr lang="zh-CN" altLang="en-US" sz="2400" smtClean="0">
                <a:solidFill>
                  <a:srgbClr val="000000"/>
                </a:solidFill>
              </a:rPr>
              <a:t>的阻值。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9482525" y="3983065"/>
            <a:ext cx="1109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/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17-4</a:t>
            </a:r>
            <a:endParaRPr lang="zh-CN" altLang="en-US" sz="2400">
              <a:solidFill>
                <a:srgbClr val="000000"/>
              </a:solidFill>
            </a:endParaRPr>
          </a:p>
        </p:txBody>
      </p:sp>
      <p:pic>
        <p:nvPicPr>
          <p:cNvPr id="7" name="21BJZTWLS248.EPS" descr="id:2147502838;FounderCES"/>
          <p:cNvPicPr/>
          <p:nvPr/>
        </p:nvPicPr>
        <p:blipFill>
          <a:blip r:embed="rId3"/>
          <a:stretch>
            <a:fillRect/>
          </a:stretch>
        </p:blipFill>
        <p:spPr>
          <a:xfrm>
            <a:off x="8710450" y="1714885"/>
            <a:ext cx="2885482" cy="2258208"/>
          </a:xfrm>
          <a:prstGeom prst="rect">
            <a:avLst/>
          </a:prstGeom>
        </p:spPr>
      </p:pic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5452264" y="1643463"/>
          <a:ext cx="3071834" cy="3291078"/>
        </p:xfrm>
        <a:graphic>
          <a:graphicData uri="http://schemas.openxmlformats.org/drawingml/2006/table">
            <a:tbl>
              <a:tblPr/>
              <a:tblGrid>
                <a:gridCol w="1357322"/>
                <a:gridCol w="1714512"/>
              </a:tblGrid>
              <a:tr h="548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榨汁杯部分参数表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</a:tr>
              <a:tr h="5485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额定电压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220 V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5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加热功率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300 W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5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保温功率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80 W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5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榨汁功率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66 W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5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容量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300 mL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14370" name="Object 2"/>
          <p:cNvGraphicFramePr>
            <a:graphicFrameLocks noChangeAspect="1"/>
          </p:cNvGraphicFramePr>
          <p:nvPr/>
        </p:nvGraphicFramePr>
        <p:xfrm>
          <a:off x="1023111" y="2780655"/>
          <a:ext cx="9355137" cy="3934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文档" r:id="rId5" imgW="10414000" imgH="4356100" progId="Word.Document.12">
                  <p:embed/>
                </p:oleObj>
              </mc:Choice>
              <mc:Fallback>
                <p:oleObj name="文档" r:id="rId5" imgW="10414000" imgH="43561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23111" y="2780655"/>
                        <a:ext cx="9355137" cy="393450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15206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714986"/>
            <a:ext cx="10787138" cy="507713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6.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>
                <a:solidFill>
                  <a:srgbClr val="000000"/>
                </a:solidFill>
              </a:rPr>
              <a:t>冬天打出来的果汁太凉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不宜直接饮用。如图</a:t>
            </a:r>
            <a:r>
              <a:rPr lang="en-US" sz="2400" smtClean="0">
                <a:solidFill>
                  <a:srgbClr val="000000"/>
                </a:solidFill>
              </a:rPr>
              <a:t>17-4</a:t>
            </a:r>
            <a:r>
              <a:rPr lang="zh-CN" altLang="en-US" sz="2400" smtClean="0">
                <a:solidFill>
                  <a:srgbClr val="000000"/>
                </a:solidFill>
              </a:rPr>
              <a:t>所示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是小丽制作的“能加热的榨汁杯”及其内部电路简化结构示意图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该榨汁杯的部分参数如下表所示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求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(3)</a:t>
            </a:r>
            <a:r>
              <a:rPr lang="zh-CN" altLang="en-US" sz="2400" smtClean="0">
                <a:solidFill>
                  <a:srgbClr val="000000"/>
                </a:solidFill>
              </a:rPr>
              <a:t>已知该榨汁杯正常工作时的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加热效率为</a:t>
            </a:r>
            <a:r>
              <a:rPr lang="en-US" sz="2400" smtClean="0">
                <a:solidFill>
                  <a:srgbClr val="000000"/>
                </a:solidFill>
              </a:rPr>
              <a:t>90%,</a:t>
            </a:r>
            <a:r>
              <a:rPr lang="zh-CN" altLang="en-US" sz="2400" smtClean="0">
                <a:solidFill>
                  <a:srgbClr val="000000"/>
                </a:solidFill>
              </a:rPr>
              <a:t>给杯子盛满果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汁并加热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使其温度升高</a:t>
            </a:r>
            <a:r>
              <a:rPr lang="en-US" sz="2400" smtClean="0">
                <a:solidFill>
                  <a:srgbClr val="000000"/>
                </a:solidFill>
              </a:rPr>
              <a:t>30 ℃,</a:t>
            </a:r>
          </a:p>
          <a:p>
            <a:pPr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要加热多长时间。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[</a:t>
            </a:r>
            <a:r>
              <a:rPr lang="en-US" sz="2400" i="1" smtClean="0">
                <a:solidFill>
                  <a:srgbClr val="000000"/>
                </a:solidFill>
              </a:rPr>
              <a:t>c</a:t>
            </a:r>
            <a:r>
              <a:rPr lang="zh-CN" altLang="en-US" sz="2400" baseline="-25000" smtClean="0">
                <a:solidFill>
                  <a:srgbClr val="000000"/>
                </a:solidFill>
              </a:rPr>
              <a:t>果汁</a:t>
            </a:r>
            <a:r>
              <a:rPr lang="en-US" sz="2400" smtClean="0">
                <a:solidFill>
                  <a:srgbClr val="000000"/>
                </a:solidFill>
              </a:rPr>
              <a:t>=4×10</a:t>
            </a:r>
            <a:r>
              <a:rPr lang="en-US" sz="2400" baseline="30000" smtClean="0">
                <a:solidFill>
                  <a:srgbClr val="000000"/>
                </a:solidFill>
              </a:rPr>
              <a:t>3</a:t>
            </a:r>
            <a:r>
              <a:rPr lang="en-US" sz="2400" smtClean="0">
                <a:solidFill>
                  <a:srgbClr val="000000"/>
                </a:solidFill>
              </a:rPr>
              <a:t> J/(kg</a:t>
            </a:r>
            <a:r>
              <a:rPr lang="en-US" altLang="zh-CN" sz="2400" smtClean="0">
                <a:solidFill>
                  <a:srgbClr val="000000"/>
                </a:solidFill>
              </a:rPr>
              <a:t>·</a:t>
            </a:r>
            <a:r>
              <a:rPr lang="en-US" sz="2400" smtClean="0">
                <a:solidFill>
                  <a:srgbClr val="000000"/>
                </a:solidFill>
              </a:rPr>
              <a:t>℃),</a:t>
            </a:r>
            <a:endParaRPr lang="en-US" sz="2400" i="1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i="1" smtClean="0">
                <a:solidFill>
                  <a:srgbClr val="000000"/>
                </a:solidFill>
              </a:rPr>
              <a:t>ρ</a:t>
            </a:r>
            <a:r>
              <a:rPr lang="zh-CN" altLang="en-US" sz="2400" baseline="-25000" smtClean="0">
                <a:solidFill>
                  <a:srgbClr val="000000"/>
                </a:solidFill>
              </a:rPr>
              <a:t>果汁</a:t>
            </a:r>
            <a:r>
              <a:rPr lang="en-US" sz="2400" smtClean="0">
                <a:solidFill>
                  <a:srgbClr val="000000"/>
                </a:solidFill>
              </a:rPr>
              <a:t>=1.2×10</a:t>
            </a:r>
            <a:r>
              <a:rPr lang="en-US" sz="2400" baseline="30000" smtClean="0">
                <a:solidFill>
                  <a:srgbClr val="000000"/>
                </a:solidFill>
              </a:rPr>
              <a:t>3</a:t>
            </a:r>
            <a:r>
              <a:rPr lang="en-US" sz="2400" smtClean="0">
                <a:solidFill>
                  <a:srgbClr val="000000"/>
                </a:solidFill>
              </a:rPr>
              <a:t> kg/m</a:t>
            </a:r>
            <a:r>
              <a:rPr lang="en-US" sz="2400" baseline="30000" smtClean="0">
                <a:solidFill>
                  <a:srgbClr val="000000"/>
                </a:solidFill>
              </a:rPr>
              <a:t>3</a:t>
            </a:r>
            <a:r>
              <a:rPr lang="en-US" sz="2400" smtClean="0">
                <a:solidFill>
                  <a:srgbClr val="000000"/>
                </a:solidFill>
              </a:rPr>
              <a:t>]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9482525" y="4197329"/>
            <a:ext cx="1109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/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17-4</a:t>
            </a:r>
            <a:endParaRPr lang="zh-CN" altLang="en-US" sz="2400">
              <a:solidFill>
                <a:srgbClr val="000000"/>
              </a:solidFill>
            </a:endParaRPr>
          </a:p>
        </p:txBody>
      </p:sp>
      <p:pic>
        <p:nvPicPr>
          <p:cNvPr id="7" name="21BJZTWLS248.EPS" descr="id:214750283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8710450" y="1929151"/>
            <a:ext cx="2885482" cy="2258208"/>
          </a:xfrm>
          <a:prstGeom prst="rect">
            <a:avLst/>
          </a:prstGeom>
        </p:spPr>
      </p:pic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5309388" y="1929149"/>
          <a:ext cx="3071834" cy="3291078"/>
        </p:xfrm>
        <a:graphic>
          <a:graphicData uri="http://schemas.openxmlformats.org/drawingml/2006/table">
            <a:tbl>
              <a:tblPr/>
              <a:tblGrid>
                <a:gridCol w="1357322"/>
                <a:gridCol w="1714512"/>
              </a:tblGrid>
              <a:tr h="548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榨汁杯部分参数表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</a:tr>
              <a:tr h="5485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额定电压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220 V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5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加热功率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300 W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5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保温功率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80 W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5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榨汁功率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66 W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5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容量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300 mL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2618146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5394" name="Object 2"/>
          <p:cNvGraphicFramePr>
            <a:graphicFrameLocks noChangeAspect="1"/>
          </p:cNvGraphicFramePr>
          <p:nvPr/>
        </p:nvGraphicFramePr>
        <p:xfrm>
          <a:off x="1020763" y="782458"/>
          <a:ext cx="10966478" cy="42178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文档" r:id="rId4" imgW="11758295" imgH="4479290" progId="Word.Document.12">
                  <p:embed/>
                </p:oleObj>
              </mc:Choice>
              <mc:Fallback>
                <p:oleObj name="文档" r:id="rId4" imgW="11758295" imgH="447929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20763" y="782458"/>
                        <a:ext cx="10966478" cy="421781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57783605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714984"/>
            <a:ext cx="10930014" cy="56323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smtClean="0">
                <a:solidFill>
                  <a:srgbClr val="18B48F"/>
                </a:solidFill>
              </a:rPr>
              <a:t>【</a:t>
            </a:r>
            <a:r>
              <a:rPr lang="zh-CN" altLang="en-US" sz="2400" smtClean="0">
                <a:solidFill>
                  <a:srgbClr val="18B48F"/>
                </a:solidFill>
              </a:rPr>
              <a:t>总结</a:t>
            </a:r>
            <a:r>
              <a:rPr lang="en-US" altLang="zh-CN" sz="2400" smtClean="0">
                <a:solidFill>
                  <a:srgbClr val="18B48F"/>
                </a:solidFill>
              </a:rPr>
              <a:t>】</a:t>
            </a:r>
            <a:r>
              <a:rPr lang="zh-CN" altLang="en-US" sz="2400" smtClean="0">
                <a:solidFill>
                  <a:srgbClr val="000000"/>
                </a:solidFill>
              </a:rPr>
              <a:t>电热器的高低挡指的是不同“功率”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电功率大的为高挡位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电功率小的为低挡位。在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电源电压不变的情况下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通过改变电路的总电阻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从而改变用电器的总功率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实现高、中、低挡位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之间的转换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一般情况是通过电阻短路或改变电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路连接方式等方法实现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如图</a:t>
            </a:r>
            <a:r>
              <a:rPr lang="en-US" sz="2400" smtClean="0">
                <a:solidFill>
                  <a:srgbClr val="000000"/>
                </a:solidFill>
              </a:rPr>
              <a:t>17</a:t>
            </a:r>
            <a:r>
              <a:rPr lang="en-US" sz="2400" i="1" smtClean="0">
                <a:solidFill>
                  <a:srgbClr val="000000"/>
                </a:solidFill>
              </a:rPr>
              <a:t>-</a:t>
            </a:r>
            <a:r>
              <a:rPr lang="en-US" sz="2400" smtClean="0">
                <a:solidFill>
                  <a:srgbClr val="000000"/>
                </a:solidFill>
              </a:rPr>
              <a:t>5</a:t>
            </a:r>
            <a:r>
              <a:rPr lang="zh-CN" altLang="en-US" sz="2400" smtClean="0">
                <a:solidFill>
                  <a:srgbClr val="000000"/>
                </a:solidFill>
              </a:rPr>
              <a:t>所示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串“低”并“高”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endParaRPr lang="en-US" altLang="zh-CN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z="2400" smtClean="0">
              <a:solidFill>
                <a:srgbClr val="000000"/>
              </a:solidFill>
            </a:endParaRPr>
          </a:p>
        </p:txBody>
      </p:sp>
      <p:pic>
        <p:nvPicPr>
          <p:cNvPr id="3" name="20JX130.EPS" descr="id:2147502853;FounderCES"/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66842" y="786407"/>
            <a:ext cx="3714776" cy="5499453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8952728" y="6252830"/>
            <a:ext cx="1109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/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17</a:t>
            </a:r>
            <a:r>
              <a:rPr lang="en-US" sz="2400" i="1" smtClean="0">
                <a:solidFill>
                  <a:srgbClr val="000000"/>
                </a:solidFill>
              </a:rPr>
              <a:t>-</a:t>
            </a:r>
            <a:r>
              <a:rPr lang="en-US" sz="2400" smtClean="0">
                <a:solidFill>
                  <a:srgbClr val="000000"/>
                </a:solidFill>
              </a:rPr>
              <a:t>5</a:t>
            </a:r>
            <a:endParaRPr lang="zh-CN" alt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658801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563"/>
            <a:ext cx="10715700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</a:rPr>
              <a:t>重难三　非纯电阻电热的计算</a:t>
            </a:r>
          </a:p>
        </p:txBody>
      </p:sp>
      <p:sp>
        <p:nvSpPr>
          <p:cNvPr id="3" name="矩形 2"/>
          <p:cNvSpPr/>
          <p:nvPr/>
        </p:nvSpPr>
        <p:spPr>
          <a:xfrm>
            <a:off x="951670" y="1286356"/>
            <a:ext cx="4786346" cy="34155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7.</a:t>
            </a:r>
            <a:r>
              <a:rPr lang="zh-CN" altLang="en-US" sz="2400" smtClean="0">
                <a:solidFill>
                  <a:srgbClr val="000000"/>
                </a:solidFill>
              </a:rPr>
              <a:t>一台线圈电阻为</a:t>
            </a:r>
            <a:r>
              <a:rPr lang="en-US" sz="2400" smtClean="0">
                <a:solidFill>
                  <a:srgbClr val="000000"/>
                </a:solidFill>
              </a:rPr>
              <a:t>0.3 Ω</a:t>
            </a:r>
            <a:r>
              <a:rPr lang="zh-CN" altLang="en-US" sz="2400" smtClean="0">
                <a:solidFill>
                  <a:srgbClr val="000000"/>
                </a:solidFill>
              </a:rPr>
              <a:t>的电动机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接在</a:t>
            </a:r>
            <a:r>
              <a:rPr lang="en-US" sz="2400" smtClean="0">
                <a:solidFill>
                  <a:srgbClr val="000000"/>
                </a:solidFill>
              </a:rPr>
              <a:t>12 V</a:t>
            </a:r>
            <a:r>
              <a:rPr lang="zh-CN" altLang="en-US" sz="2400" smtClean="0">
                <a:solidFill>
                  <a:srgbClr val="000000"/>
                </a:solidFill>
              </a:rPr>
              <a:t>的电源上时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通过电动机的电流为</a:t>
            </a:r>
            <a:r>
              <a:rPr lang="en-US" sz="2400" smtClean="0">
                <a:solidFill>
                  <a:srgbClr val="000000"/>
                </a:solidFill>
              </a:rPr>
              <a:t>0.5 A,</a:t>
            </a:r>
            <a:r>
              <a:rPr lang="zh-CN" altLang="en-US" sz="2400" smtClean="0">
                <a:solidFill>
                  <a:srgbClr val="000000"/>
                </a:solidFill>
              </a:rPr>
              <a:t>在</a:t>
            </a:r>
            <a:r>
              <a:rPr lang="en-US" sz="2400" smtClean="0">
                <a:solidFill>
                  <a:srgbClr val="000000"/>
                </a:solidFill>
              </a:rPr>
              <a:t>2 min</a:t>
            </a:r>
            <a:r>
              <a:rPr lang="zh-CN" altLang="en-US" sz="2400" smtClean="0">
                <a:solidFill>
                  <a:srgbClr val="000000"/>
                </a:solidFill>
              </a:rPr>
              <a:t>内电流产生的热量是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J,</a:t>
            </a:r>
            <a:r>
              <a:rPr lang="zh-CN" altLang="en-US" sz="2400" smtClean="0">
                <a:solidFill>
                  <a:srgbClr val="000000"/>
                </a:solidFill>
              </a:rPr>
              <a:t>转化成的机械能是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J,</a:t>
            </a:r>
            <a:r>
              <a:rPr lang="zh-CN" altLang="en-US" sz="2400" smtClean="0">
                <a:solidFill>
                  <a:srgbClr val="000000"/>
                </a:solidFill>
              </a:rPr>
              <a:t>此电动机的效率为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7" name="TextBox 26"/>
          <p:cNvSpPr txBox="1">
            <a:spLocks noChangeArrowheads="1"/>
          </p:cNvSpPr>
          <p:nvPr/>
        </p:nvSpPr>
        <p:spPr bwMode="auto">
          <a:xfrm>
            <a:off x="6380958" y="1203050"/>
            <a:ext cx="5143536" cy="50575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en-US" altLang="zh-CN" sz="2400" smtClean="0">
                <a:solidFill>
                  <a:srgbClr val="A50021"/>
                </a:solidFill>
                <a:latin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z="2400" smtClean="0">
                <a:solidFill>
                  <a:srgbClr val="A50021"/>
                </a:solidFill>
                <a:latin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smtClean="0">
                <a:solidFill>
                  <a:srgbClr val="A50021"/>
                </a:solidFill>
                <a:latin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sz="2400" smtClean="0">
                <a:solidFill>
                  <a:srgbClr val="A50021"/>
                </a:solidFill>
              </a:rPr>
              <a:t> 9</a:t>
            </a:r>
            <a:r>
              <a:rPr lang="zh-CN" altLang="en-US" sz="2400" i="1" smtClean="0">
                <a:solidFill>
                  <a:srgbClr val="A50021"/>
                </a:solidFill>
              </a:rPr>
              <a:t>　</a:t>
            </a:r>
            <a:r>
              <a:rPr lang="en-US" sz="2400" smtClean="0">
                <a:solidFill>
                  <a:srgbClr val="A50021"/>
                </a:solidFill>
              </a:rPr>
              <a:t>711</a:t>
            </a:r>
            <a:r>
              <a:rPr lang="zh-CN" altLang="en-US" sz="2400" i="1" smtClean="0">
                <a:solidFill>
                  <a:srgbClr val="A50021"/>
                </a:solidFill>
              </a:rPr>
              <a:t>　</a:t>
            </a:r>
            <a:r>
              <a:rPr lang="en-US" sz="2400" smtClean="0">
                <a:solidFill>
                  <a:srgbClr val="A50021"/>
                </a:solidFill>
              </a:rPr>
              <a:t>98.75%</a:t>
            </a:r>
            <a:r>
              <a:rPr lang="zh-CN" altLang="en-US" sz="2400" i="1" smtClean="0">
                <a:solidFill>
                  <a:srgbClr val="A50021"/>
                </a:solidFill>
              </a:rPr>
              <a:t>　</a:t>
            </a:r>
            <a:endParaRPr lang="zh-CN" altLang="en-US" sz="2400" smtClean="0">
              <a:solidFill>
                <a:srgbClr val="A50021"/>
              </a:solidFill>
            </a:endParaRPr>
          </a:p>
          <a:p>
            <a:pPr defTabSz="1219200">
              <a:lnSpc>
                <a:spcPct val="150000"/>
              </a:lnSpc>
            </a:pPr>
            <a:endParaRPr lang="en-US" altLang="zh-CN" sz="2400" smtClean="0">
              <a:solidFill>
                <a:srgbClr val="A50021"/>
              </a:solidFill>
            </a:endParaRPr>
          </a:p>
          <a:p>
            <a:pPr defTabSz="1219200">
              <a:lnSpc>
                <a:spcPct val="150000"/>
              </a:lnSpc>
            </a:pPr>
            <a:endParaRPr lang="zh-CN" altLang="en-US" sz="2400" smtClean="0">
              <a:solidFill>
                <a:srgbClr val="A50021"/>
              </a:solidFill>
            </a:endParaRPr>
          </a:p>
          <a:p>
            <a:pPr defTabSz="1219200">
              <a:lnSpc>
                <a:spcPct val="150000"/>
              </a:lnSpc>
            </a:pPr>
            <a:endParaRPr lang="en-US" altLang="zh-CN" sz="2400" smtClean="0">
              <a:solidFill>
                <a:srgbClr val="A50021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  <a:p>
            <a:pPr defTabSz="1219200">
              <a:lnSpc>
                <a:spcPct val="150000"/>
              </a:lnSpc>
            </a:pPr>
            <a:endParaRPr lang="en-US" altLang="zh-CN" sz="2400" smtClean="0">
              <a:solidFill>
                <a:srgbClr val="A50021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  <a:p>
            <a:pPr defTabSz="1219200">
              <a:lnSpc>
                <a:spcPct val="150000"/>
              </a:lnSpc>
            </a:pPr>
            <a:endParaRPr lang="en-US" altLang="zh-CN" sz="2400" smtClean="0">
              <a:solidFill>
                <a:srgbClr val="A50021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  <a:p>
            <a:pPr defTabSz="1219200">
              <a:lnSpc>
                <a:spcPct val="150000"/>
              </a:lnSpc>
            </a:pPr>
            <a:endParaRPr lang="en-US" altLang="zh-CN" sz="2400" smtClean="0">
              <a:solidFill>
                <a:srgbClr val="A50021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  <a:p>
            <a:pPr defTabSz="1219200">
              <a:lnSpc>
                <a:spcPct val="150000"/>
              </a:lnSpc>
            </a:pPr>
            <a:endParaRPr lang="en-US" altLang="zh-CN" sz="2400" smtClean="0">
              <a:solidFill>
                <a:srgbClr val="A50021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  <a:p>
            <a:pPr defTabSz="1219200">
              <a:lnSpc>
                <a:spcPct val="150000"/>
              </a:lnSpc>
            </a:pPr>
            <a:endParaRPr lang="zh-CN" altLang="en-US" sz="2400">
              <a:solidFill>
                <a:srgbClr val="A50021"/>
              </a:solidFill>
            </a:endParaRPr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/>
        </p:nvGraphicFramePr>
        <p:xfrm>
          <a:off x="6450019" y="1709344"/>
          <a:ext cx="4983163" cy="4597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文档" r:id="rId4" imgW="5277485" imgH="4878070" progId="Word.Document.12">
                  <p:embed/>
                </p:oleObj>
              </mc:Choice>
              <mc:Fallback>
                <p:oleObj name="文档" r:id="rId4" imgW="5277485" imgH="487807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450019" y="1709344"/>
                        <a:ext cx="4983163" cy="459792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575073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563"/>
            <a:ext cx="10715700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</a:rPr>
              <a:t>突破　探究电热的影响因素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1670" y="1286356"/>
            <a:ext cx="10715700" cy="3415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en-US" altLang="zh-CN" sz="2400" b="1" smtClean="0">
                <a:solidFill>
                  <a:srgbClr val="000000"/>
                </a:solidFill>
              </a:rPr>
              <a:t>【</a:t>
            </a:r>
            <a:r>
              <a:rPr lang="zh-CN" altLang="en-US" sz="2400" b="1" smtClean="0">
                <a:solidFill>
                  <a:srgbClr val="000000"/>
                </a:solidFill>
              </a:rPr>
              <a:t>设计和进行实验</a:t>
            </a:r>
            <a:r>
              <a:rPr lang="en-US" altLang="zh-CN" sz="2400" b="1" smtClean="0">
                <a:solidFill>
                  <a:srgbClr val="000000"/>
                </a:solidFill>
              </a:rPr>
              <a:t>】</a:t>
            </a: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1.</a:t>
            </a:r>
            <a:r>
              <a:rPr lang="zh-CN" altLang="en-US" sz="2400" smtClean="0">
                <a:solidFill>
                  <a:srgbClr val="000000"/>
                </a:solidFill>
              </a:rPr>
              <a:t>被加热的物质选用</a:t>
            </a:r>
            <a:r>
              <a:rPr lang="zh-CN" altLang="en-US" sz="2400" u="sng" smtClean="0">
                <a:solidFill>
                  <a:srgbClr val="000000"/>
                </a:solidFill>
              </a:rPr>
              <a:t>空气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或煤油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r>
              <a:rPr lang="zh-CN" altLang="en-US" sz="2400" smtClean="0">
                <a:solidFill>
                  <a:srgbClr val="000000"/>
                </a:solidFill>
              </a:rPr>
              <a:t>的原因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空气</a:t>
            </a:r>
            <a:r>
              <a:rPr lang="zh-CN" altLang="en-US" sz="2400" u="sng" smtClean="0">
                <a:solidFill>
                  <a:srgbClr val="000000"/>
                </a:solidFill>
              </a:rPr>
              <a:t>受热膨胀明显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煤油比热容小</a:t>
            </a:r>
            <a:r>
              <a:rPr lang="en-US" sz="2400" smtClean="0">
                <a:solidFill>
                  <a:srgbClr val="000000"/>
                </a:solidFill>
              </a:rPr>
              <a:t>),</a:t>
            </a:r>
            <a:r>
              <a:rPr lang="zh-CN" altLang="en-US" sz="2400" smtClean="0">
                <a:solidFill>
                  <a:srgbClr val="000000"/>
                </a:solidFill>
              </a:rPr>
              <a:t>能使</a:t>
            </a:r>
            <a:r>
              <a:rPr lang="zh-CN" altLang="en-US" sz="2400" u="sng" smtClean="0">
                <a:solidFill>
                  <a:srgbClr val="000000"/>
                </a:solidFill>
              </a:rPr>
              <a:t>实验现象明显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2.</a:t>
            </a:r>
            <a:r>
              <a:rPr lang="zh-CN" altLang="en-US" sz="2400" smtClean="0">
                <a:solidFill>
                  <a:srgbClr val="000000"/>
                </a:solidFill>
              </a:rPr>
              <a:t>选择被加热物质时需要保证物质的</a:t>
            </a:r>
            <a:r>
              <a:rPr lang="zh-CN" altLang="en-US" sz="2400" u="sng" smtClean="0">
                <a:solidFill>
                  <a:srgbClr val="000000"/>
                </a:solidFill>
              </a:rPr>
              <a:t>种类相同、质量相同、初温相同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3.</a:t>
            </a:r>
            <a:r>
              <a:rPr lang="zh-CN" altLang="en-US" sz="2400" smtClean="0">
                <a:solidFill>
                  <a:srgbClr val="000000"/>
                </a:solidFill>
              </a:rPr>
              <a:t>转换法的应用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通过</a:t>
            </a:r>
            <a:r>
              <a:rPr lang="en-US" sz="2400" smtClean="0">
                <a:solidFill>
                  <a:srgbClr val="000000"/>
                </a:solidFill>
              </a:rPr>
              <a:t>U</a:t>
            </a:r>
            <a:r>
              <a:rPr lang="zh-CN" altLang="en-US" sz="2400" smtClean="0">
                <a:solidFill>
                  <a:srgbClr val="000000"/>
                </a:solidFill>
              </a:rPr>
              <a:t>形管中</a:t>
            </a:r>
            <a:r>
              <a:rPr lang="zh-CN" altLang="en-US" sz="2400" u="sng" smtClean="0">
                <a:solidFill>
                  <a:srgbClr val="000000"/>
                </a:solidFill>
              </a:rPr>
              <a:t>液面高度的变化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或温度计示数的变化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r>
              <a:rPr lang="zh-CN" altLang="en-US" sz="2400" smtClean="0">
                <a:solidFill>
                  <a:srgbClr val="000000"/>
                </a:solidFill>
              </a:rPr>
              <a:t>反映电流通过导体产生热量的多少。</a:t>
            </a:r>
            <a:endParaRPr lang="zh-CN" alt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447300"/>
      </p:ext>
    </p:extLst>
  </p:cSld>
  <p:clrMapOvr>
    <a:masterClrMapping/>
  </p:clrMapOvr>
  <p:transition>
    <p:pull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1670" y="714986"/>
            <a:ext cx="10858576" cy="4523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4.</a:t>
            </a:r>
            <a:r>
              <a:rPr lang="zh-CN" altLang="en-US" sz="2400" smtClean="0">
                <a:solidFill>
                  <a:srgbClr val="000000"/>
                </a:solidFill>
              </a:rPr>
              <a:t>控制变量法的应用</a:t>
            </a:r>
            <a:r>
              <a:rPr lang="en-US" sz="2400" smtClean="0">
                <a:solidFill>
                  <a:srgbClr val="000000"/>
                </a:solidFill>
              </a:rPr>
              <a:t>:①</a:t>
            </a:r>
            <a:r>
              <a:rPr lang="zh-CN" altLang="en-US" sz="2400" smtClean="0">
                <a:solidFill>
                  <a:srgbClr val="000000"/>
                </a:solidFill>
              </a:rPr>
              <a:t>探究电热与电流的关系时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控制</a:t>
            </a:r>
            <a:r>
              <a:rPr lang="zh-CN" altLang="en-US" sz="2400" u="sng" smtClean="0">
                <a:solidFill>
                  <a:srgbClr val="000000"/>
                </a:solidFill>
              </a:rPr>
              <a:t>电热丝的电阻与通电时间</a:t>
            </a:r>
            <a:r>
              <a:rPr lang="zh-CN" altLang="en-US" sz="2400" smtClean="0">
                <a:solidFill>
                  <a:srgbClr val="000000"/>
                </a:solidFill>
              </a:rPr>
              <a:t>相同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改变通过电热丝的电流大小</a:t>
            </a:r>
            <a:r>
              <a:rPr lang="en-US" sz="2400" smtClean="0">
                <a:solidFill>
                  <a:srgbClr val="000000"/>
                </a:solidFill>
              </a:rPr>
              <a:t>;②</a:t>
            </a:r>
            <a:r>
              <a:rPr lang="zh-CN" altLang="en-US" sz="2400" smtClean="0">
                <a:solidFill>
                  <a:srgbClr val="000000"/>
                </a:solidFill>
              </a:rPr>
              <a:t>探究电热与电阻的关系时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控制</a:t>
            </a:r>
            <a:r>
              <a:rPr lang="zh-CN" altLang="en-US" sz="2400" u="sng" smtClean="0">
                <a:solidFill>
                  <a:srgbClr val="000000"/>
                </a:solidFill>
              </a:rPr>
              <a:t>通过电热丝的电流与通电时间相同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选择两电阻不同的电热丝</a:t>
            </a:r>
            <a:r>
              <a:rPr lang="en-US" sz="2400" smtClean="0">
                <a:solidFill>
                  <a:srgbClr val="000000"/>
                </a:solidFill>
              </a:rPr>
              <a:t>;③</a:t>
            </a:r>
            <a:r>
              <a:rPr lang="zh-CN" altLang="en-US" sz="2400" smtClean="0">
                <a:solidFill>
                  <a:srgbClr val="000000"/>
                </a:solidFill>
              </a:rPr>
              <a:t>探究电热与通电时间的关系时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控制</a:t>
            </a:r>
            <a:r>
              <a:rPr lang="zh-CN" altLang="en-US" sz="2400" u="sng" smtClean="0">
                <a:solidFill>
                  <a:srgbClr val="000000"/>
                </a:solidFill>
              </a:rPr>
              <a:t>电热丝的电阻和通过的电流</a:t>
            </a:r>
            <a:r>
              <a:rPr lang="zh-CN" altLang="en-US" sz="2400" smtClean="0">
                <a:solidFill>
                  <a:srgbClr val="000000"/>
                </a:solidFill>
              </a:rPr>
              <a:t>相同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改变通电时间的长短。</a:t>
            </a: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5.</a:t>
            </a:r>
            <a:r>
              <a:rPr lang="zh-CN" altLang="en-US" sz="2400" smtClean="0">
                <a:solidFill>
                  <a:srgbClr val="000000"/>
                </a:solidFill>
              </a:rPr>
              <a:t>多次测量的目的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使实验结论具有</a:t>
            </a:r>
            <a:r>
              <a:rPr lang="zh-CN" altLang="en-US" sz="2400" u="sng" smtClean="0">
                <a:solidFill>
                  <a:srgbClr val="000000"/>
                </a:solidFill>
              </a:rPr>
              <a:t>普遍性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en-US" altLang="zh-CN" sz="2400" b="1" smtClean="0">
                <a:solidFill>
                  <a:srgbClr val="000000"/>
                </a:solidFill>
              </a:rPr>
              <a:t>【</a:t>
            </a:r>
            <a:r>
              <a:rPr lang="zh-CN" altLang="en-US" sz="2400" b="1" smtClean="0">
                <a:solidFill>
                  <a:srgbClr val="000000"/>
                </a:solidFill>
              </a:rPr>
              <a:t>实验结论</a:t>
            </a:r>
            <a:r>
              <a:rPr lang="en-US" altLang="zh-CN" sz="2400" b="1" smtClean="0">
                <a:solidFill>
                  <a:srgbClr val="000000"/>
                </a:solidFill>
              </a:rPr>
              <a:t>】</a:t>
            </a: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6.</a:t>
            </a:r>
            <a:r>
              <a:rPr lang="zh-CN" altLang="en-US" sz="2400" smtClean="0">
                <a:solidFill>
                  <a:srgbClr val="000000"/>
                </a:solidFill>
              </a:rPr>
              <a:t>实验结论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电流通过导体产生的热量与</a:t>
            </a:r>
            <a:r>
              <a:rPr lang="zh-CN" altLang="en-US" sz="2400" u="sng" smtClean="0">
                <a:solidFill>
                  <a:srgbClr val="000000"/>
                </a:solidFill>
              </a:rPr>
              <a:t>电流的平方</a:t>
            </a:r>
            <a:r>
              <a:rPr lang="zh-CN" altLang="en-US" sz="2400" smtClean="0">
                <a:solidFill>
                  <a:srgbClr val="000000"/>
                </a:solidFill>
              </a:rPr>
              <a:t>成正比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与</a:t>
            </a:r>
            <a:r>
              <a:rPr lang="zh-CN" altLang="en-US" sz="2400" u="sng" smtClean="0">
                <a:solidFill>
                  <a:srgbClr val="000000"/>
                </a:solidFill>
              </a:rPr>
              <a:t>导体的电阻</a:t>
            </a:r>
            <a:r>
              <a:rPr lang="zh-CN" altLang="en-US" sz="2400" smtClean="0">
                <a:solidFill>
                  <a:srgbClr val="000000"/>
                </a:solidFill>
              </a:rPr>
              <a:t>成正比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与</a:t>
            </a:r>
            <a:r>
              <a:rPr lang="zh-CN" altLang="en-US" sz="2400" u="sng" smtClean="0">
                <a:solidFill>
                  <a:srgbClr val="000000"/>
                </a:solidFill>
              </a:rPr>
              <a:t>通电时间</a:t>
            </a:r>
            <a:r>
              <a:rPr lang="zh-CN" altLang="en-US" sz="2400" smtClean="0">
                <a:solidFill>
                  <a:srgbClr val="000000"/>
                </a:solidFill>
              </a:rPr>
              <a:t>成正比。</a:t>
            </a:r>
            <a:endParaRPr lang="zh-CN" alt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10320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16"/>
          <p:cNvSpPr txBox="1">
            <a:spLocks noChangeArrowheads="1"/>
          </p:cNvSpPr>
          <p:nvPr/>
        </p:nvSpPr>
        <p:spPr bwMode="auto">
          <a:xfrm>
            <a:off x="951670" y="656264"/>
            <a:ext cx="10644262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</a:rPr>
              <a:t>考点一　焦耳定律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1670" y="1299057"/>
            <a:ext cx="10858576" cy="3415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1.</a:t>
            </a:r>
            <a:r>
              <a:rPr lang="zh-CN" altLang="en-US" sz="2400" b="1" smtClean="0">
                <a:solidFill>
                  <a:srgbClr val="000000"/>
                </a:solidFill>
              </a:rPr>
              <a:t>电流的热效应</a:t>
            </a:r>
            <a:r>
              <a:rPr lang="en-US" sz="2400" b="1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电流通过导体时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zh-CN" altLang="en-US" sz="2400" smtClean="0">
                <a:solidFill>
                  <a:srgbClr val="000000"/>
                </a:solidFill>
              </a:rPr>
              <a:t>转化成内能的现象。利用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电炉、电饭锅、电热毯、电熨斗等。防止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散热窗、散热片等。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2.</a:t>
            </a:r>
            <a:r>
              <a:rPr lang="zh-CN" altLang="en-US" sz="2400" b="1" smtClean="0">
                <a:solidFill>
                  <a:srgbClr val="000000"/>
                </a:solidFill>
              </a:rPr>
              <a:t>发现</a:t>
            </a:r>
            <a:r>
              <a:rPr lang="en-US" sz="2400" b="1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英国物理学家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zh-CN" altLang="en-US" sz="2400" smtClean="0">
                <a:solidFill>
                  <a:srgbClr val="000000"/>
                </a:solidFill>
              </a:rPr>
              <a:t>做了大量实验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最先精确地确定了电流产生的热量跟电流、电阻和通电时间的关系。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3.</a:t>
            </a:r>
            <a:r>
              <a:rPr lang="zh-CN" altLang="en-US" sz="2400" b="1" smtClean="0">
                <a:solidFill>
                  <a:srgbClr val="000000"/>
                </a:solidFill>
              </a:rPr>
              <a:t>焦耳定律内容</a:t>
            </a:r>
            <a:r>
              <a:rPr lang="en-US" sz="2400" b="1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电流通过导体产生的热量跟电流的二次方成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跟导体的电阻成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跟通电时间成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5666579" y="1324750"/>
            <a:ext cx="891591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电能</a:t>
            </a:r>
            <a:r>
              <a:rPr lang="en-US" altLang="zh-CN" sz="2400" b="1" i="1" smtClean="0">
                <a:solidFill>
                  <a:srgbClr val="A50021"/>
                </a:solidFill>
              </a:rPr>
              <a:t> 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4080544" y="2396072"/>
            <a:ext cx="800219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焦耳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9238481" y="3538814"/>
            <a:ext cx="800219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正比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2166119" y="4038764"/>
            <a:ext cx="800219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正比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5309391" y="4038764"/>
            <a:ext cx="800219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正比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257734"/>
      </p:ext>
    </p:extLst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5" grpId="0"/>
      <p:bldP spid="16" grpId="0"/>
      <p:bldP spid="1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1670" y="714986"/>
            <a:ext cx="10715700" cy="5077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b="1" smtClean="0">
                <a:solidFill>
                  <a:srgbClr val="000000"/>
                </a:solidFill>
              </a:rPr>
              <a:t>例</a:t>
            </a:r>
            <a:r>
              <a:rPr lang="en-US" sz="2400" b="1" smtClean="0">
                <a:solidFill>
                  <a:srgbClr val="000000"/>
                </a:solidFill>
              </a:rPr>
              <a:t>1 </a:t>
            </a:r>
            <a:r>
              <a:rPr lang="zh-CN" altLang="en-US" sz="2400" smtClean="0">
                <a:solidFill>
                  <a:srgbClr val="000000"/>
                </a:solidFill>
              </a:rPr>
              <a:t>为探究“通电导体产生的热量</a:t>
            </a:r>
            <a:r>
              <a:rPr lang="en-US" sz="2400" i="1" smtClean="0">
                <a:solidFill>
                  <a:srgbClr val="000000"/>
                </a:solidFill>
              </a:rPr>
              <a:t>Q</a:t>
            </a:r>
            <a:r>
              <a:rPr lang="zh-CN" altLang="en-US" sz="2400" smtClean="0">
                <a:solidFill>
                  <a:srgbClr val="000000"/>
                </a:solidFill>
              </a:rPr>
              <a:t>与电阻</a:t>
            </a:r>
            <a:r>
              <a:rPr lang="en-US" sz="2400" i="1" smtClean="0">
                <a:solidFill>
                  <a:srgbClr val="000000"/>
                </a:solidFill>
              </a:rPr>
              <a:t>R </a:t>
            </a:r>
            <a:r>
              <a:rPr lang="zh-CN" altLang="en-US" sz="2400" smtClean="0">
                <a:solidFill>
                  <a:srgbClr val="000000"/>
                </a:solidFill>
              </a:rPr>
              <a:t>的关系”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林红同学选用了以下器材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两个一样的烧瓶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烧瓶内分别装有质量和初温相同的水和煤油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相同的温度计</a:t>
            </a:r>
            <a:r>
              <a:rPr lang="en-US" sz="2400" i="1" smtClean="0">
                <a:solidFill>
                  <a:srgbClr val="000000"/>
                </a:solidFill>
              </a:rPr>
              <a:t>A</a:t>
            </a:r>
            <a:r>
              <a:rPr lang="zh-CN" altLang="en-US" sz="2400" smtClean="0">
                <a:solidFill>
                  <a:srgbClr val="000000"/>
                </a:solidFill>
              </a:rPr>
              <a:t>和</a:t>
            </a:r>
            <a:r>
              <a:rPr lang="en-US" sz="2400" i="1" smtClean="0">
                <a:solidFill>
                  <a:srgbClr val="000000"/>
                </a:solidFill>
              </a:rPr>
              <a:t>B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阻值分别为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en-US" sz="2400" baseline="-25000" smtClean="0">
                <a:solidFill>
                  <a:srgbClr val="000000"/>
                </a:solidFill>
              </a:rPr>
              <a:t>1</a:t>
            </a:r>
            <a:r>
              <a:rPr lang="zh-CN" altLang="en-US" sz="2400" smtClean="0">
                <a:solidFill>
                  <a:srgbClr val="000000"/>
                </a:solidFill>
              </a:rPr>
              <a:t>、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en-US" sz="2400" baseline="-25000" smtClean="0">
                <a:solidFill>
                  <a:srgbClr val="000000"/>
                </a:solidFill>
              </a:rPr>
              <a:t>2</a:t>
            </a:r>
            <a:r>
              <a:rPr lang="zh-CN" altLang="en-US" sz="2400" smtClean="0">
                <a:solidFill>
                  <a:srgbClr val="000000"/>
                </a:solidFill>
              </a:rPr>
              <a:t>的电阻丝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en-US" sz="2400" baseline="-25000" smtClean="0">
                <a:solidFill>
                  <a:srgbClr val="000000"/>
                </a:solidFill>
              </a:rPr>
              <a:t>1</a:t>
            </a:r>
            <a:r>
              <a:rPr lang="en-US" sz="2400" smtClean="0">
                <a:solidFill>
                  <a:srgbClr val="000000"/>
                </a:solidFill>
              </a:rPr>
              <a:t>&lt;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en-US" sz="2400" baseline="-25000" smtClean="0">
                <a:solidFill>
                  <a:srgbClr val="000000"/>
                </a:solidFill>
              </a:rPr>
              <a:t>2</a:t>
            </a:r>
            <a:r>
              <a:rPr lang="en-US" sz="2400" smtClean="0">
                <a:solidFill>
                  <a:srgbClr val="000000"/>
                </a:solidFill>
              </a:rPr>
              <a:t>),</a:t>
            </a:r>
            <a:r>
              <a:rPr lang="zh-CN" altLang="en-US" sz="2400" smtClean="0">
                <a:solidFill>
                  <a:srgbClr val="000000"/>
                </a:solidFill>
              </a:rPr>
              <a:t>学生电源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滑动变阻器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电流表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开关和导线。</a:t>
            </a:r>
          </a:p>
          <a:p>
            <a:pPr defTabSz="1219200">
              <a:lnSpc>
                <a:spcPct val="150000"/>
              </a:lnSpc>
            </a:pPr>
            <a:r>
              <a:rPr lang="en-US" altLang="zh-CN" sz="2400" b="1" smtClean="0">
                <a:solidFill>
                  <a:srgbClr val="000000"/>
                </a:solidFill>
              </a:rPr>
              <a:t>【</a:t>
            </a:r>
            <a:r>
              <a:rPr lang="zh-CN" altLang="en-US" sz="2400" b="1" smtClean="0">
                <a:solidFill>
                  <a:srgbClr val="000000"/>
                </a:solidFill>
              </a:rPr>
              <a:t>设计实验并进行实验</a:t>
            </a:r>
            <a:r>
              <a:rPr lang="en-US" altLang="zh-CN" sz="2400" b="1" smtClean="0">
                <a:solidFill>
                  <a:srgbClr val="000000"/>
                </a:solidFill>
              </a:rPr>
              <a:t>】</a:t>
            </a:r>
          </a:p>
          <a:p>
            <a:pPr defTabSz="1219200"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(1)</a:t>
            </a:r>
            <a:r>
              <a:rPr lang="zh-CN" altLang="en-US" sz="2400" smtClean="0">
                <a:solidFill>
                  <a:srgbClr val="000000"/>
                </a:solidFill>
              </a:rPr>
              <a:t>林红同学设计了如图</a:t>
            </a:r>
            <a:r>
              <a:rPr lang="en-US" sz="2400" smtClean="0">
                <a:solidFill>
                  <a:srgbClr val="000000"/>
                </a:solidFill>
              </a:rPr>
              <a:t>17-6</a:t>
            </a:r>
            <a:r>
              <a:rPr lang="zh-CN" altLang="en-US" sz="2400" smtClean="0">
                <a:solidFill>
                  <a:srgbClr val="000000"/>
                </a:solidFill>
              </a:rPr>
              <a:t>所示的电路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在连接导线时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</a:p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开关应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滑动变阻器调到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    　　　</a:t>
            </a:r>
            <a:r>
              <a:rPr lang="zh-CN" altLang="en-US" sz="2400" smtClean="0">
                <a:solidFill>
                  <a:srgbClr val="000000"/>
                </a:solidFill>
              </a:rPr>
              <a:t>的位置。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(2)</a:t>
            </a:r>
            <a:r>
              <a:rPr lang="zh-CN" altLang="en-US" sz="2400" smtClean="0">
                <a:solidFill>
                  <a:srgbClr val="000000"/>
                </a:solidFill>
              </a:rPr>
              <a:t>实验通电一段时间后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记下温度计</a:t>
            </a:r>
            <a:r>
              <a:rPr lang="en-US" sz="2400" i="1" smtClean="0">
                <a:solidFill>
                  <a:srgbClr val="000000"/>
                </a:solidFill>
              </a:rPr>
              <a:t>A</a:t>
            </a:r>
            <a:r>
              <a:rPr lang="zh-CN" altLang="en-US" sz="2400" smtClean="0">
                <a:solidFill>
                  <a:srgbClr val="000000"/>
                </a:solidFill>
              </a:rPr>
              <a:t>的示数为</a:t>
            </a:r>
            <a:r>
              <a:rPr lang="en-US" sz="2400" i="1" smtClean="0">
                <a:solidFill>
                  <a:srgbClr val="000000"/>
                </a:solidFill>
              </a:rPr>
              <a:t>t</a:t>
            </a:r>
            <a:r>
              <a:rPr lang="en-US" sz="2400" baseline="-25000" smtClean="0">
                <a:solidFill>
                  <a:srgbClr val="000000"/>
                </a:solidFill>
              </a:rPr>
              <a:t>1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温度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计</a:t>
            </a:r>
            <a:r>
              <a:rPr lang="en-US" sz="2400" i="1" smtClean="0">
                <a:solidFill>
                  <a:srgbClr val="000000"/>
                </a:solidFill>
              </a:rPr>
              <a:t>B </a:t>
            </a:r>
            <a:r>
              <a:rPr lang="zh-CN" altLang="en-US" sz="2400" smtClean="0">
                <a:solidFill>
                  <a:srgbClr val="000000"/>
                </a:solidFill>
              </a:rPr>
              <a:t>的示数为</a:t>
            </a:r>
            <a:r>
              <a:rPr lang="en-US" sz="2400" i="1" smtClean="0">
                <a:solidFill>
                  <a:srgbClr val="000000"/>
                </a:solidFill>
              </a:rPr>
              <a:t>t</a:t>
            </a:r>
            <a:r>
              <a:rPr lang="en-US" sz="2400" baseline="-25000" smtClean="0">
                <a:solidFill>
                  <a:srgbClr val="000000"/>
                </a:solidFill>
              </a:rPr>
              <a:t>2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endParaRPr lang="zh-CN" altLang="en-US" sz="2400">
              <a:solidFill>
                <a:srgbClr val="000000"/>
              </a:solidFill>
            </a:endParaRPr>
          </a:p>
        </p:txBody>
      </p:sp>
      <p:pic>
        <p:nvPicPr>
          <p:cNvPr id="9" name="21JFA70.EPS" descr="id:214750288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8588814" y="2643366"/>
            <a:ext cx="2935680" cy="1907783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9588948" y="4496935"/>
            <a:ext cx="11095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17-6</a:t>
            </a: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2166119" y="4038764"/>
            <a:ext cx="800219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断开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5452264" y="4038764"/>
            <a:ext cx="1415772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阻值最大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10949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1670" y="714986"/>
            <a:ext cx="10715700" cy="2861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en-US" altLang="zh-CN" sz="2400" b="1" smtClean="0">
                <a:solidFill>
                  <a:srgbClr val="000000"/>
                </a:solidFill>
              </a:rPr>
              <a:t>【</a:t>
            </a:r>
            <a:r>
              <a:rPr lang="zh-CN" altLang="en-US" sz="2400" b="1" smtClean="0">
                <a:solidFill>
                  <a:srgbClr val="000000"/>
                </a:solidFill>
              </a:rPr>
              <a:t>分析论证</a:t>
            </a:r>
            <a:r>
              <a:rPr lang="en-US" altLang="zh-CN" sz="2400" b="1" smtClean="0">
                <a:solidFill>
                  <a:srgbClr val="000000"/>
                </a:solidFill>
              </a:rPr>
              <a:t>】</a:t>
            </a:r>
          </a:p>
          <a:p>
            <a:pPr defTabSz="1219200"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(3)</a:t>
            </a:r>
            <a:r>
              <a:rPr lang="zh-CN" altLang="en-US" sz="2400" smtClean="0">
                <a:solidFill>
                  <a:srgbClr val="000000"/>
                </a:solidFill>
              </a:rPr>
              <a:t>实验中通过观察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   　　　　　</a:t>
            </a:r>
            <a:r>
              <a:rPr lang="zh-CN" altLang="en-US" sz="2400" smtClean="0">
                <a:solidFill>
                  <a:srgbClr val="000000"/>
                </a:solidFill>
              </a:rPr>
              <a:t>的变化来反映电流产生热量的多少。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(4)</a:t>
            </a:r>
            <a:r>
              <a:rPr lang="zh-CN" altLang="en-US" sz="2400" smtClean="0">
                <a:solidFill>
                  <a:srgbClr val="000000"/>
                </a:solidFill>
              </a:rPr>
              <a:t>林红在实验过程中存在的问题是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　　　　　　　　　　　　　　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(5)</a:t>
            </a:r>
            <a:r>
              <a:rPr lang="zh-CN" altLang="en-US" sz="2400" smtClean="0">
                <a:solidFill>
                  <a:srgbClr val="000000"/>
                </a:solidFill>
              </a:rPr>
              <a:t>实验改进后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发现</a:t>
            </a:r>
            <a:r>
              <a:rPr lang="en-US" sz="2400" i="1" smtClean="0">
                <a:solidFill>
                  <a:srgbClr val="000000"/>
                </a:solidFill>
              </a:rPr>
              <a:t>t</a:t>
            </a:r>
            <a:r>
              <a:rPr lang="en-US" sz="2400" baseline="-25000" smtClean="0">
                <a:solidFill>
                  <a:srgbClr val="000000"/>
                </a:solidFill>
              </a:rPr>
              <a:t>1</a:t>
            </a:r>
            <a:r>
              <a:rPr lang="en-US" sz="2400" smtClean="0">
                <a:solidFill>
                  <a:srgbClr val="000000"/>
                </a:solidFill>
              </a:rPr>
              <a:t>&lt;</a:t>
            </a:r>
            <a:r>
              <a:rPr lang="en-US" sz="2400" i="1" smtClean="0">
                <a:solidFill>
                  <a:srgbClr val="000000"/>
                </a:solidFill>
              </a:rPr>
              <a:t>t</a:t>
            </a:r>
            <a:r>
              <a:rPr lang="en-US" sz="2400" baseline="-25000" smtClean="0">
                <a:solidFill>
                  <a:srgbClr val="000000"/>
                </a:solidFill>
              </a:rPr>
              <a:t>2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可以得出的结论是</a:t>
            </a:r>
            <a:r>
              <a:rPr lang="en-US" sz="2400" i="1" u="sng" smtClean="0">
                <a:solidFill>
                  <a:srgbClr val="000000"/>
                </a:solidFill>
              </a:rPr>
              <a:t>                                                   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zh-CN" altLang="en-US" sz="2400" i="1" u="sng" smtClean="0">
                <a:solidFill>
                  <a:srgbClr val="000000"/>
                </a:solidFill>
              </a:rPr>
              <a:t>　                                                                            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3809193" y="1286358"/>
            <a:ext cx="1723549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温度计示数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6030824" y="1857728"/>
            <a:ext cx="4493538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没有控制烧瓶中液体的种类相同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7014232" y="2396072"/>
            <a:ext cx="458170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其他条件一定时</a:t>
            </a:r>
            <a:r>
              <a:rPr lang="en-US" sz="2400" b="1" smtClean="0">
                <a:solidFill>
                  <a:srgbClr val="A50021"/>
                </a:solidFill>
              </a:rPr>
              <a:t>,</a:t>
            </a:r>
            <a:r>
              <a:rPr lang="zh-CN" altLang="en-US" sz="2400" b="1" smtClean="0">
                <a:solidFill>
                  <a:srgbClr val="A50021"/>
                </a:solidFill>
              </a:rPr>
              <a:t>通电导体产生的</a:t>
            </a:r>
            <a:endParaRPr lang="zh-CN" altLang="en-US" sz="2400">
              <a:solidFill>
                <a:srgbClr val="A50021"/>
              </a:solidFill>
            </a:endParaRPr>
          </a:p>
        </p:txBody>
      </p:sp>
      <p:pic>
        <p:nvPicPr>
          <p:cNvPr id="13" name="21JFA70.EPS" descr="id:214750288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373972" y="3500423"/>
            <a:ext cx="2935680" cy="1907783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5374106" y="5353993"/>
            <a:ext cx="11095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17-6</a:t>
            </a: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128290" y="2929050"/>
            <a:ext cx="6824304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热量跟电阻的大小有关</a:t>
            </a:r>
            <a:r>
              <a:rPr lang="en-US" sz="2400" b="1" smtClean="0">
                <a:solidFill>
                  <a:srgbClr val="A50021"/>
                </a:solidFill>
              </a:rPr>
              <a:t>,</a:t>
            </a:r>
            <a:r>
              <a:rPr lang="zh-CN" altLang="en-US" sz="2400" b="1" smtClean="0">
                <a:solidFill>
                  <a:srgbClr val="A50021"/>
                </a:solidFill>
              </a:rPr>
              <a:t>电阻越大</a:t>
            </a:r>
            <a:r>
              <a:rPr lang="en-US" sz="2400" b="1" smtClean="0">
                <a:solidFill>
                  <a:srgbClr val="A50021"/>
                </a:solidFill>
              </a:rPr>
              <a:t>,</a:t>
            </a:r>
            <a:r>
              <a:rPr lang="zh-CN" altLang="en-US" sz="2400" b="1" smtClean="0">
                <a:solidFill>
                  <a:srgbClr val="A50021"/>
                </a:solidFill>
              </a:rPr>
              <a:t>产生的热量越多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03727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1670" y="572143"/>
            <a:ext cx="10715700" cy="5631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b="1" smtClean="0">
                <a:solidFill>
                  <a:srgbClr val="000000"/>
                </a:solidFill>
              </a:rPr>
              <a:t>例</a:t>
            </a:r>
            <a:r>
              <a:rPr lang="en-US" sz="2400" b="1" smtClean="0">
                <a:solidFill>
                  <a:srgbClr val="000000"/>
                </a:solidFill>
              </a:rPr>
              <a:t>2</a:t>
            </a:r>
            <a:r>
              <a:rPr lang="en-US" sz="2400" b="1" smtClean="0">
                <a:solidFill>
                  <a:srgbClr val="18B48F"/>
                </a:solidFill>
              </a:rPr>
              <a:t>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鄂州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17-7</a:t>
            </a:r>
            <a:r>
              <a:rPr lang="zh-CN" altLang="en-US" sz="2400" smtClean="0">
                <a:solidFill>
                  <a:srgbClr val="000000"/>
                </a:solidFill>
              </a:rPr>
              <a:t>是探究电流通过导体时产生热量的多少跟什么因素有关的实验装置。甲、乙是完全相同的密闭容器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里面密封着等量的空气</a:t>
            </a:r>
            <a:r>
              <a:rPr lang="en-US" sz="2400" smtClean="0">
                <a:solidFill>
                  <a:srgbClr val="000000"/>
                </a:solidFill>
              </a:rPr>
              <a:t>,U</a:t>
            </a:r>
            <a:r>
              <a:rPr lang="zh-CN" altLang="en-US" sz="2400" smtClean="0">
                <a:solidFill>
                  <a:srgbClr val="000000"/>
                </a:solidFill>
              </a:rPr>
              <a:t>形管中液面高度的变化反映密闭空气温度的变化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闭合开关前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en-US" sz="2400" i="1" smtClean="0">
                <a:solidFill>
                  <a:srgbClr val="000000"/>
                </a:solidFill>
              </a:rPr>
              <a:t>A</a:t>
            </a:r>
            <a:r>
              <a:rPr lang="zh-CN" altLang="en-US" sz="2400" smtClean="0">
                <a:solidFill>
                  <a:srgbClr val="000000"/>
                </a:solidFill>
              </a:rPr>
              <a:t>、</a:t>
            </a:r>
            <a:r>
              <a:rPr lang="en-US" sz="2400" i="1" smtClean="0">
                <a:solidFill>
                  <a:srgbClr val="000000"/>
                </a:solidFill>
              </a:rPr>
              <a:t>B </a:t>
            </a:r>
            <a:r>
              <a:rPr lang="zh-CN" altLang="en-US" sz="2400" smtClean="0">
                <a:solidFill>
                  <a:srgbClr val="000000"/>
                </a:solidFill>
              </a:rPr>
              <a:t>两</a:t>
            </a:r>
            <a:r>
              <a:rPr lang="en-US" sz="2400" smtClean="0">
                <a:solidFill>
                  <a:srgbClr val="000000"/>
                </a:solidFill>
              </a:rPr>
              <a:t>U</a:t>
            </a:r>
            <a:r>
              <a:rPr lang="zh-CN" altLang="en-US" sz="2400" smtClean="0">
                <a:solidFill>
                  <a:srgbClr val="000000"/>
                </a:solidFill>
              </a:rPr>
              <a:t>形管内液面相平。</a:t>
            </a:r>
          </a:p>
          <a:p>
            <a:pPr defTabSz="1219200"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(1)</a:t>
            </a:r>
            <a:r>
              <a:rPr lang="zh-CN" altLang="en-US" sz="2400" smtClean="0">
                <a:solidFill>
                  <a:srgbClr val="000000"/>
                </a:solidFill>
              </a:rPr>
              <a:t>实验中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乙容器外部的电阻作用是为了使左右容器内导体的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</a:t>
            </a:r>
            <a:r>
              <a:rPr lang="zh-CN" altLang="en-US" sz="2400" smtClean="0">
                <a:solidFill>
                  <a:srgbClr val="000000"/>
                </a:solidFill>
              </a:rPr>
              <a:t>不相等。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(2)</a:t>
            </a:r>
            <a:r>
              <a:rPr lang="zh-CN" altLang="en-US" sz="2400" smtClean="0">
                <a:solidFill>
                  <a:srgbClr val="000000"/>
                </a:solidFill>
              </a:rPr>
              <a:t>由于电流产生的热量不易直接测量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因此在实验中是通过观察</a:t>
            </a:r>
            <a:r>
              <a:rPr lang="en-US" sz="2400" smtClean="0">
                <a:solidFill>
                  <a:srgbClr val="000000"/>
                </a:solidFill>
              </a:rPr>
              <a:t>U</a:t>
            </a:r>
            <a:r>
              <a:rPr lang="zh-CN" altLang="en-US" sz="2400" smtClean="0">
                <a:solidFill>
                  <a:srgbClr val="000000"/>
                </a:solidFill>
              </a:rPr>
              <a:t>形管中液面高度的变化来显示甲、乙容器内空气温度的变化的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这里采用的物理研究方法是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zh-CN" altLang="en-US" sz="2400" i="1" u="sng" smtClean="0">
                <a:solidFill>
                  <a:srgbClr val="000000"/>
                </a:solidFill>
              </a:rPr>
              <a:t>　  　　　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(3)</a:t>
            </a:r>
            <a:r>
              <a:rPr lang="zh-CN" altLang="en-US" sz="2400" smtClean="0">
                <a:solidFill>
                  <a:srgbClr val="000000"/>
                </a:solidFill>
              </a:rPr>
              <a:t>通过对比观察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选填“甲”或“乙”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r>
              <a:rPr lang="zh-CN" altLang="en-US" sz="2400" smtClean="0">
                <a:solidFill>
                  <a:srgbClr val="000000"/>
                </a:solidFill>
              </a:rPr>
              <a:t>容器中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导体的电阻产生的热量较多。由此可知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在电阻和通电时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间相同时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电流越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导体产生的热量越多。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9319037" y="5925365"/>
            <a:ext cx="11095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17-7</a:t>
            </a:r>
            <a:endParaRPr lang="zh-CN" altLang="en-US" sz="2400" smtClean="0">
              <a:solidFill>
                <a:srgbClr val="000000"/>
              </a:solidFill>
            </a:endParaRPr>
          </a:p>
        </p:txBody>
      </p:sp>
      <p:pic>
        <p:nvPicPr>
          <p:cNvPr id="4" name="21JFA71.EPS" descr="id:2147502902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8832714" y="3963760"/>
            <a:ext cx="2120276" cy="2131608"/>
          </a:xfrm>
          <a:prstGeom prst="rect">
            <a:avLst/>
          </a:prstGeom>
        </p:spPr>
      </p:pic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9238481" y="2253229"/>
            <a:ext cx="800219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电流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1237422" y="3895921"/>
            <a:ext cx="1107996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转换法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3666317" y="4416844"/>
            <a:ext cx="49244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甲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3594879" y="5527328"/>
            <a:ext cx="49244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大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98241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572143"/>
            <a:ext cx="10644262" cy="6924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zh-CN" altLang="en-US" sz="2600" b="1" spc="150" smtClean="0">
                <a:solidFill>
                  <a:srgbClr val="18B48F"/>
                </a:solidFill>
                <a:latin typeface="微软雅黑" panose="020B0503020204020204" pitchFamily="34" charset="-122"/>
              </a:rPr>
              <a:t>◀ 实验拓展 ▶</a:t>
            </a:r>
            <a:endParaRPr lang="en-US" altLang="zh-CN" sz="2600" spc="150" smtClean="0">
              <a:solidFill>
                <a:srgbClr val="18B48F"/>
              </a:solidFill>
              <a:latin typeface="微软雅黑" panose="020B0503020204020204" pitchFamily="34" charset="-122"/>
            </a:endParaRPr>
          </a:p>
        </p:txBody>
      </p:sp>
      <p:sp>
        <p:nvSpPr>
          <p:cNvPr id="3" name="TextBox 15"/>
          <p:cNvSpPr txBox="1"/>
          <p:nvPr/>
        </p:nvSpPr>
        <p:spPr>
          <a:xfrm>
            <a:off x="951670" y="1214935"/>
            <a:ext cx="10787138" cy="505751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(4)</a:t>
            </a:r>
            <a:r>
              <a:rPr lang="zh-CN" altLang="en-US" sz="2400" smtClean="0">
                <a:solidFill>
                  <a:srgbClr val="000000"/>
                </a:solidFill>
              </a:rPr>
              <a:t>小王用如图</a:t>
            </a:r>
            <a:r>
              <a:rPr lang="en-US" sz="2400" smtClean="0">
                <a:solidFill>
                  <a:srgbClr val="000000"/>
                </a:solidFill>
              </a:rPr>
              <a:t>17-8Ⅰ</a:t>
            </a:r>
            <a:r>
              <a:rPr lang="zh-CN" altLang="en-US" sz="2400" smtClean="0">
                <a:solidFill>
                  <a:srgbClr val="000000"/>
                </a:solidFill>
              </a:rPr>
              <a:t>所示的装置进行探究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经过多次实验测量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收集实验数据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绘制了烧瓶中玻璃管内液面上升的高度</a:t>
            </a:r>
            <a:r>
              <a:rPr lang="en-US" sz="2400" i="1" smtClean="0">
                <a:solidFill>
                  <a:srgbClr val="000000"/>
                </a:solidFill>
              </a:rPr>
              <a:t>h</a:t>
            </a:r>
            <a:r>
              <a:rPr lang="zh-CN" altLang="en-US" sz="2400" smtClean="0">
                <a:solidFill>
                  <a:srgbClr val="000000"/>
                </a:solidFill>
              </a:rPr>
              <a:t>与电流</a:t>
            </a:r>
            <a:r>
              <a:rPr lang="en-US" sz="2400" i="1" smtClean="0">
                <a:solidFill>
                  <a:srgbClr val="000000"/>
                </a:solidFill>
              </a:rPr>
              <a:t>I</a:t>
            </a:r>
            <a:r>
              <a:rPr lang="zh-CN" altLang="en-US" sz="2400" smtClean="0">
                <a:solidFill>
                  <a:srgbClr val="000000"/>
                </a:solidFill>
              </a:rPr>
              <a:t>的关系图像。根据焦耳定律可知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Ⅱ</a:t>
            </a:r>
            <a:r>
              <a:rPr lang="zh-CN" altLang="en-US" sz="2400" smtClean="0">
                <a:solidFill>
                  <a:srgbClr val="000000"/>
                </a:solidFill>
              </a:rPr>
              <a:t>中能正确反映</a:t>
            </a:r>
            <a:r>
              <a:rPr lang="en-US" sz="2400" i="1" smtClean="0">
                <a:solidFill>
                  <a:srgbClr val="000000"/>
                </a:solidFill>
              </a:rPr>
              <a:t>h</a:t>
            </a:r>
            <a:r>
              <a:rPr lang="en-US" sz="2400" smtClean="0">
                <a:solidFill>
                  <a:srgbClr val="000000"/>
                </a:solidFill>
              </a:rPr>
              <a:t>-</a:t>
            </a:r>
            <a:r>
              <a:rPr lang="en-US" sz="2400" i="1" smtClean="0">
                <a:solidFill>
                  <a:srgbClr val="000000"/>
                </a:solidFill>
              </a:rPr>
              <a:t>I</a:t>
            </a:r>
            <a:r>
              <a:rPr lang="zh-CN" altLang="en-US" sz="2400" smtClean="0">
                <a:solidFill>
                  <a:srgbClr val="000000"/>
                </a:solidFill>
              </a:rPr>
              <a:t>关系的是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(5)</a:t>
            </a:r>
            <a:r>
              <a:rPr lang="zh-CN" altLang="en-US" sz="2400" smtClean="0">
                <a:solidFill>
                  <a:srgbClr val="000000"/>
                </a:solidFill>
              </a:rPr>
              <a:t>用</a:t>
            </a:r>
            <a:r>
              <a:rPr lang="en-US" sz="2400" i="1" smtClean="0">
                <a:solidFill>
                  <a:srgbClr val="000000"/>
                </a:solidFill>
              </a:rPr>
              <a:t>Q</a:t>
            </a:r>
            <a:r>
              <a:rPr lang="en-US" sz="2400" smtClean="0">
                <a:solidFill>
                  <a:srgbClr val="000000"/>
                </a:solidFill>
              </a:rPr>
              <a:t>=</a:t>
            </a:r>
            <a:r>
              <a:rPr lang="en-US" sz="2400" i="1" smtClean="0">
                <a:solidFill>
                  <a:srgbClr val="000000"/>
                </a:solidFill>
              </a:rPr>
              <a:t>I</a:t>
            </a:r>
            <a:r>
              <a:rPr lang="en-US" sz="2400" baseline="30000" smtClean="0">
                <a:solidFill>
                  <a:srgbClr val="000000"/>
                </a:solidFill>
              </a:rPr>
              <a:t>2</a:t>
            </a:r>
            <a:r>
              <a:rPr lang="en-US" sz="2400" i="1" smtClean="0">
                <a:solidFill>
                  <a:srgbClr val="000000"/>
                </a:solidFill>
              </a:rPr>
              <a:t>Rt</a:t>
            </a:r>
            <a:r>
              <a:rPr lang="zh-CN" altLang="en-US" sz="2400" smtClean="0">
                <a:solidFill>
                  <a:srgbClr val="000000"/>
                </a:solidFill>
              </a:rPr>
              <a:t>可以计算电流通过任何用电器产生的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热量。能用</a:t>
            </a:r>
            <a:r>
              <a:rPr lang="en-US" sz="2400" i="1" smtClean="0">
                <a:solidFill>
                  <a:srgbClr val="000000"/>
                </a:solidFill>
              </a:rPr>
              <a:t>Q</a:t>
            </a:r>
            <a:r>
              <a:rPr lang="en-US" sz="2400" smtClean="0">
                <a:solidFill>
                  <a:srgbClr val="000000"/>
                </a:solidFill>
              </a:rPr>
              <a:t>=</a:t>
            </a:r>
            <a:r>
              <a:rPr lang="en-US" sz="2400" i="1" err="1" smtClean="0">
                <a:solidFill>
                  <a:srgbClr val="000000"/>
                </a:solidFill>
              </a:rPr>
              <a:t>UIt</a:t>
            </a:r>
            <a:r>
              <a:rPr lang="zh-CN" altLang="en-US" sz="2400" smtClean="0">
                <a:solidFill>
                  <a:srgbClr val="000000"/>
                </a:solidFill>
              </a:rPr>
              <a:t>计算电流通过任何用电器产生的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热量吗</a:t>
            </a:r>
            <a:r>
              <a:rPr lang="en-US" sz="2400" smtClean="0">
                <a:solidFill>
                  <a:srgbClr val="000000"/>
                </a:solidFill>
              </a:rPr>
              <a:t>?</a:t>
            </a:r>
            <a:r>
              <a:rPr lang="zh-CN" altLang="en-US" sz="2400" smtClean="0">
                <a:solidFill>
                  <a:srgbClr val="000000"/>
                </a:solidFill>
              </a:rPr>
              <a:t>请用实例说明原因。</a:t>
            </a:r>
            <a:r>
              <a:rPr lang="en-US" sz="2400" i="1" u="sng" smtClean="0">
                <a:solidFill>
                  <a:srgbClr val="000000"/>
                </a:solidFill>
              </a:rPr>
              <a:t>                             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i="1" u="sng" smtClean="0">
                <a:solidFill>
                  <a:srgbClr val="000000"/>
                </a:solidFill>
              </a:rPr>
              <a:t>                                                                        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i="1" u="sng" smtClean="0">
                <a:solidFill>
                  <a:srgbClr val="000000"/>
                </a:solidFill>
              </a:rPr>
              <a:t>                                                                        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i="1" u="sng" smtClean="0">
                <a:solidFill>
                  <a:srgbClr val="000000"/>
                </a:solidFill>
              </a:rPr>
              <a:t>　                                                                     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8943116" y="6139629"/>
            <a:ext cx="11095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17-8</a:t>
            </a:r>
            <a:endParaRPr lang="zh-CN" altLang="en-US" sz="2400" smtClean="0">
              <a:solidFill>
                <a:srgbClr val="000000"/>
              </a:solidFill>
            </a:endParaRPr>
          </a:p>
        </p:txBody>
      </p:sp>
      <p:pic>
        <p:nvPicPr>
          <p:cNvPr id="11" name="20RJW-227.EPS" descr="id:2147502916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7738283" y="2392488"/>
            <a:ext cx="3933223" cy="3820017"/>
          </a:xfrm>
          <a:prstGeom prst="rect">
            <a:avLst/>
          </a:prstGeom>
        </p:spPr>
      </p:pic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5095074" y="2324649"/>
            <a:ext cx="415498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en-US" sz="2400" b="1" smtClean="0">
                <a:solidFill>
                  <a:srgbClr val="A50021"/>
                </a:solidFill>
              </a:rPr>
              <a:t>A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945751" y="3857263"/>
            <a:ext cx="6420347" cy="230832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</a:rPr>
              <a:t>                                           不能。原因举例</a:t>
            </a:r>
            <a:r>
              <a:rPr lang="en-US" sz="2400" b="1" smtClean="0">
                <a:solidFill>
                  <a:srgbClr val="A50021"/>
                </a:solidFill>
              </a:rPr>
              <a:t>:</a:t>
            </a:r>
            <a:r>
              <a:rPr lang="zh-CN" altLang="en-US" sz="2400" b="1" smtClean="0">
                <a:solidFill>
                  <a:srgbClr val="A50021"/>
                </a:solidFill>
              </a:rPr>
              <a:t>电</a:t>
            </a:r>
            <a:endParaRPr lang="en-US" altLang="zh-CN" sz="2400" b="1" smtClean="0">
              <a:solidFill>
                <a:srgbClr val="A50021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</a:rPr>
              <a:t>风扇工作时消耗的电能</a:t>
            </a:r>
            <a:r>
              <a:rPr lang="en-US" sz="2400" b="1" i="1" smtClean="0">
                <a:solidFill>
                  <a:srgbClr val="A50021"/>
                </a:solidFill>
              </a:rPr>
              <a:t>W</a:t>
            </a:r>
            <a:r>
              <a:rPr lang="en-US" sz="2400" b="1" smtClean="0">
                <a:solidFill>
                  <a:srgbClr val="A50021"/>
                </a:solidFill>
              </a:rPr>
              <a:t>=</a:t>
            </a:r>
            <a:r>
              <a:rPr lang="en-US" sz="2400" b="1" i="1" err="1" smtClean="0">
                <a:solidFill>
                  <a:srgbClr val="A50021"/>
                </a:solidFill>
              </a:rPr>
              <a:t>UIt</a:t>
            </a:r>
            <a:r>
              <a:rPr lang="en-US" sz="2400" b="1" smtClean="0">
                <a:solidFill>
                  <a:srgbClr val="A50021"/>
                </a:solidFill>
              </a:rPr>
              <a:t>,</a:t>
            </a:r>
            <a:r>
              <a:rPr lang="zh-CN" altLang="en-US" sz="2400" b="1" smtClean="0">
                <a:solidFill>
                  <a:srgbClr val="A50021"/>
                </a:solidFill>
              </a:rPr>
              <a:t>产生的热量</a:t>
            </a:r>
            <a:r>
              <a:rPr lang="en-US" sz="2400" b="1" i="1" smtClean="0">
                <a:solidFill>
                  <a:srgbClr val="A50021"/>
                </a:solidFill>
              </a:rPr>
              <a:t>Q</a:t>
            </a:r>
            <a:r>
              <a:rPr lang="en-US" sz="2400" b="1" smtClean="0">
                <a:solidFill>
                  <a:srgbClr val="A50021"/>
                </a:solidFill>
              </a:rPr>
              <a:t>=</a:t>
            </a:r>
          </a:p>
          <a:p>
            <a:pPr defTabSz="1219200">
              <a:lnSpc>
                <a:spcPct val="150000"/>
              </a:lnSpc>
            </a:pPr>
            <a:r>
              <a:rPr lang="en-US" sz="2400" b="1" i="1" smtClean="0">
                <a:solidFill>
                  <a:srgbClr val="A50021"/>
                </a:solidFill>
              </a:rPr>
              <a:t>I</a:t>
            </a:r>
            <a:r>
              <a:rPr lang="en-US" sz="2400" b="1" baseline="30000" smtClean="0">
                <a:solidFill>
                  <a:srgbClr val="A50021"/>
                </a:solidFill>
              </a:rPr>
              <a:t>2</a:t>
            </a:r>
            <a:r>
              <a:rPr lang="en-US" sz="2400" b="1" i="1" smtClean="0">
                <a:solidFill>
                  <a:srgbClr val="A50021"/>
                </a:solidFill>
              </a:rPr>
              <a:t>Rt</a:t>
            </a:r>
            <a:r>
              <a:rPr lang="en-US" sz="2400" b="1" smtClean="0">
                <a:solidFill>
                  <a:srgbClr val="A50021"/>
                </a:solidFill>
              </a:rPr>
              <a:t>,</a:t>
            </a:r>
            <a:r>
              <a:rPr lang="zh-CN" altLang="en-US" sz="2400" b="1" smtClean="0">
                <a:solidFill>
                  <a:srgbClr val="A50021"/>
                </a:solidFill>
              </a:rPr>
              <a:t>转化成的机械能是</a:t>
            </a:r>
            <a:r>
              <a:rPr lang="en-US" sz="2400" b="1" i="1" smtClean="0">
                <a:solidFill>
                  <a:srgbClr val="A50021"/>
                </a:solidFill>
              </a:rPr>
              <a:t>W</a:t>
            </a:r>
            <a:r>
              <a:rPr lang="en-US" sz="2400" b="1" smtClean="0">
                <a:solidFill>
                  <a:srgbClr val="A50021"/>
                </a:solidFill>
              </a:rPr>
              <a:t>-</a:t>
            </a:r>
            <a:r>
              <a:rPr lang="en-US" sz="2400" b="1" i="1" smtClean="0">
                <a:solidFill>
                  <a:srgbClr val="A50021"/>
                </a:solidFill>
              </a:rPr>
              <a:t>Q</a:t>
            </a:r>
            <a:r>
              <a:rPr lang="en-US" sz="2400" b="1" smtClean="0">
                <a:solidFill>
                  <a:srgbClr val="A50021"/>
                </a:solidFill>
              </a:rPr>
              <a:t>=</a:t>
            </a:r>
            <a:r>
              <a:rPr lang="en-US" sz="2400" b="1" i="1" smtClean="0">
                <a:solidFill>
                  <a:srgbClr val="A50021"/>
                </a:solidFill>
              </a:rPr>
              <a:t>UIt</a:t>
            </a:r>
            <a:r>
              <a:rPr lang="en-US" sz="2400" b="1" smtClean="0">
                <a:solidFill>
                  <a:srgbClr val="A50021"/>
                </a:solidFill>
              </a:rPr>
              <a:t>-</a:t>
            </a:r>
            <a:r>
              <a:rPr lang="en-US" sz="2400" b="1" i="1" smtClean="0">
                <a:solidFill>
                  <a:srgbClr val="A50021"/>
                </a:solidFill>
              </a:rPr>
              <a:t>I</a:t>
            </a:r>
            <a:r>
              <a:rPr lang="en-US" sz="2400" b="1" baseline="30000" smtClean="0">
                <a:solidFill>
                  <a:srgbClr val="A50021"/>
                </a:solidFill>
              </a:rPr>
              <a:t>2</a:t>
            </a:r>
            <a:r>
              <a:rPr lang="en-US" sz="2400" b="1" i="1" smtClean="0">
                <a:solidFill>
                  <a:srgbClr val="A50021"/>
                </a:solidFill>
              </a:rPr>
              <a:t>Rt</a:t>
            </a:r>
            <a:r>
              <a:rPr lang="en-US" sz="2400" b="1" smtClean="0">
                <a:solidFill>
                  <a:srgbClr val="A50021"/>
                </a:solidFill>
              </a:rPr>
              <a:t>,</a:t>
            </a:r>
            <a:r>
              <a:rPr lang="zh-CN" altLang="en-US" sz="2400" b="1" smtClean="0">
                <a:solidFill>
                  <a:srgbClr val="A50021"/>
                </a:solidFill>
              </a:rPr>
              <a:t>所以不能</a:t>
            </a:r>
            <a:endParaRPr lang="en-US" altLang="zh-CN" sz="2400" b="1" smtClean="0">
              <a:solidFill>
                <a:srgbClr val="A50021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</a:rPr>
              <a:t>用</a:t>
            </a:r>
            <a:r>
              <a:rPr lang="en-US" sz="2400" b="1" i="1" smtClean="0">
                <a:solidFill>
                  <a:srgbClr val="A50021"/>
                </a:solidFill>
              </a:rPr>
              <a:t>Q</a:t>
            </a:r>
            <a:r>
              <a:rPr lang="en-US" sz="2400" b="1" smtClean="0">
                <a:solidFill>
                  <a:srgbClr val="A50021"/>
                </a:solidFill>
              </a:rPr>
              <a:t>=</a:t>
            </a:r>
            <a:r>
              <a:rPr lang="en-US" sz="2400" b="1" i="1" err="1" smtClean="0">
                <a:solidFill>
                  <a:srgbClr val="A50021"/>
                </a:solidFill>
              </a:rPr>
              <a:t>U</a:t>
            </a:r>
            <a:r>
              <a:rPr lang="en-US" altLang="zh-CN" sz="2400" b="1" i="1" err="1" smtClean="0">
                <a:solidFill>
                  <a:srgbClr val="A50021"/>
                </a:solidFill>
              </a:rPr>
              <a:t>I</a:t>
            </a:r>
            <a:r>
              <a:rPr lang="en-US" sz="2400" b="1" i="1" err="1" smtClean="0">
                <a:solidFill>
                  <a:srgbClr val="A50021"/>
                </a:solidFill>
              </a:rPr>
              <a:t>t </a:t>
            </a:r>
            <a:r>
              <a:rPr lang="zh-CN" altLang="en-US" sz="2400" b="1" smtClean="0">
                <a:solidFill>
                  <a:srgbClr val="A50021"/>
                </a:solidFill>
              </a:rPr>
              <a:t>计算电流通过任何用电器产生的热量</a:t>
            </a:r>
            <a:endParaRPr lang="zh-CN" altLang="en-US" sz="2400">
              <a:solidFill>
                <a:srgbClr val="A50021"/>
              </a:solidFill>
            </a:endParaRPr>
          </a:p>
        </p:txBody>
      </p:sp>
      <p:pic>
        <p:nvPicPr>
          <p:cNvPr id="14" name="New picture"/>
          <p:cNvPicPr/>
          <p:nvPr/>
        </p:nvPicPr>
        <p:blipFill>
          <a:blip r:embed="rId3"/>
          <a:stretch>
            <a:fillRect/>
          </a:stretch>
        </p:blipFill>
        <p:spPr>
          <a:xfrm>
            <a:off x="12357100" y="11325779"/>
            <a:ext cx="330200" cy="253941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90105659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641" name="Object 1"/>
          <p:cNvGraphicFramePr>
            <a:graphicFrameLocks noChangeAspect="1"/>
          </p:cNvGraphicFramePr>
          <p:nvPr/>
        </p:nvGraphicFramePr>
        <p:xfrm>
          <a:off x="954088" y="782457"/>
          <a:ext cx="10641012" cy="2794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文档" r:id="rId4" imgW="10994390" imgH="2869565" progId="Word.Document.12">
                  <p:embed/>
                </p:oleObj>
              </mc:Choice>
              <mc:Fallback>
                <p:oleObj name="文档" r:id="rId4" imgW="10994390" imgH="286956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54088" y="782457"/>
                        <a:ext cx="10641012" cy="279494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1808928" y="786354"/>
            <a:ext cx="1212191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en-US" sz="2400" b="1" i="1" smtClean="0">
                <a:solidFill>
                  <a:srgbClr val="A50021"/>
                </a:solidFill>
              </a:rPr>
              <a:t>Q</a:t>
            </a:r>
            <a:r>
              <a:rPr lang="en-US" sz="2400" b="1" smtClean="0">
                <a:solidFill>
                  <a:srgbClr val="A50021"/>
                </a:solidFill>
              </a:rPr>
              <a:t>=</a:t>
            </a:r>
            <a:r>
              <a:rPr lang="en-US" sz="2400" b="1" i="1" smtClean="0">
                <a:solidFill>
                  <a:srgbClr val="A50021"/>
                </a:solidFill>
              </a:rPr>
              <a:t>I </a:t>
            </a:r>
            <a:r>
              <a:rPr lang="en-US" sz="2400" b="1" baseline="30000" smtClean="0">
                <a:solidFill>
                  <a:srgbClr val="A50021"/>
                </a:solidFill>
              </a:rPr>
              <a:t>2</a:t>
            </a:r>
            <a:r>
              <a:rPr lang="en-US" sz="2400" b="1" i="1" smtClean="0">
                <a:solidFill>
                  <a:srgbClr val="A50021"/>
                </a:solidFill>
              </a:rPr>
              <a:t>Rt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63293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641" name="Object 1"/>
          <p:cNvGraphicFramePr>
            <a:graphicFrameLocks noChangeAspect="1"/>
          </p:cNvGraphicFramePr>
          <p:nvPr/>
        </p:nvGraphicFramePr>
        <p:xfrm>
          <a:off x="951673" y="1214936"/>
          <a:ext cx="10548937" cy="2742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文档" r:id="rId4" imgW="10986770" imgH="2867660" progId="Word.Document.12">
                  <p:embed/>
                </p:oleObj>
              </mc:Choice>
              <mc:Fallback>
                <p:oleObj name="文档" r:id="rId4" imgW="10986770" imgH="286766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51673" y="1214936"/>
                        <a:ext cx="10548937" cy="274256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文本框 16"/>
          <p:cNvSpPr txBox="1">
            <a:spLocks noChangeArrowheads="1"/>
          </p:cNvSpPr>
          <p:nvPr/>
        </p:nvSpPr>
        <p:spPr bwMode="auto">
          <a:xfrm>
            <a:off x="951670" y="643563"/>
            <a:ext cx="10644262" cy="71886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</a:rPr>
              <a:t>考点二　电功</a:t>
            </a:r>
            <a:r>
              <a:rPr lang="en-US" altLang="zh-CN" sz="2800" b="1" i="1" spc="150" smtClean="0">
                <a:solidFill>
                  <a:srgbClr val="1CB691"/>
                </a:solidFill>
                <a:latin typeface="微软雅黑" panose="020B0503020204020204" pitchFamily="34" charset="-122"/>
              </a:rPr>
              <a:t>W </a:t>
            </a: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</a:rPr>
              <a:t>与热量</a:t>
            </a:r>
            <a:r>
              <a:rPr lang="en-US" altLang="zh-CN" sz="2800" b="1" i="1" spc="150" smtClean="0">
                <a:solidFill>
                  <a:srgbClr val="1CB691"/>
                </a:solidFill>
                <a:latin typeface="微软雅黑" panose="020B0503020204020204" pitchFamily="34" charset="-122"/>
              </a:rPr>
              <a:t>Q</a:t>
            </a: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</a:rPr>
              <a:t>之间的关系</a:t>
            </a:r>
          </a:p>
        </p:txBody>
      </p:sp>
    </p:spTree>
    <p:extLst>
      <p:ext uri="{BB962C8B-B14F-4D97-AF65-F5344CB8AC3E}">
        <p14:creationId xmlns:p14="http://schemas.microsoft.com/office/powerpoint/2010/main" val="48910623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641" name="Object 1"/>
          <p:cNvGraphicFramePr>
            <a:graphicFrameLocks noChangeAspect="1"/>
          </p:cNvGraphicFramePr>
          <p:nvPr/>
        </p:nvGraphicFramePr>
        <p:xfrm>
          <a:off x="954091" y="1350651"/>
          <a:ext cx="10704589" cy="2792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文档" r:id="rId4" imgW="11015345" imgH="2872105" progId="Word.Document.12">
                  <p:embed/>
                </p:oleObj>
              </mc:Choice>
              <mc:Fallback>
                <p:oleObj name="文档" r:id="rId4" imgW="11015345" imgH="287210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54091" y="1350651"/>
                        <a:ext cx="10704589" cy="279256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文本框 16"/>
          <p:cNvSpPr txBox="1">
            <a:spLocks noChangeArrowheads="1"/>
          </p:cNvSpPr>
          <p:nvPr/>
        </p:nvSpPr>
        <p:spPr bwMode="auto">
          <a:xfrm>
            <a:off x="951670" y="643563"/>
            <a:ext cx="10644262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</a:rPr>
              <a:t>考点三　电热器多挡位问题</a:t>
            </a:r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6309523" y="1929151"/>
            <a:ext cx="49244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小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1523177" y="2500523"/>
            <a:ext cx="49244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大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982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16"/>
          <p:cNvSpPr txBox="1">
            <a:spLocks noChangeArrowheads="1"/>
          </p:cNvSpPr>
          <p:nvPr/>
        </p:nvSpPr>
        <p:spPr bwMode="auto">
          <a:xfrm>
            <a:off x="951670" y="643563"/>
            <a:ext cx="10715700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</a:rPr>
              <a:t>重难一　焦耳定律</a:t>
            </a:r>
          </a:p>
        </p:txBody>
      </p:sp>
      <p:sp>
        <p:nvSpPr>
          <p:cNvPr id="8" name="矩形 7"/>
          <p:cNvSpPr/>
          <p:nvPr/>
        </p:nvSpPr>
        <p:spPr>
          <a:xfrm>
            <a:off x="951670" y="1286356"/>
            <a:ext cx="5214974" cy="230779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1.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en-US" sz="2400" smtClean="0">
                <a:solidFill>
                  <a:srgbClr val="000000"/>
                </a:solidFill>
              </a:rPr>
              <a:t>1840</a:t>
            </a:r>
            <a:r>
              <a:rPr lang="zh-CN" altLang="en-US" sz="2400" smtClean="0">
                <a:solidFill>
                  <a:srgbClr val="000000"/>
                </a:solidFill>
              </a:rPr>
              <a:t>年英国物理学家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i="1" u="sng" smtClean="0">
                <a:solidFill>
                  <a:srgbClr val="000000"/>
                </a:solidFill>
              </a:rPr>
              <a:t>　　　</a:t>
            </a:r>
            <a:r>
              <a:rPr lang="zh-CN" altLang="en-US" sz="2400" smtClean="0">
                <a:solidFill>
                  <a:srgbClr val="000000"/>
                </a:solidFill>
              </a:rPr>
              <a:t>最先精确地确定了电流通过导体产生的热量与电流、电阻和通电时间的关系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其表达式为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r>
              <a:rPr lang="en-US" sz="2400" i="1" smtClean="0">
                <a:solidFill>
                  <a:srgbClr val="000000"/>
                </a:solidFill>
              </a:rPr>
              <a:t>Q</a:t>
            </a:r>
            <a:r>
              <a:rPr lang="en-US" sz="2400" smtClean="0">
                <a:solidFill>
                  <a:srgbClr val="000000"/>
                </a:solidFill>
              </a:rPr>
              <a:t>=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7" name="TextBox 26"/>
          <p:cNvSpPr txBox="1">
            <a:spLocks noChangeArrowheads="1"/>
          </p:cNvSpPr>
          <p:nvPr/>
        </p:nvSpPr>
        <p:spPr bwMode="auto">
          <a:xfrm>
            <a:off x="6523834" y="1264763"/>
            <a:ext cx="5143536" cy="284269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en-US" altLang="zh-CN" sz="2400" smtClean="0">
                <a:solidFill>
                  <a:srgbClr val="A50021"/>
                </a:solidFill>
                <a:latin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z="2400" smtClean="0">
                <a:solidFill>
                  <a:srgbClr val="A50021"/>
                </a:solidFill>
                <a:latin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smtClean="0">
                <a:solidFill>
                  <a:srgbClr val="A50021"/>
                </a:solidFill>
                <a:latin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z="2400" smtClean="0">
                <a:solidFill>
                  <a:srgbClr val="A50021"/>
                </a:solidFill>
              </a:rPr>
              <a:t>焦耳</a:t>
            </a:r>
            <a:r>
              <a:rPr lang="zh-CN" altLang="en-US" sz="2400" i="1" smtClean="0">
                <a:solidFill>
                  <a:srgbClr val="A50021"/>
                </a:solidFill>
              </a:rPr>
              <a:t>　</a:t>
            </a:r>
            <a:r>
              <a:rPr lang="en-US" sz="2400" i="1" smtClean="0">
                <a:solidFill>
                  <a:srgbClr val="A50021"/>
                </a:solidFill>
              </a:rPr>
              <a:t>I</a:t>
            </a:r>
            <a:r>
              <a:rPr lang="en-US" sz="2400" baseline="30000" smtClean="0">
                <a:solidFill>
                  <a:srgbClr val="A50021"/>
                </a:solidFill>
              </a:rPr>
              <a:t>2</a:t>
            </a:r>
            <a:r>
              <a:rPr lang="en-US" sz="2400" i="1" smtClean="0">
                <a:solidFill>
                  <a:srgbClr val="A50021"/>
                </a:solidFill>
              </a:rPr>
              <a:t>Rt</a:t>
            </a:r>
            <a:endParaRPr lang="zh-CN" altLang="en-US" sz="2400" smtClean="0">
              <a:solidFill>
                <a:srgbClr val="A50021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en-US" sz="2400" smtClean="0">
                <a:solidFill>
                  <a:srgbClr val="A50021"/>
                </a:solidFill>
              </a:rPr>
              <a:t>[</a:t>
            </a:r>
            <a:r>
              <a:rPr lang="zh-CN" altLang="en-US" sz="2400" smtClean="0">
                <a:solidFill>
                  <a:srgbClr val="A50021"/>
                </a:solidFill>
              </a:rPr>
              <a:t>解析</a:t>
            </a:r>
            <a:r>
              <a:rPr lang="en-US" sz="2400" smtClean="0">
                <a:solidFill>
                  <a:srgbClr val="A50021"/>
                </a:solidFill>
              </a:rPr>
              <a:t>]</a:t>
            </a:r>
            <a:r>
              <a:rPr lang="zh-CN" altLang="en-US" sz="2400" smtClean="0">
                <a:solidFill>
                  <a:srgbClr val="A50021"/>
                </a:solidFill>
              </a:rPr>
              <a:t>英国物理学家焦耳做了大量实验</a:t>
            </a:r>
            <a:r>
              <a:rPr lang="en-US" sz="2400" smtClean="0">
                <a:solidFill>
                  <a:srgbClr val="A50021"/>
                </a:solidFill>
              </a:rPr>
              <a:t>,</a:t>
            </a:r>
            <a:r>
              <a:rPr lang="zh-CN" altLang="en-US" sz="2400" smtClean="0">
                <a:solidFill>
                  <a:srgbClr val="A50021"/>
                </a:solidFill>
              </a:rPr>
              <a:t>于</a:t>
            </a:r>
            <a:r>
              <a:rPr lang="en-US" sz="2400" smtClean="0">
                <a:solidFill>
                  <a:srgbClr val="A50021"/>
                </a:solidFill>
              </a:rPr>
              <a:t>1840</a:t>
            </a:r>
            <a:r>
              <a:rPr lang="zh-CN" altLang="en-US" sz="2400" smtClean="0">
                <a:solidFill>
                  <a:srgbClr val="A50021"/>
                </a:solidFill>
              </a:rPr>
              <a:t>年最先精确地确定了电流产生的热量跟电流、电阻和通电时间的关系</a:t>
            </a:r>
            <a:r>
              <a:rPr lang="en-US" sz="2400" smtClean="0">
                <a:solidFill>
                  <a:srgbClr val="A50021"/>
                </a:solidFill>
              </a:rPr>
              <a:t>,</a:t>
            </a:r>
            <a:r>
              <a:rPr lang="zh-CN" altLang="en-US" sz="2400" smtClean="0">
                <a:solidFill>
                  <a:srgbClr val="A50021"/>
                </a:solidFill>
              </a:rPr>
              <a:t>得出了焦耳定律</a:t>
            </a:r>
            <a:r>
              <a:rPr lang="en-US" sz="2400" smtClean="0">
                <a:solidFill>
                  <a:srgbClr val="A50021"/>
                </a:solidFill>
              </a:rPr>
              <a:t>,</a:t>
            </a:r>
            <a:r>
              <a:rPr lang="zh-CN" altLang="en-US" sz="2400" smtClean="0">
                <a:solidFill>
                  <a:srgbClr val="A50021"/>
                </a:solidFill>
              </a:rPr>
              <a:t>其表达式为</a:t>
            </a:r>
            <a:r>
              <a:rPr lang="en-US" sz="2400" i="1" smtClean="0">
                <a:solidFill>
                  <a:srgbClr val="A50021"/>
                </a:solidFill>
              </a:rPr>
              <a:t>Q</a:t>
            </a:r>
            <a:r>
              <a:rPr lang="en-US" sz="2400" smtClean="0">
                <a:solidFill>
                  <a:srgbClr val="A50021"/>
                </a:solidFill>
              </a:rPr>
              <a:t>=</a:t>
            </a:r>
            <a:r>
              <a:rPr lang="en-US" sz="2400" i="1" smtClean="0">
                <a:solidFill>
                  <a:srgbClr val="A50021"/>
                </a:solidFill>
              </a:rPr>
              <a:t>I</a:t>
            </a:r>
            <a:r>
              <a:rPr lang="en-US" sz="2400" baseline="30000" smtClean="0">
                <a:solidFill>
                  <a:srgbClr val="A50021"/>
                </a:solidFill>
              </a:rPr>
              <a:t>2</a:t>
            </a:r>
            <a:r>
              <a:rPr lang="en-US" sz="2400" i="1" smtClean="0">
                <a:solidFill>
                  <a:srgbClr val="A50021"/>
                </a:solidFill>
              </a:rPr>
              <a:t>Rt</a:t>
            </a:r>
            <a:r>
              <a:rPr lang="zh-CN" altLang="en-US" sz="2400" smtClean="0">
                <a:solidFill>
                  <a:srgbClr val="A50021"/>
                </a:solidFill>
              </a:rPr>
              <a:t>。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791802"/>
      </p:ext>
    </p:extLst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714985"/>
            <a:ext cx="10787138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2.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贵港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>
                <a:solidFill>
                  <a:srgbClr val="000000"/>
                </a:solidFill>
              </a:rPr>
              <a:t>利用如图</a:t>
            </a:r>
            <a:r>
              <a:rPr lang="en-US" sz="2400" smtClean="0">
                <a:solidFill>
                  <a:srgbClr val="000000"/>
                </a:solidFill>
              </a:rPr>
              <a:t>17-1</a:t>
            </a:r>
            <a:r>
              <a:rPr lang="zh-CN" altLang="en-US" sz="2400" smtClean="0">
                <a:solidFill>
                  <a:srgbClr val="000000"/>
                </a:solidFill>
              </a:rPr>
              <a:t>所示的装置探究“电流产生的热量与哪些因素有关”。两烧瓶中煤油质量相等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电阻丝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zh-CN" altLang="en-US" sz="2400" baseline="-25000" smtClean="0">
                <a:solidFill>
                  <a:srgbClr val="000000"/>
                </a:solidFill>
              </a:rPr>
              <a:t>甲</a:t>
            </a:r>
            <a:r>
              <a:rPr lang="en-US" sz="2400" smtClean="0">
                <a:solidFill>
                  <a:srgbClr val="000000"/>
                </a:solidFill>
              </a:rPr>
              <a:t>&lt;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zh-CN" altLang="en-US" sz="2400" baseline="-25000" smtClean="0">
                <a:solidFill>
                  <a:srgbClr val="000000"/>
                </a:solidFill>
              </a:rPr>
              <a:t>乙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实验中通过比较甲、乙烧瓶中温度计示数升高的快慢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可探究电流产生的热量与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zh-CN" altLang="en-US" sz="2400" smtClean="0">
                <a:solidFill>
                  <a:srgbClr val="000000"/>
                </a:solidFill>
              </a:rPr>
              <a:t>的关系</a:t>
            </a:r>
            <a:r>
              <a:rPr lang="en-US" sz="2400" smtClean="0">
                <a:solidFill>
                  <a:srgbClr val="000000"/>
                </a:solidFill>
              </a:rPr>
              <a:t>;</a:t>
            </a:r>
            <a:r>
              <a:rPr lang="zh-CN" altLang="en-US" sz="2400" smtClean="0">
                <a:solidFill>
                  <a:srgbClr val="000000"/>
                </a:solidFill>
              </a:rPr>
              <a:t>移动滑动变阻器的滑片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观察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选填“相同”或“不同”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r>
              <a:rPr lang="zh-CN" altLang="en-US" sz="2400" smtClean="0">
                <a:solidFill>
                  <a:srgbClr val="000000"/>
                </a:solidFill>
              </a:rPr>
              <a:t>烧瓶内的温度计示数升高的快慢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可探究“电流产生的热量与电流的关系”。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5509959" y="5496836"/>
            <a:ext cx="11095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17-1</a:t>
            </a:r>
            <a:endParaRPr lang="zh-CN" altLang="en-US" sz="2400">
              <a:solidFill>
                <a:srgbClr val="000000"/>
              </a:solidFill>
            </a:endParaRPr>
          </a:p>
        </p:txBody>
      </p:sp>
      <p:pic>
        <p:nvPicPr>
          <p:cNvPr id="6" name="21JFA68.EPS" descr="id:2147502803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595011" y="3567550"/>
            <a:ext cx="2980367" cy="2004094"/>
          </a:xfrm>
          <a:prstGeom prst="rect">
            <a:avLst/>
          </a:prstGeom>
        </p:spPr>
      </p:pic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7452531" y="1857728"/>
            <a:ext cx="800219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电阻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2809060" y="2396072"/>
            <a:ext cx="800219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相同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3878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714985"/>
            <a:ext cx="5715040" cy="235690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3.</a:t>
            </a:r>
            <a:r>
              <a:rPr lang="zh-CN" altLang="en-US" sz="2400" smtClean="0">
                <a:solidFill>
                  <a:srgbClr val="000000"/>
                </a:solidFill>
              </a:rPr>
              <a:t>将电阻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en-US" sz="2400" baseline="-25000" smtClean="0">
                <a:solidFill>
                  <a:srgbClr val="000000"/>
                </a:solidFill>
              </a:rPr>
              <a:t>1</a:t>
            </a:r>
            <a:r>
              <a:rPr lang="zh-CN" altLang="en-US" sz="2400" smtClean="0">
                <a:solidFill>
                  <a:srgbClr val="000000"/>
                </a:solidFill>
              </a:rPr>
              <a:t>和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en-US" sz="2400" baseline="-25000" smtClean="0">
                <a:solidFill>
                  <a:srgbClr val="000000"/>
                </a:solidFill>
              </a:rPr>
              <a:t>2</a:t>
            </a:r>
            <a:r>
              <a:rPr lang="zh-CN" altLang="en-US" sz="2400" smtClean="0">
                <a:solidFill>
                  <a:srgbClr val="000000"/>
                </a:solidFill>
              </a:rPr>
              <a:t>串联后接在</a:t>
            </a:r>
            <a:r>
              <a:rPr lang="en-US" sz="2400" smtClean="0">
                <a:solidFill>
                  <a:srgbClr val="000000"/>
                </a:solidFill>
              </a:rPr>
              <a:t>6 V</a:t>
            </a:r>
            <a:r>
              <a:rPr lang="zh-CN" altLang="en-US" sz="2400" smtClean="0">
                <a:solidFill>
                  <a:srgbClr val="000000"/>
                </a:solidFill>
              </a:rPr>
              <a:t>的电源上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en-US" sz="2400" baseline="-25000" smtClean="0">
                <a:solidFill>
                  <a:srgbClr val="000000"/>
                </a:solidFill>
              </a:rPr>
              <a:t>1</a:t>
            </a:r>
            <a:r>
              <a:rPr lang="en-US" sz="2400" smtClean="0">
                <a:solidFill>
                  <a:srgbClr val="000000"/>
                </a:solidFill>
              </a:rPr>
              <a:t>=40 Ω,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en-US" sz="2400" baseline="-25000" smtClean="0">
                <a:solidFill>
                  <a:srgbClr val="000000"/>
                </a:solidFill>
              </a:rPr>
              <a:t>2</a:t>
            </a:r>
            <a:r>
              <a:rPr lang="en-US" sz="2400" smtClean="0">
                <a:solidFill>
                  <a:srgbClr val="000000"/>
                </a:solidFill>
              </a:rPr>
              <a:t>=20 Ω,</a:t>
            </a:r>
            <a:r>
              <a:rPr lang="zh-CN" altLang="en-US" sz="2400" smtClean="0">
                <a:solidFill>
                  <a:srgbClr val="000000"/>
                </a:solidFill>
              </a:rPr>
              <a:t>则通过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en-US" sz="2400" baseline="-25000" smtClean="0">
                <a:solidFill>
                  <a:srgbClr val="000000"/>
                </a:solidFill>
              </a:rPr>
              <a:t>1</a:t>
            </a:r>
            <a:r>
              <a:rPr lang="zh-CN" altLang="en-US" sz="2400" smtClean="0">
                <a:solidFill>
                  <a:srgbClr val="000000"/>
                </a:solidFill>
              </a:rPr>
              <a:t>的电流为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A,</a:t>
            </a:r>
            <a:r>
              <a:rPr lang="zh-CN" altLang="en-US" sz="2400" smtClean="0">
                <a:solidFill>
                  <a:srgbClr val="000000"/>
                </a:solidFill>
              </a:rPr>
              <a:t>通电</a:t>
            </a:r>
            <a:r>
              <a:rPr lang="en-US" sz="2400" smtClean="0">
                <a:solidFill>
                  <a:srgbClr val="000000"/>
                </a:solidFill>
              </a:rPr>
              <a:t>1 min</a:t>
            </a:r>
            <a:r>
              <a:rPr lang="zh-CN" altLang="en-US" sz="2400" smtClean="0">
                <a:solidFill>
                  <a:srgbClr val="000000"/>
                </a:solidFill>
              </a:rPr>
              <a:t>后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en-US" sz="2400" baseline="-25000" smtClean="0">
                <a:solidFill>
                  <a:srgbClr val="000000"/>
                </a:solidFill>
              </a:rPr>
              <a:t>2</a:t>
            </a:r>
            <a:r>
              <a:rPr lang="zh-CN" altLang="en-US" sz="2400" smtClean="0">
                <a:solidFill>
                  <a:srgbClr val="000000"/>
                </a:solidFill>
              </a:rPr>
              <a:t>所产生的热量为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J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7" name="TextBox 26"/>
          <p:cNvSpPr txBox="1">
            <a:spLocks noChangeArrowheads="1"/>
          </p:cNvSpPr>
          <p:nvPr/>
        </p:nvSpPr>
        <p:spPr bwMode="auto">
          <a:xfrm>
            <a:off x="6666710" y="714986"/>
            <a:ext cx="5143536" cy="450364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en-US" altLang="zh-CN" sz="2400" smtClean="0">
                <a:solidFill>
                  <a:srgbClr val="A50021"/>
                </a:solidFill>
                <a:latin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z="2400" smtClean="0">
                <a:solidFill>
                  <a:srgbClr val="A50021"/>
                </a:solidFill>
                <a:latin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smtClean="0">
                <a:solidFill>
                  <a:srgbClr val="A50021"/>
                </a:solidFill>
                <a:latin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sz="2400" smtClean="0">
                <a:solidFill>
                  <a:srgbClr val="A50021"/>
                </a:solidFill>
              </a:rPr>
              <a:t> 0.1    12</a:t>
            </a:r>
            <a:r>
              <a:rPr lang="zh-CN" altLang="en-US" sz="2400" i="1" smtClean="0">
                <a:solidFill>
                  <a:srgbClr val="A50021"/>
                </a:solidFill>
              </a:rPr>
              <a:t>　</a:t>
            </a:r>
            <a:endParaRPr lang="zh-CN" altLang="en-US" sz="2400" smtClean="0">
              <a:solidFill>
                <a:srgbClr val="A50021"/>
              </a:solidFill>
            </a:endParaRPr>
          </a:p>
          <a:p>
            <a:pPr defTabSz="1219200">
              <a:lnSpc>
                <a:spcPct val="150000"/>
              </a:lnSpc>
            </a:pPr>
            <a:endParaRPr lang="en-US" altLang="zh-CN" sz="2400" smtClean="0">
              <a:solidFill>
                <a:srgbClr val="A50021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  <a:p>
            <a:pPr defTabSz="1219200">
              <a:lnSpc>
                <a:spcPct val="150000"/>
              </a:lnSpc>
            </a:pPr>
            <a:endParaRPr lang="en-US" altLang="zh-CN" sz="2400" smtClean="0">
              <a:solidFill>
                <a:srgbClr val="A50021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  <a:p>
            <a:pPr defTabSz="1219200">
              <a:lnSpc>
                <a:spcPct val="150000"/>
              </a:lnSpc>
            </a:pPr>
            <a:endParaRPr lang="en-US" altLang="zh-CN" sz="2400" smtClean="0">
              <a:solidFill>
                <a:srgbClr val="A50021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  <a:p>
            <a:pPr defTabSz="1219200">
              <a:lnSpc>
                <a:spcPct val="150000"/>
              </a:lnSpc>
            </a:pPr>
            <a:endParaRPr lang="en-US" altLang="zh-CN" sz="2400" smtClean="0">
              <a:solidFill>
                <a:srgbClr val="A50021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  <a:p>
            <a:pPr defTabSz="1219200">
              <a:lnSpc>
                <a:spcPct val="150000"/>
              </a:lnSpc>
            </a:pPr>
            <a:endParaRPr lang="en-US" altLang="zh-CN" sz="2400" smtClean="0">
              <a:solidFill>
                <a:srgbClr val="A50021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  <a:p>
            <a:pPr defTabSz="1219200">
              <a:lnSpc>
                <a:spcPct val="150000"/>
              </a:lnSpc>
            </a:pPr>
            <a:endParaRPr lang="en-US" altLang="zh-CN" sz="2400" smtClean="0">
              <a:solidFill>
                <a:srgbClr val="A50021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  <a:p>
            <a:pPr defTabSz="1219200">
              <a:lnSpc>
                <a:spcPct val="150000"/>
              </a:lnSpc>
            </a:pPr>
            <a:endParaRPr lang="zh-CN" altLang="en-US" sz="2400">
              <a:solidFill>
                <a:srgbClr val="A50021"/>
              </a:solidFill>
            </a:endParaRPr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/>
        </p:nvGraphicFramePr>
        <p:xfrm>
          <a:off x="6731003" y="1215744"/>
          <a:ext cx="4957763" cy="4580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文档" r:id="rId4" imgW="5277485" imgH="4878070" progId="Word.Document.12">
                  <p:embed/>
                </p:oleObj>
              </mc:Choice>
              <mc:Fallback>
                <p:oleObj name="文档" r:id="rId4" imgW="5277485" imgH="487807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731003" y="1215744"/>
                        <a:ext cx="4957763" cy="458046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16514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563"/>
            <a:ext cx="10715700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</a:rPr>
              <a:t>重难二　有关电热器的多挡位问题</a:t>
            </a:r>
          </a:p>
        </p:txBody>
      </p:sp>
      <p:sp>
        <p:nvSpPr>
          <p:cNvPr id="3" name="矩形 2"/>
          <p:cNvSpPr/>
          <p:nvPr/>
        </p:nvSpPr>
        <p:spPr>
          <a:xfrm>
            <a:off x="951670" y="1286356"/>
            <a:ext cx="10715700" cy="34155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4.</a:t>
            </a:r>
            <a:r>
              <a:rPr lang="zh-CN" altLang="en-US" sz="2400" smtClean="0">
                <a:solidFill>
                  <a:srgbClr val="000000"/>
                </a:solidFill>
              </a:rPr>
              <a:t>林红同学家的电饭煲有加热和保温两挡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其原理如图</a:t>
            </a:r>
            <a:r>
              <a:rPr lang="en-US" sz="2400" smtClean="0">
                <a:solidFill>
                  <a:srgbClr val="000000"/>
                </a:solidFill>
              </a:rPr>
              <a:t>17-2</a:t>
            </a:r>
            <a:r>
              <a:rPr lang="zh-CN" altLang="en-US" sz="2400" smtClean="0">
                <a:solidFill>
                  <a:srgbClr val="000000"/>
                </a:solidFill>
              </a:rPr>
              <a:t>所示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zh-CN" altLang="en-US" sz="2400" smtClean="0">
                <a:solidFill>
                  <a:srgbClr val="000000"/>
                </a:solidFill>
              </a:rPr>
              <a:t>与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en-US" sz="2400" baseline="-25000" smtClean="0">
                <a:solidFill>
                  <a:srgbClr val="000000"/>
                </a:solidFill>
              </a:rPr>
              <a:t>0</a:t>
            </a:r>
            <a:r>
              <a:rPr lang="zh-CN" altLang="en-US" sz="2400" smtClean="0">
                <a:solidFill>
                  <a:srgbClr val="000000"/>
                </a:solidFill>
              </a:rPr>
              <a:t>为发热电阻丝。下列说法正确的是</a:t>
            </a:r>
            <a:r>
              <a:rPr lang="en-US" sz="2400" smtClean="0">
                <a:solidFill>
                  <a:srgbClr val="000000"/>
                </a:solidFill>
              </a:rPr>
              <a:t>	(</a:t>
            </a:r>
            <a:r>
              <a:rPr lang="zh-CN" altLang="en-US" sz="2400" i="1" smtClean="0">
                <a:solidFill>
                  <a:srgbClr val="000000"/>
                </a:solidFill>
              </a:rPr>
              <a:t>　　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A.</a:t>
            </a:r>
            <a:r>
              <a:rPr lang="zh-CN" altLang="en-US" sz="2400" smtClean="0">
                <a:solidFill>
                  <a:srgbClr val="000000"/>
                </a:solidFill>
              </a:rPr>
              <a:t>开关</a:t>
            </a:r>
            <a:r>
              <a:rPr lang="en-US" sz="2400" smtClean="0">
                <a:solidFill>
                  <a:srgbClr val="000000"/>
                </a:solidFill>
              </a:rPr>
              <a:t>S</a:t>
            </a:r>
            <a:r>
              <a:rPr lang="zh-CN" altLang="en-US" sz="2400" smtClean="0">
                <a:solidFill>
                  <a:srgbClr val="000000"/>
                </a:solidFill>
              </a:rPr>
              <a:t>接</a:t>
            </a:r>
            <a:r>
              <a:rPr lang="en-US" sz="2400" smtClean="0">
                <a:solidFill>
                  <a:srgbClr val="000000"/>
                </a:solidFill>
              </a:rPr>
              <a:t>1</a:t>
            </a:r>
            <a:r>
              <a:rPr lang="zh-CN" altLang="en-US" sz="2400" smtClean="0">
                <a:solidFill>
                  <a:srgbClr val="000000"/>
                </a:solidFill>
              </a:rPr>
              <a:t>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zh-CN" altLang="en-US" sz="2400" smtClean="0">
                <a:solidFill>
                  <a:srgbClr val="000000"/>
                </a:solidFill>
              </a:rPr>
              <a:t>与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en-US" sz="2400" baseline="-25000" smtClean="0">
                <a:solidFill>
                  <a:srgbClr val="000000"/>
                </a:solidFill>
              </a:rPr>
              <a:t>0</a:t>
            </a:r>
            <a:r>
              <a:rPr lang="zh-CN" altLang="en-US" sz="2400" smtClean="0">
                <a:solidFill>
                  <a:srgbClr val="000000"/>
                </a:solidFill>
              </a:rPr>
              <a:t>同时工作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为保温挡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B.</a:t>
            </a:r>
            <a:r>
              <a:rPr lang="zh-CN" altLang="en-US" sz="2400" smtClean="0">
                <a:solidFill>
                  <a:srgbClr val="000000"/>
                </a:solidFill>
              </a:rPr>
              <a:t>开关</a:t>
            </a:r>
            <a:r>
              <a:rPr lang="en-US" sz="2400" smtClean="0">
                <a:solidFill>
                  <a:srgbClr val="000000"/>
                </a:solidFill>
              </a:rPr>
              <a:t>S</a:t>
            </a:r>
            <a:r>
              <a:rPr lang="zh-CN" altLang="en-US" sz="2400" smtClean="0">
                <a:solidFill>
                  <a:srgbClr val="000000"/>
                </a:solidFill>
              </a:rPr>
              <a:t>接</a:t>
            </a:r>
            <a:r>
              <a:rPr lang="en-US" sz="2400" smtClean="0">
                <a:solidFill>
                  <a:srgbClr val="000000"/>
                </a:solidFill>
              </a:rPr>
              <a:t>1</a:t>
            </a:r>
            <a:r>
              <a:rPr lang="zh-CN" altLang="en-US" sz="2400" smtClean="0">
                <a:solidFill>
                  <a:srgbClr val="000000"/>
                </a:solidFill>
              </a:rPr>
              <a:t>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只有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en-US" sz="2400" baseline="-25000" smtClean="0">
                <a:solidFill>
                  <a:srgbClr val="000000"/>
                </a:solidFill>
              </a:rPr>
              <a:t>0</a:t>
            </a:r>
            <a:r>
              <a:rPr lang="zh-CN" altLang="en-US" sz="2400" smtClean="0">
                <a:solidFill>
                  <a:srgbClr val="000000"/>
                </a:solidFill>
              </a:rPr>
              <a:t>工作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为加热挡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C.</a:t>
            </a:r>
            <a:r>
              <a:rPr lang="zh-CN" altLang="en-US" sz="2400" smtClean="0">
                <a:solidFill>
                  <a:srgbClr val="000000"/>
                </a:solidFill>
              </a:rPr>
              <a:t>开关</a:t>
            </a:r>
            <a:r>
              <a:rPr lang="en-US" sz="2400" smtClean="0">
                <a:solidFill>
                  <a:srgbClr val="000000"/>
                </a:solidFill>
              </a:rPr>
              <a:t>S</a:t>
            </a:r>
            <a:r>
              <a:rPr lang="zh-CN" altLang="en-US" sz="2400" smtClean="0">
                <a:solidFill>
                  <a:srgbClr val="000000"/>
                </a:solidFill>
              </a:rPr>
              <a:t>接</a:t>
            </a:r>
            <a:r>
              <a:rPr lang="en-US" sz="2400" smtClean="0">
                <a:solidFill>
                  <a:srgbClr val="000000"/>
                </a:solidFill>
              </a:rPr>
              <a:t>2</a:t>
            </a:r>
            <a:r>
              <a:rPr lang="zh-CN" altLang="en-US" sz="2400" smtClean="0">
                <a:solidFill>
                  <a:srgbClr val="000000"/>
                </a:solidFill>
              </a:rPr>
              <a:t>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只有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en-US" sz="2400" baseline="-25000" smtClean="0">
                <a:solidFill>
                  <a:srgbClr val="000000"/>
                </a:solidFill>
              </a:rPr>
              <a:t>0</a:t>
            </a:r>
            <a:r>
              <a:rPr lang="zh-CN" altLang="en-US" sz="2400" smtClean="0">
                <a:solidFill>
                  <a:srgbClr val="000000"/>
                </a:solidFill>
              </a:rPr>
              <a:t>工作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为保温挡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D.</a:t>
            </a:r>
            <a:r>
              <a:rPr lang="zh-CN" altLang="en-US" sz="2400" smtClean="0">
                <a:solidFill>
                  <a:srgbClr val="000000"/>
                </a:solidFill>
              </a:rPr>
              <a:t>开关</a:t>
            </a:r>
            <a:r>
              <a:rPr lang="en-US" sz="2400" smtClean="0">
                <a:solidFill>
                  <a:srgbClr val="000000"/>
                </a:solidFill>
              </a:rPr>
              <a:t>S</a:t>
            </a:r>
            <a:r>
              <a:rPr lang="zh-CN" altLang="en-US" sz="2400" smtClean="0">
                <a:solidFill>
                  <a:srgbClr val="000000"/>
                </a:solidFill>
              </a:rPr>
              <a:t>接</a:t>
            </a:r>
            <a:r>
              <a:rPr lang="en-US" sz="2400" smtClean="0">
                <a:solidFill>
                  <a:srgbClr val="000000"/>
                </a:solidFill>
              </a:rPr>
              <a:t>2</a:t>
            </a:r>
            <a:r>
              <a:rPr lang="zh-CN" altLang="en-US" sz="2400" smtClean="0">
                <a:solidFill>
                  <a:srgbClr val="000000"/>
                </a:solidFill>
              </a:rPr>
              <a:t>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只有</a:t>
            </a:r>
            <a:r>
              <a:rPr lang="en-US" sz="2400" i="1" smtClean="0">
                <a:solidFill>
                  <a:srgbClr val="000000"/>
                </a:solidFill>
              </a:rPr>
              <a:t>R</a:t>
            </a:r>
            <a:r>
              <a:rPr lang="zh-CN" altLang="en-US" sz="2400" smtClean="0">
                <a:solidFill>
                  <a:srgbClr val="000000"/>
                </a:solidFill>
              </a:rPr>
              <a:t>工作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为加热挡</a:t>
            </a:r>
            <a:endParaRPr lang="zh-CN" altLang="en-US" sz="2400">
              <a:solidFill>
                <a:srgbClr val="000000"/>
              </a:solidFill>
            </a:endParaRPr>
          </a:p>
        </p:txBody>
      </p:sp>
      <p:pic>
        <p:nvPicPr>
          <p:cNvPr id="5" name="21JFA69.EPS" descr="id:2147502817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7952594" y="2286256"/>
            <a:ext cx="2687078" cy="1794041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8738414" y="4214637"/>
            <a:ext cx="1109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/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17-2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4893890" y="1929151"/>
            <a:ext cx="415498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en-US" altLang="zh-CN" sz="2400" b="1" smtClean="0">
                <a:solidFill>
                  <a:srgbClr val="A50021"/>
                </a:solidFill>
              </a:rPr>
              <a:t>A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05286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r="http://schemas.openxmlformats.org/officeDocument/2006/relationships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1965</Words>
  <Application>Microsoft Office PowerPoint</Application>
  <PresentationFormat>自定义</PresentationFormat>
  <Paragraphs>169</Paragraphs>
  <Slides>23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26" baseType="lpstr">
      <vt:lpstr>Office 主题</vt:lpstr>
      <vt:lpstr>自定义设计方案</vt:lpstr>
      <vt:lpstr>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2021-02-25T08:14:37Z</dcterms:created>
  <dcterms:modified xsi:type="dcterms:W3CDTF">2021-02-25T08:15:55Z</dcterms:modified>
</cp:coreProperties>
</file>