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78" r:id="rId3"/>
    <p:sldId id="405" r:id="rId4"/>
    <p:sldId id="406" r:id="rId5"/>
    <p:sldId id="293" r:id="rId6"/>
    <p:sldId id="288" r:id="rId7"/>
    <p:sldId id="408" r:id="rId8"/>
    <p:sldId id="407" r:id="rId9"/>
    <p:sldId id="426" r:id="rId10"/>
    <p:sldId id="427" r:id="rId11"/>
    <p:sldId id="428" r:id="rId12"/>
    <p:sldId id="429" r:id="rId13"/>
    <p:sldId id="430" r:id="rId14"/>
    <p:sldId id="289" r:id="rId15"/>
    <p:sldId id="311" r:id="rId16"/>
    <p:sldId id="310" r:id="rId17"/>
    <p:sldId id="312" r:id="rId18"/>
    <p:sldId id="431" r:id="rId19"/>
    <p:sldId id="433" r:id="rId20"/>
    <p:sldId id="432" r:id="rId21"/>
    <p:sldId id="313" r:id="rId22"/>
  </p:sldIdLst>
  <p:sldSz cx="9144000" cy="51308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02">
          <p15:clr>
            <a:srgbClr val="A4A3A4"/>
          </p15:clr>
        </p15:guide>
        <p15:guide id="2" pos="28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6666FF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4813" autoAdjust="0"/>
  </p:normalViewPr>
  <p:slideViewPr>
    <p:cSldViewPr snapToGrid="0">
      <p:cViewPr varScale="1">
        <p:scale>
          <a:sx n="128" d="100"/>
          <a:sy n="128" d="100"/>
        </p:scale>
        <p:origin x="-1134" y="-96"/>
      </p:cViewPr>
      <p:guideLst>
        <p:guide orient="horz" pos="1602"/>
        <p:guide pos="28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体温计的分度值是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，根据分度值和液面位置可以读出温度值，由于体温计液泡上方有缩口，所以可以离开被测物体读数，温度计都是利用液体热胀冷缩的规律制成的；同时体温计在使用前要用力甩一下，将水银甩回玻璃泡中。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解：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、体温计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个小格，每个小格为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，体温计的分度值是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B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、体温计的工作原理就是液体热胀冷缩的规律，故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、由于体温计的特殊结构（有缩口），它是能离开被测物体读数，故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正确。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D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、根据体温计的特点，使用前用力甩一下玻璃泡上方的水银才能回到玻璃泡中，不能进行连续测量，故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故选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400" b="1">
                <a:latin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因为先测量甲，甲的体温一定为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，在不甩回的情况下，乙、丙温度即使低于或等于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也显示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，故只能确定甲的体温为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，而乙、丙有可能达到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，也可能低于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体温计的分度值是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，根据分度值和液面位置可以读出温度值，由于体温计液泡上方有缩口，所以可以离开被测物体读数，温度计都是利用液体热胀冷缩的规律制成的；同时体温计在使用前要用力甩一下，将水银甩回玻璃泡中。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解：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、体温计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个小格，每个小格为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，体温计的分度值是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B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、体温计的工作原理就是液体热胀冷缩的规律，故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、由于体温计的特殊结构（有缩口），它是能离开被测物体读数，故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正确。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D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、根据体温计的特点，使用前用力甩一下玻璃泡上方的水银才能回到玻璃泡中，不能进行连续测量，故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故选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400" b="1">
                <a:latin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因为先测量甲，甲的体温一定为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，在不甩回的情况下，乙、丙温度即使低于或等于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也显示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，故只能确定甲的体温为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，而乙、丙有可能达到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，也可能低于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体温计的分度值是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，根据分度值和液面位置可以读出温度值，由于体温计液泡上方有缩口，所以可以离开被测物体读数，温度计都是利用液体热胀冷缩的规律制成的；同时体温计在使用前要用力甩一下，将水银甩回玻璃泡中。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解：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、体温计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个小格，每个小格为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，体温计的分度值是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B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、体温计的工作原理就是液体热胀冷缩的规律，故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、由于体温计的特殊结构（有缩口），它是能离开被测物体读数，故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正确。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D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、根据体温计的特点，使用前用力甩一下玻璃泡上方的水银才能回到玻璃泡中，不能进行连续测量，故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故选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本题考查体温计的构造。体温计和常用温度计相比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前者内径很细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而下端的玻璃泡则很大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使得有微小的温度变化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即吸收很少的热量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管中水银上升的高度会非常明显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所以可以测量得更为精密。</a:t>
            </a:r>
          </a:p>
          <a:p>
            <a:pPr indent="268605"/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】A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indent="268605"/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考点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 bwMode="auto">
          <a:xfrm>
            <a:off x="628650" y="273050"/>
            <a:ext cx="7886700" cy="1095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 idx="1"/>
          </p:nvPr>
        </p:nvSpPr>
        <p:spPr bwMode="auto">
          <a:xfrm>
            <a:off x="628650" y="1368425"/>
            <a:ext cx="7886700" cy="3762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1</a:t>
            </a:r>
          </a:p>
          <a:p>
            <a:pPr lvl="1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2</a:t>
            </a:r>
          </a:p>
          <a:p>
            <a:pPr lvl="2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3</a:t>
            </a:r>
          </a:p>
          <a:p>
            <a:pPr lvl="3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4</a:t>
            </a:r>
          </a:p>
          <a:p>
            <a:pPr lvl="4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5</a:t>
            </a:r>
          </a:p>
        </p:txBody>
      </p:sp>
      <p:grpSp>
        <p:nvGrpSpPr>
          <p:cNvPr id="1028" name="组合 6"/>
          <p:cNvGrpSpPr/>
          <p:nvPr userDrawn="1"/>
        </p:nvGrpSpPr>
        <p:grpSpPr bwMode="auto">
          <a:xfrm>
            <a:off x="7451725" y="127000"/>
            <a:ext cx="1431925" cy="430213"/>
            <a:chOff x="468128" y="370735"/>
            <a:chExt cx="1135204" cy="341359"/>
          </a:xfrm>
        </p:grpSpPr>
        <p:pic>
          <p:nvPicPr>
            <p:cNvPr id="1029" name="图片 7"/>
            <p:cNvPicPr>
              <a:picLocks noChangeAspect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0" name="图片 8"/>
            <p:cNvPicPr>
              <a:picLocks noChangeAspect="1"/>
            </p:cNvPicPr>
            <p:nvPr userDrawn="1"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marL="782955" indent="-32575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marL="1219200" indent="-3048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marL="17367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marL="21939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»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microsoft.com/office/2007/relationships/media" Target="../media/media1.mp4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5163"/>
            <a:ext cx="1828800" cy="4603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中物理</a:t>
            </a:r>
          </a:p>
        </p:txBody>
      </p:sp>
      <p:sp>
        <p:nvSpPr>
          <p:cNvPr id="15362" name="Shape 40"/>
          <p:cNvSpPr>
            <a:spLocks noChangeArrowheads="1"/>
          </p:cNvSpPr>
          <p:nvPr/>
        </p:nvSpPr>
        <p:spPr bwMode="auto">
          <a:xfrm>
            <a:off x="4703298" y="2482889"/>
            <a:ext cx="3078162" cy="502702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zh-CN" altLang="en-US" sz="4000" baseline="-25000" dirty="0">
                <a:latin typeface="方正姚体" pitchFamily="2" charset="-122"/>
                <a:ea typeface="方正姚体" pitchFamily="2" charset="-122"/>
                <a:cs typeface="微软雅黑" panose="020B0503020204020204" charset="-122"/>
                <a:sym typeface="微软雅黑" panose="020B0503020204020204" charset="-122"/>
              </a:rPr>
              <a:t>第四章  第二节</a:t>
            </a:r>
          </a:p>
        </p:txBody>
      </p:sp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4059238" y="1025525"/>
            <a:ext cx="4792662" cy="64135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r>
              <a:rPr lang="zh-CN" altLang="en-US" sz="5400" b="1" baseline="-25000">
                <a:solidFill>
                  <a:srgbClr val="C00000"/>
                </a:solidFill>
                <a:latin typeface="方正姚体"/>
                <a:ea typeface="方正姚体"/>
                <a:cs typeface="微软雅黑" panose="020B0503020204020204" charset="-122"/>
                <a:sym typeface="微软雅黑" panose="020B0503020204020204" charset="-122"/>
              </a:rPr>
              <a:t>北师大版物理（初中）</a:t>
            </a:r>
          </a:p>
        </p:txBody>
      </p:sp>
      <p:sp>
        <p:nvSpPr>
          <p:cNvPr id="15364" name="Shape 40"/>
          <p:cNvSpPr>
            <a:spLocks noChangeArrowheads="1"/>
          </p:cNvSpPr>
          <p:nvPr/>
        </p:nvSpPr>
        <p:spPr bwMode="auto">
          <a:xfrm>
            <a:off x="5300548" y="3294752"/>
            <a:ext cx="2855982" cy="76944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66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微软雅黑" panose="020B0503020204020204" charset="-122"/>
                <a:sym typeface="微软雅黑" panose="020B0503020204020204" charset="-122"/>
              </a:rPr>
              <a:t>乐 音</a:t>
            </a:r>
            <a:endParaRPr lang="zh-CN" altLang="en-US" sz="6600" baseline="-25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algn="dist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lang="zh-CN" altLang="en-US" sz="1400" b="1" kern="0" dirty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38988" y="1892300"/>
            <a:ext cx="1360487" cy="396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000">
                <a:solidFill>
                  <a:srgbClr val="01457D"/>
                </a:solidFill>
                <a:latin typeface="方正幼线简体" panose="03000509000000000000" charset="-122"/>
                <a:ea typeface="方正幼线简体" panose="03000509000000000000" charset="-122"/>
                <a:cs typeface="方正幼线简体" panose="03000509000000000000" charset="-122"/>
                <a:sym typeface="Arial" panose="020B0604020202020204" pitchFamily="34" charset="0"/>
              </a:rPr>
              <a:t>（八年级）</a:t>
            </a:r>
          </a:p>
        </p:txBody>
      </p:sp>
      <p:pic>
        <p:nvPicPr>
          <p:cNvPr id="15369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765175"/>
            <a:ext cx="3592512" cy="3589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乐音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1837055"/>
            <a:ext cx="96583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音色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284480" y="1185545"/>
            <a:ext cx="96647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音色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03045" y="1750695"/>
            <a:ext cx="7242175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指的是声音的色质。音色反映了声源个性品质，它是由声源的材料、结构和振动方式决定的。是声源本身的一种声音特性。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24635" y="2795905"/>
            <a:ext cx="2577465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听音色可以辨识声源。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292100" y="3489960"/>
            <a:ext cx="1962150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和音色有关的词语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16175" y="3404235"/>
            <a:ext cx="4356735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优美的旋律、悠扬的歌声、声音甜美等。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6" grpId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乐音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07010" y="1196340"/>
            <a:ext cx="113093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边学边练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69390" y="1120775"/>
            <a:ext cx="7242175" cy="1751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如图所示，小秦改变尺子伸出桌面的长度，用大小相同的力拨动尺子，尺子振动的快慢不同，他听到的声音不同。这表明（      ）。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A．音色与声源振动的幅度有关；B．音调与声源振动的频率有关；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C．响度跟人与声源的距离无关；D．声音只能在空气中传播</a:t>
            </a:r>
          </a:p>
        </p:txBody>
      </p:sp>
      <p:pic>
        <p:nvPicPr>
          <p:cNvPr id="3" name="图片 -2147482407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540" y="3016885"/>
            <a:ext cx="2677160" cy="1499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287926" y="1541499"/>
            <a:ext cx="296545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乐音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07010" y="1196340"/>
            <a:ext cx="113093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边学边练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69390" y="1120775"/>
            <a:ext cx="7242175" cy="21672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2.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小红同学喜欢利用复读机进行英语听力训练，在音量不变的情况下，如果让复读机先正常播放一段录音，然后再快速播放同一段录音，则发出的声音（    ）。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A. 响度增大，音调不变；  B. 响度减小，音调不变；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C. 响度不变，音调升高；  D. 响度不变，音调降低</a:t>
            </a:r>
          </a:p>
        </p:txBody>
      </p:sp>
      <p:sp>
        <p:nvSpPr>
          <p:cNvPr id="4" name="文本框 3"/>
          <p:cNvSpPr txBox="1"/>
          <p:nvPr/>
        </p:nvSpPr>
        <p:spPr>
          <a:xfrm flipH="1">
            <a:off x="2619057" y="1973570"/>
            <a:ext cx="42164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乐音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07010" y="1196340"/>
            <a:ext cx="113093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边学边练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69390" y="1120775"/>
            <a:ext cx="7242175" cy="1336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3.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“小明，上学去喽！”。正在吃饭的小明听到声音就知道是好朋友小刚在喊他，这主要是根据声音的哪个特征判断出来的（　　）。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A．音调	     B．响度	   C．音色	    D．频率</a:t>
            </a:r>
          </a:p>
        </p:txBody>
      </p:sp>
      <p:sp>
        <p:nvSpPr>
          <p:cNvPr id="3" name="文本框 2"/>
          <p:cNvSpPr txBox="1"/>
          <p:nvPr/>
        </p:nvSpPr>
        <p:spPr>
          <a:xfrm flipH="1">
            <a:off x="7051550" y="1527503"/>
            <a:ext cx="4216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2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662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130" y="1252855"/>
            <a:ext cx="6809740" cy="322072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9570" y="1120140"/>
            <a:ext cx="178244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考点一：音调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327025" y="1739265"/>
            <a:ext cx="1293813" cy="40798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89100" y="1672590"/>
            <a:ext cx="704786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</a:t>
            </a:r>
            <a:r>
              <a:rPr 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长沙）</a:t>
            </a: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鸟鸣清脆如玉，琴声婉转悠扬，声音对我们来说再熟悉不过了，下列关于声现象的说法正确的是（　　）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A．发声的琴弦在振动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B．长而粗的琴弦与短而细的琴弦发出声音的音调相同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C．悠扬的琴声无论在什么情况下都属于乐音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D．布谷鸟的叫声让我们感知季节的更替，说明声音能传递能量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96085" y="2147253"/>
            <a:ext cx="253365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100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69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9701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: 圆角 2"/>
          <p:cNvSpPr/>
          <p:nvPr/>
        </p:nvSpPr>
        <p:spPr>
          <a:xfrm>
            <a:off x="327025" y="1347788"/>
            <a:ext cx="1293813" cy="40798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11960" y="1273175"/>
            <a:ext cx="698119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（2019•泰州）</a:t>
            </a: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下列做法中，不能改变音调的是（　　）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24040" y="1368266"/>
            <a:ext cx="22098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D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10080" y="2123440"/>
            <a:ext cx="45046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用同一张卡片先后以不同速度划过梳齿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4"/>
          <a:stretch>
            <a:fillRect/>
          </a:stretch>
        </p:blipFill>
        <p:spPr>
          <a:xfrm>
            <a:off x="873125" y="1991995"/>
            <a:ext cx="838200" cy="6311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603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125" y="2727960"/>
            <a:ext cx="876300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910080" y="28067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en-US" altLang="zh-CN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用相同力度敲击大小不同的编钟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24" descr=" 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225" y="3513773"/>
            <a:ext cx="762000" cy="67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844040" y="355981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en-US" altLang="zh-CN" sz="1800" b="0">
                <a:latin typeface="微软雅黑" panose="020B0503020204020204" charset="-122"/>
                <a:ea typeface="微软雅黑" panose="020B0503020204020204" charset="-122"/>
              </a:rPr>
              <a:t>C.</a:t>
            </a:r>
            <a:r>
              <a:rPr lang="zh-CN" sz="1800" b="0">
                <a:latin typeface="微软雅黑" panose="020B0503020204020204" charset="-122"/>
                <a:ea typeface="微软雅黑" panose="020B0503020204020204" charset="-122"/>
              </a:rPr>
              <a:t>改变杯内水量，用湿手摩擦杯口发声</a:t>
            </a:r>
            <a:endParaRPr lang="zh-CN" altLang="en-US" sz="18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24" descr=" 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8533" y="4373563"/>
            <a:ext cx="790575" cy="67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1901190" y="4444365"/>
            <a:ext cx="6269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/>
            <a:r>
              <a:rPr lang="en-US" altLang="zh-CN" sz="1800" b="0">
                <a:latin typeface="微软雅黑" panose="020B0503020204020204" charset="-122"/>
                <a:ea typeface="微软雅黑" panose="020B0503020204020204" charset="-122"/>
              </a:rPr>
              <a:t>D.</a:t>
            </a:r>
            <a:r>
              <a:rPr lang="zh-CN" sz="1800" b="0">
                <a:latin typeface="微软雅黑" panose="020B0503020204020204" charset="-122"/>
                <a:ea typeface="微软雅黑" panose="020B0503020204020204" charset="-122"/>
              </a:rPr>
              <a:t>保持钢尺伸出桌面的长度不变，用大小不同的力拨动钢尺</a:t>
            </a:r>
            <a:endParaRPr lang="zh-CN" altLang="en-US" sz="1800" b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 bldLvl="0" animBg="1"/>
      <p:bldP spid="100" grpId="0"/>
      <p:bldP spid="4" grpId="0"/>
      <p:bldP spid="6" grpId="0"/>
      <p:bldP spid="7" grpId="0"/>
      <p:bldP spid="1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74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174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327025" y="1157605"/>
            <a:ext cx="178244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考点二：响度</a:t>
            </a:r>
          </a:p>
        </p:txBody>
      </p:sp>
      <p:sp>
        <p:nvSpPr>
          <p:cNvPr id="9" name="矩形: 圆角 2"/>
          <p:cNvSpPr/>
          <p:nvPr/>
        </p:nvSpPr>
        <p:spPr>
          <a:xfrm>
            <a:off x="327025" y="1609725"/>
            <a:ext cx="1293813" cy="40798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800" y="2018030"/>
            <a:ext cx="774255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</a:t>
            </a:r>
            <a:r>
              <a:rPr 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达州）</a:t>
            </a:r>
            <a:r>
              <a:rPr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下列关于声现象的说法中正确的是（　　）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1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A．只要物体振动，我们就一定能听到声音</a:t>
            </a:r>
            <a:r>
              <a:rPr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B．“</a:t>
            </a:r>
            <a:r>
              <a:rPr sz="1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隔墙有耳”说明固体可以传声</a:t>
            </a:r>
            <a:r>
              <a:rPr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1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C．汽车的“倒车雷达”是利用次声传递能量</a:t>
            </a:r>
            <a:r>
              <a:rPr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1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D．声源的振幅越大，听到声音的响度就一定越大</a:t>
            </a:r>
            <a:endParaRPr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24404" y="2042182"/>
            <a:ext cx="5888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D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9" grpId="0" animBg="1"/>
      <p:bldP spid="7" grpId="0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69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9701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: 圆角 2"/>
          <p:cNvSpPr/>
          <p:nvPr/>
        </p:nvSpPr>
        <p:spPr>
          <a:xfrm>
            <a:off x="327025" y="1348351"/>
            <a:ext cx="1293813" cy="406862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11960" y="1273175"/>
            <a:ext cx="698119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（2019•连云港）</a:t>
            </a: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下列关于声音的说法正确的是（　　）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A．发声的物体一定都在振动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B．“脆如银铃”是指声音的响度大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C．我们调节电视机的音量改变的是声音的音调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D．开会时将手机调为静音是在传播过程中减弱噪声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865098" y="1273175"/>
            <a:ext cx="742409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74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174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327025" y="1157605"/>
            <a:ext cx="178244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考点三：音色</a:t>
            </a:r>
          </a:p>
        </p:txBody>
      </p:sp>
      <p:sp>
        <p:nvSpPr>
          <p:cNvPr id="9" name="矩形: 圆角 2"/>
          <p:cNvSpPr/>
          <p:nvPr/>
        </p:nvSpPr>
        <p:spPr>
          <a:xfrm>
            <a:off x="327025" y="1609725"/>
            <a:ext cx="1293813" cy="40798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800" y="2018030"/>
            <a:ext cx="774255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（2019•临沂）</a:t>
            </a: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关于声现象，下列说法正确的是（　　）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A．只要物体振动，人就能听见声音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B．教室内学生听到老师的讲课声是靠空气传播的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C．分辨出合奏中的各种乐器主要是依据音调的不同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D．剧院内墙的吸音材料是在声源处减弱噪声的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69644" y="2017713"/>
            <a:ext cx="791116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9" grpId="0" bldLvl="0" animBg="1"/>
      <p:bldP spid="7" grpId="0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流程图: 可选过程 8"/>
          <p:cNvSpPr/>
          <p:nvPr/>
        </p:nvSpPr>
        <p:spPr>
          <a:xfrm>
            <a:off x="327025" y="1167278"/>
            <a:ext cx="1403985" cy="406740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观察与思考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344170" y="1715135"/>
            <a:ext cx="85915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乐音</a:t>
            </a:r>
          </a:p>
        </p:txBody>
      </p:sp>
      <p:pic>
        <p:nvPicPr>
          <p:cNvPr id="18" name="3D制作的概念乐器演奏的音乐, 看的很爽_标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84245" y="925830"/>
            <a:ext cx="5245100" cy="282067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363980" y="1752600"/>
            <a:ext cx="153733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听音乐辩不同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7640" y="2420620"/>
            <a:ext cx="331660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我们把优美动听的旋律（声音）称之为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乐音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44170" y="3569970"/>
            <a:ext cx="1445260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提出问题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0530" y="4135120"/>
            <a:ext cx="63246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刚才播放的这段乐音大家听出哪些问题？又有哪些不同地方？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</p:childTnLst>
        </p:cTn>
      </p:par>
    </p:tnLst>
    <p:bldLst>
      <p:bldP spid="9" grpId="0" animBg="1"/>
      <p:bldP spid="11" grpId="0" bldLvl="0" animBg="1"/>
      <p:bldP spid="19" grpId="0" bldLvl="0" animBg="1"/>
      <p:bldP spid="3" grpId="0" bldLvl="0" animBg="1"/>
      <p:bldP spid="4" grpId="0" bldLvl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69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9701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: 圆角 2"/>
          <p:cNvSpPr/>
          <p:nvPr/>
        </p:nvSpPr>
        <p:spPr>
          <a:xfrm>
            <a:off x="327025" y="1348406"/>
            <a:ext cx="1293813" cy="406752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11960" y="1273175"/>
            <a:ext cx="698119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（2019•益阳）</a:t>
            </a: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有关声音的知识，下列说法正确的是（　　）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A．演奏古筝时按压不同的弦是为了改变其响度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B．用大小不同的力击打鼓面是为了改变其音调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C．摩托车安装消音器是为了在传播过程中减弱噪声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D．能分辨出《二泉映月》是用二胡演奏的，是因为不同乐器发声时音色不同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322048" y="1273175"/>
            <a:ext cx="495321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D</a:t>
            </a:r>
          </a:p>
        </p:txBody>
      </p:sp>
      <p:pic>
        <p:nvPicPr>
          <p:cNvPr id="3" name="图片 -2147482604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1235" y="3491548"/>
            <a:ext cx="1333500" cy="141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: 圆角 2"/>
          <p:cNvSpPr/>
          <p:nvPr/>
        </p:nvSpPr>
        <p:spPr>
          <a:xfrm>
            <a:off x="327025" y="1257117"/>
            <a:ext cx="1293813" cy="406766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9585" y="1798320"/>
            <a:ext cx="816483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自贡）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用物理学的准确用语来“翻译”生活用语，这有利于我们把握事物的本质，“引吭高歌”和“低声细语”中的高与低指的是（　　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A．音调高低</a:t>
            </a:r>
            <a:r>
              <a:rPr 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B．音色好坏</a:t>
            </a:r>
            <a:r>
              <a:rPr 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C．响度大小</a:t>
            </a:r>
            <a:r>
              <a:rPr 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D．乐音三要素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27624" y="2236460"/>
            <a:ext cx="34226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0" grpId="0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流程图: 可选过程 8"/>
          <p:cNvSpPr/>
          <p:nvPr/>
        </p:nvSpPr>
        <p:spPr>
          <a:xfrm>
            <a:off x="327025" y="1167278"/>
            <a:ext cx="1403985" cy="406740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观察与思考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344170" y="1715135"/>
            <a:ext cx="138747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师生互动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89760" y="1574165"/>
            <a:ext cx="6590030" cy="25831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整个演奏过程存在以下特点：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小球撞击不同乐器发出的声音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调门高低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不同；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声音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大小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不同；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不同乐器发出的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声音色质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不同；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4.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熟悉了听声音可以辨别是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哪类乐器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发出的；</a:t>
            </a:r>
            <a:endParaRPr kumimoji="0" lang="en-US" altLang="zh-CN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5.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材质相同，但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形状和大小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不同时，发出的声音调门高低不同。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流程图: 可选过程 8"/>
          <p:cNvSpPr/>
          <p:nvPr/>
        </p:nvSpPr>
        <p:spPr>
          <a:xfrm>
            <a:off x="327025" y="1167277"/>
            <a:ext cx="1271270" cy="406742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引入课题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2145" y="1813560"/>
            <a:ext cx="750760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这里所说的，声音调门的高低、声音的大小和声音的色质就是乐音的特征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3430" y="2697480"/>
            <a:ext cx="429895" cy="1475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乐音三要素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1337310" y="2506345"/>
            <a:ext cx="475615" cy="1857375"/>
          </a:xfrm>
          <a:prstGeom prst="leftBrac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57705" y="2381885"/>
            <a:ext cx="7747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音调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46275" y="3182620"/>
            <a:ext cx="7747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响度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57705" y="3996690"/>
            <a:ext cx="68643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音色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animBg="1"/>
      <p:bldP spid="4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355725" y="1437005"/>
            <a:ext cx="4792345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知道什么是乐音；</a:t>
            </a: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理解乐音的特征；</a:t>
            </a: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会辨别乐音的三个特征；</a:t>
            </a: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了解社会生活与乐音的联系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乐音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327025" y="1296670"/>
            <a:ext cx="96647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乐音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70355" y="1361440"/>
            <a:ext cx="364998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乐音的特征：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音调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响度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和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音色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349250" y="2755265"/>
            <a:ext cx="96583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音调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55750" y="2792730"/>
            <a:ext cx="726376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指的是声音调门的高低。音调是由物体振动的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频率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（快慢）决定的。</a:t>
            </a: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327660" y="2019935"/>
            <a:ext cx="96583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频率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55750" y="2041525"/>
            <a:ext cx="636841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每秒钟物体振动的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次数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叫频率；频率单位是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赫兹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，符号是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Hz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10845" y="3515360"/>
            <a:ext cx="83216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物体振动频率大，音调就高，声音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尖细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；物体振动频率小，音调就低，声音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低沉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0845" y="4166235"/>
            <a:ext cx="716470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描述音调的词语：歇斯底里、尖叫、高低音、高亢等。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4" grpId="0" animBg="1"/>
      <p:bldP spid="7" grpId="0" bldLvl="0" animBg="1"/>
      <p:bldP spid="6" grpId="0" bldLvl="0" animBg="1"/>
      <p:bldP spid="9" grpId="0" bldLvl="0" animBg="1"/>
      <p:bldP spid="10" grpId="0" bldLvl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乐音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37490" y="2019300"/>
            <a:ext cx="96583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超声波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10640" y="2057400"/>
            <a:ext cx="346011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高于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20000Hz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的声波叫超声波。</a:t>
            </a: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327025" y="1223645"/>
            <a:ext cx="1850390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超声波与次声波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484755" y="1261110"/>
            <a:ext cx="417449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人的听觉频率范围：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20Hz—20000Hz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284480" y="2761615"/>
            <a:ext cx="96583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次声波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17955" y="2794000"/>
            <a:ext cx="346011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低于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20Hz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的声波叫次声波。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7025" y="3458210"/>
            <a:ext cx="421132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人和动物的发声和听觉范围不同。人和动物的听觉频率与发声频率范围见右图。</a:t>
            </a:r>
          </a:p>
        </p:txBody>
      </p:sp>
      <p:pic>
        <p:nvPicPr>
          <p:cNvPr id="15" name="图片 14" descr="360截图201908311758359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8070" y="2189480"/>
            <a:ext cx="4102735" cy="2094865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9" grpId="0" bldLvl="0" animBg="1"/>
      <p:bldP spid="10" grpId="0" bldLvl="0" animBg="1"/>
      <p:bldP spid="3" grpId="0" bldLvl="0" animBg="1"/>
      <p:bldP spid="11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乐音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1837055"/>
            <a:ext cx="96583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响度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284480" y="1185545"/>
            <a:ext cx="96647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乐音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91310" y="1912620"/>
            <a:ext cx="59150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指的是声音的大小。声音大的响度高，声音小的响度低。</a:t>
            </a: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273050" y="2560955"/>
            <a:ext cx="1484630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思考与回答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67230" y="2609215"/>
            <a:ext cx="265366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响度是由什么决定的？</a:t>
            </a:r>
          </a:p>
        </p:txBody>
      </p:sp>
      <p:pic>
        <p:nvPicPr>
          <p:cNvPr id="10" name="图片 9" descr="360截图201909010627591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2095" y="3154680"/>
            <a:ext cx="1945005" cy="1419225"/>
          </a:xfrm>
          <a:prstGeom prst="rect">
            <a:avLst/>
          </a:prstGeom>
        </p:spPr>
      </p:pic>
      <p:pic>
        <p:nvPicPr>
          <p:cNvPr id="11" name="图片 10" descr="360截图201909010629301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2690" y="3154680"/>
            <a:ext cx="2018665" cy="13804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481830" y="4573905"/>
            <a:ext cx="1106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窃窃私语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38620" y="4573905"/>
            <a:ext cx="1106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高声呼喊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7025" y="3492500"/>
            <a:ext cx="3582035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响度是由声源振动的幅度（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振幅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）决定的。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6" grpId="0" bldLvl="0" animBg="1"/>
      <p:bldP spid="9" grpId="0" animBg="1"/>
      <p:bldP spid="12" grpId="0" animBg="1"/>
      <p:bldP spid="13" grpId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乐音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1837055"/>
            <a:ext cx="965835" cy="44259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响度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284480" y="1185545"/>
            <a:ext cx="96647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乐音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91310" y="1912620"/>
            <a:ext cx="59150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响度还和人到声源的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距离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有关，距离越远，响度越小。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63550" y="2542540"/>
            <a:ext cx="3461385" cy="21672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和响度有关的词语：</a:t>
            </a:r>
          </a:p>
          <a:p>
            <a:pPr marL="0" marR="0" indent="0" algn="ctr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窃窃私语、</a:t>
            </a:r>
          </a:p>
          <a:p>
            <a:pPr marL="0" marR="0" indent="0" algn="ctr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声如洪钟、</a:t>
            </a:r>
          </a:p>
          <a:p>
            <a:pPr marL="0" marR="0" indent="0" algn="ctr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声音洪亮、</a:t>
            </a:r>
          </a:p>
          <a:p>
            <a:pPr marL="0" marR="0" indent="0" algn="ctr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震耳欲聋。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1855</Words>
  <Application>Microsoft Office PowerPoint</Application>
  <PresentationFormat>自定义</PresentationFormat>
  <Paragraphs>195</Paragraphs>
  <Slides>21</Slides>
  <Notes>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313</cp:revision>
  <dcterms:created xsi:type="dcterms:W3CDTF">2019-04-02T02:49:00Z</dcterms:created>
  <dcterms:modified xsi:type="dcterms:W3CDTF">2019-11-13T12:54:45Z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