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72EDC-1BFB-4320-A3F8-E32F2BB80749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75A90-9B85-46A8-81D9-EBC0DE58B5D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7288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285E3E-9C56-4C66-B0D0-93EB041E7F2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6DC5E2-C309-4F2E-B887-896B88F91764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150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D2FB4C-3543-448B-ADCF-9AD2A6278E29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969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AEE9BE-7E1E-498F-B584-60C36511FD34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301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056F46-E472-4771-B17D-6F7FF09B0222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3.png"/><Relationship Id="rId4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0"/>
            <a:ext cx="91440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87"/>
          <p:cNvGrpSpPr>
            <a:grpSpLocks/>
          </p:cNvGrpSpPr>
          <p:nvPr/>
        </p:nvGrpSpPr>
        <p:grpSpPr bwMode="auto">
          <a:xfrm>
            <a:off x="2589213" y="3035300"/>
            <a:ext cx="3779837" cy="1577975"/>
            <a:chOff x="6240567" y="2900570"/>
            <a:chExt cx="3915294" cy="1916713"/>
          </a:xfrm>
        </p:grpSpPr>
        <p:grpSp>
          <p:nvGrpSpPr>
            <p:cNvPr id="3" name="组合 72"/>
            <p:cNvGrpSpPr>
              <a:grpSpLocks/>
            </p:cNvGrpSpPr>
            <p:nvPr/>
          </p:nvGrpSpPr>
          <p:grpSpPr bwMode="auto">
            <a:xfrm>
              <a:off x="6341196" y="2900570"/>
              <a:ext cx="3814665" cy="1916713"/>
              <a:chOff x="6341196" y="2900570"/>
              <a:chExt cx="3814665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0874" y="2900570"/>
                <a:ext cx="3814987" cy="190514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新课标沪科版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chemeClr val="accent3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rgbClr val="FF0000"/>
                    </a:solidFill>
                  </a:rPr>
                  <a:t> 九年级下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938" y="3087614"/>
                <a:ext cx="3694947" cy="1729669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" name="组合 45"/>
            <p:cNvGrpSpPr>
              <a:grpSpLocks/>
            </p:cNvGrpSpPr>
            <p:nvPr/>
          </p:nvGrpSpPr>
          <p:grpSpPr bwMode="auto"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226" name="Freeform 16"/>
              <p:cNvSpPr>
                <a:spLocks/>
              </p:cNvSpPr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148399 w 758"/>
                  <a:gd name="T1" fmla="*/ 564858 h 1081"/>
                  <a:gd name="T2" fmla="*/ 396080 w 758"/>
                  <a:gd name="T3" fmla="*/ 0 h 1081"/>
                  <a:gd name="T4" fmla="*/ 0 w 758"/>
                  <a:gd name="T5" fmla="*/ 150489 h 1081"/>
                  <a:gd name="T6" fmla="*/ 148399 w 758"/>
                  <a:gd name="T7" fmla="*/ 564858 h 10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8"/>
                  <a:gd name="T13" fmla="*/ 0 h 1081"/>
                  <a:gd name="T14" fmla="*/ 758 w 758"/>
                  <a:gd name="T15" fmla="*/ 1081 h 10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7" name="Freeform 30"/>
              <p:cNvSpPr>
                <a:spLocks/>
              </p:cNvSpPr>
              <p:nvPr/>
            </p:nvSpPr>
            <p:spPr bwMode="auto">
              <a:xfrm rot="-6303818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25714 w 261"/>
                  <a:gd name="T3" fmla="*/ 329602 h 312"/>
                  <a:gd name="T4" fmla="*/ 125714 w 261"/>
                  <a:gd name="T5" fmla="*/ 329602 h 312"/>
                  <a:gd name="T6" fmla="*/ 275725 w 261"/>
                  <a:gd name="T7" fmla="*/ 0 h 312"/>
                  <a:gd name="T8" fmla="*/ 0 w 261"/>
                  <a:gd name="T9" fmla="*/ 0 h 3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1"/>
                  <a:gd name="T16" fmla="*/ 0 h 312"/>
                  <a:gd name="T17" fmla="*/ 261 w 261"/>
                  <a:gd name="T18" fmla="*/ 312 h 3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400474 w 1067"/>
                  <a:gd name="T1" fmla="*/ 0 h 793"/>
                  <a:gd name="T2" fmla="*/ 0 w 1067"/>
                  <a:gd name="T3" fmla="*/ 147489 h 793"/>
                  <a:gd name="T4" fmla="*/ 546427 w 1067"/>
                  <a:gd name="T5" fmla="*/ 406107 h 793"/>
                  <a:gd name="T6" fmla="*/ 400474 w 1067"/>
                  <a:gd name="T7" fmla="*/ 0 h 7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7"/>
                  <a:gd name="T13" fmla="*/ 0 h 793"/>
                  <a:gd name="T14" fmla="*/ 1067 w 1067"/>
                  <a:gd name="T15" fmla="*/ 793 h 7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7838" y="2343150"/>
            <a:ext cx="290830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dirty="0" smtClean="0">
                <a:solidFill>
                  <a:schemeClr val="accent1">
                    <a:lumMod val="75000"/>
                  </a:schemeClr>
                </a:solidFill>
              </a:rPr>
              <a:t>学科素养课件</a:t>
            </a:r>
            <a:endParaRPr lang="zh-CN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425" y="39688"/>
            <a:ext cx="622617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85825" y="346075"/>
            <a:ext cx="75025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第十九章</a:t>
            </a:r>
          </a:p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走进信息时代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176463" y="2236788"/>
            <a:ext cx="52165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第二节　让信息“飞”起来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45045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电磁波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971600" y="3435846"/>
            <a:ext cx="704195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隐形飞机是一种先进的军用飞机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可以防止被雷达发现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隐形飞机主要用的是吸收电磁波的材料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它能减少飞机对电磁波的反射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使雷达很难发现它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mt311.jpg" descr="id:2147503180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2612" y="615275"/>
            <a:ext cx="3681635" cy="265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45045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电磁波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615950" y="823913"/>
            <a:ext cx="8024813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Calibri" pitchFamily="34" charset="0"/>
              </a:rPr>
              <a:t>波段的划分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Calibri" pitchFamily="34" charset="0"/>
              </a:rPr>
              <a:t>由于辐射强度随频率的减小而急剧下降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因此波长为几百千米</a:t>
            </a:r>
            <a:r>
              <a:rPr lang="en-US" altLang="zh-CN" sz="2000" b="1" dirty="0">
                <a:latin typeface="Calibri" pitchFamily="34" charset="0"/>
              </a:rPr>
              <a:t>(105</a:t>
            </a:r>
            <a:r>
              <a:rPr lang="zh-CN" altLang="en-US" sz="2000" b="1" dirty="0">
                <a:latin typeface="Calibri" pitchFamily="34" charset="0"/>
              </a:rPr>
              <a:t>米</a:t>
            </a:r>
            <a:r>
              <a:rPr lang="en-US" altLang="zh-CN" sz="2000" b="1" dirty="0">
                <a:latin typeface="Calibri" pitchFamily="34" charset="0"/>
              </a:rPr>
              <a:t>)</a:t>
            </a:r>
            <a:r>
              <a:rPr lang="zh-CN" altLang="en-US" sz="2000" b="1" dirty="0">
                <a:latin typeface="Calibri" pitchFamily="34" charset="0"/>
              </a:rPr>
              <a:t>的低频电磁波强度很弱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通常不为人们注意</a:t>
            </a:r>
            <a:r>
              <a:rPr lang="en-US" altLang="zh-CN" sz="2000" b="1" dirty="0">
                <a:latin typeface="Calibri" pitchFamily="34" charset="0"/>
              </a:rPr>
              <a:t>.</a:t>
            </a:r>
            <a:r>
              <a:rPr lang="zh-CN" altLang="en-US" sz="2000" b="1" dirty="0">
                <a:latin typeface="Calibri" pitchFamily="34" charset="0"/>
              </a:rPr>
              <a:t>实际生活中用的无线电波是从波长约几千米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en-US" sz="2000" b="1" dirty="0">
                <a:latin typeface="Calibri" pitchFamily="34" charset="0"/>
              </a:rPr>
              <a:t>频率为几百千赫</a:t>
            </a:r>
            <a:r>
              <a:rPr lang="en-US" altLang="zh-CN" sz="2000" b="1" dirty="0">
                <a:latin typeface="Calibri" pitchFamily="34" charset="0"/>
              </a:rPr>
              <a:t>)</a:t>
            </a:r>
            <a:r>
              <a:rPr lang="zh-CN" altLang="en-US" sz="2000" b="1" dirty="0">
                <a:latin typeface="Calibri" pitchFamily="34" charset="0"/>
              </a:rPr>
              <a:t>开</a:t>
            </a:r>
            <a:r>
              <a:rPr lang="zh-CN" altLang="zh-CN" sz="2000" b="1" dirty="0">
                <a:latin typeface="Calibri" pitchFamily="34" charset="0"/>
              </a:rPr>
              <a:t>始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波长</a:t>
            </a:r>
            <a:r>
              <a:rPr lang="en-US" altLang="zh-CN" sz="2000" b="1" dirty="0">
                <a:latin typeface="Calibri" pitchFamily="34" charset="0"/>
              </a:rPr>
              <a:t>3000</a:t>
            </a:r>
            <a:r>
              <a:rPr lang="zh-CN" altLang="zh-CN" sz="2000" b="1" dirty="0">
                <a:latin typeface="Calibri" pitchFamily="34" charset="0"/>
              </a:rPr>
              <a:t>米</a:t>
            </a:r>
            <a:r>
              <a:rPr lang="en-US" altLang="zh-CN" sz="2000" b="1" i="1" dirty="0">
                <a:latin typeface="Calibri" pitchFamily="34" charset="0"/>
              </a:rPr>
              <a:t>~</a:t>
            </a:r>
            <a:r>
              <a:rPr lang="en-US" altLang="zh-CN" sz="2000" b="1" dirty="0">
                <a:latin typeface="Calibri" pitchFamily="34" charset="0"/>
              </a:rPr>
              <a:t>50</a:t>
            </a:r>
            <a:r>
              <a:rPr lang="zh-CN" altLang="zh-CN" sz="2000" b="1" dirty="0">
                <a:latin typeface="Calibri" pitchFamily="34" charset="0"/>
              </a:rPr>
              <a:t>米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zh-CN" sz="2000" b="1" dirty="0">
                <a:latin typeface="Calibri" pitchFamily="34" charset="0"/>
              </a:rPr>
              <a:t>频率</a:t>
            </a:r>
            <a:r>
              <a:rPr lang="en-US" altLang="zh-CN" sz="2000" b="1" dirty="0">
                <a:latin typeface="Calibri" pitchFamily="34" charset="0"/>
              </a:rPr>
              <a:t>100</a:t>
            </a:r>
            <a:r>
              <a:rPr lang="zh-CN" altLang="zh-CN" sz="2000" b="1" dirty="0">
                <a:latin typeface="Calibri" pitchFamily="34" charset="0"/>
              </a:rPr>
              <a:t>千赫</a:t>
            </a:r>
            <a:r>
              <a:rPr lang="en-US" altLang="zh-CN" sz="2000" b="1" i="1" dirty="0">
                <a:latin typeface="Calibri" pitchFamily="34" charset="0"/>
              </a:rPr>
              <a:t>~</a:t>
            </a:r>
            <a:r>
              <a:rPr lang="en-US" altLang="zh-CN" sz="2000" b="1" dirty="0">
                <a:latin typeface="Calibri" pitchFamily="34" charset="0"/>
              </a:rPr>
              <a:t>6</a:t>
            </a:r>
            <a:r>
              <a:rPr lang="zh-CN" altLang="zh-CN" sz="2000" b="1" dirty="0">
                <a:latin typeface="Calibri" pitchFamily="34" charset="0"/>
              </a:rPr>
              <a:t>兆赫</a:t>
            </a:r>
            <a:r>
              <a:rPr lang="en-US" altLang="zh-CN" sz="2000" b="1" dirty="0">
                <a:latin typeface="Calibri" pitchFamily="34" charset="0"/>
              </a:rPr>
              <a:t>)</a:t>
            </a:r>
            <a:r>
              <a:rPr lang="zh-CN" altLang="zh-CN" sz="2000" b="1" dirty="0">
                <a:latin typeface="Calibri" pitchFamily="34" charset="0"/>
              </a:rPr>
              <a:t>的属于中波</a:t>
            </a:r>
            <a:r>
              <a:rPr lang="en-US" altLang="zh-CN" sz="2000" b="1" dirty="0">
                <a:latin typeface="Calibri" pitchFamily="34" charset="0"/>
              </a:rPr>
              <a:t>;</a:t>
            </a:r>
            <a:r>
              <a:rPr lang="zh-CN" altLang="zh-CN" sz="2000" b="1" dirty="0">
                <a:latin typeface="Calibri" pitchFamily="34" charset="0"/>
              </a:rPr>
              <a:t>波长</a:t>
            </a:r>
            <a:r>
              <a:rPr lang="en-US" altLang="zh-CN" sz="2000" b="1" dirty="0">
                <a:latin typeface="Calibri" pitchFamily="34" charset="0"/>
              </a:rPr>
              <a:t>50</a:t>
            </a:r>
            <a:r>
              <a:rPr lang="zh-CN" altLang="zh-CN" sz="2000" b="1" dirty="0">
                <a:latin typeface="Calibri" pitchFamily="34" charset="0"/>
              </a:rPr>
              <a:t>米</a:t>
            </a:r>
            <a:r>
              <a:rPr lang="en-US" altLang="zh-CN" sz="2000" b="1" i="1" dirty="0">
                <a:latin typeface="Calibri" pitchFamily="34" charset="0"/>
              </a:rPr>
              <a:t>~</a:t>
            </a:r>
            <a:r>
              <a:rPr lang="en-US" altLang="zh-CN" sz="2000" b="1" dirty="0">
                <a:latin typeface="Calibri" pitchFamily="34" charset="0"/>
              </a:rPr>
              <a:t>10</a:t>
            </a:r>
            <a:r>
              <a:rPr lang="zh-CN" altLang="zh-CN" sz="2000" b="1" dirty="0">
                <a:latin typeface="Calibri" pitchFamily="34" charset="0"/>
              </a:rPr>
              <a:t>米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zh-CN" sz="2000" b="1" dirty="0">
                <a:latin typeface="Calibri" pitchFamily="34" charset="0"/>
              </a:rPr>
              <a:t>频率</a:t>
            </a:r>
            <a:r>
              <a:rPr lang="en-US" altLang="zh-CN" sz="2000" b="1" dirty="0">
                <a:latin typeface="Calibri" pitchFamily="34" charset="0"/>
              </a:rPr>
              <a:t>6</a:t>
            </a:r>
            <a:r>
              <a:rPr lang="zh-CN" altLang="zh-CN" sz="2000" b="1" dirty="0">
                <a:latin typeface="Calibri" pitchFamily="34" charset="0"/>
              </a:rPr>
              <a:t>兆赫</a:t>
            </a:r>
            <a:r>
              <a:rPr lang="en-US" altLang="zh-CN" sz="2000" b="1" i="1" dirty="0">
                <a:latin typeface="Calibri" pitchFamily="34" charset="0"/>
              </a:rPr>
              <a:t>~</a:t>
            </a:r>
            <a:r>
              <a:rPr lang="en-US" altLang="zh-CN" sz="2000" b="1" dirty="0">
                <a:latin typeface="Calibri" pitchFamily="34" charset="0"/>
              </a:rPr>
              <a:t>30</a:t>
            </a:r>
            <a:r>
              <a:rPr lang="zh-CN" altLang="zh-CN" sz="2000" b="1" dirty="0">
                <a:latin typeface="Calibri" pitchFamily="34" charset="0"/>
              </a:rPr>
              <a:t>兆赫</a:t>
            </a:r>
            <a:r>
              <a:rPr lang="en-US" altLang="zh-CN" sz="2000" b="1" dirty="0">
                <a:latin typeface="Calibri" pitchFamily="34" charset="0"/>
              </a:rPr>
              <a:t>)</a:t>
            </a:r>
            <a:r>
              <a:rPr lang="zh-CN" altLang="zh-CN" sz="2000" b="1" dirty="0">
                <a:latin typeface="Calibri" pitchFamily="34" charset="0"/>
              </a:rPr>
              <a:t>的为短波</a:t>
            </a:r>
            <a:r>
              <a:rPr lang="en-US" altLang="zh-CN" sz="2000" b="1" dirty="0">
                <a:latin typeface="Calibri" pitchFamily="34" charset="0"/>
              </a:rPr>
              <a:t>;</a:t>
            </a:r>
            <a:r>
              <a:rPr lang="zh-CN" altLang="zh-CN" sz="2000" b="1" dirty="0">
                <a:latin typeface="Calibri" pitchFamily="34" charset="0"/>
              </a:rPr>
              <a:t>波长</a:t>
            </a:r>
            <a:r>
              <a:rPr lang="en-US" altLang="zh-CN" sz="2000" b="1" dirty="0">
                <a:latin typeface="Calibri" pitchFamily="34" charset="0"/>
              </a:rPr>
              <a:t>10</a:t>
            </a:r>
            <a:r>
              <a:rPr lang="zh-CN" altLang="zh-CN" sz="2000" b="1" dirty="0">
                <a:latin typeface="Calibri" pitchFamily="34" charset="0"/>
              </a:rPr>
              <a:t>米</a:t>
            </a:r>
            <a:r>
              <a:rPr lang="en-US" altLang="zh-CN" sz="2000" b="1" i="1" dirty="0">
                <a:latin typeface="Calibri" pitchFamily="34" charset="0"/>
              </a:rPr>
              <a:t>~</a:t>
            </a:r>
            <a:r>
              <a:rPr lang="en-US" altLang="zh-CN" sz="2000" b="1" dirty="0">
                <a:latin typeface="Calibri" pitchFamily="34" charset="0"/>
              </a:rPr>
              <a:t>1</a:t>
            </a:r>
            <a:r>
              <a:rPr lang="zh-CN" altLang="zh-CN" sz="2000" b="1" dirty="0">
                <a:latin typeface="Calibri" pitchFamily="34" charset="0"/>
              </a:rPr>
              <a:t>厘米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zh-CN" sz="2000" b="1" dirty="0">
                <a:latin typeface="Calibri" pitchFamily="34" charset="0"/>
              </a:rPr>
              <a:t>频率</a:t>
            </a:r>
            <a:r>
              <a:rPr lang="en-US" altLang="zh-CN" sz="2000" b="1" dirty="0">
                <a:latin typeface="Calibri" pitchFamily="34" charset="0"/>
              </a:rPr>
              <a:t>30</a:t>
            </a:r>
            <a:r>
              <a:rPr lang="zh-CN" altLang="zh-CN" sz="2000" b="1" dirty="0">
                <a:latin typeface="Calibri" pitchFamily="34" charset="0"/>
              </a:rPr>
              <a:t>兆赫</a:t>
            </a:r>
            <a:r>
              <a:rPr lang="en-US" altLang="zh-CN" sz="2000" b="1" i="1" dirty="0">
                <a:latin typeface="Calibri" pitchFamily="34" charset="0"/>
              </a:rPr>
              <a:t>~</a:t>
            </a:r>
            <a:r>
              <a:rPr lang="en-US" altLang="zh-CN" sz="2000" b="1" dirty="0">
                <a:latin typeface="Calibri" pitchFamily="34" charset="0"/>
              </a:rPr>
              <a:t>3</a:t>
            </a:r>
            <a:r>
              <a:rPr lang="zh-CN" altLang="zh-CN" sz="2000" b="1" dirty="0">
                <a:latin typeface="Calibri" pitchFamily="34" charset="0"/>
              </a:rPr>
              <a:t>万兆赫</a:t>
            </a:r>
            <a:r>
              <a:rPr lang="en-US" altLang="zh-CN" sz="2000" b="1" dirty="0">
                <a:latin typeface="Calibri" pitchFamily="34" charset="0"/>
              </a:rPr>
              <a:t>)</a:t>
            </a:r>
            <a:r>
              <a:rPr lang="zh-CN" altLang="zh-CN" sz="2000" b="1" dirty="0">
                <a:latin typeface="Calibri" pitchFamily="34" charset="0"/>
              </a:rPr>
              <a:t>甚至达到</a:t>
            </a:r>
            <a:r>
              <a:rPr lang="en-US" altLang="zh-CN" sz="2000" b="1" dirty="0">
                <a:latin typeface="Calibri" pitchFamily="34" charset="0"/>
              </a:rPr>
              <a:t>1</a:t>
            </a:r>
            <a:r>
              <a:rPr lang="zh-CN" altLang="zh-CN" sz="2000" b="1" dirty="0">
                <a:latin typeface="Calibri" pitchFamily="34" charset="0"/>
              </a:rPr>
              <a:t>毫米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zh-CN" sz="2000" b="1" dirty="0">
                <a:latin typeface="Calibri" pitchFamily="34" charset="0"/>
              </a:rPr>
              <a:t>频率为</a:t>
            </a:r>
            <a:r>
              <a:rPr lang="en-US" altLang="zh-CN" sz="2000" b="1" dirty="0">
                <a:latin typeface="Calibri" pitchFamily="34" charset="0"/>
              </a:rPr>
              <a:t>3</a:t>
            </a:r>
            <a:r>
              <a:rPr lang="zh-CN" altLang="zh-CN" sz="2000" b="1" dirty="0">
                <a:latin typeface="Calibri" pitchFamily="34" charset="0"/>
              </a:rPr>
              <a:t>十万兆赫</a:t>
            </a:r>
            <a:r>
              <a:rPr lang="en-US" altLang="zh-CN" sz="2000" b="1" dirty="0">
                <a:latin typeface="Calibri" pitchFamily="34" charset="0"/>
              </a:rPr>
              <a:t>)</a:t>
            </a:r>
            <a:r>
              <a:rPr lang="zh-CN" altLang="zh-CN" sz="2000" b="1" dirty="0">
                <a:latin typeface="Calibri" pitchFamily="34" charset="0"/>
              </a:rPr>
              <a:t>以下的为超短波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zh-CN" sz="2000" b="1" dirty="0">
                <a:latin typeface="Calibri" pitchFamily="34" charset="0"/>
              </a:rPr>
              <a:t>或微波</a:t>
            </a:r>
            <a:r>
              <a:rPr lang="en-US" altLang="zh-CN" sz="2000" b="1" dirty="0">
                <a:latin typeface="Calibri" pitchFamily="34" charset="0"/>
              </a:rPr>
              <a:t>)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有时按照波长的数量级大小也常出现米波、分米波、厘米波、毫米波等名称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中波和短波用于无线电广播和通信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微波用于电视和无线电定位技术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zh-CN" sz="2000" b="1" dirty="0">
                <a:latin typeface="Calibri" pitchFamily="34" charset="0"/>
              </a:rPr>
              <a:t>雷达</a:t>
            </a:r>
            <a:r>
              <a:rPr lang="en-US" altLang="zh-CN" sz="2000" b="1" dirty="0">
                <a:latin typeface="Calibri" pitchFamily="34" charset="0"/>
              </a:rPr>
              <a:t>)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zh-CN" altLang="en-US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11213"/>
            <a:ext cx="15478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74903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6654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波的特征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773238" y="1504950"/>
            <a:ext cx="661518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电磁污染主要表现在三个方面</a:t>
            </a:r>
            <a:r>
              <a:rPr lang="en-US" altLang="zh-CN" sz="2400" b="1" dirty="0">
                <a:latin typeface="Calibri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itchFamily="34" charset="0"/>
              </a:rPr>
              <a:t>1.</a:t>
            </a:r>
            <a:r>
              <a:rPr lang="zh-CN" altLang="en-US" sz="2400" b="1" dirty="0">
                <a:latin typeface="Calibri" pitchFamily="34" charset="0"/>
              </a:rPr>
              <a:t>影响电子设备正常工作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itchFamily="34" charset="0"/>
              </a:rPr>
              <a:t>2.</a:t>
            </a:r>
            <a:r>
              <a:rPr lang="zh-CN" altLang="en-US" sz="2400" b="1" dirty="0">
                <a:latin typeface="Calibri" pitchFamily="34" charset="0"/>
              </a:rPr>
              <a:t>电磁波对人体有极大危害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itchFamily="34" charset="0"/>
              </a:rPr>
              <a:t>3.</a:t>
            </a:r>
            <a:r>
              <a:rPr lang="zh-CN" altLang="en-US" sz="2400" b="1" dirty="0">
                <a:latin typeface="Calibri" pitchFamily="34" charset="0"/>
              </a:rPr>
              <a:t>可能引发炸药或爆炸性混合物发生爆炸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11213"/>
            <a:ext cx="15478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74903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6654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波的特征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773238" y="1504950"/>
            <a:ext cx="589597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Calibri" pitchFamily="34" charset="0"/>
              </a:rPr>
              <a:t>减轻电磁波污染的危害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总的原则有二</a:t>
            </a:r>
            <a:r>
              <a:rPr lang="en-US" altLang="zh-CN" sz="2000">
                <a:latin typeface="Calibri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en-US" sz="2000">
                <a:latin typeface="Calibri" pitchFamily="34" charset="0"/>
              </a:rPr>
              <a:t>其一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由于工作需要不能远离电磁波发射源的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必须采取屏蔽防护的办法</a:t>
            </a:r>
            <a:r>
              <a:rPr lang="en-US" altLang="zh-CN" sz="200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>
                <a:latin typeface="Calibri" pitchFamily="34" charset="0"/>
              </a:rPr>
              <a:t>其二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尽量增大人体与电磁波发射源的距离</a:t>
            </a:r>
            <a:r>
              <a:rPr lang="en-US" altLang="zh-CN" sz="200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11213"/>
            <a:ext cx="15478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74903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6654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波的特征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773238" y="1504950"/>
            <a:ext cx="5895975" cy="234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Calibri" pitchFamily="34" charset="0"/>
              </a:rPr>
              <a:t>1.</a:t>
            </a:r>
            <a:r>
              <a:rPr lang="zh-CN" altLang="en-US" sz="2000">
                <a:latin typeface="Calibri" pitchFamily="34" charset="0"/>
              </a:rPr>
              <a:t>频率不同的电磁波在同种介质中的传播速度一定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与波长、频率无关</a:t>
            </a:r>
            <a:r>
              <a:rPr lang="en-US" altLang="zh-CN" sz="200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Calibri" pitchFamily="34" charset="0"/>
              </a:rPr>
              <a:t>2.</a:t>
            </a:r>
            <a:r>
              <a:rPr lang="zh-CN" altLang="en-US" sz="2000">
                <a:latin typeface="Calibri" pitchFamily="34" charset="0"/>
              </a:rPr>
              <a:t>从传播的角度来讲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电磁波可在真空中传播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不需要介质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而声音是不能在真空中传播的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二者在空气中的传播速度相差甚远</a:t>
            </a:r>
            <a:r>
              <a:rPr lang="en-US" altLang="zh-CN" sz="200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79400" y="952500"/>
            <a:ext cx="1316038" cy="5222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dirty="0">
                <a:latin typeface="华文行楷" pitchFamily="2" charset="-122"/>
                <a:ea typeface="华文行楷" pitchFamily="2" charset="-122"/>
              </a:rPr>
              <a:t>易错点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74903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6654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波的特征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773238" y="1504950"/>
            <a:ext cx="58959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Calibri" pitchFamily="34" charset="0"/>
              </a:rPr>
              <a:t>电磁波的波速</a:t>
            </a:r>
            <a:r>
              <a:rPr lang="en-US" altLang="zh-CN" sz="2000">
                <a:latin typeface="Calibri" pitchFamily="34" charset="0"/>
              </a:rPr>
              <a:t>(</a:t>
            </a:r>
            <a:r>
              <a:rPr lang="en-US" altLang="zh-CN" sz="2000" i="1">
                <a:latin typeface="Calibri" pitchFamily="34" charset="0"/>
              </a:rPr>
              <a:t>c</a:t>
            </a:r>
            <a:r>
              <a:rPr lang="en-US" altLang="zh-CN" sz="2000">
                <a:latin typeface="Calibri" pitchFamily="34" charset="0"/>
              </a:rPr>
              <a:t>)</a:t>
            </a:r>
            <a:r>
              <a:rPr lang="zh-CN" altLang="en-US" sz="2000">
                <a:latin typeface="Calibri" pitchFamily="34" charset="0"/>
              </a:rPr>
              <a:t>、波长</a:t>
            </a:r>
            <a:r>
              <a:rPr lang="en-US" altLang="zh-CN" sz="2000">
                <a:latin typeface="Calibri" pitchFamily="34" charset="0"/>
              </a:rPr>
              <a:t>(</a:t>
            </a:r>
            <a:r>
              <a:rPr lang="en-US" altLang="zh-CN" sz="2000" i="1">
                <a:latin typeface="Calibri" pitchFamily="34" charset="0"/>
              </a:rPr>
              <a:t>λ</a:t>
            </a:r>
            <a:r>
              <a:rPr lang="en-US" altLang="zh-CN" sz="2000">
                <a:latin typeface="Calibri" pitchFamily="34" charset="0"/>
              </a:rPr>
              <a:t>)</a:t>
            </a:r>
            <a:r>
              <a:rPr lang="zh-CN" altLang="en-US" sz="2000">
                <a:latin typeface="Calibri" pitchFamily="34" charset="0"/>
              </a:rPr>
              <a:t>、频率</a:t>
            </a:r>
            <a:r>
              <a:rPr lang="en-US" altLang="zh-CN" sz="2000">
                <a:latin typeface="Calibri" pitchFamily="34" charset="0"/>
              </a:rPr>
              <a:t>(</a:t>
            </a:r>
            <a:r>
              <a:rPr lang="en-US" altLang="zh-CN" sz="2000" i="1">
                <a:latin typeface="Calibri" pitchFamily="34" charset="0"/>
              </a:rPr>
              <a:t>ν</a:t>
            </a:r>
            <a:r>
              <a:rPr lang="en-US" altLang="zh-CN" sz="2000">
                <a:latin typeface="Calibri" pitchFamily="34" charset="0"/>
              </a:rPr>
              <a:t>)</a:t>
            </a:r>
            <a:r>
              <a:rPr lang="zh-CN" altLang="en-US" sz="2000">
                <a:latin typeface="Calibri" pitchFamily="34" charset="0"/>
              </a:rPr>
              <a:t>三者的关系是</a:t>
            </a:r>
            <a:r>
              <a:rPr lang="en-US" altLang="zh-CN" sz="2000" i="1">
                <a:latin typeface="Calibri" pitchFamily="34" charset="0"/>
              </a:rPr>
              <a:t>c</a:t>
            </a:r>
            <a:r>
              <a:rPr lang="en-US" altLang="zh-CN" sz="2000">
                <a:latin typeface="Calibri" pitchFamily="34" charset="0"/>
              </a:rPr>
              <a:t>=</a:t>
            </a:r>
            <a:r>
              <a:rPr lang="en-US" altLang="zh-CN" sz="2000" i="1">
                <a:latin typeface="Calibri" pitchFamily="34" charset="0"/>
              </a:rPr>
              <a:t>λν</a:t>
            </a:r>
            <a:r>
              <a:rPr lang="en-US" altLang="zh-CN" sz="2000">
                <a:latin typeface="Calibri" pitchFamily="34" charset="0"/>
              </a:rPr>
              <a:t>.</a:t>
            </a:r>
            <a:r>
              <a:rPr lang="zh-CN" altLang="en-US" sz="2000">
                <a:latin typeface="Calibri" pitchFamily="34" charset="0"/>
              </a:rPr>
              <a:t>只要知道其中任意两个</a:t>
            </a:r>
            <a:r>
              <a:rPr lang="en-US" altLang="zh-CN" sz="2000">
                <a:latin typeface="Calibri" pitchFamily="34" charset="0"/>
              </a:rPr>
              <a:t>,</a:t>
            </a:r>
            <a:r>
              <a:rPr lang="zh-CN" altLang="en-US" sz="2000">
                <a:latin typeface="Calibri" pitchFamily="34" charset="0"/>
              </a:rPr>
              <a:t>就可用此公式计算出第三个</a:t>
            </a:r>
            <a:r>
              <a:rPr lang="en-US" altLang="zh-CN" sz="200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图片 10" descr="图片7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888" y="773113"/>
            <a:ext cx="15970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85825" y="346075"/>
            <a:ext cx="75025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第十九章</a:t>
            </a:r>
          </a:p>
          <a:p>
            <a:pPr algn="ctr"/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走进信息时代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344738" y="2236788"/>
            <a:ext cx="52165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第三节　踏上信息高速公路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09588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1971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光纤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441797" y="3219822"/>
            <a:ext cx="84969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光是比微波频率高得多的电磁波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r>
              <a:rPr lang="zh-CN" altLang="en-US" sz="2400" b="1" dirty="0">
                <a:latin typeface="Calibri" pitchFamily="34" charset="0"/>
              </a:rPr>
              <a:t>光通信的“高速公路”更宽广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r>
              <a:rPr lang="zh-CN" altLang="en-US" sz="2400" b="1" dirty="0">
                <a:latin typeface="Calibri" pitchFamily="34" charset="0"/>
              </a:rPr>
              <a:t>利用频率单一、方向高度集中的激光进行通信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效果很好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n25.jpg" descr="id:2147503588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800" y="606709"/>
            <a:ext cx="4138078" cy="2324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09588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1971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光纤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2678113" y="4211638"/>
            <a:ext cx="64658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000">
                <a:latin typeface="Calibri" pitchFamily="34" charset="0"/>
              </a:rPr>
              <a:t>各种各样的光导纤维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mt328.jpg" descr="id:2147503595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6388" y="1209675"/>
            <a:ext cx="22542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85825" y="346075"/>
            <a:ext cx="75025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5400" b="1" dirty="0">
                <a:solidFill>
                  <a:srgbClr val="FF0000"/>
                </a:solidFill>
                <a:latin typeface="隶书"/>
                <a:ea typeface="隶书"/>
                <a:cs typeface="隶书"/>
              </a:rPr>
              <a:t>第十九章</a:t>
            </a:r>
          </a:p>
          <a:p>
            <a:pPr algn="ctr"/>
            <a:r>
              <a:rPr lang="zh-CN" altLang="en-US" sz="5400" b="1" dirty="0">
                <a:solidFill>
                  <a:srgbClr val="FF0000"/>
                </a:solidFill>
                <a:latin typeface="隶书"/>
                <a:ea typeface="隶书"/>
                <a:cs typeface="隶书"/>
              </a:rPr>
              <a:t>走进信息时代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857500" y="2227263"/>
            <a:ext cx="35242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第一节　感受信息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09588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1971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光纤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3131840" y="3271192"/>
            <a:ext cx="38267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400" b="1" dirty="0">
                <a:latin typeface="Calibri" pitchFamily="34" charset="0"/>
              </a:rPr>
              <a:t>光在光导纤维中传播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MT329.EPS" descr="id:214750360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1760" y="1419622"/>
            <a:ext cx="4792858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4115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现代电信网络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790700" y="3502025"/>
            <a:ext cx="6419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400" b="1" dirty="0">
                <a:latin typeface="Calibri" pitchFamily="34" charset="0"/>
              </a:rPr>
              <a:t>通信卫星大多相对地球“静止”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即为同步卫星</a:t>
            </a:r>
            <a:r>
              <a:rPr lang="en-US" altLang="zh-CN" sz="2400" b="1" i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n18.jpg" descr="id:2147503659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98788" y="1059582"/>
            <a:ext cx="3635200" cy="2261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4115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现代电信网络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3643537" y="3687970"/>
            <a:ext cx="39951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800" b="1" dirty="0">
                <a:latin typeface="Calibri" pitchFamily="34" charset="0"/>
              </a:rPr>
              <a:t>中国北斗卫星导航系统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n13.jpg" descr="id:2147503666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5896" y="591344"/>
            <a:ext cx="3807172" cy="285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4115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现代电信网络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417638" y="3175000"/>
            <a:ext cx="6765925" cy="142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微波属于电磁波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在同一介质中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波速是一个定值</a:t>
            </a:r>
            <a:r>
              <a:rPr lang="en-US" altLang="zh-CN" sz="2000" b="1" dirty="0">
                <a:latin typeface="Calibri" pitchFamily="34" charset="0"/>
              </a:rPr>
              <a:t>;</a:t>
            </a:r>
            <a:r>
              <a:rPr lang="zh-CN" altLang="zh-CN" sz="2000" b="1" dirty="0">
                <a:latin typeface="Calibri" pitchFamily="34" charset="0"/>
              </a:rPr>
              <a:t>微波的性质接近光波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大致沿直线传播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不能沿地球表面绕射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只能借助于微波中继站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mt332.jpg" descr="id:2147503673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24225" y="1033463"/>
            <a:ext cx="2628900" cy="198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4115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35756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现代电信网络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017588" y="1533525"/>
            <a:ext cx="743585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微波的应用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1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微波主要用于电视广播、移动通信、雷达、导航、加热等方面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2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微波大致沿直线传播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微波通信像接力赛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每隔五十千米左右修建一座很高的微波中继站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接收并放大信号后继续传送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3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微波遇到障碍物会发生反射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人们根据这一原理制成了雷达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4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某些频率的微波还能加剧水和脂肪分子的热运动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使物体温度升高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微波炉就是根据这一原理制成的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C:\Users\Administrator\Desktop\生活中的物理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5425" y="982663"/>
            <a:ext cx="185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45045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互联网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017588" y="1673225"/>
            <a:ext cx="7435850" cy="1691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月球能反射微波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但是由于月球离我们太远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不但传输信号延迟时间太长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信号衰减也较严重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失真厉害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故不能用月球作为微波中继站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" y="838200"/>
            <a:ext cx="1547813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43179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互联网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017588" y="1509713"/>
            <a:ext cx="7435850" cy="279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网络通信的特点</a:t>
            </a:r>
            <a:r>
              <a:rPr lang="en-US" altLang="zh-CN" sz="2400" b="1" dirty="0">
                <a:latin typeface="Calibri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itchFamily="34" charset="0"/>
              </a:rPr>
              <a:t>(1)</a:t>
            </a:r>
            <a:r>
              <a:rPr lang="zh-CN" altLang="en-US" sz="2400" b="1" dirty="0">
                <a:latin typeface="Calibri" pitchFamily="34" charset="0"/>
              </a:rPr>
              <a:t>覆盖面最广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规模最大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信息资源最丰富</a:t>
            </a:r>
            <a:r>
              <a:rPr lang="en-US" altLang="zh-CN" sz="2400" b="1" dirty="0">
                <a:latin typeface="Calibri" pitchFamily="34" charset="0"/>
              </a:rPr>
              <a:t>.</a:t>
            </a:r>
            <a:r>
              <a:rPr lang="zh-CN" altLang="en-US" sz="2400" b="1" dirty="0">
                <a:latin typeface="Calibri" pitchFamily="34" charset="0"/>
              </a:rPr>
              <a:t>资源共享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传输速度快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itchFamily="34" charset="0"/>
              </a:rPr>
              <a:t>(2)</a:t>
            </a:r>
            <a:r>
              <a:rPr lang="zh-CN" altLang="en-US" sz="2400" b="1" dirty="0">
                <a:latin typeface="Calibri" pitchFamily="34" charset="0"/>
              </a:rPr>
              <a:t>易受黑客攻击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给单位和个人造成损失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有害信息能够迅速传播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" y="838200"/>
            <a:ext cx="1547813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43179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互联网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839788" y="3240088"/>
            <a:ext cx="7435850" cy="142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>
                <a:latin typeface="Calibri" pitchFamily="34" charset="0"/>
              </a:rPr>
              <a:t>随着通信技术的发展</a:t>
            </a:r>
            <a:r>
              <a:rPr lang="en-US" altLang="zh-CN" sz="2000" b="1">
                <a:latin typeface="Calibri" pitchFamily="34" charset="0"/>
              </a:rPr>
              <a:t>,</a:t>
            </a:r>
            <a:r>
              <a:rPr lang="zh-CN" altLang="en-US" sz="2000" b="1">
                <a:latin typeface="Calibri" pitchFamily="34" charset="0"/>
              </a:rPr>
              <a:t>现在已经可以在很短的时间内传送很大的信息量</a:t>
            </a:r>
            <a:r>
              <a:rPr lang="en-US" altLang="zh-CN" sz="2000" b="1">
                <a:latin typeface="Calibri" pitchFamily="34" charset="0"/>
              </a:rPr>
              <a:t>,</a:t>
            </a:r>
            <a:r>
              <a:rPr lang="zh-CN" altLang="en-US" sz="2000" b="1">
                <a:latin typeface="Calibri" pitchFamily="34" charset="0"/>
              </a:rPr>
              <a:t>信息传送的速度越来越快</a:t>
            </a:r>
            <a:r>
              <a:rPr lang="en-US" altLang="zh-CN" sz="2000" b="1">
                <a:latin typeface="Calibri" pitchFamily="34" charset="0"/>
              </a:rPr>
              <a:t>,</a:t>
            </a:r>
            <a:r>
              <a:rPr lang="zh-CN" altLang="en-US" sz="2000" b="1">
                <a:latin typeface="Calibri" pitchFamily="34" charset="0"/>
              </a:rPr>
              <a:t>能够满足电视等活动画面的需要</a:t>
            </a:r>
            <a:r>
              <a:rPr lang="en-US" altLang="zh-CN" sz="2000" b="1">
                <a:latin typeface="Calibri" pitchFamily="34" charset="0"/>
              </a:rPr>
              <a:t>,</a:t>
            </a:r>
            <a:r>
              <a:rPr lang="zh-CN" altLang="en-US" sz="2000" b="1">
                <a:latin typeface="Calibri" pitchFamily="34" charset="0"/>
              </a:rPr>
              <a:t>我们已经可以轻松地在网上看电视了</a:t>
            </a:r>
            <a:r>
              <a:rPr lang="en-US" altLang="zh-CN" sz="2000" b="1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图片 10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538" y="771525"/>
            <a:ext cx="15970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mt333.jpg" descr="id:2147503730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824" y="771525"/>
            <a:ext cx="3547318" cy="218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43179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2317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互联网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876300" y="1803400"/>
            <a:ext cx="7437438" cy="11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itchFamily="34" charset="0"/>
              </a:rPr>
              <a:t>写信人通过因特网把信件发到收件人的邮箱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en-US" sz="2400" b="1" dirty="0">
                <a:latin typeface="Calibri" pitchFamily="34" charset="0"/>
              </a:rPr>
              <a:t>收件人可在任何时候打开自己的邮箱查看邮件</a:t>
            </a:r>
            <a:r>
              <a:rPr lang="en-US" altLang="zh-CN" sz="24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" y="838200"/>
            <a:ext cx="1547813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23825"/>
            <a:ext cx="32289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83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14350"/>
            <a:ext cx="51339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4300" y="3448050"/>
            <a:ext cx="4251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423259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40497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信息的记录和存储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3146034" y="4131413"/>
            <a:ext cx="31119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400" b="1" dirty="0">
                <a:latin typeface="Calibri" pitchFamily="34" charset="0"/>
              </a:rPr>
              <a:t>存世最早的牛骨刻辞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mt304.jpg" descr="id:214750285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26562" y="1059582"/>
            <a:ext cx="2750864" cy="2835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423259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40497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信息的记录和存储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736600" y="1439863"/>
            <a:ext cx="7912100" cy="33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信息存储材料的沿革</a:t>
            </a:r>
            <a:r>
              <a:rPr lang="en-US" altLang="zh-CN" sz="2000" b="1" dirty="0">
                <a:latin typeface="Calibri" pitchFamily="34" charset="0"/>
              </a:rPr>
              <a:t>: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latin typeface="Calibri" pitchFamily="34" charset="0"/>
              </a:rPr>
              <a:t>信息存储材料在</a:t>
            </a:r>
            <a:r>
              <a:rPr lang="en-US" altLang="zh-CN" sz="2000" b="1" dirty="0">
                <a:latin typeface="Calibri" pitchFamily="34" charset="0"/>
              </a:rPr>
              <a:t>50</a:t>
            </a:r>
            <a:r>
              <a:rPr lang="zh-CN" altLang="zh-CN" sz="2000" b="1" dirty="0">
                <a:latin typeface="Calibri" pitchFamily="34" charset="0"/>
              </a:rPr>
              <a:t>年前至今一直是以磁记录为主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磁盘的记录密度已超过</a:t>
            </a:r>
            <a:r>
              <a:rPr lang="en-US" altLang="zh-CN" sz="2000" b="1" dirty="0">
                <a:latin typeface="Calibri" pitchFamily="34" charset="0"/>
              </a:rPr>
              <a:t>108</a:t>
            </a:r>
            <a:r>
              <a:rPr lang="zh-CN" altLang="zh-CN" sz="2000" b="1" dirty="0">
                <a:latin typeface="Calibri" pitchFamily="34" charset="0"/>
              </a:rPr>
              <a:t>位</a:t>
            </a:r>
            <a:r>
              <a:rPr lang="en-US" altLang="zh-CN" sz="2000" b="1" i="1" dirty="0">
                <a:latin typeface="Calibri" pitchFamily="34" charset="0"/>
              </a:rPr>
              <a:t>/</a:t>
            </a:r>
            <a:r>
              <a:rPr lang="zh-CN" altLang="zh-CN" sz="2000" b="1" dirty="0">
                <a:latin typeface="Calibri" pitchFamily="34" charset="0"/>
              </a:rPr>
              <a:t>厘米</a:t>
            </a:r>
            <a:r>
              <a:rPr lang="en-US" altLang="zh-CN" sz="2000" b="1" baseline="30000" dirty="0">
                <a:latin typeface="Calibri" pitchFamily="34" charset="0"/>
              </a:rPr>
              <a:t>2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磁带为</a:t>
            </a:r>
            <a:r>
              <a:rPr lang="en-US" altLang="zh-CN" sz="2000" b="1" dirty="0">
                <a:latin typeface="Calibri" pitchFamily="34" charset="0"/>
              </a:rPr>
              <a:t>0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en-US" altLang="zh-CN" sz="2000" b="1" dirty="0">
                <a:latin typeface="Calibri" pitchFamily="34" charset="0"/>
              </a:rPr>
              <a:t>2×108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磁盘和磁带都是将磁粉(γ-Fe</a:t>
            </a:r>
            <a:r>
              <a:rPr lang="zh-CN" altLang="zh-CN" sz="2000" b="1" baseline="-25000" dirty="0">
                <a:latin typeface="Calibri" pitchFamily="34" charset="0"/>
              </a:rPr>
              <a:t>2</a:t>
            </a:r>
            <a:r>
              <a:rPr lang="zh-CN" altLang="zh-CN" sz="2000" b="1" dirty="0">
                <a:latin typeface="Calibri" pitchFamily="34" charset="0"/>
              </a:rPr>
              <a:t>O</a:t>
            </a:r>
            <a:r>
              <a:rPr lang="zh-CN" altLang="zh-CN" sz="2000" b="1" baseline="-25000" dirty="0">
                <a:latin typeface="Calibri" pitchFamily="34" charset="0"/>
              </a:rPr>
              <a:t>3</a:t>
            </a:r>
            <a:r>
              <a:rPr lang="zh-CN" altLang="zh-CN" sz="2000" b="1" dirty="0">
                <a:latin typeface="Calibri" pitchFamily="34" charset="0"/>
              </a:rPr>
              <a:t>铁氧体)涂在磁盘或有机膜上而成,产品的成本低,稳定性好.60年代发展出CrO</a:t>
            </a:r>
            <a:r>
              <a:rPr lang="zh-CN" altLang="zh-CN" sz="2000" b="1" baseline="-25000" dirty="0">
                <a:latin typeface="Calibri" pitchFamily="34" charset="0"/>
              </a:rPr>
              <a:t>2</a:t>
            </a:r>
            <a:r>
              <a:rPr lang="zh-CN" altLang="zh-CN" sz="2000" b="1" dirty="0">
                <a:latin typeface="Calibri" pitchFamily="34" charset="0"/>
              </a:rPr>
              <a:t>和以(Co</a:t>
            </a:r>
            <a:r>
              <a:rPr lang="zh-CN" altLang="zh-CN" sz="2000" b="1" baseline="30000" dirty="0">
                <a:latin typeface="Calibri" pitchFamily="34" charset="0"/>
              </a:rPr>
              <a:t>+</a:t>
            </a:r>
            <a:r>
              <a:rPr lang="zh-CN" altLang="zh-CN" sz="2000" b="1" dirty="0">
                <a:latin typeface="Calibri" pitchFamily="34" charset="0"/>
              </a:rPr>
              <a:t>+)改性的氧化铁粉是记录密度更高的材料.70年代发展出超微细铁粉(0.2μ×0.02μ),到80年代钡铁氧体(BaO·6Fe</a:t>
            </a:r>
            <a:r>
              <a:rPr lang="zh-CN" altLang="zh-CN" sz="2000" b="1" baseline="-25000" dirty="0">
                <a:latin typeface="Calibri" pitchFamily="34" charset="0"/>
              </a:rPr>
              <a:t>2</a:t>
            </a:r>
            <a:r>
              <a:rPr lang="zh-CN" altLang="zh-CN" sz="2000" b="1" dirty="0">
                <a:latin typeface="Calibri" pitchFamily="34" charset="0"/>
              </a:rPr>
              <a:t>O</a:t>
            </a:r>
            <a:r>
              <a:rPr lang="zh-CN" altLang="zh-CN" sz="2000" b="1" baseline="-25000" dirty="0">
                <a:latin typeface="Calibri" pitchFamily="34" charset="0"/>
              </a:rPr>
              <a:t>3</a:t>
            </a:r>
            <a:r>
              <a:rPr lang="zh-CN" altLang="zh-CN" sz="2000" b="1" dirty="0">
                <a:latin typeface="Calibri" pitchFamily="34" charset="0"/>
              </a:rPr>
              <a:t>)的超微细粉(涂于0.1 μ直径和0.01 μ厚度圆盘)都具有良好的磁记录性能.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图片 10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11213"/>
            <a:ext cx="15478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13158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0114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信息的传播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044575" y="3213100"/>
            <a:ext cx="74158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400" b="1" dirty="0">
                <a:latin typeface="Calibri" pitchFamily="34" charset="0"/>
              </a:rPr>
              <a:t>古代传递信息</a:t>
            </a:r>
            <a:r>
              <a:rPr lang="en-US" altLang="zh-CN" sz="2400" b="1" dirty="0">
                <a:latin typeface="Calibri" pitchFamily="34" charset="0"/>
              </a:rPr>
              <a:t>:</a:t>
            </a:r>
            <a:r>
              <a:rPr lang="zh-CN" altLang="zh-CN" sz="2400" b="1" dirty="0">
                <a:latin typeface="Calibri" pitchFamily="34" charset="0"/>
              </a:rPr>
              <a:t>飞鸽传书、烽火戏诸侯、家书抵万金等</a:t>
            </a:r>
            <a:r>
              <a:rPr lang="en-US" altLang="zh-CN" sz="2400" b="1" i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图片 17" descr="图片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3" y="827088"/>
            <a:ext cx="15970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mt305.jpg" descr="id:2147502895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1247" y="858539"/>
            <a:ext cx="4377470" cy="2045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13158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0114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信息的传播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371600" y="1682750"/>
            <a:ext cx="7088832" cy="1691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latin typeface="Calibri" pitchFamily="34" charset="0"/>
              </a:rPr>
              <a:t>在人类历史上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信息及其传播过程共经过五次巨大变革</a:t>
            </a:r>
            <a:r>
              <a:rPr lang="en-US" altLang="zh-CN" sz="2400" b="1" dirty="0">
                <a:latin typeface="Calibri" pitchFamily="34" charset="0"/>
              </a:rPr>
              <a:t>,</a:t>
            </a:r>
            <a:r>
              <a:rPr lang="zh-CN" altLang="zh-CN" sz="2400" b="1" dirty="0">
                <a:latin typeface="Calibri" pitchFamily="34" charset="0"/>
              </a:rPr>
              <a:t>分别是语言的诞生、文字的诞生、印刷术的诞生、电磁波的诞生和应用以及计算机技术的应用</a:t>
            </a:r>
            <a:r>
              <a:rPr lang="en-US" altLang="zh-CN" sz="2400" b="1" i="1" dirty="0">
                <a:latin typeface="Calibri" pitchFamily="34" charset="0"/>
              </a:rPr>
              <a:t>.</a:t>
            </a:r>
            <a:endParaRPr lang="zh-CN" altLang="zh-CN" sz="24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11213"/>
            <a:ext cx="15478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13158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0114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信息的传播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539552" y="1458913"/>
            <a:ext cx="8705850" cy="58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latin typeface="Calibri" pitchFamily="34" charset="0"/>
              </a:rPr>
              <a:t>女孩说话的声音是如何传到男孩耳朵中的</a:t>
            </a:r>
            <a:r>
              <a:rPr lang="en-US" altLang="zh-CN" sz="2400" b="1" dirty="0">
                <a:latin typeface="Calibri" pitchFamily="34" charset="0"/>
              </a:rPr>
              <a:t>?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C:\Users\Administrator\Desktop\生活中的物理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5263" y="879475"/>
            <a:ext cx="1717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mt307.jpg" descr="id:2147502923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6762" y="2246314"/>
            <a:ext cx="337716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mt308.jpg" descr="id:2147502930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4075" y="2246313"/>
            <a:ext cx="3678238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13158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0114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信息的传播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438150" y="1393825"/>
            <a:ext cx="870585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000" b="1" dirty="0">
                <a:latin typeface="Calibri" pitchFamily="34" charset="0"/>
              </a:rPr>
              <a:t>                                           古代信息传递的方式</a:t>
            </a:r>
            <a:r>
              <a:rPr lang="en-US" altLang="zh-CN" sz="2000" b="1" dirty="0">
                <a:latin typeface="Calibri" pitchFamily="34" charset="0"/>
              </a:rPr>
              <a:t>:</a:t>
            </a:r>
          </a:p>
          <a:p>
            <a:r>
              <a:rPr lang="en-US" altLang="zh-CN" sz="2000" b="1" dirty="0">
                <a:latin typeface="Calibri" pitchFamily="34" charset="0"/>
              </a:rPr>
              <a:t>1.</a:t>
            </a:r>
            <a:r>
              <a:rPr lang="zh-CN" altLang="en-US" sz="2000" b="1" dirty="0">
                <a:latin typeface="Calibri" pitchFamily="34" charset="0"/>
              </a:rPr>
              <a:t>用鸟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例如鸽子做传输工具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  <a:p>
            <a:r>
              <a:rPr lang="en-US" altLang="zh-CN" sz="2000" b="1" dirty="0">
                <a:latin typeface="Calibri" pitchFamily="34" charset="0"/>
              </a:rPr>
              <a:t>2.</a:t>
            </a:r>
            <a:r>
              <a:rPr lang="zh-CN" altLang="en-US" sz="2000" b="1" dirty="0">
                <a:latin typeface="Calibri" pitchFamily="34" charset="0"/>
              </a:rPr>
              <a:t>以特殊声音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如钟声、鼓声、鞭炮声等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  <a:p>
            <a:r>
              <a:rPr lang="en-US" altLang="zh-CN" sz="2000" b="1" dirty="0">
                <a:latin typeface="Calibri" pitchFamily="34" charset="0"/>
              </a:rPr>
              <a:t>3.</a:t>
            </a:r>
            <a:r>
              <a:rPr lang="zh-CN" altLang="en-US" sz="2000" b="1" dirty="0">
                <a:latin typeface="Calibri" pitchFamily="34" charset="0"/>
              </a:rPr>
              <a:t>以灯光、火光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如孔明灯、烽火台等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  <a:p>
            <a:r>
              <a:rPr lang="en-US" altLang="zh-CN" sz="2000" b="1" dirty="0">
                <a:latin typeface="Calibri" pitchFamily="34" charset="0"/>
              </a:rPr>
              <a:t>4.</a:t>
            </a:r>
            <a:r>
              <a:rPr lang="zh-CN" altLang="en-US" sz="2000" b="1" dirty="0">
                <a:latin typeface="Calibri" pitchFamily="34" charset="0"/>
              </a:rPr>
              <a:t>还有其他记号、摆设等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如诱敌的记号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  <a:p>
            <a:r>
              <a:rPr lang="zh-CN" altLang="en-US" sz="2000" b="1" dirty="0">
                <a:latin typeface="Calibri" pitchFamily="34" charset="0"/>
              </a:rPr>
              <a:t>现代信息传递的方式</a:t>
            </a:r>
            <a:r>
              <a:rPr lang="en-US" altLang="zh-CN" sz="2000" b="1" dirty="0">
                <a:latin typeface="Calibri" pitchFamily="34" charset="0"/>
              </a:rPr>
              <a:t>:</a:t>
            </a:r>
          </a:p>
          <a:p>
            <a:r>
              <a:rPr lang="en-US" altLang="zh-CN" sz="2000" b="1" dirty="0">
                <a:latin typeface="Calibri" pitchFamily="34" charset="0"/>
              </a:rPr>
              <a:t>1.</a:t>
            </a:r>
            <a:r>
              <a:rPr lang="zh-CN" altLang="en-US" sz="2000" b="1" dirty="0">
                <a:latin typeface="Calibri" pitchFamily="34" charset="0"/>
              </a:rPr>
              <a:t>有线通讯传输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如电话、传真、电报、电视等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  <a:p>
            <a:r>
              <a:rPr lang="en-US" altLang="zh-CN" sz="2000" b="1" dirty="0">
                <a:latin typeface="Calibri" pitchFamily="34" charset="0"/>
              </a:rPr>
              <a:t>2.</a:t>
            </a:r>
            <a:r>
              <a:rPr lang="zh-CN" altLang="en-US" sz="2000" b="1" dirty="0">
                <a:latin typeface="Calibri" pitchFamily="34" charset="0"/>
              </a:rPr>
              <a:t>无线通讯传输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如对讲机、</a:t>
            </a:r>
            <a:r>
              <a:rPr lang="en-US" altLang="zh-CN" sz="2000" b="1" dirty="0">
                <a:latin typeface="Calibri" pitchFamily="34" charset="0"/>
              </a:rPr>
              <a:t>BP</a:t>
            </a:r>
            <a:r>
              <a:rPr lang="zh-CN" altLang="en-US" sz="2000" b="1" dirty="0">
                <a:latin typeface="Calibri" pitchFamily="34" charset="0"/>
              </a:rPr>
              <a:t>机</a:t>
            </a:r>
            <a:r>
              <a:rPr lang="en-US" altLang="zh-CN" sz="2000" b="1" dirty="0">
                <a:latin typeface="Calibri" pitchFamily="34" charset="0"/>
              </a:rPr>
              <a:t>(</a:t>
            </a:r>
            <a:r>
              <a:rPr lang="zh-CN" altLang="en-US" sz="2000" b="1" dirty="0">
                <a:latin typeface="Calibri" pitchFamily="34" charset="0"/>
              </a:rPr>
              <a:t>已淘汰</a:t>
            </a:r>
            <a:r>
              <a:rPr lang="en-US" altLang="zh-CN" sz="2000" b="1" dirty="0">
                <a:latin typeface="Calibri" pitchFamily="34" charset="0"/>
              </a:rPr>
              <a:t>)</a:t>
            </a:r>
            <a:r>
              <a:rPr lang="zh-CN" altLang="en-US" sz="2000" b="1" dirty="0">
                <a:latin typeface="Calibri" pitchFamily="34" charset="0"/>
              </a:rPr>
              <a:t>、移动电话、收音机等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  <a:p>
            <a:r>
              <a:rPr lang="en-US" altLang="zh-CN" sz="2000" b="1" dirty="0">
                <a:latin typeface="Calibri" pitchFamily="34" charset="0"/>
              </a:rPr>
              <a:t>3.</a:t>
            </a:r>
            <a:r>
              <a:rPr lang="zh-CN" altLang="en-US" sz="2000" b="1" dirty="0">
                <a:latin typeface="Calibri" pitchFamily="34" charset="0"/>
              </a:rPr>
              <a:t>数字通讯传输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联网的电脑、数字电视等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  <a:p>
            <a:r>
              <a:rPr lang="en-US" altLang="zh-CN" sz="2000" b="1" dirty="0">
                <a:latin typeface="Calibri" pitchFamily="34" charset="0"/>
              </a:rPr>
              <a:t>4.</a:t>
            </a:r>
            <a:r>
              <a:rPr lang="zh-CN" altLang="en-US" sz="2000" b="1" dirty="0">
                <a:latin typeface="Calibri" pitchFamily="34" charset="0"/>
              </a:rPr>
              <a:t>纸张通讯传输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en-US" sz="2000" b="1" dirty="0">
                <a:latin typeface="Calibri" pitchFamily="34" charset="0"/>
              </a:rPr>
              <a:t>如杂志、报纸等</a:t>
            </a:r>
            <a:r>
              <a:rPr lang="en-US" altLang="zh-CN" sz="2000" b="1" dirty="0">
                <a:latin typeface="Calibri" pitchFamily="34" charset="0"/>
              </a:rPr>
              <a:t>.</a:t>
            </a: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44488" y="960438"/>
            <a:ext cx="1438275" cy="4619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latin typeface="华文行楷" pitchFamily="2" charset="-122"/>
                <a:ea typeface="华文行楷" pitchFamily="2" charset="-122"/>
              </a:rPr>
              <a:t>想想议议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13158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28600" y="349250"/>
            <a:ext cx="3011488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信息的传播</a:t>
            </a:r>
            <a:endParaRPr lang="en-US" altLang="zh-CN" sz="27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438150" y="1393825"/>
            <a:ext cx="8472488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1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话筒将声信号转化为电信号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实质是将机械能转化为电能</a:t>
            </a:r>
            <a:r>
              <a:rPr lang="en-US" altLang="zh-CN" sz="2000" b="1" dirty="0">
                <a:latin typeface="Calibri" pitchFamily="34" charset="0"/>
              </a:rPr>
              <a:t>;</a:t>
            </a:r>
            <a:r>
              <a:rPr lang="zh-CN" altLang="zh-CN" sz="2000" b="1" dirty="0">
                <a:latin typeface="Calibri" pitchFamily="34" charset="0"/>
              </a:rPr>
              <a:t>听筒是将电信号转化为声信号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实质是将电能转化为机械能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Calibri" pitchFamily="34" charset="0"/>
              </a:rPr>
              <a:t>2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r>
              <a:rPr lang="zh-CN" altLang="zh-CN" sz="2000" b="1" dirty="0">
                <a:latin typeface="Calibri" pitchFamily="34" charset="0"/>
              </a:rPr>
              <a:t>话筒是把忽高忽低的声音变为变化的电流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结构与麦克风相似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主要原理是电磁感应现象</a:t>
            </a:r>
            <a:r>
              <a:rPr lang="en-US" altLang="zh-CN" sz="2000" b="1" dirty="0">
                <a:latin typeface="Calibri" pitchFamily="34" charset="0"/>
              </a:rPr>
              <a:t>;</a:t>
            </a:r>
            <a:r>
              <a:rPr lang="zh-CN" altLang="zh-CN" sz="2000" b="1" dirty="0">
                <a:latin typeface="Calibri" pitchFamily="34" charset="0"/>
              </a:rPr>
              <a:t>听筒是把变化的电流还原为声音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结构与扬声器相似</a:t>
            </a:r>
            <a:r>
              <a:rPr lang="en-US" altLang="zh-CN" sz="2000" b="1" dirty="0">
                <a:latin typeface="Calibri" pitchFamily="34" charset="0"/>
              </a:rPr>
              <a:t>,</a:t>
            </a:r>
            <a:r>
              <a:rPr lang="zh-CN" altLang="zh-CN" sz="2000" b="1" dirty="0">
                <a:latin typeface="Calibri" pitchFamily="34" charset="0"/>
              </a:rPr>
              <a:t>主要原理为通电导体在磁场中受力运动</a:t>
            </a:r>
            <a:r>
              <a:rPr lang="en-US" altLang="zh-CN" sz="2000" b="1" i="1" dirty="0">
                <a:latin typeface="Calibri" pitchFamily="34" charset="0"/>
              </a:rPr>
              <a:t>.</a:t>
            </a:r>
            <a:endParaRPr lang="zh-CN" altLang="zh-CN" sz="2000" b="1" dirty="0">
              <a:latin typeface="Calibri" pitchFamily="34" charset="0"/>
            </a:endParaRPr>
          </a:p>
        </p:txBody>
      </p:sp>
      <p:pic>
        <p:nvPicPr>
          <p:cNvPr id="14" name="图片 13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49644" b="50000"/>
          <a:stretch>
            <a:fillRect/>
          </a:stretch>
        </p:blipFill>
        <p:spPr bwMode="auto">
          <a:xfrm>
            <a:off x="8210550" y="4216400"/>
            <a:ext cx="9334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11213"/>
            <a:ext cx="15478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1316</Words>
  <Application>Microsoft Office PowerPoint</Application>
  <PresentationFormat>全屏显示(16:9)</PresentationFormat>
  <Paragraphs>92</Paragraphs>
  <Slides>29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0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5</cp:revision>
  <dcterms:created xsi:type="dcterms:W3CDTF">2020-02-27T09:21:44Z</dcterms:created>
  <dcterms:modified xsi:type="dcterms:W3CDTF">2020-03-13T00:39:03Z</dcterms:modified>
</cp:coreProperties>
</file>