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2.bin" ContentType="application/vnd.ms-office.activeX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activeX/activeX1.bin" ContentType="application/vnd.ms-office.activeX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0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7B9D-27B2-46F0-BFAD-6D0C0F22333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686D-0A5E-43C2-A19F-D0FC72333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649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60518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7410" name="文本占位符 605186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80124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60313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9458" name="文本占位符 603138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  <p:extLst>
      <p:ext uri="{BB962C8B-B14F-4D97-AF65-F5344CB8AC3E}">
        <p14:creationId xmlns="" xmlns:p14="http://schemas.microsoft.com/office/powerpoint/2010/main" val="7547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60825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2530" name="文本占位符 608258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5478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59187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/>
        </p:spPr>
      </p:sp>
      <p:sp>
        <p:nvSpPr>
          <p:cNvPr id="32771" name="文本占位符 591874"/>
          <p:cNvSpPr>
            <a:spLocks noGrp="1" noRot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en-US" altLang="zh-CN" smtClean="0"/>
              <a:t>2009.19</a:t>
            </a:r>
            <a:r>
              <a:rPr lang="zh-CN" altLang="en-US" smtClean="0"/>
              <a:t>英国</a:t>
            </a:r>
            <a:r>
              <a:rPr lang="en-US" altLang="zh-CN" smtClean="0"/>
              <a:t>《</a:t>
            </a:r>
            <a:r>
              <a:rPr lang="zh-CN" altLang="en-US" smtClean="0"/>
              <a:t>每日邮报</a:t>
            </a:r>
            <a:r>
              <a:rPr lang="en-US" altLang="zh-CN" smtClean="0"/>
              <a:t>》 http://www.dailymail.co.uk/news/article-1184566/Whiffle-wind-Pictures-flying-gooses-incredible-contortion-slow-down.html</a:t>
            </a:r>
          </a:p>
        </p:txBody>
      </p:sp>
    </p:spTree>
    <p:extLst>
      <p:ext uri="{BB962C8B-B14F-4D97-AF65-F5344CB8AC3E}">
        <p14:creationId xmlns="" xmlns:p14="http://schemas.microsoft.com/office/powerpoint/2010/main" val="411962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83C953F-CEE6-4418-AF3A-61B81BDCDC81}" type="slidenum">
              <a:rPr lang="zh-CN" altLang="en-US" sz="1200">
                <a:latin typeface="Times New Roman" panose="02020603050405020304" pitchFamily="18" charset="0"/>
              </a:rPr>
              <a:pPr algn="r"/>
              <a:t>24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6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EA5A96B-73A8-4C79-92F1-63E6D1B02555}" type="slidenum">
              <a:rPr lang="en-US" altLang="zh-CN" sz="1200"/>
              <a:pPr algn="r"/>
              <a:t>26</a:t>
            </a:fld>
            <a:endParaRPr lang="en-US" altLang="zh-CN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zh-CN" altLang="zh-CN" smtClean="0"/>
              <a:t>本资料来自于资源最齐全的２１世纪教育网www.21cnjy.com</a:t>
            </a:r>
          </a:p>
        </p:txBody>
      </p:sp>
    </p:spTree>
    <p:extLst>
      <p:ext uri="{BB962C8B-B14F-4D97-AF65-F5344CB8AC3E}">
        <p14:creationId xmlns="" xmlns:p14="http://schemas.microsoft.com/office/powerpoint/2010/main" val="17526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57856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5058" name="文本占位符 57856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9799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1351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5799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4162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1034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pPr/>
              <a:t>2018/5/19</a:t>
            </a:fld>
            <a:endParaRPr lang="zh-CN" altLang="en-US"/>
          </a:p>
        </p:txBody>
      </p:sp>
      <p:sp>
        <p:nvSpPr>
          <p:cNvPr id="7" name="页脚占位符 1034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1034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71BA-7EE3-4B16-B2C8-2980A42938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73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1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25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87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2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789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636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209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317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A24E-40B2-45FE-8F72-7D6B647CD3AA}" type="datetimeFigureOut">
              <a:rPr lang="zh-CN" altLang="en-US" smtClean="0"/>
              <a:pPr/>
              <a:t>2018/5/19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C81F-3AE7-43D7-BA47-817C144DEC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06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i.baidu.com/yinekamineko/album/item/b2281a0042fae19fe950cd50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&#12304;&#32032;&#26448;&#19968;&#12305;8.7&#39134;&#26426;&#20026;&#20160;&#20040;&#33021;&#19978;&#22825;&#8212;&#8212;&#26426;&#32764;&#30340;&#21319;&#21147;.swf" TargetMode="Externa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dailymail.co.uk/news/article-1184566/wind-Pictures-flying-gooses-incredible-contortion-slow-down.html" TargetMode="External"/><Relationship Id="rId7" Type="http://schemas.openxmlformats.org/officeDocument/2006/relationships/hyperlink" Target="&#12304;&#32032;&#26448;&#19968;&#12305;8.7&#39134;&#26426;&#20026;&#20160;&#20040;&#33021;&#19978;&#22825;&#8212;&#8212;&#26426;&#32764;&#30340;&#21319;&#21147;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hyperlink" Target="6&#27969;&#36895;&#26426;&#32764;.flv" TargetMode="External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21345;&#27931;&#26031;%20&#20219;&#24847;&#29699;.mpeg" TargetMode="External"/><Relationship Id="rId4" Type="http://schemas.openxmlformats.org/officeDocument/2006/relationships/hyperlink" Target="&#36275;&#29699;&#39321;&#34121;&#29699;&#38598;&#38182;.mp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&#28082;&#21387;%20&#20919;&#28909;&#27700;&#28151;&#21512;%20&#26080;&#22768;.swf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C:/Documents%20and%20Settings/Administrator/Local%20Settings/Temp/CyberArticle/02370ad56fde0d0ec4ffc37ba03e9de3_files/11467617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1&#21387;&#24378;.fl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WordArt 7"/>
          <p:cNvSpPr>
            <a:spLocks noChangeArrowheads="1" noChangeShapeType="1" noTextEdit="1"/>
          </p:cNvSpPr>
          <p:nvPr/>
        </p:nvSpPr>
        <p:spPr bwMode="auto">
          <a:xfrm>
            <a:off x="1489587" y="1769807"/>
            <a:ext cx="8627807" cy="2390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微软雅黑" pitchFamily="34" charset="-122"/>
                <a:ea typeface="微软雅黑" pitchFamily="34" charset="-122"/>
              </a:rPr>
              <a:t>第四节  流体压强与流速的关系</a:t>
            </a:r>
          </a:p>
        </p:txBody>
      </p:sp>
    </p:spTree>
    <p:extLst>
      <p:ext uri="{BB962C8B-B14F-4D97-AF65-F5344CB8AC3E}">
        <p14:creationId xmlns="" xmlns:p14="http://schemas.microsoft.com/office/powerpoint/2010/main" val="2174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604161"/>
          <p:cNvSpPr>
            <a:spLocks noChangeArrowheads="1"/>
          </p:cNvSpPr>
          <p:nvPr/>
        </p:nvSpPr>
        <p:spPr bwMode="auto">
          <a:xfrm>
            <a:off x="2133600" y="3505201"/>
            <a:ext cx="2376488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6386" name="矩形 604162"/>
          <p:cNvSpPr>
            <a:spLocks noChangeArrowheads="1"/>
          </p:cNvSpPr>
          <p:nvPr/>
        </p:nvSpPr>
        <p:spPr bwMode="auto">
          <a:xfrm>
            <a:off x="2133600" y="3810000"/>
            <a:ext cx="2376488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64" name="椭圆 604163"/>
          <p:cNvSpPr>
            <a:spLocks noChangeArrowheads="1"/>
          </p:cNvSpPr>
          <p:nvPr/>
        </p:nvSpPr>
        <p:spPr bwMode="auto">
          <a:xfrm>
            <a:off x="3886201" y="3505201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604165" name="椭圆 604164"/>
          <p:cNvSpPr>
            <a:spLocks noChangeArrowheads="1"/>
          </p:cNvSpPr>
          <p:nvPr/>
        </p:nvSpPr>
        <p:spPr bwMode="auto">
          <a:xfrm>
            <a:off x="2514601" y="3505201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矩形 604165"/>
          <p:cNvSpPr>
            <a:spLocks noChangeArrowheads="1"/>
          </p:cNvSpPr>
          <p:nvPr/>
        </p:nvSpPr>
        <p:spPr bwMode="auto">
          <a:xfrm rot="16200000">
            <a:off x="2624138" y="4691063"/>
            <a:ext cx="1296988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67" name="左箭头 604166"/>
          <p:cNvSpPr>
            <a:spLocks noChangeArrowheads="1"/>
          </p:cNvSpPr>
          <p:nvPr/>
        </p:nvSpPr>
        <p:spPr bwMode="auto">
          <a:xfrm>
            <a:off x="3124200" y="3657600"/>
            <a:ext cx="228600" cy="762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68" name="左箭头 604167"/>
          <p:cNvSpPr>
            <a:spLocks noChangeArrowheads="1"/>
          </p:cNvSpPr>
          <p:nvPr/>
        </p:nvSpPr>
        <p:spPr bwMode="auto">
          <a:xfrm>
            <a:off x="4267200" y="3581400"/>
            <a:ext cx="609600" cy="228600"/>
          </a:xfrm>
          <a:prstGeom prst="leftArrow">
            <a:avLst>
              <a:gd name="adj1" fmla="val 50000"/>
              <a:gd name="adj2" fmla="val 666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69" name="左箭头 604168"/>
          <p:cNvSpPr>
            <a:spLocks noChangeArrowheads="1"/>
          </p:cNvSpPr>
          <p:nvPr/>
        </p:nvSpPr>
        <p:spPr bwMode="auto">
          <a:xfrm rot="10800000">
            <a:off x="1905000" y="3581400"/>
            <a:ext cx="609600" cy="228600"/>
          </a:xfrm>
          <a:prstGeom prst="leftArrow">
            <a:avLst>
              <a:gd name="adj1" fmla="val 50000"/>
              <a:gd name="adj2" fmla="val 666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70" name="左箭头 604169"/>
          <p:cNvSpPr>
            <a:spLocks noChangeArrowheads="1"/>
          </p:cNvSpPr>
          <p:nvPr/>
        </p:nvSpPr>
        <p:spPr bwMode="auto">
          <a:xfrm rot="10800000" flipV="1">
            <a:off x="3352800" y="3657600"/>
            <a:ext cx="228600" cy="762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71" name="文本框 604170"/>
          <p:cNvSpPr txBox="1">
            <a:spLocks noChangeArrowheads="1"/>
          </p:cNvSpPr>
          <p:nvPr/>
        </p:nvSpPr>
        <p:spPr bwMode="auto">
          <a:xfrm>
            <a:off x="5181600" y="4343400"/>
            <a:ext cx="533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气体在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流速大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，流速小的地方压强大</a:t>
            </a:r>
          </a:p>
        </p:txBody>
      </p:sp>
      <p:sp>
        <p:nvSpPr>
          <p:cNvPr id="604172" name="文本框 604171"/>
          <p:cNvSpPr txBox="1">
            <a:spLocks noChangeArrowheads="1"/>
          </p:cNvSpPr>
          <p:nvPr/>
        </p:nvSpPr>
        <p:spPr bwMode="auto">
          <a:xfrm>
            <a:off x="3810000" y="1676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靠拢：</a:t>
            </a:r>
          </a:p>
        </p:txBody>
      </p:sp>
      <p:sp>
        <p:nvSpPr>
          <p:cNvPr id="16396" name="文本框 604172"/>
          <p:cNvSpPr txBox="1">
            <a:spLocks noChangeArrowheads="1"/>
          </p:cNvSpPr>
          <p:nvPr/>
        </p:nvSpPr>
        <p:spPr bwMode="auto">
          <a:xfrm>
            <a:off x="3810000" y="838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吹气：</a:t>
            </a:r>
          </a:p>
        </p:txBody>
      </p:sp>
      <p:sp>
        <p:nvSpPr>
          <p:cNvPr id="16397" name="文本框 604173"/>
          <p:cNvSpPr txBox="1">
            <a:spLocks noChangeArrowheads="1"/>
          </p:cNvSpPr>
          <p:nvPr/>
        </p:nvSpPr>
        <p:spPr bwMode="auto">
          <a:xfrm>
            <a:off x="3810000" y="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"/>
                <a:ea typeface="黑体" panose="02010609060101010101" pitchFamily="49" charset="-122"/>
              </a:rPr>
              <a:t>现象</a:t>
            </a:r>
            <a:r>
              <a:rPr lang="zh-CN" altLang="en-US" sz="3200" b="1">
                <a:solidFill>
                  <a:schemeClr val="accent2"/>
                </a:solidFill>
                <a:latin typeface=""/>
                <a:ea typeface="黑体" panose="02010609060101010101" pitchFamily="49" charset="-122"/>
              </a:rPr>
              <a:t>：</a:t>
            </a:r>
            <a:endParaRPr lang="zh-CN" altLang="en-US" sz="3200" b="1">
              <a:solidFill>
                <a:srgbClr val="0000FF"/>
              </a:solidFill>
              <a:latin typeface=""/>
              <a:ea typeface="黑体" panose="02010609060101010101" pitchFamily="49" charset="-122"/>
            </a:endParaRPr>
          </a:p>
        </p:txBody>
      </p:sp>
      <p:sp>
        <p:nvSpPr>
          <p:cNvPr id="604175" name="文本框 604174"/>
          <p:cNvSpPr txBox="1">
            <a:spLocks noChangeArrowheads="1"/>
          </p:cNvSpPr>
          <p:nvPr/>
        </p:nvSpPr>
        <p:spPr bwMode="auto">
          <a:xfrm>
            <a:off x="5029200" y="182880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外侧往里压的力大于内侧往外压的力，而外侧的力不变，则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内侧的力变小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04176" name="文本框 604175"/>
          <p:cNvSpPr txBox="1">
            <a:spLocks noChangeArrowheads="1"/>
          </p:cNvSpPr>
          <p:nvPr/>
        </p:nvSpPr>
        <p:spPr bwMode="auto">
          <a:xfrm>
            <a:off x="4876800" y="83820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内侧流速变大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，外侧流速不变</a:t>
            </a:r>
          </a:p>
        </p:txBody>
      </p:sp>
      <p:sp>
        <p:nvSpPr>
          <p:cNvPr id="604177" name="文本框 604176"/>
          <p:cNvSpPr txBox="1">
            <a:spLocks noChangeArrowheads="1"/>
          </p:cNvSpPr>
          <p:nvPr/>
        </p:nvSpPr>
        <p:spPr bwMode="auto">
          <a:xfrm>
            <a:off x="3962400" y="4267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</a:p>
        </p:txBody>
      </p:sp>
      <p:sp>
        <p:nvSpPr>
          <p:cNvPr id="16401" name="文本框 604177"/>
          <p:cNvSpPr txBox="1">
            <a:spLocks noChangeArrowheads="1"/>
          </p:cNvSpPr>
          <p:nvPr/>
        </p:nvSpPr>
        <p:spPr bwMode="auto">
          <a:xfrm>
            <a:off x="2738736" y="4343400"/>
            <a:ext cx="4616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吹气</a:t>
            </a:r>
          </a:p>
        </p:txBody>
      </p:sp>
      <p:sp>
        <p:nvSpPr>
          <p:cNvPr id="16402" name="矩形 604178"/>
          <p:cNvSpPr>
            <a:spLocks noChangeArrowheads="1"/>
          </p:cNvSpPr>
          <p:nvPr/>
        </p:nvSpPr>
        <p:spPr bwMode="auto">
          <a:xfrm>
            <a:off x="2133600" y="2438400"/>
            <a:ext cx="2376488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6403" name="矩形 604179"/>
          <p:cNvSpPr>
            <a:spLocks noChangeArrowheads="1"/>
          </p:cNvSpPr>
          <p:nvPr/>
        </p:nvSpPr>
        <p:spPr bwMode="auto">
          <a:xfrm>
            <a:off x="2133600" y="2819400"/>
            <a:ext cx="2376488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6404" name="椭圆 604180"/>
          <p:cNvSpPr>
            <a:spLocks noChangeArrowheads="1"/>
          </p:cNvSpPr>
          <p:nvPr/>
        </p:nvSpPr>
        <p:spPr bwMode="auto">
          <a:xfrm>
            <a:off x="2362201" y="2438401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椭圆 604181"/>
          <p:cNvSpPr>
            <a:spLocks noChangeArrowheads="1"/>
          </p:cNvSpPr>
          <p:nvPr/>
        </p:nvSpPr>
        <p:spPr bwMode="auto">
          <a:xfrm>
            <a:off x="3962401" y="2438401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83" name="左箭头 604182"/>
          <p:cNvSpPr>
            <a:spLocks noChangeArrowheads="1"/>
          </p:cNvSpPr>
          <p:nvPr/>
        </p:nvSpPr>
        <p:spPr bwMode="auto">
          <a:xfrm>
            <a:off x="4343400" y="2514600"/>
            <a:ext cx="609600" cy="228600"/>
          </a:xfrm>
          <a:prstGeom prst="leftArrow">
            <a:avLst>
              <a:gd name="adj1" fmla="val 50000"/>
              <a:gd name="adj2" fmla="val 666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84" name="左箭头 604183"/>
          <p:cNvSpPr>
            <a:spLocks noChangeArrowheads="1"/>
          </p:cNvSpPr>
          <p:nvPr/>
        </p:nvSpPr>
        <p:spPr bwMode="auto">
          <a:xfrm>
            <a:off x="2743200" y="2514600"/>
            <a:ext cx="533400" cy="228600"/>
          </a:xfrm>
          <a:prstGeom prst="leftArrow">
            <a:avLst>
              <a:gd name="adj1" fmla="val 50000"/>
              <a:gd name="adj2" fmla="val 5832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85" name="左箭头 604184"/>
          <p:cNvSpPr>
            <a:spLocks noChangeArrowheads="1"/>
          </p:cNvSpPr>
          <p:nvPr/>
        </p:nvSpPr>
        <p:spPr bwMode="auto">
          <a:xfrm rot="10800000">
            <a:off x="1752601" y="2514600"/>
            <a:ext cx="614363" cy="228600"/>
          </a:xfrm>
          <a:prstGeom prst="leftArrow">
            <a:avLst>
              <a:gd name="adj1" fmla="val 50000"/>
              <a:gd name="adj2" fmla="val 671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4186" name="左箭头 604185"/>
          <p:cNvSpPr>
            <a:spLocks noChangeArrowheads="1"/>
          </p:cNvSpPr>
          <p:nvPr/>
        </p:nvSpPr>
        <p:spPr bwMode="auto">
          <a:xfrm rot="10800000">
            <a:off x="3352801" y="2514600"/>
            <a:ext cx="614363" cy="228600"/>
          </a:xfrm>
          <a:prstGeom prst="leftArrow">
            <a:avLst>
              <a:gd name="adj1" fmla="val 50000"/>
              <a:gd name="adj2" fmla="val 671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6410" name="文本框 604186"/>
          <p:cNvSpPr txBox="1">
            <a:spLocks noChangeArrowheads="1"/>
          </p:cNvSpPr>
          <p:nvPr/>
        </p:nvSpPr>
        <p:spPr bwMode="auto">
          <a:xfrm>
            <a:off x="5029200" y="76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"/>
                <a:ea typeface="黑体" panose="02010609060101010101" pitchFamily="49" charset="-122"/>
              </a:rPr>
              <a:t>乒乓球互相靠拢</a:t>
            </a:r>
          </a:p>
        </p:txBody>
      </p:sp>
      <p:sp>
        <p:nvSpPr>
          <p:cNvPr id="16411" name="矩形 604187"/>
          <p:cNvSpPr>
            <a:spLocks noChangeArrowheads="1" noChangeShapeType="1" noTextEdit="1"/>
          </p:cNvSpPr>
          <p:nvPr/>
        </p:nvSpPr>
        <p:spPr bwMode="auto">
          <a:xfrm>
            <a:off x="2047875" y="228600"/>
            <a:ext cx="1600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</a:p>
        </p:txBody>
      </p:sp>
    </p:spTree>
    <p:extLst>
      <p:ext uri="{BB962C8B-B14F-4D97-AF65-F5344CB8AC3E}">
        <p14:creationId xmlns="" xmlns:p14="http://schemas.microsoft.com/office/powerpoint/2010/main" val="1139488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4167 -3.33333E-6 " pathEditMode="fixed" rAng="0" ptsTypes="AA">
                                      <p:cBhvr>
                                        <p:cTn id="6" dur="30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5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nimBg="1"/>
      <p:bldP spid="604165" grpId="0" animBg="1"/>
      <p:bldP spid="604171" grpId="0"/>
      <p:bldP spid="604172" grpId="0"/>
      <p:bldP spid="604175" grpId="0"/>
      <p:bldP spid="604176" grpId="0"/>
      <p:bldP spid="604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Administrator\Desktop\mmexport1525561023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394" y="604684"/>
            <a:ext cx="10637102" cy="536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602113"/>
          <p:cNvSpPr>
            <a:spLocks noChangeArrowheads="1" noChangeShapeType="1" noTextEdit="1"/>
          </p:cNvSpPr>
          <p:nvPr/>
        </p:nvSpPr>
        <p:spPr bwMode="auto">
          <a:xfrm>
            <a:off x="3465870" y="368710"/>
            <a:ext cx="1258529" cy="54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</a:p>
        </p:txBody>
      </p:sp>
      <p:pic>
        <p:nvPicPr>
          <p:cNvPr id="18434" name="图片 602114" descr="气流与压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6" name="左箭头 602115"/>
          <p:cNvSpPr>
            <a:spLocks noChangeArrowheads="1"/>
          </p:cNvSpPr>
          <p:nvPr/>
        </p:nvSpPr>
        <p:spPr bwMode="auto">
          <a:xfrm rot="10800000" flipV="1">
            <a:off x="3429001" y="3048000"/>
            <a:ext cx="309563" cy="76200"/>
          </a:xfrm>
          <a:prstGeom prst="leftArrow">
            <a:avLst>
              <a:gd name="adj1" fmla="val 50000"/>
              <a:gd name="adj2" fmla="val 1015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2117" name="左箭头 602116"/>
          <p:cNvSpPr>
            <a:spLocks noChangeArrowheads="1"/>
          </p:cNvSpPr>
          <p:nvPr/>
        </p:nvSpPr>
        <p:spPr bwMode="auto">
          <a:xfrm>
            <a:off x="3048000" y="3048000"/>
            <a:ext cx="304800" cy="762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2118" name="左箭头 602117"/>
          <p:cNvSpPr>
            <a:spLocks noChangeArrowheads="1"/>
          </p:cNvSpPr>
          <p:nvPr/>
        </p:nvSpPr>
        <p:spPr bwMode="auto">
          <a:xfrm rot="10800000">
            <a:off x="2057401" y="2971800"/>
            <a:ext cx="919163" cy="317500"/>
          </a:xfrm>
          <a:prstGeom prst="leftArrow">
            <a:avLst>
              <a:gd name="adj1" fmla="val 50000"/>
              <a:gd name="adj2" fmla="val 723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2119" name="左箭头 602118"/>
          <p:cNvSpPr>
            <a:spLocks noChangeArrowheads="1"/>
          </p:cNvSpPr>
          <p:nvPr/>
        </p:nvSpPr>
        <p:spPr bwMode="auto">
          <a:xfrm>
            <a:off x="3962400" y="2971800"/>
            <a:ext cx="914400" cy="3048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18439" name="图片 602119" descr="未标题-12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66" b="10361"/>
          <a:stretch>
            <a:fillRect/>
          </a:stretch>
        </p:blipFill>
        <p:spPr bwMode="auto">
          <a:xfrm>
            <a:off x="1676400" y="4343400"/>
            <a:ext cx="424973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21" name="左箭头 602120"/>
          <p:cNvSpPr>
            <a:spLocks noChangeArrowheads="1"/>
          </p:cNvSpPr>
          <p:nvPr/>
        </p:nvSpPr>
        <p:spPr bwMode="auto">
          <a:xfrm rot="5400000">
            <a:off x="2590800" y="6019800"/>
            <a:ext cx="990600" cy="533400"/>
          </a:xfrm>
          <a:prstGeom prst="leftArrow">
            <a:avLst>
              <a:gd name="adj1" fmla="val 50000"/>
              <a:gd name="adj2" fmla="val 464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2122" name="左箭头 602121"/>
          <p:cNvSpPr>
            <a:spLocks noChangeArrowheads="1"/>
          </p:cNvSpPr>
          <p:nvPr/>
        </p:nvSpPr>
        <p:spPr bwMode="auto">
          <a:xfrm rot="16200000">
            <a:off x="2852738" y="4992688"/>
            <a:ext cx="463550" cy="228600"/>
          </a:xfrm>
          <a:prstGeom prst="leftArrow">
            <a:avLst>
              <a:gd name="adj1" fmla="val 50000"/>
              <a:gd name="adj2" fmla="val 506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8442" name="文本框 602122"/>
          <p:cNvSpPr txBox="1">
            <a:spLocks noChangeArrowheads="1"/>
          </p:cNvSpPr>
          <p:nvPr/>
        </p:nvSpPr>
        <p:spPr bwMode="auto">
          <a:xfrm>
            <a:off x="5410200" y="9906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 sz="3200" b="1">
                <a:ea typeface="黑体" panose="02010609060101010101" pitchFamily="49" charset="-122"/>
              </a:rPr>
              <a:t>现象</a:t>
            </a:r>
            <a:r>
              <a:rPr lang="zh-CN" altLang="en-US" sz="3200">
                <a:ea typeface="黑体" panose="02010609060101010101" pitchFamily="49" charset="-122"/>
              </a:rPr>
              <a:t>：</a:t>
            </a:r>
            <a:endParaRPr lang="zh-CN" altLang="en-US" sz="32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8443" name="文本框 602123"/>
          <p:cNvSpPr txBox="1">
            <a:spLocks noChangeArrowheads="1"/>
          </p:cNvSpPr>
          <p:nvPr/>
        </p:nvSpPr>
        <p:spPr bwMode="auto">
          <a:xfrm>
            <a:off x="5410200" y="1905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 sz="3200" b="1">
                <a:ea typeface="黑体" panose="02010609060101010101" pitchFamily="49" charset="-122"/>
              </a:rPr>
              <a:t>现象</a:t>
            </a:r>
            <a:r>
              <a:rPr lang="zh-CN" altLang="en-US" sz="3200">
                <a:ea typeface="黑体" panose="02010609060101010101" pitchFamily="49" charset="-122"/>
              </a:rPr>
              <a:t>：</a:t>
            </a:r>
            <a:endParaRPr lang="zh-CN" altLang="en-US" sz="32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8444" name="文本框 602124"/>
          <p:cNvSpPr txBox="1">
            <a:spLocks noChangeArrowheads="1"/>
          </p:cNvSpPr>
          <p:nvPr/>
        </p:nvSpPr>
        <p:spPr bwMode="auto">
          <a:xfrm>
            <a:off x="6705600" y="9906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"/>
                <a:ea typeface="黑体" panose="02010609060101010101" pitchFamily="49" charset="-122"/>
              </a:rPr>
              <a:t>两张纸互相靠拢</a:t>
            </a:r>
          </a:p>
        </p:txBody>
      </p:sp>
      <p:sp>
        <p:nvSpPr>
          <p:cNvPr id="18445" name="文本框 602125"/>
          <p:cNvSpPr txBox="1">
            <a:spLocks noChangeArrowheads="1"/>
          </p:cNvSpPr>
          <p:nvPr/>
        </p:nvSpPr>
        <p:spPr bwMode="auto">
          <a:xfrm>
            <a:off x="6781800" y="1981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"/>
                <a:ea typeface="黑体" panose="02010609060101010101" pitchFamily="49" charset="-122"/>
              </a:rPr>
              <a:t>纸条会向上飘</a:t>
            </a:r>
          </a:p>
        </p:txBody>
      </p:sp>
      <p:sp>
        <p:nvSpPr>
          <p:cNvPr id="18446" name="文本框 602126"/>
          <p:cNvSpPr txBox="1">
            <a:spLocks noChangeArrowheads="1"/>
          </p:cNvSpPr>
          <p:nvPr/>
        </p:nvSpPr>
        <p:spPr bwMode="auto">
          <a:xfrm>
            <a:off x="5334000" y="3124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</a:p>
        </p:txBody>
      </p:sp>
      <p:sp>
        <p:nvSpPr>
          <p:cNvPr id="602128" name="文本框 602127"/>
          <p:cNvSpPr txBox="1">
            <a:spLocks noChangeArrowheads="1"/>
          </p:cNvSpPr>
          <p:nvPr/>
        </p:nvSpPr>
        <p:spPr bwMode="auto">
          <a:xfrm>
            <a:off x="6858000" y="3200400"/>
            <a:ext cx="365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气体在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流速大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，流速小的地方压强大</a:t>
            </a:r>
          </a:p>
        </p:txBody>
      </p:sp>
    </p:spTree>
    <p:extLst>
      <p:ext uri="{BB962C8B-B14F-4D97-AF65-F5344CB8AC3E}">
        <p14:creationId xmlns="" xmlns:p14="http://schemas.microsoft.com/office/powerpoint/2010/main" val="34158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743201" y="2286001"/>
            <a:ext cx="5243513" cy="333375"/>
            <a:chOff x="768" y="1440"/>
            <a:chExt cx="3303" cy="210"/>
          </a:xfrm>
        </p:grpSpPr>
        <p:sp>
          <p:nvSpPr>
            <p:cNvPr id="20482" name="AutoShape 11"/>
            <p:cNvSpPr>
              <a:spLocks noChangeArrowheads="1"/>
            </p:cNvSpPr>
            <p:nvPr/>
          </p:nvSpPr>
          <p:spPr bwMode="auto">
            <a:xfrm>
              <a:off x="768" y="1440"/>
              <a:ext cx="615" cy="210"/>
            </a:xfrm>
            <a:prstGeom prst="rightArrow">
              <a:avLst>
                <a:gd name="adj1" fmla="val 50000"/>
                <a:gd name="adj2" fmla="val 73201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4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483" name="AutoShape 12"/>
            <p:cNvSpPr>
              <a:spLocks noChangeArrowheads="1"/>
            </p:cNvSpPr>
            <p:nvPr/>
          </p:nvSpPr>
          <p:spPr bwMode="auto">
            <a:xfrm>
              <a:off x="3456" y="1440"/>
              <a:ext cx="615" cy="210"/>
            </a:xfrm>
            <a:prstGeom prst="leftArrow">
              <a:avLst>
                <a:gd name="adj1" fmla="val 50000"/>
                <a:gd name="adj2" fmla="val 73201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4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724400" y="2438400"/>
            <a:ext cx="1371600" cy="152400"/>
            <a:chOff x="2016" y="1536"/>
            <a:chExt cx="864" cy="96"/>
          </a:xfrm>
        </p:grpSpPr>
        <p:sp>
          <p:nvSpPr>
            <p:cNvPr id="20485" name="AutoShape 13"/>
            <p:cNvSpPr>
              <a:spLocks noChangeArrowheads="1"/>
            </p:cNvSpPr>
            <p:nvPr/>
          </p:nvSpPr>
          <p:spPr bwMode="auto">
            <a:xfrm>
              <a:off x="2544" y="153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4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486" name="AutoShape 14"/>
            <p:cNvSpPr>
              <a:spLocks noChangeArrowheads="1"/>
            </p:cNvSpPr>
            <p:nvPr/>
          </p:nvSpPr>
          <p:spPr bwMode="auto">
            <a:xfrm>
              <a:off x="2016" y="1536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4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20487" name="Group 36"/>
          <p:cNvGrpSpPr>
            <a:grpSpLocks/>
          </p:cNvGrpSpPr>
          <p:nvPr/>
        </p:nvGrpSpPr>
        <p:grpSpPr bwMode="auto">
          <a:xfrm>
            <a:off x="3810000" y="1600200"/>
            <a:ext cx="3200400" cy="3810000"/>
            <a:chOff x="3456" y="1200"/>
            <a:chExt cx="2016" cy="2400"/>
          </a:xfrm>
        </p:grpSpPr>
        <p:grpSp>
          <p:nvGrpSpPr>
            <p:cNvPr id="20488" name="Group 35"/>
            <p:cNvGrpSpPr>
              <a:grpSpLocks/>
            </p:cNvGrpSpPr>
            <p:nvPr/>
          </p:nvGrpSpPr>
          <p:grpSpPr bwMode="auto">
            <a:xfrm>
              <a:off x="3504" y="1200"/>
              <a:ext cx="1968" cy="2400"/>
              <a:chOff x="3168" y="0"/>
              <a:chExt cx="1968" cy="2400"/>
            </a:xfrm>
          </p:grpSpPr>
          <p:sp>
            <p:nvSpPr>
              <p:cNvPr id="20489" name="Oval 15"/>
              <p:cNvSpPr>
                <a:spLocks noChangeArrowheads="1"/>
              </p:cNvSpPr>
              <p:nvPr/>
            </p:nvSpPr>
            <p:spPr bwMode="auto">
              <a:xfrm>
                <a:off x="3168" y="0"/>
                <a:ext cx="192" cy="91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20490" name="Oval 22"/>
              <p:cNvSpPr>
                <a:spLocks noChangeArrowheads="1"/>
              </p:cNvSpPr>
              <p:nvPr/>
            </p:nvSpPr>
            <p:spPr bwMode="auto">
              <a:xfrm>
                <a:off x="4896" y="0"/>
                <a:ext cx="192" cy="91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20491" name="Rectangle 23"/>
              <p:cNvSpPr>
                <a:spLocks noChangeArrowheads="1"/>
              </p:cNvSpPr>
              <p:nvPr/>
            </p:nvSpPr>
            <p:spPr bwMode="auto">
              <a:xfrm>
                <a:off x="4848" y="912"/>
                <a:ext cx="288" cy="14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00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20492" name="Rectangle 25"/>
            <p:cNvSpPr>
              <a:spLocks noChangeArrowheads="1"/>
            </p:cNvSpPr>
            <p:nvPr/>
          </p:nvSpPr>
          <p:spPr bwMode="auto">
            <a:xfrm flipH="1">
              <a:off x="3456" y="2112"/>
              <a:ext cx="288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810000" y="1752600"/>
            <a:ext cx="3200400" cy="3657600"/>
            <a:chOff x="3312" y="1632"/>
            <a:chExt cx="2064" cy="2304"/>
          </a:xfrm>
        </p:grpSpPr>
        <p:sp>
          <p:nvSpPr>
            <p:cNvPr id="20494" name="Rectangle 17"/>
            <p:cNvSpPr>
              <a:spLocks noChangeArrowheads="1"/>
            </p:cNvSpPr>
            <p:nvPr/>
          </p:nvSpPr>
          <p:spPr bwMode="auto">
            <a:xfrm>
              <a:off x="5088" y="2448"/>
              <a:ext cx="288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495" name="Oval 26"/>
            <p:cNvSpPr>
              <a:spLocks noChangeArrowheads="1"/>
            </p:cNvSpPr>
            <p:nvPr/>
          </p:nvSpPr>
          <p:spPr bwMode="auto">
            <a:xfrm rot="19434790" flipH="1">
              <a:off x="4896" y="1632"/>
              <a:ext cx="240" cy="912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4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496" name="Rectangle 5"/>
            <p:cNvSpPr>
              <a:spLocks noChangeArrowheads="1"/>
            </p:cNvSpPr>
            <p:nvPr/>
          </p:nvSpPr>
          <p:spPr bwMode="auto">
            <a:xfrm>
              <a:off x="3312" y="2448"/>
              <a:ext cx="288" cy="14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 rot="2165210">
              <a:off x="3552" y="1632"/>
              <a:ext cx="240" cy="912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4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3733800" y="304800"/>
            <a:ext cx="3352800" cy="1219200"/>
          </a:xfrm>
          <a:prstGeom prst="wedgeEllipseCallout">
            <a:avLst>
              <a:gd name="adj1" fmla="val -569"/>
              <a:gd name="adj2" fmla="val 119009"/>
            </a:avLst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>
                <a:latin typeface="Times New Roman" panose="02020603050405020304" pitchFamily="18" charset="0"/>
                <a:ea typeface="隶书" panose="02010509060101010101" pitchFamily="49" charset="-122"/>
              </a:rPr>
              <a:t>流速快气压小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886200" y="3886200"/>
            <a:ext cx="2971800" cy="1371600"/>
            <a:chOff x="1488" y="2448"/>
            <a:chExt cx="1872" cy="864"/>
          </a:xfrm>
        </p:grpSpPr>
        <p:sp>
          <p:nvSpPr>
            <p:cNvPr id="20500" name="AutoShape 29"/>
            <p:cNvSpPr>
              <a:spLocks noChangeArrowheads="1"/>
            </p:cNvSpPr>
            <p:nvPr/>
          </p:nvSpPr>
          <p:spPr bwMode="auto">
            <a:xfrm>
              <a:off x="1920" y="2496"/>
              <a:ext cx="1248" cy="768"/>
            </a:xfrm>
            <a:prstGeom prst="wedgeEllipseCallout">
              <a:avLst>
                <a:gd name="adj1" fmla="val 106009"/>
                <a:gd name="adj2" fmla="val -160287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0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501" name="AutoShape 28"/>
            <p:cNvSpPr>
              <a:spLocks noChangeArrowheads="1"/>
            </p:cNvSpPr>
            <p:nvPr/>
          </p:nvSpPr>
          <p:spPr bwMode="auto">
            <a:xfrm>
              <a:off x="1488" y="2448"/>
              <a:ext cx="1872" cy="864"/>
            </a:xfrm>
            <a:prstGeom prst="wedgeEllipseCallout">
              <a:avLst>
                <a:gd name="adj1" fmla="val -76282"/>
                <a:gd name="adj2" fmla="val -136227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rPr>
                <a:t>流速慢气压大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78914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/>
          </p:cNvGrpSpPr>
          <p:nvPr/>
        </p:nvGrpSpPr>
        <p:grpSpPr bwMode="auto">
          <a:xfrm>
            <a:off x="3581400" y="381000"/>
            <a:ext cx="6248400" cy="3429000"/>
            <a:chOff x="1920" y="720"/>
            <a:chExt cx="1824" cy="1632"/>
          </a:xfrm>
        </p:grpSpPr>
        <p:sp>
          <p:nvSpPr>
            <p:cNvPr id="21506" name="Freeform 4" descr="横虚线"/>
            <p:cNvSpPr>
              <a:spLocks noChangeArrowheads="1"/>
            </p:cNvSpPr>
            <p:nvPr/>
          </p:nvSpPr>
          <p:spPr bwMode="auto">
            <a:xfrm>
              <a:off x="2265" y="1462"/>
              <a:ext cx="1134" cy="890"/>
            </a:xfrm>
            <a:custGeom>
              <a:avLst/>
              <a:gdLst>
                <a:gd name="T0" fmla="*/ 750 w 1680"/>
                <a:gd name="T1" fmla="*/ 52 h 1248"/>
                <a:gd name="T2" fmla="*/ 570 w 1680"/>
                <a:gd name="T3" fmla="*/ 52 h 1248"/>
                <a:gd name="T4" fmla="*/ 570 w 1680"/>
                <a:gd name="T5" fmla="*/ 364 h 1248"/>
                <a:gd name="T6" fmla="*/ 210 w 1680"/>
                <a:gd name="T7" fmla="*/ 520 h 1248"/>
                <a:gd name="T8" fmla="*/ 210 w 1680"/>
                <a:gd name="T9" fmla="*/ 1144 h 1248"/>
                <a:gd name="T10" fmla="*/ 1470 w 1680"/>
                <a:gd name="T11" fmla="*/ 1144 h 1248"/>
                <a:gd name="T12" fmla="*/ 1470 w 1680"/>
                <a:gd name="T13" fmla="*/ 520 h 1248"/>
                <a:gd name="T14" fmla="*/ 1110 w 1680"/>
                <a:gd name="T15" fmla="*/ 364 h 1248"/>
                <a:gd name="T16" fmla="*/ 1110 w 1680"/>
                <a:gd name="T17" fmla="*/ 52 h 1248"/>
                <a:gd name="T18" fmla="*/ 930 w 1680"/>
                <a:gd name="T19" fmla="*/ 5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0" h="1248">
                  <a:moveTo>
                    <a:pt x="750" y="52"/>
                  </a:moveTo>
                  <a:cubicBezTo>
                    <a:pt x="675" y="26"/>
                    <a:pt x="600" y="0"/>
                    <a:pt x="570" y="52"/>
                  </a:cubicBezTo>
                  <a:cubicBezTo>
                    <a:pt x="540" y="104"/>
                    <a:pt x="630" y="286"/>
                    <a:pt x="570" y="364"/>
                  </a:cubicBezTo>
                  <a:cubicBezTo>
                    <a:pt x="510" y="442"/>
                    <a:pt x="270" y="390"/>
                    <a:pt x="210" y="520"/>
                  </a:cubicBezTo>
                  <a:cubicBezTo>
                    <a:pt x="150" y="650"/>
                    <a:pt x="0" y="1040"/>
                    <a:pt x="210" y="1144"/>
                  </a:cubicBezTo>
                  <a:cubicBezTo>
                    <a:pt x="420" y="1248"/>
                    <a:pt x="1260" y="1248"/>
                    <a:pt x="1470" y="1144"/>
                  </a:cubicBezTo>
                  <a:cubicBezTo>
                    <a:pt x="1680" y="1040"/>
                    <a:pt x="1530" y="650"/>
                    <a:pt x="1470" y="520"/>
                  </a:cubicBezTo>
                  <a:cubicBezTo>
                    <a:pt x="1410" y="390"/>
                    <a:pt x="1170" y="442"/>
                    <a:pt x="1110" y="364"/>
                  </a:cubicBezTo>
                  <a:cubicBezTo>
                    <a:pt x="1050" y="286"/>
                    <a:pt x="1140" y="104"/>
                    <a:pt x="1110" y="52"/>
                  </a:cubicBezTo>
                  <a:cubicBezTo>
                    <a:pt x="1080" y="0"/>
                    <a:pt x="960" y="52"/>
                    <a:pt x="930" y="5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1507" name="Rectangle 5" descr="横虚线"/>
            <p:cNvSpPr>
              <a:spLocks noChangeArrowheads="1"/>
            </p:cNvSpPr>
            <p:nvPr/>
          </p:nvSpPr>
          <p:spPr bwMode="auto">
            <a:xfrm>
              <a:off x="2782" y="1327"/>
              <a:ext cx="121" cy="668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1508" name="Line 6"/>
            <p:cNvSpPr>
              <a:spLocks noChangeShapeType="1"/>
            </p:cNvSpPr>
            <p:nvPr/>
          </p:nvSpPr>
          <p:spPr bwMode="auto">
            <a:xfrm flipH="1">
              <a:off x="2214" y="1334"/>
              <a:ext cx="60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09" name="Line 7"/>
            <p:cNvSpPr>
              <a:spLocks noChangeShapeType="1"/>
            </p:cNvSpPr>
            <p:nvPr/>
          </p:nvSpPr>
          <p:spPr bwMode="auto">
            <a:xfrm>
              <a:off x="2214" y="1248"/>
              <a:ext cx="608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0" name="Line 8"/>
            <p:cNvSpPr>
              <a:spLocks noChangeShapeType="1"/>
            </p:cNvSpPr>
            <p:nvPr/>
          </p:nvSpPr>
          <p:spPr bwMode="auto">
            <a:xfrm flipV="1">
              <a:off x="2893" y="1165"/>
              <a:ext cx="729" cy="1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1" name="Line 9"/>
            <p:cNvSpPr>
              <a:spLocks noChangeShapeType="1"/>
            </p:cNvSpPr>
            <p:nvPr/>
          </p:nvSpPr>
          <p:spPr bwMode="auto">
            <a:xfrm>
              <a:off x="2893" y="1276"/>
              <a:ext cx="72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2" name="Line 10"/>
            <p:cNvSpPr>
              <a:spLocks noChangeShapeType="1"/>
            </p:cNvSpPr>
            <p:nvPr/>
          </p:nvSpPr>
          <p:spPr bwMode="auto">
            <a:xfrm>
              <a:off x="2893" y="1387"/>
              <a:ext cx="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3" name="Line 11"/>
            <p:cNvSpPr>
              <a:spLocks noChangeShapeType="1"/>
            </p:cNvSpPr>
            <p:nvPr/>
          </p:nvSpPr>
          <p:spPr bwMode="auto">
            <a:xfrm>
              <a:off x="2893" y="1276"/>
              <a:ext cx="729" cy="1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4" name="Line 12"/>
            <p:cNvSpPr>
              <a:spLocks noChangeShapeType="1"/>
            </p:cNvSpPr>
            <p:nvPr/>
          </p:nvSpPr>
          <p:spPr bwMode="auto">
            <a:xfrm>
              <a:off x="2893" y="1276"/>
              <a:ext cx="729" cy="22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>
              <a:off x="2406" y="1833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6" name="Line 14"/>
            <p:cNvSpPr>
              <a:spLocks noChangeShapeType="1"/>
            </p:cNvSpPr>
            <p:nvPr/>
          </p:nvSpPr>
          <p:spPr bwMode="auto">
            <a:xfrm>
              <a:off x="2528" y="1944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7" name="Line 15"/>
            <p:cNvSpPr>
              <a:spLocks noChangeShapeType="1"/>
            </p:cNvSpPr>
            <p:nvPr/>
          </p:nvSpPr>
          <p:spPr bwMode="auto">
            <a:xfrm>
              <a:off x="3014" y="1944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8" name="Line 16"/>
            <p:cNvSpPr>
              <a:spLocks noChangeShapeType="1"/>
            </p:cNvSpPr>
            <p:nvPr/>
          </p:nvSpPr>
          <p:spPr bwMode="auto">
            <a:xfrm>
              <a:off x="3014" y="2167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19" name="Line 17"/>
            <p:cNvSpPr>
              <a:spLocks noChangeShapeType="1"/>
            </p:cNvSpPr>
            <p:nvPr/>
          </p:nvSpPr>
          <p:spPr bwMode="auto">
            <a:xfrm>
              <a:off x="2771" y="2055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0" name="Line 18"/>
            <p:cNvSpPr>
              <a:spLocks noChangeShapeType="1"/>
            </p:cNvSpPr>
            <p:nvPr/>
          </p:nvSpPr>
          <p:spPr bwMode="auto">
            <a:xfrm>
              <a:off x="2406" y="2167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1" name="Line 19"/>
            <p:cNvSpPr>
              <a:spLocks noChangeShapeType="1"/>
            </p:cNvSpPr>
            <p:nvPr/>
          </p:nvSpPr>
          <p:spPr bwMode="auto">
            <a:xfrm>
              <a:off x="2650" y="2278"/>
              <a:ext cx="12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2" name="Line 20"/>
            <p:cNvSpPr>
              <a:spLocks noChangeShapeType="1"/>
            </p:cNvSpPr>
            <p:nvPr/>
          </p:nvSpPr>
          <p:spPr bwMode="auto">
            <a:xfrm>
              <a:off x="2771" y="2167"/>
              <a:ext cx="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3" name="Line 21"/>
            <p:cNvSpPr>
              <a:spLocks noChangeShapeType="1"/>
            </p:cNvSpPr>
            <p:nvPr/>
          </p:nvSpPr>
          <p:spPr bwMode="auto">
            <a:xfrm>
              <a:off x="2528" y="2055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4" name="Line 22"/>
            <p:cNvSpPr>
              <a:spLocks noChangeShapeType="1"/>
            </p:cNvSpPr>
            <p:nvPr/>
          </p:nvSpPr>
          <p:spPr bwMode="auto">
            <a:xfrm>
              <a:off x="2771" y="2167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5" name="Line 23"/>
            <p:cNvSpPr>
              <a:spLocks noChangeShapeType="1"/>
            </p:cNvSpPr>
            <p:nvPr/>
          </p:nvSpPr>
          <p:spPr bwMode="auto">
            <a:xfrm>
              <a:off x="2893" y="2278"/>
              <a:ext cx="12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6" name="Line 24"/>
            <p:cNvSpPr>
              <a:spLocks noChangeShapeType="1"/>
            </p:cNvSpPr>
            <p:nvPr/>
          </p:nvSpPr>
          <p:spPr bwMode="auto">
            <a:xfrm>
              <a:off x="3014" y="2055"/>
              <a:ext cx="1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7" name="Line 25"/>
            <p:cNvSpPr>
              <a:spLocks noChangeShapeType="1"/>
            </p:cNvSpPr>
            <p:nvPr/>
          </p:nvSpPr>
          <p:spPr bwMode="auto">
            <a:xfrm>
              <a:off x="3258" y="2055"/>
              <a:ext cx="0" cy="1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8" name="Line 26"/>
            <p:cNvSpPr>
              <a:spLocks noChangeShapeType="1"/>
            </p:cNvSpPr>
            <p:nvPr/>
          </p:nvSpPr>
          <p:spPr bwMode="auto">
            <a:xfrm>
              <a:off x="2406" y="1944"/>
              <a:ext cx="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29" name="Line 27"/>
            <p:cNvSpPr>
              <a:spLocks noChangeShapeType="1"/>
            </p:cNvSpPr>
            <p:nvPr/>
          </p:nvSpPr>
          <p:spPr bwMode="auto">
            <a:xfrm>
              <a:off x="3136" y="2278"/>
              <a:ext cx="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30" name="Line 28"/>
            <p:cNvSpPr>
              <a:spLocks noChangeShapeType="1"/>
            </p:cNvSpPr>
            <p:nvPr/>
          </p:nvSpPr>
          <p:spPr bwMode="auto">
            <a:xfrm>
              <a:off x="2650" y="2167"/>
              <a:ext cx="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31" name="Freeform 29"/>
            <p:cNvSpPr>
              <a:spLocks noChangeArrowheads="1"/>
            </p:cNvSpPr>
            <p:nvPr/>
          </p:nvSpPr>
          <p:spPr bwMode="auto">
            <a:xfrm>
              <a:off x="2822" y="1227"/>
              <a:ext cx="41" cy="54"/>
            </a:xfrm>
            <a:custGeom>
              <a:avLst/>
              <a:gdLst>
                <a:gd name="T0" fmla="*/ 0 w 60"/>
                <a:gd name="T1" fmla="*/ 0 h 75"/>
                <a:gd name="T2" fmla="*/ 60 w 60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75">
                  <a:moveTo>
                    <a:pt x="0" y="0"/>
                  </a:moveTo>
                  <a:cubicBezTo>
                    <a:pt x="38" y="57"/>
                    <a:pt x="17" y="32"/>
                    <a:pt x="60" y="75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1532" name="Freeform 30"/>
            <p:cNvSpPr>
              <a:spLocks noChangeArrowheads="1"/>
            </p:cNvSpPr>
            <p:nvPr/>
          </p:nvSpPr>
          <p:spPr bwMode="auto">
            <a:xfrm>
              <a:off x="2812" y="1291"/>
              <a:ext cx="51" cy="43"/>
            </a:xfrm>
            <a:custGeom>
              <a:avLst/>
              <a:gdLst>
                <a:gd name="T0" fmla="*/ 0 w 75"/>
                <a:gd name="T1" fmla="*/ 60 h 60"/>
                <a:gd name="T2" fmla="*/ 30 w 75"/>
                <a:gd name="T3" fmla="*/ 15 h 60"/>
                <a:gd name="T4" fmla="*/ 75 w 75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0">
                  <a:moveTo>
                    <a:pt x="0" y="60"/>
                  </a:moveTo>
                  <a:cubicBezTo>
                    <a:pt x="10" y="45"/>
                    <a:pt x="16" y="26"/>
                    <a:pt x="30" y="15"/>
                  </a:cubicBezTo>
                  <a:cubicBezTo>
                    <a:pt x="42" y="5"/>
                    <a:pt x="75" y="0"/>
                    <a:pt x="75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1533" name="Line 31"/>
            <p:cNvSpPr>
              <a:spLocks noChangeShapeType="1"/>
            </p:cNvSpPr>
            <p:nvPr/>
          </p:nvSpPr>
          <p:spPr bwMode="auto">
            <a:xfrm>
              <a:off x="1920" y="1276"/>
              <a:ext cx="24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34" name="Line 32"/>
            <p:cNvSpPr>
              <a:spLocks noChangeShapeType="1"/>
            </p:cNvSpPr>
            <p:nvPr/>
          </p:nvSpPr>
          <p:spPr bwMode="auto">
            <a:xfrm flipH="1">
              <a:off x="2893" y="942"/>
              <a:ext cx="121" cy="22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1535" name="Text Box 33"/>
            <p:cNvSpPr txBox="1">
              <a:spLocks noChangeArrowheads="1"/>
            </p:cNvSpPr>
            <p:nvPr/>
          </p:nvSpPr>
          <p:spPr bwMode="auto">
            <a:xfrm>
              <a:off x="1920" y="831"/>
              <a:ext cx="60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000" b="1">
                  <a:latin typeface="Times New Roman" panose="02020603050405020304" pitchFamily="18" charset="0"/>
                </a:rPr>
                <a:t>打气</a:t>
              </a:r>
            </a:p>
          </p:txBody>
        </p:sp>
        <p:sp>
          <p:nvSpPr>
            <p:cNvPr id="21536" name="Text Box 34"/>
            <p:cNvSpPr txBox="1">
              <a:spLocks noChangeArrowheads="1"/>
            </p:cNvSpPr>
            <p:nvPr/>
          </p:nvSpPr>
          <p:spPr bwMode="auto">
            <a:xfrm>
              <a:off x="3136" y="720"/>
              <a:ext cx="60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000" b="1">
                  <a:latin typeface="Times New Roman" panose="02020603050405020304" pitchFamily="18" charset="0"/>
                </a:rPr>
                <a:t>小孔</a:t>
              </a:r>
            </a:p>
          </p:txBody>
        </p:sp>
      </p:grpSp>
      <p:sp>
        <p:nvSpPr>
          <p:cNvPr id="88099" name="Rectangle 35"/>
          <p:cNvSpPr>
            <a:spLocks noChangeArrowheads="1"/>
          </p:cNvSpPr>
          <p:nvPr/>
        </p:nvSpPr>
        <p:spPr bwMode="auto">
          <a:xfrm>
            <a:off x="1981200" y="4267201"/>
            <a:ext cx="838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/>
            <a:r>
              <a:rPr lang="zh-CN" altLang="en-US" sz="3600">
                <a:latin typeface="Times New Roman" panose="02020603050405020304" pitchFamily="18" charset="0"/>
              </a:rPr>
              <a:t>　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小孔处空气流速快，压强小，容器里液面上方的空气压强大，液体就沿着细管上升，从管口流出后，受气流的冲击，被喷雾状。</a:t>
            </a:r>
            <a:r>
              <a:rPr lang="zh-CN" altLang="en-US" sz="11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38" name="TextBox 37"/>
          <p:cNvSpPr txBox="1">
            <a:spLocks noChangeArrowheads="1"/>
          </p:cNvSpPr>
          <p:nvPr/>
        </p:nvSpPr>
        <p:spPr bwMode="auto">
          <a:xfrm>
            <a:off x="1752600" y="304801"/>
            <a:ext cx="609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FF00"/>
                </a:solidFill>
              </a:rPr>
              <a:t>喷雾器</a:t>
            </a:r>
          </a:p>
          <a:p>
            <a:endParaRPr lang="zh-CN" altLang="en-US" sz="4000" b="1"/>
          </a:p>
        </p:txBody>
      </p:sp>
    </p:spTree>
    <p:extLst>
      <p:ext uri="{BB962C8B-B14F-4D97-AF65-F5344CB8AC3E}">
        <p14:creationId xmlns="" xmlns:p14="http://schemas.microsoft.com/office/powerpoint/2010/main" val="3660575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85729" descr="IMG_20150323_084144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368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560129"/>
          <p:cNvSpPr txBox="1">
            <a:spLocks noChangeArrowheads="1"/>
          </p:cNvSpPr>
          <p:nvPr/>
        </p:nvSpPr>
        <p:spPr bwMode="auto">
          <a:xfrm>
            <a:off x="5745163" y="4276726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4578" name="圆角矩形 560130"/>
          <p:cNvSpPr>
            <a:spLocks noChangeArrowheads="1"/>
          </p:cNvSpPr>
          <p:nvPr/>
        </p:nvSpPr>
        <p:spPr bwMode="auto">
          <a:xfrm>
            <a:off x="5181600" y="1066801"/>
            <a:ext cx="5257800" cy="29686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24579" name="文本框 560131"/>
          <p:cNvSpPr txBox="1">
            <a:spLocks noChangeArrowheads="1"/>
          </p:cNvSpPr>
          <p:nvPr/>
        </p:nvSpPr>
        <p:spPr bwMode="auto">
          <a:xfrm>
            <a:off x="5562600" y="12954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400" b="1">
                <a:solidFill>
                  <a:srgbClr val="001D3A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流体在</a:t>
            </a:r>
            <a:r>
              <a:rPr lang="zh-CN" altLang="en-US" sz="4400" b="1">
                <a:solidFill>
                  <a:srgbClr val="000099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流速大</a:t>
            </a:r>
            <a:r>
              <a:rPr lang="zh-CN" altLang="en-US" sz="4400" b="1">
                <a:solidFill>
                  <a:srgbClr val="001D3A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的地方</a:t>
            </a:r>
            <a:r>
              <a:rPr lang="zh-CN" altLang="en-US" sz="4400" b="1">
                <a:solidFill>
                  <a:srgbClr val="000099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压强小</a:t>
            </a:r>
            <a:r>
              <a:rPr lang="zh-CN" altLang="en-US" sz="4400" b="1">
                <a:solidFill>
                  <a:srgbClr val="001D3A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流速小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r>
              <a:rPr lang="zh-CN" altLang="en-US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压强大</a:t>
            </a:r>
            <a:endParaRPr lang="zh-CN" altLang="en-US" sz="4400" b="1">
              <a:solidFill>
                <a:srgbClr val="001D3A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4580" name="右箭头 560132"/>
          <p:cNvSpPr>
            <a:spLocks noChangeArrowheads="1"/>
          </p:cNvSpPr>
          <p:nvPr/>
        </p:nvSpPr>
        <p:spPr bwMode="auto">
          <a:xfrm>
            <a:off x="3962401" y="1524001"/>
            <a:ext cx="1223963" cy="1954213"/>
          </a:xfrm>
          <a:prstGeom prst="rightArrow">
            <a:avLst>
              <a:gd name="adj1" fmla="val 67750"/>
              <a:gd name="adj2" fmla="val 66162"/>
            </a:avLst>
          </a:prstGeom>
          <a:gradFill rotWithShape="1">
            <a:gsLst>
              <a:gs pos="0">
                <a:srgbClr val="2C2C2C">
                  <a:alpha val="12000"/>
                </a:srgb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24581" name="圆柱形 560133"/>
          <p:cNvSpPr>
            <a:spLocks noChangeArrowheads="1"/>
          </p:cNvSpPr>
          <p:nvPr/>
        </p:nvSpPr>
        <p:spPr bwMode="auto">
          <a:xfrm rot="16200000">
            <a:off x="1233489" y="1509714"/>
            <a:ext cx="2816225" cy="2232025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5E4700"/>
              </a:gs>
              <a:gs pos="50000">
                <a:schemeClr val="accent1"/>
              </a:gs>
              <a:gs pos="100000">
                <a:srgbClr val="5E47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24582" name="矩形 560134"/>
          <p:cNvSpPr>
            <a:spLocks noChangeArrowheads="1"/>
          </p:cNvSpPr>
          <p:nvPr/>
        </p:nvSpPr>
        <p:spPr bwMode="auto">
          <a:xfrm>
            <a:off x="1847851" y="6597650"/>
            <a:ext cx="266382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24583" name="文本框 560135"/>
          <p:cNvSpPr txBox="1">
            <a:spLocks noChangeArrowheads="1"/>
          </p:cNvSpPr>
          <p:nvPr/>
        </p:nvSpPr>
        <p:spPr bwMode="auto">
          <a:xfrm>
            <a:off x="2286001" y="1447800"/>
            <a:ext cx="1101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7200" b="1">
                <a:ea typeface="黑体" panose="02010609060101010101" pitchFamily="49" charset="-122"/>
              </a:rPr>
              <a:t>结</a:t>
            </a:r>
          </a:p>
          <a:p>
            <a:pPr algn="ctr" eaLnBrk="0" hangingPunct="0"/>
            <a:r>
              <a:rPr lang="zh-CN" altLang="en-US" sz="7200" b="1">
                <a:ea typeface="黑体" panose="02010609060101010101" pitchFamily="49" charset="-122"/>
              </a:rPr>
              <a:t>论</a:t>
            </a:r>
          </a:p>
        </p:txBody>
      </p:sp>
    </p:spTree>
    <p:extLst>
      <p:ext uri="{BB962C8B-B14F-4D97-AF65-F5344CB8AC3E}">
        <p14:creationId xmlns="" xmlns:p14="http://schemas.microsoft.com/office/powerpoint/2010/main" val="384769362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4191000" y="1295400"/>
            <a:ext cx="3124200" cy="3505200"/>
            <a:chOff x="1466" y="1056"/>
            <a:chExt cx="646" cy="1440"/>
          </a:xfrm>
        </p:grpSpPr>
        <p:sp>
          <p:nvSpPr>
            <p:cNvPr id="25602" name="Line 3"/>
            <p:cNvSpPr>
              <a:spLocks noChangeShapeType="1"/>
            </p:cNvSpPr>
            <p:nvPr/>
          </p:nvSpPr>
          <p:spPr bwMode="auto">
            <a:xfrm>
              <a:off x="1728" y="105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5603" name="Line 4"/>
            <p:cNvSpPr>
              <a:spLocks noChangeShapeType="1"/>
            </p:cNvSpPr>
            <p:nvPr/>
          </p:nvSpPr>
          <p:spPr bwMode="auto">
            <a:xfrm>
              <a:off x="1824" y="105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5604" name="Line 5"/>
            <p:cNvSpPr>
              <a:spLocks noChangeShapeType="1"/>
            </p:cNvSpPr>
            <p:nvPr/>
          </p:nvSpPr>
          <p:spPr bwMode="auto">
            <a:xfrm flipH="1">
              <a:off x="1466" y="2016"/>
              <a:ext cx="26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5605" name="Line 6"/>
            <p:cNvSpPr>
              <a:spLocks noChangeShapeType="1"/>
            </p:cNvSpPr>
            <p:nvPr/>
          </p:nvSpPr>
          <p:spPr bwMode="auto">
            <a:xfrm>
              <a:off x="1824" y="2016"/>
              <a:ext cx="28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5181600" y="3962400"/>
            <a:ext cx="1066800" cy="10668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3200" b="1">
              <a:solidFill>
                <a:schemeClr val="accent2"/>
              </a:solidFill>
            </a:endParaRPr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4572000" y="914400"/>
            <a:ext cx="2286000" cy="3429000"/>
            <a:chOff x="1920" y="480"/>
            <a:chExt cx="1440" cy="2160"/>
          </a:xfrm>
        </p:grpSpPr>
        <p:sp>
          <p:nvSpPr>
            <p:cNvPr id="25608" name="AutoShape 9"/>
            <p:cNvSpPr>
              <a:spLocks noChangeArrowheads="1"/>
            </p:cNvSpPr>
            <p:nvPr/>
          </p:nvSpPr>
          <p:spPr bwMode="auto">
            <a:xfrm>
              <a:off x="2592" y="768"/>
              <a:ext cx="96" cy="48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25609" name="Text Box 10"/>
            <p:cNvSpPr txBox="1">
              <a:spLocks noChangeArrowheads="1"/>
            </p:cNvSpPr>
            <p:nvPr/>
          </p:nvSpPr>
          <p:spPr bwMode="auto">
            <a:xfrm>
              <a:off x="1920" y="480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4400" b="1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吹      气</a:t>
              </a:r>
            </a:p>
          </p:txBody>
        </p:sp>
        <p:grpSp>
          <p:nvGrpSpPr>
            <p:cNvPr id="25610" name="Group 11"/>
            <p:cNvGrpSpPr>
              <a:grpSpLocks/>
            </p:cNvGrpSpPr>
            <p:nvPr/>
          </p:nvGrpSpPr>
          <p:grpSpPr bwMode="auto">
            <a:xfrm>
              <a:off x="2208" y="1488"/>
              <a:ext cx="816" cy="1152"/>
              <a:chOff x="2064" y="1728"/>
              <a:chExt cx="816" cy="1152"/>
            </a:xfrm>
          </p:grpSpPr>
          <p:sp>
            <p:nvSpPr>
              <p:cNvPr id="25611" name="Line 12"/>
              <p:cNvSpPr>
                <a:spLocks noChangeShapeType="1"/>
              </p:cNvSpPr>
              <p:nvPr/>
            </p:nvSpPr>
            <p:spPr bwMode="auto">
              <a:xfrm>
                <a:off x="2400" y="1728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2" name="Line 13"/>
              <p:cNvSpPr>
                <a:spLocks noChangeShapeType="1"/>
              </p:cNvSpPr>
              <p:nvPr/>
            </p:nvSpPr>
            <p:spPr bwMode="auto">
              <a:xfrm>
                <a:off x="2496" y="1728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3" name="Line 14"/>
              <p:cNvSpPr>
                <a:spLocks noChangeShapeType="1"/>
              </p:cNvSpPr>
              <p:nvPr/>
            </p:nvSpPr>
            <p:spPr bwMode="auto">
              <a:xfrm>
                <a:off x="2544" y="2400"/>
                <a:ext cx="336" cy="38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4" name="Line 15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336" cy="48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5" name="Line 16"/>
              <p:cNvSpPr>
                <a:spLocks noChangeShapeType="1"/>
              </p:cNvSpPr>
              <p:nvPr/>
            </p:nvSpPr>
            <p:spPr bwMode="auto">
              <a:xfrm flipH="1">
                <a:off x="2064" y="2400"/>
                <a:ext cx="336" cy="43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6" name="Line 17"/>
              <p:cNvSpPr>
                <a:spLocks noChangeShapeType="1"/>
              </p:cNvSpPr>
              <p:nvPr/>
            </p:nvSpPr>
            <p:spPr bwMode="auto">
              <a:xfrm>
                <a:off x="2544" y="1728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7" name="Line 18"/>
              <p:cNvSpPr>
                <a:spLocks noChangeShapeType="1"/>
              </p:cNvSpPr>
              <p:nvPr/>
            </p:nvSpPr>
            <p:spPr bwMode="auto">
              <a:xfrm>
                <a:off x="2496" y="2400"/>
                <a:ext cx="384" cy="48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5618" name="Line 19"/>
              <p:cNvSpPr>
                <a:spLocks noChangeShapeType="1"/>
              </p:cNvSpPr>
              <p:nvPr/>
            </p:nvSpPr>
            <p:spPr bwMode="auto">
              <a:xfrm>
                <a:off x="2448" y="1728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25619" name="Group 20"/>
          <p:cNvGrpSpPr>
            <a:grpSpLocks/>
          </p:cNvGrpSpPr>
          <p:nvPr/>
        </p:nvGrpSpPr>
        <p:grpSpPr bwMode="auto">
          <a:xfrm>
            <a:off x="1524000" y="2133600"/>
            <a:ext cx="3657600" cy="1524000"/>
            <a:chOff x="96" y="1248"/>
            <a:chExt cx="2304" cy="960"/>
          </a:xfrm>
        </p:grpSpPr>
        <p:sp>
          <p:nvSpPr>
            <p:cNvPr id="25620" name="Line 21"/>
            <p:cNvSpPr>
              <a:spLocks noChangeShapeType="1"/>
            </p:cNvSpPr>
            <p:nvPr/>
          </p:nvSpPr>
          <p:spPr bwMode="auto">
            <a:xfrm>
              <a:off x="1920" y="2160"/>
              <a:ext cx="48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5621" name="Text Box 22"/>
            <p:cNvSpPr txBox="1">
              <a:spLocks noChangeArrowheads="1"/>
            </p:cNvSpPr>
            <p:nvPr/>
          </p:nvSpPr>
          <p:spPr bwMode="auto">
            <a:xfrm>
              <a:off x="96" y="1248"/>
              <a:ext cx="225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4000" b="1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球上方气体流速快，气压小。</a:t>
              </a:r>
            </a:p>
          </p:txBody>
        </p:sp>
      </p:grpSp>
      <p:grpSp>
        <p:nvGrpSpPr>
          <p:cNvPr id="25622" name="Group 23"/>
          <p:cNvGrpSpPr>
            <a:grpSpLocks/>
          </p:cNvGrpSpPr>
          <p:nvPr/>
        </p:nvGrpSpPr>
        <p:grpSpPr bwMode="auto">
          <a:xfrm>
            <a:off x="5715000" y="5029201"/>
            <a:ext cx="3886200" cy="1311275"/>
            <a:chOff x="2592" y="3120"/>
            <a:chExt cx="2448" cy="826"/>
          </a:xfrm>
        </p:grpSpPr>
        <p:sp>
          <p:nvSpPr>
            <p:cNvPr id="25623" name="Line 24"/>
            <p:cNvSpPr>
              <a:spLocks noChangeShapeType="1"/>
            </p:cNvSpPr>
            <p:nvPr/>
          </p:nvSpPr>
          <p:spPr bwMode="auto">
            <a:xfrm flipH="1" flipV="1">
              <a:off x="2592" y="3168"/>
              <a:ext cx="33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5624" name="Text Box 25"/>
            <p:cNvSpPr txBox="1">
              <a:spLocks noChangeArrowheads="1"/>
            </p:cNvSpPr>
            <p:nvPr/>
          </p:nvSpPr>
          <p:spPr bwMode="auto">
            <a:xfrm>
              <a:off x="2976" y="3120"/>
              <a:ext cx="206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4000" b="1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球下方气休流速慢，气压大。</a:t>
              </a:r>
            </a:p>
          </p:txBody>
        </p:sp>
      </p:grp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3124200" y="0"/>
            <a:ext cx="510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latin typeface="Times New Roman" panose="02020603050405020304" pitchFamily="18" charset="0"/>
                <a:ea typeface="隶书" panose="02010509060101010101" pitchFamily="49" charset="-122"/>
              </a:rPr>
              <a:t>球不掉下的原因</a:t>
            </a:r>
          </a:p>
        </p:txBody>
      </p:sp>
      <p:pic>
        <p:nvPicPr>
          <p:cNvPr id="25626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773239"/>
            <a:ext cx="2698750" cy="2243137"/>
          </a:xfrm>
          <a:prstGeom prst="rect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20130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内容占位符 573441" descr="b2281a0042fae19fe950cd5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6172200" cy="4629150"/>
          </a:xfrm>
        </p:spPr>
      </p:pic>
      <p:sp>
        <p:nvSpPr>
          <p:cNvPr id="573443" name="文本框 573442"/>
          <p:cNvSpPr txBox="1"/>
          <p:nvPr/>
        </p:nvSpPr>
        <p:spPr>
          <a:xfrm>
            <a:off x="1828800" y="914400"/>
            <a:ext cx="876300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+mn-ea"/>
              </a:rPr>
              <a:t>为什么火车和地铁的站台上要画一条安全线</a:t>
            </a: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+mn-ea"/>
              </a:rPr>
              <a:t>?</a:t>
            </a:r>
            <a:endParaRPr lang="en-US" altLang="zh-CN" sz="3200" b="1" noProof="1">
              <a:effectLst>
                <a:outerShdw blurRad="38100" dist="38100" dir="2700000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627" name="圆角矩形标注 573443"/>
          <p:cNvSpPr>
            <a:spLocks noChangeArrowheads="1"/>
          </p:cNvSpPr>
          <p:nvPr/>
        </p:nvSpPr>
        <p:spPr bwMode="auto">
          <a:xfrm>
            <a:off x="8534400" y="2133600"/>
            <a:ext cx="1905000" cy="1752600"/>
          </a:xfrm>
          <a:prstGeom prst="wedgeRoundRectCallout">
            <a:avLst>
              <a:gd name="adj1" fmla="val -90250"/>
              <a:gd name="adj2" fmla="val 100273"/>
              <a:gd name="adj3" fmla="val 16667"/>
            </a:avLst>
          </a:prstGeom>
          <a:noFill/>
          <a:ln w="25400">
            <a:solidFill>
              <a:srgbClr val="FFCC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黄线你注意到了吗？</a:t>
            </a:r>
          </a:p>
        </p:txBody>
      </p:sp>
      <p:sp>
        <p:nvSpPr>
          <p:cNvPr id="26628" name="矩形 573444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 type="none" w="lg" len="lg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“流速影响压强”不利的例子及其预防</a:t>
            </a:r>
          </a:p>
        </p:txBody>
      </p:sp>
    </p:spTree>
    <p:extLst>
      <p:ext uri="{BB962C8B-B14F-4D97-AF65-F5344CB8AC3E}">
        <p14:creationId xmlns="" xmlns:p14="http://schemas.microsoft.com/office/powerpoint/2010/main" val="347767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直接连接符 574465"/>
          <p:cNvSpPr>
            <a:spLocks noChangeShapeType="1"/>
          </p:cNvSpPr>
          <p:nvPr/>
        </p:nvSpPr>
        <p:spPr bwMode="auto">
          <a:xfrm>
            <a:off x="5486400" y="1676400"/>
            <a:ext cx="0" cy="4953000"/>
          </a:xfrm>
          <a:prstGeom prst="line">
            <a:avLst/>
          </a:prstGeom>
          <a:noFill/>
          <a:ln w="762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grpSp>
        <p:nvGrpSpPr>
          <p:cNvPr id="27650" name="组合 574466"/>
          <p:cNvGrpSpPr>
            <a:grpSpLocks/>
          </p:cNvGrpSpPr>
          <p:nvPr/>
        </p:nvGrpSpPr>
        <p:grpSpPr bwMode="auto">
          <a:xfrm>
            <a:off x="6934200" y="228600"/>
            <a:ext cx="304800" cy="6629400"/>
            <a:chOff x="3072" y="288"/>
            <a:chExt cx="192" cy="4176"/>
          </a:xfrm>
        </p:grpSpPr>
        <p:sp>
          <p:nvSpPr>
            <p:cNvPr id="27651" name="直接连接符 574467"/>
            <p:cNvSpPr>
              <a:spLocks noChangeShapeType="1"/>
            </p:cNvSpPr>
            <p:nvPr/>
          </p:nvSpPr>
          <p:spPr bwMode="auto">
            <a:xfrm>
              <a:off x="3168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52" name="矩形 574468"/>
            <p:cNvSpPr>
              <a:spLocks noChangeArrowheads="1"/>
            </p:cNvSpPr>
            <p:nvPr/>
          </p:nvSpPr>
          <p:spPr bwMode="auto">
            <a:xfrm>
              <a:off x="3072" y="3744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53" name="矩形 574469"/>
            <p:cNvSpPr>
              <a:spLocks noChangeArrowheads="1"/>
            </p:cNvSpPr>
            <p:nvPr/>
          </p:nvSpPr>
          <p:spPr bwMode="auto">
            <a:xfrm>
              <a:off x="3072" y="288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54" name="矩形 574470"/>
            <p:cNvSpPr>
              <a:spLocks noChangeArrowheads="1"/>
            </p:cNvSpPr>
            <p:nvPr/>
          </p:nvSpPr>
          <p:spPr bwMode="auto">
            <a:xfrm>
              <a:off x="3072" y="1104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55" name="矩形 574471"/>
            <p:cNvSpPr>
              <a:spLocks noChangeArrowheads="1"/>
            </p:cNvSpPr>
            <p:nvPr/>
          </p:nvSpPr>
          <p:spPr bwMode="auto">
            <a:xfrm>
              <a:off x="3072" y="1968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56" name="矩形 574472"/>
            <p:cNvSpPr>
              <a:spLocks noChangeArrowheads="1"/>
            </p:cNvSpPr>
            <p:nvPr/>
          </p:nvSpPr>
          <p:spPr bwMode="auto">
            <a:xfrm>
              <a:off x="3072" y="2880"/>
              <a:ext cx="192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27657" name="组合 574473"/>
          <p:cNvGrpSpPr>
            <a:grpSpLocks/>
          </p:cNvGrpSpPr>
          <p:nvPr/>
        </p:nvGrpSpPr>
        <p:grpSpPr bwMode="auto">
          <a:xfrm>
            <a:off x="5486400" y="3048000"/>
            <a:ext cx="609600" cy="1143000"/>
            <a:chOff x="1680" y="1632"/>
            <a:chExt cx="384" cy="720"/>
          </a:xfrm>
        </p:grpSpPr>
        <p:sp>
          <p:nvSpPr>
            <p:cNvPr id="27658" name="椭圆 574474"/>
            <p:cNvSpPr>
              <a:spLocks noChangeArrowheads="1"/>
            </p:cNvSpPr>
            <p:nvPr/>
          </p:nvSpPr>
          <p:spPr bwMode="auto">
            <a:xfrm>
              <a:off x="1680" y="1728"/>
              <a:ext cx="336" cy="52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59" name="矩形 574475"/>
            <p:cNvSpPr>
              <a:spLocks noChangeArrowheads="1"/>
            </p:cNvSpPr>
            <p:nvPr/>
          </p:nvSpPr>
          <p:spPr bwMode="auto">
            <a:xfrm>
              <a:off x="1824" y="2160"/>
              <a:ext cx="96" cy="19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60" name="矩形 574476"/>
            <p:cNvSpPr>
              <a:spLocks noChangeArrowheads="1"/>
            </p:cNvSpPr>
            <p:nvPr/>
          </p:nvSpPr>
          <p:spPr bwMode="auto">
            <a:xfrm>
              <a:off x="1824" y="1632"/>
              <a:ext cx="96" cy="19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27661" name="椭圆 574477"/>
            <p:cNvSpPr>
              <a:spLocks noChangeArrowheads="1"/>
            </p:cNvSpPr>
            <p:nvPr/>
          </p:nvSpPr>
          <p:spPr bwMode="auto">
            <a:xfrm>
              <a:off x="18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27662" name="组合 574478"/>
          <p:cNvGrpSpPr>
            <a:grpSpLocks/>
          </p:cNvGrpSpPr>
          <p:nvPr/>
        </p:nvGrpSpPr>
        <p:grpSpPr bwMode="auto">
          <a:xfrm>
            <a:off x="6324601" y="2286000"/>
            <a:ext cx="455613" cy="2667000"/>
            <a:chOff x="3120" y="1104"/>
            <a:chExt cx="287" cy="1680"/>
          </a:xfrm>
        </p:grpSpPr>
        <p:sp>
          <p:nvSpPr>
            <p:cNvPr id="27663" name="直接连接符 574479"/>
            <p:cNvSpPr>
              <a:spLocks noChangeShapeType="1"/>
            </p:cNvSpPr>
            <p:nvPr/>
          </p:nvSpPr>
          <p:spPr bwMode="auto">
            <a:xfrm flipH="1" flipV="1">
              <a:off x="3360" y="1104"/>
              <a:ext cx="0" cy="1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574481" name="文本框 574480"/>
            <p:cNvSpPr txBox="1"/>
            <p:nvPr/>
          </p:nvSpPr>
          <p:spPr>
            <a:xfrm>
              <a:off x="3120" y="1248"/>
              <a:ext cx="287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noProof="1">
                  <a:solidFill>
                    <a:schemeClr val="accent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cs typeface="+mn-ea"/>
                </a:rPr>
                <a:t>V</a:t>
              </a:r>
              <a:endParaRPr lang="en-US" altLang="zh-CN" sz="3200" b="1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</p:grpSp>
      <p:sp>
        <p:nvSpPr>
          <p:cNvPr id="574482" name="燕尾形箭头 574481"/>
          <p:cNvSpPr>
            <a:spLocks noChangeArrowheads="1"/>
          </p:cNvSpPr>
          <p:nvPr/>
        </p:nvSpPr>
        <p:spPr bwMode="auto">
          <a:xfrm>
            <a:off x="3733800" y="3352800"/>
            <a:ext cx="1752600" cy="762000"/>
          </a:xfrm>
          <a:prstGeom prst="notchedRightArrow">
            <a:avLst>
              <a:gd name="adj1" fmla="val 50000"/>
              <a:gd name="adj2" fmla="val 5748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74483" name="左箭头 574482"/>
          <p:cNvSpPr>
            <a:spLocks noChangeArrowheads="1"/>
          </p:cNvSpPr>
          <p:nvPr/>
        </p:nvSpPr>
        <p:spPr bwMode="auto">
          <a:xfrm>
            <a:off x="6096000" y="3505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74484" name="文本框 574483"/>
          <p:cNvSpPr txBox="1"/>
          <p:nvPr/>
        </p:nvSpPr>
        <p:spPr>
          <a:xfrm>
            <a:off x="5938005" y="1447800"/>
            <a:ext cx="677108" cy="24082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r>
              <a:rPr lang="zh-CN" altLang="en-US" sz="3200" b="1" noProof="1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空气流速快</a:t>
            </a:r>
            <a:endParaRPr lang="zh-CN" altLang="en-US" sz="3200" b="1" noProof="1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74485" name="文本框 574484"/>
          <p:cNvSpPr txBox="1"/>
          <p:nvPr/>
        </p:nvSpPr>
        <p:spPr>
          <a:xfrm>
            <a:off x="4185405" y="1371601"/>
            <a:ext cx="677108" cy="214417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none">
            <a:spAutoFit/>
          </a:bodyPr>
          <a:lstStyle/>
          <a:p>
            <a:r>
              <a:rPr lang="zh-CN" altLang="en-US" sz="3200" b="1" noProof="1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空气流速慢</a:t>
            </a:r>
            <a:endParaRPr lang="zh-CN" altLang="en-US" sz="3200" b="1" noProof="1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74486" name="文本框 574485"/>
          <p:cNvSpPr txBox="1"/>
          <p:nvPr/>
        </p:nvSpPr>
        <p:spPr>
          <a:xfrm>
            <a:off x="4267200" y="3886200"/>
            <a:ext cx="609600" cy="28384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空气压强大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74487" name="文本框 574486"/>
          <p:cNvSpPr txBox="1"/>
          <p:nvPr/>
        </p:nvSpPr>
        <p:spPr>
          <a:xfrm>
            <a:off x="5943600" y="3886200"/>
            <a:ext cx="609600" cy="28384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+mn-ea"/>
              </a:rPr>
              <a:t>空气压强小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3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84" grpId="0"/>
      <p:bldP spid="574485" grpId="0"/>
      <p:bldP spid="574486" grpId="0"/>
      <p:bldP spid="574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60890" y="984967"/>
            <a:ext cx="4055808" cy="2289175"/>
          </a:xfrm>
          <a:ln>
            <a:miter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noProof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   物</a:t>
            </a:r>
            <a:r>
              <a:rPr lang="zh-CN" altLang="en-US" sz="32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理学中把没有一定形状、且很容易流动的液体和气体统称为流体。如：空气、水</a:t>
            </a:r>
          </a:p>
        </p:txBody>
      </p:sp>
      <p:pic>
        <p:nvPicPr>
          <p:cNvPr id="24577" name="Picture 1" descr="C:\Users\Administrator\Desktop\im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10" y="950857"/>
            <a:ext cx="7230593" cy="4063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1322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0"/>
          <p:cNvSpPr>
            <a:spLocks noChangeArrowheads="1"/>
          </p:cNvSpPr>
          <p:nvPr/>
        </p:nvSpPr>
        <p:spPr bwMode="auto">
          <a:xfrm>
            <a:off x="1833564" y="1524000"/>
            <a:ext cx="88344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诗人杜甫在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茅屋为秋风所破歌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中写到：</a:t>
            </a:r>
            <a:r>
              <a:rPr lang="zh-CN" altLang="en-US" sz="2800" b="1"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八月秋高风怒号，卷我屋上三重茅</a:t>
            </a:r>
            <a:r>
              <a:rPr lang="zh-CN" altLang="en-US" sz="2800" b="1"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，请你分析诗中包含的物理道理。</a:t>
            </a:r>
          </a:p>
        </p:txBody>
      </p:sp>
      <p:grpSp>
        <p:nvGrpSpPr>
          <p:cNvPr id="28674" name="组合 562178"/>
          <p:cNvGrpSpPr>
            <a:grpSpLocks/>
          </p:cNvGrpSpPr>
          <p:nvPr/>
        </p:nvGrpSpPr>
        <p:grpSpPr bwMode="auto">
          <a:xfrm>
            <a:off x="2438401" y="3352801"/>
            <a:ext cx="4284663" cy="1177925"/>
            <a:chOff x="0" y="0"/>
            <a:chExt cx="2699" cy="742"/>
          </a:xfrm>
        </p:grpSpPr>
        <p:sp>
          <p:nvSpPr>
            <p:cNvPr id="28675" name="Freeform 46"/>
            <p:cNvSpPr>
              <a:spLocks noChangeArrowheads="1"/>
            </p:cNvSpPr>
            <p:nvPr/>
          </p:nvSpPr>
          <p:spPr bwMode="auto">
            <a:xfrm>
              <a:off x="0" y="285"/>
              <a:ext cx="2671" cy="457"/>
            </a:xfrm>
            <a:custGeom>
              <a:avLst/>
              <a:gdLst>
                <a:gd name="T0" fmla="*/ 0 w 2853"/>
                <a:gd name="T1" fmla="*/ 457 h 457"/>
                <a:gd name="T2" fmla="*/ 351 w 2853"/>
                <a:gd name="T3" fmla="*/ 412 h 457"/>
                <a:gd name="T4" fmla="*/ 612 w 2853"/>
                <a:gd name="T5" fmla="*/ 331 h 457"/>
                <a:gd name="T6" fmla="*/ 876 w 2853"/>
                <a:gd name="T7" fmla="*/ 153 h 457"/>
                <a:gd name="T8" fmla="*/ 1077 w 2853"/>
                <a:gd name="T9" fmla="*/ 39 h 457"/>
                <a:gd name="T10" fmla="*/ 1230 w 2853"/>
                <a:gd name="T11" fmla="*/ 3 h 457"/>
                <a:gd name="T12" fmla="*/ 1347 w 2853"/>
                <a:gd name="T13" fmla="*/ 57 h 457"/>
                <a:gd name="T14" fmla="*/ 1752 w 2853"/>
                <a:gd name="T15" fmla="*/ 237 h 457"/>
                <a:gd name="T16" fmla="*/ 2073 w 2853"/>
                <a:gd name="T17" fmla="*/ 387 h 457"/>
                <a:gd name="T18" fmla="*/ 2403 w 2853"/>
                <a:gd name="T19" fmla="*/ 403 h 457"/>
                <a:gd name="T20" fmla="*/ 2853 w 2853"/>
                <a:gd name="T21" fmla="*/ 43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3" h="457">
                  <a:moveTo>
                    <a:pt x="0" y="457"/>
                  </a:moveTo>
                  <a:cubicBezTo>
                    <a:pt x="59" y="451"/>
                    <a:pt x="249" y="433"/>
                    <a:pt x="351" y="412"/>
                  </a:cubicBezTo>
                  <a:cubicBezTo>
                    <a:pt x="453" y="391"/>
                    <a:pt x="525" y="374"/>
                    <a:pt x="612" y="331"/>
                  </a:cubicBezTo>
                  <a:cubicBezTo>
                    <a:pt x="699" y="288"/>
                    <a:pt x="798" y="202"/>
                    <a:pt x="876" y="153"/>
                  </a:cubicBezTo>
                  <a:cubicBezTo>
                    <a:pt x="954" y="104"/>
                    <a:pt x="1018" y="64"/>
                    <a:pt x="1077" y="39"/>
                  </a:cubicBezTo>
                  <a:cubicBezTo>
                    <a:pt x="1136" y="14"/>
                    <a:pt x="1185" y="0"/>
                    <a:pt x="1230" y="3"/>
                  </a:cubicBezTo>
                  <a:cubicBezTo>
                    <a:pt x="1275" y="6"/>
                    <a:pt x="1260" y="18"/>
                    <a:pt x="1347" y="57"/>
                  </a:cubicBezTo>
                  <a:cubicBezTo>
                    <a:pt x="1434" y="96"/>
                    <a:pt x="1631" y="182"/>
                    <a:pt x="1752" y="237"/>
                  </a:cubicBezTo>
                  <a:cubicBezTo>
                    <a:pt x="1873" y="292"/>
                    <a:pt x="1965" y="359"/>
                    <a:pt x="2073" y="387"/>
                  </a:cubicBezTo>
                  <a:cubicBezTo>
                    <a:pt x="2181" y="415"/>
                    <a:pt x="2273" y="394"/>
                    <a:pt x="2403" y="403"/>
                  </a:cubicBezTo>
                  <a:cubicBezTo>
                    <a:pt x="2533" y="412"/>
                    <a:pt x="2759" y="431"/>
                    <a:pt x="2853" y="43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76" name="Freeform 47"/>
            <p:cNvSpPr>
              <a:spLocks noChangeArrowheads="1"/>
            </p:cNvSpPr>
            <p:nvPr/>
          </p:nvSpPr>
          <p:spPr bwMode="auto">
            <a:xfrm>
              <a:off x="45" y="202"/>
              <a:ext cx="2646" cy="362"/>
            </a:xfrm>
            <a:custGeom>
              <a:avLst/>
              <a:gdLst>
                <a:gd name="T0" fmla="*/ 0 w 2826"/>
                <a:gd name="T1" fmla="*/ 353 h 362"/>
                <a:gd name="T2" fmla="*/ 450 w 2826"/>
                <a:gd name="T3" fmla="*/ 290 h 362"/>
                <a:gd name="T4" fmla="*/ 738 w 2826"/>
                <a:gd name="T5" fmla="*/ 128 h 362"/>
                <a:gd name="T6" fmla="*/ 999 w 2826"/>
                <a:gd name="T7" fmla="*/ 29 h 362"/>
                <a:gd name="T8" fmla="*/ 1341 w 2826"/>
                <a:gd name="T9" fmla="*/ 29 h 362"/>
                <a:gd name="T10" fmla="*/ 1785 w 2826"/>
                <a:gd name="T11" fmla="*/ 203 h 362"/>
                <a:gd name="T12" fmla="*/ 2079 w 2826"/>
                <a:gd name="T13" fmla="*/ 299 h 362"/>
                <a:gd name="T14" fmla="*/ 2358 w 2826"/>
                <a:gd name="T15" fmla="*/ 353 h 362"/>
                <a:gd name="T16" fmla="*/ 2556 w 2826"/>
                <a:gd name="T17" fmla="*/ 335 h 362"/>
                <a:gd name="T18" fmla="*/ 2826 w 2826"/>
                <a:gd name="T1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6" h="362">
                  <a:moveTo>
                    <a:pt x="0" y="353"/>
                  </a:moveTo>
                  <a:cubicBezTo>
                    <a:pt x="75" y="342"/>
                    <a:pt x="327" y="328"/>
                    <a:pt x="450" y="290"/>
                  </a:cubicBezTo>
                  <a:cubicBezTo>
                    <a:pt x="573" y="252"/>
                    <a:pt x="646" y="172"/>
                    <a:pt x="738" y="128"/>
                  </a:cubicBezTo>
                  <a:cubicBezTo>
                    <a:pt x="830" y="84"/>
                    <a:pt x="899" y="45"/>
                    <a:pt x="999" y="29"/>
                  </a:cubicBezTo>
                  <a:cubicBezTo>
                    <a:pt x="1099" y="13"/>
                    <a:pt x="1210" y="0"/>
                    <a:pt x="1341" y="29"/>
                  </a:cubicBezTo>
                  <a:cubicBezTo>
                    <a:pt x="1472" y="58"/>
                    <a:pt x="1662" y="158"/>
                    <a:pt x="1785" y="203"/>
                  </a:cubicBezTo>
                  <a:cubicBezTo>
                    <a:pt x="1908" y="248"/>
                    <a:pt x="1984" y="274"/>
                    <a:pt x="2079" y="299"/>
                  </a:cubicBezTo>
                  <a:cubicBezTo>
                    <a:pt x="2174" y="324"/>
                    <a:pt x="2279" y="347"/>
                    <a:pt x="2358" y="353"/>
                  </a:cubicBezTo>
                  <a:cubicBezTo>
                    <a:pt x="2437" y="359"/>
                    <a:pt x="2478" y="334"/>
                    <a:pt x="2556" y="335"/>
                  </a:cubicBezTo>
                  <a:cubicBezTo>
                    <a:pt x="2634" y="336"/>
                    <a:pt x="2770" y="357"/>
                    <a:pt x="2826" y="36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77" name="Freeform 48"/>
            <p:cNvSpPr>
              <a:spLocks noChangeArrowheads="1"/>
            </p:cNvSpPr>
            <p:nvPr/>
          </p:nvSpPr>
          <p:spPr bwMode="auto">
            <a:xfrm>
              <a:off x="45" y="126"/>
              <a:ext cx="2637" cy="272"/>
            </a:xfrm>
            <a:custGeom>
              <a:avLst/>
              <a:gdLst>
                <a:gd name="T0" fmla="*/ 0 w 2817"/>
                <a:gd name="T1" fmla="*/ 261 h 272"/>
                <a:gd name="T2" fmla="*/ 324 w 2817"/>
                <a:gd name="T3" fmla="*/ 243 h 272"/>
                <a:gd name="T4" fmla="*/ 576 w 2817"/>
                <a:gd name="T5" fmla="*/ 186 h 272"/>
                <a:gd name="T6" fmla="*/ 882 w 2817"/>
                <a:gd name="T7" fmla="*/ 33 h 272"/>
                <a:gd name="T8" fmla="*/ 1197 w 2817"/>
                <a:gd name="T9" fmla="*/ 9 h 272"/>
                <a:gd name="T10" fmla="*/ 1683 w 2817"/>
                <a:gd name="T11" fmla="*/ 87 h 272"/>
                <a:gd name="T12" fmla="*/ 2043 w 2817"/>
                <a:gd name="T13" fmla="*/ 186 h 272"/>
                <a:gd name="T14" fmla="*/ 2448 w 2817"/>
                <a:gd name="T15" fmla="*/ 261 h 272"/>
                <a:gd name="T16" fmla="*/ 2817 w 2817"/>
                <a:gd name="T17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7" h="272">
                  <a:moveTo>
                    <a:pt x="0" y="261"/>
                  </a:moveTo>
                  <a:cubicBezTo>
                    <a:pt x="54" y="258"/>
                    <a:pt x="228" y="255"/>
                    <a:pt x="324" y="243"/>
                  </a:cubicBezTo>
                  <a:cubicBezTo>
                    <a:pt x="420" y="231"/>
                    <a:pt x="483" y="221"/>
                    <a:pt x="576" y="186"/>
                  </a:cubicBezTo>
                  <a:cubicBezTo>
                    <a:pt x="669" y="151"/>
                    <a:pt x="779" y="62"/>
                    <a:pt x="882" y="33"/>
                  </a:cubicBezTo>
                  <a:cubicBezTo>
                    <a:pt x="985" y="4"/>
                    <a:pt x="1064" y="0"/>
                    <a:pt x="1197" y="9"/>
                  </a:cubicBezTo>
                  <a:cubicBezTo>
                    <a:pt x="1330" y="18"/>
                    <a:pt x="1542" y="58"/>
                    <a:pt x="1683" y="87"/>
                  </a:cubicBezTo>
                  <a:cubicBezTo>
                    <a:pt x="1824" y="116"/>
                    <a:pt x="1916" y="157"/>
                    <a:pt x="2043" y="186"/>
                  </a:cubicBezTo>
                  <a:cubicBezTo>
                    <a:pt x="2170" y="215"/>
                    <a:pt x="2319" y="250"/>
                    <a:pt x="2448" y="261"/>
                  </a:cubicBezTo>
                  <a:cubicBezTo>
                    <a:pt x="2577" y="272"/>
                    <a:pt x="2740" y="254"/>
                    <a:pt x="2817" y="2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78" name="Freeform 49"/>
            <p:cNvSpPr>
              <a:spLocks noChangeArrowheads="1"/>
            </p:cNvSpPr>
            <p:nvPr/>
          </p:nvSpPr>
          <p:spPr bwMode="auto">
            <a:xfrm>
              <a:off x="90" y="59"/>
              <a:ext cx="2561" cy="224"/>
            </a:xfrm>
            <a:custGeom>
              <a:avLst/>
              <a:gdLst>
                <a:gd name="T0" fmla="*/ 0 w 2736"/>
                <a:gd name="T1" fmla="*/ 145 h 224"/>
                <a:gd name="T2" fmla="*/ 393 w 2736"/>
                <a:gd name="T3" fmla="*/ 145 h 224"/>
                <a:gd name="T4" fmla="*/ 738 w 2736"/>
                <a:gd name="T5" fmla="*/ 46 h 224"/>
                <a:gd name="T6" fmla="*/ 1158 w 2736"/>
                <a:gd name="T7" fmla="*/ 4 h 224"/>
                <a:gd name="T8" fmla="*/ 1599 w 2736"/>
                <a:gd name="T9" fmla="*/ 73 h 224"/>
                <a:gd name="T10" fmla="*/ 2076 w 2736"/>
                <a:gd name="T11" fmla="*/ 154 h 224"/>
                <a:gd name="T12" fmla="*/ 2466 w 2736"/>
                <a:gd name="T13" fmla="*/ 217 h 224"/>
                <a:gd name="T14" fmla="*/ 2736 w 2736"/>
                <a:gd name="T15" fmla="*/ 19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224">
                  <a:moveTo>
                    <a:pt x="0" y="145"/>
                  </a:moveTo>
                  <a:cubicBezTo>
                    <a:pt x="65" y="145"/>
                    <a:pt x="270" y="161"/>
                    <a:pt x="393" y="145"/>
                  </a:cubicBezTo>
                  <a:cubicBezTo>
                    <a:pt x="516" y="129"/>
                    <a:pt x="611" y="69"/>
                    <a:pt x="738" y="46"/>
                  </a:cubicBezTo>
                  <a:cubicBezTo>
                    <a:pt x="865" y="23"/>
                    <a:pt x="1015" y="0"/>
                    <a:pt x="1158" y="4"/>
                  </a:cubicBezTo>
                  <a:cubicBezTo>
                    <a:pt x="1301" y="8"/>
                    <a:pt x="1446" y="48"/>
                    <a:pt x="1599" y="73"/>
                  </a:cubicBezTo>
                  <a:cubicBezTo>
                    <a:pt x="1752" y="98"/>
                    <a:pt x="1932" y="130"/>
                    <a:pt x="2076" y="154"/>
                  </a:cubicBezTo>
                  <a:cubicBezTo>
                    <a:pt x="2220" y="178"/>
                    <a:pt x="2356" y="210"/>
                    <a:pt x="2466" y="217"/>
                  </a:cubicBezTo>
                  <a:cubicBezTo>
                    <a:pt x="2576" y="224"/>
                    <a:pt x="2680" y="203"/>
                    <a:pt x="2736" y="19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79" name="Freeform 50"/>
            <p:cNvSpPr>
              <a:spLocks noChangeArrowheads="1"/>
            </p:cNvSpPr>
            <p:nvPr/>
          </p:nvSpPr>
          <p:spPr bwMode="auto">
            <a:xfrm>
              <a:off x="70" y="0"/>
              <a:ext cx="2629" cy="130"/>
            </a:xfrm>
            <a:custGeom>
              <a:avLst/>
              <a:gdLst>
                <a:gd name="T0" fmla="*/ 0 w 2808"/>
                <a:gd name="T1" fmla="*/ 63 h 130"/>
                <a:gd name="T2" fmla="*/ 405 w 2808"/>
                <a:gd name="T3" fmla="*/ 81 h 130"/>
                <a:gd name="T4" fmla="*/ 657 w 2808"/>
                <a:gd name="T5" fmla="*/ 45 h 130"/>
                <a:gd name="T6" fmla="*/ 900 w 2808"/>
                <a:gd name="T7" fmla="*/ 18 h 130"/>
                <a:gd name="T8" fmla="*/ 1215 w 2808"/>
                <a:gd name="T9" fmla="*/ 0 h 130"/>
                <a:gd name="T10" fmla="*/ 1575 w 2808"/>
                <a:gd name="T11" fmla="*/ 18 h 130"/>
                <a:gd name="T12" fmla="*/ 2061 w 2808"/>
                <a:gd name="T13" fmla="*/ 90 h 130"/>
                <a:gd name="T14" fmla="*/ 2412 w 2808"/>
                <a:gd name="T15" fmla="*/ 126 h 130"/>
                <a:gd name="T16" fmla="*/ 2754 w 2808"/>
                <a:gd name="T17" fmla="*/ 117 h 130"/>
                <a:gd name="T18" fmla="*/ 2736 w 2808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8" h="130">
                  <a:moveTo>
                    <a:pt x="0" y="63"/>
                  </a:moveTo>
                  <a:cubicBezTo>
                    <a:pt x="67" y="64"/>
                    <a:pt x="296" y="84"/>
                    <a:pt x="405" y="81"/>
                  </a:cubicBezTo>
                  <a:cubicBezTo>
                    <a:pt x="514" y="78"/>
                    <a:pt x="575" y="55"/>
                    <a:pt x="657" y="45"/>
                  </a:cubicBezTo>
                  <a:cubicBezTo>
                    <a:pt x="739" y="35"/>
                    <a:pt x="807" y="26"/>
                    <a:pt x="900" y="18"/>
                  </a:cubicBezTo>
                  <a:cubicBezTo>
                    <a:pt x="993" y="10"/>
                    <a:pt x="1103" y="0"/>
                    <a:pt x="1215" y="0"/>
                  </a:cubicBezTo>
                  <a:cubicBezTo>
                    <a:pt x="1327" y="0"/>
                    <a:pt x="1434" y="3"/>
                    <a:pt x="1575" y="18"/>
                  </a:cubicBezTo>
                  <a:cubicBezTo>
                    <a:pt x="1716" y="33"/>
                    <a:pt x="1922" y="72"/>
                    <a:pt x="2061" y="90"/>
                  </a:cubicBezTo>
                  <a:cubicBezTo>
                    <a:pt x="2200" y="108"/>
                    <a:pt x="2297" y="122"/>
                    <a:pt x="2412" y="126"/>
                  </a:cubicBezTo>
                  <a:cubicBezTo>
                    <a:pt x="2527" y="130"/>
                    <a:pt x="2700" y="119"/>
                    <a:pt x="2754" y="117"/>
                  </a:cubicBezTo>
                  <a:cubicBezTo>
                    <a:pt x="2808" y="115"/>
                    <a:pt x="2740" y="117"/>
                    <a:pt x="2736" y="11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8680" name="组合 562184"/>
          <p:cNvGrpSpPr>
            <a:grpSpLocks/>
          </p:cNvGrpSpPr>
          <p:nvPr/>
        </p:nvGrpSpPr>
        <p:grpSpPr bwMode="auto">
          <a:xfrm>
            <a:off x="3657600" y="4038600"/>
            <a:ext cx="1284288" cy="1295400"/>
            <a:chOff x="0" y="0"/>
            <a:chExt cx="809" cy="816"/>
          </a:xfrm>
        </p:grpSpPr>
        <p:sp>
          <p:nvSpPr>
            <p:cNvPr id="28681" name="AutoShape 43"/>
            <p:cNvSpPr>
              <a:spLocks noChangeArrowheads="1"/>
            </p:cNvSpPr>
            <p:nvPr/>
          </p:nvSpPr>
          <p:spPr bwMode="auto">
            <a:xfrm>
              <a:off x="0" y="0"/>
              <a:ext cx="809" cy="28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82" name="Rectangle 44"/>
            <p:cNvSpPr>
              <a:spLocks noChangeArrowheads="1"/>
            </p:cNvSpPr>
            <p:nvPr/>
          </p:nvSpPr>
          <p:spPr bwMode="auto">
            <a:xfrm>
              <a:off x="45" y="288"/>
              <a:ext cx="719" cy="5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83" name="Rectangle 45"/>
            <p:cNvSpPr>
              <a:spLocks noChangeArrowheads="1"/>
            </p:cNvSpPr>
            <p:nvPr/>
          </p:nvSpPr>
          <p:spPr bwMode="auto">
            <a:xfrm>
              <a:off x="315" y="480"/>
              <a:ext cx="179" cy="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84" name="Oval 51"/>
            <p:cNvSpPr>
              <a:spLocks noChangeArrowheads="1"/>
            </p:cNvSpPr>
            <p:nvPr/>
          </p:nvSpPr>
          <p:spPr bwMode="auto">
            <a:xfrm>
              <a:off x="339" y="66"/>
              <a:ext cx="135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62190" name="左箭头 562189"/>
          <p:cNvSpPr>
            <a:spLocks noChangeArrowheads="1"/>
          </p:cNvSpPr>
          <p:nvPr/>
        </p:nvSpPr>
        <p:spPr bwMode="auto">
          <a:xfrm rot="5400000">
            <a:off x="3810000" y="4876800"/>
            <a:ext cx="9144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62191" name="左箭头 562190"/>
          <p:cNvSpPr>
            <a:spLocks noChangeArrowheads="1"/>
          </p:cNvSpPr>
          <p:nvPr/>
        </p:nvSpPr>
        <p:spPr bwMode="auto">
          <a:xfrm rot="16200000">
            <a:off x="4152900" y="3695700"/>
            <a:ext cx="304800" cy="228600"/>
          </a:xfrm>
          <a:prstGeom prst="leftArrow">
            <a:avLst>
              <a:gd name="adj1" fmla="val 50000"/>
              <a:gd name="adj2" fmla="val 333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28687" name="图片 2" descr="res03_attpic_br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66" t="17073" r="26155" b="41463"/>
          <a:stretch>
            <a:fillRect/>
          </a:stretch>
        </p:blipFill>
        <p:spPr bwMode="auto">
          <a:xfrm>
            <a:off x="6858000" y="2667001"/>
            <a:ext cx="32004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5" name="矩形 562194"/>
          <p:cNvSpPr>
            <a:spLocks noChangeArrowheads="1"/>
          </p:cNvSpPr>
          <p:nvPr/>
        </p:nvSpPr>
        <p:spPr bwMode="auto">
          <a:xfrm>
            <a:off x="3124200" y="28194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500" b="1">
                <a:solidFill>
                  <a:srgbClr val="0000FF"/>
                </a:solidFill>
                <a:latin typeface="Tahoma" panose="020B0604030504040204" pitchFamily="34" charset="0"/>
              </a:rPr>
              <a:t>流速快</a:t>
            </a:r>
          </a:p>
        </p:txBody>
      </p:sp>
      <p:sp>
        <p:nvSpPr>
          <p:cNvPr id="562196" name="矩形 562195"/>
          <p:cNvSpPr>
            <a:spLocks noChangeArrowheads="1"/>
          </p:cNvSpPr>
          <p:nvPr/>
        </p:nvSpPr>
        <p:spPr bwMode="auto">
          <a:xfrm>
            <a:off x="4419600" y="2819401"/>
            <a:ext cx="1828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500" b="1">
                <a:solidFill>
                  <a:srgbClr val="0000FF"/>
                </a:solidFill>
                <a:latin typeface="Tahoma" panose="020B0604030504040204" pitchFamily="34" charset="0"/>
              </a:rPr>
              <a:t>压强小</a:t>
            </a:r>
          </a:p>
        </p:txBody>
      </p:sp>
    </p:spTree>
    <p:extLst>
      <p:ext uri="{BB962C8B-B14F-4D97-AF65-F5344CB8AC3E}">
        <p14:creationId xmlns="" xmlns:p14="http://schemas.microsoft.com/office/powerpoint/2010/main" val="31615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5" grpId="0"/>
      <p:bldP spid="5621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内容占位符 563201" descr="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990600"/>
            <a:ext cx="3962400" cy="2357438"/>
          </a:xfrm>
        </p:spPr>
      </p:pic>
      <p:pic>
        <p:nvPicPr>
          <p:cNvPr id="29698" name="内容占位符 563202" descr="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505200"/>
            <a:ext cx="3987800" cy="2374900"/>
          </a:xfrm>
        </p:spPr>
      </p:pic>
      <p:sp>
        <p:nvSpPr>
          <p:cNvPr id="29699" name="文本框 563203"/>
          <p:cNvSpPr txBox="1">
            <a:spLocks noChangeArrowheads="1"/>
          </p:cNvSpPr>
          <p:nvPr/>
        </p:nvSpPr>
        <p:spPr bwMode="auto">
          <a:xfrm>
            <a:off x="2438400" y="914401"/>
            <a:ext cx="34559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0000"/>
                </a:solidFill>
                <a:ea typeface="黑体" panose="02010609060101010101" pitchFamily="49" charset="-122"/>
              </a:rPr>
              <a:t>一次海难</a:t>
            </a:r>
          </a:p>
        </p:txBody>
      </p:sp>
      <p:sp>
        <p:nvSpPr>
          <p:cNvPr id="29700" name="文本框 563204"/>
          <p:cNvSpPr txBox="1">
            <a:spLocks noChangeArrowheads="1"/>
          </p:cNvSpPr>
          <p:nvPr/>
        </p:nvSpPr>
        <p:spPr bwMode="auto">
          <a:xfrm>
            <a:off x="1676400" y="1828800"/>
            <a:ext cx="46799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1912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年秋天，远洋航轮</a:t>
            </a:r>
            <a:r>
              <a:rPr lang="zh-CN" altLang="en-US" sz="3200" b="1">
                <a:ea typeface="黑体" panose="02010609060101010101" pitchFamily="49" charset="-122"/>
              </a:rPr>
              <a:t>“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奥林匹克</a:t>
            </a:r>
            <a:r>
              <a:rPr lang="zh-CN" altLang="en-US" sz="3200" b="1">
                <a:ea typeface="黑体" panose="02010609060101010101" pitchFamily="49" charset="-122"/>
              </a:rPr>
              <a:t>”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号与较小的铁甲巡洋舰同向航行，但是当二船平行的时候，突然小船竟然扭头几乎笔直地向大船冲来，结果小船把</a:t>
            </a:r>
            <a:r>
              <a:rPr lang="zh-CN" altLang="en-US" sz="3200" b="1">
                <a:ea typeface="黑体" panose="02010609060101010101" pitchFamily="49" charset="-122"/>
              </a:rPr>
              <a:t>“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奥林匹克</a:t>
            </a:r>
            <a:r>
              <a:rPr lang="zh-CN" altLang="en-US" sz="3200" b="1">
                <a:ea typeface="黑体" panose="02010609060101010101" pitchFamily="49" charset="-122"/>
              </a:rPr>
              <a:t>”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的船舷撞了一个大洞。</a:t>
            </a:r>
            <a:endParaRPr lang="zh-CN" altLang="en-US" sz="32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63206" name="矩形 563205"/>
          <p:cNvSpPr>
            <a:spLocks noChangeArrowheads="1"/>
          </p:cNvSpPr>
          <p:nvPr/>
        </p:nvSpPr>
        <p:spPr bwMode="auto">
          <a:xfrm>
            <a:off x="1524000" y="6019801"/>
            <a:ext cx="9144000" cy="563563"/>
          </a:xfrm>
          <a:prstGeom prst="rect">
            <a:avLst/>
          </a:prstGeom>
          <a:gradFill rotWithShape="1">
            <a:gsLst>
              <a:gs pos="0">
                <a:srgbClr val="FF3300">
                  <a:alpha val="39000"/>
                </a:srgbClr>
              </a:gs>
              <a:gs pos="50000">
                <a:schemeClr val="bg1"/>
              </a:gs>
              <a:gs pos="100000">
                <a:srgbClr val="FF3300">
                  <a:alpha val="3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400" b="1">
                <a:solidFill>
                  <a:srgbClr val="003300"/>
                </a:solidFill>
                <a:latin typeface="Tahoma" panose="020B0604030504040204" pitchFamily="34" charset="0"/>
                <a:ea typeface="楷体_GB2312" pitchFamily="49" charset="-122"/>
              </a:rPr>
              <a:t> </a:t>
            </a:r>
            <a:r>
              <a:rPr lang="zh-CN" altLang="en-US" sz="3400" b="1">
                <a:solidFill>
                  <a:srgbClr val="0000FF"/>
                </a:solidFill>
                <a:latin typeface="Tahoma" panose="020B0604030504040204" pitchFamily="34" charset="0"/>
                <a:ea typeface="楷体_GB2312" pitchFamily="49" charset="-122"/>
              </a:rPr>
              <a:t>航海规则规定两艘船不能近距离同向航行！</a:t>
            </a:r>
          </a:p>
        </p:txBody>
      </p:sp>
      <p:sp>
        <p:nvSpPr>
          <p:cNvPr id="29702" name="矩形 563206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 type="none" w="lg" len="lg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“流速影响压强”不利的例子及其预防</a:t>
            </a:r>
          </a:p>
        </p:txBody>
      </p:sp>
    </p:spTree>
    <p:extLst>
      <p:ext uri="{BB962C8B-B14F-4D97-AF65-F5344CB8AC3E}">
        <p14:creationId xmlns="" xmlns:p14="http://schemas.microsoft.com/office/powerpoint/2010/main" val="4113021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e90624170d157e10c93d6d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76"/>
            <a:ext cx="52927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7391400" y="908050"/>
            <a:ext cx="2889250" cy="838200"/>
            <a:chOff x="0" y="0"/>
            <a:chExt cx="1680" cy="528"/>
          </a:xfrm>
        </p:grpSpPr>
        <p:sp>
          <p:nvSpPr>
            <p:cNvPr id="30723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680" cy="528"/>
            </a:xfrm>
            <a:prstGeom prst="wedgeRectCallout">
              <a:avLst>
                <a:gd name="adj1" fmla="val -63394"/>
                <a:gd name="adj2" fmla="val 131819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724" name="Object 8"/>
            <p:cNvGraphicFramePr>
              <a:graphicFrameLocks noChangeAspect="1"/>
            </p:cNvGraphicFramePr>
            <p:nvPr/>
          </p:nvGraphicFramePr>
          <p:xfrm>
            <a:off x="48" y="48"/>
            <a:ext cx="1632" cy="462"/>
          </p:xfrm>
          <a:graphic>
            <a:graphicData uri="http://schemas.openxmlformats.org/presentationml/2006/ole">
              <p:oleObj spid="_x0000_s1026" r:id="rId4" imgW="1523810" imgH="504762" progId="PBrush">
                <p:embed/>
              </p:oleObj>
            </a:graphicData>
          </a:graphic>
        </p:graphicFrame>
      </p:grpSp>
      <p:pic>
        <p:nvPicPr>
          <p:cNvPr id="30725" name="Picture 6" descr="11-1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09" t="36984" r="26697" b="32539"/>
          <a:stretch>
            <a:fillRect/>
          </a:stretch>
        </p:blipFill>
        <p:spPr bwMode="auto">
          <a:xfrm>
            <a:off x="6996114" y="2420939"/>
            <a:ext cx="36718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动作按钮: 影片 609286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135189" y="6165850"/>
            <a:ext cx="1296987" cy="69215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95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直接连接符 590849"/>
          <p:cNvSpPr>
            <a:spLocks noChangeShapeType="1"/>
          </p:cNvSpPr>
          <p:nvPr/>
        </p:nvSpPr>
        <p:spPr bwMode="auto">
          <a:xfrm flipV="1">
            <a:off x="8686800" y="4038600"/>
            <a:ext cx="0" cy="0"/>
          </a:xfrm>
          <a:prstGeom prst="line">
            <a:avLst/>
          </a:prstGeom>
          <a:noFill/>
          <a:ln w="57150">
            <a:solidFill>
              <a:srgbClr val="FFFF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31746" name="图片 5908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92150"/>
            <a:ext cx="40386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852" name="图片 5908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692150"/>
            <a:ext cx="39624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椭圆 590852"/>
          <p:cNvSpPr>
            <a:spLocks noChangeArrowheads="1"/>
          </p:cNvSpPr>
          <p:nvPr/>
        </p:nvSpPr>
        <p:spPr bwMode="auto">
          <a:xfrm>
            <a:off x="1703388" y="0"/>
            <a:ext cx="2362200" cy="914400"/>
          </a:xfrm>
          <a:prstGeom prst="ellipse">
            <a:avLst/>
          </a:prstGeom>
          <a:solidFill>
            <a:srgbClr val="1EE251"/>
          </a:solidFill>
          <a:ln w="9525">
            <a:solidFill>
              <a:srgbClr val="30CA0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141400"/>
                </a:solidFill>
                <a:ea typeface="黑体" panose="02010609060101010101" pitchFamily="49" charset="-122"/>
              </a:rPr>
              <a:t>学以致用</a:t>
            </a:r>
            <a:r>
              <a:rPr lang="zh-CN" altLang="en-US" sz="3200" b="1"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31749" name="动作按钮: 影片 590853"/>
          <p:cNvSpPr>
            <a:spLocks noChangeArrowheads="1"/>
          </p:cNvSpPr>
          <p:nvPr/>
        </p:nvSpPr>
        <p:spPr bwMode="auto">
          <a:xfrm>
            <a:off x="2279650" y="4868864"/>
            <a:ext cx="3024188" cy="1800225"/>
          </a:xfrm>
          <a:prstGeom prst="actionButtonMovi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590855" name="Picture 4" descr="e90624170d157e10c93d6d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500439"/>
            <a:ext cx="4032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动作按钮: 影片 590855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782889" y="3716338"/>
            <a:ext cx="2808287" cy="2881312"/>
          </a:xfrm>
          <a:prstGeom prst="actionButtonMovi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590857" name="图片 590856" descr="u=630790012,81988933&amp;fm=23&amp;g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73463"/>
            <a:ext cx="39957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40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动作按钮: 影片 592898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9983789" y="6597650"/>
            <a:ext cx="433387" cy="26035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  <p:controls>
      <p:control spid="2050" name="Object" r:id="rId2" imgW="1828571" imgH="1828571"/>
    </p:controls>
    <p:extLst>
      <p:ext uri="{BB962C8B-B14F-4D97-AF65-F5344CB8AC3E}">
        <p14:creationId xmlns="" xmlns:p14="http://schemas.microsoft.com/office/powerpoint/2010/main" val="357167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566273" descr="20061109051959191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72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2" name="组合 566274"/>
          <p:cNvGrpSpPr>
            <a:grpSpLocks/>
          </p:cNvGrpSpPr>
          <p:nvPr/>
        </p:nvGrpSpPr>
        <p:grpSpPr bwMode="auto">
          <a:xfrm>
            <a:off x="5638800" y="1219200"/>
            <a:ext cx="2667000" cy="838200"/>
            <a:chOff x="3456" y="1344"/>
            <a:chExt cx="1680" cy="528"/>
          </a:xfrm>
        </p:grpSpPr>
        <p:sp>
          <p:nvSpPr>
            <p:cNvPr id="35843" name="矩形标注 566275"/>
            <p:cNvSpPr>
              <a:spLocks noChangeArrowheads="1"/>
            </p:cNvSpPr>
            <p:nvPr/>
          </p:nvSpPr>
          <p:spPr bwMode="auto">
            <a:xfrm>
              <a:off x="3456" y="1344"/>
              <a:ext cx="1680" cy="528"/>
            </a:xfrm>
            <a:prstGeom prst="wedgeRectCallout">
              <a:avLst>
                <a:gd name="adj1" fmla="val -63394"/>
                <a:gd name="adj2" fmla="val 131819"/>
              </a:avLst>
            </a:prstGeom>
            <a:noFill/>
            <a:ln w="38100" cap="sq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5844" name="对象 566276"/>
            <p:cNvGraphicFramePr>
              <a:graphicFrameLocks/>
            </p:cNvGraphicFramePr>
            <p:nvPr/>
          </p:nvGraphicFramePr>
          <p:xfrm>
            <a:off x="3504" y="1392"/>
            <a:ext cx="1632" cy="462"/>
          </p:xfrm>
          <a:graphic>
            <a:graphicData uri="http://schemas.openxmlformats.org/presentationml/2006/ole">
              <p:oleObj spid="_x0000_s3074" r:id="rId4" imgW="1523810" imgH="504762" progId="PBrush">
                <p:embed/>
              </p:oleObj>
            </a:graphicData>
          </a:graphic>
        </p:graphicFrame>
      </p:grpSp>
      <p:sp>
        <p:nvSpPr>
          <p:cNvPr id="35845" name="文本框 566277"/>
          <p:cNvSpPr txBox="1">
            <a:spLocks noChangeArrowheads="1"/>
          </p:cNvSpPr>
          <p:nvPr/>
        </p:nvSpPr>
        <p:spPr bwMode="auto">
          <a:xfrm>
            <a:off x="6019801" y="2438401"/>
            <a:ext cx="3959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机翼的形状是：</a:t>
            </a:r>
            <a:r>
              <a:rPr lang="zh-CN" altLang="en-US" b="1" u="sng">
                <a:solidFill>
                  <a:schemeClr val="tx2"/>
                </a:solidFill>
                <a:latin typeface="Times New Roman" panose="02020603050405020304" pitchFamily="18" charset="0"/>
              </a:rPr>
              <a:t>          </a:t>
            </a:r>
            <a:endParaRPr lang="zh-CN" altLang="en-US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6279" name="文本框 566278"/>
          <p:cNvSpPr txBox="1">
            <a:spLocks noChangeArrowheads="1"/>
          </p:cNvSpPr>
          <p:nvPr/>
        </p:nvSpPr>
        <p:spPr bwMode="auto">
          <a:xfrm>
            <a:off x="7010400" y="2971801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上凸下平的</a:t>
            </a:r>
          </a:p>
        </p:txBody>
      </p:sp>
      <p:pic>
        <p:nvPicPr>
          <p:cNvPr id="35847" name="图片 566279" descr="飞机图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1576"/>
            <a:ext cx="4876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矩形 566280"/>
          <p:cNvSpPr>
            <a:spLocks noChangeArrowheads="1"/>
          </p:cNvSpPr>
          <p:nvPr/>
        </p:nvSpPr>
        <p:spPr bwMode="auto">
          <a:xfrm>
            <a:off x="1752600" y="6096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</a:rPr>
              <a:t>三、升力的产生</a:t>
            </a:r>
          </a:p>
        </p:txBody>
      </p:sp>
      <p:pic>
        <p:nvPicPr>
          <p:cNvPr id="35849" name="图片 5662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矩形 56628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6007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 type="none" w="lg" len="lg"/>
                </a:ln>
                <a:solidFill>
                  <a:srgbClr val="FF00FF"/>
                </a:solidFill>
                <a:latin typeface="宋体" panose="02010600030101010101" pitchFamily="2" charset="-122"/>
              </a:rPr>
              <a:t>流体压强与流速关系的应用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315200" y="152401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>
                <a:solidFill>
                  <a:srgbClr val="800000"/>
                </a:solidFill>
                <a:latin typeface="Bodoni MT Black" pitchFamily="18" charset="0"/>
                <a:ea typeface="黑体" panose="02010609060101010101" pitchFamily="49" charset="-122"/>
              </a:rPr>
              <a:t>飞机</a:t>
            </a:r>
            <a:endParaRPr lang="zh-CN" altLang="en-US" sz="4000" b="1">
              <a:solidFill>
                <a:srgbClr val="800000"/>
              </a:solidFill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8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098" name="Object" r:id="rId2" imgW="6679725" imgH="5630061"/>
    </p:controls>
    <p:extLst>
      <p:ext uri="{BB962C8B-B14F-4D97-AF65-F5344CB8AC3E}">
        <p14:creationId xmlns="" xmlns:p14="http://schemas.microsoft.com/office/powerpoint/2010/main" val="6197978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8"/>
          <p:cNvSpPr>
            <a:spLocks noChangeArrowheads="1"/>
          </p:cNvSpPr>
          <p:nvPr/>
        </p:nvSpPr>
        <p:spPr bwMode="auto">
          <a:xfrm>
            <a:off x="2279651" y="1412876"/>
            <a:ext cx="8031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/>
              <a:t>机翼上下表面的压强差是产生升力的原因。</a:t>
            </a:r>
          </a:p>
        </p:txBody>
      </p:sp>
      <p:pic>
        <p:nvPicPr>
          <p:cNvPr id="38914" name="Picture 31" descr="200534202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38400"/>
            <a:ext cx="42672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32"/>
          <p:cNvGrpSpPr>
            <a:grpSpLocks noChangeAspect="1"/>
          </p:cNvGrpSpPr>
          <p:nvPr/>
        </p:nvGrpSpPr>
        <p:grpSpPr bwMode="auto">
          <a:xfrm>
            <a:off x="5961064" y="2573338"/>
            <a:ext cx="3597275" cy="3109912"/>
            <a:chOff x="1457" y="620"/>
            <a:chExt cx="2454" cy="1787"/>
          </a:xfrm>
        </p:grpSpPr>
        <p:pic>
          <p:nvPicPr>
            <p:cNvPr id="38916" name="Picture 33" descr="200534202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" y="620"/>
              <a:ext cx="2454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Line 34"/>
            <p:cNvSpPr>
              <a:spLocks noChangeShapeType="1"/>
            </p:cNvSpPr>
            <p:nvPr/>
          </p:nvSpPr>
          <p:spPr bwMode="auto">
            <a:xfrm>
              <a:off x="2605" y="1351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38918" name="Line 35"/>
            <p:cNvSpPr>
              <a:spLocks noChangeShapeType="1"/>
            </p:cNvSpPr>
            <p:nvPr/>
          </p:nvSpPr>
          <p:spPr bwMode="auto">
            <a:xfrm>
              <a:off x="2125" y="1159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38919" name="Line 36"/>
            <p:cNvSpPr>
              <a:spLocks noChangeShapeType="1"/>
            </p:cNvSpPr>
            <p:nvPr/>
          </p:nvSpPr>
          <p:spPr bwMode="auto">
            <a:xfrm>
              <a:off x="2365" y="1207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38920" name="Line 37"/>
            <p:cNvSpPr>
              <a:spLocks noChangeShapeType="1"/>
            </p:cNvSpPr>
            <p:nvPr/>
          </p:nvSpPr>
          <p:spPr bwMode="auto">
            <a:xfrm flipV="1">
              <a:off x="2077" y="1735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38921" name="Line 38"/>
            <p:cNvSpPr>
              <a:spLocks noChangeShapeType="1"/>
            </p:cNvSpPr>
            <p:nvPr/>
          </p:nvSpPr>
          <p:spPr bwMode="auto">
            <a:xfrm flipV="1">
              <a:off x="2317" y="1831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38922" name="Line 39"/>
            <p:cNvSpPr>
              <a:spLocks noChangeShapeType="1"/>
            </p:cNvSpPr>
            <p:nvPr/>
          </p:nvSpPr>
          <p:spPr bwMode="auto">
            <a:xfrm flipV="1">
              <a:off x="2557" y="1975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738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7"/>
          <p:cNvSpPr txBox="1">
            <a:spLocks noChangeArrowheads="1"/>
          </p:cNvSpPr>
          <p:nvPr/>
        </p:nvSpPr>
        <p:spPr bwMode="auto">
          <a:xfrm>
            <a:off x="2286001" y="1905000"/>
            <a:ext cx="778351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华文新魏" panose="02010800040101010101" pitchFamily="2" charset="-122"/>
              </a:rPr>
              <a:t>           机翼上下表面所受</a:t>
            </a:r>
            <a:r>
              <a:rPr lang="zh-CN" altLang="en-US" sz="4000" b="1">
                <a:solidFill>
                  <a:srgbClr val="FF0000"/>
                </a:solidFill>
                <a:ea typeface="黑体" panose="02010609060101010101" pitchFamily="49" charset="-122"/>
              </a:rPr>
              <a:t>压力差</a:t>
            </a:r>
            <a:r>
              <a:rPr lang="zh-CN" altLang="en-US" sz="3600" b="1">
                <a:ea typeface="华文新魏" panose="02010800040101010101" pitchFamily="2" charset="-122"/>
              </a:rPr>
              <a:t>形成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黑体" panose="02010609060101010101" pitchFamily="49" charset="-122"/>
              </a:rPr>
              <a:t>向上</a:t>
            </a:r>
            <a:r>
              <a:rPr lang="zh-CN" altLang="en-US" sz="3600" b="1">
                <a:ea typeface="黑体" panose="02010609060101010101" pitchFamily="49" charset="-122"/>
              </a:rPr>
              <a:t>的升力。</a:t>
            </a:r>
          </a:p>
          <a:p>
            <a:pPr>
              <a:spcBef>
                <a:spcPct val="50000"/>
              </a:spcBef>
            </a:pPr>
            <a:endParaRPr lang="zh-CN" altLang="en-US" sz="36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aphicFrame>
        <p:nvGraphicFramePr>
          <p:cNvPr id="39938" name="对象 569347"/>
          <p:cNvGraphicFramePr>
            <a:graphicFrameLocks/>
          </p:cNvGraphicFramePr>
          <p:nvPr/>
        </p:nvGraphicFramePr>
        <p:xfrm>
          <a:off x="4724401" y="4343401"/>
          <a:ext cx="2665413" cy="733425"/>
        </p:xfrm>
        <a:graphic>
          <a:graphicData uri="http://schemas.openxmlformats.org/presentationml/2006/ole">
            <p:oleObj spid="_x0000_s5122" r:id="rId3" imgW="1523810" imgH="504762" progId="PBrush">
              <p:embed/>
            </p:oleObj>
          </a:graphicData>
        </a:graphic>
      </p:graphicFrame>
      <p:sp>
        <p:nvSpPr>
          <p:cNvPr id="39939" name="左箭头 569348"/>
          <p:cNvSpPr>
            <a:spLocks noChangeArrowheads="1"/>
          </p:cNvSpPr>
          <p:nvPr/>
        </p:nvSpPr>
        <p:spPr bwMode="auto">
          <a:xfrm rot="5400000">
            <a:off x="5105400" y="5105400"/>
            <a:ext cx="9144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39940" name="左箭头 569349"/>
          <p:cNvSpPr>
            <a:spLocks noChangeArrowheads="1"/>
          </p:cNvSpPr>
          <p:nvPr/>
        </p:nvSpPr>
        <p:spPr bwMode="auto">
          <a:xfrm rot="16200000">
            <a:off x="5372100" y="415290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85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2" descr="ba80401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45735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03迁移运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38201"/>
            <a:ext cx="175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828800" y="1538288"/>
            <a:ext cx="662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赛车尾部的</a:t>
            </a:r>
            <a:r>
              <a:rPr lang="zh-CN" altLang="en-US" sz="2800" b="1"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气流偏导器</a:t>
            </a:r>
            <a:r>
              <a:rPr lang="zh-CN" altLang="en-US" sz="2800" b="1"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有何作用？</a:t>
            </a:r>
          </a:p>
        </p:txBody>
      </p:sp>
      <p:sp>
        <p:nvSpPr>
          <p:cNvPr id="40964" name="Freeform 35"/>
          <p:cNvSpPr>
            <a:spLocks noChangeAspect="1" noChangeArrowheads="1"/>
          </p:cNvSpPr>
          <p:nvPr/>
        </p:nvSpPr>
        <p:spPr bwMode="auto">
          <a:xfrm>
            <a:off x="3810001" y="2590801"/>
            <a:ext cx="3667125" cy="538163"/>
          </a:xfrm>
          <a:custGeom>
            <a:avLst/>
            <a:gdLst>
              <a:gd name="T0" fmla="*/ 208 w 1912"/>
              <a:gd name="T1" fmla="*/ 32 h 392"/>
              <a:gd name="T2" fmla="*/ 1648 w 1912"/>
              <a:gd name="T3" fmla="*/ 32 h 392"/>
              <a:gd name="T4" fmla="*/ 1792 w 1912"/>
              <a:gd name="T5" fmla="*/ 32 h 392"/>
              <a:gd name="T6" fmla="*/ 1696 w 1912"/>
              <a:gd name="T7" fmla="*/ 224 h 392"/>
              <a:gd name="T8" fmla="*/ 1456 w 1912"/>
              <a:gd name="T9" fmla="*/ 368 h 392"/>
              <a:gd name="T10" fmla="*/ 1168 w 1912"/>
              <a:gd name="T11" fmla="*/ 368 h 392"/>
              <a:gd name="T12" fmla="*/ 736 w 1912"/>
              <a:gd name="T13" fmla="*/ 272 h 392"/>
              <a:gd name="T14" fmla="*/ 400 w 1912"/>
              <a:gd name="T15" fmla="*/ 128 h 392"/>
              <a:gd name="T16" fmla="*/ 208 w 1912"/>
              <a:gd name="T17" fmla="*/ 3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2" h="392">
                <a:moveTo>
                  <a:pt x="208" y="32"/>
                </a:moveTo>
                <a:cubicBezTo>
                  <a:pt x="416" y="16"/>
                  <a:pt x="1384" y="32"/>
                  <a:pt x="1648" y="32"/>
                </a:cubicBezTo>
                <a:cubicBezTo>
                  <a:pt x="1912" y="32"/>
                  <a:pt x="1784" y="0"/>
                  <a:pt x="1792" y="32"/>
                </a:cubicBezTo>
                <a:cubicBezTo>
                  <a:pt x="1800" y="64"/>
                  <a:pt x="1752" y="168"/>
                  <a:pt x="1696" y="224"/>
                </a:cubicBezTo>
                <a:cubicBezTo>
                  <a:pt x="1640" y="280"/>
                  <a:pt x="1544" y="344"/>
                  <a:pt x="1456" y="368"/>
                </a:cubicBezTo>
                <a:cubicBezTo>
                  <a:pt x="1368" y="392"/>
                  <a:pt x="1288" y="384"/>
                  <a:pt x="1168" y="368"/>
                </a:cubicBezTo>
                <a:cubicBezTo>
                  <a:pt x="1048" y="352"/>
                  <a:pt x="864" y="312"/>
                  <a:pt x="736" y="272"/>
                </a:cubicBezTo>
                <a:cubicBezTo>
                  <a:pt x="608" y="232"/>
                  <a:pt x="480" y="168"/>
                  <a:pt x="400" y="128"/>
                </a:cubicBezTo>
                <a:cubicBezTo>
                  <a:pt x="320" y="88"/>
                  <a:pt x="0" y="48"/>
                  <a:pt x="208" y="32"/>
                </a:cubicBezTo>
                <a:close/>
              </a:path>
            </a:pathLst>
          </a:cu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286000" y="3581400"/>
            <a:ext cx="8077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给车身一个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向下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的压力差，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增加了稳定性。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6" name="矩形 570374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56007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 type="none" w="lg" len="lg"/>
                </a:ln>
                <a:solidFill>
                  <a:srgbClr val="FF00FF"/>
                </a:solidFill>
                <a:latin typeface="宋体" panose="02010600030101010101" pitchFamily="2" charset="-122"/>
              </a:rPr>
              <a:t>流体压强与流速关系的应用</a:t>
            </a:r>
          </a:p>
        </p:txBody>
      </p:sp>
      <p:sp>
        <p:nvSpPr>
          <p:cNvPr id="570376" name="左箭头 570375"/>
          <p:cNvSpPr>
            <a:spLocks noChangeArrowheads="1"/>
          </p:cNvSpPr>
          <p:nvPr/>
        </p:nvSpPr>
        <p:spPr bwMode="auto">
          <a:xfrm rot="5400000">
            <a:off x="5791200" y="3200400"/>
            <a:ext cx="381000" cy="228600"/>
          </a:xfrm>
          <a:prstGeom prst="leftArrow">
            <a:avLst>
              <a:gd name="adj1" fmla="val 50000"/>
              <a:gd name="adj2" fmla="val 416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70377" name="左箭头 570376"/>
          <p:cNvSpPr>
            <a:spLocks noChangeArrowheads="1"/>
          </p:cNvSpPr>
          <p:nvPr/>
        </p:nvSpPr>
        <p:spPr bwMode="auto">
          <a:xfrm rot="16200000">
            <a:off x="5676900" y="21717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40969" name="圆角矩形标注 570377"/>
          <p:cNvSpPr>
            <a:spLocks noChangeArrowheads="1"/>
          </p:cNvSpPr>
          <p:nvPr/>
        </p:nvSpPr>
        <p:spPr bwMode="auto">
          <a:xfrm>
            <a:off x="7772400" y="4343400"/>
            <a:ext cx="2514600" cy="762000"/>
          </a:xfrm>
          <a:prstGeom prst="wedgeRoundRectCallout">
            <a:avLst>
              <a:gd name="adj1" fmla="val -147477"/>
              <a:gd name="adj2" fmla="val 0"/>
              <a:gd name="adj3" fmla="val 16667"/>
            </a:avLst>
          </a:prstGeom>
          <a:noFill/>
          <a:ln w="25400">
            <a:solidFill>
              <a:srgbClr val="FF99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气流偏导器</a:t>
            </a:r>
          </a:p>
        </p:txBody>
      </p:sp>
    </p:spTree>
    <p:extLst>
      <p:ext uri="{BB962C8B-B14F-4D97-AF65-F5344CB8AC3E}">
        <p14:creationId xmlns="" xmlns:p14="http://schemas.microsoft.com/office/powerpoint/2010/main" val="32786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598018"/>
          <p:cNvSpPr txBox="1">
            <a:spLocks noChangeArrowheads="1"/>
          </p:cNvSpPr>
          <p:nvPr/>
        </p:nvSpPr>
        <p:spPr bwMode="auto">
          <a:xfrm>
            <a:off x="6268064" y="1946787"/>
            <a:ext cx="45867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诗人杜甫在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茅屋为秋风所破歌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中写到：“八月秋高风怒号，卷我屋上三重茅。 ”</a:t>
            </a:r>
          </a:p>
        </p:txBody>
      </p:sp>
      <p:sp>
        <p:nvSpPr>
          <p:cNvPr id="598029" name="椭圆 598028"/>
          <p:cNvSpPr>
            <a:spLocks noChangeArrowheads="1"/>
          </p:cNvSpPr>
          <p:nvPr/>
        </p:nvSpPr>
        <p:spPr bwMode="auto">
          <a:xfrm>
            <a:off x="4752975" y="427196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pic>
        <p:nvPicPr>
          <p:cNvPr id="23553" name="Picture 1" descr="C:\Users\Administrator\Desktop\0130054285667114736676985574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420" y="693174"/>
            <a:ext cx="4447868" cy="594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8469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0285" y="548640"/>
            <a:ext cx="7443470" cy="5791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cs typeface="+mn-ea"/>
              </a:rPr>
              <a:t>生活中与流体压强相关问题的解答方法：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2040" y="1916430"/>
            <a:ext cx="6714490" cy="39941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4"/>
                </a:solidFill>
                <a:latin typeface="Tahoma" pitchFamily="34" charset="0"/>
                <a:cs typeface="+mn-ea"/>
              </a:rPr>
              <a:t>(</a:t>
            </a:r>
            <a:r>
              <a:rPr lang="zh-CN" altLang="en-US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cs typeface="+mn-ea"/>
              </a:rPr>
              <a:t>1)首先要弄清哪部分流速快，哪部分流速慢；</a:t>
            </a:r>
            <a:endParaRPr lang="zh-CN" altLang="en-US" sz="3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3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cs typeface="+mn-ea"/>
              </a:rPr>
              <a:t>(2)流速快处压强小，压力也小，流速慢处压强大，压力也大；</a:t>
            </a:r>
            <a:endParaRPr lang="zh-CN" altLang="en-US" sz="3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3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cs typeface="+mn-ea"/>
              </a:rPr>
              <a:t>(3)流体受压力差作用而产生各种表现形式和现象</a:t>
            </a:r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cs typeface="+mn-ea"/>
              </a:rPr>
              <a:t>。</a:t>
            </a:r>
            <a:endParaRPr lang="zh-CN" altLang="en-US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832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内容占位符 594945"/>
          <p:cNvGraphicFramePr>
            <a:graphicFrameLocks noGrp="1"/>
          </p:cNvGraphicFramePr>
          <p:nvPr>
            <p:ph sz="half" idx="1"/>
          </p:nvPr>
        </p:nvGraphicFramePr>
        <p:xfrm>
          <a:off x="4583113" y="188914"/>
          <a:ext cx="4449762" cy="4027487"/>
        </p:xfrm>
        <a:graphic>
          <a:graphicData uri="http://schemas.openxmlformats.org/presentationml/2006/ole">
            <p:oleObj spid="_x0000_s6146" r:id="rId3" imgW="1838095" imgH="1600000" progId="PBrush">
              <p:embed/>
            </p:oleObj>
          </a:graphicData>
        </a:graphic>
      </p:graphicFrame>
      <p:sp>
        <p:nvSpPr>
          <p:cNvPr id="43010" name="直接连接符 594946"/>
          <p:cNvSpPr>
            <a:spLocks noChangeShapeType="1"/>
          </p:cNvSpPr>
          <p:nvPr/>
        </p:nvSpPr>
        <p:spPr bwMode="auto">
          <a:xfrm flipV="1">
            <a:off x="3432175" y="2205038"/>
            <a:ext cx="17287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graphicFrame>
        <p:nvGraphicFramePr>
          <p:cNvPr id="594948" name="内容占位符 594947"/>
          <p:cNvGraphicFramePr>
            <a:graphicFrameLocks/>
          </p:cNvGraphicFramePr>
          <p:nvPr>
            <p:ph sz="half" idx="2"/>
          </p:nvPr>
        </p:nvGraphicFramePr>
        <p:xfrm>
          <a:off x="7967664" y="765176"/>
          <a:ext cx="1800225" cy="561975"/>
        </p:xfrm>
        <a:graphic>
          <a:graphicData uri="http://schemas.openxmlformats.org/presentationml/2006/ole">
            <p:oleObj spid="_x0000_s6147" r:id="rId4" imgW="1009791" imgH="304923" progId="PBrush">
              <p:embed/>
            </p:oleObj>
          </a:graphicData>
        </a:graphic>
      </p:graphicFrame>
      <p:grpSp>
        <p:nvGrpSpPr>
          <p:cNvPr id="594949" name="组合 594948"/>
          <p:cNvGrpSpPr>
            <a:grpSpLocks/>
          </p:cNvGrpSpPr>
          <p:nvPr/>
        </p:nvGrpSpPr>
        <p:grpSpPr bwMode="auto">
          <a:xfrm>
            <a:off x="8688388" y="188914"/>
            <a:ext cx="0" cy="1582737"/>
            <a:chOff x="3424" y="1344"/>
            <a:chExt cx="0" cy="997"/>
          </a:xfrm>
        </p:grpSpPr>
        <p:sp>
          <p:nvSpPr>
            <p:cNvPr id="43013" name="直接连接符 594949"/>
            <p:cNvSpPr>
              <a:spLocks noChangeShapeType="1"/>
            </p:cNvSpPr>
            <p:nvPr/>
          </p:nvSpPr>
          <p:spPr bwMode="auto">
            <a:xfrm>
              <a:off x="3424" y="1344"/>
              <a:ext cx="0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3014" name="直接连接符 594950"/>
            <p:cNvSpPr>
              <a:spLocks noChangeShapeType="1"/>
            </p:cNvSpPr>
            <p:nvPr/>
          </p:nvSpPr>
          <p:spPr bwMode="auto">
            <a:xfrm>
              <a:off x="3424" y="2115"/>
              <a:ext cx="0" cy="2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pic>
        <p:nvPicPr>
          <p:cNvPr id="43015" name="Picture 10" descr="图片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016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53" name="标题 594952"/>
          <p:cNvSpPr>
            <a:spLocks noGrp="1" noChangeArrowheads="1"/>
          </p:cNvSpPr>
          <p:nvPr>
            <p:ph type="title"/>
          </p:nvPr>
        </p:nvSpPr>
        <p:spPr>
          <a:xfrm>
            <a:off x="2927350" y="0"/>
            <a:ext cx="3671888" cy="1143000"/>
          </a:xfrm>
        </p:spPr>
        <p:txBody>
          <a:bodyPr/>
          <a:lstStyle/>
          <a:p>
            <a:r>
              <a:rPr lang="zh-CN" altLang="en-US" smtClean="0">
                <a:ea typeface="黑体" panose="02010609060101010101" pitchFamily="49" charset="-122"/>
              </a:rPr>
              <a:t>逆向思维</a:t>
            </a:r>
          </a:p>
        </p:txBody>
      </p:sp>
      <p:grpSp>
        <p:nvGrpSpPr>
          <p:cNvPr id="594954" name="组合 594953"/>
          <p:cNvGrpSpPr>
            <a:grpSpLocks/>
          </p:cNvGrpSpPr>
          <p:nvPr/>
        </p:nvGrpSpPr>
        <p:grpSpPr bwMode="auto">
          <a:xfrm>
            <a:off x="1524000" y="3908426"/>
            <a:ext cx="9144000" cy="2949575"/>
            <a:chOff x="0" y="2462"/>
            <a:chExt cx="5760" cy="1858"/>
          </a:xfrm>
        </p:grpSpPr>
        <p:grpSp>
          <p:nvGrpSpPr>
            <p:cNvPr id="43018" name="组合 594954"/>
            <p:cNvGrpSpPr>
              <a:grpSpLocks/>
            </p:cNvGrpSpPr>
            <p:nvPr/>
          </p:nvGrpSpPr>
          <p:grpSpPr bwMode="auto">
            <a:xfrm>
              <a:off x="0" y="2462"/>
              <a:ext cx="5760" cy="1858"/>
              <a:chOff x="249" y="2341"/>
              <a:chExt cx="5511" cy="1858"/>
            </a:xfrm>
          </p:grpSpPr>
          <p:grpSp>
            <p:nvGrpSpPr>
              <p:cNvPr id="43019" name="组合 594955"/>
              <p:cNvGrpSpPr>
                <a:grpSpLocks/>
              </p:cNvGrpSpPr>
              <p:nvPr/>
            </p:nvGrpSpPr>
            <p:grpSpPr bwMode="auto">
              <a:xfrm>
                <a:off x="3470" y="2432"/>
                <a:ext cx="2290" cy="1538"/>
                <a:chOff x="1392" y="240"/>
                <a:chExt cx="3858" cy="3457"/>
              </a:xfrm>
            </p:grpSpPr>
            <p:pic>
              <p:nvPicPr>
                <p:cNvPr id="43020" name="图片 594956" descr="77777777777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1008"/>
                  <a:ext cx="3522" cy="2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21" name="椭圆 594957" descr="65165"/>
                <p:cNvSpPr>
                  <a:spLocks noChangeArrowheads="1"/>
                </p:cNvSpPr>
                <p:nvPr/>
              </p:nvSpPr>
              <p:spPr bwMode="auto">
                <a:xfrm>
                  <a:off x="1392" y="240"/>
                  <a:ext cx="1824" cy="1632"/>
                </a:xfrm>
                <a:prstGeom prst="ellipse">
                  <a:avLst/>
                </a:prstGeom>
                <a:blipFill dpi="0" rotWithShape="1">
                  <a:blip r:embed="rId7" cstate="print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ahoma" panose="020B0604030504040204" pitchFamily="34" charset="0"/>
                  </a:endParaRPr>
                </a:p>
              </p:txBody>
            </p:sp>
          </p:grpSp>
          <p:pic>
            <p:nvPicPr>
              <p:cNvPr id="43022" name="图片 594958" descr="赛车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2341"/>
                <a:ext cx="2924" cy="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23" name="组合 594959"/>
              <p:cNvGrpSpPr>
                <a:grpSpLocks/>
              </p:cNvGrpSpPr>
              <p:nvPr/>
            </p:nvGrpSpPr>
            <p:grpSpPr bwMode="auto">
              <a:xfrm>
                <a:off x="2608" y="3612"/>
                <a:ext cx="1850" cy="456"/>
                <a:chOff x="2608" y="3612"/>
                <a:chExt cx="1850" cy="456"/>
              </a:xfrm>
            </p:grpSpPr>
            <p:sp>
              <p:nvSpPr>
                <p:cNvPr id="43024" name="椭圆形标注 594960"/>
                <p:cNvSpPr>
                  <a:spLocks noChangeArrowheads="1"/>
                </p:cNvSpPr>
                <p:nvPr/>
              </p:nvSpPr>
              <p:spPr bwMode="auto">
                <a:xfrm rot="1035096">
                  <a:off x="3016" y="3612"/>
                  <a:ext cx="1030" cy="227"/>
                </a:xfrm>
                <a:prstGeom prst="wedgeEllipseCallout">
                  <a:avLst>
                    <a:gd name="adj1" fmla="val -7375"/>
                    <a:gd name="adj2" fmla="val -33606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 sz="2800" b="1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3025" name="椭圆形标注 594961"/>
                <p:cNvSpPr>
                  <a:spLocks noChangeArrowheads="1"/>
                </p:cNvSpPr>
                <p:nvPr/>
              </p:nvSpPr>
              <p:spPr bwMode="auto">
                <a:xfrm>
                  <a:off x="2608" y="3612"/>
                  <a:ext cx="1850" cy="456"/>
                </a:xfrm>
                <a:prstGeom prst="wedgeEllipseCallout">
                  <a:avLst>
                    <a:gd name="adj1" fmla="val -51245"/>
                    <a:gd name="adj2" fmla="val -182676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CN" altLang="en-US" sz="2800" b="1">
                      <a:ea typeface="黑体" panose="02010609060101010101" pitchFamily="49" charset="-122"/>
                    </a:rPr>
                    <a:t>气流偏导器</a:t>
                  </a:r>
                </a:p>
              </p:txBody>
            </p:sp>
          </p:grpSp>
        </p:grpSp>
        <p:sp>
          <p:nvSpPr>
            <p:cNvPr id="43026" name="矩形 594962"/>
            <p:cNvSpPr>
              <a:spLocks noChangeArrowheads="1"/>
            </p:cNvSpPr>
            <p:nvPr/>
          </p:nvSpPr>
          <p:spPr bwMode="auto">
            <a:xfrm>
              <a:off x="2336" y="3339"/>
              <a:ext cx="92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000066"/>
                </a:solidFill>
              </a:endParaRPr>
            </a:p>
          </p:txBody>
        </p:sp>
      </p:grpSp>
      <p:sp>
        <p:nvSpPr>
          <p:cNvPr id="43027" name="矩形 594963"/>
          <p:cNvSpPr>
            <a:spLocks noChangeArrowheads="1"/>
          </p:cNvSpPr>
          <p:nvPr/>
        </p:nvSpPr>
        <p:spPr bwMode="auto">
          <a:xfrm>
            <a:off x="6003925" y="31702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b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839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5775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4" name="文本占位符 57753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4035" name="图片 577539" descr="赛车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219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7541" name="组合 577540"/>
          <p:cNvGrpSpPr>
            <a:grpSpLocks/>
          </p:cNvGrpSpPr>
          <p:nvPr/>
        </p:nvGrpSpPr>
        <p:grpSpPr bwMode="auto">
          <a:xfrm>
            <a:off x="1524000" y="0"/>
            <a:ext cx="4800600" cy="1981200"/>
            <a:chOff x="-384" y="2688"/>
            <a:chExt cx="2208" cy="1632"/>
          </a:xfrm>
        </p:grpSpPr>
        <p:sp>
          <p:nvSpPr>
            <p:cNvPr id="44037" name="矩形 577541"/>
            <p:cNvSpPr>
              <a:spLocks noChangeArrowheads="1"/>
            </p:cNvSpPr>
            <p:nvPr/>
          </p:nvSpPr>
          <p:spPr bwMode="auto">
            <a:xfrm>
              <a:off x="-384" y="2688"/>
              <a:ext cx="2208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38" name="任意多边形 577542"/>
            <p:cNvSpPr>
              <a:spLocks noChangeArrowheads="1"/>
            </p:cNvSpPr>
            <p:nvPr/>
          </p:nvSpPr>
          <p:spPr bwMode="auto">
            <a:xfrm>
              <a:off x="199" y="3287"/>
              <a:ext cx="1151" cy="420"/>
            </a:xfrm>
            <a:custGeom>
              <a:avLst/>
              <a:gdLst>
                <a:gd name="T0" fmla="*/ 280 w 2410"/>
                <a:gd name="T1" fmla="*/ 565 h 782"/>
                <a:gd name="T2" fmla="*/ 880 w 2410"/>
                <a:gd name="T3" fmla="*/ 701 h 782"/>
                <a:gd name="T4" fmla="*/ 2320 w 2410"/>
                <a:gd name="T5" fmla="*/ 78 h 782"/>
                <a:gd name="T6" fmla="*/ 340 w 2410"/>
                <a:gd name="T7" fmla="*/ 234 h 782"/>
                <a:gd name="T8" fmla="*/ 280 w 2410"/>
                <a:gd name="T9" fmla="*/ 56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0" h="782">
                  <a:moveTo>
                    <a:pt x="280" y="565"/>
                  </a:moveTo>
                  <a:cubicBezTo>
                    <a:pt x="370" y="643"/>
                    <a:pt x="540" y="782"/>
                    <a:pt x="880" y="701"/>
                  </a:cubicBezTo>
                  <a:cubicBezTo>
                    <a:pt x="1210" y="649"/>
                    <a:pt x="2410" y="156"/>
                    <a:pt x="2320" y="78"/>
                  </a:cubicBezTo>
                  <a:cubicBezTo>
                    <a:pt x="2230" y="0"/>
                    <a:pt x="680" y="153"/>
                    <a:pt x="340" y="234"/>
                  </a:cubicBezTo>
                  <a:cubicBezTo>
                    <a:pt x="0" y="315"/>
                    <a:pt x="190" y="487"/>
                    <a:pt x="280" y="565"/>
                  </a:cubicBezTo>
                  <a:close/>
                </a:path>
              </a:pathLst>
            </a:custGeom>
            <a:pattFill prst="ltHorz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39" name="任意多边形 577543"/>
            <p:cNvSpPr>
              <a:spLocks noChangeArrowheads="1"/>
            </p:cNvSpPr>
            <p:nvPr/>
          </p:nvSpPr>
          <p:spPr bwMode="auto">
            <a:xfrm>
              <a:off x="-45" y="3168"/>
              <a:ext cx="1533" cy="360"/>
            </a:xfrm>
            <a:custGeom>
              <a:avLst/>
              <a:gdLst>
                <a:gd name="T0" fmla="*/ 0 w 1533"/>
                <a:gd name="T1" fmla="*/ 360 h 360"/>
                <a:gd name="T2" fmla="*/ 171 w 1533"/>
                <a:gd name="T3" fmla="*/ 270 h 360"/>
                <a:gd name="T4" fmla="*/ 432 w 1533"/>
                <a:gd name="T5" fmla="*/ 135 h 360"/>
                <a:gd name="T6" fmla="*/ 1269 w 1533"/>
                <a:gd name="T7" fmla="*/ 63 h 360"/>
                <a:gd name="T8" fmla="*/ 1533 w 1533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3" h="360">
                  <a:moveTo>
                    <a:pt x="0" y="360"/>
                  </a:moveTo>
                  <a:cubicBezTo>
                    <a:pt x="29" y="345"/>
                    <a:pt x="99" y="307"/>
                    <a:pt x="171" y="270"/>
                  </a:cubicBezTo>
                  <a:cubicBezTo>
                    <a:pt x="243" y="233"/>
                    <a:pt x="249" y="169"/>
                    <a:pt x="432" y="135"/>
                  </a:cubicBezTo>
                  <a:cubicBezTo>
                    <a:pt x="615" y="101"/>
                    <a:pt x="1086" y="85"/>
                    <a:pt x="1269" y="63"/>
                  </a:cubicBezTo>
                  <a:cubicBezTo>
                    <a:pt x="1452" y="41"/>
                    <a:pt x="1478" y="13"/>
                    <a:pt x="1533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40" name="任意多边形 577544"/>
            <p:cNvSpPr>
              <a:spLocks noChangeArrowheads="1"/>
            </p:cNvSpPr>
            <p:nvPr/>
          </p:nvSpPr>
          <p:spPr bwMode="auto">
            <a:xfrm>
              <a:off x="0" y="3406"/>
              <a:ext cx="1488" cy="380"/>
            </a:xfrm>
            <a:custGeom>
              <a:avLst/>
              <a:gdLst>
                <a:gd name="T0" fmla="*/ 0 w 1488"/>
                <a:gd name="T1" fmla="*/ 380 h 380"/>
                <a:gd name="T2" fmla="*/ 276 w 1488"/>
                <a:gd name="T3" fmla="*/ 311 h 380"/>
                <a:gd name="T4" fmla="*/ 648 w 1488"/>
                <a:gd name="T5" fmla="*/ 320 h 380"/>
                <a:gd name="T6" fmla="*/ 1026 w 1488"/>
                <a:gd name="T7" fmla="*/ 194 h 380"/>
                <a:gd name="T8" fmla="*/ 1488 w 1488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380">
                  <a:moveTo>
                    <a:pt x="0" y="380"/>
                  </a:moveTo>
                  <a:cubicBezTo>
                    <a:pt x="46" y="369"/>
                    <a:pt x="168" y="321"/>
                    <a:pt x="276" y="311"/>
                  </a:cubicBezTo>
                  <a:cubicBezTo>
                    <a:pt x="384" y="301"/>
                    <a:pt x="523" y="339"/>
                    <a:pt x="648" y="320"/>
                  </a:cubicBezTo>
                  <a:cubicBezTo>
                    <a:pt x="773" y="301"/>
                    <a:pt x="886" y="247"/>
                    <a:pt x="1026" y="194"/>
                  </a:cubicBezTo>
                  <a:cubicBezTo>
                    <a:pt x="1166" y="141"/>
                    <a:pt x="1392" y="40"/>
                    <a:pt x="148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41" name="任意多边形 577545"/>
            <p:cNvSpPr>
              <a:spLocks noChangeArrowheads="1"/>
            </p:cNvSpPr>
            <p:nvPr/>
          </p:nvSpPr>
          <p:spPr bwMode="auto">
            <a:xfrm>
              <a:off x="0" y="3573"/>
              <a:ext cx="1476" cy="408"/>
            </a:xfrm>
            <a:custGeom>
              <a:avLst/>
              <a:gdLst>
                <a:gd name="T0" fmla="*/ 0 w 1476"/>
                <a:gd name="T1" fmla="*/ 408 h 408"/>
                <a:gd name="T2" fmla="*/ 276 w 1476"/>
                <a:gd name="T3" fmla="*/ 289 h 408"/>
                <a:gd name="T4" fmla="*/ 630 w 1476"/>
                <a:gd name="T5" fmla="*/ 225 h 408"/>
                <a:gd name="T6" fmla="*/ 918 w 1476"/>
                <a:gd name="T7" fmla="*/ 144 h 408"/>
                <a:gd name="T8" fmla="*/ 1476 w 1476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408">
                  <a:moveTo>
                    <a:pt x="0" y="408"/>
                  </a:moveTo>
                  <a:cubicBezTo>
                    <a:pt x="84" y="358"/>
                    <a:pt x="171" y="319"/>
                    <a:pt x="276" y="289"/>
                  </a:cubicBezTo>
                  <a:cubicBezTo>
                    <a:pt x="381" y="259"/>
                    <a:pt x="523" y="249"/>
                    <a:pt x="630" y="225"/>
                  </a:cubicBezTo>
                  <a:cubicBezTo>
                    <a:pt x="737" y="201"/>
                    <a:pt x="777" y="181"/>
                    <a:pt x="918" y="144"/>
                  </a:cubicBezTo>
                  <a:cubicBezTo>
                    <a:pt x="1059" y="107"/>
                    <a:pt x="1383" y="24"/>
                    <a:pt x="147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42" name="上箭头 577546"/>
            <p:cNvSpPr>
              <a:spLocks noChangeArrowheads="1"/>
            </p:cNvSpPr>
            <p:nvPr/>
          </p:nvSpPr>
          <p:spPr bwMode="auto">
            <a:xfrm>
              <a:off x="480" y="3696"/>
              <a:ext cx="192" cy="24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43" name="任意多边形 577547"/>
            <p:cNvSpPr>
              <a:spLocks noChangeArrowheads="1"/>
            </p:cNvSpPr>
            <p:nvPr/>
          </p:nvSpPr>
          <p:spPr bwMode="auto">
            <a:xfrm>
              <a:off x="-144" y="3051"/>
              <a:ext cx="1539" cy="259"/>
            </a:xfrm>
            <a:custGeom>
              <a:avLst/>
              <a:gdLst>
                <a:gd name="T0" fmla="*/ 0 w 1539"/>
                <a:gd name="T1" fmla="*/ 259 h 259"/>
                <a:gd name="T2" fmla="*/ 423 w 1539"/>
                <a:gd name="T3" fmla="*/ 162 h 259"/>
                <a:gd name="T4" fmla="*/ 783 w 1539"/>
                <a:gd name="T5" fmla="*/ 99 h 259"/>
                <a:gd name="T6" fmla="*/ 1197 w 1539"/>
                <a:gd name="T7" fmla="*/ 45 h 259"/>
                <a:gd name="T8" fmla="*/ 1539 w 1539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9" h="259">
                  <a:moveTo>
                    <a:pt x="0" y="259"/>
                  </a:moveTo>
                  <a:cubicBezTo>
                    <a:pt x="70" y="243"/>
                    <a:pt x="293" y="189"/>
                    <a:pt x="423" y="162"/>
                  </a:cubicBezTo>
                  <a:cubicBezTo>
                    <a:pt x="553" y="135"/>
                    <a:pt x="654" y="118"/>
                    <a:pt x="783" y="99"/>
                  </a:cubicBezTo>
                  <a:cubicBezTo>
                    <a:pt x="912" y="80"/>
                    <a:pt x="1071" y="61"/>
                    <a:pt x="1197" y="45"/>
                  </a:cubicBezTo>
                  <a:cubicBezTo>
                    <a:pt x="1323" y="29"/>
                    <a:pt x="1468" y="9"/>
                    <a:pt x="1539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44044" name="下箭头 577548"/>
            <p:cNvSpPr>
              <a:spLocks noChangeArrowheads="1"/>
            </p:cNvSpPr>
            <p:nvPr/>
          </p:nvSpPr>
          <p:spPr bwMode="auto">
            <a:xfrm>
              <a:off x="432" y="2832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577550" name="椭圆形标注 577549"/>
          <p:cNvSpPr>
            <a:spLocks noChangeArrowheads="1"/>
          </p:cNvSpPr>
          <p:nvPr/>
        </p:nvSpPr>
        <p:spPr bwMode="auto">
          <a:xfrm rot="2649366">
            <a:off x="8610600" y="838200"/>
            <a:ext cx="2057400" cy="1371600"/>
          </a:xfrm>
          <a:prstGeom prst="wedgeEllipseCallout">
            <a:avLst>
              <a:gd name="adj1" fmla="val 1389"/>
              <a:gd name="adj2" fmla="val 7002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ea typeface="隶书" panose="02010509060101010101" pitchFamily="49" charset="-122"/>
              </a:rPr>
              <a:t>气流偏导器</a:t>
            </a:r>
          </a:p>
        </p:txBody>
      </p:sp>
    </p:spTree>
    <p:extLst>
      <p:ext uri="{BB962C8B-B14F-4D97-AF65-F5344CB8AC3E}">
        <p14:creationId xmlns="" xmlns:p14="http://schemas.microsoft.com/office/powerpoint/2010/main" val="58723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595969" descr="140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213101"/>
            <a:ext cx="4937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矩形 595970"/>
          <p:cNvSpPr>
            <a:spLocks noChangeArrowheads="1"/>
          </p:cNvSpPr>
          <p:nvPr/>
        </p:nvSpPr>
        <p:spPr bwMode="auto">
          <a:xfrm>
            <a:off x="1919288" y="1052514"/>
            <a:ext cx="79930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非洲草原犬鼠洞穴的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横</a:t>
            </a:r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截面示意图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：洞穴有两个出口，一个是平的，另一个则是隆起的土堆。这是为什么呢？</a:t>
            </a:r>
          </a:p>
        </p:txBody>
      </p:sp>
      <p:sp>
        <p:nvSpPr>
          <p:cNvPr id="46083" name="文本框 595986"/>
          <p:cNvSpPr txBox="1">
            <a:spLocks noChangeArrowheads="1"/>
          </p:cNvSpPr>
          <p:nvPr/>
        </p:nvSpPr>
        <p:spPr bwMode="auto">
          <a:xfrm>
            <a:off x="1847851" y="2349501"/>
            <a:ext cx="547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你能说出空气的流动方向吗？</a:t>
            </a:r>
          </a:p>
        </p:txBody>
      </p:sp>
    </p:spTree>
    <p:extLst>
      <p:ext uri="{BB962C8B-B14F-4D97-AF65-F5344CB8AC3E}">
        <p14:creationId xmlns="" xmlns:p14="http://schemas.microsoft.com/office/powerpoint/2010/main" val="1830028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1828800" y="1524000"/>
            <a:ext cx="8839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这是非洲草原犬鼠洞穴的横截面示意图犬鼠的洞穴有两个出口，一个是平的，另一个则是隆起的土堆。这是为什么呢？</a:t>
            </a:r>
          </a:p>
        </p:txBody>
      </p:sp>
      <p:sp>
        <p:nvSpPr>
          <p:cNvPr id="47106" name="Text Box 20"/>
          <p:cNvSpPr txBox="1">
            <a:spLocks noChangeArrowheads="1"/>
          </p:cNvSpPr>
          <p:nvPr/>
        </p:nvSpPr>
        <p:spPr bwMode="auto">
          <a:xfrm>
            <a:off x="4038600" y="23622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你能说出空气的流动方向吗？</a:t>
            </a:r>
          </a:p>
        </p:txBody>
      </p:sp>
      <p:sp>
        <p:nvSpPr>
          <p:cNvPr id="47107" name="Rectangle 14"/>
          <p:cNvSpPr>
            <a:spLocks noChangeArrowheads="1"/>
          </p:cNvSpPr>
          <p:nvPr/>
        </p:nvSpPr>
        <p:spPr bwMode="auto">
          <a:xfrm>
            <a:off x="5638800" y="8382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-----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草原犬鼠的空调系统</a:t>
            </a:r>
          </a:p>
        </p:txBody>
      </p:sp>
      <p:pic>
        <p:nvPicPr>
          <p:cNvPr id="47108" name="Picture 3" descr="老鼠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76" b="30725"/>
          <a:stretch>
            <a:fillRect/>
          </a:stretch>
        </p:blipFill>
        <p:spPr bwMode="auto">
          <a:xfrm>
            <a:off x="2590800" y="3657600"/>
            <a:ext cx="693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24400" y="4038600"/>
            <a:ext cx="2438400" cy="2038350"/>
            <a:chOff x="0" y="0"/>
            <a:chExt cx="1943" cy="1860"/>
          </a:xfrm>
        </p:grpSpPr>
        <p:sp>
          <p:nvSpPr>
            <p:cNvPr id="47110" name="未知"/>
            <p:cNvSpPr>
              <a:spLocks noChangeArrowheads="1"/>
            </p:cNvSpPr>
            <p:nvPr/>
          </p:nvSpPr>
          <p:spPr bwMode="auto">
            <a:xfrm>
              <a:off x="53" y="0"/>
              <a:ext cx="1852" cy="1732"/>
            </a:xfrm>
            <a:custGeom>
              <a:avLst/>
              <a:gdLst>
                <a:gd name="T0" fmla="*/ 128 w 1852"/>
                <a:gd name="T1" fmla="*/ 91 h 1732"/>
                <a:gd name="T2" fmla="*/ 128 w 1852"/>
                <a:gd name="T3" fmla="*/ 227 h 1732"/>
                <a:gd name="T4" fmla="*/ 38 w 1852"/>
                <a:gd name="T5" fmla="*/ 862 h 1732"/>
                <a:gd name="T6" fmla="*/ 219 w 1852"/>
                <a:gd name="T7" fmla="*/ 1588 h 1732"/>
                <a:gd name="T8" fmla="*/ 1353 w 1852"/>
                <a:gd name="T9" fmla="*/ 1679 h 1732"/>
                <a:gd name="T10" fmla="*/ 1625 w 1852"/>
                <a:gd name="T11" fmla="*/ 1270 h 1732"/>
                <a:gd name="T12" fmla="*/ 1852 w 1852"/>
                <a:gd name="T13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2" h="1732">
                  <a:moveTo>
                    <a:pt x="128" y="91"/>
                  </a:moveTo>
                  <a:cubicBezTo>
                    <a:pt x="135" y="95"/>
                    <a:pt x="143" y="99"/>
                    <a:pt x="128" y="227"/>
                  </a:cubicBezTo>
                  <a:cubicBezTo>
                    <a:pt x="113" y="355"/>
                    <a:pt x="23" y="635"/>
                    <a:pt x="38" y="862"/>
                  </a:cubicBezTo>
                  <a:cubicBezTo>
                    <a:pt x="53" y="1089"/>
                    <a:pt x="0" y="1452"/>
                    <a:pt x="219" y="1588"/>
                  </a:cubicBezTo>
                  <a:cubicBezTo>
                    <a:pt x="438" y="1724"/>
                    <a:pt x="1119" y="1732"/>
                    <a:pt x="1353" y="1679"/>
                  </a:cubicBezTo>
                  <a:cubicBezTo>
                    <a:pt x="1587" y="1626"/>
                    <a:pt x="1542" y="1550"/>
                    <a:pt x="1625" y="1270"/>
                  </a:cubicBezTo>
                  <a:cubicBezTo>
                    <a:pt x="1708" y="990"/>
                    <a:pt x="1814" y="212"/>
                    <a:pt x="18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47111" name="Group 6"/>
            <p:cNvGrpSpPr>
              <a:grpSpLocks/>
            </p:cNvGrpSpPr>
            <p:nvPr/>
          </p:nvGrpSpPr>
          <p:grpSpPr bwMode="auto">
            <a:xfrm>
              <a:off x="0" y="46"/>
              <a:ext cx="1943" cy="1814"/>
              <a:chOff x="0" y="0"/>
              <a:chExt cx="1943" cy="1814"/>
            </a:xfrm>
          </p:grpSpPr>
          <p:sp>
            <p:nvSpPr>
              <p:cNvPr id="47112" name="未知"/>
              <p:cNvSpPr>
                <a:spLocks noChangeArrowheads="1"/>
              </p:cNvSpPr>
              <p:nvPr/>
            </p:nvSpPr>
            <p:spPr bwMode="auto">
              <a:xfrm>
                <a:off x="91" y="0"/>
                <a:ext cx="1852" cy="1732"/>
              </a:xfrm>
              <a:custGeom>
                <a:avLst/>
                <a:gdLst>
                  <a:gd name="T0" fmla="*/ 128 w 1852"/>
                  <a:gd name="T1" fmla="*/ 91 h 1732"/>
                  <a:gd name="T2" fmla="*/ 128 w 1852"/>
                  <a:gd name="T3" fmla="*/ 227 h 1732"/>
                  <a:gd name="T4" fmla="*/ 38 w 1852"/>
                  <a:gd name="T5" fmla="*/ 862 h 1732"/>
                  <a:gd name="T6" fmla="*/ 219 w 1852"/>
                  <a:gd name="T7" fmla="*/ 1588 h 1732"/>
                  <a:gd name="T8" fmla="*/ 1353 w 1852"/>
                  <a:gd name="T9" fmla="*/ 1679 h 1732"/>
                  <a:gd name="T10" fmla="*/ 1625 w 1852"/>
                  <a:gd name="T11" fmla="*/ 1270 h 1732"/>
                  <a:gd name="T12" fmla="*/ 1852 w 1852"/>
                  <a:gd name="T13" fmla="*/ 0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2" h="1732">
                    <a:moveTo>
                      <a:pt x="128" y="91"/>
                    </a:moveTo>
                    <a:cubicBezTo>
                      <a:pt x="135" y="95"/>
                      <a:pt x="143" y="99"/>
                      <a:pt x="128" y="227"/>
                    </a:cubicBezTo>
                    <a:cubicBezTo>
                      <a:pt x="113" y="355"/>
                      <a:pt x="23" y="635"/>
                      <a:pt x="38" y="862"/>
                    </a:cubicBezTo>
                    <a:cubicBezTo>
                      <a:pt x="53" y="1089"/>
                      <a:pt x="0" y="1452"/>
                      <a:pt x="219" y="1588"/>
                    </a:cubicBezTo>
                    <a:cubicBezTo>
                      <a:pt x="438" y="1724"/>
                      <a:pt x="1119" y="1732"/>
                      <a:pt x="1353" y="1679"/>
                    </a:cubicBezTo>
                    <a:cubicBezTo>
                      <a:pt x="1587" y="1626"/>
                      <a:pt x="1542" y="1550"/>
                      <a:pt x="1625" y="1270"/>
                    </a:cubicBezTo>
                    <a:cubicBezTo>
                      <a:pt x="1708" y="990"/>
                      <a:pt x="1814" y="212"/>
                      <a:pt x="18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13" name="Line 8"/>
              <p:cNvSpPr>
                <a:spLocks noChangeShapeType="1"/>
              </p:cNvSpPr>
              <p:nvPr/>
            </p:nvSpPr>
            <p:spPr bwMode="auto">
              <a:xfrm>
                <a:off x="0" y="589"/>
                <a:ext cx="91" cy="3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47114" name="Line 9"/>
              <p:cNvSpPr>
                <a:spLocks noChangeShapeType="1"/>
              </p:cNvSpPr>
              <p:nvPr/>
            </p:nvSpPr>
            <p:spPr bwMode="auto">
              <a:xfrm flipV="1">
                <a:off x="91" y="635"/>
                <a:ext cx="182" cy="31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47115" name="Line 10"/>
              <p:cNvSpPr>
                <a:spLocks noChangeShapeType="1"/>
              </p:cNvSpPr>
              <p:nvPr/>
            </p:nvSpPr>
            <p:spPr bwMode="auto">
              <a:xfrm>
                <a:off x="726" y="1497"/>
                <a:ext cx="317" cy="1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47116" name="Line 11"/>
              <p:cNvSpPr>
                <a:spLocks noChangeShapeType="1"/>
              </p:cNvSpPr>
              <p:nvPr/>
            </p:nvSpPr>
            <p:spPr bwMode="auto">
              <a:xfrm flipH="1">
                <a:off x="680" y="1678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47117" name="Line 12"/>
              <p:cNvSpPr>
                <a:spLocks noChangeShapeType="1"/>
              </p:cNvSpPr>
              <p:nvPr/>
            </p:nvSpPr>
            <p:spPr bwMode="auto">
              <a:xfrm>
                <a:off x="1814" y="544"/>
                <a:ext cx="45" cy="3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47118" name="Line 13"/>
              <p:cNvSpPr>
                <a:spLocks noChangeShapeType="1"/>
              </p:cNvSpPr>
              <p:nvPr/>
            </p:nvSpPr>
            <p:spPr bwMode="auto">
              <a:xfrm flipH="1">
                <a:off x="1632" y="544"/>
                <a:ext cx="182" cy="31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47119" name="矩形 571407"/>
          <p:cNvSpPr>
            <a:spLocks noChangeArrowheads="1"/>
          </p:cNvSpPr>
          <p:nvPr/>
        </p:nvSpPr>
        <p:spPr bwMode="auto">
          <a:xfrm>
            <a:off x="3276600" y="3429001"/>
            <a:ext cx="2286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900" b="1">
                <a:solidFill>
                  <a:srgbClr val="0000FF"/>
                </a:solidFill>
                <a:latin typeface="Tahoma" panose="020B0604030504040204" pitchFamily="34" charset="0"/>
              </a:rPr>
              <a:t>流速慢</a:t>
            </a:r>
          </a:p>
        </p:txBody>
      </p:sp>
      <p:sp>
        <p:nvSpPr>
          <p:cNvPr id="47120" name="矩形 571408"/>
          <p:cNvSpPr>
            <a:spLocks noChangeArrowheads="1"/>
          </p:cNvSpPr>
          <p:nvPr/>
        </p:nvSpPr>
        <p:spPr bwMode="auto">
          <a:xfrm>
            <a:off x="6172200" y="3352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900" b="1">
                <a:solidFill>
                  <a:srgbClr val="0000FF"/>
                </a:solidFill>
                <a:latin typeface="Tahoma" panose="020B0604030504040204" pitchFamily="34" charset="0"/>
              </a:rPr>
              <a:t>流速快</a:t>
            </a:r>
          </a:p>
        </p:txBody>
      </p:sp>
      <p:sp>
        <p:nvSpPr>
          <p:cNvPr id="47121" name="文本框 571409"/>
          <p:cNvSpPr txBox="1">
            <a:spLocks noChangeArrowheads="1"/>
          </p:cNvSpPr>
          <p:nvPr/>
        </p:nvSpPr>
        <p:spPr bwMode="auto">
          <a:xfrm>
            <a:off x="4648200" y="4419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47122" name="文本框 571410"/>
          <p:cNvSpPr txBox="1">
            <a:spLocks noChangeArrowheads="1"/>
          </p:cNvSpPr>
          <p:nvPr/>
        </p:nvSpPr>
        <p:spPr bwMode="auto">
          <a:xfrm>
            <a:off x="6781800" y="4267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47123" name="矩形 571411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6007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  <a:headEnd/>
                  <a:tailEnd type="none" w="lg" len="lg"/>
                </a:ln>
                <a:solidFill>
                  <a:srgbClr val="FF00FF"/>
                </a:solidFill>
                <a:latin typeface="宋体" panose="02010600030101010101" pitchFamily="2" charset="-122"/>
              </a:rPr>
              <a:t>流体压强与流速关系的应用</a:t>
            </a:r>
          </a:p>
        </p:txBody>
      </p:sp>
      <p:sp>
        <p:nvSpPr>
          <p:cNvPr id="571413" name="矩形 571412"/>
          <p:cNvSpPr>
            <a:spLocks noChangeArrowheads="1"/>
          </p:cNvSpPr>
          <p:nvPr/>
        </p:nvSpPr>
        <p:spPr bwMode="auto">
          <a:xfrm>
            <a:off x="3200400" y="3810001"/>
            <a:ext cx="1828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5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压强大</a:t>
            </a:r>
          </a:p>
        </p:txBody>
      </p:sp>
      <p:sp>
        <p:nvSpPr>
          <p:cNvPr id="571414" name="矩形 571413"/>
          <p:cNvSpPr>
            <a:spLocks noChangeArrowheads="1"/>
          </p:cNvSpPr>
          <p:nvPr/>
        </p:nvSpPr>
        <p:spPr bwMode="auto">
          <a:xfrm>
            <a:off x="6705600" y="3733801"/>
            <a:ext cx="18288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5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压强小</a:t>
            </a:r>
          </a:p>
        </p:txBody>
      </p:sp>
      <p:sp>
        <p:nvSpPr>
          <p:cNvPr id="571415" name="左箭头 571414"/>
          <p:cNvSpPr>
            <a:spLocks noChangeArrowheads="1"/>
          </p:cNvSpPr>
          <p:nvPr/>
        </p:nvSpPr>
        <p:spPr bwMode="auto">
          <a:xfrm rot="16200000">
            <a:off x="4419600" y="4038600"/>
            <a:ext cx="762000" cy="457200"/>
          </a:xfrm>
          <a:prstGeom prst="leftArrow">
            <a:avLst>
              <a:gd name="adj1" fmla="val 50000"/>
              <a:gd name="adj2" fmla="val 416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71416" name="左箭头 571415"/>
          <p:cNvSpPr>
            <a:spLocks noChangeArrowheads="1"/>
          </p:cNvSpPr>
          <p:nvPr/>
        </p:nvSpPr>
        <p:spPr bwMode="auto">
          <a:xfrm rot="16200000">
            <a:off x="6781800" y="4038600"/>
            <a:ext cx="381000" cy="228600"/>
          </a:xfrm>
          <a:prstGeom prst="leftArrow">
            <a:avLst>
              <a:gd name="adj1" fmla="val 50000"/>
              <a:gd name="adj2" fmla="val 416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6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13" grpId="0"/>
      <p:bldP spid="5714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836613"/>
            <a:ext cx="4787900" cy="4895850"/>
          </a:xfrm>
        </p:spPr>
      </p:pic>
      <p:pic>
        <p:nvPicPr>
          <p:cNvPr id="4813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3"/>
            <a:ext cx="43561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2"/>
          <p:cNvSpPr>
            <a:spLocks noChangeArrowheads="1"/>
          </p:cNvSpPr>
          <p:nvPr/>
        </p:nvSpPr>
        <p:spPr bwMode="auto">
          <a:xfrm>
            <a:off x="2063750" y="5084764"/>
            <a:ext cx="370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贝克汉姆</a:t>
            </a:r>
          </a:p>
        </p:txBody>
      </p:sp>
      <p:sp>
        <p:nvSpPr>
          <p:cNvPr id="48132" name="动作按钮: 影片 536580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232400" y="5445125"/>
            <a:ext cx="647700" cy="215900"/>
          </a:xfrm>
          <a:prstGeom prst="actionButtonMovi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36582" name="矩形 536581"/>
          <p:cNvSpPr>
            <a:spLocks noChangeArrowheads="1"/>
          </p:cNvSpPr>
          <p:nvPr/>
        </p:nvSpPr>
        <p:spPr bwMode="auto">
          <a:xfrm>
            <a:off x="2927350" y="138114"/>
            <a:ext cx="67794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/>
              <a:t>“香蕉球”为什么会拐弯？</a:t>
            </a:r>
          </a:p>
        </p:txBody>
      </p:sp>
      <p:sp>
        <p:nvSpPr>
          <p:cNvPr id="48134" name="文本框 536582"/>
          <p:cNvSpPr txBox="1">
            <a:spLocks noChangeArrowheads="1"/>
          </p:cNvSpPr>
          <p:nvPr/>
        </p:nvSpPr>
        <p:spPr bwMode="auto">
          <a:xfrm>
            <a:off x="1882776" y="5667376"/>
            <a:ext cx="8785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球绕过了“人墙”，眼看要偏离球门飞出，却又沿弧线拐过弯来直入球门。</a:t>
            </a:r>
          </a:p>
        </p:txBody>
      </p:sp>
      <p:sp>
        <p:nvSpPr>
          <p:cNvPr id="48135" name="动作按钮: 影片 536583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9840914" y="6453188"/>
            <a:ext cx="503237" cy="404812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5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anchor="ctr"/>
          <a:lstStyle/>
          <a:p>
            <a:endParaRPr lang="zh-CN" altLang="zh-CN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type="body" idx="4294967295"/>
          </p:nvPr>
        </p:nvSpPr>
        <p:spPr>
          <a:ln>
            <a:miter/>
          </a:ln>
        </p:spPr>
        <p:txBody>
          <a:bodyPr/>
          <a:lstStyle/>
          <a:p>
            <a:endParaRPr lang="zh-CN" altLang="zh-CN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49155" name="Picture 4" descr="1274919870_WVOK6B_small_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76250"/>
            <a:ext cx="37433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1274920050_IU7S1U_small_m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76251"/>
            <a:ext cx="41767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1274920047_KQBuMA_small_m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789363"/>
            <a:ext cx="41290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7" descr="1275137969_ssGA6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789364"/>
            <a:ext cx="36718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8"/>
          <p:cNvSpPr>
            <a:spLocks noChangeArrowheads="1"/>
          </p:cNvSpPr>
          <p:nvPr/>
        </p:nvSpPr>
        <p:spPr bwMode="auto">
          <a:xfrm rot="2625624">
            <a:off x="4770438" y="2117726"/>
            <a:ext cx="2844800" cy="2716213"/>
          </a:xfrm>
          <a:custGeom>
            <a:avLst/>
            <a:gdLst>
              <a:gd name="T0" fmla="*/ 5421 w 21600"/>
              <a:gd name="T1" fmla="*/ 5421 h 21600"/>
              <a:gd name="T2" fmla="*/ 9450 w 21600"/>
              <a:gd name="T3" fmla="*/ 5421 h 21600"/>
              <a:gd name="T4" fmla="*/ 9450 w 21600"/>
              <a:gd name="T5" fmla="*/ 2700 h 21600"/>
              <a:gd name="T6" fmla="*/ 8100 w 21600"/>
              <a:gd name="T7" fmla="*/ 2700 h 21600"/>
              <a:gd name="T8" fmla="*/ 10800 w 21600"/>
              <a:gd name="T9" fmla="*/ 0 h 21600"/>
              <a:gd name="T10" fmla="*/ 13500 w 21600"/>
              <a:gd name="T11" fmla="*/ 2700 h 21600"/>
              <a:gd name="T12" fmla="*/ 12150 w 21600"/>
              <a:gd name="T13" fmla="*/ 2700 h 21600"/>
              <a:gd name="T14" fmla="*/ 12150 w 21600"/>
              <a:gd name="T15" fmla="*/ 5421 h 21600"/>
              <a:gd name="T16" fmla="*/ 16179 w 21600"/>
              <a:gd name="T17" fmla="*/ 5421 h 21600"/>
              <a:gd name="T18" fmla="*/ 16179 w 21600"/>
              <a:gd name="T19" fmla="*/ 9450 h 21600"/>
              <a:gd name="T20" fmla="*/ 18900 w 21600"/>
              <a:gd name="T21" fmla="*/ 9450 h 21600"/>
              <a:gd name="T22" fmla="*/ 18900 w 21600"/>
              <a:gd name="T23" fmla="*/ 8100 h 21600"/>
              <a:gd name="T24" fmla="*/ 21600 w 21600"/>
              <a:gd name="T25" fmla="*/ 10800 h 21600"/>
              <a:gd name="T26" fmla="*/ 18900 w 21600"/>
              <a:gd name="T27" fmla="*/ 13500 h 21600"/>
              <a:gd name="T28" fmla="*/ 18900 w 21600"/>
              <a:gd name="T29" fmla="*/ 12150 h 21600"/>
              <a:gd name="T30" fmla="*/ 16179 w 21600"/>
              <a:gd name="T31" fmla="*/ 12150 h 21600"/>
              <a:gd name="T32" fmla="*/ 16179 w 21600"/>
              <a:gd name="T33" fmla="*/ 16179 h 21600"/>
              <a:gd name="T34" fmla="*/ 12150 w 21600"/>
              <a:gd name="T35" fmla="*/ 16179 h 21600"/>
              <a:gd name="T36" fmla="*/ 12150 w 21600"/>
              <a:gd name="T37" fmla="*/ 18900 h 21600"/>
              <a:gd name="T38" fmla="*/ 13500 w 21600"/>
              <a:gd name="T39" fmla="*/ 18900 h 21600"/>
              <a:gd name="T40" fmla="*/ 10800 w 21600"/>
              <a:gd name="T41" fmla="*/ 21600 h 21600"/>
              <a:gd name="T42" fmla="*/ 8100 w 21600"/>
              <a:gd name="T43" fmla="*/ 18900 h 21600"/>
              <a:gd name="T44" fmla="*/ 9450 w 21600"/>
              <a:gd name="T45" fmla="*/ 18900 h 21600"/>
              <a:gd name="T46" fmla="*/ 9450 w 21600"/>
              <a:gd name="T47" fmla="*/ 16179 h 21600"/>
              <a:gd name="T48" fmla="*/ 5421 w 21600"/>
              <a:gd name="T49" fmla="*/ 16179 h 21600"/>
              <a:gd name="T50" fmla="*/ 5421 w 21600"/>
              <a:gd name="T51" fmla="*/ 12150 h 21600"/>
              <a:gd name="T52" fmla="*/ 2700 w 21600"/>
              <a:gd name="T53" fmla="*/ 12150 h 21600"/>
              <a:gd name="T54" fmla="*/ 2700 w 21600"/>
              <a:gd name="T55" fmla="*/ 13500 h 21600"/>
              <a:gd name="T56" fmla="*/ 0 w 21600"/>
              <a:gd name="T57" fmla="*/ 10800 h 21600"/>
              <a:gd name="T58" fmla="*/ 2700 w 21600"/>
              <a:gd name="T59" fmla="*/ 8100 h 21600"/>
              <a:gd name="T60" fmla="*/ 2700 w 21600"/>
              <a:gd name="T61" fmla="*/ 9450 h 21600"/>
              <a:gd name="T62" fmla="*/ 5421 w 21600"/>
              <a:gd name="T63" fmla="*/ 94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00" h="21600">
                <a:moveTo>
                  <a:pt x="5421" y="5421"/>
                </a:moveTo>
                <a:lnTo>
                  <a:pt x="9450" y="5421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21"/>
                </a:lnTo>
                <a:lnTo>
                  <a:pt x="16179" y="5421"/>
                </a:lnTo>
                <a:lnTo>
                  <a:pt x="16179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179" y="12150"/>
                </a:lnTo>
                <a:lnTo>
                  <a:pt x="16179" y="16179"/>
                </a:lnTo>
                <a:lnTo>
                  <a:pt x="12150" y="16179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179"/>
                </a:lnTo>
                <a:lnTo>
                  <a:pt x="5421" y="16179"/>
                </a:lnTo>
                <a:lnTo>
                  <a:pt x="5421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21" y="9450"/>
                </a:lnTo>
                <a:close/>
              </a:path>
            </a:pathLst>
          </a:custGeom>
          <a:solidFill>
            <a:srgbClr val="33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519739" y="2636838"/>
            <a:ext cx="172878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8800" b="1">
                <a:solidFill>
                  <a:srgbClr val="FF0000"/>
                </a:solidFill>
                <a:ea typeface="隶书" panose="02010509060101010101" pitchFamily="49" charset="-122"/>
              </a:rPr>
              <a:t>旋</a:t>
            </a:r>
          </a:p>
        </p:txBody>
      </p:sp>
    </p:spTree>
    <p:extLst>
      <p:ext uri="{BB962C8B-B14F-4D97-AF65-F5344CB8AC3E}">
        <p14:creationId xmlns="" xmlns:p14="http://schemas.microsoft.com/office/powerpoint/2010/main" val="37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>
            <a:spLocks noChangeArrowheads="1"/>
          </p:cNvSpPr>
          <p:nvPr/>
        </p:nvSpPr>
        <p:spPr bwMode="auto">
          <a:xfrm>
            <a:off x="2568576" y="1484313"/>
            <a:ext cx="6683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Tahoma" panose="020B0604030504040204" pitchFamily="34" charset="0"/>
              </a:rPr>
              <a:t>生活中跟流体的压强相关的现象：</a:t>
            </a:r>
          </a:p>
          <a:p>
            <a:r>
              <a:rPr lang="zh-CN" altLang="en-US" sz="3600">
                <a:latin typeface="Tahoma" panose="020B0604030504040204" pitchFamily="34" charset="0"/>
              </a:rPr>
              <a:t>(1)窗外有风吹过，窗帘向窗外飘；</a:t>
            </a:r>
          </a:p>
          <a:p>
            <a:r>
              <a:rPr lang="zh-CN" altLang="en-US" sz="3600">
                <a:latin typeface="Tahoma" panose="020B0604030504040204" pitchFamily="34" charset="0"/>
              </a:rPr>
              <a:t>(2)汽车开过后，路面上方尘土飞扬；</a:t>
            </a:r>
          </a:p>
          <a:p>
            <a:r>
              <a:rPr lang="zh-CN" altLang="en-US" sz="3600">
                <a:latin typeface="Tahoma" panose="020B0604030504040204" pitchFamily="34" charset="0"/>
              </a:rPr>
              <a:t>(3)踢足球时的“香蕉球”；</a:t>
            </a:r>
          </a:p>
          <a:p>
            <a:r>
              <a:rPr lang="zh-CN" altLang="en-US" sz="3600">
                <a:latin typeface="Tahoma" panose="020B0604030504040204" pitchFamily="34" charset="0"/>
              </a:rPr>
              <a:t>(4)打乒乓球时发出的“旋转球”</a:t>
            </a:r>
            <a:r>
              <a:rPr lang="zh-CN" altLang="en-US">
                <a:latin typeface="Tahoma" panose="020B0604030504040204" pitchFamily="34" charset="0"/>
              </a:rPr>
              <a:t>等。</a:t>
            </a:r>
          </a:p>
        </p:txBody>
      </p:sp>
    </p:spTree>
    <p:extLst>
      <p:ext uri="{BB962C8B-B14F-4D97-AF65-F5344CB8AC3E}">
        <p14:creationId xmlns="" xmlns:p14="http://schemas.microsoft.com/office/powerpoint/2010/main" val="2487787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538625"/>
          <p:cNvGrpSpPr>
            <a:grpSpLocks/>
          </p:cNvGrpSpPr>
          <p:nvPr/>
        </p:nvGrpSpPr>
        <p:grpSpPr bwMode="auto">
          <a:xfrm>
            <a:off x="1914526" y="1047751"/>
            <a:ext cx="2957513" cy="715963"/>
            <a:chOff x="246" y="660"/>
            <a:chExt cx="1443" cy="451"/>
          </a:xfrm>
        </p:grpSpPr>
        <p:pic>
          <p:nvPicPr>
            <p:cNvPr id="51202" name="TextBox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660"/>
              <a:ext cx="1443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3" name="文本框 538627"/>
            <p:cNvSpPr txBox="1">
              <a:spLocks noChangeArrowheads="1"/>
            </p:cNvSpPr>
            <p:nvPr/>
          </p:nvSpPr>
          <p:spPr bwMode="auto">
            <a:xfrm>
              <a:off x="385" y="686"/>
              <a:ext cx="11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宋体" panose="02010600030101010101" pitchFamily="2" charset="-122"/>
                </a:rPr>
                <a:t>本课小结</a:t>
              </a:r>
            </a:p>
          </p:txBody>
        </p:sp>
      </p:grpSp>
      <p:sp>
        <p:nvSpPr>
          <p:cNvPr id="51205" name="文本框 538629"/>
          <p:cNvSpPr txBox="1">
            <a:spLocks noChangeArrowheads="1"/>
          </p:cNvSpPr>
          <p:nvPr/>
        </p:nvSpPr>
        <p:spPr bwMode="auto">
          <a:xfrm>
            <a:off x="2225676" y="2124076"/>
            <a:ext cx="7605713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1</a:t>
            </a:r>
            <a:r>
              <a:rPr lang="zh-CN" altLang="en-US" sz="3000" b="1"/>
              <a:t>．流体 ：气体和液体都具有流动性，统称为流体；</a:t>
            </a:r>
          </a:p>
          <a:p>
            <a:pPr>
              <a:spcBef>
                <a:spcPct val="4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2</a:t>
            </a:r>
            <a:r>
              <a:rPr lang="zh-CN" altLang="en-US" sz="3000" b="1"/>
              <a:t>．流体压强与流速的关系：流速大的位置压强小，流速小的位置压强大；</a:t>
            </a:r>
          </a:p>
          <a:p>
            <a:pPr>
              <a:spcBef>
                <a:spcPct val="4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3</a:t>
            </a:r>
            <a:r>
              <a:rPr lang="zh-CN" altLang="en-US" sz="3000" b="1"/>
              <a:t>．飞机升力：机翼上下表面压强差是产生升力原因；</a:t>
            </a:r>
          </a:p>
          <a:p>
            <a:pPr>
              <a:spcBef>
                <a:spcPct val="4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4</a:t>
            </a:r>
            <a:r>
              <a:rPr lang="zh-CN" altLang="en-US" sz="3000" b="1"/>
              <a:t>．流体压强与流速的关系的现象。</a:t>
            </a:r>
          </a:p>
        </p:txBody>
      </p:sp>
    </p:spTree>
    <p:extLst>
      <p:ext uri="{BB962C8B-B14F-4D97-AF65-F5344CB8AC3E}">
        <p14:creationId xmlns="" xmlns:p14="http://schemas.microsoft.com/office/powerpoint/2010/main" val="871102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260350"/>
            <a:ext cx="8382000" cy="556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sz="2600" b="1"/>
          </a:p>
          <a:p>
            <a:pPr>
              <a:buFont typeface="Wingdings" panose="05000000000000000000" pitchFamily="2" charset="2"/>
              <a:buNone/>
            </a:pPr>
            <a:endParaRPr lang="zh-CN" altLang="en-US" sz="2600" b="1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b="1"/>
              <a:t>   流体流速变快的原因</a:t>
            </a:r>
            <a:r>
              <a:rPr lang="en-US" altLang="zh-CN" sz="2600" b="1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600" b="1"/>
              <a:t>   (1)</a:t>
            </a:r>
            <a:r>
              <a:rPr lang="zh-CN" altLang="en-US" sz="2600" b="1"/>
              <a:t>外力所致。如吹气。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b="1"/>
              <a:t>   </a:t>
            </a:r>
            <a:r>
              <a:rPr lang="en-US" altLang="zh-CN" sz="2600" b="1"/>
              <a:t>(2)</a:t>
            </a:r>
            <a:r>
              <a:rPr lang="zh-CN" altLang="en-US" sz="2600" b="1"/>
              <a:t>外力带动。如火车的安全线。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b="1"/>
              <a:t>   </a:t>
            </a:r>
            <a:r>
              <a:rPr lang="en-US" altLang="zh-CN" sz="2600" b="1"/>
              <a:t>(3)</a:t>
            </a:r>
            <a:r>
              <a:rPr lang="zh-CN" altLang="en-US" sz="2600" b="1"/>
              <a:t>一定的流体在相同时间内通过路程大的位置流速大。如机翼。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b="1"/>
              <a:t>   </a:t>
            </a:r>
            <a:r>
              <a:rPr lang="en-US" altLang="zh-CN" sz="2600" b="1"/>
              <a:t>(4)</a:t>
            </a:r>
            <a:r>
              <a:rPr lang="zh-CN" altLang="en-US" sz="2600" b="1"/>
              <a:t>一定的流体在相同时间内通过横截面积小的位置流速大</a:t>
            </a:r>
            <a:r>
              <a:rPr lang="en-US" altLang="zh-CN" sz="2600" b="1"/>
              <a:t>.</a:t>
            </a:r>
            <a:r>
              <a:rPr lang="zh-CN" altLang="en-US" sz="2600" b="1"/>
              <a:t>如轮船不能并排航行。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600" b="1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b="1"/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401230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4" descr="http://t2.baidu.com/it/u=3469598503,344498169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0242" name="Picture 6" descr="http://pic2.nipic.com/20090330/2220447_19452800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3" y="353176"/>
            <a:ext cx="9379974" cy="61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5841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540673"/>
          <p:cNvSpPr txBox="1">
            <a:spLocks noChangeArrowheads="1"/>
          </p:cNvSpPr>
          <p:nvPr/>
        </p:nvSpPr>
        <p:spPr bwMode="auto">
          <a:xfrm>
            <a:off x="2566988" y="404813"/>
            <a:ext cx="704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8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水翼船为什么会在水面飞速前进？</a:t>
            </a:r>
          </a:p>
        </p:txBody>
      </p:sp>
      <p:pic>
        <p:nvPicPr>
          <p:cNvPr id="53250" name="图片 540674" descr="d7e9c9091191e68e2eddd4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12876"/>
            <a:ext cx="805815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083099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4"/>
          <p:cNvSpPr txBox="1">
            <a:spLocks noChangeArrowheads="1"/>
          </p:cNvSpPr>
          <p:nvPr/>
        </p:nvSpPr>
        <p:spPr bwMode="auto">
          <a:xfrm>
            <a:off x="1524001" y="1273176"/>
            <a:ext cx="53641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有种简易的热水器，把热水盆放在地上，用一根竖直的管子连在自来水管上，打开水龙头，热水便自动上来和冷水混合，从喷头出来的是混合后的温水。你知道其中的道理吗？</a:t>
            </a:r>
          </a:p>
        </p:txBody>
      </p:sp>
      <p:grpSp>
        <p:nvGrpSpPr>
          <p:cNvPr id="54274" name="Group 20"/>
          <p:cNvGrpSpPr>
            <a:grpSpLocks/>
          </p:cNvGrpSpPr>
          <p:nvPr/>
        </p:nvGrpSpPr>
        <p:grpSpPr bwMode="auto">
          <a:xfrm>
            <a:off x="6888163" y="1133476"/>
            <a:ext cx="4068762" cy="5724525"/>
            <a:chOff x="3356" y="232"/>
            <a:chExt cx="2563" cy="3430"/>
          </a:xfrm>
        </p:grpSpPr>
        <p:grpSp>
          <p:nvGrpSpPr>
            <p:cNvPr id="54275" name="Group 9"/>
            <p:cNvGrpSpPr>
              <a:grpSpLocks/>
            </p:cNvGrpSpPr>
            <p:nvPr/>
          </p:nvGrpSpPr>
          <p:grpSpPr bwMode="auto">
            <a:xfrm>
              <a:off x="3356" y="232"/>
              <a:ext cx="2404" cy="3430"/>
              <a:chOff x="3502" y="255"/>
              <a:chExt cx="2258" cy="3430"/>
            </a:xfrm>
          </p:grpSpPr>
          <p:pic>
            <p:nvPicPr>
              <p:cNvPr id="54276" name="Picture 3" descr="image012">
                <a:hlinkClick r:id="rId2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14186"/>
              <a:stretch>
                <a:fillRect/>
              </a:stretch>
            </p:blipFill>
            <p:spPr bwMode="auto">
              <a:xfrm>
                <a:off x="3502" y="255"/>
                <a:ext cx="2258" cy="3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77" name="Rectangle 5"/>
              <p:cNvSpPr>
                <a:spLocks noChangeArrowheads="1"/>
              </p:cNvSpPr>
              <p:nvPr/>
            </p:nvSpPr>
            <p:spPr bwMode="auto">
              <a:xfrm>
                <a:off x="4967" y="2636"/>
                <a:ext cx="590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78" name="Rectangle 6"/>
              <p:cNvSpPr>
                <a:spLocks noChangeArrowheads="1"/>
              </p:cNvSpPr>
              <p:nvPr/>
            </p:nvSpPr>
            <p:spPr bwMode="auto">
              <a:xfrm>
                <a:off x="4853" y="1548"/>
                <a:ext cx="907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4581" y="1616"/>
                <a:ext cx="386" cy="5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80" name="Rectangle 8"/>
              <p:cNvSpPr>
                <a:spLocks noChangeArrowheads="1"/>
              </p:cNvSpPr>
              <p:nvPr/>
            </p:nvSpPr>
            <p:spPr bwMode="auto">
              <a:xfrm>
                <a:off x="4037" y="482"/>
                <a:ext cx="386" cy="2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4281" name="Text Box 10"/>
            <p:cNvSpPr txBox="1">
              <a:spLocks noChangeArrowheads="1"/>
            </p:cNvSpPr>
            <p:nvPr/>
          </p:nvSpPr>
          <p:spPr bwMode="auto">
            <a:xfrm>
              <a:off x="4967" y="1480"/>
              <a:ext cx="95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水龙头</a:t>
              </a:r>
            </a:p>
          </p:txBody>
        </p:sp>
        <p:sp>
          <p:nvSpPr>
            <p:cNvPr id="54282" name="Text Box 11"/>
            <p:cNvSpPr txBox="1">
              <a:spLocks noChangeArrowheads="1"/>
            </p:cNvSpPr>
            <p:nvPr/>
          </p:nvSpPr>
          <p:spPr bwMode="auto">
            <a:xfrm>
              <a:off x="5035" y="2523"/>
              <a:ext cx="88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热水盆</a:t>
              </a:r>
            </a:p>
          </p:txBody>
        </p:sp>
        <p:sp>
          <p:nvSpPr>
            <p:cNvPr id="54283" name="Text Box 18"/>
            <p:cNvSpPr txBox="1">
              <a:spLocks noChangeArrowheads="1"/>
            </p:cNvSpPr>
            <p:nvPr/>
          </p:nvSpPr>
          <p:spPr bwMode="auto">
            <a:xfrm>
              <a:off x="3833" y="368"/>
              <a:ext cx="56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喷头</a:t>
              </a:r>
            </a:p>
          </p:txBody>
        </p:sp>
        <p:sp>
          <p:nvSpPr>
            <p:cNvPr id="54284" name="Text Box 19"/>
            <p:cNvSpPr txBox="1">
              <a:spLocks noChangeArrowheads="1"/>
            </p:cNvSpPr>
            <p:nvPr/>
          </p:nvSpPr>
          <p:spPr bwMode="auto">
            <a:xfrm>
              <a:off x="4490" y="2160"/>
              <a:ext cx="567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水管</a:t>
              </a:r>
            </a:p>
          </p:txBody>
        </p:sp>
      </p:grpSp>
      <p:sp>
        <p:nvSpPr>
          <p:cNvPr id="334869" name="Rectangle 21"/>
          <p:cNvSpPr>
            <a:spLocks noRot="1" noChangeArrowheads="1"/>
          </p:cNvSpPr>
          <p:nvPr/>
        </p:nvSpPr>
        <p:spPr bwMode="auto">
          <a:xfrm>
            <a:off x="1524001" y="0"/>
            <a:ext cx="986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液体中，流速越大的位置，压强越小</a:t>
            </a:r>
          </a:p>
        </p:txBody>
      </p:sp>
    </p:spTree>
    <p:extLst>
      <p:ext uri="{BB962C8B-B14F-4D97-AF65-F5344CB8AC3E}">
        <p14:creationId xmlns="" xmlns:p14="http://schemas.microsoft.com/office/powerpoint/2010/main" val="27142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599041"/>
          <p:cNvSpPr txBox="1">
            <a:spLocks noChangeArrowheads="1"/>
          </p:cNvSpPr>
          <p:nvPr/>
        </p:nvSpPr>
        <p:spPr bwMode="auto">
          <a:xfrm>
            <a:off x="2063750" y="1125538"/>
            <a:ext cx="7920038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、 你是否有这样的经历：撑一把雨伞行走在雨中，如图所示，一阵大风吹来，伞面可能被 “吸”，从而严重变形。下列有关这一现象及其解释，正确的是（         ）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．伞面被向下“吸”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．伞上方的空气流速大于下方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．伞上方的空气流速等于下方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．伞上方的空气流速小于下方</a:t>
            </a:r>
          </a:p>
        </p:txBody>
      </p:sp>
      <p:sp>
        <p:nvSpPr>
          <p:cNvPr id="599043" name="文本框 599042"/>
          <p:cNvSpPr txBox="1">
            <a:spLocks noChangeArrowheads="1"/>
          </p:cNvSpPr>
          <p:nvPr/>
        </p:nvSpPr>
        <p:spPr bwMode="auto">
          <a:xfrm>
            <a:off x="4800600" y="2420938"/>
            <a:ext cx="1150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55299" name="图片 599043" descr="C:/Documents and Settings/Administrator/Local Settings/Temp/CyberArticle/02370ad56fde0d0ec4ffc37ba03e9de3_files/11467617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708275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文本框 599044"/>
          <p:cNvSpPr txBox="1">
            <a:spLocks noChangeArrowheads="1"/>
          </p:cNvSpPr>
          <p:nvPr/>
        </p:nvSpPr>
        <p:spPr bwMode="auto">
          <a:xfrm>
            <a:off x="8112125" y="4724400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图</a:t>
            </a:r>
          </a:p>
        </p:txBody>
      </p:sp>
    </p:spTree>
    <p:extLst>
      <p:ext uri="{BB962C8B-B14F-4D97-AF65-F5344CB8AC3E}">
        <p14:creationId xmlns="" xmlns:p14="http://schemas.microsoft.com/office/powerpoint/2010/main" val="3214193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544769"/>
          <p:cNvSpPr txBox="1">
            <a:spLocks noChangeArrowheads="1"/>
          </p:cNvSpPr>
          <p:nvPr/>
        </p:nvSpPr>
        <p:spPr bwMode="auto">
          <a:xfrm>
            <a:off x="1524000" y="404813"/>
            <a:ext cx="88392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、足球比赛场上，有时球员踢出去的足球在空中划过一条弧线，这是由于足球高速旋转。如图所示为从球场正上方向下看的俯视图，其中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表示足球刚离开脚时的速度方向，足球离开脚后顺时针旋转，带动周围空气同方向旋转，①②两条弧线表示足球可能的运动轨                      迹。那么，足球可能运动轨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迹是</a:t>
            </a:r>
            <a:r>
              <a:rPr lang="zh-CN" altLang="en-US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，这是因为足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球</a:t>
            </a:r>
            <a:r>
              <a:rPr lang="zh-CN" altLang="en-US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侧的空气流速快， 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压强</a:t>
            </a:r>
            <a:r>
              <a:rPr lang="zh-CN" altLang="en-US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44771" name="文本框 544770"/>
          <p:cNvSpPr txBox="1">
            <a:spLocks noChangeArrowheads="1"/>
          </p:cNvSpPr>
          <p:nvPr/>
        </p:nvSpPr>
        <p:spPr bwMode="auto">
          <a:xfrm>
            <a:off x="2640013" y="3141663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</a:p>
        </p:txBody>
      </p:sp>
      <p:sp>
        <p:nvSpPr>
          <p:cNvPr id="544772" name="文本框 544771"/>
          <p:cNvSpPr txBox="1">
            <a:spLocks noChangeArrowheads="1"/>
          </p:cNvSpPr>
          <p:nvPr/>
        </p:nvSpPr>
        <p:spPr bwMode="auto">
          <a:xfrm>
            <a:off x="1847850" y="371633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</a:t>
            </a:r>
          </a:p>
        </p:txBody>
      </p:sp>
      <p:sp>
        <p:nvSpPr>
          <p:cNvPr id="544773" name="文本框 544772"/>
          <p:cNvSpPr txBox="1">
            <a:spLocks noChangeArrowheads="1"/>
          </p:cNvSpPr>
          <p:nvPr/>
        </p:nvSpPr>
        <p:spPr bwMode="auto">
          <a:xfrm>
            <a:off x="2351088" y="4437063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</a:p>
        </p:txBody>
      </p:sp>
      <p:grpSp>
        <p:nvGrpSpPr>
          <p:cNvPr id="56325" name="组合 544773"/>
          <p:cNvGrpSpPr>
            <a:grpSpLocks/>
          </p:cNvGrpSpPr>
          <p:nvPr/>
        </p:nvGrpSpPr>
        <p:grpSpPr bwMode="auto">
          <a:xfrm>
            <a:off x="6383338" y="3068639"/>
            <a:ext cx="3948112" cy="2670175"/>
            <a:chOff x="3168" y="2496"/>
            <a:chExt cx="2487" cy="1682"/>
          </a:xfrm>
        </p:grpSpPr>
        <p:pic>
          <p:nvPicPr>
            <p:cNvPr id="56326" name="图片 544774" descr="1404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496"/>
              <a:ext cx="2487" cy="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7" name="文本框 544775"/>
            <p:cNvSpPr txBox="1">
              <a:spLocks noChangeArrowheads="1"/>
            </p:cNvSpPr>
            <p:nvPr/>
          </p:nvSpPr>
          <p:spPr bwMode="auto">
            <a:xfrm>
              <a:off x="3591" y="283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①</a:t>
              </a:r>
            </a:p>
          </p:txBody>
        </p:sp>
        <p:sp>
          <p:nvSpPr>
            <p:cNvPr id="56328" name="文本框 544776"/>
            <p:cNvSpPr txBox="1">
              <a:spLocks noChangeArrowheads="1"/>
            </p:cNvSpPr>
            <p:nvPr/>
          </p:nvSpPr>
          <p:spPr bwMode="auto">
            <a:xfrm>
              <a:off x="4695" y="283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②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016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/>
      <p:bldP spid="544772" grpId="0"/>
      <p:bldP spid="544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826"/>
          <a:stretch>
            <a:fillRect/>
          </a:stretch>
        </p:blipFill>
        <p:spPr bwMode="auto">
          <a:xfrm>
            <a:off x="1932038" y="565100"/>
            <a:ext cx="3579864" cy="56934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6" name="文本框 579589"/>
          <p:cNvSpPr txBox="1">
            <a:spLocks noChangeArrowheads="1"/>
          </p:cNvSpPr>
          <p:nvPr/>
        </p:nvSpPr>
        <p:spPr bwMode="auto">
          <a:xfrm>
            <a:off x="8616950" y="3429001"/>
            <a:ext cx="10795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/>
          </a:p>
        </p:txBody>
      </p:sp>
      <p:pic>
        <p:nvPicPr>
          <p:cNvPr id="579606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10"/>
          <a:stretch>
            <a:fillRect/>
          </a:stretch>
        </p:blipFill>
        <p:spPr bwMode="auto">
          <a:xfrm>
            <a:off x="5960654" y="737419"/>
            <a:ext cx="3961733" cy="57371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25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"/>
          <p:cNvGrpSpPr>
            <a:grpSpLocks/>
          </p:cNvGrpSpPr>
          <p:nvPr/>
        </p:nvGrpSpPr>
        <p:grpSpPr bwMode="auto">
          <a:xfrm>
            <a:off x="4191000" y="1295400"/>
            <a:ext cx="3124200" cy="3505200"/>
            <a:chOff x="1466" y="1056"/>
            <a:chExt cx="646" cy="1440"/>
          </a:xfrm>
        </p:grpSpPr>
        <p:sp>
          <p:nvSpPr>
            <p:cNvPr id="12290" name="Line 3"/>
            <p:cNvSpPr>
              <a:spLocks noChangeShapeType="1"/>
            </p:cNvSpPr>
            <p:nvPr/>
          </p:nvSpPr>
          <p:spPr bwMode="auto">
            <a:xfrm>
              <a:off x="1728" y="105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291" name="Line 4"/>
            <p:cNvSpPr>
              <a:spLocks noChangeShapeType="1"/>
            </p:cNvSpPr>
            <p:nvPr/>
          </p:nvSpPr>
          <p:spPr bwMode="auto">
            <a:xfrm>
              <a:off x="1824" y="105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292" name="Line 5"/>
            <p:cNvSpPr>
              <a:spLocks noChangeShapeType="1"/>
            </p:cNvSpPr>
            <p:nvPr/>
          </p:nvSpPr>
          <p:spPr bwMode="auto">
            <a:xfrm flipH="1">
              <a:off x="1466" y="2016"/>
              <a:ext cx="26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293" name="Line 6"/>
            <p:cNvSpPr>
              <a:spLocks noChangeShapeType="1"/>
            </p:cNvSpPr>
            <p:nvPr/>
          </p:nvSpPr>
          <p:spPr bwMode="auto">
            <a:xfrm>
              <a:off x="1824" y="2016"/>
              <a:ext cx="28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5181600" y="3962400"/>
            <a:ext cx="1066800" cy="10668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3200" b="1">
              <a:solidFill>
                <a:schemeClr val="accent2"/>
              </a:solidFill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656138" y="1125539"/>
            <a:ext cx="86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气体</a:t>
            </a:r>
          </a:p>
        </p:txBody>
      </p:sp>
      <p:grpSp>
        <p:nvGrpSpPr>
          <p:cNvPr id="12296" name="Group 11"/>
          <p:cNvGrpSpPr>
            <a:grpSpLocks/>
          </p:cNvGrpSpPr>
          <p:nvPr/>
        </p:nvGrpSpPr>
        <p:grpSpPr bwMode="auto">
          <a:xfrm>
            <a:off x="5062538" y="2565400"/>
            <a:ext cx="1295400" cy="1828800"/>
            <a:chOff x="2064" y="1728"/>
            <a:chExt cx="816" cy="1152"/>
          </a:xfrm>
        </p:grpSpPr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>
              <a:off x="2400" y="1728"/>
              <a:ext cx="0" cy="62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298" name="Line 13"/>
            <p:cNvSpPr>
              <a:spLocks noChangeShapeType="1"/>
            </p:cNvSpPr>
            <p:nvPr/>
          </p:nvSpPr>
          <p:spPr bwMode="auto">
            <a:xfrm>
              <a:off x="2496" y="1728"/>
              <a:ext cx="0" cy="62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299" name="Line 14"/>
            <p:cNvSpPr>
              <a:spLocks noChangeShapeType="1"/>
            </p:cNvSpPr>
            <p:nvPr/>
          </p:nvSpPr>
          <p:spPr bwMode="auto">
            <a:xfrm>
              <a:off x="2544" y="2400"/>
              <a:ext cx="336" cy="3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300" name="Line 15"/>
            <p:cNvSpPr>
              <a:spLocks noChangeShapeType="1"/>
            </p:cNvSpPr>
            <p:nvPr/>
          </p:nvSpPr>
          <p:spPr bwMode="auto">
            <a:xfrm flipH="1">
              <a:off x="2112" y="2400"/>
              <a:ext cx="336" cy="48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301" name="Line 16"/>
            <p:cNvSpPr>
              <a:spLocks noChangeShapeType="1"/>
            </p:cNvSpPr>
            <p:nvPr/>
          </p:nvSpPr>
          <p:spPr bwMode="auto">
            <a:xfrm flipH="1">
              <a:off x="2064" y="2400"/>
              <a:ext cx="336" cy="43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302" name="Line 17"/>
            <p:cNvSpPr>
              <a:spLocks noChangeShapeType="1"/>
            </p:cNvSpPr>
            <p:nvPr/>
          </p:nvSpPr>
          <p:spPr bwMode="auto">
            <a:xfrm>
              <a:off x="2544" y="1728"/>
              <a:ext cx="0" cy="62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303" name="Line 18"/>
            <p:cNvSpPr>
              <a:spLocks noChangeShapeType="1"/>
            </p:cNvSpPr>
            <p:nvPr/>
          </p:nvSpPr>
          <p:spPr bwMode="auto">
            <a:xfrm>
              <a:off x="2496" y="2400"/>
              <a:ext cx="384" cy="48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2304" name="Line 19"/>
            <p:cNvSpPr>
              <a:spLocks noChangeShapeType="1"/>
            </p:cNvSpPr>
            <p:nvPr/>
          </p:nvSpPr>
          <p:spPr bwMode="auto">
            <a:xfrm>
              <a:off x="2448" y="1728"/>
              <a:ext cx="0" cy="62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1703388" y="3141663"/>
            <a:ext cx="4030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球上方流速快</a:t>
            </a:r>
            <a:endParaRPr lang="zh-CN" altLang="en-US" sz="36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06" name="Text Box 25"/>
          <p:cNvSpPr txBox="1">
            <a:spLocks noChangeArrowheads="1"/>
          </p:cNvSpPr>
          <p:nvPr/>
        </p:nvSpPr>
        <p:spPr bwMode="auto">
          <a:xfrm>
            <a:off x="1992314" y="5084763"/>
            <a:ext cx="3527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球下方流速慢</a:t>
            </a:r>
          </a:p>
        </p:txBody>
      </p:sp>
      <p:sp>
        <p:nvSpPr>
          <p:cNvPr id="12307" name="Text Box 26"/>
          <p:cNvSpPr txBox="1">
            <a:spLocks noChangeArrowheads="1"/>
          </p:cNvSpPr>
          <p:nvPr/>
        </p:nvSpPr>
        <p:spPr bwMode="auto">
          <a:xfrm>
            <a:off x="2279651" y="188913"/>
            <a:ext cx="684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球不掉下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之推理、猜想</a:t>
            </a:r>
          </a:p>
        </p:txBody>
      </p:sp>
      <p:pic>
        <p:nvPicPr>
          <p:cNvPr id="12308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96976"/>
            <a:ext cx="2374900" cy="1973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309" name="AutoShape 9"/>
          <p:cNvSpPr>
            <a:spLocks noChangeArrowheads="1"/>
          </p:cNvSpPr>
          <p:nvPr/>
        </p:nvSpPr>
        <p:spPr bwMode="auto">
          <a:xfrm rot="2054646">
            <a:off x="5951539" y="3716339"/>
            <a:ext cx="422275" cy="2365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3200" b="1">
              <a:solidFill>
                <a:schemeClr val="accent2"/>
              </a:solidFill>
            </a:endParaRPr>
          </a:p>
        </p:txBody>
      </p:sp>
      <p:sp>
        <p:nvSpPr>
          <p:cNvPr id="12310" name="AutoShape 9"/>
          <p:cNvSpPr>
            <a:spLocks noChangeArrowheads="1"/>
          </p:cNvSpPr>
          <p:nvPr/>
        </p:nvSpPr>
        <p:spPr bwMode="auto">
          <a:xfrm rot="18791596">
            <a:off x="5056982" y="3672682"/>
            <a:ext cx="458788" cy="2571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 sz="3200" b="1">
              <a:solidFill>
                <a:schemeClr val="accent2"/>
              </a:solidFill>
            </a:endParaRPr>
          </a:p>
        </p:txBody>
      </p:sp>
      <p:sp>
        <p:nvSpPr>
          <p:cNvPr id="12311" name="AutoShape 9"/>
          <p:cNvSpPr>
            <a:spLocks noChangeArrowheads="1"/>
          </p:cNvSpPr>
          <p:nvPr/>
        </p:nvSpPr>
        <p:spPr bwMode="auto">
          <a:xfrm rot="10800000">
            <a:off x="5448301" y="5084763"/>
            <a:ext cx="576263" cy="1281112"/>
          </a:xfrm>
          <a:prstGeom prst="downArrow">
            <a:avLst>
              <a:gd name="adj1" fmla="val 50000"/>
              <a:gd name="adj2" fmla="val 55568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en-US" sz="3200" b="1">
              <a:solidFill>
                <a:schemeClr val="accent2"/>
              </a:solidFill>
            </a:endParaRPr>
          </a:p>
        </p:txBody>
      </p:sp>
      <p:sp>
        <p:nvSpPr>
          <p:cNvPr id="580633" name="Text Box 10"/>
          <p:cNvSpPr txBox="1">
            <a:spLocks noChangeArrowheads="1"/>
          </p:cNvSpPr>
          <p:nvPr/>
        </p:nvSpPr>
        <p:spPr bwMode="auto">
          <a:xfrm>
            <a:off x="5880100" y="1196976"/>
            <a:ext cx="86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液体</a:t>
            </a:r>
          </a:p>
        </p:txBody>
      </p:sp>
      <p:pic>
        <p:nvPicPr>
          <p:cNvPr id="580634" name="图片 580633" descr="IMG_20150323_084331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3429001"/>
            <a:ext cx="1851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7434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547843"/>
          <p:cNvSpPr txBox="1">
            <a:spLocks noChangeArrowheads="1"/>
          </p:cNvSpPr>
          <p:nvPr/>
        </p:nvSpPr>
        <p:spPr bwMode="auto">
          <a:xfrm>
            <a:off x="1752600" y="981075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科学探究：流体压强与流速的关系</a:t>
            </a:r>
          </a:p>
        </p:txBody>
      </p:sp>
      <p:sp>
        <p:nvSpPr>
          <p:cNvPr id="13314" name="文本框 547844"/>
          <p:cNvSpPr txBox="1">
            <a:spLocks noChangeArrowheads="1"/>
          </p:cNvSpPr>
          <p:nvPr/>
        </p:nvSpPr>
        <p:spPr bwMode="auto">
          <a:xfrm>
            <a:off x="1905000" y="1895476"/>
            <a:ext cx="8458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 提出问题：流体压强是否与流速有关？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有什么关系？  </a:t>
            </a:r>
          </a:p>
        </p:txBody>
      </p:sp>
      <p:sp>
        <p:nvSpPr>
          <p:cNvPr id="13315" name="文本框 547845"/>
          <p:cNvSpPr txBox="1">
            <a:spLocks noChangeArrowheads="1"/>
          </p:cNvSpPr>
          <p:nvPr/>
        </p:nvSpPr>
        <p:spPr bwMode="auto">
          <a:xfrm>
            <a:off x="1828800" y="3495675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猜    想：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289620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774825" y="260351"/>
            <a:ext cx="1417638" cy="588963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做一做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432176" y="260350"/>
            <a:ext cx="69310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观察小船、纸条、水雾、火焰会怎样运动，为什么？</a:t>
            </a:r>
          </a:p>
          <a:p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14339" name="文本框 519172"/>
          <p:cNvSpPr txBox="1">
            <a:spLocks noChangeArrowheads="1"/>
          </p:cNvSpPr>
          <p:nvPr/>
        </p:nvSpPr>
        <p:spPr bwMode="auto">
          <a:xfrm>
            <a:off x="4160839" y="503238"/>
            <a:ext cx="2700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4340" name="AutoShape 11"/>
          <p:cNvSpPr>
            <a:spLocks noChangeArrowheads="1"/>
          </p:cNvSpPr>
          <p:nvPr/>
        </p:nvSpPr>
        <p:spPr bwMode="auto">
          <a:xfrm>
            <a:off x="1992314" y="2276476"/>
            <a:ext cx="841375" cy="144463"/>
          </a:xfrm>
          <a:prstGeom prst="rightArrow">
            <a:avLst>
              <a:gd name="adj1" fmla="val 50000"/>
              <a:gd name="adj2" fmla="val 145577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4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4341" name="Picture 14" descr="14 4 9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9FC"/>
              </a:clrFrom>
              <a:clrTo>
                <a:srgbClr val="EA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99"/>
          <a:stretch>
            <a:fillRect/>
          </a:stretch>
        </p:blipFill>
        <p:spPr bwMode="auto">
          <a:xfrm>
            <a:off x="5591176" y="1412876"/>
            <a:ext cx="1636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4392613" y="5092700"/>
            <a:ext cx="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3" name="Line 16"/>
          <p:cNvSpPr>
            <a:spLocks noChangeShapeType="1"/>
          </p:cNvSpPr>
          <p:nvPr/>
        </p:nvSpPr>
        <p:spPr bwMode="auto">
          <a:xfrm>
            <a:off x="4548189" y="6113463"/>
            <a:ext cx="155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>
            <a:off x="4235451" y="5965825"/>
            <a:ext cx="157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5" name="Line 20"/>
          <p:cNvSpPr>
            <a:spLocks noChangeShapeType="1"/>
          </p:cNvSpPr>
          <p:nvPr/>
        </p:nvSpPr>
        <p:spPr bwMode="auto">
          <a:xfrm>
            <a:off x="4235450" y="6113463"/>
            <a:ext cx="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6" name="Line 26"/>
          <p:cNvSpPr>
            <a:spLocks noChangeShapeType="1"/>
          </p:cNvSpPr>
          <p:nvPr/>
        </p:nvSpPr>
        <p:spPr bwMode="auto">
          <a:xfrm>
            <a:off x="3767138" y="5821363"/>
            <a:ext cx="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7" name="Line 27"/>
          <p:cNvSpPr>
            <a:spLocks noChangeShapeType="1"/>
          </p:cNvSpPr>
          <p:nvPr/>
        </p:nvSpPr>
        <p:spPr bwMode="auto">
          <a:xfrm>
            <a:off x="4703763" y="6257925"/>
            <a:ext cx="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8" name="Line 28"/>
          <p:cNvSpPr>
            <a:spLocks noChangeShapeType="1"/>
          </p:cNvSpPr>
          <p:nvPr/>
        </p:nvSpPr>
        <p:spPr bwMode="auto">
          <a:xfrm>
            <a:off x="4079875" y="6113463"/>
            <a:ext cx="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4349" name="Freeform 29"/>
          <p:cNvSpPr>
            <a:spLocks noChangeArrowheads="1"/>
          </p:cNvSpPr>
          <p:nvPr/>
        </p:nvSpPr>
        <p:spPr bwMode="auto">
          <a:xfrm>
            <a:off x="4300539" y="4884738"/>
            <a:ext cx="53975" cy="69850"/>
          </a:xfrm>
          <a:custGeom>
            <a:avLst/>
            <a:gdLst>
              <a:gd name="T0" fmla="*/ 0 w 60"/>
              <a:gd name="T1" fmla="*/ 0 h 75"/>
              <a:gd name="T2" fmla="*/ 60 w 60"/>
              <a:gd name="T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" h="75">
                <a:moveTo>
                  <a:pt x="0" y="0"/>
                </a:moveTo>
                <a:cubicBezTo>
                  <a:pt x="38" y="57"/>
                  <a:pt x="17" y="32"/>
                  <a:pt x="60" y="75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14350" name="Freeform 30"/>
          <p:cNvSpPr>
            <a:spLocks noChangeArrowheads="1"/>
          </p:cNvSpPr>
          <p:nvPr/>
        </p:nvSpPr>
        <p:spPr bwMode="auto">
          <a:xfrm>
            <a:off x="4287839" y="4967288"/>
            <a:ext cx="66675" cy="57150"/>
          </a:xfrm>
          <a:custGeom>
            <a:avLst/>
            <a:gdLst>
              <a:gd name="T0" fmla="*/ 0 w 75"/>
              <a:gd name="T1" fmla="*/ 60 h 60"/>
              <a:gd name="T2" fmla="*/ 30 w 75"/>
              <a:gd name="T3" fmla="*/ 15 h 60"/>
              <a:gd name="T4" fmla="*/ 75 w 75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0">
                <a:moveTo>
                  <a:pt x="0" y="60"/>
                </a:moveTo>
                <a:cubicBezTo>
                  <a:pt x="10" y="45"/>
                  <a:pt x="16" y="26"/>
                  <a:pt x="30" y="15"/>
                </a:cubicBezTo>
                <a:cubicBezTo>
                  <a:pt x="42" y="5"/>
                  <a:pt x="75" y="0"/>
                  <a:pt x="75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grpSp>
        <p:nvGrpSpPr>
          <p:cNvPr id="14351" name="组合 519184"/>
          <p:cNvGrpSpPr>
            <a:grpSpLocks/>
          </p:cNvGrpSpPr>
          <p:nvPr/>
        </p:nvGrpSpPr>
        <p:grpSpPr bwMode="auto">
          <a:xfrm>
            <a:off x="3143251" y="4076700"/>
            <a:ext cx="2341563" cy="2133600"/>
            <a:chOff x="1020" y="2659"/>
            <a:chExt cx="1475" cy="1344"/>
          </a:xfrm>
        </p:grpSpPr>
        <p:sp>
          <p:nvSpPr>
            <p:cNvPr id="14352" name="Freeform 4" descr="横虚线"/>
            <p:cNvSpPr>
              <a:spLocks noChangeArrowheads="1"/>
            </p:cNvSpPr>
            <p:nvPr/>
          </p:nvSpPr>
          <p:spPr bwMode="auto">
            <a:xfrm>
              <a:off x="1299" y="3270"/>
              <a:ext cx="917" cy="733"/>
            </a:xfrm>
            <a:custGeom>
              <a:avLst/>
              <a:gdLst>
                <a:gd name="T0" fmla="*/ 750 w 1680"/>
                <a:gd name="T1" fmla="*/ 52 h 1248"/>
                <a:gd name="T2" fmla="*/ 570 w 1680"/>
                <a:gd name="T3" fmla="*/ 52 h 1248"/>
                <a:gd name="T4" fmla="*/ 570 w 1680"/>
                <a:gd name="T5" fmla="*/ 364 h 1248"/>
                <a:gd name="T6" fmla="*/ 210 w 1680"/>
                <a:gd name="T7" fmla="*/ 520 h 1248"/>
                <a:gd name="T8" fmla="*/ 210 w 1680"/>
                <a:gd name="T9" fmla="*/ 1144 h 1248"/>
                <a:gd name="T10" fmla="*/ 1470 w 1680"/>
                <a:gd name="T11" fmla="*/ 1144 h 1248"/>
                <a:gd name="T12" fmla="*/ 1470 w 1680"/>
                <a:gd name="T13" fmla="*/ 520 h 1248"/>
                <a:gd name="T14" fmla="*/ 1110 w 1680"/>
                <a:gd name="T15" fmla="*/ 364 h 1248"/>
                <a:gd name="T16" fmla="*/ 1110 w 1680"/>
                <a:gd name="T17" fmla="*/ 52 h 1248"/>
                <a:gd name="T18" fmla="*/ 930 w 1680"/>
                <a:gd name="T19" fmla="*/ 5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0" h="1248">
                  <a:moveTo>
                    <a:pt x="750" y="52"/>
                  </a:moveTo>
                  <a:cubicBezTo>
                    <a:pt x="675" y="26"/>
                    <a:pt x="600" y="0"/>
                    <a:pt x="570" y="52"/>
                  </a:cubicBezTo>
                  <a:cubicBezTo>
                    <a:pt x="540" y="104"/>
                    <a:pt x="630" y="286"/>
                    <a:pt x="570" y="364"/>
                  </a:cubicBezTo>
                  <a:cubicBezTo>
                    <a:pt x="510" y="442"/>
                    <a:pt x="270" y="390"/>
                    <a:pt x="210" y="520"/>
                  </a:cubicBezTo>
                  <a:cubicBezTo>
                    <a:pt x="150" y="650"/>
                    <a:pt x="0" y="1040"/>
                    <a:pt x="210" y="1144"/>
                  </a:cubicBezTo>
                  <a:cubicBezTo>
                    <a:pt x="420" y="1248"/>
                    <a:pt x="1260" y="1248"/>
                    <a:pt x="1470" y="1144"/>
                  </a:cubicBezTo>
                  <a:cubicBezTo>
                    <a:pt x="1680" y="1040"/>
                    <a:pt x="1530" y="650"/>
                    <a:pt x="1470" y="520"/>
                  </a:cubicBezTo>
                  <a:cubicBezTo>
                    <a:pt x="1410" y="390"/>
                    <a:pt x="1170" y="442"/>
                    <a:pt x="1110" y="364"/>
                  </a:cubicBezTo>
                  <a:cubicBezTo>
                    <a:pt x="1050" y="286"/>
                    <a:pt x="1140" y="104"/>
                    <a:pt x="1110" y="52"/>
                  </a:cubicBezTo>
                  <a:cubicBezTo>
                    <a:pt x="1080" y="0"/>
                    <a:pt x="960" y="52"/>
                    <a:pt x="930" y="5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353" name="Rectangle 5" descr="横虚线"/>
            <p:cNvSpPr>
              <a:spLocks noChangeArrowheads="1"/>
            </p:cNvSpPr>
            <p:nvPr/>
          </p:nvSpPr>
          <p:spPr bwMode="auto">
            <a:xfrm>
              <a:off x="1717" y="3159"/>
              <a:ext cx="98" cy="550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354" name="Line 6"/>
            <p:cNvSpPr>
              <a:spLocks noChangeShapeType="1"/>
            </p:cNvSpPr>
            <p:nvPr/>
          </p:nvSpPr>
          <p:spPr bwMode="auto">
            <a:xfrm flipH="1">
              <a:off x="1258" y="3165"/>
              <a:ext cx="49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55" name="Line 7"/>
            <p:cNvSpPr>
              <a:spLocks noChangeShapeType="1"/>
            </p:cNvSpPr>
            <p:nvPr/>
          </p:nvSpPr>
          <p:spPr bwMode="auto">
            <a:xfrm>
              <a:off x="1258" y="3094"/>
              <a:ext cx="49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1413" y="3576"/>
              <a:ext cx="68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57" name="Line 14"/>
            <p:cNvSpPr>
              <a:spLocks noChangeShapeType="1"/>
            </p:cNvSpPr>
            <p:nvPr/>
          </p:nvSpPr>
          <p:spPr bwMode="auto">
            <a:xfrm>
              <a:off x="1512" y="3667"/>
              <a:ext cx="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58" name="Line 15"/>
            <p:cNvSpPr>
              <a:spLocks noChangeShapeType="1"/>
            </p:cNvSpPr>
            <p:nvPr/>
          </p:nvSpPr>
          <p:spPr bwMode="auto">
            <a:xfrm>
              <a:off x="1905" y="3667"/>
              <a:ext cx="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59" name="Line 18"/>
            <p:cNvSpPr>
              <a:spLocks noChangeShapeType="1"/>
            </p:cNvSpPr>
            <p:nvPr/>
          </p:nvSpPr>
          <p:spPr bwMode="auto">
            <a:xfrm>
              <a:off x="1413" y="3851"/>
              <a:ext cx="9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0" name="Line 19"/>
            <p:cNvSpPr>
              <a:spLocks noChangeShapeType="1"/>
            </p:cNvSpPr>
            <p:nvPr/>
          </p:nvSpPr>
          <p:spPr bwMode="auto">
            <a:xfrm>
              <a:off x="1610" y="3942"/>
              <a:ext cx="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1" name="Line 21"/>
            <p:cNvSpPr>
              <a:spLocks noChangeShapeType="1"/>
            </p:cNvSpPr>
            <p:nvPr/>
          </p:nvSpPr>
          <p:spPr bwMode="auto">
            <a:xfrm>
              <a:off x="1512" y="3758"/>
              <a:ext cx="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2" name="Line 22"/>
            <p:cNvSpPr>
              <a:spLocks noChangeShapeType="1"/>
            </p:cNvSpPr>
            <p:nvPr/>
          </p:nvSpPr>
          <p:spPr bwMode="auto">
            <a:xfrm>
              <a:off x="1708" y="3851"/>
              <a:ext cx="9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3" name="Line 23"/>
            <p:cNvSpPr>
              <a:spLocks noChangeShapeType="1"/>
            </p:cNvSpPr>
            <p:nvPr/>
          </p:nvSpPr>
          <p:spPr bwMode="auto">
            <a:xfrm>
              <a:off x="1807" y="3942"/>
              <a:ext cx="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4" name="Line 24"/>
            <p:cNvSpPr>
              <a:spLocks noChangeShapeType="1"/>
            </p:cNvSpPr>
            <p:nvPr/>
          </p:nvSpPr>
          <p:spPr bwMode="auto">
            <a:xfrm>
              <a:off x="1905" y="3758"/>
              <a:ext cx="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5" name="Line 25"/>
            <p:cNvSpPr>
              <a:spLocks noChangeShapeType="1"/>
            </p:cNvSpPr>
            <p:nvPr/>
          </p:nvSpPr>
          <p:spPr bwMode="auto">
            <a:xfrm>
              <a:off x="2102" y="3758"/>
              <a:ext cx="0" cy="9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auto">
            <a:xfrm>
              <a:off x="1020" y="3117"/>
              <a:ext cx="19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 flipH="1">
              <a:off x="1807" y="2842"/>
              <a:ext cx="98" cy="1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68" name="Text Box 33"/>
            <p:cNvSpPr txBox="1">
              <a:spLocks noChangeArrowheads="1"/>
            </p:cNvSpPr>
            <p:nvPr/>
          </p:nvSpPr>
          <p:spPr bwMode="auto">
            <a:xfrm>
              <a:off x="1020" y="2750"/>
              <a:ext cx="492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000" b="1">
                  <a:latin typeface="Times New Roman" panose="02020603050405020304" pitchFamily="18" charset="0"/>
                </a:rPr>
                <a:t>打气</a:t>
              </a:r>
            </a:p>
          </p:txBody>
        </p:sp>
        <p:sp>
          <p:nvSpPr>
            <p:cNvPr id="14369" name="Text Box 34"/>
            <p:cNvSpPr txBox="1">
              <a:spLocks noChangeArrowheads="1"/>
            </p:cNvSpPr>
            <p:nvPr/>
          </p:nvSpPr>
          <p:spPr bwMode="auto">
            <a:xfrm>
              <a:off x="2003" y="2659"/>
              <a:ext cx="49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en-US" sz="2000" b="1">
                  <a:latin typeface="Times New Roman" panose="02020603050405020304" pitchFamily="18" charset="0"/>
                </a:rPr>
                <a:t>小孔</a:t>
              </a:r>
            </a:p>
          </p:txBody>
        </p:sp>
      </p:grpSp>
      <p:grpSp>
        <p:nvGrpSpPr>
          <p:cNvPr id="14370" name="组合 519203"/>
          <p:cNvGrpSpPr>
            <a:grpSpLocks/>
          </p:cNvGrpSpPr>
          <p:nvPr/>
        </p:nvGrpSpPr>
        <p:grpSpPr bwMode="auto">
          <a:xfrm>
            <a:off x="8328026" y="1196975"/>
            <a:ext cx="1800225" cy="2305050"/>
            <a:chOff x="2016" y="1632"/>
            <a:chExt cx="1392" cy="1984"/>
          </a:xfrm>
        </p:grpSpPr>
        <p:pic>
          <p:nvPicPr>
            <p:cNvPr id="14371" name="图片 519204" descr="1404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28"/>
              <a:ext cx="1392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矩形 519205"/>
            <p:cNvSpPr>
              <a:spLocks noChangeArrowheads="1"/>
            </p:cNvSpPr>
            <p:nvPr/>
          </p:nvSpPr>
          <p:spPr bwMode="auto">
            <a:xfrm>
              <a:off x="2256" y="1632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73" name="文本框 519206"/>
            <p:cNvSpPr txBox="1">
              <a:spLocks noChangeArrowheads="1"/>
            </p:cNvSpPr>
            <p:nvPr/>
          </p:nvSpPr>
          <p:spPr bwMode="auto">
            <a:xfrm>
              <a:off x="2257" y="1825"/>
              <a:ext cx="575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>
                  <a:latin typeface="楷体_GB2312" pitchFamily="49" charset="-122"/>
                  <a:ea typeface="楷体_GB2312" pitchFamily="49" charset="-122"/>
                </a:rPr>
                <a:t>吹气</a:t>
              </a:r>
            </a:p>
          </p:txBody>
        </p:sp>
      </p:grpSp>
      <p:grpSp>
        <p:nvGrpSpPr>
          <p:cNvPr id="14374" name="组合 519207"/>
          <p:cNvGrpSpPr>
            <a:grpSpLocks/>
          </p:cNvGrpSpPr>
          <p:nvPr/>
        </p:nvGrpSpPr>
        <p:grpSpPr bwMode="auto">
          <a:xfrm>
            <a:off x="2640013" y="1844675"/>
            <a:ext cx="1600200" cy="1219200"/>
            <a:chOff x="576" y="2448"/>
            <a:chExt cx="1008" cy="768"/>
          </a:xfrm>
        </p:grpSpPr>
        <p:sp>
          <p:nvSpPr>
            <p:cNvPr id="14375" name="五边形 519208"/>
            <p:cNvSpPr>
              <a:spLocks noChangeArrowheads="1"/>
            </p:cNvSpPr>
            <p:nvPr/>
          </p:nvSpPr>
          <p:spPr bwMode="auto">
            <a:xfrm>
              <a:off x="576" y="2448"/>
              <a:ext cx="1008" cy="240"/>
            </a:xfrm>
            <a:prstGeom prst="homePlate">
              <a:avLst>
                <a:gd name="adj" fmla="val 10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  <p:sp>
          <p:nvSpPr>
            <p:cNvPr id="14376" name="五边形 519209"/>
            <p:cNvSpPr>
              <a:spLocks noChangeArrowheads="1"/>
            </p:cNvSpPr>
            <p:nvPr/>
          </p:nvSpPr>
          <p:spPr bwMode="auto">
            <a:xfrm>
              <a:off x="576" y="2976"/>
              <a:ext cx="1008" cy="240"/>
            </a:xfrm>
            <a:prstGeom prst="homePlate">
              <a:avLst>
                <a:gd name="adj" fmla="val 10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14377" name="组合 519210"/>
          <p:cNvGrpSpPr>
            <a:grpSpLocks/>
          </p:cNvGrpSpPr>
          <p:nvPr/>
        </p:nvGrpSpPr>
        <p:grpSpPr bwMode="auto">
          <a:xfrm>
            <a:off x="6600826" y="4149726"/>
            <a:ext cx="1808163" cy="2087563"/>
            <a:chOff x="3424" y="2568"/>
            <a:chExt cx="1366" cy="1537"/>
          </a:xfrm>
        </p:grpSpPr>
        <p:sp>
          <p:nvSpPr>
            <p:cNvPr id="14378" name="Rectangle 4"/>
            <p:cNvSpPr>
              <a:spLocks noChangeArrowheads="1"/>
            </p:cNvSpPr>
            <p:nvPr/>
          </p:nvSpPr>
          <p:spPr bwMode="auto">
            <a:xfrm>
              <a:off x="4649" y="3022"/>
              <a:ext cx="141" cy="9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pSp>
          <p:nvGrpSpPr>
            <p:cNvPr id="14379" name="组合 519212"/>
            <p:cNvGrpSpPr>
              <a:grpSpLocks/>
            </p:cNvGrpSpPr>
            <p:nvPr/>
          </p:nvGrpSpPr>
          <p:grpSpPr bwMode="auto">
            <a:xfrm>
              <a:off x="3424" y="2568"/>
              <a:ext cx="1364" cy="1537"/>
              <a:chOff x="3243" y="2478"/>
              <a:chExt cx="1364" cy="1537"/>
            </a:xfrm>
          </p:grpSpPr>
          <p:sp>
            <p:nvSpPr>
              <p:cNvPr id="14380" name="Rectangle 9"/>
              <p:cNvSpPr>
                <a:spLocks noChangeArrowheads="1"/>
              </p:cNvSpPr>
              <p:nvPr/>
            </p:nvSpPr>
            <p:spPr bwMode="auto">
              <a:xfrm>
                <a:off x="4059" y="3113"/>
                <a:ext cx="140" cy="9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00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14381" name="Oval 10"/>
              <p:cNvSpPr>
                <a:spLocks noChangeArrowheads="1"/>
              </p:cNvSpPr>
              <p:nvPr/>
            </p:nvSpPr>
            <p:spPr bwMode="auto">
              <a:xfrm>
                <a:off x="4059" y="2659"/>
                <a:ext cx="94" cy="46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14382" name="Oval 6"/>
              <p:cNvSpPr>
                <a:spLocks noChangeArrowheads="1"/>
              </p:cNvSpPr>
              <p:nvPr/>
            </p:nvSpPr>
            <p:spPr bwMode="auto">
              <a:xfrm>
                <a:off x="4513" y="2478"/>
                <a:ext cx="94" cy="46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14383" name="AutoShape 15"/>
              <p:cNvSpPr>
                <a:spLocks noChangeArrowheads="1"/>
              </p:cNvSpPr>
              <p:nvPr/>
            </p:nvSpPr>
            <p:spPr bwMode="auto">
              <a:xfrm>
                <a:off x="3243" y="2795"/>
                <a:ext cx="843" cy="58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14384" name="AutoShape 11"/>
              <p:cNvSpPr>
                <a:spLocks noChangeArrowheads="1"/>
              </p:cNvSpPr>
              <p:nvPr/>
            </p:nvSpPr>
            <p:spPr bwMode="auto">
              <a:xfrm>
                <a:off x="4059" y="2795"/>
                <a:ext cx="304" cy="69"/>
              </a:xfrm>
              <a:prstGeom prst="rightArrow">
                <a:avLst>
                  <a:gd name="adj1" fmla="val 50000"/>
                  <a:gd name="adj2" fmla="val 110125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4400"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</p:grpSp>
      </p:grpSp>
      <p:sp>
        <p:nvSpPr>
          <p:cNvPr id="14385" name="Text Box 10"/>
          <p:cNvSpPr txBox="1">
            <a:spLocks noChangeArrowheads="1"/>
          </p:cNvSpPr>
          <p:nvPr/>
        </p:nvSpPr>
        <p:spPr bwMode="auto">
          <a:xfrm>
            <a:off x="3000375" y="2133601"/>
            <a:ext cx="1728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中间注水</a:t>
            </a:r>
          </a:p>
        </p:txBody>
      </p:sp>
      <p:sp>
        <p:nvSpPr>
          <p:cNvPr id="14386" name="Text Box 10"/>
          <p:cNvSpPr txBox="1">
            <a:spLocks noChangeArrowheads="1"/>
          </p:cNvSpPr>
          <p:nvPr/>
        </p:nvSpPr>
        <p:spPr bwMode="auto">
          <a:xfrm>
            <a:off x="2279651" y="3141663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4387" name="Text Box 10"/>
          <p:cNvSpPr txBox="1">
            <a:spLocks noChangeArrowheads="1"/>
          </p:cNvSpPr>
          <p:nvPr/>
        </p:nvSpPr>
        <p:spPr bwMode="auto">
          <a:xfrm>
            <a:off x="8759826" y="3500438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4388" name="Text Box 10"/>
          <p:cNvSpPr txBox="1">
            <a:spLocks noChangeArrowheads="1"/>
          </p:cNvSpPr>
          <p:nvPr/>
        </p:nvSpPr>
        <p:spPr bwMode="auto">
          <a:xfrm>
            <a:off x="6167438" y="3284538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4389" name="Text Box 10"/>
          <p:cNvSpPr txBox="1">
            <a:spLocks noChangeArrowheads="1"/>
          </p:cNvSpPr>
          <p:nvPr/>
        </p:nvSpPr>
        <p:spPr bwMode="auto">
          <a:xfrm>
            <a:off x="2424113" y="5589588"/>
            <a:ext cx="792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4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4390" name="Text Box 10"/>
          <p:cNvSpPr txBox="1">
            <a:spLocks noChangeArrowheads="1"/>
          </p:cNvSpPr>
          <p:nvPr/>
        </p:nvSpPr>
        <p:spPr bwMode="auto">
          <a:xfrm>
            <a:off x="8616951" y="5734051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5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14391" name="动作按钮: 影片 519224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9551989" y="6381750"/>
            <a:ext cx="504825" cy="287338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56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062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2438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文本框 606210"/>
          <p:cNvSpPr txBox="1">
            <a:spLocks noChangeArrowheads="1"/>
          </p:cNvSpPr>
          <p:nvPr/>
        </p:nvSpPr>
        <p:spPr bwMode="auto">
          <a:xfrm>
            <a:off x="2270630" y="24606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15363" name="文本框 606211"/>
          <p:cNvSpPr txBox="1">
            <a:spLocks noChangeArrowheads="1"/>
          </p:cNvSpPr>
          <p:nvPr/>
        </p:nvSpPr>
        <p:spPr bwMode="auto">
          <a:xfrm>
            <a:off x="4114800" y="6858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 sz="3200" b="1">
                <a:ea typeface="黑体" panose="02010609060101010101" pitchFamily="49" charset="-122"/>
              </a:rPr>
              <a:t>现象</a:t>
            </a:r>
            <a:r>
              <a:rPr lang="zh-CN" altLang="en-US" sz="3200">
                <a:ea typeface="黑体" panose="02010609060101010101" pitchFamily="49" charset="-122"/>
              </a:rPr>
              <a:t>：</a:t>
            </a:r>
            <a:endParaRPr lang="zh-CN" altLang="en-US" sz="32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606213" name="左箭头 606212"/>
          <p:cNvSpPr>
            <a:spLocks noChangeArrowheads="1"/>
          </p:cNvSpPr>
          <p:nvPr/>
        </p:nvSpPr>
        <p:spPr bwMode="auto">
          <a:xfrm rot="5400000">
            <a:off x="1981200" y="5334000"/>
            <a:ext cx="9144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6214" name="左箭头 606213"/>
          <p:cNvSpPr>
            <a:spLocks noChangeArrowheads="1"/>
          </p:cNvSpPr>
          <p:nvPr/>
        </p:nvSpPr>
        <p:spPr bwMode="auto">
          <a:xfrm rot="16200000">
            <a:off x="2019300" y="1714500"/>
            <a:ext cx="838200" cy="457200"/>
          </a:xfrm>
          <a:prstGeom prst="leftArrow">
            <a:avLst>
              <a:gd name="adj1" fmla="val 50000"/>
              <a:gd name="adj2" fmla="val 458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6215" name="左箭头 606214"/>
          <p:cNvSpPr>
            <a:spLocks noChangeArrowheads="1"/>
          </p:cNvSpPr>
          <p:nvPr/>
        </p:nvSpPr>
        <p:spPr bwMode="auto">
          <a:xfrm rot="5400000">
            <a:off x="2286000" y="3352800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606216" name="左箭头 606215"/>
          <p:cNvSpPr>
            <a:spLocks noChangeArrowheads="1"/>
          </p:cNvSpPr>
          <p:nvPr/>
        </p:nvSpPr>
        <p:spPr bwMode="auto">
          <a:xfrm rot="16200000">
            <a:off x="2324100" y="3848100"/>
            <a:ext cx="228600" cy="1524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5368" name="文本框 606216"/>
          <p:cNvSpPr txBox="1">
            <a:spLocks noChangeArrowheads="1"/>
          </p:cNvSpPr>
          <p:nvPr/>
        </p:nvSpPr>
        <p:spPr bwMode="auto">
          <a:xfrm>
            <a:off x="4114800" y="1600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喷水：</a:t>
            </a:r>
          </a:p>
        </p:txBody>
      </p:sp>
      <p:sp>
        <p:nvSpPr>
          <p:cNvPr id="606218" name="文本框 606217"/>
          <p:cNvSpPr txBox="1">
            <a:spLocks noChangeArrowheads="1"/>
          </p:cNvSpPr>
          <p:nvPr/>
        </p:nvSpPr>
        <p:spPr bwMode="auto">
          <a:xfrm>
            <a:off x="5410200" y="16002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船内侧流速变大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，船外侧流速不变</a:t>
            </a:r>
          </a:p>
        </p:txBody>
      </p:sp>
      <p:sp>
        <p:nvSpPr>
          <p:cNvPr id="606219" name="文本框 606218"/>
          <p:cNvSpPr txBox="1">
            <a:spLocks noChangeArrowheads="1"/>
          </p:cNvSpPr>
          <p:nvPr/>
        </p:nvSpPr>
        <p:spPr bwMode="auto">
          <a:xfrm>
            <a:off x="4114800" y="2895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靠拢：</a:t>
            </a:r>
          </a:p>
        </p:txBody>
      </p:sp>
      <p:sp>
        <p:nvSpPr>
          <p:cNvPr id="606220" name="文本框 606219"/>
          <p:cNvSpPr txBox="1">
            <a:spLocks noChangeArrowheads="1"/>
          </p:cNvSpPr>
          <p:nvPr/>
        </p:nvSpPr>
        <p:spPr bwMode="auto">
          <a:xfrm>
            <a:off x="5334000" y="2895600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外侧往里压的力大于内侧往外压的力，而外侧的力不变，则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内侧的力变小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06221" name="文本框 606220"/>
          <p:cNvSpPr txBox="1">
            <a:spLocks noChangeArrowheads="1"/>
          </p:cNvSpPr>
          <p:nvPr/>
        </p:nvSpPr>
        <p:spPr bwMode="auto">
          <a:xfrm>
            <a:off x="4114800" y="4800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</a:p>
        </p:txBody>
      </p:sp>
      <p:sp>
        <p:nvSpPr>
          <p:cNvPr id="606222" name="文本框 606221"/>
          <p:cNvSpPr txBox="1">
            <a:spLocks noChangeArrowheads="1"/>
          </p:cNvSpPr>
          <p:nvPr/>
        </p:nvSpPr>
        <p:spPr bwMode="auto">
          <a:xfrm>
            <a:off x="5105400" y="4876800"/>
            <a:ext cx="533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液体在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流速大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压强小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，流速小的地方压强大</a:t>
            </a:r>
          </a:p>
        </p:txBody>
      </p:sp>
      <p:sp>
        <p:nvSpPr>
          <p:cNvPr id="15374" name="文本框 606222"/>
          <p:cNvSpPr txBox="1">
            <a:spLocks noChangeArrowheads="1"/>
          </p:cNvSpPr>
          <p:nvPr/>
        </p:nvSpPr>
        <p:spPr bwMode="auto">
          <a:xfrm>
            <a:off x="5562600" y="685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黑体" panose="02010609060101010101" pitchFamily="49" charset="-122"/>
              </a:rPr>
              <a:t>两小船靠近</a:t>
            </a:r>
          </a:p>
        </p:txBody>
      </p:sp>
      <p:sp>
        <p:nvSpPr>
          <p:cNvPr id="15375" name="矩形 606223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205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</a:p>
        </p:txBody>
      </p:sp>
    </p:spTree>
    <p:extLst>
      <p:ext uri="{BB962C8B-B14F-4D97-AF65-F5344CB8AC3E}">
        <p14:creationId xmlns="" xmlns:p14="http://schemas.microsoft.com/office/powerpoint/2010/main" val="40798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8" grpId="0"/>
      <p:bldP spid="606219" grpId="0"/>
      <p:bldP spid="606220" grpId="0"/>
      <p:bldP spid="606221" grpId="0"/>
      <p:bldP spid="6062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2013</Words>
  <Application>Microsoft Office PowerPoint</Application>
  <PresentationFormat>自定义</PresentationFormat>
  <Paragraphs>166</Paragraphs>
  <Slides>43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逆向思维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2018-05-18T05:51:57Z</dcterms:created>
  <dcterms:modified xsi:type="dcterms:W3CDTF">2018-05-19T11:38:27Z</dcterms:modified>
</cp:coreProperties>
</file>