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9"/>
  </p:handoutMasterIdLst>
  <p:sldIdLst>
    <p:sldId id="468" r:id="rId3"/>
    <p:sldId id="256" r:id="rId4"/>
    <p:sldId id="523" r:id="rId6"/>
    <p:sldId id="485" r:id="rId7"/>
    <p:sldId id="524" r:id="rId8"/>
    <p:sldId id="486" r:id="rId9"/>
    <p:sldId id="487" r:id="rId10"/>
    <p:sldId id="473" r:id="rId11"/>
    <p:sldId id="527" r:id="rId12"/>
    <p:sldId id="526" r:id="rId13"/>
    <p:sldId id="528" r:id="rId14"/>
    <p:sldId id="489" r:id="rId15"/>
    <p:sldId id="530" r:id="rId16"/>
    <p:sldId id="531" r:id="rId17"/>
    <p:sldId id="491" r:id="rId18"/>
  </p:sldIdLst>
  <p:sldSz cx="1219073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23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9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tags" Target="../tags/tag76.xml"/><Relationship Id="rId34" Type="http://schemas.openxmlformats.org/officeDocument/2006/relationships/tags" Target="../tags/tag75.xml"/><Relationship Id="rId33" Type="http://schemas.openxmlformats.org/officeDocument/2006/relationships/tags" Target="../tags/tag74.xml"/><Relationship Id="rId32" Type="http://schemas.openxmlformats.org/officeDocument/2006/relationships/tags" Target="../tags/tag73.xml"/><Relationship Id="rId31" Type="http://schemas.openxmlformats.org/officeDocument/2006/relationships/tags" Target="../tags/tag72.xml"/><Relationship Id="rId30" Type="http://schemas.openxmlformats.org/officeDocument/2006/relationships/tags" Target="../tags/tag7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0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1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3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slide" Target="slide8.xml"/><Relationship Id="rId7" Type="http://schemas.openxmlformats.org/officeDocument/2006/relationships/tags" Target="../tags/tag79.xml"/><Relationship Id="rId6" Type="http://schemas.openxmlformats.org/officeDocument/2006/relationships/slide" Target="slide6.xml"/><Relationship Id="rId5" Type="http://schemas.openxmlformats.org/officeDocument/2006/relationships/tags" Target="../tags/tag78.xml"/><Relationship Id="rId4" Type="http://schemas.openxmlformats.org/officeDocument/2006/relationships/slide" Target="slide4.xml"/><Relationship Id="rId3" Type="http://schemas.openxmlformats.org/officeDocument/2006/relationships/image" Target="../media/image3.png"/><Relationship Id="rId2" Type="http://schemas.openxmlformats.org/officeDocument/2006/relationships/tags" Target="../tags/tag77.xml"/><Relationship Id="rId10" Type="http://schemas.openxmlformats.org/officeDocument/2006/relationships/slideLayout" Target="../slideLayouts/slideLayout1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4.xml"/><Relationship Id="rId3" Type="http://schemas.openxmlformats.org/officeDocument/2006/relationships/tags" Target="../tags/tag87.xml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1.emf"/><Relationship Id="rId1" Type="http://schemas.openxmlformats.org/officeDocument/2006/relationships/image" Target="../media/image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1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.png"/><Relationship Id="rId2" Type="http://schemas.openxmlformats.org/officeDocument/2006/relationships/tags" Target="../tags/tag8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83.xml"/><Relationship Id="rId2" Type="http://schemas.openxmlformats.org/officeDocument/2006/relationships/image" Target="../media/image5.png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4.xml"/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86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4975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730500" y="27749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730500" y="373380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730500" y="462153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792095" y="708025"/>
            <a:ext cx="61976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第二章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物态变化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3770" y="1839595"/>
            <a:ext cx="500253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水的沸腾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8" action="ppaction://hlinksldjump"/>
          </p:cNvPr>
          <p:cNvSpPr/>
          <p:nvPr/>
        </p:nvSpPr>
        <p:spPr>
          <a:xfrm>
            <a:off x="6390005" y="5511800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教材重点实验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3339465" y="5511800"/>
            <a:ext cx="208978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基础小实验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2820" y="1003300"/>
            <a:ext cx="10403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确定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持续加热过程中</a:t>
            </a:r>
            <a:r>
              <a:rPr lang="zh-CN" sz="2400" u="sng">
                <a:ea typeface="宋体" panose="02010600030101010101" pitchFamily="2" charset="-122"/>
              </a:rPr>
              <a:t>温度保持不变</a:t>
            </a:r>
            <a:r>
              <a:rPr lang="zh-CN" sz="2400">
                <a:ea typeface="宋体" panose="02010600030101010101" pitchFamily="2" charset="-122"/>
              </a:rPr>
              <a:t>时对应的温度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水在沸腾过程中温度和内能的变化特点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吸收热量、温度不变、内能增大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缩短加热时间的方法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用初温更高的水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减少水量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水需淹没温度计的玻璃泡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更换热源等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烧杯口处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与烧杯壁水珠的成因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水蒸气遇冷</a:t>
            </a:r>
            <a:r>
              <a:rPr lang="zh-CN" sz="2400" u="sng">
                <a:ea typeface="宋体" panose="02010600030101010101" pitchFamily="2" charset="-122"/>
              </a:rPr>
              <a:t>液化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</a:t>
            </a:r>
            <a:r>
              <a:rPr lang="zh-CN" sz="2400">
                <a:ea typeface="宋体" panose="02010600030101010101" pitchFamily="2" charset="-122"/>
              </a:rPr>
              <a:t>测出水的沸点低于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当地大气压</a:t>
            </a:r>
            <a:r>
              <a:rPr lang="zh-CN" sz="2400" u="sng">
                <a:ea typeface="宋体" panose="02010600030101010101" pitchFamily="2" charset="-122"/>
              </a:rPr>
              <a:t>低于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标准大气压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2190" y="993140"/>
            <a:ext cx="10403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>
                <a:ea typeface="宋体" panose="02010600030101010101" pitchFamily="2" charset="-122"/>
              </a:rPr>
              <a:t>撤去酒精灯，水不会立即停止沸腾的原因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石棉网的温度高于水的沸点，水可以从石棉网吸热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13. </a:t>
            </a:r>
            <a:r>
              <a:rPr lang="zh-CN" sz="2400">
                <a:ea typeface="宋体" panose="02010600030101010101" pitchFamily="2" charset="-122"/>
              </a:rPr>
              <a:t>各小组用同一实验装置测得的加热至沸腾时的时间不同的原因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可能是水的质量或初始温度不同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14. </a:t>
            </a:r>
            <a:r>
              <a:rPr lang="zh-CN" sz="2400">
                <a:ea typeface="宋体" panose="02010600030101010101" pitchFamily="2" charset="-122"/>
              </a:rPr>
              <a:t>水蒸气烫伤较沸水更严重的原因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水蒸气液化放出更多的热量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15. </a:t>
            </a:r>
            <a:r>
              <a:rPr lang="zh-CN" sz="2400">
                <a:ea typeface="宋体" panose="02010600030101010101" pitchFamily="2" charset="-122"/>
              </a:rPr>
              <a:t>改变水的内能的方式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热传递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16. </a:t>
            </a:r>
            <a:r>
              <a:rPr lang="zh-CN" sz="2400">
                <a:ea typeface="宋体" panose="02010600030101010101" pitchFamily="2" charset="-122"/>
              </a:rPr>
              <a:t>炖汤时汤沸腾后调为小火的道理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水沸腾后吸收热量，温度不变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17. </a:t>
            </a:r>
            <a:r>
              <a:rPr lang="zh-CN" sz="2400">
                <a:ea typeface="宋体" panose="02010600030101010101" pitchFamily="2" charset="-122"/>
              </a:rPr>
              <a:t>对实验结论的评估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水在沸腾过程中不断吸热，温度保持不变．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77290" y="10839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832850" y="584390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295" y="3357245"/>
            <a:ext cx="3424555" cy="24961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5005" y="2069465"/>
            <a:ext cx="107867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　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(2019 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营口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小明在实验室探究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水沸腾时温度变化的特点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的实验：</a:t>
            </a:r>
            <a:endParaRPr lang="zh-CN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实验装置如图甲所示，该装置中有一处明显错误是：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_____________________</a:t>
            </a:r>
            <a:endParaRPr 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_______________.</a:t>
            </a:r>
            <a:endParaRPr 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另外两组同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学选用相同的实验装置完成该实</a:t>
            </a:r>
            <a:endParaRPr lang="zh-CN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sym typeface="+mn-ea"/>
              </a:rPr>
              <a:t>验，他们分别绘制了温度随时间变化的图像如</a:t>
            </a:r>
            <a:endParaRPr lang="zh-CN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sym typeface="+mn-ea"/>
              </a:rPr>
              <a:t>图乙所示，得到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a</a:t>
            </a:r>
            <a:r>
              <a:rPr lang="zh-CN" sz="2400">
                <a:sym typeface="+mn-ea"/>
              </a:rPr>
              <a:t>，</a:t>
            </a:r>
            <a:r>
              <a:rPr lang="en-US" sz="2400" i="1">
                <a:latin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sym typeface="+mn-ea"/>
              </a:rPr>
              <a:t>两个不同图像的原因可能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_______________________________.</a:t>
            </a:r>
            <a:endParaRPr lang="zh-CN" alt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8820" y="2526665"/>
            <a:ext cx="107429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温度计的玻璃泡碰到了容器壁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00175" y="5433695"/>
            <a:ext cx="2246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水的质量不同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2445" y="802640"/>
            <a:ext cx="111664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下表是实验过程中不同时刻的温度记录，小明由于粗心大意记错了一个实验数据，你认为错误的数据是第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________min</a:t>
            </a:r>
            <a:r>
              <a:rPr lang="zh-CN" sz="2400">
                <a:ea typeface="宋体" panose="02010600030101010101" pitchFamily="2" charset="-122"/>
              </a:rPr>
              <a:t>时水的温度，你这样认为的依据是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42808" y="2805430"/>
          <a:ext cx="7616825" cy="1109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5410"/>
                <a:gridCol w="693420"/>
                <a:gridCol w="693420"/>
                <a:gridCol w="693420"/>
                <a:gridCol w="694055"/>
                <a:gridCol w="693420"/>
                <a:gridCol w="693420"/>
                <a:gridCol w="693420"/>
                <a:gridCol w="693420"/>
                <a:gridCol w="693420"/>
              </a:tblGrid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502150" y="1454150"/>
            <a:ext cx="569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5955" y="1993900"/>
            <a:ext cx="3386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水沸腾时温度保持不变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0545" y="4116705"/>
            <a:ext cx="108934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改正数据后，小明根据实验数据判断出实验室内水的沸点，那么在当时的实验室环境下，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99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的水将处于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温度计刚放入热水时，表面变得模糊，看不清示数，是由于水蒸气在温度较低的温度计表面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成小水珠造成的．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82845" y="4759960"/>
            <a:ext cx="570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80055" y="5856605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01725" y="205994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29970" y="2843530"/>
            <a:ext cx="69684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小明观察到：水沸腾时水中气泡的情形为图丙中的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图．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“A”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“B”)(7)</a:t>
            </a:r>
            <a:r>
              <a:rPr lang="zh-CN" sz="2400">
                <a:ea typeface="宋体" panose="02010600030101010101" pitchFamily="2" charset="-122"/>
              </a:rPr>
              <a:t>水沸腾时，杯口附近出现大量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而成的．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50720" y="3455670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61260" y="457136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277350" y="454596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例题图丙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1626" b="20388"/>
          <a:stretch>
            <a:fillRect/>
          </a:stretch>
        </p:blipFill>
        <p:spPr>
          <a:xfrm>
            <a:off x="8812530" y="3013710"/>
            <a:ext cx="2228215" cy="1457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013460" y="1024255"/>
            <a:ext cx="101644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水沸腾后停止加热，烧杯内的水没有立即停止沸腾，这是因为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</a:t>
            </a:r>
            <a:r>
              <a:rPr lang="zh-CN" sz="2400">
                <a:ea typeface="宋体" panose="02010600030101010101" pitchFamily="2" charset="-122"/>
              </a:rPr>
              <a:t>；过了一会，水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停止沸腾，说明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水在沸腾过程中内能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，加热过程中是通过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的方式改变水的内能．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(10)</a:t>
            </a:r>
            <a:r>
              <a:rPr lang="zh-CN" sz="2400">
                <a:ea typeface="宋体" panose="02010600030101010101" pitchFamily="2" charset="-122"/>
              </a:rPr>
              <a:t>小明总结实验时认为实验中可以通过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的方式缩短加热时间，以节约能源．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合理即可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(11)</a:t>
            </a:r>
            <a:r>
              <a:rPr lang="zh-CN" sz="2400">
                <a:ea typeface="宋体" panose="02010600030101010101" pitchFamily="2" charset="-122"/>
              </a:rPr>
              <a:t>水沸腾时会有大量蒸气产生，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水蒸气比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水烫伤更严重，其原因是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39825" y="1698625"/>
            <a:ext cx="620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石棉网温度较高，水还能继续吸收热量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09345" y="221900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水沸腾时需要持续吸收热量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52290" y="2766695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236585" y="2781935"/>
            <a:ext cx="1583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热传递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560185" y="3872230"/>
            <a:ext cx="2095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给烧杯加纸盖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030095" y="55387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水蒸气液化时会放出大量的热量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37565" y="295084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沸点及其影响因素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7374" y="1726565"/>
            <a:ext cx="10515147" cy="644525"/>
            <a:chOff x="1208" y="1190"/>
            <a:chExt cx="16640" cy="1017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94055" y="3759835"/>
            <a:ext cx="106406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黑体" panose="02010609060101010101" pitchFamily="49" charset="-122"/>
              </a:rPr>
              <a:t>沸点</a:t>
            </a:r>
            <a:r>
              <a:rPr lang="zh-CN" sz="2400">
                <a:ea typeface="宋体" panose="02010600030101010101" pitchFamily="2" charset="-122"/>
              </a:rPr>
              <a:t>：液体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的温度．在标准大气压下，水的沸点是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(2)</a:t>
            </a:r>
            <a:r>
              <a:rPr lang="zh-CN" sz="2400">
                <a:ea typeface="黑体" panose="02010609060101010101" pitchFamily="49" charset="-122"/>
              </a:rPr>
              <a:t>沸点与气压的关系：</a:t>
            </a:r>
            <a:r>
              <a:rPr lang="zh-CN" sz="2400">
                <a:ea typeface="宋体" panose="02010600030101010101" pitchFamily="2" charset="-122"/>
              </a:rPr>
              <a:t>通常情况下，不同液体的沸点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r>
              <a:rPr lang="zh-CN" sz="2400">
                <a:ea typeface="宋体" panose="02010600030101010101" pitchFamily="2" charset="-122"/>
              </a:rPr>
              <a:t>同种液体的沸点受气压的影响，液体上方气压越大，沸点越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(2019.2C)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46375" y="3854450"/>
            <a:ext cx="1551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沸腾时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295130" y="3862705"/>
            <a:ext cx="963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67345" y="4426585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151370" y="4965700"/>
            <a:ext cx="1043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88695" y="1131570"/>
            <a:ext cx="5746115" cy="521970"/>
            <a:chOff x="894" y="3246"/>
            <a:chExt cx="9049" cy="822"/>
          </a:xfrm>
        </p:grpSpPr>
        <p:sp>
          <p:nvSpPr>
            <p:cNvPr id="4" name="文本框 4"/>
            <p:cNvSpPr txBox="1"/>
            <p:nvPr/>
          </p:nvSpPr>
          <p:spPr>
            <a:xfrm>
              <a:off x="3894" y="3246"/>
              <a:ext cx="604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水沸腾的图像解读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6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978535" y="2032000"/>
          <a:ext cx="10406380" cy="4241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0965"/>
                <a:gridCol w="842645"/>
                <a:gridCol w="8192770"/>
              </a:tblGrid>
              <a:tr h="62230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解读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37871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水沸腾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图像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015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性质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段水吸热升温，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段所对应的温度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为水的________，水沸腾时持续________热，但温度________(2019.2B)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9325610" y="5177155"/>
            <a:ext cx="884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沸点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734560" y="5693410"/>
            <a:ext cx="503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11085" y="5693410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pic>
        <p:nvPicPr>
          <p:cNvPr id="3" name="图片 -21474825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050" y="2836545"/>
            <a:ext cx="2236470" cy="185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344" y="109029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037320" y="562419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7820" y="3248660"/>
            <a:ext cx="3202305" cy="221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3570" y="1823085"/>
            <a:ext cx="108737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如图所示，用酒精灯给烧瓶中的水加热直到沸腾．撤去酒精灯，用橡皮塞塞紧瓶口，将烧瓶倒置，向瓶底浇冷水，瓶内水再次沸腾．关于实验中的现象，下列说法正确的是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瓶口出现的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是汽化形成的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水沸腾过程中，吸收热量，温度升高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水再次沸腾说明水的沸点与水面上方气压大小有关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用酒精灯加热水是通过做功的方式改变水的内能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91125" y="3062605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6615" y="1067435"/>
            <a:ext cx="104019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小英在烧开水时，发现电热水壶的壶嘴上方冒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，旁边的镜子变模糊，下列说法正确的是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烧水时，壶嘴上冒出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是汽化现象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镜子变模糊是由于水蒸气遇冷液化所致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水沸腾时，持续吸热温度不断升高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水的沸点与气压无关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[2014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如图所示，在观察水的沸腾实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验结束后，要把烫手的烧杯移到安全地方，你的做法是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3800" y="1755140"/>
            <a:ext cx="629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zh-CN" altLang="en-US"/>
          </a:p>
        </p:txBody>
      </p:sp>
      <p:pic>
        <p:nvPicPr>
          <p:cNvPr id="3" name="图片 -21474825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5570" y="2143760"/>
            <a:ext cx="1978660" cy="2814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599295" y="519430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945515" y="556736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用湿抹布包着烧杯移到安全的地方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84250" y="194437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基础小实验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24584" name="组合 4"/>
          <p:cNvGrpSpPr/>
          <p:nvPr/>
        </p:nvGrpSpPr>
        <p:grpSpPr>
          <a:xfrm>
            <a:off x="1139534" y="105410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96315" y="2664460"/>
            <a:ext cx="67722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水沸腾特点及沸点的影响因素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水沸腾后把烧瓶从火焰上拿开，水会停止沸腾，说明水在沸腾过程中不断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；迅速塞上瓶塞，把烧瓶倒置并向瓶底浇冷水，如图所示，看到水又重新沸腾起来，该过程说明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________________________________.</a:t>
            </a:r>
            <a:endParaRPr lang="zh-CN" altLang="en-US"/>
          </a:p>
        </p:txBody>
      </p:sp>
      <p:pic>
        <p:nvPicPr>
          <p:cNvPr id="2" name="图片 -21474825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995" y="3051175"/>
            <a:ext cx="3090545" cy="1891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491855" y="5096510"/>
            <a:ext cx="2536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 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 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95165" y="3873500"/>
            <a:ext cx="1313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25525" y="55076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水的沸点和水面上方的气压有关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02310" y="1571625"/>
            <a:ext cx="75863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解释生活中的物态变化现象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如图所示，把装有水的小纸锅放到火上加热，过一会水就会沸腾，而纸锅却不会燃烧，这是因为纸的着火点比水的沸点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．水沸腾后再用猛火继续加热，这时水的温度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，纸锅内的水逐渐变少，是因为水发生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). </a:t>
            </a:r>
            <a:endParaRPr lang="zh-CN" altLang="en-US"/>
          </a:p>
        </p:txBody>
      </p:sp>
      <p:pic>
        <p:nvPicPr>
          <p:cNvPr id="2" name="图片 -21474825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5228" y="2490470"/>
            <a:ext cx="2466340" cy="1537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427720" y="4128770"/>
            <a:ext cx="32213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24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P60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3.3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61590" y="3293110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63795" y="3841750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3925" y="4967605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8990965" y="362775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42695" y="150050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观察水的沸腾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(近6年未考，课标要求必做)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42695" y="852170"/>
            <a:ext cx="4036060" cy="648335"/>
            <a:chOff x="1456" y="3050"/>
            <a:chExt cx="6356" cy="1021"/>
          </a:xfrm>
        </p:grpSpPr>
        <p:sp>
          <p:nvSpPr>
            <p:cNvPr id="5" name="文本框 4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教材重点实验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242695" y="2359025"/>
            <a:ext cx="7607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【设计和进行实验】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主要实验器材及作用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测量工具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温度计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zh-CN" sz="2400" u="sng">
                <a:ea typeface="宋体" panose="02010600030101010101" pitchFamily="2" charset="-122"/>
              </a:rPr>
              <a:t>停表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停表、温度计的使用和读数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见考前必备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P5)(3)</a:t>
            </a:r>
            <a:r>
              <a:rPr lang="zh-CN" sz="2400">
                <a:ea typeface="宋体" panose="02010600030101010101" pitchFamily="2" charset="-122"/>
              </a:rPr>
              <a:t>石棉网的作用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使烧杯底部受热均匀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>
                <a:ea typeface="宋体" panose="02010600030101010101" pitchFamily="2" charset="-122"/>
              </a:rPr>
              <a:t>覆盖硬纸板的作用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减少热量损失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2305" y="910590"/>
            <a:ext cx="1095819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实验操作中的注意事项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实验器材的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组装顺序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自下而上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熄灭酒精灯的操作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用灯帽盖灭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验证水沸腾需要吸热的方法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水正在沸腾时撤去酒精灯，稍等一会儿，观察水是否会继续沸腾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记录现象及数据，画温度－时间图像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先描点，再用平滑的线连接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>
                <a:ea typeface="宋体" panose="02010600030101010101" pitchFamily="2" charset="-122"/>
              </a:rPr>
              <a:t>实验结束后整理器材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从现象判断水是否沸腾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沸腾前：气泡较少且在上升过程中逐渐变小；沸腾时：产生大量气泡且在上升过程中逐渐变大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4"/>
</p:tagLst>
</file>

<file path=ppt/tags/tag81.xml><?xml version="1.0" encoding="utf-8"?>
<p:tagLst xmlns:p="http://schemas.openxmlformats.org/presentationml/2006/main">
  <p:tag name="KSO_WM_SLIDE_ITEM_CNT" val="1"/>
  <p:tag name="KSO_WM_SLIDE_MODEL_TYPE" val="timeline"/>
</p:tagLst>
</file>

<file path=ppt/tags/tag82.xml><?xml version="1.0" encoding="utf-8"?>
<p:tagLst xmlns:p="http://schemas.openxmlformats.org/presentationml/2006/main">
  <p:tag name="KSO_WM_UNIT_TABLE_BEAUTIFY" val="smartTable{0365f36a-9739-4ae1-8797-cb22560cea02}"/>
</p:tagLst>
</file>

<file path=ppt/tags/tag83.xml><?xml version="1.0" encoding="utf-8"?>
<p:tagLst xmlns:p="http://schemas.openxmlformats.org/presentationml/2006/main">
  <p:tag name="KSO_WM_SLIDE_ITEM_CNT" val="1"/>
  <p:tag name="KSO_WM_SLIDE_MODEL_TYPE" val="timeline"/>
</p:tagLst>
</file>

<file path=ppt/tags/tag84.xml><?xml version="1.0" encoding="utf-8"?>
<p:tagLst xmlns:p="http://schemas.openxmlformats.org/presentationml/2006/main">
  <p:tag name="KSO_WM_SLIDE_ITEM_CNT" val="1"/>
  <p:tag name="KSO_WM_SLIDE_MODEL_TYPE" val="timeline"/>
</p:tagLst>
</file>

<file path=ppt/tags/tag85.xml><?xml version="1.0" encoding="utf-8"?>
<p:tagLst xmlns:p="http://schemas.openxmlformats.org/presentationml/2006/main">
  <p:tag name="KSO_WM_SLIDE_ITEM_CNT" val="1"/>
  <p:tag name="KSO_WM_SLIDE_MODEL_TYPE" val="timeline"/>
</p:tagLst>
</file>

<file path=ppt/tags/tag86.xml><?xml version="1.0" encoding="utf-8"?>
<p:tagLst xmlns:p="http://schemas.openxmlformats.org/presentationml/2006/main">
  <p:tag name="KSO_WM_SLIDE_ITEM_CNT" val="1"/>
  <p:tag name="KSO_WM_SLIDE_MODEL_TYPE" val="timeline"/>
</p:tagLst>
</file>

<file path=ppt/tags/tag87.xml><?xml version="1.0" encoding="utf-8"?>
<p:tagLst xmlns:p="http://schemas.openxmlformats.org/presentationml/2006/main">
  <p:tag name="KSO_WM_SLIDE_ITEM_CNT" val="1"/>
  <p:tag name="KSO_WM_SLIDE_MODEL_TYPE" val="timeline"/>
</p:tagLst>
</file>

<file path=ppt/tags/tag88.xml><?xml version="1.0" encoding="utf-8"?>
<p:tagLst xmlns:p="http://schemas.openxmlformats.org/presentationml/2006/main">
  <p:tag name="KSO_WM_UNIT_TABLE_BEAUTIFY" val="smartTable{cadba36f-61ff-4395-ae84-6175d8f8cc60}"/>
</p:tagLst>
</file>

<file path=ppt/tags/tag89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OC_GUID" val="{7c98234e-252d-4894-86df-c67ef64b4968}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2933</Words>
  <Application>WPS 演示</Application>
  <PresentationFormat>自定义</PresentationFormat>
  <Paragraphs>265</Paragraphs>
  <Slides>15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