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81" r:id="rId3"/>
    <p:sldId id="258" r:id="rId4"/>
    <p:sldId id="260" r:id="rId5"/>
    <p:sldId id="261" r:id="rId6"/>
    <p:sldId id="262" r:id="rId7"/>
    <p:sldId id="280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9" r:id="rId2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.SC-201809101029\Desktop\&#32933;&#35199;&#23448;&#20141;&#20013;&#23398;%20%20&#28369;&#36718;&#21450;&#20854;&#24212;&#29992;\10&#26376;1&#26085;&#22825;&#23433;&#38376;&#24191;&#22330;&#21319;&#22269;&#26071;&#20202;&#24335;-_&#39640;&#28165;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audio" Target="../media/audio9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5" Type="http://schemas.openxmlformats.org/officeDocument/2006/relationships/audio" Target="../media/audio7.wav"/><Relationship Id="rId4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11-&#35270;&#39057;-8(&#23450;&#28369;&#36718;&#25913;&#21464;&#21147;&#30340;&#26041;&#21521;,).rmvb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52575" y="2767965"/>
            <a:ext cx="9086850" cy="164592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 sz="7200" b="1">
                <a:solidFill>
                  <a:schemeClr val="bg1"/>
                </a:solidFill>
              </a:rPr>
              <a:t>第二节  滑轮及其应用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25015" y="1207135"/>
            <a:ext cx="753173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第十章  机械与人（沪科版）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45360" y="5480685"/>
            <a:ext cx="65773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安徽省肥西官亭中学  王德厚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4"/>
          <p:cNvSpPr/>
          <p:nvPr/>
        </p:nvSpPr>
        <p:spPr>
          <a:xfrm>
            <a:off x="182880" y="549275"/>
            <a:ext cx="11489055" cy="58813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4000" dirty="0">
                <a:solidFill>
                  <a:srgbClr val="000066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观察并比较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：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zh-CN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(1)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方向：钩码运动方向与拉力方向的关系。           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F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与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v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方向相反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zh-CN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(2)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力：拉力</a:t>
            </a:r>
            <a:r>
              <a:rPr lang="en-US" altLang="zh-CN" sz="4000" dirty="0">
                <a:latin typeface="Arial" panose="020B0604020202020204" pitchFamily="34" charset="0"/>
                <a:ea typeface="黑体" panose="02010609060101010101" pitchFamily="2" charset="-122"/>
              </a:rPr>
              <a:t>F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和物重</a:t>
            </a:r>
            <a:r>
              <a:rPr lang="en-US" altLang="zh-CN" sz="4000" dirty="0">
                <a:latin typeface="Arial" panose="020B0604020202020204" pitchFamily="34" charset="0"/>
                <a:ea typeface="黑体" panose="02010609060101010101" pitchFamily="2" charset="-122"/>
              </a:rPr>
              <a:t>G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的大小关系。   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F=G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zh-CN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(3)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距离：绳自由端</a:t>
            </a:r>
            <a:r>
              <a:rPr lang="en-US" altLang="zh-CN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(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拉力</a:t>
            </a:r>
            <a:r>
              <a:rPr lang="en-US" altLang="zh-CN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)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移动的距离</a:t>
            </a:r>
            <a:r>
              <a:rPr lang="en-US" altLang="zh-CN" sz="4000" dirty="0">
                <a:latin typeface="Arial" panose="020B0604020202020204" pitchFamily="34" charset="0"/>
                <a:ea typeface="黑体" panose="02010609060101010101" pitchFamily="2" charset="-122"/>
              </a:rPr>
              <a:t>s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和物体移动的距离</a:t>
            </a:r>
            <a:r>
              <a:rPr lang="en-US" altLang="zh-CN" sz="4000" dirty="0">
                <a:latin typeface="Arial" panose="020B0604020202020204" pitchFamily="34" charset="0"/>
                <a:ea typeface="黑体" panose="02010609060101010101" pitchFamily="2" charset="-122"/>
              </a:rPr>
              <a:t>h</a:t>
            </a:r>
            <a:r>
              <a:rPr lang="zh-CN" altLang="en-US" sz="4000" dirty="0">
                <a:latin typeface="Times New Roman" panose="02020603050405020304" pitchFamily="2" charset="0"/>
                <a:ea typeface="黑体" panose="02010609060101010101" pitchFamily="2" charset="-122"/>
              </a:rPr>
              <a:t>的关系。       </a:t>
            </a:r>
            <a:r>
              <a:rPr lang="zh-CN" altLang="en-US" sz="4800" dirty="0"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s=h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1505"/>
          <p:cNvSpPr txBox="1"/>
          <p:nvPr/>
        </p:nvSpPr>
        <p:spPr>
          <a:xfrm>
            <a:off x="2286000" y="304800"/>
            <a:ext cx="57546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三、探究使用动滑轮的特点</a:t>
            </a:r>
          </a:p>
        </p:txBody>
      </p:sp>
      <p:pic>
        <p:nvPicPr>
          <p:cNvPr id="20482" name="图片 2150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83563" y="1052513"/>
            <a:ext cx="2071687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矩形 21507"/>
          <p:cNvSpPr/>
          <p:nvPr/>
        </p:nvSpPr>
        <p:spPr>
          <a:xfrm>
            <a:off x="1774825" y="4508500"/>
            <a:ext cx="18351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特点：</a:t>
            </a:r>
          </a:p>
        </p:txBody>
      </p:sp>
      <p:sp>
        <p:nvSpPr>
          <p:cNvPr id="21509" name="矩形 21508"/>
          <p:cNvSpPr/>
          <p:nvPr/>
        </p:nvSpPr>
        <p:spPr>
          <a:xfrm>
            <a:off x="2971800" y="4495800"/>
            <a:ext cx="4953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使用动滑轮能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省力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但不可以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改变施力的方向</a:t>
            </a:r>
          </a:p>
        </p:txBody>
      </p:sp>
      <p:graphicFrame>
        <p:nvGraphicFramePr>
          <p:cNvPr id="21510" name="表格 21509"/>
          <p:cNvGraphicFramePr/>
          <p:nvPr/>
        </p:nvGraphicFramePr>
        <p:xfrm>
          <a:off x="2057400" y="1143000"/>
          <a:ext cx="5562600" cy="3089275"/>
        </p:xfrm>
        <a:graphic>
          <a:graphicData uri="http://schemas.openxmlformats.org/drawingml/2006/table">
            <a:tbl>
              <a:tblPr/>
              <a:tblGrid>
                <a:gridCol w="914400"/>
                <a:gridCol w="1447800"/>
                <a:gridCol w="1676400"/>
                <a:gridCol w="1524000"/>
              </a:tblGrid>
              <a:tr h="1282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实验次数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钩码所受的重力</a:t>
                      </a: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G/N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施力的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方向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弹簧测力计的示数</a:t>
                      </a: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F/N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4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1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2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3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537" name="表格 21536"/>
          <p:cNvGraphicFramePr/>
          <p:nvPr/>
        </p:nvGraphicFramePr>
        <p:xfrm>
          <a:off x="2971800" y="2420938"/>
          <a:ext cx="4648200" cy="635000"/>
        </p:xfrm>
        <a:graphic>
          <a:graphicData uri="http://schemas.openxmlformats.org/drawingml/2006/table">
            <a:tbl>
              <a:tblPr/>
              <a:tblGrid>
                <a:gridCol w="1447800"/>
                <a:gridCol w="1676400"/>
                <a:gridCol w="1524000"/>
              </a:tblGrid>
              <a:tr h="635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2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竖直向上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1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547" name="表格 21546"/>
          <p:cNvGraphicFramePr/>
          <p:nvPr/>
        </p:nvGraphicFramePr>
        <p:xfrm>
          <a:off x="2971800" y="3062288"/>
          <a:ext cx="4648200" cy="604520"/>
        </p:xfrm>
        <a:graphic>
          <a:graphicData uri="http://schemas.openxmlformats.org/drawingml/2006/table">
            <a:tbl>
              <a:tblPr/>
              <a:tblGrid>
                <a:gridCol w="1447800"/>
                <a:gridCol w="1676400"/>
                <a:gridCol w="1524000"/>
              </a:tblGrid>
              <a:tr h="60452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3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竖直向上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1.5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557" name="表格 21556"/>
          <p:cNvGraphicFramePr/>
          <p:nvPr/>
        </p:nvGraphicFramePr>
        <p:xfrm>
          <a:off x="2971800" y="3671888"/>
          <a:ext cx="4648200" cy="569595"/>
        </p:xfrm>
        <a:graphic>
          <a:graphicData uri="http://schemas.openxmlformats.org/drawingml/2006/table">
            <a:tbl>
              <a:tblPr/>
              <a:tblGrid>
                <a:gridCol w="1447800"/>
                <a:gridCol w="1676400"/>
                <a:gridCol w="1524000"/>
              </a:tblGrid>
              <a:tr h="56959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4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竖直向上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2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72" name="矩形 21571"/>
          <p:cNvSpPr/>
          <p:nvPr/>
        </p:nvSpPr>
        <p:spPr>
          <a:xfrm>
            <a:off x="9696450" y="1558925"/>
            <a:ext cx="43116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F</a:t>
            </a:r>
          </a:p>
        </p:txBody>
      </p:sp>
      <p:sp>
        <p:nvSpPr>
          <p:cNvPr id="21573" name="矩形 21572"/>
          <p:cNvSpPr/>
          <p:nvPr/>
        </p:nvSpPr>
        <p:spPr>
          <a:xfrm>
            <a:off x="9625013" y="4508500"/>
            <a:ext cx="49911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72" grpId="0"/>
      <p:bldP spid="215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26625"/>
          <p:cNvSpPr/>
          <p:nvPr/>
        </p:nvSpPr>
        <p:spPr>
          <a:xfrm>
            <a:off x="5087938" y="1343025"/>
            <a:ext cx="4648200" cy="4861560"/>
          </a:xfrm>
          <a:prstGeom prst="rect">
            <a:avLst/>
          </a:prstGeom>
          <a:noFill/>
          <a:ln w="9525">
            <a:noFill/>
          </a:ln>
        </p:spPr>
        <p:txBody>
          <a:bodyPr lIns="266616" bIns="0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特点：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使用动滑轮可以省一半的力，但费一倍的距离，不改变力的方向．</a:t>
            </a:r>
          </a:p>
          <a:p>
            <a:pPr lvl="0" indent="0"/>
            <a:r>
              <a:rPr lang="zh-CN" altLang="en-US" sz="3600" b="1" i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公式：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F=  </a:t>
            </a:r>
            <a:r>
              <a:rPr lang="en-US" altLang="x-none" sz="3600" b="1" u="sng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G+G</a:t>
            </a:r>
            <a:r>
              <a:rPr lang="zh-CN" altLang="en-US" sz="3600" b="1" u="sng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动</a:t>
            </a:r>
          </a:p>
          <a:p>
            <a:pPr lvl="0" indent="0"/>
            <a:r>
              <a:rPr lang="zh-CN" altLang="en-US" sz="3600" b="1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x-none" sz="3600" b="1" i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/>
            <a:r>
              <a:rPr lang="en-US" altLang="x-none" sz="3600" b="1" i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S</a:t>
            </a:r>
            <a:r>
              <a:rPr lang="zh-CN" altLang="en-US" sz="36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绳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=2h</a:t>
            </a:r>
            <a:r>
              <a:rPr lang="zh-CN" altLang="en-US" sz="36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物</a:t>
            </a:r>
          </a:p>
          <a:p>
            <a:pPr lvl="0" indent="0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V</a:t>
            </a:r>
            <a:r>
              <a:rPr lang="zh-CN" altLang="en-US" sz="36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绳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=2V</a:t>
            </a:r>
            <a:r>
              <a:rPr lang="zh-CN" altLang="en-US" sz="3600" b="1" baseline="-250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物</a:t>
            </a:r>
          </a:p>
          <a:p>
            <a:pPr lvl="0" indent="0"/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25602" name="图片 26626" descr="动滑轮实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2313" y="1268413"/>
            <a:ext cx="2713037" cy="396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3553" descr="动滑轮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定滑轮实质 拷贝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3388" y="444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1" name="组合 23555"/>
          <p:cNvGrpSpPr/>
          <p:nvPr/>
        </p:nvGrpSpPr>
        <p:grpSpPr>
          <a:xfrm>
            <a:off x="4572000" y="990600"/>
            <a:ext cx="5715000" cy="5105400"/>
            <a:chOff x="0" y="0"/>
            <a:chExt cx="3600" cy="3216"/>
          </a:xfrm>
        </p:grpSpPr>
        <p:sp>
          <p:nvSpPr>
            <p:cNvPr id="22532" name="直接连接符 23556"/>
            <p:cNvSpPr/>
            <p:nvPr/>
          </p:nvSpPr>
          <p:spPr>
            <a:xfrm>
              <a:off x="1008" y="1008"/>
              <a:ext cx="0" cy="2208"/>
            </a:xfrm>
            <a:prstGeom prst="line">
              <a:avLst/>
            </a:prstGeom>
            <a:ln w="101600" cap="flat" cmpd="sng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23558" name="文本框 23557"/>
            <p:cNvSpPr txBox="1"/>
            <p:nvPr/>
          </p:nvSpPr>
          <p:spPr>
            <a:xfrm>
              <a:off x="0" y="1372"/>
              <a:ext cx="384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fontAlgn="base">
                <a:spcBef>
                  <a:spcPct val="50000"/>
                </a:spcBef>
              </a:pPr>
              <a:r>
                <a:rPr lang="en-US" altLang="x-none" sz="3600" b="1" strike="noStrike" noProof="1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O</a:t>
              </a:r>
              <a:endParaRPr lang="en-US" altLang="x-none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2534" name="文本框 23558"/>
            <p:cNvSpPr txBox="1"/>
            <p:nvPr/>
          </p:nvSpPr>
          <p:spPr>
            <a:xfrm>
              <a:off x="192" y="960"/>
              <a:ext cx="288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12000" dirty="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·</a:t>
              </a:r>
            </a:p>
          </p:txBody>
        </p:sp>
        <p:sp>
          <p:nvSpPr>
            <p:cNvPr id="22535" name="直接连接符 23559"/>
            <p:cNvSpPr/>
            <p:nvPr/>
          </p:nvSpPr>
          <p:spPr>
            <a:xfrm>
              <a:off x="1632" y="0"/>
              <a:ext cx="0" cy="2208"/>
            </a:xfrm>
            <a:prstGeom prst="line">
              <a:avLst/>
            </a:prstGeom>
            <a:ln w="101600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22536" name="直接连接符 23560"/>
            <p:cNvSpPr/>
            <p:nvPr/>
          </p:nvSpPr>
          <p:spPr>
            <a:xfrm>
              <a:off x="1632" y="480"/>
              <a:ext cx="0" cy="1104"/>
            </a:xfrm>
            <a:prstGeom prst="line">
              <a:avLst/>
            </a:prstGeom>
            <a:ln w="101600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</p:spPr>
        </p:sp>
        <p:sp>
          <p:nvSpPr>
            <p:cNvPr id="22537" name="直接连接符 23561"/>
            <p:cNvSpPr/>
            <p:nvPr/>
          </p:nvSpPr>
          <p:spPr>
            <a:xfrm>
              <a:off x="1008" y="1536"/>
              <a:ext cx="0" cy="1296"/>
            </a:xfrm>
            <a:prstGeom prst="line">
              <a:avLst/>
            </a:prstGeom>
            <a:ln w="1016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2538" name="左大括号 23562"/>
            <p:cNvSpPr/>
            <p:nvPr/>
          </p:nvSpPr>
          <p:spPr>
            <a:xfrm rot="-5473793">
              <a:off x="600" y="1416"/>
              <a:ext cx="192" cy="624"/>
            </a:xfrm>
            <a:prstGeom prst="leftBrace">
              <a:avLst>
                <a:gd name="adj1" fmla="val 27068"/>
                <a:gd name="adj2" fmla="val 50000"/>
              </a:avLst>
            </a:pr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2539" name="左大括号 23563"/>
            <p:cNvSpPr/>
            <p:nvPr/>
          </p:nvSpPr>
          <p:spPr>
            <a:xfrm rot="5400000">
              <a:off x="864" y="768"/>
              <a:ext cx="240" cy="1296"/>
            </a:xfrm>
            <a:prstGeom prst="leftBrace">
              <a:avLst>
                <a:gd name="adj1" fmla="val 45000"/>
                <a:gd name="adj2" fmla="val 3063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3565" name="文本框 23564"/>
            <p:cNvSpPr txBox="1"/>
            <p:nvPr/>
          </p:nvSpPr>
          <p:spPr>
            <a:xfrm>
              <a:off x="1056" y="960"/>
              <a:ext cx="4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fontAlgn="base">
                <a:spcBef>
                  <a:spcPct val="50000"/>
                </a:spcBef>
              </a:pPr>
              <a:r>
                <a:rPr lang="en-US" altLang="x-none" sz="3200" b="1" strike="noStrike" noProof="1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L</a:t>
              </a:r>
              <a:r>
                <a:rPr lang="en-US" altLang="x-none" sz="3200" b="1" strike="noStrike" baseline="-25000" noProof="1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1</a:t>
              </a:r>
              <a:endParaRPr lang="en-US" altLang="x-none" sz="3200" b="1" strike="noStrike" baseline="-250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3566" name="文本框 23565"/>
            <p:cNvSpPr txBox="1"/>
            <p:nvPr/>
          </p:nvSpPr>
          <p:spPr>
            <a:xfrm>
              <a:off x="528" y="1747"/>
              <a:ext cx="4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fontAlgn="base">
                <a:spcBef>
                  <a:spcPct val="50000"/>
                </a:spcBef>
              </a:pPr>
              <a:r>
                <a:rPr lang="en-US" altLang="x-none" sz="3200" b="1" strike="noStrike" noProof="1">
                  <a:solidFill>
                    <a:schemeClr val="accent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L</a:t>
              </a:r>
              <a:r>
                <a:rPr lang="en-US" altLang="x-none" sz="3200" b="1" strike="noStrike" baseline="-25000" noProof="1">
                  <a:solidFill>
                    <a:schemeClr val="accent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2</a:t>
              </a:r>
              <a:endParaRPr lang="en-US" altLang="x-none" sz="3200" b="1" strike="noStrike" baseline="-250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3567" name="文本框 23566"/>
            <p:cNvSpPr txBox="1"/>
            <p:nvPr/>
          </p:nvSpPr>
          <p:spPr>
            <a:xfrm>
              <a:off x="1968" y="1968"/>
              <a:ext cx="1632" cy="10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fontAlgn="base">
                <a:spcBef>
                  <a:spcPct val="50000"/>
                </a:spcBef>
              </a:pPr>
              <a:r>
                <a:rPr lang="en-US" altLang="x-none" sz="5400" b="1" strike="noStrike" noProof="1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L</a:t>
              </a:r>
              <a:r>
                <a:rPr lang="en-US" altLang="x-none" sz="5400" b="1" strike="noStrike" baseline="-25000" noProof="1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1 </a:t>
              </a:r>
              <a:r>
                <a:rPr lang="en-US" altLang="x-none" sz="5400" b="1" strike="noStrike" noProof="1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=2</a:t>
              </a:r>
              <a:r>
                <a:rPr lang="en-US" altLang="x-none" sz="5400" b="1" strike="noStrike" noProof="1">
                  <a:solidFill>
                    <a:schemeClr val="accent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L</a:t>
              </a:r>
              <a:r>
                <a:rPr lang="en-US" altLang="x-none" sz="5400" b="1" strike="noStrike" baseline="-25000" noProof="1">
                  <a:solidFill>
                    <a:schemeClr val="accent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2</a:t>
              </a:r>
              <a:endParaRPr lang="en-US" altLang="x-none" sz="5400" b="1" strike="noStrike" baseline="-250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fontAlgn="base">
                <a:spcBef>
                  <a:spcPct val="50000"/>
                </a:spcBef>
              </a:pPr>
              <a:endParaRPr lang="en-US" altLang="x-none" sz="5400" b="1" strike="noStrike" baseline="-250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43" name="文本框 23567">
            <a:hlinkClick r:id="rId4" action="ppaction://hlinksldjump"/>
          </p:cNvPr>
          <p:cNvSpPr txBox="1"/>
          <p:nvPr/>
        </p:nvSpPr>
        <p:spPr>
          <a:xfrm>
            <a:off x="1676400" y="228600"/>
            <a:ext cx="2175510" cy="487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600" b="1" dirty="0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动滑轮的实质</a:t>
            </a:r>
          </a:p>
        </p:txBody>
      </p:sp>
      <p:sp>
        <p:nvSpPr>
          <p:cNvPr id="23569" name="圆角矩形标注 23568"/>
          <p:cNvSpPr/>
          <p:nvPr/>
        </p:nvSpPr>
        <p:spPr>
          <a:xfrm>
            <a:off x="574040" y="1845310"/>
            <a:ext cx="3916680" cy="3167380"/>
          </a:xfrm>
          <a:prstGeom prst="wedgeRoundRectCallout">
            <a:avLst>
              <a:gd name="adj1" fmla="val 4486"/>
              <a:gd name="adj2" fmla="val -87199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3200" b="1" dirty="0">
                <a:solidFill>
                  <a:srgbClr val="FA1818"/>
                </a:solidFill>
                <a:latin typeface="幼圆" panose="02010509060101010101" charset="-122"/>
                <a:ea typeface="幼圆" panose="02010509060101010101" charset="-122"/>
              </a:rPr>
              <a:t>相当于一个动力臂等</a:t>
            </a:r>
          </a:p>
          <a:p>
            <a:pPr lvl="0" indent="0" algn="ctr"/>
            <a:r>
              <a:rPr lang="zh-CN" altLang="en-US" sz="3200" b="1" dirty="0">
                <a:solidFill>
                  <a:srgbClr val="FA1818"/>
                </a:solidFill>
                <a:latin typeface="幼圆" panose="02010509060101010101" charset="-122"/>
                <a:ea typeface="幼圆" panose="02010509060101010101" charset="-122"/>
              </a:rPr>
              <a:t>于阻力臂二倍的</a:t>
            </a:r>
          </a:p>
          <a:p>
            <a:pPr lvl="0" indent="0" algn="ctr"/>
            <a:r>
              <a:rPr lang="zh-CN" altLang="en-US" sz="3200" b="1" dirty="0">
                <a:solidFill>
                  <a:srgbClr val="FA1818"/>
                </a:solidFill>
                <a:latin typeface="幼圆" panose="02010509060101010101" charset="-122"/>
                <a:ea typeface="幼圆" panose="02010509060101010101" charset="-122"/>
              </a:rPr>
              <a:t>省力杠杆</a:t>
            </a:r>
            <a:r>
              <a:rPr lang="zh-CN" altLang="en-US" sz="3200" b="1" dirty="0">
                <a:solidFill>
                  <a:srgbClr val="040708"/>
                </a:solidFill>
                <a:latin typeface="幼圆" panose="02010509060101010101" charset="-122"/>
                <a:ea typeface="幼圆" panose="02010509060101010101" charset="-122"/>
              </a:rPr>
              <a:t>。</a:t>
            </a:r>
            <a:endParaRPr lang="zh-CN" altLang="en-US" sz="3200" dirty="0"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9" grpId="0" bldLvl="0"/>
      <p:bldP spid="23569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9" name="组合 24578"/>
          <p:cNvGrpSpPr/>
          <p:nvPr/>
        </p:nvGrpSpPr>
        <p:grpSpPr>
          <a:xfrm>
            <a:off x="1774825" y="0"/>
            <a:ext cx="8686800" cy="4572000"/>
            <a:chOff x="0" y="0"/>
            <a:chExt cx="5472" cy="2880"/>
          </a:xfrm>
        </p:grpSpPr>
        <p:sp>
          <p:nvSpPr>
            <p:cNvPr id="23555" name="矩形 24579"/>
            <p:cNvSpPr/>
            <p:nvPr/>
          </p:nvSpPr>
          <p:spPr>
            <a:xfrm>
              <a:off x="0" y="0"/>
              <a:ext cx="5472" cy="2880"/>
            </a:xfrm>
            <a:prstGeom prst="rect">
              <a:avLst/>
            </a:prstGeom>
            <a:noFill/>
            <a:ln w="76200" cap="flat" cmpd="sng">
              <a:solidFill>
                <a:srgbClr val="FF0000"/>
              </a:solidFill>
              <a:prstDash val="lg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23556" name="组合 24580"/>
            <p:cNvGrpSpPr/>
            <p:nvPr/>
          </p:nvGrpSpPr>
          <p:grpSpPr>
            <a:xfrm>
              <a:off x="528" y="96"/>
              <a:ext cx="3888" cy="2502"/>
              <a:chOff x="0" y="0"/>
              <a:chExt cx="2306" cy="2531"/>
            </a:xfrm>
          </p:grpSpPr>
          <p:grpSp>
            <p:nvGrpSpPr>
              <p:cNvPr id="23557" name="组合 24581"/>
              <p:cNvGrpSpPr/>
              <p:nvPr/>
            </p:nvGrpSpPr>
            <p:grpSpPr>
              <a:xfrm>
                <a:off x="0" y="0"/>
                <a:ext cx="2306" cy="2531"/>
                <a:chOff x="0" y="0"/>
                <a:chExt cx="1536" cy="1686"/>
              </a:xfrm>
            </p:grpSpPr>
            <p:sp>
              <p:nvSpPr>
                <p:cNvPr id="23558" name="直接连接符 24582"/>
                <p:cNvSpPr/>
                <p:nvPr/>
              </p:nvSpPr>
              <p:spPr>
                <a:xfrm>
                  <a:off x="288" y="845"/>
                  <a:ext cx="1056" cy="0"/>
                </a:xfrm>
                <a:prstGeom prst="line">
                  <a:avLst/>
                </a:prstGeom>
                <a:ln w="76200" cap="flat" cmpd="sng">
                  <a:solidFill>
                    <a:srgbClr val="2405C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3559" name="等腰三角形 24583"/>
                <p:cNvSpPr/>
                <p:nvPr/>
              </p:nvSpPr>
              <p:spPr>
                <a:xfrm>
                  <a:off x="230" y="845"/>
                  <a:ext cx="144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9525">
                  <a:noFill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60" name="直接连接符 24584"/>
                <p:cNvSpPr/>
                <p:nvPr/>
              </p:nvSpPr>
              <p:spPr>
                <a:xfrm flipV="1">
                  <a:off x="1334" y="279"/>
                  <a:ext cx="0" cy="576"/>
                </a:xfrm>
                <a:prstGeom prst="line">
                  <a:avLst/>
                </a:prstGeom>
                <a:ln w="76200" cap="flat" cmpd="sng">
                  <a:solidFill>
                    <a:srgbClr val="FA1414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23561" name="直接连接符 24585"/>
                <p:cNvSpPr/>
                <p:nvPr/>
              </p:nvSpPr>
              <p:spPr>
                <a:xfrm>
                  <a:off x="816" y="845"/>
                  <a:ext cx="0" cy="672"/>
                </a:xfrm>
                <a:prstGeom prst="line">
                  <a:avLst/>
                </a:prstGeom>
                <a:ln w="76200" cap="flat" cmpd="sng">
                  <a:solidFill>
                    <a:srgbClr val="FA1414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23562" name="文本框 24586"/>
                <p:cNvSpPr txBox="1"/>
                <p:nvPr/>
              </p:nvSpPr>
              <p:spPr>
                <a:xfrm>
                  <a:off x="0" y="605"/>
                  <a:ext cx="336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lvl="0" indent="0" algn="ctr">
                    <a:spcBef>
                      <a:spcPct val="50000"/>
                    </a:spcBef>
                  </a:pPr>
                  <a:r>
                    <a:rPr lang="en-US" altLang="zh-CN" sz="3200" b="1">
                      <a:solidFill>
                        <a:srgbClr val="2405C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O</a:t>
                  </a:r>
                </a:p>
              </p:txBody>
            </p:sp>
            <p:sp>
              <p:nvSpPr>
                <p:cNvPr id="23563" name="文本框 24587"/>
                <p:cNvSpPr txBox="1"/>
                <p:nvPr/>
              </p:nvSpPr>
              <p:spPr>
                <a:xfrm>
                  <a:off x="672" y="1440"/>
                  <a:ext cx="336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lvl="0" indent="0" algn="ctr">
                    <a:spcBef>
                      <a:spcPct val="50000"/>
                    </a:spcBef>
                  </a:pPr>
                  <a:r>
                    <a:rPr lang="en-US" altLang="zh-CN" sz="3200" b="1">
                      <a:solidFill>
                        <a:srgbClr val="2405C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G</a:t>
                  </a:r>
                </a:p>
              </p:txBody>
            </p:sp>
            <p:sp>
              <p:nvSpPr>
                <p:cNvPr id="23564" name="文本框 24588"/>
                <p:cNvSpPr txBox="1"/>
                <p:nvPr/>
              </p:nvSpPr>
              <p:spPr>
                <a:xfrm>
                  <a:off x="1200" y="0"/>
                  <a:ext cx="336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lvl="0" indent="0" algn="ctr">
                    <a:spcBef>
                      <a:spcPct val="50000"/>
                    </a:spcBef>
                  </a:pPr>
                  <a:r>
                    <a:rPr lang="en-US" altLang="zh-CN" sz="3200" b="1">
                      <a:solidFill>
                        <a:srgbClr val="2405C1"/>
                      </a:solidFill>
                      <a:latin typeface="Times New Roman" panose="02020603050405020304" pitchFamily="2" charset="0"/>
                      <a:ea typeface="宋体" panose="02010600030101010101" pitchFamily="2" charset="-122"/>
                    </a:rPr>
                    <a:t>F</a:t>
                  </a:r>
                </a:p>
              </p:txBody>
            </p:sp>
          </p:grpSp>
          <p:sp>
            <p:nvSpPr>
              <p:cNvPr id="23565" name="左大括号 24589"/>
              <p:cNvSpPr/>
              <p:nvPr/>
            </p:nvSpPr>
            <p:spPr>
              <a:xfrm rot="5380086">
                <a:off x="713" y="774"/>
                <a:ext cx="168" cy="721"/>
              </a:xfrm>
              <a:prstGeom prst="leftBrace">
                <a:avLst>
                  <a:gd name="adj1" fmla="val 35744"/>
                  <a:gd name="adj2" fmla="val 50000"/>
                </a:avLst>
              </a:prstGeom>
              <a:noFill/>
              <a:ln w="571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6" name="文本框 24590"/>
              <p:cNvSpPr txBox="1"/>
              <p:nvPr/>
            </p:nvSpPr>
            <p:spPr>
              <a:xfrm>
                <a:off x="672" y="672"/>
                <a:ext cx="1012" cy="4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>
                  <a:spcBef>
                    <a:spcPct val="50000"/>
                  </a:spcBef>
                </a:pPr>
                <a:r>
                  <a:rPr lang="en-US" altLang="zh-CN" sz="3600" b="1">
                    <a:solidFill>
                      <a:srgbClr val="FA1414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3600" b="1" baseline="-25000">
                    <a:solidFill>
                      <a:srgbClr val="FA1414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3600" b="1">
                    <a:solidFill>
                      <a:srgbClr val="FA1414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 = R    </a:t>
                </a:r>
              </a:p>
            </p:txBody>
          </p:sp>
          <p:sp>
            <p:nvSpPr>
              <p:cNvPr id="23567" name="左大括号 24591"/>
              <p:cNvSpPr/>
              <p:nvPr/>
            </p:nvSpPr>
            <p:spPr>
              <a:xfrm rot="5380086">
                <a:off x="1046" y="-37"/>
                <a:ext cx="358" cy="1442"/>
              </a:xfrm>
              <a:prstGeom prst="leftBrace">
                <a:avLst>
                  <a:gd name="adj1" fmla="val 33547"/>
                  <a:gd name="adj2" fmla="val 50000"/>
                </a:avLst>
              </a:prstGeom>
              <a:noFill/>
              <a:ln w="571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8" name="文本框 24592"/>
              <p:cNvSpPr txBox="1"/>
              <p:nvPr/>
            </p:nvSpPr>
            <p:spPr>
              <a:xfrm>
                <a:off x="672" y="0"/>
                <a:ext cx="1153" cy="4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>
                  <a:spcBef>
                    <a:spcPct val="50000"/>
                  </a:spcBef>
                </a:pPr>
                <a:r>
                  <a:rPr lang="en-US" altLang="zh-CN" sz="3600" b="1">
                    <a:solidFill>
                      <a:srgbClr val="FA1414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3600" b="1" baseline="-25000">
                    <a:solidFill>
                      <a:srgbClr val="FA1414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3600" b="1">
                    <a:solidFill>
                      <a:srgbClr val="FA1414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 = 2R</a:t>
                </a:r>
              </a:p>
            </p:txBody>
          </p:sp>
        </p:grpSp>
      </p:grpSp>
      <p:grpSp>
        <p:nvGrpSpPr>
          <p:cNvPr id="24594" name="组合 24593"/>
          <p:cNvGrpSpPr/>
          <p:nvPr/>
        </p:nvGrpSpPr>
        <p:grpSpPr>
          <a:xfrm>
            <a:off x="2063750" y="260350"/>
            <a:ext cx="8229600" cy="4175125"/>
            <a:chOff x="0" y="0"/>
            <a:chExt cx="5184" cy="2016"/>
          </a:xfrm>
          <a:solidFill>
            <a:schemeClr val="bg1"/>
          </a:solidFill>
        </p:grpSpPr>
        <p:sp>
          <p:nvSpPr>
            <p:cNvPr id="23570" name="矩形 24594"/>
            <p:cNvSpPr/>
            <p:nvPr/>
          </p:nvSpPr>
          <p:spPr>
            <a:xfrm>
              <a:off x="0" y="0"/>
              <a:ext cx="5184" cy="2016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3571" name="文本框 24595"/>
            <p:cNvSpPr txBox="1"/>
            <p:nvPr/>
          </p:nvSpPr>
          <p:spPr>
            <a:xfrm>
              <a:off x="96" y="286"/>
              <a:ext cx="4944" cy="1104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just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en-US" altLang="zh-CN" sz="3600" b="1">
                  <a:solidFill>
                    <a:srgbClr val="040708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     </a:t>
              </a:r>
              <a:r>
                <a:rPr lang="zh-CN" altLang="en-US" sz="3600" b="1">
                  <a:solidFill>
                    <a:srgbClr val="040708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动滑轮在使用时，</a:t>
              </a:r>
              <a:r>
                <a:rPr lang="zh-CN" altLang="en-US" sz="3600" b="1">
                  <a:solidFill>
                    <a:srgbClr val="FA1818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相当于一个动力臂二倍于阻力臂的省力杠杆</a:t>
              </a:r>
              <a:r>
                <a:rPr lang="zh-CN" altLang="en-US" sz="3600" b="1">
                  <a:solidFill>
                    <a:srgbClr val="040708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。因此拉力与物重的关系是：</a:t>
              </a:r>
              <a:r>
                <a:rPr lang="zh-CN" altLang="en-US" sz="3600" b="1" u="sng">
                  <a:solidFill>
                    <a:srgbClr val="040708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                             </a:t>
              </a:r>
              <a:r>
                <a:rPr lang="en-US" altLang="zh-CN" sz="3600" b="1" u="sng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en-US" altLang="zh-CN" sz="3600" b="1">
                  <a:solidFill>
                    <a:srgbClr val="FA1414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F=</a:t>
              </a:r>
              <a:r>
                <a:rPr lang="zh-CN" altLang="en-US" sz="3600" b="1">
                  <a:solidFill>
                    <a:srgbClr val="FA1414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（</a:t>
              </a:r>
              <a:r>
                <a:rPr lang="en-US" altLang="zh-CN" sz="3600" b="1">
                  <a:solidFill>
                    <a:srgbClr val="FA1414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G</a:t>
              </a:r>
              <a:r>
                <a:rPr lang="zh-CN" altLang="en-US" sz="1600" b="1">
                  <a:solidFill>
                    <a:srgbClr val="FA1414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物</a:t>
              </a:r>
              <a:r>
                <a:rPr lang="en-US" altLang="zh-CN" sz="3600" b="1">
                  <a:solidFill>
                    <a:srgbClr val="FA1414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+G</a:t>
              </a:r>
              <a:r>
                <a:rPr lang="zh-CN" altLang="en-US" sz="1600" b="1">
                  <a:solidFill>
                    <a:srgbClr val="FA1414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滑轮</a:t>
              </a:r>
              <a:r>
                <a:rPr lang="zh-CN" altLang="en-US" sz="3600" b="1">
                  <a:solidFill>
                    <a:srgbClr val="FA1414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）</a:t>
              </a:r>
            </a:p>
          </p:txBody>
        </p:sp>
      </p:grpSp>
      <p:sp>
        <p:nvSpPr>
          <p:cNvPr id="24597" name="文本框 24596"/>
          <p:cNvSpPr txBox="1"/>
          <p:nvPr/>
        </p:nvSpPr>
        <p:spPr>
          <a:xfrm>
            <a:off x="1524000" y="4876800"/>
            <a:ext cx="48593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FA141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根据杠杆的平衡条件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FA141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0" name="矩形 24599"/>
          <p:cNvSpPr/>
          <p:nvPr/>
        </p:nvSpPr>
        <p:spPr>
          <a:xfrm>
            <a:off x="6024563" y="4868863"/>
            <a:ext cx="4103687" cy="45847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lvl="0" indent="0"/>
            <a:r>
              <a:rPr lang="zh-CN" altLang="en-US" sz="2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 </a:t>
            </a:r>
            <a:r>
              <a:rPr lang="en-US" altLang="zh-CN" sz="2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en-US" altLang="zh-CN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24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2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R=</a:t>
            </a:r>
            <a:r>
              <a:rPr lang="zh-CN" altLang="en-US" sz="2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1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r>
              <a:rPr lang="en-US" altLang="zh-CN" sz="2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+G</a:t>
            </a:r>
            <a:r>
              <a:rPr lang="zh-CN" altLang="en-US" sz="1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滑轮</a:t>
            </a:r>
            <a:r>
              <a:rPr lang="zh-CN" altLang="en-US" sz="2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400" b="1">
                <a:solidFill>
                  <a:srgbClr val="FA141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7" grpId="0" build="p"/>
      <p:bldP spid="246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30721"/>
          <p:cNvSpPr txBox="1"/>
          <p:nvPr/>
        </p:nvSpPr>
        <p:spPr>
          <a:xfrm>
            <a:off x="1703388" y="692150"/>
            <a:ext cx="705643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若拉力</a:t>
            </a:r>
            <a:r>
              <a:rPr lang="en-US" altLang="x-none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沿斜上方拉，</a:t>
            </a:r>
            <a:r>
              <a:rPr lang="en-US" altLang="x-none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F=      G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吗？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9698" name="文本框 30722"/>
          <p:cNvSpPr txBox="1"/>
          <p:nvPr/>
        </p:nvSpPr>
        <p:spPr>
          <a:xfrm>
            <a:off x="6383338" y="523875"/>
            <a:ext cx="533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9699" name="文本框 30723"/>
          <p:cNvSpPr txBox="1"/>
          <p:nvPr/>
        </p:nvSpPr>
        <p:spPr>
          <a:xfrm>
            <a:off x="6383338" y="981075"/>
            <a:ext cx="533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9700" name="直接连接符 30724"/>
          <p:cNvSpPr/>
          <p:nvPr/>
        </p:nvSpPr>
        <p:spPr>
          <a:xfrm>
            <a:off x="6311900" y="981075"/>
            <a:ext cx="533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1" name="椭圆 30725"/>
          <p:cNvSpPr/>
          <p:nvPr/>
        </p:nvSpPr>
        <p:spPr>
          <a:xfrm>
            <a:off x="2590800" y="2209800"/>
            <a:ext cx="1676400" cy="167640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2" name="椭圆 30726"/>
          <p:cNvSpPr/>
          <p:nvPr/>
        </p:nvSpPr>
        <p:spPr>
          <a:xfrm>
            <a:off x="3352800" y="29718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3" name="直接连接符 30727"/>
          <p:cNvSpPr/>
          <p:nvPr/>
        </p:nvSpPr>
        <p:spPr>
          <a:xfrm>
            <a:off x="3429000" y="3048000"/>
            <a:ext cx="0" cy="2057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4" name="矩形 30728"/>
          <p:cNvSpPr/>
          <p:nvPr/>
        </p:nvSpPr>
        <p:spPr>
          <a:xfrm>
            <a:off x="3048000" y="5105400"/>
            <a:ext cx="838200" cy="68580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5" name="直接连接符 30729"/>
          <p:cNvSpPr/>
          <p:nvPr/>
        </p:nvSpPr>
        <p:spPr>
          <a:xfrm>
            <a:off x="3429000" y="3048000"/>
            <a:ext cx="0" cy="12954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06" name="直接连接符 30730"/>
          <p:cNvSpPr/>
          <p:nvPr/>
        </p:nvSpPr>
        <p:spPr>
          <a:xfrm flipV="1">
            <a:off x="4267200" y="2362200"/>
            <a:ext cx="0" cy="6858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07" name="文本框 30731"/>
          <p:cNvSpPr txBox="1"/>
          <p:nvPr/>
        </p:nvSpPr>
        <p:spPr>
          <a:xfrm>
            <a:off x="2895600" y="3962400"/>
            <a:ext cx="8382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en-US" altLang="x-none" sz="2800" b="1" baseline="-250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9708" name="文本框 30732"/>
          <p:cNvSpPr txBox="1"/>
          <p:nvPr/>
        </p:nvSpPr>
        <p:spPr>
          <a:xfrm>
            <a:off x="4267200" y="2133600"/>
            <a:ext cx="6858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en-US" altLang="x-none" sz="2800" b="1" baseline="-250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9709" name="文本框 30733"/>
          <p:cNvSpPr txBox="1"/>
          <p:nvPr/>
        </p:nvSpPr>
        <p:spPr>
          <a:xfrm>
            <a:off x="3200400" y="5105400"/>
            <a:ext cx="533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29710" name="直接连接符 30734"/>
          <p:cNvSpPr/>
          <p:nvPr/>
        </p:nvSpPr>
        <p:spPr>
          <a:xfrm flipH="1">
            <a:off x="2590800" y="3048000"/>
            <a:ext cx="16764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9711" name="直接连接符 30735"/>
          <p:cNvSpPr/>
          <p:nvPr/>
        </p:nvSpPr>
        <p:spPr>
          <a:xfrm>
            <a:off x="2590800" y="3048000"/>
            <a:ext cx="838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9712" name="左大括号 30736"/>
          <p:cNvSpPr/>
          <p:nvPr/>
        </p:nvSpPr>
        <p:spPr>
          <a:xfrm rot="-5400000">
            <a:off x="3238500" y="2400300"/>
            <a:ext cx="381000" cy="1676400"/>
          </a:xfrm>
          <a:prstGeom prst="leftBrace">
            <a:avLst>
              <a:gd name="adj1" fmla="val 36646"/>
              <a:gd name="adj2" fmla="val 61171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13" name="左大括号 30737"/>
          <p:cNvSpPr/>
          <p:nvPr/>
        </p:nvSpPr>
        <p:spPr>
          <a:xfrm rot="5400000">
            <a:off x="2819400" y="2438400"/>
            <a:ext cx="381000" cy="838200"/>
          </a:xfrm>
          <a:prstGeom prst="leftBrace">
            <a:avLst>
              <a:gd name="adj1" fmla="val 18323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14" name="文本框 30738"/>
          <p:cNvSpPr txBox="1"/>
          <p:nvPr/>
        </p:nvSpPr>
        <p:spPr>
          <a:xfrm>
            <a:off x="3429000" y="3276600"/>
            <a:ext cx="6858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x-none" sz="2800" b="1" baseline="-25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9715" name="文本框 30739"/>
          <p:cNvSpPr txBox="1"/>
          <p:nvPr/>
        </p:nvSpPr>
        <p:spPr>
          <a:xfrm>
            <a:off x="2819400" y="2286000"/>
            <a:ext cx="6858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x-none" sz="2800" b="1" baseline="-25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9716" name="直接连接符 30740"/>
          <p:cNvSpPr/>
          <p:nvPr/>
        </p:nvSpPr>
        <p:spPr>
          <a:xfrm flipV="1">
            <a:off x="2590800" y="2133600"/>
            <a:ext cx="0" cy="838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17" name="矩形 30741"/>
          <p:cNvSpPr/>
          <p:nvPr/>
        </p:nvSpPr>
        <p:spPr>
          <a:xfrm>
            <a:off x="2133600" y="1905000"/>
            <a:ext cx="914400" cy="3048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30742"/>
          <p:cNvSpPr/>
          <p:nvPr/>
        </p:nvSpPr>
        <p:spPr>
          <a:xfrm flipV="1">
            <a:off x="2209800" y="1905000"/>
            <a:ext cx="1524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19" name="直接连接符 30743"/>
          <p:cNvSpPr/>
          <p:nvPr/>
        </p:nvSpPr>
        <p:spPr>
          <a:xfrm flipV="1">
            <a:off x="2514600" y="1905000"/>
            <a:ext cx="1524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0" name="直接连接符 30744"/>
          <p:cNvSpPr/>
          <p:nvPr/>
        </p:nvSpPr>
        <p:spPr>
          <a:xfrm flipV="1">
            <a:off x="2819400" y="1905000"/>
            <a:ext cx="1524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1" name="文本框 30745"/>
          <p:cNvSpPr txBox="1"/>
          <p:nvPr/>
        </p:nvSpPr>
        <p:spPr>
          <a:xfrm>
            <a:off x="2133600" y="2667000"/>
            <a:ext cx="6096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30747" name="直接连接符 30746"/>
          <p:cNvSpPr/>
          <p:nvPr/>
        </p:nvSpPr>
        <p:spPr>
          <a:xfrm flipV="1">
            <a:off x="3935413" y="3141663"/>
            <a:ext cx="914400" cy="6096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0748" name="直接连接符 30747"/>
          <p:cNvSpPr/>
          <p:nvPr/>
        </p:nvSpPr>
        <p:spPr>
          <a:xfrm flipH="1">
            <a:off x="2797175" y="3789363"/>
            <a:ext cx="1066800" cy="6096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30749" name="直接连接符 30748"/>
          <p:cNvSpPr/>
          <p:nvPr/>
        </p:nvSpPr>
        <p:spPr>
          <a:xfrm>
            <a:off x="2590800" y="3048000"/>
            <a:ext cx="609600" cy="1066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30750" name="左大括号 30749"/>
          <p:cNvSpPr/>
          <p:nvPr/>
        </p:nvSpPr>
        <p:spPr>
          <a:xfrm rot="-1811887">
            <a:off x="2438400" y="3090863"/>
            <a:ext cx="533400" cy="1219200"/>
          </a:xfrm>
          <a:prstGeom prst="leftBrace">
            <a:avLst>
              <a:gd name="adj1" fmla="val 19037"/>
              <a:gd name="adj2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751" name="文本框 30750"/>
          <p:cNvSpPr txBox="1"/>
          <p:nvPr/>
        </p:nvSpPr>
        <p:spPr>
          <a:xfrm>
            <a:off x="4800600" y="2781300"/>
            <a:ext cx="6858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en-US" altLang="x-none" sz="2800" b="1" baseline="-250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x-none" sz="2800" b="1" baseline="300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30752" name="文本框 30751"/>
          <p:cNvSpPr txBox="1"/>
          <p:nvPr/>
        </p:nvSpPr>
        <p:spPr>
          <a:xfrm>
            <a:off x="1981200" y="3581400"/>
            <a:ext cx="9906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x-none" sz="2800" b="1" baseline="-250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x-none" sz="2800" b="1" baseline="300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30753" name="文本框 30752"/>
          <p:cNvSpPr txBox="1"/>
          <p:nvPr/>
        </p:nvSpPr>
        <p:spPr>
          <a:xfrm>
            <a:off x="5867400" y="1828800"/>
            <a:ext cx="29718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∵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动力臂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x-none" sz="2800" b="1" baseline="-250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减小</a:t>
            </a:r>
          </a:p>
        </p:txBody>
      </p:sp>
      <p:sp>
        <p:nvSpPr>
          <p:cNvPr id="30754" name="文本框 30753"/>
          <p:cNvSpPr txBox="1"/>
          <p:nvPr/>
        </p:nvSpPr>
        <p:spPr>
          <a:xfrm>
            <a:off x="5867400" y="2590800"/>
            <a:ext cx="27432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∴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动力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增大</a:t>
            </a:r>
          </a:p>
        </p:txBody>
      </p:sp>
      <p:sp>
        <p:nvSpPr>
          <p:cNvPr id="30755" name="文本框 30754"/>
          <p:cNvSpPr txBox="1"/>
          <p:nvPr/>
        </p:nvSpPr>
        <p:spPr>
          <a:xfrm>
            <a:off x="5105400" y="3429000"/>
            <a:ext cx="4953000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要使动滑轮省一半的力，必须使绳子沿竖直方向拉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1" grpId="0"/>
      <p:bldP spid="30752" grpId="0"/>
      <p:bldP spid="30753" grpId="0"/>
      <p:bldP spid="30754" grpId="0"/>
      <p:bldP spid="307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占位符 31745"/>
          <p:cNvSpPr>
            <a:spLocks noGrp="1"/>
          </p:cNvSpPr>
          <p:nvPr>
            <p:ph idx="1"/>
          </p:nvPr>
        </p:nvSpPr>
        <p:spPr>
          <a:xfrm>
            <a:off x="1847850" y="260350"/>
            <a:ext cx="8362950" cy="5865813"/>
          </a:xfrm>
        </p:spPr>
        <p:txBody>
          <a:bodyPr anchor="t"/>
          <a:lstStyle/>
          <a:p>
            <a:r>
              <a:rPr lang="zh-CN" altLang="en-US" sz="6400" b="1">
                <a:solidFill>
                  <a:srgbClr val="FF0000"/>
                </a:solidFill>
              </a:rPr>
              <a:t>能不能既省力，</a:t>
            </a:r>
          </a:p>
          <a:p>
            <a:r>
              <a:rPr lang="zh-CN" altLang="en-US" sz="6400" b="1">
                <a:solidFill>
                  <a:srgbClr val="FF0000"/>
                </a:solidFill>
              </a:rPr>
              <a:t>又改变力的方向？</a:t>
            </a:r>
          </a:p>
        </p:txBody>
      </p:sp>
      <p:pic>
        <p:nvPicPr>
          <p:cNvPr id="30722" name="Host Control  317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2313" y="2924175"/>
            <a:ext cx="6840537" cy="369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1524000" y="2133600"/>
            <a:ext cx="7075488" cy="1737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　　</a:t>
            </a:r>
            <a:r>
              <a:rPr lang="zh-CN" altLang="en-US" sz="3600" dirty="0">
                <a:solidFill>
                  <a:srgbClr val="0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而动滑轮虽然能省一半力，但不能改变力的方向，使用时经常感觉不便．</a:t>
            </a:r>
          </a:p>
        </p:txBody>
      </p:sp>
      <p:pic>
        <p:nvPicPr>
          <p:cNvPr id="32771" name="图片 32770" descr="滑轮组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91550" y="2438400"/>
            <a:ext cx="207645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32771"/>
          <p:cNvSpPr txBox="1"/>
          <p:nvPr/>
        </p:nvSpPr>
        <p:spPr>
          <a:xfrm>
            <a:off x="1752600" y="19050"/>
            <a:ext cx="171450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滑轮组</a:t>
            </a:r>
          </a:p>
        </p:txBody>
      </p:sp>
      <p:sp>
        <p:nvSpPr>
          <p:cNvPr id="31748" name="文本框 32772"/>
          <p:cNvSpPr txBox="1"/>
          <p:nvPr/>
        </p:nvSpPr>
        <p:spPr>
          <a:xfrm>
            <a:off x="1992313" y="692150"/>
            <a:ext cx="8280400" cy="1310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　　</a:t>
            </a:r>
            <a:r>
              <a:rPr lang="zh-CN" altLang="en-US" sz="4000" dirty="0">
                <a:solidFill>
                  <a:srgbClr val="0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定滑轮虽然能改变力的方向，使我们工作方便，但不能省力；　</a:t>
            </a: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　</a:t>
            </a:r>
          </a:p>
        </p:txBody>
      </p:sp>
      <p:sp>
        <p:nvSpPr>
          <p:cNvPr id="32774" name="矩形 32773"/>
          <p:cNvSpPr/>
          <p:nvPr/>
        </p:nvSpPr>
        <p:spPr>
          <a:xfrm>
            <a:off x="1703388" y="3933825"/>
            <a:ext cx="7019925" cy="2529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　　</a:t>
            </a:r>
            <a:r>
              <a:rPr lang="zh-CN" altLang="en-US" sz="4000" dirty="0">
                <a:solidFill>
                  <a:srgbClr val="0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于是人们就把定滑轮和动滑轮组合起来使用，把它们各自的优点结合起来，这样就组成了滑轮组</a:t>
            </a: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直接连接符 33793"/>
          <p:cNvSpPr/>
          <p:nvPr/>
        </p:nvSpPr>
        <p:spPr>
          <a:xfrm>
            <a:off x="2743200" y="2438400"/>
            <a:ext cx="304800" cy="11430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795" name="直接连接符 33794"/>
          <p:cNvSpPr/>
          <p:nvPr/>
        </p:nvSpPr>
        <p:spPr>
          <a:xfrm flipV="1">
            <a:off x="2514600" y="1752600"/>
            <a:ext cx="0" cy="19050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796" name="直接连接符 33795"/>
          <p:cNvSpPr/>
          <p:nvPr/>
        </p:nvSpPr>
        <p:spPr>
          <a:xfrm>
            <a:off x="8153400" y="1752600"/>
            <a:ext cx="0" cy="18288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797" name="直接连接符 33796"/>
          <p:cNvSpPr/>
          <p:nvPr/>
        </p:nvSpPr>
        <p:spPr>
          <a:xfrm flipV="1">
            <a:off x="8458200" y="1828800"/>
            <a:ext cx="228600" cy="11430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773" name="文本框 33797"/>
          <p:cNvSpPr txBox="1"/>
          <p:nvPr/>
        </p:nvSpPr>
        <p:spPr>
          <a:xfrm>
            <a:off x="1676400" y="76200"/>
            <a:ext cx="22860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四、滑轮组</a:t>
            </a:r>
          </a:p>
        </p:txBody>
      </p:sp>
      <p:sp>
        <p:nvSpPr>
          <p:cNvPr id="33799" name="文本框 33798"/>
          <p:cNvSpPr txBox="1"/>
          <p:nvPr/>
        </p:nvSpPr>
        <p:spPr>
          <a:xfrm>
            <a:off x="3733800" y="57150"/>
            <a:ext cx="64770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定滑轮与动滑轮组合在一起的装置</a:t>
            </a:r>
          </a:p>
        </p:txBody>
      </p:sp>
      <p:grpSp>
        <p:nvGrpSpPr>
          <p:cNvPr id="33800" name="组合 33799"/>
          <p:cNvGrpSpPr/>
          <p:nvPr/>
        </p:nvGrpSpPr>
        <p:grpSpPr>
          <a:xfrm>
            <a:off x="8653463" y="2514600"/>
            <a:ext cx="642937" cy="1219200"/>
            <a:chOff x="0" y="0"/>
            <a:chExt cx="405" cy="768"/>
          </a:xfrm>
        </p:grpSpPr>
        <p:sp>
          <p:nvSpPr>
            <p:cNvPr id="32776" name="直接连接符 33800"/>
            <p:cNvSpPr/>
            <p:nvPr/>
          </p:nvSpPr>
          <p:spPr>
            <a:xfrm flipV="1">
              <a:off x="0" y="48"/>
              <a:ext cx="144" cy="72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2777" name="文本框 33801"/>
            <p:cNvSpPr txBox="1"/>
            <p:nvPr/>
          </p:nvSpPr>
          <p:spPr>
            <a:xfrm>
              <a:off x="165" y="0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</a:p>
          </p:txBody>
        </p:sp>
      </p:grpSp>
      <p:grpSp>
        <p:nvGrpSpPr>
          <p:cNvPr id="33803" name="组合 33802"/>
          <p:cNvGrpSpPr/>
          <p:nvPr/>
        </p:nvGrpSpPr>
        <p:grpSpPr>
          <a:xfrm>
            <a:off x="3048000" y="1752600"/>
            <a:ext cx="838200" cy="1905000"/>
            <a:chOff x="0" y="0"/>
            <a:chExt cx="528" cy="1200"/>
          </a:xfrm>
        </p:grpSpPr>
        <p:sp>
          <p:nvSpPr>
            <p:cNvPr id="32779" name="直接连接符 33803"/>
            <p:cNvSpPr/>
            <p:nvPr/>
          </p:nvSpPr>
          <p:spPr>
            <a:xfrm>
              <a:off x="0" y="0"/>
              <a:ext cx="288" cy="110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2780" name="文本框 33804"/>
            <p:cNvSpPr txBox="1"/>
            <p:nvPr/>
          </p:nvSpPr>
          <p:spPr>
            <a:xfrm>
              <a:off x="336" y="912"/>
              <a:ext cx="1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</a:p>
          </p:txBody>
        </p:sp>
      </p:grpSp>
      <p:grpSp>
        <p:nvGrpSpPr>
          <p:cNvPr id="33806" name="组合 33805"/>
          <p:cNvGrpSpPr/>
          <p:nvPr/>
        </p:nvGrpSpPr>
        <p:grpSpPr>
          <a:xfrm>
            <a:off x="2209800" y="685800"/>
            <a:ext cx="1371600" cy="4662488"/>
            <a:chOff x="0" y="0"/>
            <a:chExt cx="864" cy="2937"/>
          </a:xfrm>
        </p:grpSpPr>
        <p:grpSp>
          <p:nvGrpSpPr>
            <p:cNvPr id="32782" name="组合 33806"/>
            <p:cNvGrpSpPr/>
            <p:nvPr/>
          </p:nvGrpSpPr>
          <p:grpSpPr>
            <a:xfrm>
              <a:off x="0" y="0"/>
              <a:ext cx="706" cy="2937"/>
              <a:chOff x="0" y="0"/>
              <a:chExt cx="706" cy="2937"/>
            </a:xfrm>
          </p:grpSpPr>
          <p:grpSp>
            <p:nvGrpSpPr>
              <p:cNvPr id="32783" name="组合 33807"/>
              <p:cNvGrpSpPr/>
              <p:nvPr/>
            </p:nvGrpSpPr>
            <p:grpSpPr>
              <a:xfrm>
                <a:off x="192" y="1440"/>
                <a:ext cx="340" cy="794"/>
                <a:chOff x="0" y="0"/>
                <a:chExt cx="340" cy="794"/>
              </a:xfrm>
            </p:grpSpPr>
            <p:grpSp>
              <p:nvGrpSpPr>
                <p:cNvPr id="32784" name="组合 33808"/>
                <p:cNvGrpSpPr/>
                <p:nvPr/>
              </p:nvGrpSpPr>
              <p:grpSpPr>
                <a:xfrm>
                  <a:off x="0" y="231"/>
                  <a:ext cx="340" cy="340"/>
                  <a:chOff x="0" y="0"/>
                  <a:chExt cx="680" cy="681"/>
                </a:xfrm>
              </p:grpSpPr>
              <p:grpSp>
                <p:nvGrpSpPr>
                  <p:cNvPr id="32785" name="组合 33809"/>
                  <p:cNvGrpSpPr/>
                  <p:nvPr/>
                </p:nvGrpSpPr>
                <p:grpSpPr>
                  <a:xfrm>
                    <a:off x="0" y="0"/>
                    <a:ext cx="680" cy="680"/>
                    <a:chOff x="0" y="0"/>
                    <a:chExt cx="680" cy="680"/>
                  </a:xfrm>
                </p:grpSpPr>
                <p:sp>
                  <p:nvSpPr>
                    <p:cNvPr id="32786" name="椭圆 33810"/>
                    <p:cNvSpPr/>
                    <p:nvPr/>
                  </p:nvSpPr>
                  <p:spPr>
                    <a:xfrm>
                      <a:off x="0" y="0"/>
                      <a:ext cx="680" cy="68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pPr lvl="0" indent="0"/>
                      <a:endParaRPr lang="zh-CN" altLang="en-US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32787" name="椭圆 33811"/>
                    <p:cNvSpPr/>
                    <p:nvPr/>
                  </p:nvSpPr>
                  <p:spPr>
                    <a:xfrm>
                      <a:off x="48" y="57"/>
                      <a:ext cx="576" cy="576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pPr lvl="0" indent="0"/>
                      <a:endParaRPr lang="zh-CN" altLang="en-US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32788" name="椭圆 33812"/>
                  <p:cNvSpPr/>
                  <p:nvPr/>
                </p:nvSpPr>
                <p:spPr>
                  <a:xfrm>
                    <a:off x="237" y="243"/>
                    <a:ext cx="192" cy="192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2789" name="菱形 33813"/>
                  <p:cNvSpPr/>
                  <p:nvPr/>
                </p:nvSpPr>
                <p:spPr>
                  <a:xfrm>
                    <a:off x="279" y="9"/>
                    <a:ext cx="96" cy="672"/>
                  </a:xfrm>
                  <a:prstGeom prst="diamond">
                    <a:avLst/>
                  </a:prstGeom>
                  <a:solidFill>
                    <a:srgbClr val="6633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2790" name="组合 33814"/>
                <p:cNvGrpSpPr/>
                <p:nvPr/>
              </p:nvGrpSpPr>
              <p:grpSpPr>
                <a:xfrm>
                  <a:off x="114" y="567"/>
                  <a:ext cx="102" cy="227"/>
                  <a:chOff x="0" y="0"/>
                  <a:chExt cx="148" cy="320"/>
                </a:xfrm>
              </p:grpSpPr>
              <p:sp>
                <p:nvSpPr>
                  <p:cNvPr id="32791" name="椭圆 33815"/>
                  <p:cNvSpPr/>
                  <p:nvPr/>
                </p:nvSpPr>
                <p:spPr>
                  <a:xfrm>
                    <a:off x="41" y="0"/>
                    <a:ext cx="48" cy="48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2792" name="未知"/>
                  <p:cNvSpPr/>
                  <p:nvPr/>
                </p:nvSpPr>
                <p:spPr>
                  <a:xfrm>
                    <a:off x="0" y="46"/>
                    <a:ext cx="148" cy="27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8" h="274">
                        <a:moveTo>
                          <a:pt x="64" y="0"/>
                        </a:moveTo>
                        <a:cubicBezTo>
                          <a:pt x="55" y="62"/>
                          <a:pt x="31" y="100"/>
                          <a:pt x="100" y="119"/>
                        </a:cubicBezTo>
                        <a:cubicBezTo>
                          <a:pt x="148" y="164"/>
                          <a:pt x="138" y="252"/>
                          <a:pt x="73" y="274"/>
                        </a:cubicBezTo>
                        <a:cubicBezTo>
                          <a:pt x="39" y="263"/>
                          <a:pt x="16" y="243"/>
                          <a:pt x="0" y="210"/>
                        </a:cubicBezTo>
                      </a:path>
                    </a:pathLst>
                  </a:cu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793" name="组合 33817"/>
                <p:cNvGrpSpPr/>
                <p:nvPr/>
              </p:nvGrpSpPr>
              <p:grpSpPr>
                <a:xfrm flipH="1" flipV="1">
                  <a:off x="105" y="0"/>
                  <a:ext cx="102" cy="227"/>
                  <a:chOff x="0" y="0"/>
                  <a:chExt cx="148" cy="320"/>
                </a:xfrm>
              </p:grpSpPr>
              <p:sp>
                <p:nvSpPr>
                  <p:cNvPr id="32794" name="椭圆 33818"/>
                  <p:cNvSpPr/>
                  <p:nvPr/>
                </p:nvSpPr>
                <p:spPr>
                  <a:xfrm>
                    <a:off x="41" y="0"/>
                    <a:ext cx="48" cy="48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2795" name="未知"/>
                  <p:cNvSpPr/>
                  <p:nvPr/>
                </p:nvSpPr>
                <p:spPr>
                  <a:xfrm>
                    <a:off x="0" y="46"/>
                    <a:ext cx="148" cy="27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8" h="274">
                        <a:moveTo>
                          <a:pt x="64" y="0"/>
                        </a:moveTo>
                        <a:cubicBezTo>
                          <a:pt x="55" y="62"/>
                          <a:pt x="31" y="100"/>
                          <a:pt x="100" y="119"/>
                        </a:cubicBezTo>
                        <a:cubicBezTo>
                          <a:pt x="148" y="164"/>
                          <a:pt x="138" y="252"/>
                          <a:pt x="73" y="274"/>
                        </a:cubicBezTo>
                        <a:cubicBezTo>
                          <a:pt x="39" y="263"/>
                          <a:pt x="16" y="243"/>
                          <a:pt x="0" y="210"/>
                        </a:cubicBezTo>
                      </a:path>
                    </a:pathLst>
                  </a:cu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2796" name="组合 33820"/>
              <p:cNvGrpSpPr/>
              <p:nvPr/>
            </p:nvGrpSpPr>
            <p:grpSpPr>
              <a:xfrm>
                <a:off x="192" y="306"/>
                <a:ext cx="340" cy="794"/>
                <a:chOff x="0" y="0"/>
                <a:chExt cx="340" cy="794"/>
              </a:xfrm>
            </p:grpSpPr>
            <p:grpSp>
              <p:nvGrpSpPr>
                <p:cNvPr id="32797" name="组合 33821"/>
                <p:cNvGrpSpPr/>
                <p:nvPr/>
              </p:nvGrpSpPr>
              <p:grpSpPr>
                <a:xfrm>
                  <a:off x="0" y="231"/>
                  <a:ext cx="340" cy="340"/>
                  <a:chOff x="0" y="0"/>
                  <a:chExt cx="680" cy="681"/>
                </a:xfrm>
              </p:grpSpPr>
              <p:grpSp>
                <p:nvGrpSpPr>
                  <p:cNvPr id="32798" name="组合 33822"/>
                  <p:cNvGrpSpPr/>
                  <p:nvPr/>
                </p:nvGrpSpPr>
                <p:grpSpPr>
                  <a:xfrm>
                    <a:off x="0" y="0"/>
                    <a:ext cx="680" cy="680"/>
                    <a:chOff x="0" y="0"/>
                    <a:chExt cx="680" cy="680"/>
                  </a:xfrm>
                </p:grpSpPr>
                <p:sp>
                  <p:nvSpPr>
                    <p:cNvPr id="32799" name="椭圆 33823"/>
                    <p:cNvSpPr/>
                    <p:nvPr/>
                  </p:nvSpPr>
                  <p:spPr>
                    <a:xfrm>
                      <a:off x="0" y="0"/>
                      <a:ext cx="680" cy="68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pPr lvl="0" indent="0"/>
                      <a:endParaRPr lang="zh-CN" altLang="en-US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32800" name="椭圆 33824"/>
                    <p:cNvSpPr/>
                    <p:nvPr/>
                  </p:nvSpPr>
                  <p:spPr>
                    <a:xfrm>
                      <a:off x="48" y="57"/>
                      <a:ext cx="576" cy="576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pPr lvl="0" indent="0"/>
                      <a:endParaRPr lang="zh-CN" altLang="en-US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32801" name="椭圆 33825"/>
                  <p:cNvSpPr/>
                  <p:nvPr/>
                </p:nvSpPr>
                <p:spPr>
                  <a:xfrm>
                    <a:off x="237" y="243"/>
                    <a:ext cx="192" cy="192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2802" name="菱形 33826"/>
                  <p:cNvSpPr/>
                  <p:nvPr/>
                </p:nvSpPr>
                <p:spPr>
                  <a:xfrm>
                    <a:off x="279" y="9"/>
                    <a:ext cx="96" cy="672"/>
                  </a:xfrm>
                  <a:prstGeom prst="diamond">
                    <a:avLst/>
                  </a:prstGeom>
                  <a:solidFill>
                    <a:srgbClr val="6633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2803" name="组合 33827"/>
                <p:cNvGrpSpPr/>
                <p:nvPr/>
              </p:nvGrpSpPr>
              <p:grpSpPr>
                <a:xfrm>
                  <a:off x="114" y="567"/>
                  <a:ext cx="102" cy="227"/>
                  <a:chOff x="0" y="0"/>
                  <a:chExt cx="148" cy="320"/>
                </a:xfrm>
              </p:grpSpPr>
              <p:sp>
                <p:nvSpPr>
                  <p:cNvPr id="32804" name="椭圆 33828"/>
                  <p:cNvSpPr/>
                  <p:nvPr/>
                </p:nvSpPr>
                <p:spPr>
                  <a:xfrm>
                    <a:off x="41" y="0"/>
                    <a:ext cx="48" cy="48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2805" name="未知"/>
                  <p:cNvSpPr/>
                  <p:nvPr/>
                </p:nvSpPr>
                <p:spPr>
                  <a:xfrm>
                    <a:off x="0" y="46"/>
                    <a:ext cx="148" cy="27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8" h="274">
                        <a:moveTo>
                          <a:pt x="64" y="0"/>
                        </a:moveTo>
                        <a:cubicBezTo>
                          <a:pt x="55" y="62"/>
                          <a:pt x="31" y="100"/>
                          <a:pt x="100" y="119"/>
                        </a:cubicBezTo>
                        <a:cubicBezTo>
                          <a:pt x="148" y="164"/>
                          <a:pt x="138" y="252"/>
                          <a:pt x="73" y="274"/>
                        </a:cubicBezTo>
                        <a:cubicBezTo>
                          <a:pt x="39" y="263"/>
                          <a:pt x="16" y="243"/>
                          <a:pt x="0" y="210"/>
                        </a:cubicBezTo>
                      </a:path>
                    </a:pathLst>
                  </a:cu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806" name="组合 33830"/>
                <p:cNvGrpSpPr/>
                <p:nvPr/>
              </p:nvGrpSpPr>
              <p:grpSpPr>
                <a:xfrm flipH="1" flipV="1">
                  <a:off x="105" y="0"/>
                  <a:ext cx="102" cy="227"/>
                  <a:chOff x="0" y="0"/>
                  <a:chExt cx="148" cy="320"/>
                </a:xfrm>
              </p:grpSpPr>
              <p:sp>
                <p:nvSpPr>
                  <p:cNvPr id="32807" name="椭圆 33831"/>
                  <p:cNvSpPr/>
                  <p:nvPr/>
                </p:nvSpPr>
                <p:spPr>
                  <a:xfrm>
                    <a:off x="41" y="0"/>
                    <a:ext cx="48" cy="48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2808" name="未知"/>
                  <p:cNvSpPr/>
                  <p:nvPr/>
                </p:nvSpPr>
                <p:spPr>
                  <a:xfrm>
                    <a:off x="0" y="46"/>
                    <a:ext cx="148" cy="27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8" h="274">
                        <a:moveTo>
                          <a:pt x="64" y="0"/>
                        </a:moveTo>
                        <a:cubicBezTo>
                          <a:pt x="55" y="62"/>
                          <a:pt x="31" y="100"/>
                          <a:pt x="100" y="119"/>
                        </a:cubicBezTo>
                        <a:cubicBezTo>
                          <a:pt x="148" y="164"/>
                          <a:pt x="138" y="252"/>
                          <a:pt x="73" y="274"/>
                        </a:cubicBezTo>
                        <a:cubicBezTo>
                          <a:pt x="39" y="263"/>
                          <a:pt x="16" y="243"/>
                          <a:pt x="0" y="210"/>
                        </a:cubicBezTo>
                      </a:path>
                    </a:pathLst>
                  </a:cu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2809" name="组合 33833"/>
              <p:cNvGrpSpPr/>
              <p:nvPr/>
            </p:nvGrpSpPr>
            <p:grpSpPr>
              <a:xfrm flipV="1">
                <a:off x="0" y="0"/>
                <a:ext cx="706" cy="49"/>
                <a:chOff x="0" y="0"/>
                <a:chExt cx="1764" cy="123"/>
              </a:xfrm>
            </p:grpSpPr>
            <p:grpSp>
              <p:nvGrpSpPr>
                <p:cNvPr id="32810" name="组合 33834"/>
                <p:cNvGrpSpPr/>
                <p:nvPr/>
              </p:nvGrpSpPr>
              <p:grpSpPr>
                <a:xfrm>
                  <a:off x="0" y="3"/>
                  <a:ext cx="864" cy="120"/>
                  <a:chOff x="0" y="0"/>
                  <a:chExt cx="864" cy="120"/>
                </a:xfrm>
              </p:grpSpPr>
              <p:sp>
                <p:nvSpPr>
                  <p:cNvPr id="32811" name="直接连接符 33835"/>
                  <p:cNvSpPr/>
                  <p:nvPr/>
                </p:nvSpPr>
                <p:spPr>
                  <a:xfrm flipH="1">
                    <a:off x="0" y="0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12" name="直接连接符 33836"/>
                  <p:cNvSpPr/>
                  <p:nvPr/>
                </p:nvSpPr>
                <p:spPr>
                  <a:xfrm flipH="1">
                    <a:off x="180" y="0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13" name="直接连接符 33837"/>
                  <p:cNvSpPr/>
                  <p:nvPr/>
                </p:nvSpPr>
                <p:spPr>
                  <a:xfrm flipH="1">
                    <a:off x="360" y="0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14" name="直接连接符 33838"/>
                  <p:cNvSpPr/>
                  <p:nvPr/>
                </p:nvSpPr>
                <p:spPr>
                  <a:xfrm flipH="1">
                    <a:off x="540" y="0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15" name="直接连接符 33839"/>
                  <p:cNvSpPr/>
                  <p:nvPr/>
                </p:nvSpPr>
                <p:spPr>
                  <a:xfrm flipH="1">
                    <a:off x="684" y="7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32816" name="直接连接符 33840"/>
                <p:cNvSpPr/>
                <p:nvPr/>
              </p:nvSpPr>
              <p:spPr>
                <a:xfrm>
                  <a:off x="165" y="0"/>
                  <a:ext cx="1593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32817" name="组合 33841"/>
                <p:cNvGrpSpPr/>
                <p:nvPr/>
              </p:nvGrpSpPr>
              <p:grpSpPr>
                <a:xfrm>
                  <a:off x="900" y="3"/>
                  <a:ext cx="864" cy="120"/>
                  <a:chOff x="0" y="0"/>
                  <a:chExt cx="864" cy="120"/>
                </a:xfrm>
              </p:grpSpPr>
              <p:sp>
                <p:nvSpPr>
                  <p:cNvPr id="32818" name="直接连接符 33842"/>
                  <p:cNvSpPr/>
                  <p:nvPr/>
                </p:nvSpPr>
                <p:spPr>
                  <a:xfrm flipH="1">
                    <a:off x="0" y="0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19" name="直接连接符 33843"/>
                  <p:cNvSpPr/>
                  <p:nvPr/>
                </p:nvSpPr>
                <p:spPr>
                  <a:xfrm flipH="1">
                    <a:off x="180" y="0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20" name="直接连接符 33844"/>
                  <p:cNvSpPr/>
                  <p:nvPr/>
                </p:nvSpPr>
                <p:spPr>
                  <a:xfrm flipH="1">
                    <a:off x="360" y="0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21" name="直接连接符 33845"/>
                  <p:cNvSpPr/>
                  <p:nvPr/>
                </p:nvSpPr>
                <p:spPr>
                  <a:xfrm flipH="1">
                    <a:off x="540" y="0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22" name="直接连接符 33846"/>
                  <p:cNvSpPr/>
                  <p:nvPr/>
                </p:nvSpPr>
                <p:spPr>
                  <a:xfrm flipH="1">
                    <a:off x="684" y="7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32823" name="直接连接符 33847"/>
              <p:cNvSpPr/>
              <p:nvPr/>
            </p:nvSpPr>
            <p:spPr>
              <a:xfrm>
                <a:off x="348" y="48"/>
                <a:ext cx="0" cy="28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2824" name="组合 33848"/>
              <p:cNvGrpSpPr/>
              <p:nvPr/>
            </p:nvGrpSpPr>
            <p:grpSpPr>
              <a:xfrm>
                <a:off x="270" y="2217"/>
                <a:ext cx="192" cy="720"/>
                <a:chOff x="0" y="0"/>
                <a:chExt cx="192" cy="720"/>
              </a:xfrm>
            </p:grpSpPr>
            <p:sp>
              <p:nvSpPr>
                <p:cNvPr id="32825" name="矩形 33849"/>
                <p:cNvSpPr/>
                <p:nvPr/>
              </p:nvSpPr>
              <p:spPr>
                <a:xfrm>
                  <a:off x="0" y="96"/>
                  <a:ext cx="192" cy="144"/>
                </a:xfrm>
                <a:prstGeom prst="rect">
                  <a:avLst/>
                </a:prstGeom>
                <a:solidFill>
                  <a:srgbClr val="6633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826" name="矩形 33850"/>
                <p:cNvSpPr/>
                <p:nvPr/>
              </p:nvSpPr>
              <p:spPr>
                <a:xfrm>
                  <a:off x="0" y="336"/>
                  <a:ext cx="192" cy="144"/>
                </a:xfrm>
                <a:prstGeom prst="rect">
                  <a:avLst/>
                </a:prstGeom>
                <a:solidFill>
                  <a:srgbClr val="6633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827" name="矩形 33851"/>
                <p:cNvSpPr/>
                <p:nvPr/>
              </p:nvSpPr>
              <p:spPr>
                <a:xfrm>
                  <a:off x="0" y="576"/>
                  <a:ext cx="192" cy="144"/>
                </a:xfrm>
                <a:prstGeom prst="rect">
                  <a:avLst/>
                </a:prstGeom>
                <a:solidFill>
                  <a:srgbClr val="6633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828" name="直接连接符 33852"/>
                <p:cNvSpPr/>
                <p:nvPr/>
              </p:nvSpPr>
              <p:spPr>
                <a:xfrm>
                  <a:off x="87" y="240"/>
                  <a:ext cx="0" cy="9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29" name="直接连接符 33853"/>
                <p:cNvSpPr/>
                <p:nvPr/>
              </p:nvSpPr>
              <p:spPr>
                <a:xfrm>
                  <a:off x="87" y="0"/>
                  <a:ext cx="0" cy="9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30" name="直接连接符 33854"/>
                <p:cNvSpPr/>
                <p:nvPr/>
              </p:nvSpPr>
              <p:spPr>
                <a:xfrm>
                  <a:off x="87" y="480"/>
                  <a:ext cx="0" cy="9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32831" name="文本框 33855"/>
            <p:cNvSpPr txBox="1"/>
            <p:nvPr/>
          </p:nvSpPr>
          <p:spPr>
            <a:xfrm>
              <a:off x="528" y="2448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G</a:t>
              </a:r>
            </a:p>
          </p:txBody>
        </p:sp>
      </p:grpSp>
      <p:grpSp>
        <p:nvGrpSpPr>
          <p:cNvPr id="33857" name="组合 33856"/>
          <p:cNvGrpSpPr/>
          <p:nvPr/>
        </p:nvGrpSpPr>
        <p:grpSpPr>
          <a:xfrm>
            <a:off x="7772400" y="685800"/>
            <a:ext cx="1371600" cy="4648200"/>
            <a:chOff x="0" y="0"/>
            <a:chExt cx="864" cy="2928"/>
          </a:xfrm>
        </p:grpSpPr>
        <p:grpSp>
          <p:nvGrpSpPr>
            <p:cNvPr id="32833" name="组合 33857"/>
            <p:cNvGrpSpPr/>
            <p:nvPr/>
          </p:nvGrpSpPr>
          <p:grpSpPr>
            <a:xfrm>
              <a:off x="240" y="288"/>
              <a:ext cx="340" cy="794"/>
              <a:chOff x="0" y="0"/>
              <a:chExt cx="340" cy="794"/>
            </a:xfrm>
          </p:grpSpPr>
          <p:grpSp>
            <p:nvGrpSpPr>
              <p:cNvPr id="32834" name="组合 33858"/>
              <p:cNvGrpSpPr/>
              <p:nvPr/>
            </p:nvGrpSpPr>
            <p:grpSpPr>
              <a:xfrm>
                <a:off x="0" y="231"/>
                <a:ext cx="340" cy="340"/>
                <a:chOff x="0" y="0"/>
                <a:chExt cx="680" cy="681"/>
              </a:xfrm>
            </p:grpSpPr>
            <p:grpSp>
              <p:nvGrpSpPr>
                <p:cNvPr id="32835" name="组合 33859"/>
                <p:cNvGrpSpPr/>
                <p:nvPr/>
              </p:nvGrpSpPr>
              <p:grpSpPr>
                <a:xfrm>
                  <a:off x="0" y="0"/>
                  <a:ext cx="680" cy="680"/>
                  <a:chOff x="0" y="0"/>
                  <a:chExt cx="680" cy="680"/>
                </a:xfrm>
              </p:grpSpPr>
              <p:sp>
                <p:nvSpPr>
                  <p:cNvPr id="32836" name="椭圆 33860"/>
                  <p:cNvSpPr/>
                  <p:nvPr/>
                </p:nvSpPr>
                <p:spPr>
                  <a:xfrm>
                    <a:off x="0" y="0"/>
                    <a:ext cx="680" cy="68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2837" name="椭圆 33861"/>
                  <p:cNvSpPr/>
                  <p:nvPr/>
                </p:nvSpPr>
                <p:spPr>
                  <a:xfrm>
                    <a:off x="48" y="57"/>
                    <a:ext cx="576" cy="57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32838" name="椭圆 33862"/>
                <p:cNvSpPr/>
                <p:nvPr/>
              </p:nvSpPr>
              <p:spPr>
                <a:xfrm>
                  <a:off x="237" y="243"/>
                  <a:ext cx="192" cy="192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839" name="菱形 33863"/>
                <p:cNvSpPr/>
                <p:nvPr/>
              </p:nvSpPr>
              <p:spPr>
                <a:xfrm>
                  <a:off x="279" y="9"/>
                  <a:ext cx="96" cy="672"/>
                </a:xfrm>
                <a:prstGeom prst="diamond">
                  <a:avLst/>
                </a:prstGeom>
                <a:solidFill>
                  <a:srgbClr val="6633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840" name="组合 33864"/>
              <p:cNvGrpSpPr/>
              <p:nvPr/>
            </p:nvGrpSpPr>
            <p:grpSpPr>
              <a:xfrm>
                <a:off x="114" y="567"/>
                <a:ext cx="102" cy="227"/>
                <a:chOff x="0" y="0"/>
                <a:chExt cx="148" cy="320"/>
              </a:xfrm>
            </p:grpSpPr>
            <p:sp>
              <p:nvSpPr>
                <p:cNvPr id="32841" name="椭圆 33865"/>
                <p:cNvSpPr/>
                <p:nvPr/>
              </p:nvSpPr>
              <p:spPr>
                <a:xfrm>
                  <a:off x="41" y="0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842" name="未知"/>
                <p:cNvSpPr/>
                <p:nvPr/>
              </p:nvSpPr>
              <p:spPr>
                <a:xfrm>
                  <a:off x="0" y="46"/>
                  <a:ext cx="148" cy="27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8" h="274">
                      <a:moveTo>
                        <a:pt x="64" y="0"/>
                      </a:moveTo>
                      <a:cubicBezTo>
                        <a:pt x="55" y="62"/>
                        <a:pt x="31" y="100"/>
                        <a:pt x="100" y="119"/>
                      </a:cubicBezTo>
                      <a:cubicBezTo>
                        <a:pt x="148" y="164"/>
                        <a:pt x="138" y="252"/>
                        <a:pt x="73" y="274"/>
                      </a:cubicBezTo>
                      <a:cubicBezTo>
                        <a:pt x="39" y="263"/>
                        <a:pt x="16" y="243"/>
                        <a:pt x="0" y="210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43" name="组合 33867"/>
              <p:cNvGrpSpPr/>
              <p:nvPr/>
            </p:nvGrpSpPr>
            <p:grpSpPr>
              <a:xfrm flipH="1" flipV="1">
                <a:off x="105" y="0"/>
                <a:ext cx="102" cy="227"/>
                <a:chOff x="0" y="0"/>
                <a:chExt cx="148" cy="320"/>
              </a:xfrm>
            </p:grpSpPr>
            <p:sp>
              <p:nvSpPr>
                <p:cNvPr id="32844" name="椭圆 33868"/>
                <p:cNvSpPr/>
                <p:nvPr/>
              </p:nvSpPr>
              <p:spPr>
                <a:xfrm>
                  <a:off x="41" y="0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845" name="未知"/>
                <p:cNvSpPr/>
                <p:nvPr/>
              </p:nvSpPr>
              <p:spPr>
                <a:xfrm>
                  <a:off x="0" y="46"/>
                  <a:ext cx="148" cy="27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8" h="274">
                      <a:moveTo>
                        <a:pt x="64" y="0"/>
                      </a:moveTo>
                      <a:cubicBezTo>
                        <a:pt x="55" y="62"/>
                        <a:pt x="31" y="100"/>
                        <a:pt x="100" y="119"/>
                      </a:cubicBezTo>
                      <a:cubicBezTo>
                        <a:pt x="148" y="164"/>
                        <a:pt x="138" y="252"/>
                        <a:pt x="73" y="274"/>
                      </a:cubicBezTo>
                      <a:cubicBezTo>
                        <a:pt x="39" y="263"/>
                        <a:pt x="16" y="243"/>
                        <a:pt x="0" y="210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2846" name="组合 33870"/>
            <p:cNvGrpSpPr/>
            <p:nvPr/>
          </p:nvGrpSpPr>
          <p:grpSpPr>
            <a:xfrm>
              <a:off x="240" y="1414"/>
              <a:ext cx="340" cy="794"/>
              <a:chOff x="0" y="0"/>
              <a:chExt cx="340" cy="794"/>
            </a:xfrm>
          </p:grpSpPr>
          <p:grpSp>
            <p:nvGrpSpPr>
              <p:cNvPr id="32847" name="组合 33871"/>
              <p:cNvGrpSpPr/>
              <p:nvPr/>
            </p:nvGrpSpPr>
            <p:grpSpPr>
              <a:xfrm>
                <a:off x="0" y="231"/>
                <a:ext cx="340" cy="340"/>
                <a:chOff x="0" y="0"/>
                <a:chExt cx="680" cy="681"/>
              </a:xfrm>
            </p:grpSpPr>
            <p:grpSp>
              <p:nvGrpSpPr>
                <p:cNvPr id="32848" name="组合 33872"/>
                <p:cNvGrpSpPr/>
                <p:nvPr/>
              </p:nvGrpSpPr>
              <p:grpSpPr>
                <a:xfrm>
                  <a:off x="0" y="0"/>
                  <a:ext cx="680" cy="680"/>
                  <a:chOff x="0" y="0"/>
                  <a:chExt cx="680" cy="680"/>
                </a:xfrm>
              </p:grpSpPr>
              <p:sp>
                <p:nvSpPr>
                  <p:cNvPr id="32849" name="椭圆 33873"/>
                  <p:cNvSpPr/>
                  <p:nvPr/>
                </p:nvSpPr>
                <p:spPr>
                  <a:xfrm>
                    <a:off x="0" y="0"/>
                    <a:ext cx="680" cy="68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2850" name="椭圆 33874"/>
                  <p:cNvSpPr/>
                  <p:nvPr/>
                </p:nvSpPr>
                <p:spPr>
                  <a:xfrm>
                    <a:off x="48" y="57"/>
                    <a:ext cx="576" cy="57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pPr lvl="0" indent="0"/>
                    <a:endParaRPr lang="zh-CN" altLang="en-US">
                      <a:latin typeface="Times New Roman" panose="02020603050405020304" pitchFamily="2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32851" name="椭圆 33875"/>
                <p:cNvSpPr/>
                <p:nvPr/>
              </p:nvSpPr>
              <p:spPr>
                <a:xfrm>
                  <a:off x="237" y="243"/>
                  <a:ext cx="192" cy="192"/>
                </a:xfrm>
                <a:prstGeom prst="ellipse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852" name="菱形 33876"/>
                <p:cNvSpPr/>
                <p:nvPr/>
              </p:nvSpPr>
              <p:spPr>
                <a:xfrm>
                  <a:off x="279" y="9"/>
                  <a:ext cx="96" cy="672"/>
                </a:xfrm>
                <a:prstGeom prst="diamond">
                  <a:avLst/>
                </a:prstGeom>
                <a:solidFill>
                  <a:srgbClr val="6633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853" name="组合 33877"/>
              <p:cNvGrpSpPr/>
              <p:nvPr/>
            </p:nvGrpSpPr>
            <p:grpSpPr>
              <a:xfrm>
                <a:off x="114" y="567"/>
                <a:ext cx="102" cy="227"/>
                <a:chOff x="0" y="0"/>
                <a:chExt cx="148" cy="320"/>
              </a:xfrm>
            </p:grpSpPr>
            <p:sp>
              <p:nvSpPr>
                <p:cNvPr id="32854" name="椭圆 33878"/>
                <p:cNvSpPr/>
                <p:nvPr/>
              </p:nvSpPr>
              <p:spPr>
                <a:xfrm>
                  <a:off x="41" y="0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855" name="未知"/>
                <p:cNvSpPr/>
                <p:nvPr/>
              </p:nvSpPr>
              <p:spPr>
                <a:xfrm>
                  <a:off x="0" y="46"/>
                  <a:ext cx="148" cy="27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8" h="274">
                      <a:moveTo>
                        <a:pt x="64" y="0"/>
                      </a:moveTo>
                      <a:cubicBezTo>
                        <a:pt x="55" y="62"/>
                        <a:pt x="31" y="100"/>
                        <a:pt x="100" y="119"/>
                      </a:cubicBezTo>
                      <a:cubicBezTo>
                        <a:pt x="148" y="164"/>
                        <a:pt x="138" y="252"/>
                        <a:pt x="73" y="274"/>
                      </a:cubicBezTo>
                      <a:cubicBezTo>
                        <a:pt x="39" y="263"/>
                        <a:pt x="16" y="243"/>
                        <a:pt x="0" y="210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56" name="组合 33880"/>
              <p:cNvGrpSpPr/>
              <p:nvPr/>
            </p:nvGrpSpPr>
            <p:grpSpPr>
              <a:xfrm flipH="1" flipV="1">
                <a:off x="105" y="0"/>
                <a:ext cx="102" cy="227"/>
                <a:chOff x="0" y="0"/>
                <a:chExt cx="148" cy="320"/>
              </a:xfrm>
            </p:grpSpPr>
            <p:sp>
              <p:nvSpPr>
                <p:cNvPr id="32857" name="椭圆 33881"/>
                <p:cNvSpPr/>
                <p:nvPr/>
              </p:nvSpPr>
              <p:spPr>
                <a:xfrm>
                  <a:off x="41" y="0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858" name="未知"/>
                <p:cNvSpPr/>
                <p:nvPr/>
              </p:nvSpPr>
              <p:spPr>
                <a:xfrm>
                  <a:off x="0" y="46"/>
                  <a:ext cx="148" cy="27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8" h="274">
                      <a:moveTo>
                        <a:pt x="64" y="0"/>
                      </a:moveTo>
                      <a:cubicBezTo>
                        <a:pt x="55" y="62"/>
                        <a:pt x="31" y="100"/>
                        <a:pt x="100" y="119"/>
                      </a:cubicBezTo>
                      <a:cubicBezTo>
                        <a:pt x="148" y="164"/>
                        <a:pt x="138" y="252"/>
                        <a:pt x="73" y="274"/>
                      </a:cubicBezTo>
                      <a:cubicBezTo>
                        <a:pt x="39" y="263"/>
                        <a:pt x="16" y="243"/>
                        <a:pt x="0" y="210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2859" name="组合 33883"/>
            <p:cNvGrpSpPr/>
            <p:nvPr/>
          </p:nvGrpSpPr>
          <p:grpSpPr>
            <a:xfrm flipV="1">
              <a:off x="0" y="0"/>
              <a:ext cx="706" cy="49"/>
              <a:chOff x="0" y="0"/>
              <a:chExt cx="1764" cy="123"/>
            </a:xfrm>
          </p:grpSpPr>
          <p:grpSp>
            <p:nvGrpSpPr>
              <p:cNvPr id="32860" name="组合 33884"/>
              <p:cNvGrpSpPr/>
              <p:nvPr/>
            </p:nvGrpSpPr>
            <p:grpSpPr>
              <a:xfrm>
                <a:off x="0" y="3"/>
                <a:ext cx="864" cy="120"/>
                <a:chOff x="0" y="0"/>
                <a:chExt cx="864" cy="120"/>
              </a:xfrm>
            </p:grpSpPr>
            <p:sp>
              <p:nvSpPr>
                <p:cNvPr id="32861" name="直接连接符 33885"/>
                <p:cNvSpPr/>
                <p:nvPr/>
              </p:nvSpPr>
              <p:spPr>
                <a:xfrm flipH="1">
                  <a:off x="0" y="0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62" name="直接连接符 33886"/>
                <p:cNvSpPr/>
                <p:nvPr/>
              </p:nvSpPr>
              <p:spPr>
                <a:xfrm flipH="1">
                  <a:off x="180" y="0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63" name="直接连接符 33887"/>
                <p:cNvSpPr/>
                <p:nvPr/>
              </p:nvSpPr>
              <p:spPr>
                <a:xfrm flipH="1">
                  <a:off x="360" y="0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64" name="直接连接符 33888"/>
                <p:cNvSpPr/>
                <p:nvPr/>
              </p:nvSpPr>
              <p:spPr>
                <a:xfrm flipH="1">
                  <a:off x="540" y="0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65" name="直接连接符 33889"/>
                <p:cNvSpPr/>
                <p:nvPr/>
              </p:nvSpPr>
              <p:spPr>
                <a:xfrm flipH="1">
                  <a:off x="684" y="7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2866" name="直接连接符 33890"/>
              <p:cNvSpPr/>
              <p:nvPr/>
            </p:nvSpPr>
            <p:spPr>
              <a:xfrm>
                <a:off x="165" y="0"/>
                <a:ext cx="1593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2867" name="组合 33891"/>
              <p:cNvGrpSpPr/>
              <p:nvPr/>
            </p:nvGrpSpPr>
            <p:grpSpPr>
              <a:xfrm>
                <a:off x="900" y="3"/>
                <a:ext cx="864" cy="120"/>
                <a:chOff x="0" y="0"/>
                <a:chExt cx="864" cy="120"/>
              </a:xfrm>
            </p:grpSpPr>
            <p:sp>
              <p:nvSpPr>
                <p:cNvPr id="32868" name="直接连接符 33892"/>
                <p:cNvSpPr/>
                <p:nvPr/>
              </p:nvSpPr>
              <p:spPr>
                <a:xfrm flipH="1">
                  <a:off x="0" y="0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69" name="直接连接符 33893"/>
                <p:cNvSpPr/>
                <p:nvPr/>
              </p:nvSpPr>
              <p:spPr>
                <a:xfrm flipH="1">
                  <a:off x="180" y="0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70" name="直接连接符 33894"/>
                <p:cNvSpPr/>
                <p:nvPr/>
              </p:nvSpPr>
              <p:spPr>
                <a:xfrm flipH="1">
                  <a:off x="360" y="0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71" name="直接连接符 33895"/>
                <p:cNvSpPr/>
                <p:nvPr/>
              </p:nvSpPr>
              <p:spPr>
                <a:xfrm flipH="1">
                  <a:off x="540" y="0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72" name="直接连接符 33896"/>
                <p:cNvSpPr/>
                <p:nvPr/>
              </p:nvSpPr>
              <p:spPr>
                <a:xfrm flipH="1">
                  <a:off x="684" y="7"/>
                  <a:ext cx="180" cy="1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32873" name="直接连接符 33897"/>
            <p:cNvSpPr/>
            <p:nvPr/>
          </p:nvSpPr>
          <p:spPr>
            <a:xfrm>
              <a:off x="384" y="48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2874" name="组合 33898"/>
            <p:cNvGrpSpPr/>
            <p:nvPr/>
          </p:nvGrpSpPr>
          <p:grpSpPr>
            <a:xfrm>
              <a:off x="315" y="2208"/>
              <a:ext cx="192" cy="720"/>
              <a:chOff x="0" y="0"/>
              <a:chExt cx="192" cy="720"/>
            </a:xfrm>
          </p:grpSpPr>
          <p:sp>
            <p:nvSpPr>
              <p:cNvPr id="32875" name="矩形 33899"/>
              <p:cNvSpPr/>
              <p:nvPr/>
            </p:nvSpPr>
            <p:spPr>
              <a:xfrm>
                <a:off x="0" y="96"/>
                <a:ext cx="192" cy="144"/>
              </a:xfrm>
              <a:prstGeom prst="rect">
                <a:avLst/>
              </a:prstGeom>
              <a:solidFill>
                <a:srgbClr val="6633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876" name="矩形 33900"/>
              <p:cNvSpPr/>
              <p:nvPr/>
            </p:nvSpPr>
            <p:spPr>
              <a:xfrm>
                <a:off x="0" y="336"/>
                <a:ext cx="192" cy="144"/>
              </a:xfrm>
              <a:prstGeom prst="rect">
                <a:avLst/>
              </a:prstGeom>
              <a:solidFill>
                <a:srgbClr val="6633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877" name="矩形 33901"/>
              <p:cNvSpPr/>
              <p:nvPr/>
            </p:nvSpPr>
            <p:spPr>
              <a:xfrm>
                <a:off x="0" y="576"/>
                <a:ext cx="192" cy="144"/>
              </a:xfrm>
              <a:prstGeom prst="rect">
                <a:avLst/>
              </a:prstGeom>
              <a:solidFill>
                <a:srgbClr val="6633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Times New Roman" panose="020206030504050203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878" name="直接连接符 33902"/>
              <p:cNvSpPr/>
              <p:nvPr/>
            </p:nvSpPr>
            <p:spPr>
              <a:xfrm>
                <a:off x="87" y="240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79" name="直接连接符 33903"/>
              <p:cNvSpPr/>
              <p:nvPr/>
            </p:nvSpPr>
            <p:spPr>
              <a:xfrm>
                <a:off x="87" y="0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80" name="直接连接符 33904"/>
              <p:cNvSpPr/>
              <p:nvPr/>
            </p:nvSpPr>
            <p:spPr>
              <a:xfrm>
                <a:off x="87" y="480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2881" name="文本框 33905"/>
            <p:cNvSpPr txBox="1"/>
            <p:nvPr/>
          </p:nvSpPr>
          <p:spPr>
            <a:xfrm>
              <a:off x="576" y="244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G</a:t>
              </a:r>
            </a:p>
          </p:txBody>
        </p:sp>
      </p:grpSp>
      <p:sp>
        <p:nvSpPr>
          <p:cNvPr id="33907" name="文本框 33906"/>
          <p:cNvSpPr txBox="1"/>
          <p:nvPr/>
        </p:nvSpPr>
        <p:spPr>
          <a:xfrm>
            <a:off x="4440238" y="4797425"/>
            <a:ext cx="22860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A5002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实验结果：</a:t>
            </a:r>
          </a:p>
        </p:txBody>
      </p:sp>
      <p:sp>
        <p:nvSpPr>
          <p:cNvPr id="33908" name="文本框 33907"/>
          <p:cNvSpPr txBox="1"/>
          <p:nvPr/>
        </p:nvSpPr>
        <p:spPr>
          <a:xfrm>
            <a:off x="1524000" y="5445125"/>
            <a:ext cx="9144000" cy="1584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拉力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的大小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与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吊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起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动滑轮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的绳子股数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有关。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动滑轮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被几股绳子吊起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，所用力就是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物重和动滑轮重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的几分之一</a:t>
            </a:r>
          </a:p>
          <a:p>
            <a:pPr lvl="0" indent="0">
              <a:spcBef>
                <a:spcPct val="50000"/>
              </a:spcBef>
            </a:pP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909" name="文本框 33908"/>
          <p:cNvSpPr txBox="1"/>
          <p:nvPr/>
        </p:nvSpPr>
        <p:spPr>
          <a:xfrm>
            <a:off x="3935413" y="3860800"/>
            <a:ext cx="954087" cy="8242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</a:p>
          <a:p>
            <a:pPr lvl="0" indent="0"/>
            <a:endParaRPr lang="en-US" altLang="zh-CN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910" name="文本框 33909"/>
          <p:cNvSpPr txBox="1"/>
          <p:nvPr/>
        </p:nvSpPr>
        <p:spPr>
          <a:xfrm>
            <a:off x="9409113" y="3860800"/>
            <a:ext cx="675005" cy="8242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</a:p>
          <a:p>
            <a:pPr lvl="0" indent="0"/>
            <a:endParaRPr lang="en-US" altLang="zh-CN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33911" name="组合 33910"/>
          <p:cNvGrpSpPr/>
          <p:nvPr/>
        </p:nvGrpSpPr>
        <p:grpSpPr>
          <a:xfrm>
            <a:off x="4008438" y="2420938"/>
            <a:ext cx="2209800" cy="857744"/>
            <a:chOff x="0" y="0"/>
            <a:chExt cx="1392" cy="412"/>
          </a:xfrm>
        </p:grpSpPr>
        <p:grpSp>
          <p:nvGrpSpPr>
            <p:cNvPr id="32887" name="组合 33911"/>
            <p:cNvGrpSpPr/>
            <p:nvPr/>
          </p:nvGrpSpPr>
          <p:grpSpPr>
            <a:xfrm>
              <a:off x="336" y="0"/>
              <a:ext cx="336" cy="412"/>
              <a:chOff x="0" y="0"/>
              <a:chExt cx="336" cy="412"/>
            </a:xfrm>
          </p:grpSpPr>
          <p:sp>
            <p:nvSpPr>
              <p:cNvPr id="32888" name="直接连接符 33912"/>
              <p:cNvSpPr/>
              <p:nvPr/>
            </p:nvSpPr>
            <p:spPr>
              <a:xfrm>
                <a:off x="0" y="240"/>
                <a:ext cx="33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89" name="文本框 33913"/>
              <p:cNvSpPr txBox="1"/>
              <p:nvPr/>
            </p:nvSpPr>
            <p:spPr>
              <a:xfrm>
                <a:off x="48" y="0"/>
                <a:ext cx="192" cy="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2890" name="文本框 33914"/>
              <p:cNvSpPr txBox="1"/>
              <p:nvPr/>
            </p:nvSpPr>
            <p:spPr>
              <a:xfrm>
                <a:off x="48" y="192"/>
                <a:ext cx="240" cy="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2</a:t>
                </a:r>
              </a:p>
            </p:txBody>
          </p:sp>
        </p:grpSp>
        <p:sp>
          <p:nvSpPr>
            <p:cNvPr id="32891" name="文本框 33915"/>
            <p:cNvSpPr txBox="1"/>
            <p:nvPr/>
          </p:nvSpPr>
          <p:spPr>
            <a:xfrm>
              <a:off x="0" y="96"/>
              <a:ext cx="1392" cy="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r>
                <a:rPr lang="zh-CN" altLang="en-US" sz="2400">
                  <a:latin typeface="Times New Roman" panose="02020603050405020304" pitchFamily="2" charset="0"/>
                  <a:ea typeface="宋体" panose="02010600030101010101" pitchFamily="2" charset="-122"/>
                </a:rPr>
                <a:t>＝</a:t>
              </a:r>
            </a:p>
          </p:txBody>
        </p:sp>
        <p:sp>
          <p:nvSpPr>
            <p:cNvPr id="32892" name="文本框 33916"/>
            <p:cNvSpPr txBox="1"/>
            <p:nvPr/>
          </p:nvSpPr>
          <p:spPr>
            <a:xfrm>
              <a:off x="624" y="96"/>
              <a:ext cx="288" cy="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G</a:t>
              </a:r>
            </a:p>
          </p:txBody>
        </p:sp>
      </p:grpSp>
      <p:grpSp>
        <p:nvGrpSpPr>
          <p:cNvPr id="33918" name="组合 33917"/>
          <p:cNvGrpSpPr/>
          <p:nvPr/>
        </p:nvGrpSpPr>
        <p:grpSpPr>
          <a:xfrm>
            <a:off x="8904288" y="2852738"/>
            <a:ext cx="2209800" cy="762000"/>
            <a:chOff x="0" y="0"/>
            <a:chExt cx="1392" cy="480"/>
          </a:xfrm>
        </p:grpSpPr>
        <p:grpSp>
          <p:nvGrpSpPr>
            <p:cNvPr id="32894" name="组合 33918"/>
            <p:cNvGrpSpPr/>
            <p:nvPr/>
          </p:nvGrpSpPr>
          <p:grpSpPr>
            <a:xfrm>
              <a:off x="336" y="0"/>
              <a:ext cx="336" cy="480"/>
              <a:chOff x="0" y="0"/>
              <a:chExt cx="336" cy="480"/>
            </a:xfrm>
          </p:grpSpPr>
          <p:sp>
            <p:nvSpPr>
              <p:cNvPr id="32895" name="直接连接符 33919"/>
              <p:cNvSpPr/>
              <p:nvPr/>
            </p:nvSpPr>
            <p:spPr>
              <a:xfrm>
                <a:off x="0" y="240"/>
                <a:ext cx="33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96" name="文本框 33920"/>
              <p:cNvSpPr txBox="1"/>
              <p:nvPr/>
            </p:nvSpPr>
            <p:spPr>
              <a:xfrm>
                <a:off x="48" y="0"/>
                <a:ext cx="19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2897" name="文本框 33921"/>
              <p:cNvSpPr txBox="1"/>
              <p:nvPr/>
            </p:nvSpPr>
            <p:spPr>
              <a:xfrm>
                <a:off x="48" y="192"/>
                <a:ext cx="2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en-US" altLang="zh-CN" sz="2400">
                    <a:solidFill>
                      <a:srgbClr val="FF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3</a:t>
                </a:r>
              </a:p>
            </p:txBody>
          </p:sp>
        </p:grpSp>
        <p:sp>
          <p:nvSpPr>
            <p:cNvPr id="32898" name="文本框 33922"/>
            <p:cNvSpPr txBox="1"/>
            <p:nvPr/>
          </p:nvSpPr>
          <p:spPr>
            <a:xfrm>
              <a:off x="0" y="96"/>
              <a:ext cx="13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r>
                <a:rPr lang="zh-CN" altLang="en-US" sz="2400">
                  <a:latin typeface="Times New Roman" panose="02020603050405020304" pitchFamily="2" charset="0"/>
                  <a:ea typeface="宋体" panose="02010600030101010101" pitchFamily="2" charset="-122"/>
                </a:rPr>
                <a:t>＝</a:t>
              </a:r>
            </a:p>
          </p:txBody>
        </p:sp>
        <p:sp>
          <p:nvSpPr>
            <p:cNvPr id="32899" name="文本框 33923"/>
            <p:cNvSpPr txBox="1"/>
            <p:nvPr/>
          </p:nvSpPr>
          <p:spPr>
            <a:xfrm>
              <a:off x="624" y="96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G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8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8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3" dur="2000"/>
                                        <p:tgtEl>
                                          <p:spTgt spid="33908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/>
          </p:cNvSpPr>
          <p:nvPr>
            <p:ph type="title"/>
          </p:nvPr>
        </p:nvSpPr>
        <p:spPr>
          <a:xfrm>
            <a:off x="1040130" y="59055"/>
            <a:ext cx="5460365" cy="1143000"/>
          </a:xfrm>
        </p:spPr>
        <p:txBody>
          <a:bodyPr wrap="square" lIns="91440" tIns="45720" rIns="91440" bIns="45720" anchor="ctr"/>
          <a:lstStyle/>
          <a:p>
            <a:pPr algn="l"/>
            <a:r>
              <a:rPr lang="zh-CN" altLang="en-US" b="1" dirty="0">
                <a:solidFill>
                  <a:schemeClr val="tx1"/>
                </a:solidFill>
                <a:ea typeface="黑体" panose="02010609060101010101" pitchFamily="2" charset="-122"/>
              </a:rPr>
              <a:t>滑轮组的应用</a:t>
            </a:r>
          </a:p>
        </p:txBody>
      </p:sp>
      <p:sp>
        <p:nvSpPr>
          <p:cNvPr id="72706" name="Rectangle 3"/>
          <p:cNvSpPr>
            <a:spLocks noGrp="1"/>
          </p:cNvSpPr>
          <p:nvPr>
            <p:ph type="body" sz="half" idx="1"/>
          </p:nvPr>
        </p:nvSpPr>
        <p:spPr>
          <a:xfrm>
            <a:off x="506730" y="5524500"/>
            <a:ext cx="2766695" cy="1102995"/>
          </a:xfrm>
        </p:spPr>
        <p:txBody>
          <a:bodyPr wrap="square" lIns="91440" tIns="45720" rIns="91440" bIns="45720" anchor="t">
            <a:normAutofit lnSpcReduction="20000"/>
          </a:bodyPr>
          <a:lstStyle/>
          <a:p>
            <a:pPr>
              <a:buNone/>
            </a:pPr>
            <a:r>
              <a:rPr lang="zh-CN" altLang="en-US" sz="4000" b="1" dirty="0">
                <a:solidFill>
                  <a:srgbClr val="000099"/>
                </a:solidFill>
              </a:rPr>
              <a:t>  </a:t>
            </a:r>
            <a:r>
              <a:rPr lang="zh-CN" altLang="en-US" sz="3600" b="1" dirty="0">
                <a:solidFill>
                  <a:srgbClr val="000099"/>
                </a:solidFill>
              </a:rPr>
              <a:t>健身器械中的滑轮组</a:t>
            </a:r>
          </a:p>
        </p:txBody>
      </p:sp>
      <p:grpSp>
        <p:nvGrpSpPr>
          <p:cNvPr id="72707" name="Group 4"/>
          <p:cNvGrpSpPr/>
          <p:nvPr/>
        </p:nvGrpSpPr>
        <p:grpSpPr>
          <a:xfrm>
            <a:off x="-141605" y="1481455"/>
            <a:ext cx="4195445" cy="3653790"/>
            <a:chOff x="0" y="0"/>
            <a:chExt cx="8050" cy="7938"/>
          </a:xfrm>
        </p:grpSpPr>
        <p:pic>
          <p:nvPicPr>
            <p:cNvPr id="72708" name="Picture 5" descr="345636894981394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7823" cy="78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09" name="Rectangle 6"/>
            <p:cNvSpPr/>
            <p:nvPr/>
          </p:nvSpPr>
          <p:spPr>
            <a:xfrm>
              <a:off x="5330" y="7258"/>
              <a:ext cx="2720" cy="68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73729" name="Picture 2" descr="20110724200419-1994979285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98800" y="875665"/>
            <a:ext cx="5184140" cy="4259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Rectangle 4"/>
          <p:cNvSpPr>
            <a:spLocks noGrp="1"/>
          </p:cNvSpPr>
          <p:nvPr/>
        </p:nvSpPr>
        <p:spPr>
          <a:xfrm>
            <a:off x="4598035" y="5433695"/>
            <a:ext cx="2494280" cy="12839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4400" b="1" dirty="0">
                <a:solidFill>
                  <a:srgbClr val="000099"/>
                </a:solidFill>
              </a:rPr>
              <a:t>  </a:t>
            </a:r>
            <a:r>
              <a:rPr lang="zh-CN" altLang="en-US" sz="4000" b="1" dirty="0">
                <a:solidFill>
                  <a:srgbClr val="000099"/>
                </a:solidFill>
              </a:rPr>
              <a:t>电梯中的滑轮组</a:t>
            </a:r>
          </a:p>
        </p:txBody>
      </p:sp>
      <p:sp>
        <p:nvSpPr>
          <p:cNvPr id="74753" name="Rectangle 2"/>
          <p:cNvSpPr>
            <a:spLocks noGrp="1"/>
          </p:cNvSpPr>
          <p:nvPr/>
        </p:nvSpPr>
        <p:spPr>
          <a:xfrm>
            <a:off x="6398895" y="186690"/>
            <a:ext cx="5589905" cy="887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4400" b="1" dirty="0">
                <a:solidFill>
                  <a:srgbClr val="000099"/>
                </a:solidFill>
              </a:rPr>
              <a:t>  起重机中的滑轮组</a:t>
            </a:r>
          </a:p>
        </p:txBody>
      </p:sp>
      <p:pic>
        <p:nvPicPr>
          <p:cNvPr id="74755" name="Picture 4" descr="201103131020419320"/>
          <p:cNvPicPr>
            <a:picLocks noGrp="1"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97345" y="942975"/>
            <a:ext cx="3041015" cy="2586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4" name="Picture 3" descr="jkx2s0702080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38043" y="1074420"/>
            <a:ext cx="2574925" cy="5319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5" grpId="0"/>
      <p:bldP spid="72705" grpId="1"/>
      <p:bldP spid="72706" grpId="0" build="p"/>
      <p:bldP spid="73731" grpId="0"/>
      <p:bldP spid="747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0月1日天安门广场升国旗仪式-_高清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391731" y="0"/>
            <a:ext cx="3814412" cy="6781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38913"/>
          <p:cNvGrpSpPr/>
          <p:nvPr/>
        </p:nvGrpSpPr>
        <p:grpSpPr>
          <a:xfrm>
            <a:off x="1524000" y="2667000"/>
            <a:ext cx="5029200" cy="1524000"/>
            <a:chOff x="0" y="0"/>
            <a:chExt cx="3168" cy="960"/>
          </a:xfrm>
        </p:grpSpPr>
        <p:sp>
          <p:nvSpPr>
            <p:cNvPr id="37890" name="直接连接符 38914"/>
            <p:cNvSpPr/>
            <p:nvPr/>
          </p:nvSpPr>
          <p:spPr>
            <a:xfrm>
              <a:off x="96" y="864"/>
              <a:ext cx="230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7891" name="组合 38915"/>
            <p:cNvGrpSpPr/>
            <p:nvPr/>
          </p:nvGrpSpPr>
          <p:grpSpPr>
            <a:xfrm>
              <a:off x="0" y="0"/>
              <a:ext cx="3168" cy="960"/>
              <a:chOff x="0" y="0"/>
              <a:chExt cx="3168" cy="960"/>
            </a:xfrm>
          </p:grpSpPr>
          <p:sp>
            <p:nvSpPr>
              <p:cNvPr id="37892" name="直接连接符 38916"/>
              <p:cNvSpPr/>
              <p:nvPr/>
            </p:nvSpPr>
            <p:spPr>
              <a:xfrm>
                <a:off x="96" y="192"/>
                <a:ext cx="0" cy="6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7893" name="组合 38917"/>
              <p:cNvGrpSpPr/>
              <p:nvPr/>
            </p:nvGrpSpPr>
            <p:grpSpPr>
              <a:xfrm>
                <a:off x="0" y="0"/>
                <a:ext cx="3168" cy="960"/>
                <a:chOff x="0" y="0"/>
                <a:chExt cx="3168" cy="960"/>
              </a:xfrm>
            </p:grpSpPr>
            <p:sp>
              <p:nvSpPr>
                <p:cNvPr id="37894" name="矩形 38918"/>
                <p:cNvSpPr/>
                <p:nvPr/>
              </p:nvSpPr>
              <p:spPr>
                <a:xfrm>
                  <a:off x="2736" y="384"/>
                  <a:ext cx="432" cy="480"/>
                </a:xfrm>
                <a:prstGeom prst="rect">
                  <a:avLst/>
                </a:prstGeom>
                <a:solidFill>
                  <a:schemeClr val="fol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pPr lvl="0" indent="0"/>
                  <a:endParaRPr lang="zh-CN" altLang="en-US">
                    <a:latin typeface="Times New Roman" panose="02020603050405020304" pitchFamily="2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7895" name="组合 38919"/>
                <p:cNvGrpSpPr/>
                <p:nvPr/>
              </p:nvGrpSpPr>
              <p:grpSpPr>
                <a:xfrm>
                  <a:off x="0" y="0"/>
                  <a:ext cx="3168" cy="960"/>
                  <a:chOff x="0" y="0"/>
                  <a:chExt cx="3168" cy="960"/>
                </a:xfrm>
              </p:grpSpPr>
              <p:grpSp>
                <p:nvGrpSpPr>
                  <p:cNvPr id="37896" name="组合 38920"/>
                  <p:cNvGrpSpPr/>
                  <p:nvPr/>
                </p:nvGrpSpPr>
                <p:grpSpPr>
                  <a:xfrm rot="-5400000">
                    <a:off x="1811" y="205"/>
                    <a:ext cx="340" cy="794"/>
                    <a:chOff x="0" y="0"/>
                    <a:chExt cx="340" cy="794"/>
                  </a:xfrm>
                </p:grpSpPr>
                <p:grpSp>
                  <p:nvGrpSpPr>
                    <p:cNvPr id="37897" name="组合 38921"/>
                    <p:cNvGrpSpPr/>
                    <p:nvPr/>
                  </p:nvGrpSpPr>
                  <p:grpSpPr>
                    <a:xfrm>
                      <a:off x="0" y="231"/>
                      <a:ext cx="340" cy="340"/>
                      <a:chOff x="0" y="0"/>
                      <a:chExt cx="680" cy="681"/>
                    </a:xfrm>
                  </p:grpSpPr>
                  <p:grpSp>
                    <p:nvGrpSpPr>
                      <p:cNvPr id="37898" name="组合 38922"/>
                      <p:cNvGrpSpPr/>
                      <p:nvPr/>
                    </p:nvGrpSpPr>
                    <p:grpSpPr>
                      <a:xfrm>
                        <a:off x="0" y="0"/>
                        <a:ext cx="680" cy="680"/>
                        <a:chOff x="0" y="0"/>
                        <a:chExt cx="680" cy="680"/>
                      </a:xfrm>
                    </p:grpSpPr>
                    <p:sp>
                      <p:nvSpPr>
                        <p:cNvPr id="37899" name="椭圆 38923"/>
                        <p:cNvSpPr/>
                        <p:nvPr/>
                      </p:nvSpPr>
                      <p:spPr>
                        <a:xfrm>
                          <a:off x="0" y="0"/>
                          <a:ext cx="680" cy="680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anchor="t"/>
                        <a:lstStyle/>
                        <a:p>
                          <a:pPr lvl="0" indent="0"/>
                          <a:endParaRPr lang="zh-CN" altLang="en-US">
                            <a:latin typeface="Times New Roman" panose="02020603050405020304" pitchFamily="2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37900" name="椭圆 38924"/>
                        <p:cNvSpPr/>
                        <p:nvPr/>
                      </p:nvSpPr>
                      <p:spPr>
                        <a:xfrm>
                          <a:off x="48" y="57"/>
                          <a:ext cx="576" cy="576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anchor="t"/>
                        <a:lstStyle/>
                        <a:p>
                          <a:pPr lvl="0" indent="0"/>
                          <a:endParaRPr lang="zh-CN" altLang="en-US">
                            <a:latin typeface="Times New Roman" panose="02020603050405020304" pitchFamily="2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37901" name="椭圆 38925"/>
                      <p:cNvSpPr/>
                      <p:nvPr/>
                    </p:nvSpPr>
                    <p:spPr>
                      <a:xfrm>
                        <a:off x="237" y="243"/>
                        <a:ext cx="192" cy="192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lstStyle/>
                      <a:p>
                        <a:pPr lvl="0" indent="0"/>
                        <a:endParaRPr lang="zh-CN" altLang="en-US">
                          <a:latin typeface="Times New Roman" panose="02020603050405020304" pitchFamily="2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37902" name="菱形 38926"/>
                      <p:cNvSpPr/>
                      <p:nvPr/>
                    </p:nvSpPr>
                    <p:spPr>
                      <a:xfrm>
                        <a:off x="279" y="9"/>
                        <a:ext cx="96" cy="672"/>
                      </a:xfrm>
                      <a:prstGeom prst="diamond">
                        <a:avLst/>
                      </a:prstGeom>
                      <a:solidFill>
                        <a:srgbClr val="663300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lstStyle/>
                      <a:p>
                        <a:pPr lvl="0" indent="0"/>
                        <a:endParaRPr lang="zh-CN" altLang="en-US">
                          <a:latin typeface="Times New Roman" panose="02020603050405020304" pitchFamily="2" charset="0"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37903" name="组合 38927"/>
                    <p:cNvGrpSpPr/>
                    <p:nvPr/>
                  </p:nvGrpSpPr>
                  <p:grpSpPr>
                    <a:xfrm>
                      <a:off x="114" y="567"/>
                      <a:ext cx="102" cy="227"/>
                      <a:chOff x="0" y="0"/>
                      <a:chExt cx="148" cy="320"/>
                    </a:xfrm>
                  </p:grpSpPr>
                  <p:sp>
                    <p:nvSpPr>
                      <p:cNvPr id="37904" name="椭圆 38928"/>
                      <p:cNvSpPr/>
                      <p:nvPr/>
                    </p:nvSpPr>
                    <p:spPr>
                      <a:xfrm>
                        <a:off x="41" y="0"/>
                        <a:ext cx="48" cy="48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lstStyle/>
                      <a:p>
                        <a:pPr lvl="0" indent="0"/>
                        <a:endParaRPr lang="zh-CN" altLang="en-US">
                          <a:latin typeface="Times New Roman" panose="02020603050405020304" pitchFamily="2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37905" name="未知"/>
                      <p:cNvSpPr/>
                      <p:nvPr/>
                    </p:nvSpPr>
                    <p:spPr>
                      <a:xfrm>
                        <a:off x="0" y="46"/>
                        <a:ext cx="148" cy="274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48" h="274">
                            <a:moveTo>
                              <a:pt x="64" y="0"/>
                            </a:moveTo>
                            <a:cubicBezTo>
                              <a:pt x="55" y="62"/>
                              <a:pt x="31" y="100"/>
                              <a:pt x="100" y="119"/>
                            </a:cubicBezTo>
                            <a:cubicBezTo>
                              <a:pt x="148" y="164"/>
                              <a:pt x="138" y="252"/>
                              <a:pt x="73" y="274"/>
                            </a:cubicBezTo>
                            <a:cubicBezTo>
                              <a:pt x="39" y="263"/>
                              <a:pt x="16" y="243"/>
                              <a:pt x="0" y="210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7906" name="组合 38930"/>
                    <p:cNvGrpSpPr/>
                    <p:nvPr/>
                  </p:nvGrpSpPr>
                  <p:grpSpPr>
                    <a:xfrm flipH="1" flipV="1">
                      <a:off x="105" y="0"/>
                      <a:ext cx="102" cy="227"/>
                      <a:chOff x="0" y="0"/>
                      <a:chExt cx="148" cy="320"/>
                    </a:xfrm>
                  </p:grpSpPr>
                  <p:sp>
                    <p:nvSpPr>
                      <p:cNvPr id="37907" name="椭圆 38931"/>
                      <p:cNvSpPr/>
                      <p:nvPr/>
                    </p:nvSpPr>
                    <p:spPr>
                      <a:xfrm>
                        <a:off x="41" y="0"/>
                        <a:ext cx="48" cy="48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lstStyle/>
                      <a:p>
                        <a:pPr lvl="0" indent="0"/>
                        <a:endParaRPr lang="zh-CN" altLang="en-US">
                          <a:latin typeface="Times New Roman" panose="02020603050405020304" pitchFamily="2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37908" name="未知"/>
                      <p:cNvSpPr/>
                      <p:nvPr/>
                    </p:nvSpPr>
                    <p:spPr>
                      <a:xfrm>
                        <a:off x="0" y="46"/>
                        <a:ext cx="148" cy="274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48" h="274">
                            <a:moveTo>
                              <a:pt x="64" y="0"/>
                            </a:moveTo>
                            <a:cubicBezTo>
                              <a:pt x="55" y="62"/>
                              <a:pt x="31" y="100"/>
                              <a:pt x="100" y="119"/>
                            </a:cubicBezTo>
                            <a:cubicBezTo>
                              <a:pt x="148" y="164"/>
                              <a:pt x="138" y="252"/>
                              <a:pt x="73" y="274"/>
                            </a:cubicBezTo>
                            <a:cubicBezTo>
                              <a:pt x="39" y="263"/>
                              <a:pt x="16" y="243"/>
                              <a:pt x="0" y="210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37909" name="组合 38933"/>
                  <p:cNvGrpSpPr/>
                  <p:nvPr/>
                </p:nvGrpSpPr>
                <p:grpSpPr>
                  <a:xfrm rot="-5400000">
                    <a:off x="611" y="205"/>
                    <a:ext cx="340" cy="794"/>
                    <a:chOff x="0" y="0"/>
                    <a:chExt cx="340" cy="794"/>
                  </a:xfrm>
                </p:grpSpPr>
                <p:grpSp>
                  <p:nvGrpSpPr>
                    <p:cNvPr id="37910" name="组合 38934"/>
                    <p:cNvGrpSpPr/>
                    <p:nvPr/>
                  </p:nvGrpSpPr>
                  <p:grpSpPr>
                    <a:xfrm>
                      <a:off x="0" y="231"/>
                      <a:ext cx="340" cy="340"/>
                      <a:chOff x="0" y="0"/>
                      <a:chExt cx="680" cy="681"/>
                    </a:xfrm>
                  </p:grpSpPr>
                  <p:grpSp>
                    <p:nvGrpSpPr>
                      <p:cNvPr id="37911" name="组合 38935"/>
                      <p:cNvGrpSpPr/>
                      <p:nvPr/>
                    </p:nvGrpSpPr>
                    <p:grpSpPr>
                      <a:xfrm>
                        <a:off x="0" y="0"/>
                        <a:ext cx="680" cy="680"/>
                        <a:chOff x="0" y="0"/>
                        <a:chExt cx="680" cy="680"/>
                      </a:xfrm>
                    </p:grpSpPr>
                    <p:sp>
                      <p:nvSpPr>
                        <p:cNvPr id="37912" name="椭圆 38936"/>
                        <p:cNvSpPr/>
                        <p:nvPr/>
                      </p:nvSpPr>
                      <p:spPr>
                        <a:xfrm>
                          <a:off x="0" y="0"/>
                          <a:ext cx="680" cy="680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anchor="t"/>
                        <a:lstStyle/>
                        <a:p>
                          <a:pPr lvl="0" indent="0"/>
                          <a:endParaRPr lang="zh-CN" altLang="en-US">
                            <a:latin typeface="Times New Roman" panose="02020603050405020304" pitchFamily="2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37913" name="椭圆 38937"/>
                        <p:cNvSpPr/>
                        <p:nvPr/>
                      </p:nvSpPr>
                      <p:spPr>
                        <a:xfrm>
                          <a:off x="48" y="57"/>
                          <a:ext cx="576" cy="576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anchor="t"/>
                        <a:lstStyle/>
                        <a:p>
                          <a:pPr lvl="0" indent="0"/>
                          <a:endParaRPr lang="zh-CN" altLang="en-US">
                            <a:latin typeface="Times New Roman" panose="02020603050405020304" pitchFamily="2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37914" name="椭圆 38938"/>
                      <p:cNvSpPr/>
                      <p:nvPr/>
                    </p:nvSpPr>
                    <p:spPr>
                      <a:xfrm>
                        <a:off x="237" y="243"/>
                        <a:ext cx="192" cy="192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lstStyle/>
                      <a:p>
                        <a:pPr lvl="0" indent="0"/>
                        <a:endParaRPr lang="zh-CN" altLang="en-US">
                          <a:latin typeface="Times New Roman" panose="02020603050405020304" pitchFamily="2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37915" name="菱形 38939"/>
                      <p:cNvSpPr/>
                      <p:nvPr/>
                    </p:nvSpPr>
                    <p:spPr>
                      <a:xfrm>
                        <a:off x="279" y="9"/>
                        <a:ext cx="96" cy="672"/>
                      </a:xfrm>
                      <a:prstGeom prst="diamond">
                        <a:avLst/>
                      </a:prstGeom>
                      <a:solidFill>
                        <a:srgbClr val="663300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lstStyle/>
                      <a:p>
                        <a:pPr lvl="0" indent="0"/>
                        <a:endParaRPr lang="zh-CN" altLang="en-US">
                          <a:latin typeface="Times New Roman" panose="02020603050405020304" pitchFamily="2" charset="0"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37916" name="组合 38940"/>
                    <p:cNvGrpSpPr/>
                    <p:nvPr/>
                  </p:nvGrpSpPr>
                  <p:grpSpPr>
                    <a:xfrm>
                      <a:off x="114" y="567"/>
                      <a:ext cx="102" cy="227"/>
                      <a:chOff x="0" y="0"/>
                      <a:chExt cx="148" cy="320"/>
                    </a:xfrm>
                  </p:grpSpPr>
                  <p:sp>
                    <p:nvSpPr>
                      <p:cNvPr id="37917" name="椭圆 38941"/>
                      <p:cNvSpPr/>
                      <p:nvPr/>
                    </p:nvSpPr>
                    <p:spPr>
                      <a:xfrm>
                        <a:off x="41" y="0"/>
                        <a:ext cx="48" cy="48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lstStyle/>
                      <a:p>
                        <a:pPr lvl="0" indent="0"/>
                        <a:endParaRPr lang="zh-CN" altLang="en-US">
                          <a:latin typeface="Times New Roman" panose="02020603050405020304" pitchFamily="2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37918" name="未知"/>
                      <p:cNvSpPr/>
                      <p:nvPr/>
                    </p:nvSpPr>
                    <p:spPr>
                      <a:xfrm>
                        <a:off x="0" y="46"/>
                        <a:ext cx="148" cy="274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48" h="274">
                            <a:moveTo>
                              <a:pt x="64" y="0"/>
                            </a:moveTo>
                            <a:cubicBezTo>
                              <a:pt x="55" y="62"/>
                              <a:pt x="31" y="100"/>
                              <a:pt x="100" y="119"/>
                            </a:cubicBezTo>
                            <a:cubicBezTo>
                              <a:pt x="148" y="164"/>
                              <a:pt x="138" y="252"/>
                              <a:pt x="73" y="274"/>
                            </a:cubicBezTo>
                            <a:cubicBezTo>
                              <a:pt x="39" y="263"/>
                              <a:pt x="16" y="243"/>
                              <a:pt x="0" y="210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7919" name="组合 38943"/>
                    <p:cNvGrpSpPr/>
                    <p:nvPr/>
                  </p:nvGrpSpPr>
                  <p:grpSpPr>
                    <a:xfrm flipH="1" flipV="1">
                      <a:off x="105" y="0"/>
                      <a:ext cx="102" cy="227"/>
                      <a:chOff x="0" y="0"/>
                      <a:chExt cx="148" cy="320"/>
                    </a:xfrm>
                  </p:grpSpPr>
                  <p:sp>
                    <p:nvSpPr>
                      <p:cNvPr id="37920" name="椭圆 38944"/>
                      <p:cNvSpPr/>
                      <p:nvPr/>
                    </p:nvSpPr>
                    <p:spPr>
                      <a:xfrm>
                        <a:off x="41" y="0"/>
                        <a:ext cx="48" cy="48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lstStyle/>
                      <a:p>
                        <a:pPr lvl="0" indent="0"/>
                        <a:endParaRPr lang="zh-CN" altLang="en-US">
                          <a:latin typeface="Times New Roman" panose="02020603050405020304" pitchFamily="2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37921" name="未知"/>
                      <p:cNvSpPr/>
                      <p:nvPr/>
                    </p:nvSpPr>
                    <p:spPr>
                      <a:xfrm>
                        <a:off x="0" y="46"/>
                        <a:ext cx="148" cy="274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48" h="274">
                            <a:moveTo>
                              <a:pt x="64" y="0"/>
                            </a:moveTo>
                            <a:cubicBezTo>
                              <a:pt x="55" y="62"/>
                              <a:pt x="31" y="100"/>
                              <a:pt x="100" y="119"/>
                            </a:cubicBezTo>
                            <a:cubicBezTo>
                              <a:pt x="148" y="164"/>
                              <a:pt x="138" y="252"/>
                              <a:pt x="73" y="274"/>
                            </a:cubicBezTo>
                            <a:cubicBezTo>
                              <a:pt x="39" y="263"/>
                              <a:pt x="16" y="243"/>
                              <a:pt x="0" y="210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37922" name="直接连接符 38946"/>
                  <p:cNvSpPr/>
                  <p:nvPr/>
                </p:nvSpPr>
                <p:spPr>
                  <a:xfrm rot="-5400000" flipV="1">
                    <a:off x="1368" y="177"/>
                    <a:ext cx="0" cy="1200"/>
                  </a:xfrm>
                  <a:prstGeom prst="line">
                    <a:avLst/>
                  </a:prstGeom>
                  <a:ln w="190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7923" name="直接连接符 38947"/>
                  <p:cNvSpPr/>
                  <p:nvPr/>
                </p:nvSpPr>
                <p:spPr>
                  <a:xfrm flipH="1" flipV="1">
                    <a:off x="816" y="432"/>
                    <a:ext cx="768" cy="144"/>
                  </a:xfrm>
                  <a:prstGeom prst="line">
                    <a:avLst/>
                  </a:prstGeom>
                  <a:ln w="190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7924" name="直接连接符 38948"/>
                  <p:cNvSpPr/>
                  <p:nvPr/>
                </p:nvSpPr>
                <p:spPr>
                  <a:xfrm flipH="1" flipV="1">
                    <a:off x="1056" y="240"/>
                    <a:ext cx="1008" cy="192"/>
                  </a:xfrm>
                  <a:prstGeom prst="line">
                    <a:avLst/>
                  </a:prstGeom>
                  <a:ln w="190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 w="med" len="med"/>
                  </a:ln>
                </p:spPr>
              </p:sp>
              <p:grpSp>
                <p:nvGrpSpPr>
                  <p:cNvPr id="37925" name="组合 38949"/>
                  <p:cNvGrpSpPr/>
                  <p:nvPr/>
                </p:nvGrpSpPr>
                <p:grpSpPr>
                  <a:xfrm>
                    <a:off x="0" y="192"/>
                    <a:ext cx="3168" cy="768"/>
                    <a:chOff x="0" y="0"/>
                    <a:chExt cx="3168" cy="768"/>
                  </a:xfrm>
                </p:grpSpPr>
                <p:sp>
                  <p:nvSpPr>
                    <p:cNvPr id="37926" name="矩形 38950"/>
                    <p:cNvSpPr/>
                    <p:nvPr/>
                  </p:nvSpPr>
                  <p:spPr>
                    <a:xfrm>
                      <a:off x="0" y="0"/>
                      <a:ext cx="96" cy="672"/>
                    </a:xfrm>
                    <a:prstGeom prst="rect">
                      <a:avLst/>
                    </a:prstGeom>
                    <a:solidFill>
                      <a:schemeClr val="bg2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pPr lvl="0" indent="0"/>
                      <a:endParaRPr lang="zh-CN" altLang="en-US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37927" name="矩形 38951"/>
                    <p:cNvSpPr/>
                    <p:nvPr/>
                  </p:nvSpPr>
                  <p:spPr>
                    <a:xfrm>
                      <a:off x="0" y="672"/>
                      <a:ext cx="3168" cy="96"/>
                    </a:xfrm>
                    <a:prstGeom prst="rect">
                      <a:avLst/>
                    </a:prstGeom>
                    <a:solidFill>
                      <a:schemeClr val="bg2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pPr lvl="0" indent="0"/>
                      <a:endParaRPr lang="zh-CN" altLang="en-US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37928" name="直接连接符 38952"/>
                  <p:cNvSpPr/>
                  <p:nvPr/>
                </p:nvSpPr>
                <p:spPr>
                  <a:xfrm>
                    <a:off x="99" y="603"/>
                    <a:ext cx="297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7929" name="直接连接符 38953"/>
                  <p:cNvSpPr/>
                  <p:nvPr/>
                </p:nvSpPr>
                <p:spPr>
                  <a:xfrm>
                    <a:off x="2361" y="615"/>
                    <a:ext cx="384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7930" name="文本框 38954"/>
                  <p:cNvSpPr txBox="1"/>
                  <p:nvPr/>
                </p:nvSpPr>
                <p:spPr>
                  <a:xfrm>
                    <a:off x="1008" y="0"/>
                    <a:ext cx="336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lstStyle/>
                  <a:p>
                    <a:pPr lvl="0" indent="0"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F</a:t>
                    </a:r>
                  </a:p>
                </p:txBody>
              </p:sp>
              <p:sp>
                <p:nvSpPr>
                  <p:cNvPr id="37931" name="文本框 38955"/>
                  <p:cNvSpPr txBox="1"/>
                  <p:nvPr/>
                </p:nvSpPr>
                <p:spPr>
                  <a:xfrm>
                    <a:off x="2832" y="192"/>
                    <a:ext cx="288" cy="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lstStyle/>
                  <a:p>
                    <a:pPr lvl="0" indent="0">
                      <a:spcBef>
                        <a:spcPct val="50000"/>
                      </a:spcBef>
                    </a:pPr>
                    <a:r>
                      <a:rPr lang="en-US" altLang="zh-CN" sz="5400">
                        <a:latin typeface="Times New Roman" panose="02020603050405020304" pitchFamily="2" charset="0"/>
                        <a:ea typeface="宋体" panose="02010600030101010101" pitchFamily="2" charset="-122"/>
                      </a:rPr>
                      <a:t>.</a:t>
                    </a:r>
                  </a:p>
                </p:txBody>
              </p:sp>
            </p:grpSp>
          </p:grpSp>
        </p:grpSp>
      </p:grpSp>
      <p:sp>
        <p:nvSpPr>
          <p:cNvPr id="38957" name="文本框 38956"/>
          <p:cNvSpPr txBox="1"/>
          <p:nvPr/>
        </p:nvSpPr>
        <p:spPr>
          <a:xfrm>
            <a:off x="1752600" y="152400"/>
            <a:ext cx="34290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思考：</a:t>
            </a:r>
          </a:p>
        </p:txBody>
      </p:sp>
      <p:sp>
        <p:nvSpPr>
          <p:cNvPr id="38958" name="矩形 38957"/>
          <p:cNvSpPr/>
          <p:nvPr/>
        </p:nvSpPr>
        <p:spPr>
          <a:xfrm>
            <a:off x="1752600" y="565150"/>
            <a:ext cx="8686800" cy="1188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2" charset="-122"/>
              </a:rPr>
              <a:t>实验表明，使用滑轮组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拉</a:t>
            </a:r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2" charset="-122"/>
              </a:rPr>
              <a:t>重物时，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若动滑轮重和摩擦不计，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动滑轮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被几股绳子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拉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住</a:t>
            </a:r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2" charset="-122"/>
              </a:rPr>
              <a:t>，所用的力就是物体与接触面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摩擦力</a:t>
            </a:r>
            <a:r>
              <a:rPr lang="zh-CN" altLang="en-US" sz="2400" b="1">
                <a:latin typeface="Times New Roman" panose="02020603050405020304" pitchFamily="2" charset="0"/>
                <a:ea typeface="黑体" panose="02010609060101010101" pitchFamily="2" charset="-122"/>
              </a:rPr>
              <a:t>的几分之一。即</a:t>
            </a:r>
          </a:p>
        </p:txBody>
      </p:sp>
      <p:grpSp>
        <p:nvGrpSpPr>
          <p:cNvPr id="38959" name="组合 38958"/>
          <p:cNvGrpSpPr/>
          <p:nvPr/>
        </p:nvGrpSpPr>
        <p:grpSpPr>
          <a:xfrm>
            <a:off x="6400800" y="4572000"/>
            <a:ext cx="2209800" cy="762000"/>
            <a:chOff x="0" y="0"/>
            <a:chExt cx="1392" cy="480"/>
          </a:xfrm>
        </p:grpSpPr>
        <p:grpSp>
          <p:nvGrpSpPr>
            <p:cNvPr id="37935" name="组合 38959"/>
            <p:cNvGrpSpPr/>
            <p:nvPr/>
          </p:nvGrpSpPr>
          <p:grpSpPr>
            <a:xfrm>
              <a:off x="336" y="0"/>
              <a:ext cx="336" cy="480"/>
              <a:chOff x="0" y="0"/>
              <a:chExt cx="336" cy="480"/>
            </a:xfrm>
          </p:grpSpPr>
          <p:sp>
            <p:nvSpPr>
              <p:cNvPr id="37936" name="直接连接符 38960"/>
              <p:cNvSpPr/>
              <p:nvPr/>
            </p:nvSpPr>
            <p:spPr>
              <a:xfrm>
                <a:off x="0" y="240"/>
                <a:ext cx="33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937" name="文本框 38961"/>
              <p:cNvSpPr txBox="1"/>
              <p:nvPr/>
            </p:nvSpPr>
            <p:spPr>
              <a:xfrm>
                <a:off x="48" y="0"/>
                <a:ext cx="19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7938" name="文本框 38962"/>
              <p:cNvSpPr txBox="1"/>
              <p:nvPr/>
            </p:nvSpPr>
            <p:spPr>
              <a:xfrm>
                <a:off x="48" y="192"/>
                <a:ext cx="2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3</a:t>
                </a:r>
              </a:p>
            </p:txBody>
          </p:sp>
        </p:grpSp>
        <p:sp>
          <p:nvSpPr>
            <p:cNvPr id="37939" name="文本框 38963"/>
            <p:cNvSpPr txBox="1"/>
            <p:nvPr/>
          </p:nvSpPr>
          <p:spPr>
            <a:xfrm>
              <a:off x="0" y="96"/>
              <a:ext cx="13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r>
                <a:rPr lang="zh-CN" altLang="en-US" sz="2400">
                  <a:latin typeface="Times New Roman" panose="02020603050405020304" pitchFamily="2" charset="0"/>
                  <a:ea typeface="宋体" panose="02010600030101010101" pitchFamily="2" charset="-122"/>
                </a:rPr>
                <a:t>＝</a:t>
              </a:r>
            </a:p>
          </p:txBody>
        </p:sp>
        <p:sp>
          <p:nvSpPr>
            <p:cNvPr id="37940" name="文本框 38964"/>
            <p:cNvSpPr txBox="1"/>
            <p:nvPr/>
          </p:nvSpPr>
          <p:spPr>
            <a:xfrm>
              <a:off x="624" y="96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FF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</a:p>
          </p:txBody>
        </p:sp>
      </p:grpSp>
      <p:grpSp>
        <p:nvGrpSpPr>
          <p:cNvPr id="38966" name="组合 38965"/>
          <p:cNvGrpSpPr/>
          <p:nvPr/>
        </p:nvGrpSpPr>
        <p:grpSpPr>
          <a:xfrm>
            <a:off x="6172200" y="3200400"/>
            <a:ext cx="914400" cy="457200"/>
            <a:chOff x="0" y="0"/>
            <a:chExt cx="576" cy="288"/>
          </a:xfrm>
        </p:grpSpPr>
        <p:sp>
          <p:nvSpPr>
            <p:cNvPr id="37942" name="直接连接符 38966"/>
            <p:cNvSpPr/>
            <p:nvPr/>
          </p:nvSpPr>
          <p:spPr>
            <a:xfrm>
              <a:off x="0" y="282"/>
              <a:ext cx="384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7943" name="文本框 38967"/>
            <p:cNvSpPr txBox="1"/>
            <p:nvPr/>
          </p:nvSpPr>
          <p:spPr>
            <a:xfrm>
              <a:off x="240" y="0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</a:p>
          </p:txBody>
        </p:sp>
      </p:grpSp>
      <p:grpSp>
        <p:nvGrpSpPr>
          <p:cNvPr id="38969" name="组合 38968"/>
          <p:cNvGrpSpPr/>
          <p:nvPr/>
        </p:nvGrpSpPr>
        <p:grpSpPr>
          <a:xfrm>
            <a:off x="6019800" y="2438400"/>
            <a:ext cx="533400" cy="1176338"/>
            <a:chOff x="0" y="0"/>
            <a:chExt cx="336" cy="741"/>
          </a:xfrm>
        </p:grpSpPr>
        <p:sp>
          <p:nvSpPr>
            <p:cNvPr id="37945" name="直接连接符 38969"/>
            <p:cNvSpPr/>
            <p:nvPr/>
          </p:nvSpPr>
          <p:spPr>
            <a:xfrm flipV="1">
              <a:off x="96" y="165"/>
              <a:ext cx="0" cy="5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7946" name="文本框 38970"/>
            <p:cNvSpPr txBox="1"/>
            <p:nvPr/>
          </p:nvSpPr>
          <p:spPr>
            <a:xfrm>
              <a:off x="0" y="0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</a:p>
          </p:txBody>
        </p:sp>
      </p:grpSp>
      <p:grpSp>
        <p:nvGrpSpPr>
          <p:cNvPr id="38972" name="组合 38971"/>
          <p:cNvGrpSpPr/>
          <p:nvPr/>
        </p:nvGrpSpPr>
        <p:grpSpPr>
          <a:xfrm>
            <a:off x="6096000" y="3690938"/>
            <a:ext cx="533400" cy="1109662"/>
            <a:chOff x="0" y="0"/>
            <a:chExt cx="336" cy="699"/>
          </a:xfrm>
        </p:grpSpPr>
        <p:sp>
          <p:nvSpPr>
            <p:cNvPr id="37948" name="直接连接符 38972"/>
            <p:cNvSpPr/>
            <p:nvPr/>
          </p:nvSpPr>
          <p:spPr>
            <a:xfrm>
              <a:off x="48" y="0"/>
              <a:ext cx="0" cy="5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7949" name="文本框 38973"/>
            <p:cNvSpPr txBox="1"/>
            <p:nvPr/>
          </p:nvSpPr>
          <p:spPr>
            <a:xfrm>
              <a:off x="0" y="411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G</a:t>
              </a:r>
            </a:p>
          </p:txBody>
        </p:sp>
      </p:grpSp>
      <p:grpSp>
        <p:nvGrpSpPr>
          <p:cNvPr id="38975" name="组合 38974"/>
          <p:cNvGrpSpPr/>
          <p:nvPr/>
        </p:nvGrpSpPr>
        <p:grpSpPr>
          <a:xfrm>
            <a:off x="5410200" y="3276600"/>
            <a:ext cx="762000" cy="457200"/>
            <a:chOff x="0" y="0"/>
            <a:chExt cx="480" cy="288"/>
          </a:xfrm>
        </p:grpSpPr>
        <p:sp>
          <p:nvSpPr>
            <p:cNvPr id="37951" name="直接连接符 38975"/>
            <p:cNvSpPr/>
            <p:nvPr/>
          </p:nvSpPr>
          <p:spPr>
            <a:xfrm flipH="1">
              <a:off x="144" y="231"/>
              <a:ext cx="336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7952" name="文本框 38976"/>
            <p:cNvSpPr txBox="1"/>
            <p:nvPr/>
          </p:nvSpPr>
          <p:spPr>
            <a:xfrm>
              <a:off x="0" y="0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T</a:t>
              </a:r>
            </a:p>
          </p:txBody>
        </p:sp>
      </p:grpSp>
      <p:sp>
        <p:nvSpPr>
          <p:cNvPr id="38978" name="文本框 38977"/>
          <p:cNvSpPr txBox="1"/>
          <p:nvPr/>
        </p:nvSpPr>
        <p:spPr>
          <a:xfrm>
            <a:off x="1774825" y="4797425"/>
            <a:ext cx="6629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如图所示，拉力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的大小等于＿＿＿＿。</a:t>
            </a:r>
          </a:p>
        </p:txBody>
      </p:sp>
      <p:grpSp>
        <p:nvGrpSpPr>
          <p:cNvPr id="38979" name="组合 38978"/>
          <p:cNvGrpSpPr/>
          <p:nvPr/>
        </p:nvGrpSpPr>
        <p:grpSpPr>
          <a:xfrm>
            <a:off x="3962400" y="1524000"/>
            <a:ext cx="2209800" cy="762000"/>
            <a:chOff x="0" y="0"/>
            <a:chExt cx="1392" cy="480"/>
          </a:xfrm>
        </p:grpSpPr>
        <p:grpSp>
          <p:nvGrpSpPr>
            <p:cNvPr id="37955" name="组合 38979"/>
            <p:cNvGrpSpPr/>
            <p:nvPr/>
          </p:nvGrpSpPr>
          <p:grpSpPr>
            <a:xfrm>
              <a:off x="336" y="0"/>
              <a:ext cx="336" cy="480"/>
              <a:chOff x="0" y="0"/>
              <a:chExt cx="336" cy="480"/>
            </a:xfrm>
          </p:grpSpPr>
          <p:sp>
            <p:nvSpPr>
              <p:cNvPr id="37956" name="直接连接符 38980"/>
              <p:cNvSpPr/>
              <p:nvPr/>
            </p:nvSpPr>
            <p:spPr>
              <a:xfrm>
                <a:off x="0" y="240"/>
                <a:ext cx="33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957" name="文本框 38981"/>
              <p:cNvSpPr txBox="1"/>
              <p:nvPr/>
            </p:nvSpPr>
            <p:spPr>
              <a:xfrm>
                <a:off x="48" y="0"/>
                <a:ext cx="19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2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7958" name="文本框 38982"/>
              <p:cNvSpPr txBox="1"/>
              <p:nvPr/>
            </p:nvSpPr>
            <p:spPr>
              <a:xfrm>
                <a:off x="48" y="192"/>
                <a:ext cx="2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2" charset="0"/>
                    <a:ea typeface="宋体" panose="02010600030101010101" pitchFamily="2" charset="-122"/>
                  </a:rPr>
                  <a:t>n</a:t>
                </a:r>
              </a:p>
            </p:txBody>
          </p:sp>
        </p:grpSp>
        <p:sp>
          <p:nvSpPr>
            <p:cNvPr id="37959" name="文本框 38983"/>
            <p:cNvSpPr txBox="1"/>
            <p:nvPr/>
          </p:nvSpPr>
          <p:spPr>
            <a:xfrm>
              <a:off x="0" y="96"/>
              <a:ext cx="13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  <a:r>
                <a:rPr lang="zh-CN" altLang="en-US" sz="2400">
                  <a:latin typeface="Times New Roman" panose="02020603050405020304" pitchFamily="2" charset="0"/>
                  <a:ea typeface="宋体" panose="02010600030101010101" pitchFamily="2" charset="-122"/>
                </a:rPr>
                <a:t>＝</a:t>
              </a:r>
            </a:p>
          </p:txBody>
        </p:sp>
        <p:sp>
          <p:nvSpPr>
            <p:cNvPr id="37960" name="文本框 38984"/>
            <p:cNvSpPr txBox="1"/>
            <p:nvPr/>
          </p:nvSpPr>
          <p:spPr>
            <a:xfrm>
              <a:off x="624" y="96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2" charset="0"/>
                  <a:ea typeface="宋体" panose="02010600030101010101" pitchFamily="2" charset="-122"/>
                </a:rPr>
                <a:t>f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389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1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389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389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89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9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57" grpId="0"/>
      <p:bldP spid="38958" grpId="0"/>
      <p:bldP spid="389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26845" y="587375"/>
            <a:ext cx="707072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小结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75410" y="1455420"/>
            <a:ext cx="8425815" cy="767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/>
              <a:t>1</a:t>
            </a:r>
            <a:r>
              <a:rPr lang="zh-CN" altLang="en-US" sz="4400"/>
              <a:t>、定滑轮使用特点、结构特点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26845" y="2316480"/>
            <a:ext cx="7436485" cy="767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/>
              <a:t>2</a:t>
            </a:r>
            <a:r>
              <a:rPr lang="zh-CN" altLang="en-US" sz="4400"/>
              <a:t>动滑轮使用特点、结构特点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90345" y="3306445"/>
            <a:ext cx="7309485" cy="767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/>
              <a:t>3</a:t>
            </a:r>
            <a:r>
              <a:rPr lang="zh-CN" altLang="en-US" sz="4400"/>
              <a:t>、滑轮组绕法、省力情况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90345" y="4514215"/>
            <a:ext cx="584009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布置作业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4097" descr="12a3ac4bd95f58c483025c04"/>
          <p:cNvPicPr>
            <a:picLocks noChangeAspect="1"/>
          </p:cNvPicPr>
          <p:nvPr/>
        </p:nvPicPr>
        <p:blipFill>
          <a:blip r:embed="rId2" cstate="print"/>
          <a:srcRect b="6308"/>
          <a:stretch>
            <a:fillRect/>
          </a:stretch>
        </p:blipFill>
        <p:spPr>
          <a:xfrm>
            <a:off x="0" y="0"/>
            <a:ext cx="12198350" cy="742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文本框 4100"/>
          <p:cNvSpPr txBox="1"/>
          <p:nvPr/>
        </p:nvSpPr>
        <p:spPr>
          <a:xfrm>
            <a:off x="1804711" y="820854"/>
            <a:ext cx="4535488" cy="9541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五星红旗是向什么方向运动的？</a:t>
            </a:r>
          </a:p>
        </p:txBody>
      </p:sp>
      <p:sp>
        <p:nvSpPr>
          <p:cNvPr id="4102" name="文本框 4101"/>
          <p:cNvSpPr txBox="1"/>
          <p:nvPr/>
        </p:nvSpPr>
        <p:spPr>
          <a:xfrm>
            <a:off x="1372911" y="1468554"/>
            <a:ext cx="561657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旗手施力向什么方向？</a:t>
            </a:r>
          </a:p>
        </p:txBody>
      </p:sp>
      <p:sp>
        <p:nvSpPr>
          <p:cNvPr id="4103" name="文本框 4102"/>
          <p:cNvSpPr txBox="1"/>
          <p:nvPr/>
        </p:nvSpPr>
        <p:spPr>
          <a:xfrm>
            <a:off x="1372911" y="2332154"/>
            <a:ext cx="5327650" cy="1384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为什么旗手施力的方向与国旗运动方向相反红旗还可以顺利升起呢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？ 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奥妙在哪？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圖3-25特寫定滑輪"/>
          <p:cNvPicPr>
            <a:picLocks noChangeAspect="1"/>
          </p:cNvPicPr>
          <p:nvPr/>
        </p:nvPicPr>
        <p:blipFill>
          <a:blip r:embed="rId2" cstate="print">
            <a:lum bright="-6000"/>
          </a:blip>
          <a:srcRect l="5652" t="12379" r="12976" b="12996"/>
          <a:stretch>
            <a:fillRect/>
          </a:stretch>
        </p:blipFill>
        <p:spPr>
          <a:xfrm>
            <a:off x="294949" y="0"/>
            <a:ext cx="12090400" cy="6858000"/>
          </a:xfrm>
          <a:prstGeom prst="rect">
            <a:avLst/>
          </a:prstGeom>
          <a:noFill/>
          <a:ln w="50800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" name="矩形 3"/>
          <p:cNvSpPr/>
          <p:nvPr/>
        </p:nvSpPr>
        <p:spPr>
          <a:xfrm>
            <a:off x="329967" y="76054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0" algn="ctr"/>
            <a:endParaRPr lang="zh-CN" altLang="en-US" b="1" dirty="0" smtClean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 algn="ctr"/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滑轮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5121"/>
          <p:cNvSpPr txBox="1"/>
          <p:nvPr/>
        </p:nvSpPr>
        <p:spPr>
          <a:xfrm>
            <a:off x="2286000" y="1066800"/>
            <a:ext cx="8077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23" name="矩形 5122"/>
          <p:cNvSpPr/>
          <p:nvPr/>
        </p:nvSpPr>
        <p:spPr>
          <a:xfrm>
            <a:off x="3879215" y="4590415"/>
            <a:ext cx="4648200" cy="1524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5792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滑   轮</a:t>
            </a:r>
          </a:p>
        </p:txBody>
      </p:sp>
      <p:pic>
        <p:nvPicPr>
          <p:cNvPr id="4100" name="图片 5124" descr="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9382" y="3479483"/>
            <a:ext cx="3889375" cy="3198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125" descr="d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96543" y="2378710"/>
            <a:ext cx="5292725" cy="400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圆角矩形标注 5126"/>
          <p:cNvSpPr/>
          <p:nvPr/>
        </p:nvSpPr>
        <p:spPr>
          <a:xfrm>
            <a:off x="6891020" y="10160"/>
            <a:ext cx="4512310" cy="2501900"/>
          </a:xfrm>
          <a:prstGeom prst="wedgeRoundRectCallout">
            <a:avLst>
              <a:gd name="adj1" fmla="val -82671"/>
              <a:gd name="adj2" fmla="val 7459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 fontAlgn="auto"/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一、认识滑轮      周边有槽，</a:t>
            </a:r>
          </a:p>
          <a:p>
            <a:pPr lvl="0" indent="0" algn="ctr" fontAlgn="auto"/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能绕轴转动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的小轮叫做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滑轮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6146" name="内容占位符 6145" descr="DSC02249"/>
          <p:cNvPicPr>
            <a:picLocks noGrp="1" noChangeAspect="1"/>
          </p:cNvPicPr>
          <p:nvPr/>
        </p:nvPicPr>
        <p:blipFill>
          <a:blip r:embed="rId4" cstate="print">
            <a:clrChange>
              <a:clrFrom>
                <a:srgbClr val="A2B0B0"/>
              </a:clrFrom>
              <a:clrTo>
                <a:srgbClr val="A2B0B0">
                  <a:alpha val="0"/>
                </a:srgbClr>
              </a:clrTo>
            </a:clrChange>
            <a:lum bright="23996" contrast="48000"/>
          </a:blip>
          <a:srcRect l="11116" r="15573" b="6720"/>
          <a:stretch>
            <a:fillRect/>
          </a:stretch>
        </p:blipFill>
        <p:spPr>
          <a:xfrm>
            <a:off x="2285683" y="-129540"/>
            <a:ext cx="2914650" cy="453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8"/>
          <p:cNvSpPr txBox="1"/>
          <p:nvPr/>
        </p:nvSpPr>
        <p:spPr>
          <a:xfrm>
            <a:off x="2063750" y="765175"/>
            <a:ext cx="820737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尝试采用绳，一个滑轮，铁架台将勾码提到高处，你有什么方法？</a:t>
            </a:r>
          </a:p>
          <a:p>
            <a:pPr lvl="0" indent="0"/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16386" name="组合 8194"/>
          <p:cNvGrpSpPr/>
          <p:nvPr/>
        </p:nvGrpSpPr>
        <p:grpSpPr>
          <a:xfrm>
            <a:off x="8183563" y="1773238"/>
            <a:ext cx="2089150" cy="2952750"/>
            <a:chOff x="699" y="2119"/>
            <a:chExt cx="663" cy="1130"/>
          </a:xfrm>
        </p:grpSpPr>
        <p:sp>
          <p:nvSpPr>
            <p:cNvPr id="16387" name="平行四边形 8195"/>
            <p:cNvSpPr/>
            <p:nvPr/>
          </p:nvSpPr>
          <p:spPr>
            <a:xfrm>
              <a:off x="699" y="3214"/>
              <a:ext cx="270" cy="35"/>
            </a:xfrm>
            <a:prstGeom prst="parallelogram">
              <a:avLst>
                <a:gd name="adj" fmla="val 192857"/>
              </a:avLst>
            </a:prstGeom>
            <a:solidFill>
              <a:srgbClr val="333333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8" name="矩形 8196"/>
            <p:cNvSpPr/>
            <p:nvPr/>
          </p:nvSpPr>
          <p:spPr>
            <a:xfrm>
              <a:off x="766" y="3180"/>
              <a:ext cx="530" cy="33"/>
            </a:xfrm>
            <a:prstGeom prst="rect">
              <a:avLst/>
            </a:prstGeom>
            <a:solidFill>
              <a:srgbClr val="333333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平行四边形 8197"/>
            <p:cNvSpPr/>
            <p:nvPr/>
          </p:nvSpPr>
          <p:spPr>
            <a:xfrm flipH="1">
              <a:off x="1092" y="3214"/>
              <a:ext cx="270" cy="35"/>
            </a:xfrm>
            <a:prstGeom prst="parallelogram">
              <a:avLst>
                <a:gd name="adj" fmla="val 192857"/>
              </a:avLst>
            </a:prstGeom>
            <a:solidFill>
              <a:srgbClr val="333333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矩形 8198"/>
            <p:cNvSpPr/>
            <p:nvPr/>
          </p:nvSpPr>
          <p:spPr>
            <a:xfrm>
              <a:off x="1174" y="2119"/>
              <a:ext cx="27" cy="1060"/>
            </a:xfrm>
            <a:prstGeom prst="rect">
              <a:avLst/>
            </a:prstGeom>
            <a:gradFill rotWithShape="1">
              <a:gsLst>
                <a:gs pos="0">
                  <a:srgbClr val="3B3B3B"/>
                </a:gs>
                <a:gs pos="50000">
                  <a:schemeClr val="bg2"/>
                </a:gs>
                <a:gs pos="100000">
                  <a:srgbClr val="3B3B3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矩形 8199"/>
            <p:cNvSpPr/>
            <p:nvPr/>
          </p:nvSpPr>
          <p:spPr>
            <a:xfrm>
              <a:off x="858" y="2300"/>
              <a:ext cx="444" cy="27"/>
            </a:xfrm>
            <a:prstGeom prst="rect">
              <a:avLst/>
            </a:prstGeom>
            <a:gradFill rotWithShape="1">
              <a:gsLst>
                <a:gs pos="0">
                  <a:srgbClr val="3B3B3B"/>
                </a:gs>
                <a:gs pos="50000">
                  <a:schemeClr val="bg2"/>
                </a:gs>
                <a:gs pos="100000">
                  <a:srgbClr val="3B3B3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8200"/>
            <p:cNvSpPr/>
            <p:nvPr/>
          </p:nvSpPr>
          <p:spPr>
            <a:xfrm>
              <a:off x="1176" y="2302"/>
              <a:ext cx="23" cy="2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393" name="组合 8201"/>
          <p:cNvGrpSpPr/>
          <p:nvPr/>
        </p:nvGrpSpPr>
        <p:grpSpPr>
          <a:xfrm rot="-2085373">
            <a:off x="2855913" y="4868863"/>
            <a:ext cx="2376487" cy="1727200"/>
            <a:chOff x="1800" y="2904"/>
            <a:chExt cx="431" cy="300"/>
          </a:xfrm>
        </p:grpSpPr>
        <p:grpSp>
          <p:nvGrpSpPr>
            <p:cNvPr id="16394" name="组合 8202"/>
            <p:cNvGrpSpPr/>
            <p:nvPr/>
          </p:nvGrpSpPr>
          <p:grpSpPr>
            <a:xfrm>
              <a:off x="1800" y="3012"/>
              <a:ext cx="372" cy="192"/>
              <a:chOff x="1686" y="2982"/>
              <a:chExt cx="660" cy="324"/>
            </a:xfrm>
          </p:grpSpPr>
          <p:sp>
            <p:nvSpPr>
              <p:cNvPr id="16395" name="椭圆 8203"/>
              <p:cNvSpPr/>
              <p:nvPr/>
            </p:nvSpPr>
            <p:spPr>
              <a:xfrm>
                <a:off x="1686" y="2982"/>
                <a:ext cx="162" cy="162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6" name="矩形 8204"/>
              <p:cNvSpPr/>
              <p:nvPr/>
            </p:nvSpPr>
            <p:spPr>
              <a:xfrm>
                <a:off x="1752" y="3114"/>
                <a:ext cx="222" cy="10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7" name="矩形 8205"/>
              <p:cNvSpPr/>
              <p:nvPr/>
            </p:nvSpPr>
            <p:spPr>
              <a:xfrm>
                <a:off x="1878" y="3204"/>
                <a:ext cx="222" cy="10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8" name="直接连接符 8206"/>
              <p:cNvSpPr/>
              <p:nvPr/>
            </p:nvSpPr>
            <p:spPr>
              <a:xfrm>
                <a:off x="1836" y="3054"/>
                <a:ext cx="35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399" name="矩形 8207"/>
              <p:cNvSpPr/>
              <p:nvPr/>
            </p:nvSpPr>
            <p:spPr>
              <a:xfrm>
                <a:off x="2124" y="3204"/>
                <a:ext cx="222" cy="10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0" name="矩形 8208"/>
              <p:cNvSpPr/>
              <p:nvPr/>
            </p:nvSpPr>
            <p:spPr>
              <a:xfrm>
                <a:off x="1824" y="3066"/>
                <a:ext cx="222" cy="10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01" name="图片 8209" descr="图片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48" y="2904"/>
              <a:ext cx="383" cy="2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2" name="矩形 8210"/>
            <p:cNvSpPr/>
            <p:nvPr/>
          </p:nvSpPr>
          <p:spPr>
            <a:xfrm rot="5400000">
              <a:off x="1884" y="2976"/>
              <a:ext cx="264" cy="138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50000">
                  <a:srgbClr val="767676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403" name="组合 8211"/>
          <p:cNvGrpSpPr/>
          <p:nvPr/>
        </p:nvGrpSpPr>
        <p:grpSpPr>
          <a:xfrm rot="2569235" flipV="1">
            <a:off x="5480050" y="2095500"/>
            <a:ext cx="1728788" cy="2663825"/>
            <a:chOff x="2299" y="1071"/>
            <a:chExt cx="1111" cy="1824"/>
          </a:xfrm>
        </p:grpSpPr>
        <p:grpSp>
          <p:nvGrpSpPr>
            <p:cNvPr id="16404" name="Group 3"/>
            <p:cNvGrpSpPr/>
            <p:nvPr/>
          </p:nvGrpSpPr>
          <p:grpSpPr>
            <a:xfrm>
              <a:off x="2299" y="1436"/>
              <a:ext cx="1111" cy="1111"/>
              <a:chOff x="1152" y="1517"/>
              <a:chExt cx="1111" cy="1111"/>
            </a:xfrm>
          </p:grpSpPr>
          <p:sp>
            <p:nvSpPr>
              <p:cNvPr id="16405" name="Oval 4"/>
              <p:cNvSpPr/>
              <p:nvPr/>
            </p:nvSpPr>
            <p:spPr>
              <a:xfrm>
                <a:off x="1152" y="1517"/>
                <a:ext cx="1111" cy="1111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8F8F8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anchor="t"/>
              <a:lstStyle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6" name="Oval 5"/>
              <p:cNvSpPr/>
              <p:nvPr/>
            </p:nvSpPr>
            <p:spPr>
              <a:xfrm>
                <a:off x="1306" y="1671"/>
                <a:ext cx="803" cy="803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000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rot="10800000" anchor="t"/>
              <a:lstStyle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7" name="Oval 6"/>
              <p:cNvSpPr/>
              <p:nvPr/>
            </p:nvSpPr>
            <p:spPr>
              <a:xfrm>
                <a:off x="1461" y="1826"/>
                <a:ext cx="493" cy="493"/>
              </a:xfrm>
              <a:prstGeom prst="ellipse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969696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rot="10800000" anchor="t"/>
              <a:lstStyle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8" name="Group 7"/>
            <p:cNvGrpSpPr/>
            <p:nvPr/>
          </p:nvGrpSpPr>
          <p:grpSpPr>
            <a:xfrm>
              <a:off x="2699" y="1071"/>
              <a:ext cx="318" cy="1824"/>
              <a:chOff x="3370" y="1152"/>
              <a:chExt cx="318" cy="1824"/>
            </a:xfrm>
          </p:grpSpPr>
          <p:sp>
            <p:nvSpPr>
              <p:cNvPr id="16409" name="Rectangle 8"/>
              <p:cNvSpPr/>
              <p:nvPr/>
            </p:nvSpPr>
            <p:spPr>
              <a:xfrm>
                <a:off x="3408" y="1440"/>
                <a:ext cx="240" cy="1248"/>
              </a:xfrm>
              <a:prstGeom prst="rect">
                <a:avLst/>
              </a:prstGeom>
              <a:solidFill>
                <a:schemeClr val="bg2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wrap="none" anchor="ctr"/>
              <a:lstStyle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0" name="Oval 9"/>
              <p:cNvSpPr/>
              <p:nvPr/>
            </p:nvSpPr>
            <p:spPr>
              <a:xfrm>
                <a:off x="3432" y="1990"/>
                <a:ext cx="185" cy="185"/>
              </a:xfrm>
              <a:prstGeom prst="ellipse">
                <a:avLst/>
              </a:prstGeom>
              <a:solidFill>
                <a:srgbClr val="333333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anchor="t"/>
              <a:lstStyle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1" name="Freeform 10"/>
              <p:cNvSpPr/>
              <p:nvPr/>
            </p:nvSpPr>
            <p:spPr>
              <a:xfrm rot="110439">
                <a:off x="3448" y="2688"/>
                <a:ext cx="240" cy="28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7"/>
                  </a:cxn>
                  <a:cxn ang="0">
                    <a:pos x="6" y="12"/>
                  </a:cxn>
                  <a:cxn ang="0">
                    <a:pos x="3" y="16"/>
                  </a:cxn>
                  <a:cxn ang="0">
                    <a:pos x="2" y="18"/>
                  </a:cxn>
                  <a:cxn ang="0">
                    <a:pos x="0" y="22"/>
                  </a:cxn>
                  <a:cxn ang="0">
                    <a:pos x="1" y="25"/>
                  </a:cxn>
                  <a:cxn ang="0">
                    <a:pos x="4" y="29"/>
                  </a:cxn>
                  <a:cxn ang="0">
                    <a:pos x="9" y="31"/>
                  </a:cxn>
                  <a:cxn ang="0">
                    <a:pos x="15" y="31"/>
                  </a:cxn>
                  <a:cxn ang="0">
                    <a:pos x="22" y="28"/>
                  </a:cxn>
                  <a:cxn ang="0">
                    <a:pos x="25" y="24"/>
                  </a:cxn>
                  <a:cxn ang="0">
                    <a:pos x="27" y="20"/>
                  </a:cxn>
                  <a:cxn ang="0">
                    <a:pos x="28" y="16"/>
                  </a:cxn>
                  <a:cxn ang="0">
                    <a:pos x="26" y="18"/>
                  </a:cxn>
                  <a:cxn ang="0">
                    <a:pos x="23" y="22"/>
                  </a:cxn>
                  <a:cxn ang="0">
                    <a:pos x="19" y="25"/>
                  </a:cxn>
                  <a:cxn ang="0">
                    <a:pos x="17" y="26"/>
                  </a:cxn>
                  <a:cxn ang="0">
                    <a:pos x="13" y="26"/>
                  </a:cxn>
                  <a:cxn ang="0">
                    <a:pos x="9" y="24"/>
                  </a:cxn>
                  <a:cxn ang="0">
                    <a:pos x="9" y="20"/>
                  </a:cxn>
                  <a:cxn ang="0">
                    <a:pos x="12" y="16"/>
                  </a:cxn>
                  <a:cxn ang="0">
                    <a:pos x="14" y="13"/>
                  </a:cxn>
                  <a:cxn ang="0">
                    <a:pos x="14" y="9"/>
                  </a:cxn>
                  <a:cxn ang="0">
                    <a:pos x="14" y="7"/>
                  </a:cxn>
                  <a:cxn ang="0">
                    <a:pos x="14" y="0"/>
                  </a:cxn>
                </a:cxnLst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Freeform 11"/>
              <p:cNvSpPr/>
              <p:nvPr/>
            </p:nvSpPr>
            <p:spPr>
              <a:xfrm rot="110439" flipH="1" flipV="1">
                <a:off x="3370" y="1152"/>
                <a:ext cx="240" cy="28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7"/>
                  </a:cxn>
                  <a:cxn ang="0">
                    <a:pos x="6" y="12"/>
                  </a:cxn>
                  <a:cxn ang="0">
                    <a:pos x="3" y="16"/>
                  </a:cxn>
                  <a:cxn ang="0">
                    <a:pos x="2" y="18"/>
                  </a:cxn>
                  <a:cxn ang="0">
                    <a:pos x="0" y="22"/>
                  </a:cxn>
                  <a:cxn ang="0">
                    <a:pos x="1" y="25"/>
                  </a:cxn>
                  <a:cxn ang="0">
                    <a:pos x="4" y="29"/>
                  </a:cxn>
                  <a:cxn ang="0">
                    <a:pos x="9" y="31"/>
                  </a:cxn>
                  <a:cxn ang="0">
                    <a:pos x="15" y="31"/>
                  </a:cxn>
                  <a:cxn ang="0">
                    <a:pos x="22" y="28"/>
                  </a:cxn>
                  <a:cxn ang="0">
                    <a:pos x="25" y="24"/>
                  </a:cxn>
                  <a:cxn ang="0">
                    <a:pos x="27" y="20"/>
                  </a:cxn>
                  <a:cxn ang="0">
                    <a:pos x="28" y="16"/>
                  </a:cxn>
                  <a:cxn ang="0">
                    <a:pos x="26" y="18"/>
                  </a:cxn>
                  <a:cxn ang="0">
                    <a:pos x="23" y="22"/>
                  </a:cxn>
                  <a:cxn ang="0">
                    <a:pos x="19" y="25"/>
                  </a:cxn>
                  <a:cxn ang="0">
                    <a:pos x="17" y="26"/>
                  </a:cxn>
                  <a:cxn ang="0">
                    <a:pos x="13" y="26"/>
                  </a:cxn>
                  <a:cxn ang="0">
                    <a:pos x="9" y="24"/>
                  </a:cxn>
                  <a:cxn ang="0">
                    <a:pos x="9" y="20"/>
                  </a:cxn>
                  <a:cxn ang="0">
                    <a:pos x="12" y="16"/>
                  </a:cxn>
                  <a:cxn ang="0">
                    <a:pos x="14" y="13"/>
                  </a:cxn>
                  <a:cxn ang="0">
                    <a:pos x="14" y="9"/>
                  </a:cxn>
                  <a:cxn ang="0">
                    <a:pos x="14" y="7"/>
                  </a:cxn>
                  <a:cxn ang="0">
                    <a:pos x="14" y="0"/>
                  </a:cxn>
                </a:cxnLst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6413" name="Picture 10" descr="未标题-1 复制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8213" y="2492375"/>
            <a:ext cx="25209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14" name="文本框 8222"/>
          <p:cNvSpPr txBox="1"/>
          <p:nvPr/>
        </p:nvSpPr>
        <p:spPr>
          <a:xfrm>
            <a:off x="2566988" y="4149725"/>
            <a:ext cx="136842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细线</a:t>
            </a:r>
          </a:p>
        </p:txBody>
      </p:sp>
      <p:sp>
        <p:nvSpPr>
          <p:cNvPr id="16415" name="文本框 8223"/>
          <p:cNvSpPr txBox="1"/>
          <p:nvPr/>
        </p:nvSpPr>
        <p:spPr>
          <a:xfrm>
            <a:off x="5448300" y="4652963"/>
            <a:ext cx="1360488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滑轮</a:t>
            </a:r>
          </a:p>
        </p:txBody>
      </p:sp>
      <p:sp>
        <p:nvSpPr>
          <p:cNvPr id="16416" name="文本框 8224"/>
          <p:cNvSpPr txBox="1"/>
          <p:nvPr/>
        </p:nvSpPr>
        <p:spPr>
          <a:xfrm>
            <a:off x="4943475" y="5876925"/>
            <a:ext cx="1871663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钩码</a:t>
            </a:r>
          </a:p>
        </p:txBody>
      </p:sp>
      <p:sp>
        <p:nvSpPr>
          <p:cNvPr id="16417" name="文本框 8225"/>
          <p:cNvSpPr txBox="1"/>
          <p:nvPr/>
        </p:nvSpPr>
        <p:spPr>
          <a:xfrm>
            <a:off x="8040688" y="5084763"/>
            <a:ext cx="1785937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铁架台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2286000" y="533400"/>
            <a:ext cx="546576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滑轮的分类</a:t>
            </a:r>
          </a:p>
        </p:txBody>
      </p:sp>
      <p:sp>
        <p:nvSpPr>
          <p:cNvPr id="11267" name="文本框 11266"/>
          <p:cNvSpPr txBox="1"/>
          <p:nvPr/>
        </p:nvSpPr>
        <p:spPr>
          <a:xfrm>
            <a:off x="1304608" y="4292600"/>
            <a:ext cx="25923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定滑轮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510540" y="4970145"/>
            <a:ext cx="527113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使用时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滑轮的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轴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固定不动</a:t>
            </a:r>
          </a:p>
        </p:txBody>
      </p:sp>
      <p:sp>
        <p:nvSpPr>
          <p:cNvPr id="11269" name="文本框 11268"/>
          <p:cNvSpPr txBox="1"/>
          <p:nvPr/>
        </p:nvSpPr>
        <p:spPr>
          <a:xfrm>
            <a:off x="7150418" y="4147185"/>
            <a:ext cx="28082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动滑轮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</a:p>
        </p:txBody>
      </p:sp>
      <p:sp>
        <p:nvSpPr>
          <p:cNvPr id="11270" name="文本框 11269"/>
          <p:cNvSpPr txBox="1"/>
          <p:nvPr/>
        </p:nvSpPr>
        <p:spPr>
          <a:xfrm>
            <a:off x="6096000" y="4726305"/>
            <a:ext cx="667004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使用时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滑轮的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轴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随物体一起运动</a:t>
            </a:r>
          </a:p>
        </p:txBody>
      </p:sp>
      <p:pic>
        <p:nvPicPr>
          <p:cNvPr id="11271" name="图片 11270" descr="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4925" y="1196975"/>
            <a:ext cx="3389313" cy="27940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1272" name="图片 11271" descr="d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50418" y="913130"/>
            <a:ext cx="3671887" cy="2776538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273" name="直接连接符 11272"/>
          <p:cNvSpPr/>
          <p:nvPr/>
        </p:nvSpPr>
        <p:spPr>
          <a:xfrm>
            <a:off x="6096000" y="1052513"/>
            <a:ext cx="0" cy="5805487"/>
          </a:xfrm>
          <a:prstGeom prst="line">
            <a:avLst/>
          </a:prstGeom>
          <a:ln w="28575" cap="flat" cmpd="sng">
            <a:solidFill>
              <a:srgbClr val="000080"/>
            </a:solidFill>
            <a:prstDash val="sysDot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4337"/>
          <p:cNvSpPr txBox="1"/>
          <p:nvPr/>
        </p:nvSpPr>
        <p:spPr>
          <a:xfrm>
            <a:off x="2286000" y="0"/>
            <a:ext cx="60960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二、探究使用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定滑轮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的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  <a:hlinkClick r:id="rId2" action="ppaction://hlinkfile"/>
              </a:rPr>
              <a:t>特点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aphicFrame>
        <p:nvGraphicFramePr>
          <p:cNvPr id="14339" name="表格 14338"/>
          <p:cNvGraphicFramePr/>
          <p:nvPr/>
        </p:nvGraphicFramePr>
        <p:xfrm>
          <a:off x="1703388" y="1917700"/>
          <a:ext cx="8176895" cy="4052570"/>
        </p:xfrm>
        <a:graphic>
          <a:graphicData uri="http://schemas.openxmlformats.org/drawingml/2006/table">
            <a:tbl>
              <a:tblPr/>
              <a:tblGrid>
                <a:gridCol w="914400"/>
                <a:gridCol w="2133600"/>
                <a:gridCol w="2132965"/>
                <a:gridCol w="2995930"/>
              </a:tblGrid>
              <a:tr h="965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实验次数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钩码所受的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重力</a:t>
                      </a: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G/N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绳子末端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拉动的方向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弹簧测力计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的示数</a:t>
                      </a: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F/N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1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96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2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8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3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chemeClr val="accent2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4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x-none" sz="2200" b="1" dirty="0">
                        <a:solidFill>
                          <a:schemeClr val="accent2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376" name="表格 14375"/>
          <p:cNvGraphicFramePr/>
          <p:nvPr/>
        </p:nvGraphicFramePr>
        <p:xfrm>
          <a:off x="2673350" y="2849563"/>
          <a:ext cx="7289800" cy="635000"/>
        </p:xfrm>
        <a:graphic>
          <a:graphicData uri="http://schemas.openxmlformats.org/drawingml/2006/table">
            <a:tbl>
              <a:tblPr/>
              <a:tblGrid>
                <a:gridCol w="2134235"/>
                <a:gridCol w="2174875"/>
                <a:gridCol w="2980690"/>
              </a:tblGrid>
              <a:tr h="635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2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水平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x-none" sz="22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386" name="表格 14385"/>
          <p:cNvGraphicFramePr/>
          <p:nvPr/>
        </p:nvGraphicFramePr>
        <p:xfrm>
          <a:off x="2673350" y="3592513"/>
          <a:ext cx="7239000" cy="604520"/>
        </p:xfrm>
        <a:graphic>
          <a:graphicData uri="http://schemas.openxmlformats.org/drawingml/2006/table">
            <a:tbl>
              <a:tblPr/>
              <a:tblGrid>
                <a:gridCol w="2133600"/>
                <a:gridCol w="2133600"/>
                <a:gridCol w="2971800"/>
              </a:tblGrid>
              <a:tr h="60452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2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斜向下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x-none" sz="22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396" name="表格 14395"/>
          <p:cNvGraphicFramePr/>
          <p:nvPr/>
        </p:nvGraphicFramePr>
        <p:xfrm>
          <a:off x="2640013" y="4197350"/>
          <a:ext cx="7272020" cy="568325"/>
        </p:xfrm>
        <a:graphic>
          <a:graphicData uri="http://schemas.openxmlformats.org/drawingml/2006/table">
            <a:tbl>
              <a:tblPr/>
              <a:tblGrid>
                <a:gridCol w="2139950"/>
                <a:gridCol w="2141220"/>
                <a:gridCol w="2990850"/>
              </a:tblGrid>
              <a:tr h="5683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2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竖直向下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x-none" sz="22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406" name="表格 14405"/>
          <p:cNvGraphicFramePr/>
          <p:nvPr/>
        </p:nvGraphicFramePr>
        <p:xfrm>
          <a:off x="2616200" y="4714875"/>
          <a:ext cx="7240270" cy="593725"/>
        </p:xfrm>
        <a:graphic>
          <a:graphicData uri="http://schemas.openxmlformats.org/drawingml/2006/table">
            <a:tbl>
              <a:tblPr/>
              <a:tblGrid>
                <a:gridCol w="2082800"/>
                <a:gridCol w="2164715"/>
                <a:gridCol w="2992755"/>
              </a:tblGrid>
              <a:tr h="5937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x-none" sz="2200" b="1" dirty="0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3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200" b="1">
                          <a:solidFill>
                            <a:srgbClr val="FF3300"/>
                          </a:solidFill>
                          <a:latin typeface="Times New Roman" panose="02020603050405020304" pitchFamily="2" charset="0"/>
                          <a:ea typeface="楷体_GB2312" panose="02010609030101010101" pitchFamily="1" charset="-122"/>
                        </a:rPr>
                        <a:t>竖直向下</a:t>
                      </a: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x-none" sz="22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416" name="表格 14415"/>
          <p:cNvGraphicFramePr/>
          <p:nvPr/>
        </p:nvGraphicFramePr>
        <p:xfrm>
          <a:off x="2640013" y="5376863"/>
          <a:ext cx="7272020" cy="572770"/>
        </p:xfrm>
        <a:graphic>
          <a:graphicData uri="http://schemas.openxmlformats.org/drawingml/2006/table">
            <a:tbl>
              <a:tblPr/>
              <a:tblGrid>
                <a:gridCol w="2125980"/>
                <a:gridCol w="2193290"/>
                <a:gridCol w="2952750"/>
              </a:tblGrid>
              <a:tr h="5727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x-none" sz="22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2200" b="1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Calibri" panose="020F0502020204030204" charset="0"/>
                        </a:defRPr>
                      </a:lvl1pPr>
                      <a:lvl2pPr marL="742950" lvl="1" indent="-285750">
                        <a:defRPr sz="2800" kern="1200"/>
                      </a:lvl2pPr>
                      <a:lvl3pPr marL="1143000" lvl="2" indent="-228600">
                        <a:defRPr sz="2400" kern="1200"/>
                      </a:lvl3pPr>
                      <a:lvl4pPr marL="1600200" lvl="3" indent="-228600">
                        <a:defRPr sz="20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x-none" sz="2200" b="1" dirty="0">
                        <a:solidFill>
                          <a:srgbClr val="FF3300"/>
                        </a:solidFill>
                        <a:latin typeface="Times New Roman" panose="02020603050405020304" pitchFamily="2" charset="0"/>
                        <a:ea typeface="楷体_GB2312" panose="02010609030101010101" pitchFamily="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26" name="矩形 14425"/>
          <p:cNvSpPr/>
          <p:nvPr/>
        </p:nvSpPr>
        <p:spPr>
          <a:xfrm>
            <a:off x="2057400" y="5878513"/>
            <a:ext cx="173672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结论：</a:t>
            </a:r>
          </a:p>
        </p:txBody>
      </p:sp>
      <p:sp>
        <p:nvSpPr>
          <p:cNvPr id="14427" name="矩形 14426"/>
          <p:cNvSpPr/>
          <p:nvPr/>
        </p:nvSpPr>
        <p:spPr>
          <a:xfrm>
            <a:off x="3352800" y="5949950"/>
            <a:ext cx="73152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使用定滑轮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不省力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但可以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改变施力的方向</a:t>
            </a:r>
          </a:p>
        </p:txBody>
      </p:sp>
      <p:pic>
        <p:nvPicPr>
          <p:cNvPr id="14428" name="图片 144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24563" y="621030"/>
            <a:ext cx="3887787" cy="143986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</p:pic>
      <p:pic>
        <p:nvPicPr>
          <p:cNvPr id="14429" name="图片 144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24563" y="620713"/>
            <a:ext cx="3019425" cy="1223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44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44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26" grpId="0"/>
      <p:bldP spid="144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55297" descr="定滑轮实质0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84F9FE"/>
              </a:clrFrom>
              <a:clrTo>
                <a:srgbClr val="84F9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55298"/>
          <p:cNvSpPr txBox="1"/>
          <p:nvPr/>
        </p:nvSpPr>
        <p:spPr>
          <a:xfrm>
            <a:off x="1524000" y="-228600"/>
            <a:ext cx="3276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定滑轮的实质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27" name="文本框 55299"/>
          <p:cNvSpPr txBox="1"/>
          <p:nvPr/>
        </p:nvSpPr>
        <p:spPr>
          <a:xfrm>
            <a:off x="4572000" y="5043488"/>
            <a:ext cx="114300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r>
              <a:rPr lang="en-US" altLang="zh-CN" sz="4800" baseline="-25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6628" name="直接连接符 55300"/>
          <p:cNvSpPr/>
          <p:nvPr/>
        </p:nvSpPr>
        <p:spPr>
          <a:xfrm>
            <a:off x="4419600" y="2452688"/>
            <a:ext cx="1588" cy="326231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lg"/>
          </a:ln>
        </p:spPr>
      </p:sp>
      <p:sp>
        <p:nvSpPr>
          <p:cNvPr id="26629" name="文本框 55301"/>
          <p:cNvSpPr txBox="1"/>
          <p:nvPr/>
        </p:nvSpPr>
        <p:spPr>
          <a:xfrm>
            <a:off x="2362200" y="4891088"/>
            <a:ext cx="76200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r>
              <a:rPr lang="en-US" altLang="zh-CN" sz="4800" baseline="-2500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6630" name="直接连接符 55302"/>
          <p:cNvSpPr/>
          <p:nvPr/>
        </p:nvSpPr>
        <p:spPr>
          <a:xfrm>
            <a:off x="3276600" y="2438400"/>
            <a:ext cx="1588" cy="327660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lg"/>
          </a:ln>
        </p:spPr>
      </p:sp>
      <p:sp>
        <p:nvSpPr>
          <p:cNvPr id="26631" name="文本框 55303"/>
          <p:cNvSpPr txBox="1"/>
          <p:nvPr/>
        </p:nvSpPr>
        <p:spPr>
          <a:xfrm>
            <a:off x="3657600" y="2376488"/>
            <a:ext cx="533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55305" name="直接连接符 55304"/>
          <p:cNvSpPr/>
          <p:nvPr/>
        </p:nvSpPr>
        <p:spPr>
          <a:xfrm>
            <a:off x="4419600" y="5105400"/>
            <a:ext cx="0" cy="1295400"/>
          </a:xfrm>
          <a:prstGeom prst="line">
            <a:avLst/>
          </a:prstGeom>
          <a:ln w="57150" cap="flat" cmpd="sng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55306" name="直接连接符 55305"/>
          <p:cNvSpPr/>
          <p:nvPr/>
        </p:nvSpPr>
        <p:spPr>
          <a:xfrm>
            <a:off x="4419600" y="990600"/>
            <a:ext cx="0" cy="1295400"/>
          </a:xfrm>
          <a:prstGeom prst="line">
            <a:avLst/>
          </a:prstGeom>
          <a:ln w="57150" cap="flat" cmpd="sng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55307" name="直接连接符 55306"/>
          <p:cNvSpPr/>
          <p:nvPr/>
        </p:nvSpPr>
        <p:spPr>
          <a:xfrm>
            <a:off x="3276600" y="5105400"/>
            <a:ext cx="0" cy="129540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55308" name="直接连接符 55307"/>
          <p:cNvSpPr/>
          <p:nvPr/>
        </p:nvSpPr>
        <p:spPr>
          <a:xfrm>
            <a:off x="3276600" y="1066800"/>
            <a:ext cx="0" cy="129540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55309" name="文本框 55308"/>
          <p:cNvSpPr txBox="1"/>
          <p:nvPr/>
        </p:nvSpPr>
        <p:spPr>
          <a:xfrm>
            <a:off x="2819400" y="6096000"/>
            <a:ext cx="2133600" cy="762000"/>
          </a:xfrm>
          <a:prstGeom prst="rect">
            <a:avLst/>
          </a:prstGeom>
          <a:noFill/>
          <a:ln w="31750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4400">
                <a:latin typeface="Times New Roman" panose="02020603050405020304" pitchFamily="2" charset="0"/>
                <a:ea typeface="宋体" panose="02010600030101010101" pitchFamily="2" charset="-122"/>
              </a:rPr>
              <a:t>L</a:t>
            </a:r>
            <a:r>
              <a:rPr lang="en-US" altLang="zh-CN" sz="4400" baseline="-2500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4400">
                <a:latin typeface="Times New Roman" panose="02020603050405020304" pitchFamily="2" charset="0"/>
                <a:ea typeface="宋体" panose="02010600030101010101" pitchFamily="2" charset="-122"/>
              </a:rPr>
              <a:t>=L</a:t>
            </a:r>
            <a:r>
              <a:rPr lang="en-US" altLang="zh-CN" sz="4400" baseline="-2500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</a:p>
        </p:txBody>
      </p:sp>
      <p:pic>
        <p:nvPicPr>
          <p:cNvPr id="26637" name="图片 55309" descr="定滑轮斜拉实质0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84F9FE"/>
              </a:clrFrom>
              <a:clrTo>
                <a:srgbClr val="84F9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8825" y="0"/>
            <a:ext cx="4829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8" name="直接连接符 55310"/>
          <p:cNvSpPr/>
          <p:nvPr/>
        </p:nvSpPr>
        <p:spPr>
          <a:xfrm rot="-1826821">
            <a:off x="9131300" y="1938338"/>
            <a:ext cx="12700" cy="36258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lg"/>
          </a:ln>
        </p:spPr>
      </p:sp>
      <p:sp>
        <p:nvSpPr>
          <p:cNvPr id="26639" name="直接连接符 55311"/>
          <p:cNvSpPr/>
          <p:nvPr/>
        </p:nvSpPr>
        <p:spPr>
          <a:xfrm>
            <a:off x="7010400" y="2438400"/>
            <a:ext cx="0" cy="358140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6640" name="文本框 55312"/>
          <p:cNvSpPr txBox="1"/>
          <p:nvPr/>
        </p:nvSpPr>
        <p:spPr>
          <a:xfrm>
            <a:off x="6248400" y="5348288"/>
            <a:ext cx="114300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r>
              <a:rPr lang="en-US" altLang="zh-CN" sz="4800" baseline="-2500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6641" name="文本框 55313"/>
          <p:cNvSpPr txBox="1"/>
          <p:nvPr/>
        </p:nvSpPr>
        <p:spPr>
          <a:xfrm rot="-1934899">
            <a:off x="9067800" y="4800600"/>
            <a:ext cx="110807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/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F</a:t>
            </a:r>
            <a:r>
              <a:rPr lang="en-US" altLang="zh-CN" sz="4800" baseline="-25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6642" name="文本框 55314"/>
          <p:cNvSpPr txBox="1"/>
          <p:nvPr/>
        </p:nvSpPr>
        <p:spPr>
          <a:xfrm>
            <a:off x="7467600" y="2422525"/>
            <a:ext cx="533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55316" name="直接连接符 55315"/>
          <p:cNvSpPr/>
          <p:nvPr/>
        </p:nvSpPr>
        <p:spPr>
          <a:xfrm rot="686784">
            <a:off x="9898063" y="5262563"/>
            <a:ext cx="838200" cy="838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55317" name="直接连接符 55316"/>
          <p:cNvSpPr/>
          <p:nvPr/>
        </p:nvSpPr>
        <p:spPr>
          <a:xfrm rot="677373">
            <a:off x="7315200" y="1143000"/>
            <a:ext cx="1219200" cy="1219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55318" name="直接连接符 55317"/>
          <p:cNvSpPr/>
          <p:nvPr/>
        </p:nvSpPr>
        <p:spPr>
          <a:xfrm>
            <a:off x="7010400" y="5486400"/>
            <a:ext cx="0" cy="114300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55319" name="直接连接符 55318"/>
          <p:cNvSpPr/>
          <p:nvPr/>
        </p:nvSpPr>
        <p:spPr>
          <a:xfrm flipV="1">
            <a:off x="7010400" y="914400"/>
            <a:ext cx="0" cy="137160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55320" name="文本框 55319"/>
          <p:cNvSpPr txBox="1"/>
          <p:nvPr/>
        </p:nvSpPr>
        <p:spPr>
          <a:xfrm>
            <a:off x="7620000" y="5791200"/>
            <a:ext cx="2133600" cy="762000"/>
          </a:xfrm>
          <a:prstGeom prst="rect">
            <a:avLst/>
          </a:prstGeom>
          <a:noFill/>
          <a:ln w="31750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4400">
                <a:latin typeface="Times New Roman" panose="02020603050405020304" pitchFamily="2" charset="0"/>
                <a:ea typeface="宋体" panose="02010600030101010101" pitchFamily="2" charset="-122"/>
              </a:rPr>
              <a:t>L</a:t>
            </a:r>
            <a:r>
              <a:rPr lang="en-US" altLang="zh-CN" sz="4400" baseline="-2500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4400">
                <a:latin typeface="Times New Roman" panose="02020603050405020304" pitchFamily="2" charset="0"/>
                <a:ea typeface="宋体" panose="02010600030101010101" pitchFamily="2" charset="-122"/>
              </a:rPr>
              <a:t>=L</a:t>
            </a:r>
            <a:r>
              <a:rPr lang="en-US" altLang="zh-CN" sz="4400" baseline="-2500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55321" name="组合 55320"/>
          <p:cNvGrpSpPr/>
          <p:nvPr/>
        </p:nvGrpSpPr>
        <p:grpSpPr>
          <a:xfrm>
            <a:off x="3810000" y="1676400"/>
            <a:ext cx="685800" cy="685800"/>
            <a:chOff x="2112" y="192"/>
            <a:chExt cx="432" cy="432"/>
          </a:xfrm>
        </p:grpSpPr>
        <p:sp>
          <p:nvSpPr>
            <p:cNvPr id="26649" name="文本框 55321"/>
            <p:cNvSpPr txBox="1"/>
            <p:nvPr/>
          </p:nvSpPr>
          <p:spPr>
            <a:xfrm>
              <a:off x="2112" y="192"/>
              <a:ext cx="432" cy="326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L</a:t>
              </a:r>
              <a:r>
                <a:rPr lang="en-US" altLang="zh-CN" sz="2800" b="1" baseline="-2500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6650" name="左大括号 55322"/>
            <p:cNvSpPr/>
            <p:nvPr/>
          </p:nvSpPr>
          <p:spPr>
            <a:xfrm rot="5400000">
              <a:off x="2280" y="408"/>
              <a:ext cx="96" cy="336"/>
            </a:xfrm>
            <a:prstGeom prst="leftBrace">
              <a:avLst>
                <a:gd name="adj1" fmla="val 29150"/>
                <a:gd name="adj2" fmla="val 50000"/>
              </a:avLst>
            </a:prstGeom>
            <a:noFill/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5324" name="组合 55323"/>
          <p:cNvGrpSpPr/>
          <p:nvPr/>
        </p:nvGrpSpPr>
        <p:grpSpPr>
          <a:xfrm>
            <a:off x="6934200" y="1752600"/>
            <a:ext cx="990600" cy="685800"/>
            <a:chOff x="2208" y="1056"/>
            <a:chExt cx="528" cy="432"/>
          </a:xfrm>
        </p:grpSpPr>
        <p:sp>
          <p:nvSpPr>
            <p:cNvPr id="26652" name="文本框 55324"/>
            <p:cNvSpPr txBox="1"/>
            <p:nvPr/>
          </p:nvSpPr>
          <p:spPr>
            <a:xfrm>
              <a:off x="2208" y="1056"/>
              <a:ext cx="528" cy="326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accent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L</a:t>
              </a:r>
              <a:r>
                <a:rPr lang="en-US" altLang="zh-CN" sz="2800" b="1" baseline="-25000">
                  <a:solidFill>
                    <a:schemeClr val="accent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6653" name="左大括号 55325"/>
            <p:cNvSpPr/>
            <p:nvPr/>
          </p:nvSpPr>
          <p:spPr>
            <a:xfrm rot="5400000">
              <a:off x="2376" y="1272"/>
              <a:ext cx="96" cy="336"/>
            </a:xfrm>
            <a:prstGeom prst="leftBrace">
              <a:avLst>
                <a:gd name="adj1" fmla="val 29150"/>
                <a:gd name="adj2" fmla="val 50296"/>
              </a:avLst>
            </a:prstGeom>
            <a:noFill/>
            <a:ln w="317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5327" name="组合 55326"/>
          <p:cNvGrpSpPr/>
          <p:nvPr/>
        </p:nvGrpSpPr>
        <p:grpSpPr>
          <a:xfrm rot="-1364986">
            <a:off x="7467600" y="1676400"/>
            <a:ext cx="685800" cy="685800"/>
            <a:chOff x="2112" y="192"/>
            <a:chExt cx="432" cy="432"/>
          </a:xfrm>
        </p:grpSpPr>
        <p:sp>
          <p:nvSpPr>
            <p:cNvPr id="26655" name="文本框 55327"/>
            <p:cNvSpPr txBox="1"/>
            <p:nvPr/>
          </p:nvSpPr>
          <p:spPr>
            <a:xfrm>
              <a:off x="2112" y="192"/>
              <a:ext cx="432" cy="326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L</a:t>
              </a:r>
              <a:r>
                <a:rPr lang="en-US" altLang="zh-CN" sz="2800" b="1" baseline="-25000">
                  <a:solidFill>
                    <a:srgbClr val="FF0000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6656" name="左大括号 55328"/>
            <p:cNvSpPr/>
            <p:nvPr/>
          </p:nvSpPr>
          <p:spPr>
            <a:xfrm rot="5400000">
              <a:off x="2280" y="408"/>
              <a:ext cx="96" cy="336"/>
            </a:xfrm>
            <a:prstGeom prst="leftBrace">
              <a:avLst>
                <a:gd name="adj1" fmla="val 29150"/>
                <a:gd name="adj2" fmla="val 50000"/>
              </a:avLst>
            </a:prstGeom>
            <a:noFill/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5330" name="组合 55329"/>
          <p:cNvGrpSpPr/>
          <p:nvPr/>
        </p:nvGrpSpPr>
        <p:grpSpPr>
          <a:xfrm>
            <a:off x="3200400" y="1676400"/>
            <a:ext cx="838200" cy="685800"/>
            <a:chOff x="2208" y="1056"/>
            <a:chExt cx="528" cy="432"/>
          </a:xfrm>
        </p:grpSpPr>
        <p:sp>
          <p:nvSpPr>
            <p:cNvPr id="26658" name="文本框 55330"/>
            <p:cNvSpPr txBox="1"/>
            <p:nvPr/>
          </p:nvSpPr>
          <p:spPr>
            <a:xfrm>
              <a:off x="2208" y="1056"/>
              <a:ext cx="528" cy="326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accent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L</a:t>
              </a:r>
              <a:r>
                <a:rPr lang="en-US" altLang="zh-CN" sz="2800" b="1" baseline="-25000">
                  <a:solidFill>
                    <a:schemeClr val="accent2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6659" name="左大括号 55331"/>
            <p:cNvSpPr/>
            <p:nvPr/>
          </p:nvSpPr>
          <p:spPr>
            <a:xfrm rot="5400000">
              <a:off x="2376" y="1272"/>
              <a:ext cx="96" cy="336"/>
            </a:xfrm>
            <a:prstGeom prst="leftBrace">
              <a:avLst>
                <a:gd name="adj1" fmla="val 29150"/>
                <a:gd name="adj2" fmla="val 50296"/>
              </a:avLst>
            </a:prstGeom>
            <a:noFill/>
            <a:ln w="317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5333" name="组合 55332"/>
          <p:cNvGrpSpPr/>
          <p:nvPr/>
        </p:nvGrpSpPr>
        <p:grpSpPr>
          <a:xfrm rot="5471082">
            <a:off x="4111625" y="2433638"/>
            <a:ext cx="306388" cy="304800"/>
            <a:chOff x="2352" y="1296"/>
            <a:chExt cx="192" cy="192"/>
          </a:xfrm>
        </p:grpSpPr>
        <p:sp>
          <p:nvSpPr>
            <p:cNvPr id="26661" name="直接连接符 55333"/>
            <p:cNvSpPr/>
            <p:nvPr/>
          </p:nvSpPr>
          <p:spPr>
            <a:xfrm>
              <a:off x="2544" y="1296"/>
              <a:ext cx="0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62" name="直接连接符 55334"/>
            <p:cNvSpPr/>
            <p:nvPr/>
          </p:nvSpPr>
          <p:spPr>
            <a:xfrm flipH="1">
              <a:off x="2352" y="1488"/>
              <a:ext cx="19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55336" name="组合 55335"/>
          <p:cNvGrpSpPr/>
          <p:nvPr/>
        </p:nvGrpSpPr>
        <p:grpSpPr>
          <a:xfrm>
            <a:off x="3276600" y="2438400"/>
            <a:ext cx="304800" cy="304800"/>
            <a:chOff x="2352" y="1296"/>
            <a:chExt cx="192" cy="192"/>
          </a:xfrm>
        </p:grpSpPr>
        <p:sp>
          <p:nvSpPr>
            <p:cNvPr id="26664" name="直接连接符 55336"/>
            <p:cNvSpPr/>
            <p:nvPr/>
          </p:nvSpPr>
          <p:spPr>
            <a:xfrm>
              <a:off x="2544" y="1296"/>
              <a:ext cx="0" cy="19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65" name="直接连接符 55337"/>
            <p:cNvSpPr/>
            <p:nvPr/>
          </p:nvSpPr>
          <p:spPr>
            <a:xfrm flipH="1">
              <a:off x="2352" y="1488"/>
              <a:ext cx="192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55339" name="组合 55338"/>
          <p:cNvGrpSpPr/>
          <p:nvPr/>
        </p:nvGrpSpPr>
        <p:grpSpPr>
          <a:xfrm rot="4037119">
            <a:off x="8001000" y="2209800"/>
            <a:ext cx="304800" cy="304800"/>
            <a:chOff x="2352" y="1296"/>
            <a:chExt cx="192" cy="192"/>
          </a:xfrm>
        </p:grpSpPr>
        <p:sp>
          <p:nvSpPr>
            <p:cNvPr id="26667" name="直接连接符 55339"/>
            <p:cNvSpPr/>
            <p:nvPr/>
          </p:nvSpPr>
          <p:spPr>
            <a:xfrm>
              <a:off x="2544" y="1296"/>
              <a:ext cx="0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68" name="直接连接符 55340"/>
            <p:cNvSpPr/>
            <p:nvPr/>
          </p:nvSpPr>
          <p:spPr>
            <a:xfrm flipH="1">
              <a:off x="2352" y="1488"/>
              <a:ext cx="19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55342" name="组合 55341"/>
          <p:cNvGrpSpPr/>
          <p:nvPr/>
        </p:nvGrpSpPr>
        <p:grpSpPr>
          <a:xfrm>
            <a:off x="7010400" y="2514600"/>
            <a:ext cx="304800" cy="304800"/>
            <a:chOff x="2352" y="1296"/>
            <a:chExt cx="192" cy="192"/>
          </a:xfrm>
        </p:grpSpPr>
        <p:sp>
          <p:nvSpPr>
            <p:cNvPr id="26670" name="直接连接符 55342"/>
            <p:cNvSpPr/>
            <p:nvPr/>
          </p:nvSpPr>
          <p:spPr>
            <a:xfrm>
              <a:off x="2544" y="1296"/>
              <a:ext cx="0" cy="19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71" name="直接连接符 55343"/>
            <p:cNvSpPr/>
            <p:nvPr/>
          </p:nvSpPr>
          <p:spPr>
            <a:xfrm flipH="1">
              <a:off x="2352" y="1488"/>
              <a:ext cx="192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5345" name="文本框 55344"/>
          <p:cNvSpPr txBox="1"/>
          <p:nvPr/>
        </p:nvSpPr>
        <p:spPr>
          <a:xfrm>
            <a:off x="4583113" y="0"/>
            <a:ext cx="5834062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是一个等臂杠杆</a:t>
            </a:r>
          </a:p>
        </p:txBody>
      </p:sp>
    </p:spTree>
  </p:cSld>
  <p:clrMapOvr>
    <a:masterClrMapping/>
  </p:clrMapOvr>
  <p:transition>
    <p:wipe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5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5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5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5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5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5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5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5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5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5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5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5" dur="2000"/>
                                        <p:tgtEl>
                                          <p:spTgt spid="55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9" grpId="0"/>
      <p:bldP spid="55320" grpId="0"/>
      <p:bldP spid="55345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694</Words>
  <Application>Microsoft Office PowerPoint</Application>
  <PresentationFormat>自定义</PresentationFormat>
  <Paragraphs>169</Paragraphs>
  <Slides>21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   第二节  滑轮及其应用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滑轮组的应用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fg</dc:creator>
  <cp:lastModifiedBy>China</cp:lastModifiedBy>
  <cp:revision>11</cp:revision>
  <dcterms:created xsi:type="dcterms:W3CDTF">2017-05-09T01:13:00Z</dcterms:created>
  <dcterms:modified xsi:type="dcterms:W3CDTF">2019-04-22T12:54:45Z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