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0413" cy="6859588"/>
  <p:notesSz cx="6858000" cy="9144000"/>
  <p:defaultTextStyle>
    <a:defPPr>
      <a:defRPr lang="zh-CN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636" y="-84"/>
      </p:cViewPr>
      <p:guideLst>
        <p:guide orient="horz" pos="216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919"/>
            <a:ext cx="10361851" cy="147036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8049" y="274702"/>
            <a:ext cx="2742843" cy="585288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274702"/>
            <a:ext cx="8025355" cy="585288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6451171"/>
      </p:ext>
    </p:extLst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59" y="4407921"/>
            <a:ext cx="10361851" cy="136239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59" y="2907387"/>
            <a:ext cx="10361851" cy="150053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425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850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275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770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125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655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0975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540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1" y="1600571"/>
            <a:ext cx="5384099" cy="4527011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793" y="1600571"/>
            <a:ext cx="5384099" cy="4527011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251" indent="0">
              <a:buNone/>
              <a:defRPr sz="2400" b="1"/>
            </a:lvl2pPr>
            <a:lvl3pPr marL="1088502" indent="0">
              <a:buNone/>
              <a:defRPr sz="2100" b="1"/>
            </a:lvl3pPr>
            <a:lvl4pPr marL="1632753" indent="0">
              <a:buNone/>
              <a:defRPr sz="1900" b="1"/>
            </a:lvl4pPr>
            <a:lvl5pPr marL="2177004" indent="0">
              <a:buNone/>
              <a:defRPr sz="1900" b="1"/>
            </a:lvl5pPr>
            <a:lvl6pPr marL="2721254" indent="0">
              <a:buNone/>
              <a:defRPr sz="1900" b="1"/>
            </a:lvl6pPr>
            <a:lvl7pPr marL="3265505" indent="0">
              <a:buNone/>
              <a:defRPr sz="1900" b="1"/>
            </a:lvl7pPr>
            <a:lvl8pPr marL="3809756" indent="0">
              <a:buNone/>
              <a:defRPr sz="1900" b="1"/>
            </a:lvl8pPr>
            <a:lvl9pPr marL="4354007" indent="0">
              <a:buNone/>
              <a:defRPr sz="19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5379"/>
            <a:ext cx="5386216" cy="395220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1" y="1535469"/>
            <a:ext cx="5388332" cy="63991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251" indent="0">
              <a:buNone/>
              <a:defRPr sz="2400" b="1"/>
            </a:lvl2pPr>
            <a:lvl3pPr marL="1088502" indent="0">
              <a:buNone/>
              <a:defRPr sz="2100" b="1"/>
            </a:lvl3pPr>
            <a:lvl4pPr marL="1632753" indent="0">
              <a:buNone/>
              <a:defRPr sz="1900" b="1"/>
            </a:lvl4pPr>
            <a:lvl5pPr marL="2177004" indent="0">
              <a:buNone/>
              <a:defRPr sz="1900" b="1"/>
            </a:lvl5pPr>
            <a:lvl6pPr marL="2721254" indent="0">
              <a:buNone/>
              <a:defRPr sz="1900" b="1"/>
            </a:lvl6pPr>
            <a:lvl7pPr marL="3265505" indent="0">
              <a:buNone/>
              <a:defRPr sz="1900" b="1"/>
            </a:lvl7pPr>
            <a:lvl8pPr marL="3809756" indent="0">
              <a:buNone/>
              <a:defRPr sz="1900" b="1"/>
            </a:lvl8pPr>
            <a:lvl9pPr marL="4354007" indent="0">
              <a:buNone/>
              <a:defRPr sz="19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1" y="2175379"/>
            <a:ext cx="5388332" cy="395220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113"/>
            <a:ext cx="4010562" cy="116231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114"/>
            <a:ext cx="6814779" cy="5854468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1" y="1435433"/>
            <a:ext cx="4010562" cy="4692149"/>
          </a:xfrm>
        </p:spPr>
        <p:txBody>
          <a:bodyPr/>
          <a:lstStyle>
            <a:lvl1pPr marL="0" indent="0">
              <a:buNone/>
              <a:defRPr sz="1700"/>
            </a:lvl1pPr>
            <a:lvl2pPr marL="544251" indent="0">
              <a:buNone/>
              <a:defRPr sz="1400"/>
            </a:lvl2pPr>
            <a:lvl3pPr marL="1088502" indent="0">
              <a:buNone/>
              <a:defRPr sz="1200"/>
            </a:lvl3pPr>
            <a:lvl4pPr marL="1632753" indent="0">
              <a:buNone/>
              <a:defRPr sz="1100"/>
            </a:lvl4pPr>
            <a:lvl5pPr marL="2177004" indent="0">
              <a:buNone/>
              <a:defRPr sz="1100"/>
            </a:lvl5pPr>
            <a:lvl6pPr marL="2721254" indent="0">
              <a:buNone/>
              <a:defRPr sz="1100"/>
            </a:lvl6pPr>
            <a:lvl7pPr marL="3265505" indent="0">
              <a:buNone/>
              <a:defRPr sz="1100"/>
            </a:lvl7pPr>
            <a:lvl8pPr marL="3809756" indent="0">
              <a:buNone/>
              <a:defRPr sz="1100"/>
            </a:lvl8pPr>
            <a:lvl9pPr marL="4354007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1712"/>
            <a:ext cx="7314248" cy="56686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917"/>
            <a:ext cx="7314248" cy="4115753"/>
          </a:xfrm>
        </p:spPr>
        <p:txBody>
          <a:bodyPr/>
          <a:lstStyle>
            <a:lvl1pPr marL="0" indent="0">
              <a:buNone/>
              <a:defRPr sz="3800"/>
            </a:lvl1pPr>
            <a:lvl2pPr marL="544251" indent="0">
              <a:buNone/>
              <a:defRPr sz="3300"/>
            </a:lvl2pPr>
            <a:lvl3pPr marL="1088502" indent="0">
              <a:buNone/>
              <a:defRPr sz="2900"/>
            </a:lvl3pPr>
            <a:lvl4pPr marL="1632753" indent="0">
              <a:buNone/>
              <a:defRPr sz="2400"/>
            </a:lvl4pPr>
            <a:lvl5pPr marL="2177004" indent="0">
              <a:buNone/>
              <a:defRPr sz="2400"/>
            </a:lvl5pPr>
            <a:lvl6pPr marL="2721254" indent="0">
              <a:buNone/>
              <a:defRPr sz="2400"/>
            </a:lvl6pPr>
            <a:lvl7pPr marL="3265505" indent="0">
              <a:buNone/>
              <a:defRPr sz="2400"/>
            </a:lvl7pPr>
            <a:lvl8pPr marL="3809756" indent="0">
              <a:buNone/>
              <a:defRPr sz="2400"/>
            </a:lvl8pPr>
            <a:lvl9pPr marL="4354007" indent="0">
              <a:buNone/>
              <a:defRPr sz="24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8581"/>
            <a:ext cx="7314248" cy="805048"/>
          </a:xfrm>
        </p:spPr>
        <p:txBody>
          <a:bodyPr/>
          <a:lstStyle>
            <a:lvl1pPr marL="0" indent="0">
              <a:buNone/>
              <a:defRPr sz="1700"/>
            </a:lvl1pPr>
            <a:lvl2pPr marL="544251" indent="0">
              <a:buNone/>
              <a:defRPr sz="1400"/>
            </a:lvl2pPr>
            <a:lvl3pPr marL="1088502" indent="0">
              <a:buNone/>
              <a:defRPr sz="1200"/>
            </a:lvl3pPr>
            <a:lvl4pPr marL="1632753" indent="0">
              <a:buNone/>
              <a:defRPr sz="1100"/>
            </a:lvl4pPr>
            <a:lvl5pPr marL="2177004" indent="0">
              <a:buNone/>
              <a:defRPr sz="1100"/>
            </a:lvl5pPr>
            <a:lvl6pPr marL="2721254" indent="0">
              <a:buNone/>
              <a:defRPr sz="1100"/>
            </a:lvl6pPr>
            <a:lvl7pPr marL="3265505" indent="0">
              <a:buNone/>
              <a:defRPr sz="1100"/>
            </a:lvl7pPr>
            <a:lvl8pPr marL="3809756" indent="0">
              <a:buNone/>
              <a:defRPr sz="1100"/>
            </a:lvl8pPr>
            <a:lvl9pPr marL="4354007" indent="0">
              <a:buNone/>
              <a:defRPr sz="1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2021/2/25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019349" y="1917626"/>
            <a:ext cx="10080534" cy="1510385"/>
            <a:chOff x="1055077" y="2418125"/>
            <a:chExt cx="10081846" cy="1510035"/>
          </a:xfrm>
        </p:grpSpPr>
        <p:sp>
          <p:nvSpPr>
            <p:cNvPr id="10" name="矩形 9"/>
            <p:cNvSpPr/>
            <p:nvPr/>
          </p:nvSpPr>
          <p:spPr>
            <a:xfrm>
              <a:off x="1055077" y="3221405"/>
              <a:ext cx="10081846" cy="7067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4000" b="1" dirty="0">
                  <a:solidFill>
                    <a:srgbClr val="EE3028"/>
                  </a:solidFill>
                  <a:cs typeface="+mn-ea"/>
                  <a:sym typeface="+mn-lt"/>
                </a:rPr>
                <a:t>第十六章　 生活用电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3462973" y="2418125"/>
              <a:ext cx="5266055" cy="660792"/>
            </a:xfrm>
            <a:prstGeom prst="roundRect">
              <a:avLst>
                <a:gd name="adj" fmla="val 50000"/>
              </a:avLst>
            </a:prstGeom>
            <a:solidFill>
              <a:srgbClr val="EE3028"/>
            </a:solidFill>
            <a:effectLst/>
          </p:spPr>
          <p:txBody>
            <a:bodyPr wrap="square" bIns="54000" rtlCol="0">
              <a:spAutoFit/>
            </a:bodyPr>
            <a:lstStyle/>
            <a:p>
              <a:pPr algn="ctr"/>
              <a:r>
                <a:rPr lang="zh-CN" altLang="en-US" sz="2400" b="1">
                  <a:solidFill>
                    <a:schemeClr val="bg1"/>
                  </a:solidFill>
                  <a:cs typeface="+mn-ea"/>
                  <a:sym typeface="+mn-lt"/>
                </a:rPr>
                <a:t>第一部分　河南中考考点过关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188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安全用电原则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</a:p>
        </p:txBody>
      </p:sp>
      <p:sp>
        <p:nvSpPr>
          <p:cNvPr id="8" name="TextBox 43"/>
          <p:cNvSpPr txBox="1"/>
          <p:nvPr/>
        </p:nvSpPr>
        <p:spPr>
          <a:xfrm>
            <a:off x="743488" y="1486879"/>
            <a:ext cx="10703437" cy="378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10.[2015河南,10]关于家庭电路和安全用电,下列说法正确的是	(     )</a:t>
            </a:r>
          </a:p>
          <a:p>
            <a:pPr algn="just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A.开关应接在用电器和零线之间</a:t>
            </a:r>
          </a:p>
          <a:p>
            <a:pPr algn="just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B.用电器着火时,应迅速向用电器泼水</a:t>
            </a:r>
          </a:p>
          <a:p>
            <a:pPr algn="just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C.使用电冰箱时,外壳必须接地</a:t>
            </a:r>
          </a:p>
          <a:p>
            <a:pPr algn="just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D.为了方便,可抓着导线拉出插座上的插头</a:t>
            </a:r>
          </a:p>
        </p:txBody>
      </p:sp>
      <p:sp>
        <p:nvSpPr>
          <p:cNvPr id="10" name="矩形 9"/>
          <p:cNvSpPr/>
          <p:nvPr/>
        </p:nvSpPr>
        <p:spPr>
          <a:xfrm>
            <a:off x="10161852" y="1782858"/>
            <a:ext cx="967614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9228417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安全用电原则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</a:p>
        </p:txBody>
      </p:sp>
      <p:sp>
        <p:nvSpPr>
          <p:cNvPr id="8" name="TextBox 43"/>
          <p:cNvSpPr txBox="1"/>
          <p:nvPr/>
        </p:nvSpPr>
        <p:spPr>
          <a:xfrm>
            <a:off x="743488" y="1486879"/>
            <a:ext cx="10703437" cy="378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11.[2014河南,9]下列做法不符合安全用电原则的是 	(      )</a:t>
            </a:r>
          </a:p>
          <a:p>
            <a:pPr algn="just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A.控制灯的开关要接在零线上</a:t>
            </a:r>
          </a:p>
          <a:p>
            <a:pPr algn="just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B.更换电灯前要先断开电源开关</a:t>
            </a:r>
          </a:p>
          <a:p>
            <a:pPr algn="just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C.洗衣机的金属外壳要接地线 </a:t>
            </a:r>
          </a:p>
          <a:p>
            <a:pPr algn="just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D.绝缘层破损的导线要及时更换</a:t>
            </a:r>
          </a:p>
        </p:txBody>
      </p:sp>
      <p:sp>
        <p:nvSpPr>
          <p:cNvPr id="10" name="矩形 9"/>
          <p:cNvSpPr/>
          <p:nvPr/>
        </p:nvSpPr>
        <p:spPr>
          <a:xfrm>
            <a:off x="8400591" y="1782858"/>
            <a:ext cx="967614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65222758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安全用电原则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</a:p>
        </p:txBody>
      </p:sp>
      <p:sp>
        <p:nvSpPr>
          <p:cNvPr id="8" name="TextBox 43"/>
          <p:cNvSpPr txBox="1"/>
          <p:nvPr/>
        </p:nvSpPr>
        <p:spPr>
          <a:xfrm>
            <a:off x="743488" y="1486879"/>
            <a:ext cx="10703437" cy="378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12.[2012河南,11]关于安全用电,下列说法正确的是	      (       )</a:t>
            </a:r>
          </a:p>
          <a:p>
            <a:pPr algn="just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A.有金属外壳的用电器的三脚插头,较长的脚与该用电器的外壳相连</a:t>
            </a:r>
          </a:p>
          <a:p>
            <a:pPr algn="just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B.用测电笔检查电路时,手不能接触笔尾金属体</a:t>
            </a:r>
          </a:p>
          <a:p>
            <a:pPr algn="just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C.控制家用电器的开关应与该用电器并联</a:t>
            </a:r>
          </a:p>
          <a:p>
            <a:pPr algn="just">
              <a:lnSpc>
                <a:spcPct val="20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D.家庭电路中的空气开关跳闸了,一定是发生了短路</a:t>
            </a:r>
          </a:p>
        </p:txBody>
      </p:sp>
      <p:sp>
        <p:nvSpPr>
          <p:cNvPr id="10" name="矩形 9"/>
          <p:cNvSpPr/>
          <p:nvPr/>
        </p:nvSpPr>
        <p:spPr>
          <a:xfrm>
            <a:off x="9368840" y="1763804"/>
            <a:ext cx="967614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68733908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家庭电路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5551" y="895558"/>
            <a:ext cx="10448200" cy="2307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>
                <a:latin typeface="+mn-ea"/>
              </a:rPr>
              <a:t>1.组成: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1.组成:由两根进户线(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①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和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②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,它们之间的电压为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③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)、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④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、总开关、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⑤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、插座、用电器、导线等组成. </a:t>
            </a: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(1)家庭电路示意图</a:t>
            </a:r>
          </a:p>
        </p:txBody>
      </p:sp>
      <p:sp>
        <p:nvSpPr>
          <p:cNvPr id="2" name="矩形 1"/>
          <p:cNvSpPr/>
          <p:nvPr/>
        </p:nvSpPr>
        <p:spPr>
          <a:xfrm>
            <a:off x="5575844" y="1001627"/>
            <a:ext cx="967614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火线</a:t>
            </a:r>
          </a:p>
        </p:txBody>
      </p:sp>
      <p:sp>
        <p:nvSpPr>
          <p:cNvPr id="13" name="矩形 12"/>
          <p:cNvSpPr/>
          <p:nvPr/>
        </p:nvSpPr>
        <p:spPr>
          <a:xfrm>
            <a:off x="7394882" y="1001627"/>
            <a:ext cx="967614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零线</a:t>
            </a:r>
          </a:p>
        </p:txBody>
      </p:sp>
      <p:sp>
        <p:nvSpPr>
          <p:cNvPr id="14" name="矩形 13"/>
          <p:cNvSpPr/>
          <p:nvPr/>
        </p:nvSpPr>
        <p:spPr>
          <a:xfrm>
            <a:off x="1341581" y="1551665"/>
            <a:ext cx="1005074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220 V</a:t>
            </a:r>
          </a:p>
        </p:txBody>
      </p:sp>
      <p:sp>
        <p:nvSpPr>
          <p:cNvPr id="3" name="矩形 2"/>
          <p:cNvSpPr/>
          <p:nvPr/>
        </p:nvSpPr>
        <p:spPr>
          <a:xfrm>
            <a:off x="3419030" y="1551665"/>
            <a:ext cx="1269835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电能表</a:t>
            </a:r>
          </a:p>
        </p:txBody>
      </p:sp>
      <p:sp>
        <p:nvSpPr>
          <p:cNvPr id="4" name="矩形 3"/>
          <p:cNvSpPr/>
          <p:nvPr/>
        </p:nvSpPr>
        <p:spPr>
          <a:xfrm>
            <a:off x="6695204" y="1551665"/>
            <a:ext cx="1499040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保险装置</a:t>
            </a:r>
          </a:p>
        </p:txBody>
      </p:sp>
      <p:pic>
        <p:nvPicPr>
          <p:cNvPr id="644" name="18WHLWJJZKBWL91.jpg" descr="id:2147494557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7599" y="3030922"/>
            <a:ext cx="5142830" cy="3032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89557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4" grpId="0"/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家庭电路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02853" y="819975"/>
            <a:ext cx="10733913" cy="645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(2)各部分作用及连接位置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90472" y="1509745"/>
          <a:ext cx="10836769" cy="4506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6977"/>
                <a:gridCol w="2924429"/>
                <a:gridCol w="6545363"/>
              </a:tblGrid>
              <a:tr h="405859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元件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作用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连接位置及注意事项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612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电能表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测量家庭电路中用电器消耗的</a:t>
                      </a:r>
                      <a:r>
                        <a:rPr lang="en-US" sz="20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⑥        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.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安装在</a:t>
                      </a:r>
                      <a:r>
                        <a:rPr lang="en-US" sz="20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⑦</a:t>
                      </a:r>
                      <a:r>
                        <a:rPr lang="en-US" sz="2000" b="0" u="sng">
                          <a:solidFill>
                            <a:srgbClr val="FF00F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       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上、</a:t>
                      </a:r>
                      <a:r>
                        <a:rPr lang="en-US" sz="20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⑧</a:t>
                      </a:r>
                      <a:r>
                        <a:rPr lang="en-US" sz="2000" b="0" u="sng">
                          <a:solidFill>
                            <a:srgbClr val="FF00F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         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前面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062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总开关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控制家庭电路的通断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⑨</a:t>
                      </a:r>
                      <a:r>
                        <a:rPr lang="en-US" sz="2000" b="0" u="sng">
                          <a:solidFill>
                            <a:srgbClr val="FF00F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       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联在电路中</a:t>
                      </a:r>
                      <a:endParaRPr lang="en-US" altLang="en-US" sz="2000" b="0" u="sng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9223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保险丝(熔断器)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当电路中</a:t>
                      </a:r>
                      <a:r>
                        <a:rPr lang="en-US" sz="20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⑩</a:t>
                      </a:r>
                      <a:r>
                        <a:rPr lang="en-US" sz="2000" b="0" u="sng">
                          <a:solidFill>
                            <a:srgbClr val="FF00F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时,切断电路</a:t>
                      </a:r>
                    </a:p>
                    <a:p>
                      <a:pPr indent="0">
                        <a:buNone/>
                      </a:pPr>
                      <a:r>
                        <a:rPr lang="en-US" altLang="zh-CN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</a:t>
                      </a:r>
                      <a:endParaRPr 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接在</a:t>
                      </a:r>
                      <a:r>
                        <a:rPr lang="en-US" sz="20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⑪</a:t>
                      </a:r>
                      <a:r>
                        <a:rPr lang="en-US" sz="2000" b="0" u="sng">
                          <a:solidFill>
                            <a:srgbClr val="FF00F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上;保险丝用电阻率</a:t>
                      </a:r>
                      <a:r>
                        <a:rPr lang="en-US" sz="200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⑫</a:t>
                      </a:r>
                      <a:r>
                        <a:rPr lang="en-US" sz="2000" b="0" u="sng">
                          <a:solidFill>
                            <a:srgbClr val="FF00F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、熔点</a:t>
                      </a:r>
                      <a:r>
                        <a:rPr lang="en-US" sz="200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⑬</a:t>
                      </a:r>
                      <a:r>
                        <a:rPr lang="en-US" sz="2000" b="0" u="sng">
                          <a:solidFill>
                            <a:srgbClr val="FF00F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的铅锑合金制成,保险丝越粗,熔断电流越</a:t>
                      </a:r>
                      <a:r>
                        <a:rPr lang="en-US" sz="200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⑭</a:t>
                      </a:r>
                      <a:r>
                        <a:rPr lang="en-US" sz="2000" b="0" u="sng">
                          <a:solidFill>
                            <a:srgbClr val="FF00F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.注意事项:不能用铜丝、铁丝等替代保险丝,不能随意更换更粗的保险丝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612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空气开关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6675" marR="66675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接在火线上,复位后可重复使用,可以代替</a:t>
                      </a:r>
                      <a:r>
                        <a:rPr lang="en-US" sz="2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⑮</a:t>
                      </a:r>
                      <a:r>
                        <a:rPr lang="en-US" sz="2000" b="0" u="sng">
                          <a:solidFill>
                            <a:srgbClr val="FF00F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         </a:t>
                      </a:r>
                      <a:r>
                        <a:rPr lang="en-US" sz="2000" b="0">
                          <a:solidFill>
                            <a:schemeClr val="tx1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.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3374586" y="2410383"/>
            <a:ext cx="967614" cy="39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电能</a:t>
            </a:r>
          </a:p>
        </p:txBody>
      </p:sp>
      <p:sp>
        <p:nvSpPr>
          <p:cNvPr id="3" name="矩形 2"/>
          <p:cNvSpPr/>
          <p:nvPr/>
        </p:nvSpPr>
        <p:spPr>
          <a:xfrm>
            <a:off x="6317428" y="2085823"/>
            <a:ext cx="967614" cy="39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干路</a:t>
            </a:r>
          </a:p>
        </p:txBody>
      </p:sp>
      <p:sp>
        <p:nvSpPr>
          <p:cNvPr id="4" name="矩形 3"/>
          <p:cNvSpPr/>
          <p:nvPr/>
        </p:nvSpPr>
        <p:spPr>
          <a:xfrm>
            <a:off x="8097736" y="2073755"/>
            <a:ext cx="1118724" cy="39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总开关</a:t>
            </a:r>
          </a:p>
        </p:txBody>
      </p:sp>
      <p:sp>
        <p:nvSpPr>
          <p:cNvPr id="10" name="矩形 9"/>
          <p:cNvSpPr/>
          <p:nvPr/>
        </p:nvSpPr>
        <p:spPr>
          <a:xfrm>
            <a:off x="7551072" y="2812431"/>
            <a:ext cx="703488" cy="39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串</a:t>
            </a:r>
          </a:p>
        </p:txBody>
      </p:sp>
      <p:sp>
        <p:nvSpPr>
          <p:cNvPr id="11" name="矩形 10"/>
          <p:cNvSpPr/>
          <p:nvPr/>
        </p:nvSpPr>
        <p:spPr>
          <a:xfrm>
            <a:off x="3417126" y="4001427"/>
            <a:ext cx="1540944" cy="39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电流过大</a:t>
            </a:r>
            <a:endParaRPr lang="en-US" altLang="en-US" sz="2000" b="1" kern="100">
              <a:solidFill>
                <a:srgbClr val="FF0000"/>
              </a:solidFill>
              <a:uFill>
                <a:solidFill>
                  <a:srgbClr val="000000"/>
                </a:solidFill>
              </a:u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845049" y="3337063"/>
            <a:ext cx="967614" cy="39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火线</a:t>
            </a:r>
          </a:p>
        </p:txBody>
      </p:sp>
      <p:sp>
        <p:nvSpPr>
          <p:cNvPr id="17" name="矩形 16"/>
          <p:cNvSpPr/>
          <p:nvPr/>
        </p:nvSpPr>
        <p:spPr>
          <a:xfrm>
            <a:off x="9031700" y="3337063"/>
            <a:ext cx="500950" cy="39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</a:t>
            </a:r>
          </a:p>
        </p:txBody>
      </p:sp>
      <p:sp>
        <p:nvSpPr>
          <p:cNvPr id="18" name="矩形 17"/>
          <p:cNvSpPr/>
          <p:nvPr/>
        </p:nvSpPr>
        <p:spPr>
          <a:xfrm>
            <a:off x="10674231" y="3312927"/>
            <a:ext cx="665393" cy="39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低</a:t>
            </a:r>
          </a:p>
        </p:txBody>
      </p:sp>
      <p:sp>
        <p:nvSpPr>
          <p:cNvPr id="19" name="矩形 18"/>
          <p:cNvSpPr/>
          <p:nvPr/>
        </p:nvSpPr>
        <p:spPr>
          <a:xfrm>
            <a:off x="9826616" y="3772138"/>
            <a:ext cx="551108" cy="39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</a:t>
            </a:r>
          </a:p>
        </p:txBody>
      </p:sp>
      <p:sp>
        <p:nvSpPr>
          <p:cNvPr id="20" name="矩形 19"/>
          <p:cNvSpPr/>
          <p:nvPr/>
        </p:nvSpPr>
        <p:spPr>
          <a:xfrm>
            <a:off x="9860902" y="5272356"/>
            <a:ext cx="2027291" cy="39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总开关和保险丝</a:t>
            </a:r>
          </a:p>
        </p:txBody>
      </p:sp>
    </p:spTree>
    <p:extLst>
      <p:ext uri="{BB962C8B-B14F-4D97-AF65-F5344CB8AC3E}">
        <p14:creationId xmlns:p14="http://schemas.microsoft.com/office/powerpoint/2010/main" val="352823361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0" grpId="0"/>
      <p:bldP spid="11" grpId="0"/>
      <p:bldP spid="13" grpId="0"/>
      <p:bldP spid="17" grpId="0"/>
      <p:bldP spid="18" grpId="0"/>
      <p:bldP spid="19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家庭电路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90473" y="1509745"/>
          <a:ext cx="10836770" cy="39233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3489"/>
                <a:gridCol w="683171"/>
                <a:gridCol w="2151735"/>
                <a:gridCol w="7318375"/>
              </a:tblGrid>
              <a:tr h="405859"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元件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作用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连接位置及注意事项</a:t>
                      </a:r>
                      <a:endParaRPr lang="en-US" altLang="en-US" sz="20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986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插座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  <a:sym typeface="+mn-ea"/>
                        </a:rPr>
                        <a:t>两孔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  <a:sym typeface="+mn-ea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  <a:sym typeface="+mn-ea"/>
                        </a:rPr>
                        <a:t>给用电器提供电源接口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按“⑯</a:t>
                      </a:r>
                      <a:r>
                        <a:rPr lang="en-US" sz="20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    　　　　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”的接法接入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198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  <a:sym typeface="+mn-ea"/>
                        </a:rPr>
                        <a:t>三孔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  <a:sym typeface="+mn-ea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按“</a:t>
                      </a:r>
                      <a:r>
                        <a:rPr lang="en-US" sz="2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⑰</a:t>
                      </a:r>
                      <a:r>
                        <a:rPr lang="en-US" sz="20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      　　　　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”的接法接入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4635"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开关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  <a:sym typeface="+mn-ea"/>
                        </a:rPr>
                        <a:t>控制用电器通断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与用电器串联,接在用电器与</a:t>
                      </a:r>
                      <a:r>
                        <a:rPr lang="en-US" sz="2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⑱</a:t>
                      </a:r>
                      <a:r>
                        <a:rPr lang="en-US" sz="20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　　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之间 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8838"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用电器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  <a:sym typeface="+mn-ea"/>
                        </a:rPr>
                        <a:t>消耗电能</a:t>
                      </a:r>
                      <a:endParaRPr lang="en-US" altLang="en-US" sz="20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20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各用电器之间</a:t>
                      </a:r>
                      <a:r>
                        <a:rPr lang="en-US" sz="20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⑲</a:t>
                      </a:r>
                      <a:r>
                        <a:rPr lang="en-US" sz="20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  　　 </a:t>
                      </a:r>
                      <a:r>
                        <a:rPr lang="en-US" sz="2000" b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.</a:t>
                      </a:r>
                      <a:endParaRPr lang="en-US" altLang="en-US" sz="2000" b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5497749" y="2012146"/>
            <a:ext cx="1624119" cy="39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左零右火</a:t>
            </a:r>
          </a:p>
        </p:txBody>
      </p:sp>
      <p:sp>
        <p:nvSpPr>
          <p:cNvPr id="3" name="矩形 2"/>
          <p:cNvSpPr/>
          <p:nvPr/>
        </p:nvSpPr>
        <p:spPr>
          <a:xfrm>
            <a:off x="5460925" y="2665077"/>
            <a:ext cx="2216496" cy="39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左零右火上接地</a:t>
            </a:r>
          </a:p>
        </p:txBody>
      </p:sp>
      <p:sp>
        <p:nvSpPr>
          <p:cNvPr id="4" name="矩形 3"/>
          <p:cNvSpPr/>
          <p:nvPr/>
        </p:nvSpPr>
        <p:spPr>
          <a:xfrm>
            <a:off x="8001229" y="3690840"/>
            <a:ext cx="879361" cy="39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火线</a:t>
            </a:r>
          </a:p>
        </p:txBody>
      </p:sp>
      <p:sp>
        <p:nvSpPr>
          <p:cNvPr id="10" name="矩形 9"/>
          <p:cNvSpPr/>
          <p:nvPr/>
        </p:nvSpPr>
        <p:spPr>
          <a:xfrm>
            <a:off x="8389798" y="4805523"/>
            <a:ext cx="703488" cy="39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并联</a:t>
            </a:r>
          </a:p>
        </p:txBody>
      </p:sp>
    </p:spTree>
    <p:extLst>
      <p:ext uri="{BB962C8B-B14F-4D97-AF65-F5344CB8AC3E}">
        <p14:creationId xmlns:p14="http://schemas.microsoft.com/office/powerpoint/2010/main" val="58461626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家庭电路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54282" y="1049899"/>
            <a:ext cx="10864071" cy="4524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>
                <a:latin typeface="+mn-ea"/>
              </a:rPr>
              <a:t>2.试电笔</a:t>
            </a: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(1)用途:用来辨别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⑳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(2)原理:被测导线是火线时,电流流过笔尖、电阻、氖管、弹簧,再经过人体、大地,流到零线,与电源构成闭合电路,氖管就会发光.</a:t>
            </a: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(3)内部结构:电阻与氖管串联,如图所示.</a:t>
            </a:r>
          </a:p>
          <a:p>
            <a:pPr algn="just"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en-US" sz="2400" b="1">
              <a:latin typeface="+mn-ea"/>
            </a:endParaRPr>
          </a:p>
        </p:txBody>
      </p:sp>
      <p:pic>
        <p:nvPicPr>
          <p:cNvPr id="655" name="18WHLWJJZKBWL92.jpg" descr="id:2147494572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2521" y="4102415"/>
            <a:ext cx="4584738" cy="1037830"/>
          </a:xfrm>
          <a:prstGeom prst="rect">
            <a:avLst/>
          </a:prstGeom>
        </p:spPr>
      </p:pic>
      <p:sp>
        <p:nvSpPr>
          <p:cNvPr id="22" name="矩形 21"/>
          <p:cNvSpPr/>
          <p:nvPr/>
        </p:nvSpPr>
        <p:spPr>
          <a:xfrm>
            <a:off x="3645696" y="1677424"/>
            <a:ext cx="1850784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火线和零线</a:t>
            </a:r>
          </a:p>
        </p:txBody>
      </p:sp>
    </p:spTree>
    <p:extLst>
      <p:ext uri="{BB962C8B-B14F-4D97-AF65-F5344CB8AC3E}">
        <p14:creationId xmlns:p14="http://schemas.microsoft.com/office/powerpoint/2010/main" val="267921547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家庭电路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54282" y="893017"/>
            <a:ext cx="10864071" cy="5632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(4)使用方法:用手按住金属笔卡或抵住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㉑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  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,笔尖金属体接触导线,观察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㉒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 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,若氖管发光,证明被测导线是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㉓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  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;若氖管不发光,证明被测导线是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㉔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  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.使用试电笔时需要注意:手指不能接触笔尖金属体,否则会触电.正确握法如图所示. </a:t>
            </a:r>
          </a:p>
          <a:p>
            <a:pPr algn="just"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错误握法如图所示,错误之处在于:未接触笔尾金属体或者金属笔卡,手指接触了笔尖金属体.</a:t>
            </a:r>
          </a:p>
          <a:p>
            <a:pPr algn="just"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  <a:buClrTx/>
              <a:buSzTx/>
              <a:buFontTx/>
            </a:pPr>
            <a:endParaRPr lang="en-US" sz="2400" b="1">
              <a:latin typeface="+mn-e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472348" y="1002897"/>
            <a:ext cx="1850784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笔尾金属体</a:t>
            </a:r>
          </a:p>
        </p:txBody>
      </p:sp>
      <p:pic>
        <p:nvPicPr>
          <p:cNvPr id="660" name="18WHLWJJZKBWL93.jpg" descr="id:2147494579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9499" y="3147153"/>
            <a:ext cx="4487596" cy="1182644"/>
          </a:xfrm>
          <a:prstGeom prst="rect">
            <a:avLst/>
          </a:prstGeom>
        </p:spPr>
      </p:pic>
      <p:pic>
        <p:nvPicPr>
          <p:cNvPr id="661" name="18WHLWJJZKBWL93-1.jpg" descr="id:2147494586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9499" y="4924295"/>
            <a:ext cx="4487596" cy="1183279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758087" y="1547854"/>
            <a:ext cx="2103481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氖管是否发光</a:t>
            </a:r>
          </a:p>
        </p:txBody>
      </p:sp>
      <p:sp>
        <p:nvSpPr>
          <p:cNvPr id="4" name="矩形 3"/>
          <p:cNvSpPr/>
          <p:nvPr/>
        </p:nvSpPr>
        <p:spPr>
          <a:xfrm>
            <a:off x="8239957" y="1559921"/>
            <a:ext cx="1057772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火线</a:t>
            </a:r>
          </a:p>
        </p:txBody>
      </p:sp>
      <p:sp>
        <p:nvSpPr>
          <p:cNvPr id="5" name="矩形 4"/>
          <p:cNvSpPr/>
          <p:nvPr/>
        </p:nvSpPr>
        <p:spPr>
          <a:xfrm>
            <a:off x="3457760" y="2104878"/>
            <a:ext cx="1057772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零线</a:t>
            </a:r>
          </a:p>
        </p:txBody>
      </p:sp>
    </p:spTree>
    <p:extLst>
      <p:ext uri="{BB962C8B-B14F-4D97-AF65-F5344CB8AC3E}">
        <p14:creationId xmlns:p14="http://schemas.microsoft.com/office/powerpoint/2010/main" val="17031780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家庭电路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  <a:endParaRPr lang="zh-CN" altLang="en-US">
              <a:solidFill>
                <a:schemeClr val="bg1"/>
              </a:solidFill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54282" y="1049898"/>
            <a:ext cx="10864071" cy="645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>
                <a:latin typeface="+mn-ea"/>
              </a:rPr>
              <a:t>3.三脚插头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559993" y="1695208"/>
          <a:ext cx="9323762" cy="34393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7926"/>
                <a:gridCol w="3153000"/>
                <a:gridCol w="4102836"/>
              </a:tblGrid>
              <a:tr h="2033106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结构示意图及接法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NEU-BZ-S92" charset="0"/>
                        </a:rPr>
                        <a:t> 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NEU-BZ-S92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连接方法:L接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㉕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 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,N接</a:t>
                      </a:r>
                      <a:r>
                        <a:rPr lang="en-US" sz="2400" u="sng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㉖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 　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,E接</a:t>
                      </a:r>
                      <a:r>
                        <a:rPr lang="en-US" sz="24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㉗</a:t>
                      </a:r>
                      <a:r>
                        <a:rPr lang="en-US" sz="2400" b="0" u="sng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　　 　 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.</a:t>
                      </a:r>
                      <a:endParaRPr lang="en-US" altLang="en-US" sz="2400" b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6216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“E”脚的作用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indent="0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当金属外壳带电时,及时将电导入大地,防止触电事故的发生</a:t>
                      </a:r>
                      <a:endParaRPr lang="en-US" altLang="en-US" sz="24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66" marR="66666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10" name="18WHLWJJZKBWL9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3949" y="2078201"/>
            <a:ext cx="2857128" cy="1385891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9046302" y="2200150"/>
            <a:ext cx="967614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火线</a:t>
            </a:r>
          </a:p>
        </p:txBody>
      </p:sp>
      <p:sp>
        <p:nvSpPr>
          <p:cNvPr id="13" name="矩形 12"/>
          <p:cNvSpPr/>
          <p:nvPr/>
        </p:nvSpPr>
        <p:spPr>
          <a:xfrm>
            <a:off x="7205042" y="2762255"/>
            <a:ext cx="967614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零线</a:t>
            </a:r>
          </a:p>
        </p:txBody>
      </p:sp>
      <p:sp>
        <p:nvSpPr>
          <p:cNvPr id="14" name="矩形 13"/>
          <p:cNvSpPr/>
          <p:nvPr/>
        </p:nvSpPr>
        <p:spPr>
          <a:xfrm>
            <a:off x="9329476" y="2750187"/>
            <a:ext cx="1005074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地线</a:t>
            </a:r>
          </a:p>
        </p:txBody>
      </p:sp>
    </p:spTree>
    <p:extLst>
      <p:ext uri="{BB962C8B-B14F-4D97-AF65-F5344CB8AC3E}">
        <p14:creationId xmlns:p14="http://schemas.microsoft.com/office/powerpoint/2010/main" val="374376878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家庭电路电流过大的原因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2</a:t>
            </a:r>
          </a:p>
        </p:txBody>
      </p:sp>
      <p:sp>
        <p:nvSpPr>
          <p:cNvPr id="6" name="矩形 5"/>
          <p:cNvSpPr/>
          <p:nvPr/>
        </p:nvSpPr>
        <p:spPr>
          <a:xfrm>
            <a:off x="787298" y="1412568"/>
            <a:ext cx="10622167" cy="3046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sz="2400" b="1">
                <a:latin typeface="+mn-ea"/>
                <a:cs typeface="+mn-ea"/>
              </a:rPr>
              <a:t>1.发生短路: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电流不经过用电器,电路中的电阻很小,电流非常大,导线上短时间内产生的热量非常多,可能导致线路失火.</a:t>
            </a:r>
          </a:p>
          <a:p>
            <a:pPr>
              <a:lnSpc>
                <a:spcPct val="200000"/>
              </a:lnSpc>
            </a:pPr>
            <a:r>
              <a:rPr sz="2400" b="1">
                <a:latin typeface="+mn-ea"/>
                <a:cs typeface="+mn-ea"/>
              </a:rPr>
              <a:t>2.用电器总功率过大: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用电器过多,电路中的电流过大,导线上短时间内产生的热量非常多,可能导致线路失火.</a:t>
            </a:r>
          </a:p>
        </p:txBody>
      </p:sp>
    </p:spTree>
    <p:extLst>
      <p:ext uri="{BB962C8B-B14F-4D97-AF65-F5344CB8AC3E}">
        <p14:creationId xmlns:p14="http://schemas.microsoft.com/office/powerpoint/2010/main" val="694584285"/>
      </p:ext>
    </p:extLst>
  </p:cSld>
  <p:clrMapOvr>
    <a:masterClrMapping/>
  </p:clrMapOvr>
  <p:transition spd="med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家庭电路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</a:p>
        </p:txBody>
      </p:sp>
      <p:sp>
        <p:nvSpPr>
          <p:cNvPr id="4" name="TextBox 43"/>
          <p:cNvSpPr txBox="1"/>
          <p:nvPr/>
        </p:nvSpPr>
        <p:spPr>
          <a:xfrm>
            <a:off x="741584" y="1147076"/>
            <a:ext cx="10638040" cy="3970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b="1">
                <a:latin typeface="+mn-ea"/>
                <a:cs typeface="+mn-ea"/>
              </a:rPr>
              <a:t>类型1　判断家庭电路中的故障</a:t>
            </a:r>
            <a:endParaRPr lang="en-US" altLang="zh-CN" sz="2400">
              <a:latin typeface="+mn-ea"/>
              <a:cs typeface="+mn-ea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1.[2016河南,10]如图是某同学设计的家庭电路,电灯开关已断开.下列说法正确的是                                              	(　　)</a:t>
            </a: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A.电灯和两孔插座是串联的</a:t>
            </a: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B.试电笔接触M点,氖管不发光</a:t>
            </a: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C.开关和三孔插座的连接都是错误的</a:t>
            </a:r>
          </a:p>
          <a:p>
            <a:pPr algn="just">
              <a:lnSpc>
                <a:spcPct val="150000"/>
              </a:lnSpc>
            </a:pPr>
            <a:r>
              <a:rPr lang="en-US" altLang="zh-CN" sz="2400">
                <a:latin typeface="宋体" panose="02010600030101010101" pitchFamily="2" charset="-122"/>
                <a:ea typeface="宋体" panose="02010600030101010101" pitchFamily="2" charset="-122"/>
              </a:rPr>
              <a:t>D.试电笔插入两孔插座的左孔,氖管发光</a:t>
            </a:r>
          </a:p>
        </p:txBody>
      </p:sp>
      <p:sp>
        <p:nvSpPr>
          <p:cNvPr id="2" name="矩形 1"/>
          <p:cNvSpPr/>
          <p:nvPr/>
        </p:nvSpPr>
        <p:spPr>
          <a:xfrm>
            <a:off x="9322493" y="239554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C</a:t>
            </a:r>
          </a:p>
        </p:txBody>
      </p:sp>
      <p:pic>
        <p:nvPicPr>
          <p:cNvPr id="565" name="2016hnwl-5.jpg" descr="id:2147493488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6475" y="3001070"/>
            <a:ext cx="3766965" cy="1880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04508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安全用电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3</a:t>
            </a:r>
          </a:p>
        </p:txBody>
      </p:sp>
      <p:sp>
        <p:nvSpPr>
          <p:cNvPr id="6" name="矩形 5"/>
          <p:cNvSpPr/>
          <p:nvPr/>
        </p:nvSpPr>
        <p:spPr>
          <a:xfrm>
            <a:off x="746028" y="705013"/>
            <a:ext cx="10698357" cy="5632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>
                <a:latin typeface="+mn-ea"/>
                <a:cs typeface="+mn-ea"/>
              </a:rPr>
              <a:t>1.触电原因: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人体直接或间接跟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㉘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连通. </a:t>
            </a:r>
          </a:p>
          <a:p>
            <a:pPr algn="just">
              <a:lnSpc>
                <a:spcPct val="150000"/>
              </a:lnSpc>
            </a:pPr>
            <a:r>
              <a:rPr lang="en-US" sz="2400" b="1">
                <a:latin typeface="+mn-ea"/>
                <a:cs typeface="+mn-ea"/>
              </a:rPr>
              <a:t>2.触电类型: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双线触电、单线触电、电弧触电和跨步电压触电.如下图.</a:t>
            </a:r>
          </a:p>
          <a:p>
            <a:pPr algn="just">
              <a:lnSpc>
                <a:spcPct val="100000"/>
              </a:lnSpc>
            </a:pPr>
            <a:endParaRPr lang="zh-CN" altLang="en-US" sz="2400" u="sng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00000"/>
              </a:lnSpc>
            </a:pPr>
            <a:endParaRPr lang="zh-CN" altLang="en-US" sz="2400" u="sng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00000"/>
              </a:lnSpc>
            </a:pPr>
            <a:endParaRPr lang="zh-CN" altLang="en-US" sz="2400" u="sng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00000"/>
              </a:lnSpc>
            </a:pPr>
            <a:endParaRPr lang="zh-CN" altLang="en-US" sz="2400" u="sng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0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0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此外生活中几种容易引起触电的情况如图所示:</a:t>
            </a:r>
          </a:p>
          <a:p>
            <a:pPr algn="just"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332671" y="814259"/>
            <a:ext cx="1219676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火线</a:t>
            </a:r>
          </a:p>
        </p:txBody>
      </p:sp>
      <p:pic>
        <p:nvPicPr>
          <p:cNvPr id="669" name="18WHLWJJZKBWL95.jpg" descr="id:2147494615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4270" y="2031836"/>
            <a:ext cx="5627272" cy="1926401"/>
          </a:xfrm>
          <a:prstGeom prst="rect">
            <a:avLst/>
          </a:prstGeom>
        </p:spPr>
      </p:pic>
      <p:pic>
        <p:nvPicPr>
          <p:cNvPr id="670" name="18WHLWJJZKBWL96.jpg" descr="id:2147494622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8551" y="4660709"/>
            <a:ext cx="3994900" cy="1909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54673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安全用电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3</a:t>
            </a:r>
          </a:p>
        </p:txBody>
      </p:sp>
      <p:sp>
        <p:nvSpPr>
          <p:cNvPr id="6" name="矩形 5"/>
          <p:cNvSpPr/>
          <p:nvPr/>
        </p:nvSpPr>
        <p:spPr>
          <a:xfrm>
            <a:off x="998090" y="1319200"/>
            <a:ext cx="10194233" cy="5078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>
                <a:latin typeface="+mn-ea"/>
                <a:cs typeface="+mn-ea"/>
              </a:rPr>
              <a:t>3.触电急救措施: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先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㉙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,必要时应该对触电者进行急救,同时尽快通知医务人员. </a:t>
            </a:r>
          </a:p>
          <a:p>
            <a:pPr algn="just">
              <a:lnSpc>
                <a:spcPct val="150000"/>
              </a:lnSpc>
            </a:pPr>
            <a:r>
              <a:rPr lang="en-US" sz="2400" b="1">
                <a:latin typeface="+mn-ea"/>
                <a:cs typeface="+mn-ea"/>
              </a:rPr>
              <a:t>4.安全用电原则</a:t>
            </a: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(1)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㉚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低压带电体,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㉛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高压带电体. </a:t>
            </a: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(2)更换灯泡、搬动电器前应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㉜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电源开关. </a:t>
            </a: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(3)不弄湿用电器,不损坏绝缘层.</a:t>
            </a: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(4)保险装置、插座、导线、家用电器等达到使用寿命应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㉝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  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(5)有金属外壳的用电器,外壳一定要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㉞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 </a:t>
            </a:r>
          </a:p>
          <a:p>
            <a:pPr algn="just"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220931" y="1407486"/>
            <a:ext cx="1483802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切断电源</a:t>
            </a:r>
          </a:p>
        </p:txBody>
      </p:sp>
      <p:sp>
        <p:nvSpPr>
          <p:cNvPr id="2" name="矩形 1"/>
          <p:cNvSpPr/>
          <p:nvPr/>
        </p:nvSpPr>
        <p:spPr>
          <a:xfrm>
            <a:off x="1879991" y="3087450"/>
            <a:ext cx="1483802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不接触</a:t>
            </a:r>
          </a:p>
        </p:txBody>
      </p:sp>
      <p:sp>
        <p:nvSpPr>
          <p:cNvPr id="3" name="矩形 2"/>
          <p:cNvSpPr/>
          <p:nvPr/>
        </p:nvSpPr>
        <p:spPr>
          <a:xfrm>
            <a:off x="5046323" y="3087450"/>
            <a:ext cx="1483802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不靠近</a:t>
            </a:r>
          </a:p>
        </p:txBody>
      </p:sp>
      <p:sp>
        <p:nvSpPr>
          <p:cNvPr id="4" name="矩形 3"/>
          <p:cNvSpPr/>
          <p:nvPr/>
        </p:nvSpPr>
        <p:spPr>
          <a:xfrm>
            <a:off x="5304735" y="3608271"/>
            <a:ext cx="1483802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断开</a:t>
            </a:r>
          </a:p>
        </p:txBody>
      </p:sp>
      <p:sp>
        <p:nvSpPr>
          <p:cNvPr id="5" name="矩形 4"/>
          <p:cNvSpPr/>
          <p:nvPr/>
        </p:nvSpPr>
        <p:spPr>
          <a:xfrm>
            <a:off x="8869161" y="4712791"/>
            <a:ext cx="1483802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及时更换</a:t>
            </a:r>
          </a:p>
        </p:txBody>
      </p:sp>
      <p:sp>
        <p:nvSpPr>
          <p:cNvPr id="8" name="矩形 7"/>
          <p:cNvSpPr/>
          <p:nvPr/>
        </p:nvSpPr>
        <p:spPr>
          <a:xfrm>
            <a:off x="6455205" y="5259018"/>
            <a:ext cx="992376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接地</a:t>
            </a:r>
          </a:p>
        </p:txBody>
      </p:sp>
    </p:spTree>
    <p:extLst>
      <p:ext uri="{BB962C8B-B14F-4D97-AF65-F5344CB8AC3E}">
        <p14:creationId xmlns:p14="http://schemas.microsoft.com/office/powerpoint/2010/main" val="400620830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  <p:bldP spid="3" grpId="0"/>
      <p:bldP spid="4" grpId="0"/>
      <p:bldP spid="5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安全用电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考点</a:t>
            </a:r>
            <a:r>
              <a:rPr lang="en-US">
                <a:solidFill>
                  <a:schemeClr val="bg1"/>
                </a:solidFill>
                <a:sym typeface="+mn-lt"/>
              </a:rPr>
              <a:t>3</a:t>
            </a:r>
          </a:p>
        </p:txBody>
      </p:sp>
      <p:sp>
        <p:nvSpPr>
          <p:cNvPr id="6" name="矩形 5"/>
          <p:cNvSpPr/>
          <p:nvPr/>
        </p:nvSpPr>
        <p:spPr>
          <a:xfrm>
            <a:off x="998090" y="1319201"/>
            <a:ext cx="10194233" cy="1753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>
                <a:latin typeface="+mn-ea"/>
                <a:cs typeface="+mn-ea"/>
              </a:rPr>
              <a:t>5.注意防雷</a:t>
            </a: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高大建筑物的顶端有针状的金属物,通过很粗的金属线与大地相连,可以防雷,叫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㉟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.高压输电线最上面的两条导线也是用来防雷的.</a:t>
            </a:r>
          </a:p>
        </p:txBody>
      </p:sp>
      <p:sp>
        <p:nvSpPr>
          <p:cNvPr id="10" name="矩形 9"/>
          <p:cNvSpPr/>
          <p:nvPr/>
        </p:nvSpPr>
        <p:spPr>
          <a:xfrm>
            <a:off x="2417131" y="2468817"/>
            <a:ext cx="1483802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避雷针</a:t>
            </a:r>
          </a:p>
        </p:txBody>
      </p:sp>
      <p:pic>
        <p:nvPicPr>
          <p:cNvPr id="12" name="New picture" hidden="1"/>
          <p:cNvPicPr/>
          <p:nvPr/>
        </p:nvPicPr>
        <p:blipFill>
          <a:blip r:embed="rId2"/>
          <a:stretch>
            <a:fillRect/>
          </a:stretch>
        </p:blipFill>
        <p:spPr>
          <a:xfrm>
            <a:off x="10539628" y="12194823"/>
            <a:ext cx="330157" cy="355682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191539358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家庭电路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</a:p>
        </p:txBody>
      </p:sp>
      <p:sp>
        <p:nvSpPr>
          <p:cNvPr id="6" name="圆角矩形 36"/>
          <p:cNvSpPr/>
          <p:nvPr/>
        </p:nvSpPr>
        <p:spPr>
          <a:xfrm>
            <a:off x="726346" y="1345877"/>
            <a:ext cx="10778992" cy="4941444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171844" y="936849"/>
            <a:ext cx="1974242" cy="73740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拓展练习</a:t>
            </a:r>
          </a:p>
        </p:txBody>
      </p:sp>
      <p:sp>
        <p:nvSpPr>
          <p:cNvPr id="8" name="TextBox 43"/>
          <p:cNvSpPr txBox="1"/>
          <p:nvPr/>
        </p:nvSpPr>
        <p:spPr>
          <a:xfrm>
            <a:off x="1026027" y="1652018"/>
            <a:ext cx="10066614" cy="4524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2.[2020湖南益阳]如图所示的甲、乙两个电路,闭合开关后都会使得保险丝熔断.关于保险丝熔断的原因,下列说法正确的是	(     )</a:t>
            </a: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A.甲图是由于灯泡被短路</a:t>
            </a: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B.甲图是由于灯泡被断路</a:t>
            </a: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C.乙图是由于电路总电阻</a:t>
            </a: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  太大,总功率太大</a:t>
            </a: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D.乙图是由于电路总电阻            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</a:rPr>
              <a:t>甲                     乙</a:t>
            </a: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  太小,总功率太小</a:t>
            </a:r>
          </a:p>
        </p:txBody>
      </p:sp>
      <p:sp>
        <p:nvSpPr>
          <p:cNvPr id="10" name="矩形 9"/>
          <p:cNvSpPr/>
          <p:nvPr/>
        </p:nvSpPr>
        <p:spPr>
          <a:xfrm>
            <a:off x="8630432" y="2357666"/>
            <a:ext cx="657774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A</a:t>
            </a:r>
            <a:endParaRPr lang="zh-CN" altLang="en-US" sz="2400" b="1" kern="100">
              <a:solidFill>
                <a:srgbClr val="FF0000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619" name="FLXLWLZY70.EPS" descr="id:2147494382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8067" y="2901352"/>
            <a:ext cx="5534574" cy="2025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90774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家庭电路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</a:p>
        </p:txBody>
      </p:sp>
      <p:sp>
        <p:nvSpPr>
          <p:cNvPr id="6" name="圆角矩形 36"/>
          <p:cNvSpPr/>
          <p:nvPr/>
        </p:nvSpPr>
        <p:spPr>
          <a:xfrm>
            <a:off x="726346" y="1345877"/>
            <a:ext cx="10778992" cy="4941444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171844" y="936849"/>
            <a:ext cx="1974242" cy="73740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拓展练习</a:t>
            </a:r>
          </a:p>
        </p:txBody>
      </p:sp>
      <p:sp>
        <p:nvSpPr>
          <p:cNvPr id="8" name="TextBox 43"/>
          <p:cNvSpPr txBox="1"/>
          <p:nvPr/>
        </p:nvSpPr>
        <p:spPr>
          <a:xfrm>
            <a:off x="1026027" y="1652018"/>
            <a:ext cx="10066614" cy="3970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3.[2019山东潍坊]在如图所示的家庭电路中,将插头插入插座,打开电视,电视不工作;闭合开关,灯泡不亮;保持开关闭合,拔出插头,将测电笔分别插入插座两孔时氖管均发光.若电路中只有一处故障,则故障可能是 (    )</a:t>
            </a: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A.零线上保险丝烧断　　　</a:t>
            </a: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B.火线上保险丝烧断</a:t>
            </a: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C.灯丝烧断	</a:t>
            </a: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D.插座短路</a:t>
            </a:r>
          </a:p>
        </p:txBody>
      </p:sp>
      <p:sp>
        <p:nvSpPr>
          <p:cNvPr id="10" name="矩形 9"/>
          <p:cNvSpPr/>
          <p:nvPr/>
        </p:nvSpPr>
        <p:spPr>
          <a:xfrm>
            <a:off x="10209471" y="2892460"/>
            <a:ext cx="657774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A</a:t>
            </a:r>
            <a:endParaRPr lang="zh-CN" altLang="en-US" sz="2400" b="1" kern="100">
              <a:solidFill>
                <a:srgbClr val="FF0000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625" name="20WJJCZQGWLKKK237.jpg" descr="id:2147494424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6952" y="3490769"/>
            <a:ext cx="3653314" cy="2017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4864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家庭电路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</a:p>
        </p:txBody>
      </p:sp>
      <p:sp>
        <p:nvSpPr>
          <p:cNvPr id="4" name="TextBox 43"/>
          <p:cNvSpPr txBox="1"/>
          <p:nvPr/>
        </p:nvSpPr>
        <p:spPr>
          <a:xfrm>
            <a:off x="796187" y="999087"/>
            <a:ext cx="10632961" cy="1753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400" b="1">
                <a:latin typeface="+mn-ea"/>
                <a:cs typeface="+mn-ea"/>
                <a:sym typeface="+mn-ea"/>
              </a:rPr>
              <a:t>类型2　电路的连接</a:t>
            </a: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4.[2013河南,17]图甲是家庭电路中带有控制开关的三孔插座,请在图乙中将其正确地连接在电路中.</a:t>
            </a:r>
          </a:p>
        </p:txBody>
      </p:sp>
      <p:pic>
        <p:nvPicPr>
          <p:cNvPr id="626" name="HL10.jpg" descr="id:2147494431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184" y="3215750"/>
            <a:ext cx="5076799" cy="1828588"/>
          </a:xfrm>
          <a:prstGeom prst="rect">
            <a:avLst/>
          </a:prstGeom>
        </p:spPr>
      </p:pic>
      <p:pic>
        <p:nvPicPr>
          <p:cNvPr id="627" name="hld2.jpg" descr="id:2147494438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8060" y="3215750"/>
            <a:ext cx="3952995" cy="175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12341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家庭电路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</a:p>
        </p:txBody>
      </p:sp>
      <p:sp>
        <p:nvSpPr>
          <p:cNvPr id="4" name="TextBox 43"/>
          <p:cNvSpPr txBox="1"/>
          <p:nvPr/>
        </p:nvSpPr>
        <p:spPr>
          <a:xfrm>
            <a:off x="796187" y="1252510"/>
            <a:ext cx="10632961" cy="1199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5.[2017河南,15]图中虚线框内是一台灯旋钮开关的内部电路简图,通过它可控制台灯的通断和亮度.请将电路图连接完整,使其符合安全用电的原则.</a:t>
            </a:r>
          </a:p>
        </p:txBody>
      </p:sp>
      <p:pic>
        <p:nvPicPr>
          <p:cNvPr id="628" name="17whdqg45t032.jpg" descr="id:2147494445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2688" y="2964867"/>
            <a:ext cx="3441887" cy="1997537"/>
          </a:xfrm>
          <a:prstGeom prst="rect">
            <a:avLst/>
          </a:prstGeom>
        </p:spPr>
      </p:pic>
      <p:pic>
        <p:nvPicPr>
          <p:cNvPr id="629" name="17whdqg45t032da.jpg" descr="id:2147494452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4887" y="2986462"/>
            <a:ext cx="3404427" cy="197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00976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家庭电路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</a:p>
        </p:txBody>
      </p:sp>
      <p:sp>
        <p:nvSpPr>
          <p:cNvPr id="4" name="TextBox 43"/>
          <p:cNvSpPr txBox="1"/>
          <p:nvPr/>
        </p:nvSpPr>
        <p:spPr>
          <a:xfrm>
            <a:off x="796187" y="999087"/>
            <a:ext cx="10632961" cy="1753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6.[2019河南,16]某额定电压为220 V的电动扶梯(已接地),只需在白天且有人时开启,利用红外线开关S1(有人时闭合、无人时断开)及可见光开关S2(白天闭合、夜间断开)即可实现自动控制.请在图中按要求正确完成电路连接.</a:t>
            </a:r>
          </a:p>
        </p:txBody>
      </p:sp>
      <p:pic>
        <p:nvPicPr>
          <p:cNvPr id="630" name="2019HN-12.jpg" descr="id:2147494459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3640" y="3209399"/>
            <a:ext cx="3869186" cy="1702829"/>
          </a:xfrm>
          <a:prstGeom prst="rect">
            <a:avLst/>
          </a:prstGeom>
        </p:spPr>
      </p:pic>
      <p:pic>
        <p:nvPicPr>
          <p:cNvPr id="631" name="2019HNDA-2.jpg" descr="id:2147494466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7743" y="3209399"/>
            <a:ext cx="4125693" cy="1815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12869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家庭电路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1</a:t>
            </a:r>
          </a:p>
        </p:txBody>
      </p:sp>
      <p:sp>
        <p:nvSpPr>
          <p:cNvPr id="6" name="圆角矩形 36"/>
          <p:cNvSpPr/>
          <p:nvPr/>
        </p:nvSpPr>
        <p:spPr>
          <a:xfrm>
            <a:off x="651426" y="1249334"/>
            <a:ext cx="10890737" cy="5041797"/>
          </a:xfrm>
          <a:prstGeom prst="roundRect">
            <a:avLst>
              <a:gd name="adj" fmla="val 5492"/>
            </a:avLst>
          </a:prstGeom>
          <a:noFill/>
          <a:ln w="571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171844" y="792036"/>
            <a:ext cx="1974242" cy="73740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>
                <a:solidFill>
                  <a:srgbClr val="EE3028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拓展练习</a:t>
            </a:r>
          </a:p>
        </p:txBody>
      </p:sp>
      <p:sp>
        <p:nvSpPr>
          <p:cNvPr id="8" name="TextBox 43"/>
          <p:cNvSpPr txBox="1"/>
          <p:nvPr/>
        </p:nvSpPr>
        <p:spPr>
          <a:xfrm>
            <a:off x="925710" y="1471001"/>
            <a:ext cx="10305978" cy="2307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7.[2019湖北荆门]小华用两个单刀双掷开关S1、S2和若干导线,设计了一个双控开关电路,在大门处和卧室门口都能控制客厅日光灯的开和关.图中a、b、c、d、e、f、g、h八个接线柱间的导线连接还未完成,请根据小华的意图,用笔画线代替导线,完成连接.</a:t>
            </a:r>
          </a:p>
        </p:txBody>
      </p:sp>
      <p:pic>
        <p:nvPicPr>
          <p:cNvPr id="637" name="JMZTW-7.jpg" descr="id:2147494508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182" y="3825491"/>
            <a:ext cx="4165058" cy="2243974"/>
          </a:xfrm>
          <a:prstGeom prst="rect">
            <a:avLst/>
          </a:prstGeom>
        </p:spPr>
      </p:pic>
      <p:pic>
        <p:nvPicPr>
          <p:cNvPr id="638" name="JMZTWD-1.jpg" descr="id:2147494515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4251" y="3825491"/>
            <a:ext cx="3973313" cy="2254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20930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688882" y="-1"/>
            <a:ext cx="10501531" cy="742218"/>
          </a:xfrm>
          <a:prstGeom prst="rect">
            <a:avLst/>
          </a:prstGeom>
          <a:noFill/>
          <a:ln w="19050">
            <a:solidFill>
              <a:srgbClr val="EE30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1440" tIns="45720" rIns="91440" bIns="45720" rtlCol="0" anchor="ctr"/>
          <a:lstStyle/>
          <a:p>
            <a:r>
              <a:rPr lang="zh-CN" altLang="en-US" sz="2400" b="1" kern="0">
                <a:solidFill>
                  <a:srgbClr val="EE3028"/>
                </a:solidFill>
                <a:cs typeface="+mn-ea"/>
                <a:sym typeface="+mn-lt"/>
              </a:rPr>
              <a:t>安全用电原则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348" y="-1"/>
            <a:ext cx="1695229" cy="742218"/>
          </a:xfrm>
          <a:prstGeom prst="rect">
            <a:avLst/>
          </a:prstGeom>
          <a:solidFill>
            <a:srgbClr val="EE3028"/>
          </a:solidFill>
          <a:ln w="19050">
            <a:solidFill>
              <a:srgbClr val="EE3028"/>
            </a:solidFill>
          </a:ln>
        </p:spPr>
        <p:txBody>
          <a:bodyPr wrap="none" lIns="0" tIns="0" rIns="0" bIns="0" rtlCol="0" anchor="ctr">
            <a:noAutofit/>
          </a:bodyPr>
          <a:lstStyle>
            <a:defPPr>
              <a:defRPr lang="zh-CN"/>
            </a:defPPr>
            <a:lvl1pPr algn="ctr">
              <a:defRPr sz="2400" b="1">
                <a:solidFill>
                  <a:schemeClr val="accent2"/>
                </a:solidFill>
                <a:cs typeface="+mn-ea"/>
              </a:defRPr>
            </a:lvl1pPr>
          </a:lstStyle>
          <a:p>
            <a:r>
              <a:rPr lang="zh-CN" altLang="en-US">
                <a:solidFill>
                  <a:schemeClr val="bg1"/>
                </a:solidFill>
                <a:sym typeface="+mn-lt"/>
              </a:rPr>
              <a:t>考法</a:t>
            </a:r>
            <a:r>
              <a:rPr lang="en-US" altLang="zh-CN">
                <a:solidFill>
                  <a:schemeClr val="bg1"/>
                </a:solidFill>
                <a:sym typeface="+mn-lt"/>
              </a:rPr>
              <a:t>2</a:t>
            </a:r>
          </a:p>
        </p:txBody>
      </p:sp>
      <p:sp>
        <p:nvSpPr>
          <p:cNvPr id="8" name="TextBox 43"/>
          <p:cNvSpPr txBox="1"/>
          <p:nvPr/>
        </p:nvSpPr>
        <p:spPr>
          <a:xfrm>
            <a:off x="743488" y="1046722"/>
            <a:ext cx="10703437" cy="4985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8.[2010河南,2]我国家庭电路中,火线与零线之间的电压为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V.用测电笔可以辨别哪条是火线,如图所示的两种使用方法中,正确的是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图. </a:t>
            </a:r>
          </a:p>
          <a:p>
            <a:pPr algn="just"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zh-CN" altLang="en-US" sz="240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</a:rPr>
              <a:t>                      第</a:t>
            </a:r>
            <a:r>
              <a:rPr lang="en-US" altLang="zh-CN" sz="2000">
                <a:latin typeface="宋体" panose="02010600030101010101" pitchFamily="2" charset="-122"/>
                <a:ea typeface="宋体" panose="02010600030101010101" pitchFamily="2" charset="-122"/>
              </a:rPr>
              <a:t>8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</a:rPr>
              <a:t>题图                      第</a:t>
            </a:r>
            <a:r>
              <a:rPr lang="en-US" altLang="zh-CN" sz="2000">
                <a:latin typeface="宋体" panose="02010600030101010101" pitchFamily="2" charset="-122"/>
                <a:ea typeface="宋体" panose="02010600030101010101" pitchFamily="2" charset="-122"/>
              </a:rPr>
              <a:t>9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</a:rPr>
              <a:t>题图</a:t>
            </a:r>
          </a:p>
          <a:p>
            <a:pPr algn="just">
              <a:lnSpc>
                <a:spcPct val="150000"/>
              </a:lnSpc>
            </a:pP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9.[2018河南,20(1)]在实践活动中,小刚所在的兴趣小组对电热水壶进行了研究.如图所示,电热水壶使用的都是三脚插头,中间较长的脚连接的是电热水壶的金属外壳,插入三孔插座后可将其与</a:t>
            </a:r>
            <a:r>
              <a:rPr lang="zh-CN" altLang="en-US" sz="2400" u="sng">
                <a:latin typeface="宋体" panose="02010600030101010101" pitchFamily="2" charset="-122"/>
                <a:ea typeface="宋体" panose="02010600030101010101" pitchFamily="2" charset="-122"/>
              </a:rPr>
              <a:t>　　　　</a:t>
            </a:r>
            <a:r>
              <a:rPr lang="zh-CN" altLang="en-US" sz="2400">
                <a:latin typeface="宋体" panose="02010600030101010101" pitchFamily="2" charset="-122"/>
                <a:ea typeface="宋体" panose="02010600030101010101" pitchFamily="2" charset="-122"/>
              </a:rPr>
              <a:t>相连,防止漏电时对人造成伤害. </a:t>
            </a:r>
          </a:p>
        </p:txBody>
      </p:sp>
      <p:sp>
        <p:nvSpPr>
          <p:cNvPr id="10" name="矩形 9"/>
          <p:cNvSpPr/>
          <p:nvPr/>
        </p:nvSpPr>
        <p:spPr>
          <a:xfrm>
            <a:off x="8750431" y="1143265"/>
            <a:ext cx="967614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220</a:t>
            </a:r>
          </a:p>
        </p:txBody>
      </p:sp>
      <p:pic>
        <p:nvPicPr>
          <p:cNvPr id="588" name="HNL1-1.jpg" descr="id:2147493649;Founder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147" y="2406573"/>
            <a:ext cx="3021572" cy="1452581"/>
          </a:xfrm>
          <a:prstGeom prst="rect">
            <a:avLst/>
          </a:prstGeom>
        </p:spPr>
      </p:pic>
      <p:pic>
        <p:nvPicPr>
          <p:cNvPr id="589" name="18WJJCZQGJWL155.jpg" descr="id:2147493656;FounderC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5838" y="2294151"/>
            <a:ext cx="1934593" cy="1565002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8906621" y="1712357"/>
            <a:ext cx="967614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en-US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乙</a:t>
            </a:r>
          </a:p>
        </p:txBody>
      </p:sp>
      <p:sp>
        <p:nvSpPr>
          <p:cNvPr id="3" name="矩形 2"/>
          <p:cNvSpPr/>
          <p:nvPr/>
        </p:nvSpPr>
        <p:spPr>
          <a:xfrm>
            <a:off x="5444416" y="5458454"/>
            <a:ext cx="967614" cy="46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2400" b="1" kern="100">
                <a:solidFill>
                  <a:srgbClr val="EE3028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大地</a:t>
            </a:r>
          </a:p>
        </p:txBody>
      </p:sp>
    </p:spTree>
    <p:extLst>
      <p:ext uri="{BB962C8B-B14F-4D97-AF65-F5344CB8AC3E}">
        <p14:creationId xmlns:p14="http://schemas.microsoft.com/office/powerpoint/2010/main" val="138307028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fe28352-a530-4cfa-ad6c-dc26d85a86a4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bfe28352-a530-4cfa-ad6c-dc26d85a86a4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1df9db3-6eb6-4b93-a8fa-adb943c0f8ba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1157</Words>
  <Application>Microsoft Office PowerPoint</Application>
  <PresentationFormat>自定义</PresentationFormat>
  <Paragraphs>204</Paragraphs>
  <Slides>22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3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1</cp:revision>
  <dcterms:created xsi:type="dcterms:W3CDTF">2021-02-25T07:21:18Z</dcterms:created>
  <dcterms:modified xsi:type="dcterms:W3CDTF">2021-02-25T07:22:10Z</dcterms:modified>
</cp:coreProperties>
</file>