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0"/>
  </p:notesMasterIdLst>
  <p:sldIdLst>
    <p:sldId id="273" r:id="rId2"/>
    <p:sldId id="263" r:id="rId3"/>
    <p:sldId id="359" r:id="rId4"/>
    <p:sldId id="354" r:id="rId5"/>
    <p:sldId id="279" r:id="rId6"/>
    <p:sldId id="340" r:id="rId7"/>
    <p:sldId id="362" r:id="rId8"/>
    <p:sldId id="363" r:id="rId9"/>
    <p:sldId id="360" r:id="rId10"/>
    <p:sldId id="324" r:id="rId11"/>
    <p:sldId id="266" r:id="rId12"/>
    <p:sldId id="356" r:id="rId13"/>
    <p:sldId id="268" r:id="rId14"/>
    <p:sldId id="343" r:id="rId15"/>
    <p:sldId id="344" r:id="rId16"/>
    <p:sldId id="364" r:id="rId17"/>
    <p:sldId id="345" r:id="rId18"/>
    <p:sldId id="370" r:id="rId19"/>
    <p:sldId id="287" r:id="rId20"/>
    <p:sldId id="352" r:id="rId21"/>
    <p:sldId id="277" r:id="rId22"/>
    <p:sldId id="333" r:id="rId23"/>
    <p:sldId id="336" r:id="rId24"/>
    <p:sldId id="276" r:id="rId25"/>
    <p:sldId id="290" r:id="rId26"/>
    <p:sldId id="368" r:id="rId27"/>
    <p:sldId id="369" r:id="rId28"/>
    <p:sldId id="353" r:id="rId2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5pPr>
    <a:lvl6pPr marL="2286000" algn="l" defTabSz="9144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6pPr>
    <a:lvl7pPr marL="2743200" algn="l" defTabSz="9144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7pPr>
    <a:lvl8pPr marL="3200400" algn="l" defTabSz="9144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8pPr>
    <a:lvl9pPr marL="3657600" algn="l" defTabSz="9144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7" autoAdjust="0"/>
    <p:restoredTop sz="94222" autoAdjust="0"/>
  </p:normalViewPr>
  <p:slideViewPr>
    <p:cSldViewPr>
      <p:cViewPr varScale="1">
        <p:scale>
          <a:sx n="107" d="100"/>
          <a:sy n="107" d="100"/>
        </p:scale>
        <p:origin x="-10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4CF3D-4704-1043-A82E-3194BD17A80B}" type="datetimeFigureOut">
              <a:rPr kumimoji="1" lang="zh-CN" altLang="en-US" smtClean="0"/>
              <a:pPr/>
              <a:t>2019/3/18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BAF82-DC49-2A48-A6B0-E9CE44DAB2DF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19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4DEB5-EBE7-9446-9CAE-263EA11558A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6660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67F3-50FB-4E40-B95B-3C074BD113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04439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C361-4D67-0F4E-B091-33546052010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81263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5DC8C-569F-FA4B-ABD2-95B956EA4A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72275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99A40-E406-C24D-8724-D125996A88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19061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1FC01-C8E3-EF4B-ADDB-D200E72426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61910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EFF75-5D66-194E-AC3A-358D74618B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68336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A688C-4A6E-0047-9919-BA9061EC819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54811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D6C46-136F-DA47-AD0C-42A6F153EA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69004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D3126-B1FA-FE43-93BB-57A18D0099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04081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3CEFB-C07F-9740-8A7A-32165E3931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0284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B0C75-DBFB-C34A-9551-8F88811508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5624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36633-A1B9-0A45-ABBF-BE3E1C9723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8584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0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latin typeface="Arial" charset="0"/>
              </a:defRPr>
            </a:lvl1pPr>
          </a:lstStyle>
          <a:p>
            <a:pPr>
              <a:defRPr/>
            </a:pPr>
            <a:fld id="{408BDED5-9F16-FF42-8A26-D4FD3CE37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1pPr>
              <a:lvl2pPr marL="742950" indent="-28575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8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eaLnBrk="1" hangingPunct="1">
                <a:defRPr/>
              </a:pPr>
              <a:endParaRPr lang="zh-CN" altLang="en-US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%E6%B0%B4%E5%A1%94%E8%BF%9E%E9%80%9A%E5%99%A8%20%E5%AE%9E%E9%AA%8C%E8%A7%86%E9%A2%91.asf" TargetMode="External"/><Relationship Id="rId2" Type="http://schemas.openxmlformats.org/officeDocument/2006/relationships/hyperlink" Target="&#27700;&#22612;&#36830;&#36890;&#22120;%20&#23454;&#39564;&#35270;&#39057;.as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38149;&#28809;&#27700;&#20301;&#35745;.asf" TargetMode="External"/><Relationship Id="rId2" Type="http://schemas.openxmlformats.org/officeDocument/2006/relationships/hyperlink" Target="&#38149;&#28809;.AV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3883;&#27954;&#22365;&#33337;&#38392;.fl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&#23558;&#20110;2009&#24180;&#31459;&#24037;&#30340;&#19977;&#23777;&#22823;&#22365;.as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8"/>
          <p:cNvSpPr txBox="1">
            <a:spLocks noChangeArrowheads="1"/>
          </p:cNvSpPr>
          <p:nvPr/>
        </p:nvSpPr>
        <p:spPr bwMode="auto">
          <a:xfrm>
            <a:off x="1692275" y="2276475"/>
            <a:ext cx="59769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6000" b="1">
                <a:latin typeface="Times New Roman" charset="0"/>
              </a:rPr>
              <a:t>§8.3    </a:t>
            </a:r>
            <a:r>
              <a:rPr lang="zh-CN" altLang="en-US" sz="6000" b="1">
                <a:latin typeface="Times New Roman" charset="0"/>
              </a:rPr>
              <a:t>连通器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839200" cy="838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CN" altLang="en-US" sz="3500"/>
              <a:t>为什么连通器内的液面总是相平的呢？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2699792" y="1495677"/>
            <a:ext cx="3473450" cy="3960812"/>
            <a:chOff x="1882" y="935"/>
            <a:chExt cx="2188" cy="2495"/>
          </a:xfrm>
        </p:grpSpPr>
        <p:pic>
          <p:nvPicPr>
            <p:cNvPr id="25606" name="Picture 5" descr="未命名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35"/>
              <a:ext cx="2188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2200" y="305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l"/>
                <a:defRPr sz="30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l"/>
                <a:defRPr sz="26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charset="2"/>
                <a:buChar char="l"/>
                <a:defRPr sz="23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charset="0"/>
                </a:rPr>
                <a:t>F</a:t>
              </a:r>
              <a:r>
                <a:rPr lang="en-US" altLang="zh-CN" sz="2800" b="1" i="1" baseline="-25000">
                  <a:solidFill>
                    <a:srgbClr val="FF0000"/>
                  </a:solidFill>
                  <a:latin typeface="Times New Roman" charset="0"/>
                </a:rPr>
                <a:t>1</a:t>
              </a:r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3243" y="305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l"/>
                <a:defRPr sz="30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l"/>
                <a:defRPr sz="26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charset="2"/>
                <a:buChar char="l"/>
                <a:defRPr sz="23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charset="0"/>
                </a:rPr>
                <a:t>F</a:t>
              </a:r>
              <a:r>
                <a:rPr lang="en-US" altLang="zh-CN" sz="2800" b="1" i="1" baseline="-25000">
                  <a:solidFill>
                    <a:srgbClr val="FF0000"/>
                  </a:solidFill>
                  <a:latin typeface="Times New Roman" charset="0"/>
                </a:rPr>
                <a:t>2</a:t>
              </a:r>
            </a:p>
          </p:txBody>
        </p:sp>
      </p:grp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877592" y="5961566"/>
            <a:ext cx="2813050" cy="7016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>
                <a:latin typeface="Times New Roman" charset="0"/>
                <a:ea typeface="黑体" charset="0"/>
              </a:rPr>
              <a:t>假想液片法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990600"/>
            <a:ext cx="7848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latin typeface="黑体" charset="0"/>
                <a:ea typeface="黑体" charset="0"/>
              </a:rPr>
              <a:t>    </a:t>
            </a:r>
            <a:r>
              <a:rPr lang="zh-CN" altLang="en-US" sz="4000" b="1">
                <a:latin typeface="黑体" charset="0"/>
                <a:ea typeface="黑体" charset="0"/>
              </a:rPr>
              <a:t>如果换成其它某种液体装入连通器中</a:t>
            </a:r>
            <a:r>
              <a:rPr lang="en-US" altLang="zh-CN" sz="4000" b="1">
                <a:latin typeface="黑体" charset="0"/>
                <a:ea typeface="黑体" charset="0"/>
              </a:rPr>
              <a:t>,</a:t>
            </a:r>
            <a:r>
              <a:rPr lang="zh-CN" altLang="en-US" sz="4000" b="1">
                <a:latin typeface="黑体" charset="0"/>
                <a:ea typeface="黑体" charset="0"/>
              </a:rPr>
              <a:t>静止后该液体的液面相平吗</a:t>
            </a:r>
            <a:r>
              <a:rPr lang="en-US" altLang="zh-CN" sz="4000" b="1">
                <a:latin typeface="黑体" charset="0"/>
                <a:ea typeface="黑体" charset="0"/>
              </a:rPr>
              <a:t>?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85800" y="3352800"/>
            <a:ext cx="784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latin typeface="黑体" charset="0"/>
                <a:ea typeface="黑体" charset="0"/>
              </a:rPr>
              <a:t>    </a:t>
            </a:r>
            <a:r>
              <a:rPr lang="zh-CN" altLang="en-US" sz="4000" b="1">
                <a:latin typeface="黑体" charset="0"/>
                <a:ea typeface="黑体" charset="0"/>
              </a:rPr>
              <a:t>如果同一连通器中装上不同种液体</a:t>
            </a:r>
            <a:r>
              <a:rPr lang="en-US" altLang="zh-CN" sz="4000" b="1">
                <a:latin typeface="黑体" charset="0"/>
                <a:ea typeface="黑体" charset="0"/>
              </a:rPr>
              <a:t>,</a:t>
            </a:r>
            <a:r>
              <a:rPr lang="zh-CN" altLang="en-US" sz="4000" b="1">
                <a:latin typeface="黑体" charset="0"/>
                <a:ea typeface="黑体" charset="0"/>
              </a:rPr>
              <a:t>静止后液面相平吗</a:t>
            </a:r>
            <a:r>
              <a:rPr lang="en-US" altLang="zh-CN" sz="4000" b="1">
                <a:latin typeface="黑体" charset="0"/>
                <a:ea typeface="黑体" charset="0"/>
              </a:rPr>
              <a:t>?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444208" y="4008437"/>
            <a:ext cx="2448272" cy="2545014"/>
            <a:chOff x="1882" y="935"/>
            <a:chExt cx="2188" cy="2495"/>
          </a:xfrm>
        </p:grpSpPr>
        <p:pic>
          <p:nvPicPr>
            <p:cNvPr id="5" name="Picture 5" descr="未命名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35"/>
              <a:ext cx="2188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200" y="305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l"/>
                <a:defRPr sz="30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l"/>
                <a:defRPr sz="26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charset="2"/>
                <a:buChar char="l"/>
                <a:defRPr sz="23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charset="0"/>
                </a:rPr>
                <a:t>F</a:t>
              </a:r>
              <a:r>
                <a:rPr lang="en-US" altLang="zh-CN" sz="2800" b="1" i="1" baseline="-25000">
                  <a:solidFill>
                    <a:srgbClr val="FF0000"/>
                  </a:solidFill>
                  <a:latin typeface="Times New Roman" charset="0"/>
                </a:rPr>
                <a:t>1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243" y="305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l"/>
                <a:defRPr sz="30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l"/>
                <a:defRPr sz="26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charset="2"/>
                <a:buChar char="l"/>
                <a:defRPr sz="23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charset="0"/>
                </a:rPr>
                <a:t>F</a:t>
              </a:r>
              <a:r>
                <a:rPr lang="en-US" altLang="zh-CN" sz="2800" b="1" i="1" baseline="-25000">
                  <a:solidFill>
                    <a:srgbClr val="FF0000"/>
                  </a:solidFill>
                  <a:latin typeface="Times New Roman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8" descr="茶壶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1928813"/>
            <a:ext cx="53562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04800" y="500063"/>
            <a:ext cx="733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800" b="1" dirty="0">
                <a:latin typeface="Times New Roman" charset="0"/>
              </a:rPr>
              <a:t>为什么壶</a:t>
            </a:r>
            <a:r>
              <a:rPr lang="zh-CN" altLang="en-US" sz="4800" b="1" dirty="0" smtClean="0">
                <a:latin typeface="Times New Roman" charset="0"/>
              </a:rPr>
              <a:t>嘴不能低于壶身</a:t>
            </a:r>
            <a:r>
              <a:rPr lang="en-US" altLang="zh-CN" sz="4800" b="1" dirty="0" smtClean="0">
                <a:latin typeface="Times New Roman" charset="0"/>
              </a:rPr>
              <a:t>?</a:t>
            </a:r>
            <a:endParaRPr lang="zh-CN" altLang="en-US" sz="4800" b="1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28588" y="1219200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solidFill>
                  <a:srgbClr val="0070C0"/>
                </a:solidFill>
                <a:latin typeface="Times New Roman" charset="0"/>
                <a:ea typeface="黑体" charset="0"/>
              </a:rPr>
              <a:t>⒈</a:t>
            </a:r>
            <a:r>
              <a:rPr lang="zh-CN" altLang="en-US" sz="4000" b="1">
                <a:solidFill>
                  <a:srgbClr val="0070C0"/>
                </a:solidFill>
                <a:latin typeface="Times New Roman" charset="0"/>
                <a:ea typeface="黑体" charset="0"/>
              </a:rPr>
              <a:t>洗手池下水的回水管</a:t>
            </a:r>
          </a:p>
        </p:txBody>
      </p:sp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1989138"/>
            <a:ext cx="34210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文本框 4"/>
          <p:cNvSpPr txBox="1">
            <a:spLocks noChangeArrowheads="1"/>
          </p:cNvSpPr>
          <p:nvPr/>
        </p:nvSpPr>
        <p:spPr bwMode="auto">
          <a:xfrm>
            <a:off x="95250" y="388938"/>
            <a:ext cx="542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三、连通器的应用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52400" y="1355725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Times New Roman" charset="0"/>
                <a:ea typeface="黑体" charset="0"/>
                <a:hlinkClick r:id="rId3" action="ppaction://hlinkfile"/>
              </a:rPr>
              <a:t>⒉</a:t>
            </a:r>
            <a:r>
              <a:rPr lang="zh-CN" altLang="en-US" sz="4000" b="1" dirty="0">
                <a:latin typeface="Times New Roman" charset="0"/>
                <a:ea typeface="黑体" charset="0"/>
                <a:hlinkClick r:id="rId3" action="ppaction://hlinkfile"/>
              </a:rPr>
              <a:t>水塔的供水系统</a:t>
            </a:r>
            <a:endParaRPr lang="zh-CN" altLang="en-US" sz="4000" b="1" dirty="0">
              <a:latin typeface="Times New Roman" charset="0"/>
              <a:ea typeface="黑体" charset="0"/>
            </a:endParaRPr>
          </a:p>
        </p:txBody>
      </p:sp>
      <p:pic>
        <p:nvPicPr>
          <p:cNvPr id="29698" name="Picture 4" descr="自来水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187450"/>
            <a:ext cx="42116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文本框 4"/>
          <p:cNvSpPr txBox="1">
            <a:spLocks noChangeArrowheads="1"/>
          </p:cNvSpPr>
          <p:nvPr/>
        </p:nvSpPr>
        <p:spPr bwMode="auto">
          <a:xfrm>
            <a:off x="95250" y="388938"/>
            <a:ext cx="542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三、连通器的应用</a:t>
            </a:r>
          </a:p>
        </p:txBody>
      </p:sp>
      <p:pic>
        <p:nvPicPr>
          <p:cNvPr id="2970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" y="2201863"/>
            <a:ext cx="36068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838200" y="1219200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Times New Roman" charset="0"/>
                <a:ea typeface="黑体" charset="0"/>
              </a:rPr>
              <a:t>⒊</a:t>
            </a:r>
            <a:r>
              <a:rPr lang="zh-CN" altLang="en-US" sz="4000" b="1" dirty="0">
                <a:latin typeface="Times New Roman" charset="0"/>
                <a:ea typeface="黑体" charset="0"/>
                <a:hlinkClick r:id="rId2" action="ppaction://hlinkfile"/>
              </a:rPr>
              <a:t>锅炉水位计</a:t>
            </a:r>
            <a:endParaRPr lang="zh-CN" altLang="en-US" sz="4000" b="1" dirty="0">
              <a:latin typeface="Times New Roman" charset="0"/>
              <a:ea typeface="黑体" charset="0"/>
            </a:endParaRPr>
          </a:p>
        </p:txBody>
      </p:sp>
      <p:pic>
        <p:nvPicPr>
          <p:cNvPr id="30722" name="Picture 10" descr="水位计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063" y="1981200"/>
            <a:ext cx="4572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文本框 4"/>
          <p:cNvSpPr txBox="1">
            <a:spLocks noChangeArrowheads="1"/>
          </p:cNvSpPr>
          <p:nvPr/>
        </p:nvSpPr>
        <p:spPr bwMode="auto">
          <a:xfrm>
            <a:off x="95250" y="388938"/>
            <a:ext cx="542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三、连通器的应用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框 4"/>
          <p:cNvSpPr txBox="1">
            <a:spLocks noChangeArrowheads="1"/>
          </p:cNvSpPr>
          <p:nvPr/>
        </p:nvSpPr>
        <p:spPr bwMode="auto">
          <a:xfrm>
            <a:off x="95250" y="388938"/>
            <a:ext cx="542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三、连通器的应用</a:t>
            </a:r>
          </a:p>
        </p:txBody>
      </p:sp>
      <p:pic>
        <p:nvPicPr>
          <p:cNvPr id="3174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204788"/>
            <a:ext cx="1782762" cy="66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233613"/>
            <a:ext cx="2778125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15"/>
          <p:cNvSpPr txBox="1">
            <a:spLocks noChangeArrowheads="1"/>
          </p:cNvSpPr>
          <p:nvPr/>
        </p:nvSpPr>
        <p:spPr bwMode="auto">
          <a:xfrm>
            <a:off x="684213" y="1219200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solidFill>
                  <a:srgbClr val="0070C0"/>
                </a:solidFill>
                <a:latin typeface="Times New Roman" charset="0"/>
                <a:ea typeface="黑体" charset="0"/>
              </a:rPr>
              <a:t>4.</a:t>
            </a:r>
            <a:r>
              <a:rPr lang="zh-CN" altLang="en-US" sz="4000" b="1">
                <a:solidFill>
                  <a:srgbClr val="0070C0"/>
                </a:solidFill>
                <a:latin typeface="Times New Roman" charset="0"/>
                <a:ea typeface="黑体" charset="0"/>
              </a:rPr>
              <a:t>电水壶的水位计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027"/>
          <p:cNvSpPr txBox="1">
            <a:spLocks noChangeArrowheads="1"/>
          </p:cNvSpPr>
          <p:nvPr/>
        </p:nvSpPr>
        <p:spPr bwMode="auto">
          <a:xfrm>
            <a:off x="611188" y="1219200"/>
            <a:ext cx="578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latin typeface="Times New Roman" charset="0"/>
                <a:ea typeface="黑体" charset="0"/>
              </a:rPr>
              <a:t>5.</a:t>
            </a:r>
            <a:r>
              <a:rPr lang="zh-CN" altLang="en-US" sz="4000" b="1" dirty="0">
                <a:latin typeface="Times New Roman" charset="0"/>
                <a:ea typeface="黑体" charset="0"/>
              </a:rPr>
              <a:t>牲畜自动饮水器</a:t>
            </a:r>
          </a:p>
        </p:txBody>
      </p:sp>
      <p:pic>
        <p:nvPicPr>
          <p:cNvPr id="32770" name="Picture 1032" descr="牲畜自动饮水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74875"/>
            <a:ext cx="746760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文本框 4"/>
          <p:cNvSpPr txBox="1">
            <a:spLocks noChangeArrowheads="1"/>
          </p:cNvSpPr>
          <p:nvPr/>
        </p:nvSpPr>
        <p:spPr bwMode="auto">
          <a:xfrm>
            <a:off x="95250" y="388938"/>
            <a:ext cx="542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三、连通器的应用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" y="1988840"/>
            <a:ext cx="9080500" cy="42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323528" y="476672"/>
            <a:ext cx="578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 dirty="0" smtClean="0">
                <a:latin typeface="Times New Roman" charset="0"/>
                <a:ea typeface="黑体" charset="0"/>
              </a:rPr>
              <a:t>6.</a:t>
            </a:r>
            <a:r>
              <a:rPr lang="zh-CN" altLang="en-US" sz="4000" b="1" dirty="0" smtClean="0">
                <a:latin typeface="Times New Roman" charset="0"/>
                <a:ea typeface="黑体" charset="0"/>
              </a:rPr>
              <a:t>涵洞</a:t>
            </a:r>
            <a:endParaRPr lang="zh-CN" altLang="en-US" sz="4000" b="1" dirty="0">
              <a:latin typeface="Times New Roman" charset="0"/>
              <a:ea typeface="黑体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1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\桌面\船闸内部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1035050"/>
            <a:ext cx="80279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</a:rPr>
              <a:t>7.</a:t>
            </a:r>
            <a:r>
              <a:rPr lang="zh-CN" altLang="en-US" sz="4000" b="1" dirty="0" smtClean="0">
                <a:solidFill>
                  <a:srgbClr val="0070C0"/>
                </a:solidFill>
              </a:rPr>
              <a:t>船闸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750" y="1916113"/>
            <a:ext cx="7880350" cy="13112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latin typeface="Times New Roman" charset="0"/>
                <a:ea typeface="黑体" charset="0"/>
              </a:rPr>
              <a:t>        </a:t>
            </a:r>
            <a:r>
              <a:rPr lang="zh-CN" altLang="en-US" sz="4000" b="1">
                <a:latin typeface="Times New Roman" charset="0"/>
                <a:ea typeface="黑体" charset="0"/>
              </a:rPr>
              <a:t>上部开口、底部连通的容器叫做连通器。</a:t>
            </a:r>
          </a:p>
        </p:txBody>
      </p:sp>
      <p:sp>
        <p:nvSpPr>
          <p:cNvPr id="17410" name="文本框 1"/>
          <p:cNvSpPr txBox="1">
            <a:spLocks noChangeArrowheads="1"/>
          </p:cNvSpPr>
          <p:nvPr/>
        </p:nvSpPr>
        <p:spPr bwMode="auto">
          <a:xfrm>
            <a:off x="539750" y="692150"/>
            <a:ext cx="5832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一、连通器的定义</a:t>
            </a:r>
          </a:p>
        </p:txBody>
      </p:sp>
      <p:pic>
        <p:nvPicPr>
          <p:cNvPr id="17411" name="Picture 2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3632200"/>
            <a:ext cx="35814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C:\Documents and Settings\user\桌面\3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632200"/>
            <a:ext cx="309403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58812"/>
          </a:xfrm>
        </p:spPr>
        <p:txBody>
          <a:bodyPr/>
          <a:lstStyle/>
          <a:p>
            <a:pPr eaLnBrk="1" hangingPunct="1"/>
            <a:r>
              <a:rPr lang="zh-CN" altLang="en-US" dirty="0"/>
              <a:t>三峡</a:t>
            </a:r>
            <a:r>
              <a:rPr lang="zh-CN" altLang="en-US" dirty="0" smtClean="0"/>
              <a:t>水利工程</a:t>
            </a:r>
            <a:r>
              <a:rPr lang="zh-CN" altLang="en-US" sz="2800" dirty="0" smtClean="0"/>
              <a:t>（阅读书</a:t>
            </a:r>
            <a:r>
              <a:rPr lang="en-US" altLang="zh-CN" sz="2800" dirty="0" smtClean="0"/>
              <a:t>P67</a:t>
            </a:r>
            <a:r>
              <a:rPr lang="zh-CN" altLang="en-US" sz="2800" dirty="0" smtClean="0"/>
              <a:t> 阅读材料）</a:t>
            </a:r>
            <a:endParaRPr lang="zh-CN" altLang="zh-CN" sz="2800" dirty="0"/>
          </a:p>
        </p:txBody>
      </p:sp>
      <p:pic>
        <p:nvPicPr>
          <p:cNvPr id="34818" name="Picture 3" descr="pic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8105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609600" y="1355725"/>
            <a:ext cx="80010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1</a:t>
            </a:r>
            <a:r>
              <a:rPr lang="zh-CN" altLang="en-US" sz="4000" b="1" dirty="0" smtClean="0">
                <a:latin typeface="黑体" charset="0"/>
                <a:ea typeface="黑体" charset="0"/>
              </a:rPr>
              <a:t>、</a:t>
            </a:r>
            <a:r>
              <a:rPr lang="zh-CN" altLang="en-US" sz="4000" b="1" dirty="0">
                <a:latin typeface="黑体" charset="0"/>
                <a:ea typeface="黑体" charset="0"/>
              </a:rPr>
              <a:t>给如图所示的容器中加水，则水能达到的最高位置是（  ）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A</a:t>
            </a:r>
            <a:r>
              <a:rPr lang="zh-CN" altLang="en-US" sz="4000" b="1" dirty="0">
                <a:latin typeface="黑体" charset="0"/>
                <a:ea typeface="黑体" charset="0"/>
              </a:rPr>
              <a:t>．</a:t>
            </a:r>
            <a:r>
              <a:rPr lang="en-US" altLang="zh-CN" sz="4000" b="1" dirty="0">
                <a:latin typeface="黑体" charset="0"/>
                <a:ea typeface="黑体" charset="0"/>
              </a:rPr>
              <a:t>A</a:t>
            </a:r>
            <a:r>
              <a:rPr lang="zh-CN" altLang="en-US" sz="4000" b="1" dirty="0">
                <a:latin typeface="黑体" charset="0"/>
                <a:ea typeface="黑体" charset="0"/>
              </a:rPr>
              <a:t>容器顶端 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B</a:t>
            </a:r>
            <a:r>
              <a:rPr lang="zh-CN" altLang="en-US" sz="4000" b="1" dirty="0">
                <a:latin typeface="黑体" charset="0"/>
                <a:ea typeface="黑体" charset="0"/>
              </a:rPr>
              <a:t>．</a:t>
            </a:r>
            <a:r>
              <a:rPr lang="en-US" altLang="zh-CN" sz="4000" b="1" dirty="0">
                <a:latin typeface="黑体" charset="0"/>
                <a:ea typeface="黑体" charset="0"/>
              </a:rPr>
              <a:t>B</a:t>
            </a:r>
            <a:r>
              <a:rPr lang="zh-CN" altLang="en-US" sz="4000" b="1" dirty="0">
                <a:latin typeface="黑体" charset="0"/>
                <a:ea typeface="黑体" charset="0"/>
              </a:rPr>
              <a:t>容器顶端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C</a:t>
            </a:r>
            <a:r>
              <a:rPr lang="zh-CN" altLang="en-US" sz="4000" b="1" dirty="0">
                <a:latin typeface="黑体" charset="0"/>
                <a:ea typeface="黑体" charset="0"/>
              </a:rPr>
              <a:t>．</a:t>
            </a:r>
            <a:r>
              <a:rPr lang="en-US" altLang="zh-CN" sz="4000" b="1" dirty="0">
                <a:latin typeface="黑体" charset="0"/>
                <a:ea typeface="黑体" charset="0"/>
              </a:rPr>
              <a:t>C</a:t>
            </a:r>
            <a:r>
              <a:rPr lang="zh-CN" altLang="en-US" sz="4000" b="1" dirty="0">
                <a:latin typeface="黑体" charset="0"/>
                <a:ea typeface="黑体" charset="0"/>
              </a:rPr>
              <a:t>容器顶端 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D</a:t>
            </a:r>
            <a:r>
              <a:rPr lang="zh-CN" altLang="en-US" sz="4000" b="1" dirty="0">
                <a:latin typeface="黑体" charset="0"/>
                <a:ea typeface="黑体" charset="0"/>
              </a:rPr>
              <a:t>．无法确立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CN" sz="4000" b="1" dirty="0">
              <a:latin typeface="黑体" charset="0"/>
              <a:ea typeface="黑体" charset="0"/>
            </a:endParaRPr>
          </a:p>
        </p:txBody>
      </p:sp>
      <p:pic>
        <p:nvPicPr>
          <p:cNvPr id="37890" name="Picture 3" descr="未标题-1 副本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39624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156325" y="1916113"/>
            <a:ext cx="11525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charset="0"/>
              </a:rPr>
              <a:t>C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09600" y="404664"/>
            <a:ext cx="288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练习：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2438400"/>
          </a:xfrm>
        </p:spPr>
        <p:txBody>
          <a:bodyPr/>
          <a:lstStyle/>
          <a:p>
            <a:pPr eaLnBrk="1" hangingPunct="1"/>
            <a:r>
              <a:rPr lang="en-US" altLang="zh-CN" sz="3500" dirty="0">
                <a:solidFill>
                  <a:schemeClr val="tx1"/>
                </a:solidFill>
              </a:rPr>
              <a:t>2</a:t>
            </a:r>
            <a:r>
              <a:rPr lang="zh-CN" altLang="en-US" sz="3500" dirty="0" smtClean="0">
                <a:solidFill>
                  <a:schemeClr val="tx1"/>
                </a:solidFill>
              </a:rPr>
              <a:t>、</a:t>
            </a:r>
            <a:r>
              <a:rPr lang="zh-CN" altLang="en-US" sz="3500" dirty="0">
                <a:solidFill>
                  <a:schemeClr val="tx1"/>
                </a:solidFill>
              </a:rPr>
              <a:t>一个“山”形连通器内装有一定量的水，当把它放到斜面上静止以后，下列关于连通器内 液面的情况，如图所示，正确的是</a:t>
            </a:r>
            <a:r>
              <a:rPr lang="en-US" altLang="zh-CN" sz="3500" dirty="0">
                <a:solidFill>
                  <a:schemeClr val="tx1"/>
                </a:solidFill>
              </a:rPr>
              <a:t>(        )</a:t>
            </a:r>
          </a:p>
        </p:txBody>
      </p:sp>
      <p:pic>
        <p:nvPicPr>
          <p:cNvPr id="38914" name="Picture 3" descr="chx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3733800"/>
            <a:ext cx="8763000" cy="2819400"/>
          </a:xfrm>
          <a:noFill/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39750" y="2276475"/>
            <a:ext cx="11525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image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6075" y="2357438"/>
            <a:ext cx="2447925" cy="4267200"/>
          </a:xfr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04800"/>
            <a:ext cx="860425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zh-CN" sz="3900" b="1" dirty="0">
                <a:latin typeface="黑体" charset="0"/>
                <a:ea typeface="黑体" charset="0"/>
              </a:rPr>
              <a:t>3</a:t>
            </a:r>
            <a:r>
              <a:rPr lang="zh-CN" altLang="en-US" sz="3900" b="1" dirty="0" smtClean="0">
                <a:latin typeface="黑体" charset="0"/>
                <a:ea typeface="黑体" charset="0"/>
              </a:rPr>
              <a:t>、</a:t>
            </a:r>
            <a:r>
              <a:rPr lang="zh-CN" altLang="en-US" sz="3900" b="1" dirty="0">
                <a:latin typeface="黑体" charset="0"/>
                <a:ea typeface="黑体" charset="0"/>
              </a:rPr>
              <a:t>细玻璃管与一个带喇叭口的玻璃管间用软胶管相连，如图所示．内有一定量的水，当喇叭口慢慢向上移动时，左管内水面 （  ）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250825" y="2997200"/>
            <a:ext cx="81375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latin typeface="黑体" charset="0"/>
                <a:ea typeface="黑体" charset="0"/>
              </a:rPr>
              <a:t>A</a:t>
            </a:r>
            <a:r>
              <a:rPr lang="zh-CN" altLang="en-US" sz="3600" b="1">
                <a:latin typeface="黑体" charset="0"/>
                <a:ea typeface="黑体" charset="0"/>
              </a:rPr>
              <a:t>．向上移动，但总比右管水面低．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latin typeface="黑体" charset="0"/>
                <a:ea typeface="黑体" charset="0"/>
              </a:rPr>
              <a:t>B</a:t>
            </a:r>
            <a:r>
              <a:rPr lang="zh-CN" altLang="en-US" sz="3600" b="1">
                <a:latin typeface="黑体" charset="0"/>
                <a:ea typeface="黑体" charset="0"/>
              </a:rPr>
              <a:t>．向上移动，但总比右管水面高．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latin typeface="黑体" charset="0"/>
                <a:ea typeface="黑体" charset="0"/>
              </a:rPr>
              <a:t>C</a:t>
            </a:r>
            <a:r>
              <a:rPr lang="zh-CN" altLang="en-US" sz="3600" b="1">
                <a:latin typeface="黑体" charset="0"/>
                <a:ea typeface="黑体" charset="0"/>
              </a:rPr>
              <a:t>．向上移动，但总与右管水面相平．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600" b="1">
                <a:latin typeface="黑体" charset="0"/>
                <a:ea typeface="黑体" charset="0"/>
              </a:rPr>
              <a:t>D</a:t>
            </a:r>
            <a:r>
              <a:rPr lang="zh-CN" altLang="en-US" sz="3600" b="1">
                <a:latin typeface="黑体" charset="0"/>
                <a:ea typeface="黑体" charset="0"/>
              </a:rPr>
              <a:t>．不移动，两管水面才相平．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3714750" y="1857375"/>
            <a:ext cx="542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  <a:latin typeface="黑体" charset="0"/>
                <a:ea typeface="黑体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533400" y="533400"/>
            <a:ext cx="8153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黑体" charset="0"/>
                <a:ea typeface="黑体" charset="0"/>
              </a:rPr>
              <a:t>4</a:t>
            </a:r>
            <a:r>
              <a:rPr lang="zh-CN" altLang="en-US" sz="4000" b="1" dirty="0" smtClean="0">
                <a:latin typeface="黑体" charset="0"/>
                <a:ea typeface="黑体" charset="0"/>
              </a:rPr>
              <a:t>、</a:t>
            </a:r>
            <a:r>
              <a:rPr lang="zh-CN" altLang="en-US" sz="4000" b="1" dirty="0">
                <a:latin typeface="黑体" charset="0"/>
                <a:ea typeface="黑体" charset="0"/>
              </a:rPr>
              <a:t>如图所示，连通器中注满水，如果在</a:t>
            </a:r>
            <a:r>
              <a:rPr lang="en-US" altLang="zh-CN" sz="4000" b="1" dirty="0">
                <a:latin typeface="黑体" charset="0"/>
                <a:ea typeface="黑体" charset="0"/>
              </a:rPr>
              <a:t>A</a:t>
            </a:r>
            <a:r>
              <a:rPr lang="zh-CN" altLang="en-US" sz="4000" b="1" dirty="0">
                <a:latin typeface="黑体" charset="0"/>
                <a:ea typeface="黑体" charset="0"/>
              </a:rPr>
              <a:t>处开个小孔，水会喷出来吗？为什么？</a:t>
            </a:r>
            <a:r>
              <a:rPr lang="zh-CN" altLang="en-US" sz="3600" dirty="0">
                <a:latin typeface="Times New Roman" charset="0"/>
              </a:rPr>
              <a:t> </a:t>
            </a:r>
          </a:p>
        </p:txBody>
      </p:sp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4133850" y="3128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4800">
              <a:latin typeface="Times New Roman" charset="0"/>
            </a:endParaRPr>
          </a:p>
        </p:txBody>
      </p:sp>
      <p:pic>
        <p:nvPicPr>
          <p:cNvPr id="40963" name="Picture 3" descr="未标题-1 副本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54102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喷泉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53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1"/>
          <p:cNvSpPr>
            <a:spLocks noGrp="1"/>
          </p:cNvSpPr>
          <p:nvPr>
            <p:ph type="title"/>
          </p:nvPr>
        </p:nvSpPr>
        <p:spPr>
          <a:xfrm>
            <a:off x="457200" y="1276350"/>
            <a:ext cx="7543800" cy="1295400"/>
          </a:xfrm>
        </p:spPr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 smtClean="0"/>
              <a:t>、</a:t>
            </a:r>
            <a:r>
              <a:rPr lang="zh-CN" altLang="en-US" dirty="0"/>
              <a:t>建筑工人在盖房子的时候，常用到途中所示的方法来检验墙的四个角是否在同一平面，请你说说其中的道理。</a:t>
            </a:r>
          </a:p>
        </p:txBody>
      </p:sp>
      <p:pic>
        <p:nvPicPr>
          <p:cNvPr id="43010" name="Picture 2" descr="G:\史红姝\初中资源\教学参考书附带光盘\第八章 压强与浮力\第三节 连通器\8-3 图片\T8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2571750"/>
            <a:ext cx="73056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魔术揭秘：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916832"/>
            <a:ext cx="3466728" cy="46333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7436" y="1916832"/>
            <a:ext cx="3508900" cy="46860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7890" y="139700"/>
            <a:ext cx="2639092" cy="3428999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 bwMode="auto">
          <a:xfrm>
            <a:off x="6516216" y="3631331"/>
            <a:ext cx="1243628" cy="13098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7" name="直线箭头连接符 6"/>
          <p:cNvCxnSpPr/>
          <p:nvPr/>
        </p:nvCxnSpPr>
        <p:spPr bwMode="auto">
          <a:xfrm flipH="1" flipV="1">
            <a:off x="4572000" y="1916832"/>
            <a:ext cx="2232248" cy="17144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椭圆 9"/>
          <p:cNvSpPr/>
          <p:nvPr/>
        </p:nvSpPr>
        <p:spPr bwMode="auto">
          <a:xfrm>
            <a:off x="3779912" y="1417639"/>
            <a:ext cx="929338" cy="10032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5058" name="内容占位符 2"/>
          <p:cNvSpPr>
            <a:spLocks noGrp="1"/>
          </p:cNvSpPr>
          <p:nvPr>
            <p:ph idx="1"/>
          </p:nvPr>
        </p:nvSpPr>
        <p:spPr>
          <a:xfrm>
            <a:off x="1403350" y="2924175"/>
            <a:ext cx="5400675" cy="15843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zh-CN" altLang="en-US" sz="4000" b="1"/>
              <a:t>作业</a:t>
            </a:r>
            <a:r>
              <a:rPr lang="en-US" altLang="zh-CN" sz="4000" b="1"/>
              <a:t>:</a:t>
            </a:r>
            <a:r>
              <a:rPr lang="zh-CN" altLang="en-US" sz="4000" b="1"/>
              <a:t>同步学</a:t>
            </a:r>
            <a:r>
              <a:rPr lang="en-US" altLang="zh-CN" sz="4000" b="1"/>
              <a:t>P38-39</a:t>
            </a:r>
            <a:endParaRPr lang="zh-CN" alt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ls\appdata\roaming\360se6\User Data\temp\0120000019517713632362451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375" y="0"/>
            <a:ext cx="57150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6" descr="c:\users\ls\appdata\roaming\360se6\User Data\temp\t017513d62ea94b9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00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c:\users\ls\appdata\roaming\360se6\User Data\temp\t019226efb88a0ba9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3138488"/>
            <a:ext cx="47148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本框 1"/>
          <p:cNvSpPr txBox="1">
            <a:spLocks noChangeArrowheads="1"/>
          </p:cNvSpPr>
          <p:nvPr/>
        </p:nvSpPr>
        <p:spPr bwMode="auto">
          <a:xfrm>
            <a:off x="5286375" y="819150"/>
            <a:ext cx="3000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生活中的连通器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ls\appdata\roaming\360se6\User Data\temp\0120000019517713632362451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375" y="0"/>
            <a:ext cx="57150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6" descr="c:\users\ls\appdata\roaming\360se6\User Data\temp\t017513d62ea94b9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00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c:\users\ls\appdata\roaming\360se6\User Data\temp\t019226efb88a0ba9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3138488"/>
            <a:ext cx="47148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本框 1"/>
          <p:cNvSpPr txBox="1">
            <a:spLocks noChangeArrowheads="1"/>
          </p:cNvSpPr>
          <p:nvPr/>
        </p:nvSpPr>
        <p:spPr bwMode="auto">
          <a:xfrm>
            <a:off x="4997450" y="1109663"/>
            <a:ext cx="35353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壶嘴和壶身高度的关系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8" descr="茶壶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432117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3952875" cy="3744913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179388" y="714375"/>
            <a:ext cx="89646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latin typeface="黑体" charset="0"/>
                <a:ea typeface="黑体" charset="0"/>
              </a:rPr>
              <a:t>茶壶的壶嘴与壶身的高度有什么关系</a:t>
            </a:r>
            <a:r>
              <a:rPr lang="en-US" altLang="zh-CN" sz="4000" b="1" dirty="0">
                <a:latin typeface="黑体" charset="0"/>
                <a:ea typeface="黑体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7" name="Picture 7" descr="连通器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205038"/>
            <a:ext cx="450215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文本框 1"/>
          <p:cNvSpPr txBox="1">
            <a:spLocks noChangeArrowheads="1"/>
          </p:cNvSpPr>
          <p:nvPr/>
        </p:nvSpPr>
        <p:spPr bwMode="auto">
          <a:xfrm>
            <a:off x="152400" y="533400"/>
            <a:ext cx="5427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二、连通器的原理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框 4"/>
          <p:cNvSpPr txBox="1">
            <a:spLocks noChangeArrowheads="1"/>
          </p:cNvSpPr>
          <p:nvPr/>
        </p:nvSpPr>
        <p:spPr bwMode="auto">
          <a:xfrm>
            <a:off x="409575" y="304800"/>
            <a:ext cx="8164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sz="4000" b="1" dirty="0"/>
              <a:t>实验探究：液体静止时，</a:t>
            </a:r>
          </a:p>
          <a:p>
            <a:r>
              <a:rPr lang="zh-CN" altLang="en-US" sz="4000" b="1" dirty="0"/>
              <a:t>连通器中各部分</a:t>
            </a:r>
            <a:r>
              <a:rPr lang="zh-CN" altLang="en-US" sz="4000" b="1" dirty="0" smtClean="0"/>
              <a:t>液面是否相平？</a:t>
            </a:r>
            <a:endParaRPr lang="zh-CN" altLang="en-US" sz="4000" b="1" dirty="0"/>
          </a:p>
        </p:txBody>
      </p:sp>
      <p:pic>
        <p:nvPicPr>
          <p:cNvPr id="2253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1857375"/>
            <a:ext cx="814863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4"/>
          <p:cNvSpPr txBox="1">
            <a:spLocks noChangeArrowheads="1"/>
          </p:cNvSpPr>
          <p:nvPr/>
        </p:nvSpPr>
        <p:spPr bwMode="auto">
          <a:xfrm>
            <a:off x="409575" y="304800"/>
            <a:ext cx="81645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sz="4000" b="1" dirty="0"/>
              <a:t>实验探究：液体静止时，</a:t>
            </a:r>
          </a:p>
          <a:p>
            <a:r>
              <a:rPr lang="zh-CN" altLang="en-US" sz="4000" b="1" dirty="0"/>
              <a:t>连通器中各部分</a:t>
            </a:r>
            <a:r>
              <a:rPr lang="zh-CN" altLang="en-US" sz="4000" b="1" dirty="0" smtClean="0"/>
              <a:t>液面是否相平？</a:t>
            </a:r>
            <a:endParaRPr lang="zh-CN" altLang="en-US" sz="4000" b="1" dirty="0"/>
          </a:p>
        </p:txBody>
      </p:sp>
      <p:pic>
        <p:nvPicPr>
          <p:cNvPr id="2355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2522538"/>
            <a:ext cx="32099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本框 5"/>
          <p:cNvSpPr txBox="1">
            <a:spLocks noChangeArrowheads="1"/>
          </p:cNvSpPr>
          <p:nvPr/>
        </p:nvSpPr>
        <p:spPr bwMode="auto">
          <a:xfrm>
            <a:off x="3716338" y="2349500"/>
            <a:ext cx="54276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sz="3600" b="1"/>
              <a:t>步骤：</a:t>
            </a:r>
          </a:p>
          <a:p>
            <a:r>
              <a:rPr lang="en-US" altLang="zh-CN" sz="3600" b="1"/>
              <a:t>1</a:t>
            </a:r>
            <a:r>
              <a:rPr lang="zh-CN" altLang="en-US" sz="3600" b="1"/>
              <a:t>、小组同学配合，将红墨水倒入塑料管中</a:t>
            </a:r>
          </a:p>
          <a:p>
            <a:r>
              <a:rPr lang="en-US" altLang="zh-CN" sz="3600" b="1"/>
              <a:t>2</a:t>
            </a:r>
            <a:r>
              <a:rPr lang="zh-CN" altLang="en-US" sz="3600" b="1"/>
              <a:t>、改变两管口高度或距离，观察液体静止时，两部分液面的高度关系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152400" y="1412875"/>
            <a:ext cx="3051175" cy="708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latin typeface="Times New Roman" charset="0"/>
                <a:ea typeface="黑体" charset="0"/>
              </a:rPr>
              <a:t>    实验结论：</a:t>
            </a:r>
          </a:p>
        </p:txBody>
      </p:sp>
      <p:graphicFrame>
        <p:nvGraphicFramePr>
          <p:cNvPr id="92166" name="Object 6"/>
          <p:cNvGraphicFramePr>
            <a:graphicFrameLocks noChangeAspect="1"/>
          </p:cNvGraphicFramePr>
          <p:nvPr/>
        </p:nvGraphicFramePr>
        <p:xfrm>
          <a:off x="1300163" y="4048125"/>
          <a:ext cx="6694487" cy="2381250"/>
        </p:xfrm>
        <a:graphic>
          <a:graphicData uri="http://schemas.openxmlformats.org/presentationml/2006/ole">
            <p:oleObj spid="_x0000_s24618" name="位图图像" r:id="rId3" imgW="6695238" imgH="2381582" progId="PBrush">
              <p:embed/>
            </p:oleObj>
          </a:graphicData>
        </a:graphic>
      </p:graphicFrame>
      <p:sp>
        <p:nvSpPr>
          <p:cNvPr id="24579" name="文本框 1"/>
          <p:cNvSpPr txBox="1">
            <a:spLocks noChangeArrowheads="1"/>
          </p:cNvSpPr>
          <p:nvPr/>
        </p:nvSpPr>
        <p:spPr bwMode="auto">
          <a:xfrm>
            <a:off x="152400" y="533400"/>
            <a:ext cx="5427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zh-CN" altLang="en-US" b="1"/>
              <a:t>二、连通器的原理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2170113"/>
            <a:ext cx="8991600" cy="193833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  <a:defRPr sz="30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  <a:defRPr sz="26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Char char="l"/>
              <a:defRPr sz="23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4000" b="1">
                <a:latin typeface="Times New Roman" charset="0"/>
                <a:ea typeface="黑体" charset="0"/>
              </a:rPr>
              <a:t>    如果连通器中只装一种液体，那么液体静止时连通器的各部分中液面总是相平的。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536</Words>
  <Application>Microsoft Office PowerPoint</Application>
  <PresentationFormat>全屏显示(4:3)</PresentationFormat>
  <Paragraphs>58</Paragraphs>
  <Slides>28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Network</vt:lpstr>
      <vt:lpstr>位图图像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为什么连通器内的液面总是相平的呢？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三峡水利工程（阅读书P67 阅读材料）</vt:lpstr>
      <vt:lpstr>幻灯片 21</vt:lpstr>
      <vt:lpstr>2、一个“山”形连通器内装有一定量的水，当把它放到斜面上静止以后，下列关于连通器内 液面的情况，如图所示，正确的是(        )</vt:lpstr>
      <vt:lpstr>幻灯片 23</vt:lpstr>
      <vt:lpstr>幻灯片 24</vt:lpstr>
      <vt:lpstr>幻灯片 25</vt:lpstr>
      <vt:lpstr>5、建筑工人在盖房子的时候，常用到途中所示的方法来检验墙的四个角是否在同一平面，请你说说其中的道理。</vt:lpstr>
      <vt:lpstr>魔术揭秘：</vt:lpstr>
      <vt:lpstr>幻灯片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小魔术</dc:title>
  <dc:creator>Microsoft Office 用户</dc:creator>
  <cp:lastModifiedBy>China</cp:lastModifiedBy>
  <cp:revision>26</cp:revision>
  <dcterms:created xsi:type="dcterms:W3CDTF">2017-04-12T08:46:32Z</dcterms:created>
  <dcterms:modified xsi:type="dcterms:W3CDTF">2019-03-18T13:42:24Z</dcterms:modified>
</cp:coreProperties>
</file>