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heme/theme2.xml" ContentType="application/vnd.openxmlformats-officedocument.theme+xml"/>
  <Override PartName="/ppt/tags/tag66.xml" ContentType="application/vnd.openxmlformats-officedocument.presentationml.tags+xml"/>
  <Override PartName="/ppt/tags/tag67.xml" ContentType="application/vnd.openxmlformats-officedocument.presentationml.tags+xml"/>
  <Override PartName="/ppt/notesSlides/notesSlide1.xml" ContentType="application/vnd.openxmlformats-officedocument.presentationml.notesSlide+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notesSlides/notesSlide2.xml" ContentType="application/vnd.openxmlformats-officedocument.presentationml.notesSlide+xml"/>
  <Override PartName="/ppt/tags/tag77.xml" ContentType="application/vnd.openxmlformats-officedocument.presentationml.tags+xml"/>
  <Override PartName="/ppt/tags/tag78.xml" ContentType="application/vnd.openxmlformats-officedocument.presentationml.tags+xml"/>
  <Override PartName="/ppt/notesSlides/notesSlide3.xml" ContentType="application/vnd.openxmlformats-officedocument.presentationml.notesSlide+xml"/>
  <Override PartName="/ppt/tags/tag79.xml" ContentType="application/vnd.openxmlformats-officedocument.presentationml.tags+xml"/>
  <Override PartName="/ppt/notesSlides/notesSlide4.xml" ContentType="application/vnd.openxmlformats-officedocument.presentationml.notesSlide+xml"/>
  <Override PartName="/ppt/tags/tag80.xml" ContentType="application/vnd.openxmlformats-officedocument.presentationml.tags+xml"/>
  <Override PartName="/ppt/notesSlides/notesSlide5.xml" ContentType="application/vnd.openxmlformats-officedocument.presentationml.notesSlide+xml"/>
  <Override PartName="/ppt/tags/tag81.xml" ContentType="application/vnd.openxmlformats-officedocument.presentationml.tags+xml"/>
  <Override PartName="/ppt/notesSlides/notesSlide6.xml" ContentType="application/vnd.openxmlformats-officedocument.presentationml.notesSlide+xml"/>
  <Override PartName="/ppt/tags/tag82.xml" ContentType="application/vnd.openxmlformats-officedocument.presentationml.tags+xml"/>
  <Override PartName="/ppt/notesSlides/notesSlide7.xml" ContentType="application/vnd.openxmlformats-officedocument.presentationml.notesSlide+xml"/>
  <Override PartName="/ppt/tags/tag83.xml" ContentType="application/vnd.openxmlformats-officedocument.presentationml.tags+xml"/>
  <Override PartName="/ppt/tags/tag84.xml" ContentType="application/vnd.openxmlformats-officedocument.presentationml.tags+xml"/>
  <Override PartName="/ppt/notesSlides/notesSlide8.xml" ContentType="application/vnd.openxmlformats-officedocument.presentationml.notesSlide+xml"/>
  <Override PartName="/ppt/tags/tag85.xml" ContentType="application/vnd.openxmlformats-officedocument.presentationml.tags+xml"/>
  <Override PartName="/ppt/tags/tag86.xml" ContentType="application/vnd.openxmlformats-officedocument.presentationml.tags+xml"/>
  <Override PartName="/ppt/notesSlides/notesSlide9.xml" ContentType="application/vnd.openxmlformats-officedocument.presentationml.notesSlide+xml"/>
  <Override PartName="/ppt/tags/tag87.xml" ContentType="application/vnd.openxmlformats-officedocument.presentationml.tags+xml"/>
  <Override PartName="/ppt/notesSlides/notesSlide10.xml" ContentType="application/vnd.openxmlformats-officedocument.presentationml.notesSlide+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notesSlides/notesSlide11.xml" ContentType="application/vnd.openxmlformats-officedocument.presentationml.notesSlide+xml"/>
  <Override PartName="/ppt/tags/tag91.xml" ContentType="application/vnd.openxmlformats-officedocument.presentationml.tags+xml"/>
  <Override PartName="/ppt/notesSlides/notesSlide12.xml" ContentType="application/vnd.openxmlformats-officedocument.presentationml.notesSlide+xml"/>
  <Override PartName="/ppt/tags/tag92.xml" ContentType="application/vnd.openxmlformats-officedocument.presentationml.tags+xml"/>
  <Override PartName="/ppt/tags/tag93.xml" ContentType="application/vnd.openxmlformats-officedocument.presentationml.tags+xml"/>
  <Override PartName="/ppt/notesSlides/notesSlide13.xml" ContentType="application/vnd.openxmlformats-officedocument.presentationml.notesSlide+xml"/>
  <Override PartName="/ppt/tags/tag94.xml" ContentType="application/vnd.openxmlformats-officedocument.presentationml.tags+xml"/>
  <Override PartName="/ppt/notesSlides/notesSlide14.xml" ContentType="application/vnd.openxmlformats-officedocument.presentationml.notesSlide+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notesSlides/notesSlide15.xml" ContentType="application/vnd.openxmlformats-officedocument.presentationml.notesSlide+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6"/>
  </p:notesMasterIdLst>
  <p:sldIdLst>
    <p:sldId id="256" r:id="rId2"/>
    <p:sldId id="271" r:id="rId3"/>
    <p:sldId id="257" r:id="rId4"/>
    <p:sldId id="560" r:id="rId5"/>
    <p:sldId id="259" r:id="rId6"/>
    <p:sldId id="624" r:id="rId7"/>
    <p:sldId id="623" r:id="rId8"/>
    <p:sldId id="625" r:id="rId9"/>
    <p:sldId id="626" r:id="rId10"/>
    <p:sldId id="619" r:id="rId11"/>
    <p:sldId id="620" r:id="rId12"/>
    <p:sldId id="621" r:id="rId13"/>
    <p:sldId id="622" r:id="rId14"/>
    <p:sldId id="631" r:id="rId15"/>
    <p:sldId id="628" r:id="rId16"/>
    <p:sldId id="629" r:id="rId17"/>
    <p:sldId id="584" r:id="rId18"/>
    <p:sldId id="593" r:id="rId19"/>
    <p:sldId id="358" r:id="rId20"/>
    <p:sldId id="586" r:id="rId21"/>
    <p:sldId id="587" r:id="rId22"/>
    <p:sldId id="588" r:id="rId23"/>
    <p:sldId id="589" r:id="rId24"/>
    <p:sldId id="617" r:id="rId25"/>
  </p:sldIdLst>
  <p:sldSz cx="12192000" cy="6858000"/>
  <p:notesSz cx="6858000" cy="9144000"/>
  <p:custDataLst>
    <p:tags r:id="rId2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31" userDrawn="1">
          <p15:clr>
            <a:srgbClr val="A4A3A4"/>
          </p15:clr>
        </p15:guide>
        <p15:guide id="2" pos="3839"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1E7BE"/>
    <a:srgbClr val="FDBFA6"/>
    <a:srgbClr val="FCFDBB"/>
    <a:srgbClr val="FBC6E4"/>
    <a:srgbClr val="C3ECFE"/>
    <a:srgbClr val="C5D2E0"/>
    <a:srgbClr val="9DACC0"/>
    <a:srgbClr val="4A88D2"/>
    <a:srgbClr val="F2F2F2"/>
    <a:srgbClr val="B6C7E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78" autoAdjust="0"/>
    <p:restoredTop sz="94660"/>
  </p:normalViewPr>
  <p:slideViewPr>
    <p:cSldViewPr snapToGrid="0" showGuides="1">
      <p:cViewPr varScale="1">
        <p:scale>
          <a:sx n="83" d="100"/>
          <a:sy n="83" d="100"/>
        </p:scale>
        <p:origin x="470" y="91"/>
      </p:cViewPr>
      <p:guideLst>
        <p:guide orient="horz" pos="1931"/>
        <p:guide pos="3839"/>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gs" Target="tags/tag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2025/11/1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pPr indent="0">
              <a:lnSpc>
                <a:spcPct val="130000"/>
              </a:lnSpc>
              <a:spcBef>
                <a:spcPts val="0"/>
              </a:spcBef>
              <a:spcAft>
                <a:spcPts val="0"/>
              </a:spcAft>
              <a:buNone/>
            </a:pPr>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latin typeface="微软雅黑" panose="020B0503020204020204" charset="-122"/>
              <a:ea typeface="微软雅黑" panose="020B0503020204020204" charset="-122"/>
              <a:sym typeface="+mn-ea"/>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pPr indent="0" algn="l" fontAlgn="auto">
              <a:lnSpc>
                <a:spcPct val="130000"/>
              </a:lnSpc>
              <a:spcBef>
                <a:spcPts val="0"/>
              </a:spcBef>
              <a:spcAft>
                <a:spcPts val="0"/>
              </a:spcAft>
              <a:buNone/>
            </a:pPr>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tags" Target="../tags/tag10.xml"/><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slideMaster" Target="../slideMasters/slideMaster1.xml"/><Relationship Id="rId5" Type="http://schemas.openxmlformats.org/officeDocument/2006/relationships/tags" Target="../tags/tag12.xml"/><Relationship Id="rId4" Type="http://schemas.openxmlformats.org/officeDocument/2006/relationships/tags" Target="../tags/tag11.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 Id="rId6" Type="http://schemas.openxmlformats.org/officeDocument/2006/relationships/slideMaster" Target="../slideMasters/slideMaster1.xml"/><Relationship Id="rId5" Type="http://schemas.openxmlformats.org/officeDocument/2006/relationships/tags" Target="../tags/tag17.xml"/><Relationship Id="rId4" Type="http://schemas.openxmlformats.org/officeDocument/2006/relationships/tags" Target="../tags/tag16.xml"/></Relationships>
</file>

<file path=ppt/slideLayouts/_rels/slideLayout3.xml.rels><?xml version="1.0" encoding="UTF-8" standalone="yes"?>
<Relationships xmlns="http://schemas.openxmlformats.org/package/2006/relationships"><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slideMaster" Target="../slideMasters/slideMaster1.xml"/><Relationship Id="rId5" Type="http://schemas.openxmlformats.org/officeDocument/2006/relationships/tags" Target="../tags/tag22.xml"/><Relationship Id="rId4" Type="http://schemas.openxmlformats.org/officeDocument/2006/relationships/tags" Target="../tags/tag21.xml"/></Relationships>
</file>

<file path=ppt/slideLayouts/_rels/slideLayout4.xml.rels><?xml version="1.0" encoding="UTF-8" standalone="yes"?>
<Relationships xmlns="http://schemas.openxmlformats.org/package/2006/relationships"><Relationship Id="rId3" Type="http://schemas.openxmlformats.org/officeDocument/2006/relationships/tags" Target="../tags/tag25.xml"/><Relationship Id="rId7" Type="http://schemas.openxmlformats.org/officeDocument/2006/relationships/slideMaster" Target="../slideMasters/slideMaster1.xml"/><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tags" Target="../tags/tag28.xml"/><Relationship Id="rId5" Type="http://schemas.openxmlformats.org/officeDocument/2006/relationships/tags" Target="../tags/tag27.xml"/><Relationship Id="rId4" Type="http://schemas.openxmlformats.org/officeDocument/2006/relationships/tags" Target="../tags/tag26.xml"/></Relationships>
</file>

<file path=ppt/slideLayouts/_rels/slideLayout5.xml.rels><?xml version="1.0" encoding="UTF-8" standalone="yes"?>
<Relationships xmlns="http://schemas.openxmlformats.org/package/2006/relationships"><Relationship Id="rId8" Type="http://schemas.openxmlformats.org/officeDocument/2006/relationships/tags" Target="../tags/tag36.xml"/><Relationship Id="rId3" Type="http://schemas.openxmlformats.org/officeDocument/2006/relationships/tags" Target="../tags/tag31.xml"/><Relationship Id="rId7" Type="http://schemas.openxmlformats.org/officeDocument/2006/relationships/tags" Target="../tags/tag35.xml"/><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tags" Target="../tags/tag34.xml"/><Relationship Id="rId5" Type="http://schemas.openxmlformats.org/officeDocument/2006/relationships/tags" Target="../tags/tag33.xml"/><Relationship Id="rId4" Type="http://schemas.openxmlformats.org/officeDocument/2006/relationships/tags" Target="../tags/tag32.xml"/><Relationship Id="rId9"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39.xml"/><Relationship Id="rId2" Type="http://schemas.openxmlformats.org/officeDocument/2006/relationships/tags" Target="../tags/tag38.xml"/><Relationship Id="rId1" Type="http://schemas.openxmlformats.org/officeDocument/2006/relationships/tags" Target="../tags/tag37.xml"/><Relationship Id="rId5" Type="http://schemas.openxmlformats.org/officeDocument/2006/relationships/slideMaster" Target="../slideMasters/slideMaster1.xml"/><Relationship Id="rId4" Type="http://schemas.openxmlformats.org/officeDocument/2006/relationships/tags" Target="../tags/tag40.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43.xml"/><Relationship Id="rId2" Type="http://schemas.openxmlformats.org/officeDocument/2006/relationships/tags" Target="../tags/tag42.xml"/><Relationship Id="rId1" Type="http://schemas.openxmlformats.org/officeDocument/2006/relationships/tags" Target="../tags/tag41.xml"/><Relationship Id="rId4"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46.xml"/><Relationship Id="rId7" Type="http://schemas.openxmlformats.org/officeDocument/2006/relationships/slideMaster" Target="../slideMasters/slideMaster1.xml"/><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tags" Target="../tags/tag49.xml"/><Relationship Id="rId5" Type="http://schemas.openxmlformats.org/officeDocument/2006/relationships/tags" Target="../tags/tag48.xml"/><Relationship Id="rId4" Type="http://schemas.openxmlformats.org/officeDocument/2006/relationships/tags" Target="../tags/tag47.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52.xml"/><Relationship Id="rId2" Type="http://schemas.openxmlformats.org/officeDocument/2006/relationships/tags" Target="../tags/tag51.xml"/><Relationship Id="rId1" Type="http://schemas.openxmlformats.org/officeDocument/2006/relationships/tags" Target="../tags/tag50.xml"/><Relationship Id="rId6" Type="http://schemas.openxmlformats.org/officeDocument/2006/relationships/slideMaster" Target="../slideMasters/slideMaster1.xml"/><Relationship Id="rId5" Type="http://schemas.openxmlformats.org/officeDocument/2006/relationships/tags" Target="../tags/tag54.xml"/><Relationship Id="rId4" Type="http://schemas.openxmlformats.org/officeDocument/2006/relationships/tags" Target="../tags/tag53.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57.xml"/><Relationship Id="rId2" Type="http://schemas.openxmlformats.org/officeDocument/2006/relationships/tags" Target="../tags/tag56.xml"/><Relationship Id="rId1" Type="http://schemas.openxmlformats.org/officeDocument/2006/relationships/tags" Target="../tags/tag55.xml"/><Relationship Id="rId5" Type="http://schemas.openxmlformats.org/officeDocument/2006/relationships/slideMaster" Target="../slideMasters/slideMaster1.xml"/><Relationship Id="rId4" Type="http://schemas.openxmlformats.org/officeDocument/2006/relationships/tags" Target="../tags/tag58.xml"/></Relationships>
</file>

<file path=ppt/slideLayouts/_rels/slideLayout11.xml.rels><?xml version="1.0" encoding="UTF-8" standalone="yes"?>
<Relationships xmlns="http://schemas.openxmlformats.org/package/2006/relationships"><Relationship Id="rId3" Type="http://schemas.openxmlformats.org/officeDocument/2006/relationships/tags" Target="../tags/tag61.xml"/><Relationship Id="rId2" Type="http://schemas.openxmlformats.org/officeDocument/2006/relationships/tags" Target="../tags/tag60.xml"/><Relationship Id="rId1" Type="http://schemas.openxmlformats.org/officeDocument/2006/relationships/tags" Target="../tags/tag59.xml"/><Relationship Id="rId6" Type="http://schemas.openxmlformats.org/officeDocument/2006/relationships/slideMaster" Target="../slideMasters/slideMaster1.xml"/><Relationship Id="rId5" Type="http://schemas.openxmlformats.org/officeDocument/2006/relationships/tags" Target="../tags/tag63.xml"/><Relationship Id="rId4" Type="http://schemas.openxmlformats.org/officeDocument/2006/relationships/tags" Target="../tags/tag62.xml"/></Relationships>
</file>

<file path=ppt/slideLayouts/_rels/slideLayout12.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65.xml"/><Relationship Id="rId1" Type="http://schemas.openxmlformats.org/officeDocument/2006/relationships/tags" Target="../tags/tag6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2025/11/1</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dirty="0"/>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2025/11/1</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2025/11/1</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2025/11/1</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2025/11/1</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2025/11/1</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2025/11/1</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a:t>单击此处编辑母版文本样式</a:t>
            </a: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2025/11/1</a:t>
            </a:fld>
            <a:endParaRPr lang="zh-CN" altLang="en-US" dirty="0"/>
          </a:p>
        </p:txBody>
      </p:sp>
      <p:sp>
        <p:nvSpPr>
          <p:cNvPr id="6" name="页脚占位符 5"/>
          <p:cNvSpPr>
            <a:spLocks noGrp="1"/>
          </p:cNvSpPr>
          <p:nvPr>
            <p:ph type="ftr" sz="quarter" idx="11"/>
            <p:custDataLst>
              <p:tags r:id="rId4"/>
            </p:custDataLst>
          </p:nvPr>
        </p:nvSpPr>
        <p:spPr/>
        <p:txBody>
          <a:bodyPr/>
          <a:lstStyle/>
          <a:p>
            <a:endParaRPr lang="zh-CN" altLang="en-US" dirty="0"/>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a:t>单击此处编辑标题</a:t>
            </a:r>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2025/11/1</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2025/11/1</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2025/11/1</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a:t>单击此处编辑标题</a:t>
            </a:r>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
        <p:nvSpPr>
          <p:cNvPr id="7" name="矩形 6"/>
          <p:cNvSpPr/>
          <p:nvPr userDrawn="1">
            <p:custDataLst>
              <p:tags r:id="rId1"/>
            </p:custDataLst>
          </p:nvPr>
        </p:nvSpPr>
        <p:spPr>
          <a:xfrm>
            <a:off x="0" y="1"/>
            <a:ext cx="12192000" cy="645300"/>
          </a:xfrm>
          <a:prstGeom prst="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45"/>
          </a:p>
        </p:txBody>
      </p:sp>
      <p:cxnSp>
        <p:nvCxnSpPr>
          <p:cNvPr id="8" name="直接连接符 7"/>
          <p:cNvCxnSpPr/>
          <p:nvPr userDrawn="1">
            <p:custDataLst>
              <p:tags r:id="rId2"/>
            </p:custDataLst>
          </p:nvPr>
        </p:nvCxnSpPr>
        <p:spPr>
          <a:xfrm flipV="1">
            <a:off x="1" y="655686"/>
            <a:ext cx="12189556" cy="8230"/>
          </a:xfrm>
          <a:prstGeom prst="line">
            <a:avLst/>
          </a:prstGeom>
          <a:ln w="127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18" Type="http://schemas.openxmlformats.org/officeDocument/2006/relationships/tags" Target="../tags/tag6.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ags" Target="../tags/tag5.xml"/><Relationship Id="rId2" Type="http://schemas.openxmlformats.org/officeDocument/2006/relationships/slideLayout" Target="../slideLayouts/slideLayout2.xml"/><Relationship Id="rId16" Type="http://schemas.openxmlformats.org/officeDocument/2006/relationships/tags" Target="../tags/tag4.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3.xml"/><Relationship Id="rId10" Type="http://schemas.openxmlformats.org/officeDocument/2006/relationships/slideLayout" Target="../slideLayouts/slideLayout10.xml"/><Relationship Id="rId19" Type="http://schemas.openxmlformats.org/officeDocument/2006/relationships/tags" Target="../tags/tag7.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5"/>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p>
        </p:txBody>
      </p:sp>
      <p:sp>
        <p:nvSpPr>
          <p:cNvPr id="3" name="文本占位符 2"/>
          <p:cNvSpPr>
            <a:spLocks noGrp="1"/>
          </p:cNvSpPr>
          <p:nvPr>
            <p:ph type="body" idx="1"/>
            <p:custDataLst>
              <p:tags r:id="rId16"/>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17"/>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t>2025/11/1</a:t>
            </a:fld>
            <a:endParaRPr lang="zh-CN" altLang="en-US"/>
          </a:p>
        </p:txBody>
      </p:sp>
      <p:sp>
        <p:nvSpPr>
          <p:cNvPr id="5" name="页脚占位符 4"/>
          <p:cNvSpPr>
            <a:spLocks noGrp="1"/>
          </p:cNvSpPr>
          <p:nvPr>
            <p:ph type="ftr" sz="quarter" idx="3"/>
            <p:custDataLst>
              <p:tags r:id="rId18"/>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9"/>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Tree>
    <p:custDataLst>
      <p:tags r:id="rId14"/>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1.mp4"/><Relationship Id="rId7" Type="http://schemas.openxmlformats.org/officeDocument/2006/relationships/image" Target="../media/image1.png"/><Relationship Id="rId2" Type="http://schemas.openxmlformats.org/officeDocument/2006/relationships/tags" Target="../tags/tag67.xml"/><Relationship Id="rId1" Type="http://schemas.openxmlformats.org/officeDocument/2006/relationships/tags" Target="../tags/tag66.xml"/><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video" Target="../media/media1.mp4"/></Relationships>
</file>

<file path=ppt/slides/_rels/slide2.xml.rels><?xml version="1.0" encoding="UTF-8" standalone="yes"?>
<Relationships xmlns="http://schemas.openxmlformats.org/package/2006/relationships"><Relationship Id="rId3" Type="http://schemas.openxmlformats.org/officeDocument/2006/relationships/tags" Target="../tags/tag70.xml"/><Relationship Id="rId2" Type="http://schemas.openxmlformats.org/officeDocument/2006/relationships/tags" Target="../tags/tag69.xml"/><Relationship Id="rId1" Type="http://schemas.openxmlformats.org/officeDocument/2006/relationships/tags" Target="../tags/tag68.xml"/><Relationship Id="rId5" Type="http://schemas.openxmlformats.org/officeDocument/2006/relationships/image" Target="../media/image3.png"/><Relationship Id="rId4"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2.xml"/><Relationship Id="rId1" Type="http://schemas.openxmlformats.org/officeDocument/2006/relationships/tags" Target="../tags/tag7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4.xml"/><Relationship Id="rId1" Type="http://schemas.openxmlformats.org/officeDocument/2006/relationships/tags" Target="../tags/tag7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6.xml"/><Relationship Id="rId1" Type="http://schemas.openxmlformats.org/officeDocument/2006/relationships/tags" Target="../tags/tag75.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8.xml"/><Relationship Id="rId1" Type="http://schemas.openxmlformats.org/officeDocument/2006/relationships/tags" Target="../tags/tag7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video" Target="../media/media2.mp4"/><Relationship Id="rId7" Type="http://schemas.openxmlformats.org/officeDocument/2006/relationships/image" Target="../media/image7.png"/><Relationship Id="rId2" Type="http://schemas.microsoft.com/office/2007/relationships/media" Target="../media/media2.mp4"/><Relationship Id="rId1" Type="http://schemas.openxmlformats.org/officeDocument/2006/relationships/tags" Target="../tags/tag79.xml"/><Relationship Id="rId6" Type="http://schemas.openxmlformats.org/officeDocument/2006/relationships/image" Target="../media/image5.png"/><Relationship Id="rId5" Type="http://schemas.openxmlformats.org/officeDocument/2006/relationships/notesSlide" Target="../notesSlides/notesSlide4.xml"/><Relationship Id="rId4"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video" Target="../media/media3.mp4"/><Relationship Id="rId7" Type="http://schemas.openxmlformats.org/officeDocument/2006/relationships/image" Target="../media/image8.png"/><Relationship Id="rId2" Type="http://schemas.microsoft.com/office/2007/relationships/media" Target="../media/media3.mp4"/><Relationship Id="rId1" Type="http://schemas.openxmlformats.org/officeDocument/2006/relationships/tags" Target="../tags/tag80.xml"/><Relationship Id="rId6" Type="http://schemas.openxmlformats.org/officeDocument/2006/relationships/image" Target="../media/image5.png"/><Relationship Id="rId5" Type="http://schemas.openxmlformats.org/officeDocument/2006/relationships/notesSlide" Target="../notesSlides/notesSlide5.xml"/><Relationship Id="rId4"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video" Target="../media/media4.mp4"/><Relationship Id="rId7" Type="http://schemas.openxmlformats.org/officeDocument/2006/relationships/image" Target="../media/image9.png"/><Relationship Id="rId2" Type="http://schemas.microsoft.com/office/2007/relationships/media" Target="../media/media4.mp4"/><Relationship Id="rId1" Type="http://schemas.openxmlformats.org/officeDocument/2006/relationships/tags" Target="../tags/tag81.xml"/><Relationship Id="rId6" Type="http://schemas.openxmlformats.org/officeDocument/2006/relationships/image" Target="../media/image5.png"/><Relationship Id="rId5" Type="http://schemas.openxmlformats.org/officeDocument/2006/relationships/notesSlide" Target="../notesSlides/notesSlide6.xml"/><Relationship Id="rId4"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3" Type="http://schemas.openxmlformats.org/officeDocument/2006/relationships/notesSlide" Target="../notesSlides/notesSlide7.xml"/><Relationship Id="rId7" Type="http://schemas.openxmlformats.org/officeDocument/2006/relationships/image" Target="../media/image13.png"/><Relationship Id="rId12" Type="http://schemas.openxmlformats.org/officeDocument/2006/relationships/image" Target="../media/image18.png"/><Relationship Id="rId2" Type="http://schemas.openxmlformats.org/officeDocument/2006/relationships/slideLayout" Target="../slideLayouts/slideLayout1.xml"/><Relationship Id="rId16" Type="http://schemas.openxmlformats.org/officeDocument/2006/relationships/image" Target="../media/image22.jpeg"/><Relationship Id="rId1" Type="http://schemas.openxmlformats.org/officeDocument/2006/relationships/tags" Target="../tags/tag82.xml"/><Relationship Id="rId6" Type="http://schemas.openxmlformats.org/officeDocument/2006/relationships/image" Target="../media/image12.png"/><Relationship Id="rId11" Type="http://schemas.openxmlformats.org/officeDocument/2006/relationships/image" Target="../media/image17.jpeg"/><Relationship Id="rId5" Type="http://schemas.openxmlformats.org/officeDocument/2006/relationships/image" Target="../media/image11.png"/><Relationship Id="rId15" Type="http://schemas.openxmlformats.org/officeDocument/2006/relationships/image" Target="../media/image2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 Id="rId1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84.xml"/><Relationship Id="rId1" Type="http://schemas.openxmlformats.org/officeDocument/2006/relationships/tags" Target="../tags/tag83.xml"/><Relationship Id="rId6" Type="http://schemas.openxmlformats.org/officeDocument/2006/relationships/image" Target="../media/image24.jpeg"/><Relationship Id="rId5" Type="http://schemas.openxmlformats.org/officeDocument/2006/relationships/image" Target="../media/image23.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86.xml"/><Relationship Id="rId1" Type="http://schemas.openxmlformats.org/officeDocument/2006/relationships/tags" Target="../tags/tag85.xml"/><Relationship Id="rId6" Type="http://schemas.openxmlformats.org/officeDocument/2006/relationships/image" Target="../media/image25.png"/><Relationship Id="rId5" Type="http://schemas.openxmlformats.org/officeDocument/2006/relationships/image" Target="../media/image23.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tags" Target="../tags/tag87.xml"/></Relationships>
</file>

<file path=ppt/slides/_rels/slide14.xml.rels><?xml version="1.0" encoding="UTF-8" standalone="yes"?>
<Relationships xmlns="http://schemas.openxmlformats.org/package/2006/relationships"><Relationship Id="rId3" Type="http://schemas.openxmlformats.org/officeDocument/2006/relationships/tags" Target="../tags/tag90.xml"/><Relationship Id="rId7" Type="http://schemas.openxmlformats.org/officeDocument/2006/relationships/image" Target="../media/image27.png"/><Relationship Id="rId2" Type="http://schemas.openxmlformats.org/officeDocument/2006/relationships/tags" Target="../tags/tag89.xml"/><Relationship Id="rId1" Type="http://schemas.openxmlformats.org/officeDocument/2006/relationships/tags" Target="../tags/tag88.xml"/><Relationship Id="rId6" Type="http://schemas.openxmlformats.org/officeDocument/2006/relationships/image" Target="../media/image26.jpeg"/><Relationship Id="rId5" Type="http://schemas.openxmlformats.org/officeDocument/2006/relationships/notesSlide" Target="../notesSlides/notesSlide11.xml"/><Relationship Id="rId4"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video" Target="../media/media5.mp4"/><Relationship Id="rId7" Type="http://schemas.openxmlformats.org/officeDocument/2006/relationships/image" Target="../media/image29.png"/><Relationship Id="rId2" Type="http://schemas.microsoft.com/office/2007/relationships/media" Target="../media/media5.mp4"/><Relationship Id="rId1" Type="http://schemas.openxmlformats.org/officeDocument/2006/relationships/tags" Target="../tags/tag91.xml"/><Relationship Id="rId6" Type="http://schemas.openxmlformats.org/officeDocument/2006/relationships/image" Target="../media/image28.png"/><Relationship Id="rId5" Type="http://schemas.openxmlformats.org/officeDocument/2006/relationships/notesSlide" Target="../notesSlides/notesSlide12.xml"/><Relationship Id="rId4"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1.png"/><Relationship Id="rId2" Type="http://schemas.openxmlformats.org/officeDocument/2006/relationships/tags" Target="../tags/tag93.xml"/><Relationship Id="rId1" Type="http://schemas.openxmlformats.org/officeDocument/2006/relationships/tags" Target="../tags/tag92.xml"/><Relationship Id="rId6" Type="http://schemas.openxmlformats.org/officeDocument/2006/relationships/image" Target="../media/image30.jpeg"/><Relationship Id="rId5" Type="http://schemas.openxmlformats.org/officeDocument/2006/relationships/image" Target="../media/image23.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video" Target="../media/media6.mp4"/><Relationship Id="rId7" Type="http://schemas.openxmlformats.org/officeDocument/2006/relationships/image" Target="../media/image33.png"/><Relationship Id="rId2" Type="http://schemas.microsoft.com/office/2007/relationships/media" Target="../media/media6.mp4"/><Relationship Id="rId1" Type="http://schemas.openxmlformats.org/officeDocument/2006/relationships/tags" Target="../tags/tag94.xml"/><Relationship Id="rId6" Type="http://schemas.openxmlformats.org/officeDocument/2006/relationships/image" Target="../media/image32.png"/><Relationship Id="rId5" Type="http://schemas.openxmlformats.org/officeDocument/2006/relationships/notesSlide" Target="../notesSlides/notesSlide14.xml"/><Relationship Id="rId4"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8" Type="http://schemas.openxmlformats.org/officeDocument/2006/relationships/tags" Target="../tags/tag102.xml"/><Relationship Id="rId13" Type="http://schemas.openxmlformats.org/officeDocument/2006/relationships/tags" Target="../tags/tag107.xml"/><Relationship Id="rId18" Type="http://schemas.openxmlformats.org/officeDocument/2006/relationships/tags" Target="../tags/tag112.xml"/><Relationship Id="rId3" Type="http://schemas.openxmlformats.org/officeDocument/2006/relationships/tags" Target="../tags/tag97.xml"/><Relationship Id="rId21" Type="http://schemas.openxmlformats.org/officeDocument/2006/relationships/tags" Target="../tags/tag115.xml"/><Relationship Id="rId7" Type="http://schemas.openxmlformats.org/officeDocument/2006/relationships/tags" Target="../tags/tag101.xml"/><Relationship Id="rId12" Type="http://schemas.openxmlformats.org/officeDocument/2006/relationships/tags" Target="../tags/tag106.xml"/><Relationship Id="rId17" Type="http://schemas.openxmlformats.org/officeDocument/2006/relationships/tags" Target="../tags/tag111.xml"/><Relationship Id="rId25" Type="http://schemas.openxmlformats.org/officeDocument/2006/relationships/slideLayout" Target="../slideLayouts/slideLayout1.xml"/><Relationship Id="rId2" Type="http://schemas.openxmlformats.org/officeDocument/2006/relationships/tags" Target="../tags/tag96.xml"/><Relationship Id="rId16" Type="http://schemas.openxmlformats.org/officeDocument/2006/relationships/tags" Target="../tags/tag110.xml"/><Relationship Id="rId20" Type="http://schemas.openxmlformats.org/officeDocument/2006/relationships/tags" Target="../tags/tag114.xml"/><Relationship Id="rId1" Type="http://schemas.openxmlformats.org/officeDocument/2006/relationships/tags" Target="../tags/tag95.xml"/><Relationship Id="rId6" Type="http://schemas.openxmlformats.org/officeDocument/2006/relationships/tags" Target="../tags/tag100.xml"/><Relationship Id="rId11" Type="http://schemas.openxmlformats.org/officeDocument/2006/relationships/tags" Target="../tags/tag105.xml"/><Relationship Id="rId24" Type="http://schemas.openxmlformats.org/officeDocument/2006/relationships/tags" Target="../tags/tag118.xml"/><Relationship Id="rId5" Type="http://schemas.openxmlformats.org/officeDocument/2006/relationships/tags" Target="../tags/tag99.xml"/><Relationship Id="rId15" Type="http://schemas.openxmlformats.org/officeDocument/2006/relationships/tags" Target="../tags/tag109.xml"/><Relationship Id="rId23" Type="http://schemas.openxmlformats.org/officeDocument/2006/relationships/tags" Target="../tags/tag117.xml"/><Relationship Id="rId10" Type="http://schemas.openxmlformats.org/officeDocument/2006/relationships/tags" Target="../tags/tag104.xml"/><Relationship Id="rId19" Type="http://schemas.openxmlformats.org/officeDocument/2006/relationships/tags" Target="../tags/tag113.xml"/><Relationship Id="rId4" Type="http://schemas.openxmlformats.org/officeDocument/2006/relationships/tags" Target="../tags/tag98.xml"/><Relationship Id="rId9" Type="http://schemas.openxmlformats.org/officeDocument/2006/relationships/tags" Target="../tags/tag103.xml"/><Relationship Id="rId14" Type="http://schemas.openxmlformats.org/officeDocument/2006/relationships/tags" Target="../tags/tag108.xml"/><Relationship Id="rId22" Type="http://schemas.openxmlformats.org/officeDocument/2006/relationships/tags" Target="../tags/tag11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120.xml"/><Relationship Id="rId1" Type="http://schemas.openxmlformats.org/officeDocument/2006/relationships/tags" Target="../tags/tag119.xml"/><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tags" Target="../tags/tag123.xml"/><Relationship Id="rId2" Type="http://schemas.openxmlformats.org/officeDocument/2006/relationships/tags" Target="../tags/tag122.xml"/><Relationship Id="rId1" Type="http://schemas.openxmlformats.org/officeDocument/2006/relationships/tags" Target="../tags/tag121.xml"/><Relationship Id="rId6" Type="http://schemas.microsoft.com/office/2007/relationships/hdphoto" Target="../media/hdphoto1.wdp"/><Relationship Id="rId5" Type="http://schemas.openxmlformats.org/officeDocument/2006/relationships/image" Target="../media/image34.png"/><Relationship Id="rId4"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tags" Target="../tags/tag126.xml"/><Relationship Id="rId7" Type="http://schemas.openxmlformats.org/officeDocument/2006/relationships/slideLayout" Target="../slideLayouts/slideLayout1.xml"/><Relationship Id="rId2" Type="http://schemas.openxmlformats.org/officeDocument/2006/relationships/tags" Target="../tags/tag125.xml"/><Relationship Id="rId1" Type="http://schemas.openxmlformats.org/officeDocument/2006/relationships/tags" Target="../tags/tag124.xml"/><Relationship Id="rId6" Type="http://schemas.openxmlformats.org/officeDocument/2006/relationships/tags" Target="../tags/tag129.xml"/><Relationship Id="rId5" Type="http://schemas.openxmlformats.org/officeDocument/2006/relationships/tags" Target="../tags/tag128.xml"/><Relationship Id="rId4" Type="http://schemas.openxmlformats.org/officeDocument/2006/relationships/tags" Target="../tags/tag127.xml"/><Relationship Id="rId9" Type="http://schemas.openxmlformats.org/officeDocument/2006/relationships/image" Target="../media/image36.png"/></Relationships>
</file>

<file path=ppt/slides/_rels/slide22.xml.rels><?xml version="1.0" encoding="UTF-8" standalone="yes"?>
<Relationships xmlns="http://schemas.openxmlformats.org/package/2006/relationships"><Relationship Id="rId3" Type="http://schemas.openxmlformats.org/officeDocument/2006/relationships/tags" Target="../tags/tag132.xml"/><Relationship Id="rId2" Type="http://schemas.openxmlformats.org/officeDocument/2006/relationships/tags" Target="../tags/tag131.xml"/><Relationship Id="rId1" Type="http://schemas.openxmlformats.org/officeDocument/2006/relationships/tags" Target="../tags/tag130.xml"/><Relationship Id="rId5" Type="http://schemas.openxmlformats.org/officeDocument/2006/relationships/image" Target="../media/image37.png"/><Relationship Id="rId4"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tags" Target="../tags/tag135.xml"/><Relationship Id="rId2" Type="http://schemas.openxmlformats.org/officeDocument/2006/relationships/tags" Target="../tags/tag134.xml"/><Relationship Id="rId1" Type="http://schemas.openxmlformats.org/officeDocument/2006/relationships/tags" Target="../tags/tag133.xml"/><Relationship Id="rId5" Type="http://schemas.openxmlformats.org/officeDocument/2006/relationships/image" Target="../media/image38.png"/><Relationship Id="rId4"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137.xml"/><Relationship Id="rId1" Type="http://schemas.openxmlformats.org/officeDocument/2006/relationships/tags" Target="../tags/tag13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7"/>
          <a:srcRect b="16003"/>
          <a:stretch>
            <a:fillRect/>
          </a:stretch>
        </p:blipFill>
        <p:spPr>
          <a:xfrm>
            <a:off x="3674745" y="1174750"/>
            <a:ext cx="8276590" cy="4556125"/>
          </a:xfrm>
          <a:prstGeom prst="rect">
            <a:avLst/>
          </a:prstGeom>
        </p:spPr>
      </p:pic>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ctr"/>
            <a:endParaRPr lang="zh-CN" altLang="en-US"/>
          </a:p>
        </p:txBody>
      </p:sp>
      <p:sp>
        <p:nvSpPr>
          <p:cNvPr id="13" name="文本框 12"/>
          <p:cNvSpPr txBox="1"/>
          <p:nvPr/>
        </p:nvSpPr>
        <p:spPr>
          <a:xfrm>
            <a:off x="566420" y="-32385"/>
            <a:ext cx="5346065" cy="645160"/>
          </a:xfrm>
          <a:prstGeom prst="rect">
            <a:avLst/>
          </a:prstGeom>
          <a:noFill/>
        </p:spPr>
        <p:txBody>
          <a:bodyPr wrap="square" rtlCol="0">
            <a:spAutoFit/>
          </a:bodyPr>
          <a:lstStyle/>
          <a:p>
            <a:pPr algn="l"/>
            <a:r>
              <a:rPr lang="en-US" altLang="zh-CN" sz="3600" b="1">
                <a:solidFill>
                  <a:schemeClr val="bg1"/>
                </a:solidFill>
              </a:rPr>
              <a:t>   </a:t>
            </a:r>
            <a:r>
              <a:rPr lang="zh-CN" altLang="en-US" sz="3600" b="1">
                <a:solidFill>
                  <a:schemeClr val="bg1"/>
                </a:solidFill>
              </a:rPr>
              <a:t>第十四章</a:t>
            </a:r>
            <a:r>
              <a:rPr lang="en-US" altLang="zh-CN" sz="3600" b="1">
                <a:solidFill>
                  <a:schemeClr val="bg1"/>
                </a:solidFill>
              </a:rPr>
              <a:t>  </a:t>
            </a:r>
            <a:r>
              <a:rPr lang="zh-CN" altLang="en-US" sz="3600" b="1">
                <a:solidFill>
                  <a:schemeClr val="bg1"/>
                </a:solidFill>
              </a:rPr>
              <a:t>内能的利用</a:t>
            </a:r>
          </a:p>
        </p:txBody>
      </p:sp>
      <p:sp>
        <p:nvSpPr>
          <p:cNvPr id="3" name="文本框 2"/>
          <p:cNvSpPr txBox="1"/>
          <p:nvPr>
            <p:custDataLst>
              <p:tags r:id="rId2"/>
            </p:custDataLst>
          </p:nvPr>
        </p:nvSpPr>
        <p:spPr>
          <a:xfrm>
            <a:off x="-174567" y="2543868"/>
            <a:ext cx="4398645" cy="1445260"/>
          </a:xfrm>
          <a:prstGeom prst="rect">
            <a:avLst/>
          </a:prstGeom>
          <a:noFill/>
        </p:spPr>
        <p:txBody>
          <a:bodyPr wrap="square" rtlCol="0">
            <a:spAutoFit/>
          </a:bodyPr>
          <a:lstStyle/>
          <a:p>
            <a:pPr algn="ctr"/>
            <a:r>
              <a:rPr lang="zh-CN" altLang="en-US" sz="4400" b="1" dirty="0">
                <a:solidFill>
                  <a:srgbClr val="FF0000"/>
                </a:solidFill>
              </a:rPr>
              <a:t>第十四章</a:t>
            </a:r>
          </a:p>
          <a:p>
            <a:pPr algn="ctr"/>
            <a:r>
              <a:rPr lang="zh-CN" altLang="en-US" sz="4400" b="1" dirty="0">
                <a:solidFill>
                  <a:srgbClr val="FF0000"/>
                </a:solidFill>
              </a:rPr>
              <a:t>内能的利用</a:t>
            </a:r>
          </a:p>
        </p:txBody>
      </p:sp>
      <p:pic>
        <p:nvPicPr>
          <p:cNvPr id="10" name="14章片头">
            <a:hlinkClick r:id="" action="ppaction://media"/>
          </p:cNvPr>
          <p:cNvPicPr/>
          <p:nvPr>
            <a:videoFile r:link="rId4"/>
            <p:extLst>
              <p:ext uri="{DAA4B4D4-6D71-4841-9C94-3DE7FCFB9230}">
                <p14:media xmlns:p14="http://schemas.microsoft.com/office/powerpoint/2010/main" r:embed="rId3"/>
              </p:ext>
            </p:extLst>
          </p:nvPr>
        </p:nvPicPr>
        <p:blipFill>
          <a:blip r:embed="rId8"/>
          <a:srcRect l="8964" r="8651"/>
          <a:stretch>
            <a:fillRect/>
          </a:stretch>
        </p:blipFill>
        <p:spPr>
          <a:xfrm>
            <a:off x="3674745" y="1174750"/>
            <a:ext cx="8276400" cy="4557600"/>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additive="base">
                                        <p:cTn id="10" dur="7196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p:cTn id="11" fill="hold" display="1">
                  <p:stCondLst>
                    <p:cond delay="indefinite"/>
                  </p:stCondLst>
                </p:cTn>
                <p:tgtEl>
                  <p:spTgt spid="10"/>
                </p:tgtEl>
              </p:cMediaNode>
            </p:video>
            <p:seq concurrent="1" nextAc="seek">
              <p:cTn id="12" restart="whenNotActive" fill="hold" evtFilter="cancelBubble" nodeType="interactiveSeq">
                <p:stCondLst>
                  <p:cond evt="onClick" delay="0">
                    <p:tgtEl>
                      <p:spTgt spid="10"/>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additive="base">
                                        <p:cTn id="16"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ctr"/>
            <a:endParaRPr lang="zh-CN" altLang="en-US"/>
          </a:p>
        </p:txBody>
      </p:sp>
      <p:sp>
        <p:nvSpPr>
          <p:cNvPr id="2" name="文本框 1"/>
          <p:cNvSpPr txBox="1"/>
          <p:nvPr>
            <p:custDataLst>
              <p:tags r:id="rId2"/>
            </p:custDataLst>
          </p:nvPr>
        </p:nvSpPr>
        <p:spPr>
          <a:xfrm>
            <a:off x="1843405" y="985520"/>
            <a:ext cx="8505825" cy="768350"/>
          </a:xfrm>
          <a:prstGeom prst="rect">
            <a:avLst/>
          </a:prstGeom>
          <a:noFill/>
        </p:spPr>
        <p:txBody>
          <a:bodyPr wrap="square" rtlCol="0">
            <a:spAutoFit/>
          </a:bodyPr>
          <a:lstStyle/>
          <a:p>
            <a:pPr algn="ctr"/>
            <a:r>
              <a:rPr lang="zh-CN" altLang="en-US" sz="4400" b="1" dirty="0">
                <a:solidFill>
                  <a:srgbClr val="FF0000"/>
                </a:solidFill>
              </a:rPr>
              <a:t>第</a:t>
            </a:r>
            <a:r>
              <a:rPr lang="en-US" altLang="zh-CN" sz="4400" b="1" dirty="0">
                <a:solidFill>
                  <a:srgbClr val="FF0000"/>
                </a:solidFill>
              </a:rPr>
              <a:t>1</a:t>
            </a:r>
            <a:r>
              <a:rPr lang="zh-CN" altLang="en-US" sz="4400" b="1" dirty="0">
                <a:solidFill>
                  <a:srgbClr val="FF0000"/>
                </a:solidFill>
              </a:rPr>
              <a:t>节</a:t>
            </a:r>
            <a:r>
              <a:rPr lang="en-US" altLang="zh-CN" sz="4400" b="1" dirty="0">
                <a:solidFill>
                  <a:srgbClr val="FF0000"/>
                </a:solidFill>
              </a:rPr>
              <a:t>  </a:t>
            </a:r>
            <a:r>
              <a:rPr lang="zh-CN" sz="4400" b="1" dirty="0">
                <a:solidFill>
                  <a:srgbClr val="FF0000"/>
                </a:solidFill>
              </a:rPr>
              <a:t>能量的转化与守恒</a:t>
            </a:r>
          </a:p>
        </p:txBody>
      </p:sp>
      <p:sp>
        <p:nvSpPr>
          <p:cNvPr id="3" name="文本框 2"/>
          <p:cNvSpPr txBox="1"/>
          <p:nvPr>
            <p:custDataLst>
              <p:tags r:id="rId3"/>
            </p:custDataLst>
          </p:nvPr>
        </p:nvSpPr>
        <p:spPr>
          <a:xfrm>
            <a:off x="566420" y="-32385"/>
            <a:ext cx="5177790" cy="645160"/>
          </a:xfrm>
          <a:prstGeom prst="rect">
            <a:avLst/>
          </a:prstGeom>
          <a:noFill/>
        </p:spPr>
        <p:txBody>
          <a:bodyPr wrap="square" rtlCol="0">
            <a:spAutoFit/>
          </a:bodyPr>
          <a:lstStyle/>
          <a:p>
            <a:pPr algn="l"/>
            <a:r>
              <a:rPr lang="en-US" altLang="zh-CN" sz="3600" b="1">
                <a:solidFill>
                  <a:schemeClr val="bg1"/>
                </a:solidFill>
                <a:sym typeface="+mn-ea"/>
              </a:rPr>
              <a:t>   </a:t>
            </a:r>
            <a:r>
              <a:rPr lang="zh-CN" altLang="en-US" sz="3600" b="1">
                <a:solidFill>
                  <a:schemeClr val="bg1"/>
                </a:solidFill>
                <a:sym typeface="+mn-ea"/>
              </a:rPr>
              <a:t>第十四章</a:t>
            </a:r>
            <a:r>
              <a:rPr lang="en-US" altLang="zh-CN" sz="3600" b="1">
                <a:solidFill>
                  <a:schemeClr val="bg1"/>
                </a:solidFill>
                <a:sym typeface="+mn-ea"/>
              </a:rPr>
              <a:t>  </a:t>
            </a:r>
            <a:r>
              <a:rPr lang="zh-CN" altLang="en-US" sz="3600" b="1">
                <a:solidFill>
                  <a:schemeClr val="bg1"/>
                </a:solidFill>
                <a:sym typeface="+mn-ea"/>
              </a:rPr>
              <a:t>内能的利用</a:t>
            </a:r>
            <a:endParaRPr lang="zh-CN" altLang="en-US" sz="3600" b="1">
              <a:solidFill>
                <a:schemeClr val="bg1"/>
              </a:solidFill>
            </a:endParaRPr>
          </a:p>
        </p:txBody>
      </p:sp>
      <p:pic>
        <p:nvPicPr>
          <p:cNvPr id="7" name="图片 6"/>
          <p:cNvPicPr>
            <a:picLocks noChangeAspect="1"/>
          </p:cNvPicPr>
          <p:nvPr/>
        </p:nvPicPr>
        <p:blipFill>
          <a:blip r:embed="rId5"/>
          <a:stretch>
            <a:fillRect/>
          </a:stretch>
        </p:blipFill>
        <p:spPr>
          <a:xfrm>
            <a:off x="2552383" y="1964690"/>
            <a:ext cx="7087235" cy="4694555"/>
          </a:xfrm>
          <a:prstGeom prst="rect">
            <a:avLst/>
          </a:prstGeom>
        </p:spPr>
      </p:pic>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ctr"/>
            <a:endParaRPr lang="zh-CN" altLang="en-US"/>
          </a:p>
        </p:txBody>
      </p:sp>
      <p:sp>
        <p:nvSpPr>
          <p:cNvPr id="2" name="文本框 1"/>
          <p:cNvSpPr txBox="1"/>
          <p:nvPr>
            <p:custDataLst>
              <p:tags r:id="rId2"/>
            </p:custDataLst>
          </p:nvPr>
        </p:nvSpPr>
        <p:spPr>
          <a:xfrm>
            <a:off x="955040" y="-32385"/>
            <a:ext cx="4554220" cy="645160"/>
          </a:xfrm>
          <a:prstGeom prst="rect">
            <a:avLst/>
          </a:prstGeom>
          <a:noFill/>
        </p:spPr>
        <p:txBody>
          <a:bodyPr wrap="square" rtlCol="0">
            <a:spAutoFit/>
          </a:bodyPr>
          <a:lstStyle/>
          <a:p>
            <a:pPr algn="l"/>
            <a:r>
              <a:rPr lang="zh-CN" sz="3600" b="1">
                <a:solidFill>
                  <a:schemeClr val="bg1"/>
                </a:solidFill>
              </a:rPr>
              <a:t>素养目标</a:t>
            </a:r>
          </a:p>
        </p:txBody>
      </p:sp>
      <p:sp>
        <p:nvSpPr>
          <p:cNvPr id="12" name="矩形 11"/>
          <p:cNvSpPr/>
          <p:nvPr/>
        </p:nvSpPr>
        <p:spPr>
          <a:xfrm>
            <a:off x="845820" y="1146175"/>
            <a:ext cx="10643235" cy="94615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zh-CN" altLang="en-US" sz="2000" b="1">
                <a:solidFill>
                  <a:srgbClr val="4A88D2"/>
                </a:solidFill>
              </a:rPr>
              <a:t>物理观念：</a:t>
            </a:r>
            <a:r>
              <a:rPr lang="zh-CN" altLang="en-US" sz="2000">
                <a:solidFill>
                  <a:schemeClr val="tx1"/>
                </a:solidFill>
              </a:rPr>
              <a:t>了解能量及其存在的多种形式；能列举各种能量之间的转化及同种能量之间的转移；理解能量守恒定律，体会能量守恒定律的普适性。</a:t>
            </a:r>
          </a:p>
        </p:txBody>
      </p:sp>
      <p:sp>
        <p:nvSpPr>
          <p:cNvPr id="13" name="矩形 12"/>
          <p:cNvSpPr/>
          <p:nvPr/>
        </p:nvSpPr>
        <p:spPr>
          <a:xfrm>
            <a:off x="845820" y="2280920"/>
            <a:ext cx="10643235" cy="94615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zh-CN" altLang="en-US" sz="2000" b="1">
                <a:solidFill>
                  <a:srgbClr val="4A88D2"/>
                </a:solidFill>
              </a:rPr>
              <a:t>科学思维：</a:t>
            </a:r>
            <a:r>
              <a:rPr lang="zh-CN" altLang="en-US" sz="2000">
                <a:solidFill>
                  <a:schemeClr val="tx1"/>
                </a:solidFill>
              </a:rPr>
              <a:t>通过学习，体会能量不会凭空消失，只会从一种形式转化为其他形式，或从一个物体转移到另一个物体；用能量转化与守恒的观点解释常见的自然现象。</a:t>
            </a:r>
          </a:p>
        </p:txBody>
      </p:sp>
      <p:sp>
        <p:nvSpPr>
          <p:cNvPr id="14" name="矩形 13"/>
          <p:cNvSpPr/>
          <p:nvPr/>
        </p:nvSpPr>
        <p:spPr>
          <a:xfrm>
            <a:off x="845820" y="3415665"/>
            <a:ext cx="10643235" cy="94615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zh-CN" altLang="en-US" sz="2000" b="1">
                <a:solidFill>
                  <a:srgbClr val="4A88D2"/>
                </a:solidFill>
              </a:rPr>
              <a:t>科学探究：</a:t>
            </a:r>
            <a:r>
              <a:rPr lang="zh-CN" altLang="en-US" sz="2000">
                <a:solidFill>
                  <a:schemeClr val="tx1"/>
                </a:solidFill>
              </a:rPr>
              <a:t>通过分析具体的能量转化实例，培养学生的分析和归纳能力。</a:t>
            </a:r>
          </a:p>
        </p:txBody>
      </p:sp>
      <p:sp>
        <p:nvSpPr>
          <p:cNvPr id="15" name="矩形 14"/>
          <p:cNvSpPr/>
          <p:nvPr/>
        </p:nvSpPr>
        <p:spPr>
          <a:xfrm>
            <a:off x="845820" y="4550410"/>
            <a:ext cx="10643235" cy="94615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zh-CN" altLang="en-US" sz="2000" b="1">
                <a:solidFill>
                  <a:srgbClr val="4A88D2"/>
                </a:solidFill>
              </a:rPr>
              <a:t>科学态度与责任：</a:t>
            </a:r>
            <a:r>
              <a:rPr lang="zh-CN" altLang="en-US" sz="2000">
                <a:solidFill>
                  <a:schemeClr val="tx1"/>
                </a:solidFill>
              </a:rPr>
              <a:t>培养学生对科学的兴趣和探索精神，激发学生学习物理的热情。使学生认识到能量转化与守恒是自然界的基本规律，培养学生的科学世界观。</a:t>
            </a: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ctr"/>
            <a:endParaRPr lang="zh-CN" altLang="en-US"/>
          </a:p>
        </p:txBody>
      </p:sp>
      <p:sp>
        <p:nvSpPr>
          <p:cNvPr id="2" name="文本框 1"/>
          <p:cNvSpPr txBox="1"/>
          <p:nvPr>
            <p:custDataLst>
              <p:tags r:id="rId2"/>
            </p:custDataLst>
          </p:nvPr>
        </p:nvSpPr>
        <p:spPr>
          <a:xfrm>
            <a:off x="955040" y="-32385"/>
            <a:ext cx="4554220" cy="645160"/>
          </a:xfrm>
          <a:prstGeom prst="rect">
            <a:avLst/>
          </a:prstGeom>
          <a:noFill/>
        </p:spPr>
        <p:txBody>
          <a:bodyPr wrap="square" rtlCol="0">
            <a:spAutoFit/>
          </a:bodyPr>
          <a:lstStyle/>
          <a:p>
            <a:pPr algn="l"/>
            <a:r>
              <a:rPr lang="zh-CN" sz="3600" b="1">
                <a:solidFill>
                  <a:schemeClr val="bg1"/>
                </a:solidFill>
              </a:rPr>
              <a:t>重、难点</a:t>
            </a:r>
          </a:p>
        </p:txBody>
      </p:sp>
      <p:sp>
        <p:nvSpPr>
          <p:cNvPr id="13" name="矩形 12"/>
          <p:cNvSpPr/>
          <p:nvPr/>
        </p:nvSpPr>
        <p:spPr>
          <a:xfrm>
            <a:off x="845820" y="2280920"/>
            <a:ext cx="10643235" cy="94615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zh-CN" altLang="en-US" sz="2000" b="1">
                <a:solidFill>
                  <a:srgbClr val="4A88D2"/>
                </a:solidFill>
              </a:rPr>
              <a:t>教学重点：</a:t>
            </a:r>
            <a:r>
              <a:rPr lang="zh-CN" altLang="en-US" sz="2000">
                <a:solidFill>
                  <a:schemeClr val="tx1"/>
                </a:solidFill>
              </a:rPr>
              <a:t>理解能量的转化和能量守恒定律。</a:t>
            </a:r>
          </a:p>
        </p:txBody>
      </p:sp>
      <p:sp>
        <p:nvSpPr>
          <p:cNvPr id="14" name="矩形 13"/>
          <p:cNvSpPr/>
          <p:nvPr/>
        </p:nvSpPr>
        <p:spPr>
          <a:xfrm>
            <a:off x="845820" y="3415665"/>
            <a:ext cx="10643235" cy="94615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zh-CN" altLang="en-US" sz="2000" b="1">
                <a:solidFill>
                  <a:srgbClr val="4A88D2"/>
                </a:solidFill>
              </a:rPr>
              <a:t>教学难点：</a:t>
            </a:r>
            <a:r>
              <a:rPr lang="zh-CN" altLang="en-US" sz="2000">
                <a:solidFill>
                  <a:schemeClr val="tx1"/>
                </a:solidFill>
              </a:rPr>
              <a:t>灵活运用能量的转化和能量守恒定律解释生产生活中的现象。</a:t>
            </a: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5"/>
          <a:stretch>
            <a:fillRect/>
          </a:stretch>
        </p:blipFill>
        <p:spPr>
          <a:xfrm>
            <a:off x="110490" y="1410970"/>
            <a:ext cx="1704975" cy="704850"/>
          </a:xfrm>
          <a:prstGeom prst="rect">
            <a:avLst/>
          </a:prstGeom>
        </p:spPr>
      </p:pic>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sz="2800" b="1">
                <a:solidFill>
                  <a:schemeClr val="bg1"/>
                </a:solidFill>
              </a:rPr>
              <a:t>能量的转化与守恒</a:t>
            </a:r>
          </a:p>
        </p:txBody>
      </p:sp>
      <p:pic>
        <p:nvPicPr>
          <p:cNvPr id="9" name="图片 8"/>
          <p:cNvPicPr>
            <a:picLocks noChangeAspect="1"/>
          </p:cNvPicPr>
          <p:nvPr/>
        </p:nvPicPr>
        <p:blipFill>
          <a:blip r:embed="rId6"/>
          <a:stretch>
            <a:fillRect/>
          </a:stretch>
        </p:blipFill>
        <p:spPr>
          <a:xfrm>
            <a:off x="2552383" y="1964690"/>
            <a:ext cx="7087235" cy="4694555"/>
          </a:xfrm>
          <a:prstGeom prst="rect">
            <a:avLst/>
          </a:prstGeom>
        </p:spPr>
      </p:pic>
      <p:sp>
        <p:nvSpPr>
          <p:cNvPr id="10" name="文本框 9"/>
          <p:cNvSpPr txBox="1"/>
          <p:nvPr>
            <p:custDataLst>
              <p:tags r:id="rId2"/>
            </p:custDataLst>
          </p:nvPr>
        </p:nvSpPr>
        <p:spPr>
          <a:xfrm>
            <a:off x="99060" y="2337435"/>
            <a:ext cx="8468360" cy="2009775"/>
          </a:xfrm>
          <a:prstGeom prst="rect">
            <a:avLst/>
          </a:prstGeom>
          <a:noFill/>
        </p:spPr>
        <p:txBody>
          <a:bodyPr wrap="square" rtlCol="0">
            <a:spAutoFit/>
          </a:bodyPr>
          <a:lstStyle/>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通过前面的学习，我们已经发现可以通过做功将其他形式的能量转化为内能。</a:t>
            </a:r>
          </a:p>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生活中的风能、太阳能（如图）、电能、水能、化学能等，也可以相互转化吗？</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1000" fill="hold"/>
                                        <p:tgtEl>
                                          <p:spTgt spid="9"/>
                                        </p:tgtEl>
                                      </p:cBhvr>
                                      <p:by x="50000" y="50000"/>
                                    </p:animScale>
                                  </p:childTnLst>
                                </p:cTn>
                              </p:par>
                            </p:childTnLst>
                          </p:cTn>
                        </p:par>
                        <p:par>
                          <p:cTn id="7" fill="hold">
                            <p:stCondLst>
                              <p:cond delay="1000"/>
                            </p:stCondLst>
                            <p:childTnLst>
                              <p:par>
                                <p:cTn id="8" presetID="0" presetClass="path" presetSubtype="0" accel="50000" decel="50000" fill="hold" nodeType="afterEffect">
                                  <p:stCondLst>
                                    <p:cond delay="0"/>
                                  </p:stCondLst>
                                  <p:childTnLst>
                                    <p:animMotion origin="layout" path="M 0 0 L 0.347552 -0.198611 " pathEditMode="relative" ptsTypes="">
                                      <p:cBhvr>
                                        <p:cTn id="9" dur="1000" fill="hold"/>
                                        <p:tgtEl>
                                          <p:spTgt spid="9"/>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能量的转化</a:t>
            </a:r>
          </a:p>
        </p:txBody>
      </p:sp>
      <p:pic>
        <p:nvPicPr>
          <p:cNvPr id="6" name="图片 5"/>
          <p:cNvPicPr>
            <a:picLocks noChangeAspect="1"/>
          </p:cNvPicPr>
          <p:nvPr/>
        </p:nvPicPr>
        <p:blipFill>
          <a:blip r:embed="rId5"/>
          <a:stretch>
            <a:fillRect/>
          </a:stretch>
        </p:blipFill>
        <p:spPr>
          <a:xfrm>
            <a:off x="133350" y="1410970"/>
            <a:ext cx="2043430" cy="704850"/>
          </a:xfrm>
          <a:prstGeom prst="rect">
            <a:avLst/>
          </a:prstGeom>
        </p:spPr>
      </p:pic>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sz="2800" b="1">
                <a:solidFill>
                  <a:schemeClr val="bg1"/>
                </a:solidFill>
              </a:rPr>
              <a:t>能量的转化与守恒</a:t>
            </a:r>
          </a:p>
        </p:txBody>
      </p:sp>
      <p:sp>
        <p:nvSpPr>
          <p:cNvPr id="10" name="文本框 9"/>
          <p:cNvSpPr txBox="1"/>
          <p:nvPr/>
        </p:nvSpPr>
        <p:spPr>
          <a:xfrm>
            <a:off x="99060" y="2337435"/>
            <a:ext cx="12092940" cy="1050290"/>
          </a:xfrm>
          <a:prstGeom prst="rect">
            <a:avLst/>
          </a:prstGeom>
          <a:noFill/>
        </p:spPr>
        <p:txBody>
          <a:bodyPr wrap="square" rtlCol="0">
            <a:spAutoFit/>
          </a:bodyPr>
          <a:lstStyle/>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完成下面一组小实验：</a:t>
            </a:r>
          </a:p>
          <a:p>
            <a:pPr indent="0">
              <a:lnSpc>
                <a:spcPct val="130000"/>
              </a:lnSpc>
              <a:spcBef>
                <a:spcPts val="0"/>
              </a:spcBef>
              <a:spcAft>
                <a:spcPts val="0"/>
              </a:spcAft>
              <a:buNone/>
            </a:pPr>
            <a:r>
              <a:rPr lang="en-US" altLang="zh-CN" sz="2400">
                <a:solidFill>
                  <a:schemeClr val="tx1"/>
                </a:solidFill>
                <a:latin typeface="楷体" panose="02010609060101010101" charset="-122"/>
                <a:ea typeface="楷体" panose="02010609060101010101" charset="-122"/>
              </a:rPr>
              <a:t>1.</a:t>
            </a:r>
            <a:r>
              <a:rPr lang="zh-CN" altLang="en-US" sz="2400">
                <a:solidFill>
                  <a:schemeClr val="tx1"/>
                </a:solidFill>
                <a:latin typeface="楷体" panose="02010609060101010101" charset="-122"/>
                <a:ea typeface="楷体" panose="02010609060101010101" charset="-122"/>
              </a:rPr>
              <a:t>来回迅速摩擦双手。</a:t>
            </a:r>
            <a:endParaRPr lang="en-US" altLang="zh-CN" sz="2400">
              <a:solidFill>
                <a:schemeClr val="tx1"/>
              </a:solidFill>
              <a:latin typeface="楷体" panose="02010609060101010101" charset="-122"/>
              <a:ea typeface="楷体" panose="02010609060101010101" charset="-122"/>
            </a:endParaRPr>
          </a:p>
        </p:txBody>
      </p:sp>
      <p:pic>
        <p:nvPicPr>
          <p:cNvPr id="9" name="图片 8"/>
          <p:cNvPicPr>
            <a:picLocks noChangeAspect="1"/>
          </p:cNvPicPr>
          <p:nvPr>
            <p:custDataLst>
              <p:tags r:id="rId2"/>
            </p:custDataLst>
          </p:nvPr>
        </p:nvPicPr>
        <p:blipFill>
          <a:blip r:embed="rId6">
            <a:extLst>
              <a:ext uri="{28A0092B-C50C-407E-A947-70E740481C1C}">
                <a14:useLocalDpi xmlns:a14="http://schemas.microsoft.com/office/drawing/2010/main" val="0"/>
              </a:ext>
            </a:extLst>
          </a:blip>
          <a:srcRect r="-337" b="10854"/>
          <a:stretch>
            <a:fillRect/>
          </a:stretch>
        </p:blipFill>
        <p:spPr>
          <a:xfrm>
            <a:off x="4633595" y="1294130"/>
            <a:ext cx="3023235" cy="3382010"/>
          </a:xfrm>
          <a:prstGeom prst="rect">
            <a:avLst/>
          </a:prstGeom>
        </p:spPr>
      </p:pic>
      <p:grpSp>
        <p:nvGrpSpPr>
          <p:cNvPr id="17" name="组合 16"/>
          <p:cNvGrpSpPr/>
          <p:nvPr/>
        </p:nvGrpSpPr>
        <p:grpSpPr>
          <a:xfrm>
            <a:off x="7459980" y="2119630"/>
            <a:ext cx="911860" cy="726440"/>
            <a:chOff x="9094" y="2993"/>
            <a:chExt cx="1436" cy="1144"/>
          </a:xfrm>
        </p:grpSpPr>
        <p:sp>
          <p:nvSpPr>
            <p:cNvPr id="15" name="椭圆 14"/>
            <p:cNvSpPr/>
            <p:nvPr/>
          </p:nvSpPr>
          <p:spPr>
            <a:xfrm>
              <a:off x="9240" y="2993"/>
              <a:ext cx="1145" cy="1145"/>
            </a:xfrm>
            <a:prstGeom prst="ellipse">
              <a:avLst/>
            </a:prstGeom>
            <a:solidFill>
              <a:srgbClr val="C3ECFE"/>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16" name="文本框 15"/>
            <p:cNvSpPr txBox="1"/>
            <p:nvPr/>
          </p:nvSpPr>
          <p:spPr>
            <a:xfrm>
              <a:off x="9094" y="3300"/>
              <a:ext cx="1437" cy="531"/>
            </a:xfrm>
            <a:prstGeom prst="rect">
              <a:avLst/>
            </a:prstGeom>
            <a:noFill/>
          </p:spPr>
          <p:txBody>
            <a:bodyPr wrap="square" rtlCol="0">
              <a:spAutoFit/>
            </a:bodyPr>
            <a:lstStyle/>
            <a:p>
              <a:pPr algn="ctr"/>
              <a:r>
                <a:rPr lang="zh-CN" altLang="en-US" sz="1600"/>
                <a:t>机械能</a:t>
              </a:r>
            </a:p>
          </p:txBody>
        </p:sp>
      </p:grpSp>
      <p:grpSp>
        <p:nvGrpSpPr>
          <p:cNvPr id="18" name="组合 17"/>
          <p:cNvGrpSpPr/>
          <p:nvPr/>
        </p:nvGrpSpPr>
        <p:grpSpPr>
          <a:xfrm>
            <a:off x="9307830" y="768985"/>
            <a:ext cx="912495" cy="727075"/>
            <a:chOff x="9094" y="2993"/>
            <a:chExt cx="1437" cy="1145"/>
          </a:xfrm>
        </p:grpSpPr>
        <p:sp>
          <p:nvSpPr>
            <p:cNvPr id="19" name="椭圆 18"/>
            <p:cNvSpPr/>
            <p:nvPr/>
          </p:nvSpPr>
          <p:spPr>
            <a:xfrm>
              <a:off x="9240" y="2993"/>
              <a:ext cx="1145" cy="1145"/>
            </a:xfrm>
            <a:prstGeom prst="ellipse">
              <a:avLst/>
            </a:prstGeom>
            <a:solidFill>
              <a:srgbClr val="FBC6E4"/>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0" name="文本框 19"/>
            <p:cNvSpPr txBox="1"/>
            <p:nvPr/>
          </p:nvSpPr>
          <p:spPr>
            <a:xfrm>
              <a:off x="9094" y="3300"/>
              <a:ext cx="1437" cy="531"/>
            </a:xfrm>
            <a:prstGeom prst="rect">
              <a:avLst/>
            </a:prstGeom>
            <a:noFill/>
          </p:spPr>
          <p:txBody>
            <a:bodyPr wrap="square" rtlCol="0">
              <a:spAutoFit/>
            </a:bodyPr>
            <a:lstStyle/>
            <a:p>
              <a:pPr algn="ctr"/>
              <a:r>
                <a:rPr lang="zh-CN" altLang="en-US" sz="1600"/>
                <a:t>内能</a:t>
              </a:r>
            </a:p>
          </p:txBody>
        </p:sp>
      </p:grpSp>
      <p:sp>
        <p:nvSpPr>
          <p:cNvPr id="24" name="任意多边形 23"/>
          <p:cNvSpPr/>
          <p:nvPr/>
        </p:nvSpPr>
        <p:spPr>
          <a:xfrm>
            <a:off x="8112760" y="1096010"/>
            <a:ext cx="1085215" cy="796925"/>
          </a:xfrm>
          <a:custGeom>
            <a:avLst/>
            <a:gdLst>
              <a:gd name="connisteX0" fmla="*/ 0 w 1085215"/>
              <a:gd name="connsiteY0" fmla="*/ 796925 h 796925"/>
              <a:gd name="connisteX1" fmla="*/ 127000 w 1085215"/>
              <a:gd name="connsiteY1" fmla="*/ 565785 h 796925"/>
              <a:gd name="connisteX2" fmla="*/ 311785 w 1085215"/>
              <a:gd name="connsiteY2" fmla="*/ 381000 h 796925"/>
              <a:gd name="connisteX3" fmla="*/ 519430 w 1085215"/>
              <a:gd name="connsiteY3" fmla="*/ 242570 h 796925"/>
              <a:gd name="connisteX4" fmla="*/ 727075 w 1085215"/>
              <a:gd name="connsiteY4" fmla="*/ 138430 h 796925"/>
              <a:gd name="connisteX5" fmla="*/ 1085215 w 1085215"/>
              <a:gd name="connsiteY5" fmla="*/ 0 h 79692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rect l="l" t="t" r="r" b="b"/>
            <a:pathLst>
              <a:path w="1085215" h="796925">
                <a:moveTo>
                  <a:pt x="0" y="796925"/>
                </a:moveTo>
                <a:cubicBezTo>
                  <a:pt x="21590" y="754380"/>
                  <a:pt x="64770" y="648970"/>
                  <a:pt x="127000" y="565785"/>
                </a:cubicBezTo>
                <a:cubicBezTo>
                  <a:pt x="189230" y="482600"/>
                  <a:pt x="233045" y="445770"/>
                  <a:pt x="311785" y="381000"/>
                </a:cubicBezTo>
                <a:cubicBezTo>
                  <a:pt x="390525" y="316230"/>
                  <a:pt x="436245" y="290830"/>
                  <a:pt x="519430" y="242570"/>
                </a:cubicBezTo>
                <a:cubicBezTo>
                  <a:pt x="602615" y="194310"/>
                  <a:pt x="614045" y="186690"/>
                  <a:pt x="727075" y="138430"/>
                </a:cubicBezTo>
                <a:cubicBezTo>
                  <a:pt x="840105" y="90170"/>
                  <a:pt x="1017905" y="25400"/>
                  <a:pt x="1085215" y="0"/>
                </a:cubicBezTo>
              </a:path>
            </a:pathLst>
          </a:custGeom>
          <a:noFill/>
          <a:ln w="19050" cmpd="sng">
            <a:solidFill>
              <a:schemeClr val="tx1"/>
            </a:solidFill>
            <a:prstDash val="solid"/>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500"/>
                                        <p:tgtEl>
                                          <p:spTgt spid="17"/>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4"/>
                                        </p:tgtEl>
                                        <p:attrNameLst>
                                          <p:attrName>style.visibility</p:attrName>
                                        </p:attrNameLst>
                                      </p:cBhvr>
                                      <p:to>
                                        <p:strVal val="visible"/>
                                      </p:to>
                                    </p:set>
                                    <p:animEffect transition="in" filter="wipe(left)">
                                      <p:cBhvr>
                                        <p:cTn id="11" dur="500"/>
                                        <p:tgtEl>
                                          <p:spTgt spid="24"/>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wipe(left)">
                                      <p:cBhvr>
                                        <p:cTn id="15"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ldLvl="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能量的转化</a:t>
            </a:r>
          </a:p>
        </p:txBody>
      </p:sp>
      <p:pic>
        <p:nvPicPr>
          <p:cNvPr id="6" name="图片 5"/>
          <p:cNvPicPr>
            <a:picLocks noChangeAspect="1"/>
          </p:cNvPicPr>
          <p:nvPr/>
        </p:nvPicPr>
        <p:blipFill>
          <a:blip r:embed="rId6"/>
          <a:stretch>
            <a:fillRect/>
          </a:stretch>
        </p:blipFill>
        <p:spPr>
          <a:xfrm>
            <a:off x="133350" y="1410970"/>
            <a:ext cx="2043430" cy="704850"/>
          </a:xfrm>
          <a:prstGeom prst="rect">
            <a:avLst/>
          </a:prstGeom>
        </p:spPr>
      </p:pic>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sz="2800" b="1">
                <a:solidFill>
                  <a:schemeClr val="bg1"/>
                </a:solidFill>
              </a:rPr>
              <a:t>能量的转化与守恒</a:t>
            </a:r>
          </a:p>
        </p:txBody>
      </p:sp>
      <p:sp>
        <p:nvSpPr>
          <p:cNvPr id="10" name="文本框 9"/>
          <p:cNvSpPr txBox="1"/>
          <p:nvPr/>
        </p:nvSpPr>
        <p:spPr>
          <a:xfrm>
            <a:off x="99060" y="2337435"/>
            <a:ext cx="12092940" cy="2009775"/>
          </a:xfrm>
          <a:prstGeom prst="rect">
            <a:avLst/>
          </a:prstGeom>
          <a:noFill/>
        </p:spPr>
        <p:txBody>
          <a:bodyPr wrap="square" rtlCol="0">
            <a:spAutoFit/>
          </a:bodyPr>
          <a:lstStyle/>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完成下面一组小实验：</a:t>
            </a:r>
          </a:p>
          <a:p>
            <a:pPr indent="0">
              <a:lnSpc>
                <a:spcPct val="130000"/>
              </a:lnSpc>
              <a:spcBef>
                <a:spcPts val="0"/>
              </a:spcBef>
              <a:spcAft>
                <a:spcPts val="0"/>
              </a:spcAft>
              <a:buNone/>
            </a:pPr>
            <a:r>
              <a:rPr lang="en-US" altLang="zh-CN" sz="2400">
                <a:solidFill>
                  <a:schemeClr val="tx1"/>
                </a:solidFill>
                <a:latin typeface="楷体" panose="02010609060101010101" charset="-122"/>
                <a:ea typeface="楷体" panose="02010609060101010101" charset="-122"/>
              </a:rPr>
              <a:t>1.</a:t>
            </a:r>
            <a:r>
              <a:rPr lang="zh-CN" altLang="en-US" sz="2400">
                <a:solidFill>
                  <a:schemeClr val="tx1"/>
                </a:solidFill>
                <a:latin typeface="楷体" panose="02010609060101010101" charset="-122"/>
                <a:ea typeface="楷体" panose="02010609060101010101" charset="-122"/>
              </a:rPr>
              <a:t>来回迅速摩擦双手。</a:t>
            </a:r>
          </a:p>
          <a:p>
            <a:pPr indent="0">
              <a:lnSpc>
                <a:spcPct val="130000"/>
              </a:lnSpc>
              <a:spcBef>
                <a:spcPts val="0"/>
              </a:spcBef>
              <a:spcAft>
                <a:spcPts val="0"/>
              </a:spcAft>
              <a:buNone/>
            </a:pPr>
            <a:r>
              <a:rPr lang="en-US" altLang="zh-CN" sz="2400">
                <a:solidFill>
                  <a:schemeClr val="tx1"/>
                </a:solidFill>
                <a:latin typeface="楷体" panose="02010609060101010101" charset="-122"/>
                <a:ea typeface="楷体" panose="02010609060101010101" charset="-122"/>
              </a:rPr>
              <a:t>2.</a:t>
            </a:r>
            <a:r>
              <a:rPr lang="zh-CN" altLang="en-US" sz="2400">
                <a:solidFill>
                  <a:schemeClr val="tx1"/>
                </a:solidFill>
                <a:latin typeface="楷体" panose="02010609060101010101" charset="-122"/>
                <a:ea typeface="楷体" panose="02010609060101010101" charset="-122"/>
              </a:rPr>
              <a:t>用黑色烧杯盛些水，插入温度计后，放在阳光下。</a:t>
            </a:r>
          </a:p>
          <a:p>
            <a:pPr indent="0">
              <a:lnSpc>
                <a:spcPct val="130000"/>
              </a:lnSpc>
              <a:spcBef>
                <a:spcPts val="0"/>
              </a:spcBef>
              <a:spcAft>
                <a:spcPts val="0"/>
              </a:spcAft>
              <a:buNone/>
            </a:pPr>
            <a:endParaRPr lang="en-US" altLang="zh-CN" sz="2400">
              <a:solidFill>
                <a:schemeClr val="tx1"/>
              </a:solidFill>
              <a:latin typeface="楷体" panose="02010609060101010101" charset="-122"/>
              <a:ea typeface="楷体" panose="02010609060101010101" charset="-122"/>
            </a:endParaRPr>
          </a:p>
        </p:txBody>
      </p:sp>
      <p:grpSp>
        <p:nvGrpSpPr>
          <p:cNvPr id="17" name="组合 16"/>
          <p:cNvGrpSpPr/>
          <p:nvPr/>
        </p:nvGrpSpPr>
        <p:grpSpPr>
          <a:xfrm>
            <a:off x="7459980" y="2119630"/>
            <a:ext cx="911860" cy="726440"/>
            <a:chOff x="9094" y="2993"/>
            <a:chExt cx="1436" cy="1144"/>
          </a:xfrm>
        </p:grpSpPr>
        <p:sp>
          <p:nvSpPr>
            <p:cNvPr id="15" name="椭圆 14"/>
            <p:cNvSpPr/>
            <p:nvPr/>
          </p:nvSpPr>
          <p:spPr>
            <a:xfrm>
              <a:off x="9240" y="2993"/>
              <a:ext cx="1145" cy="1145"/>
            </a:xfrm>
            <a:prstGeom prst="ellipse">
              <a:avLst/>
            </a:prstGeom>
            <a:solidFill>
              <a:srgbClr val="C3ECFE"/>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16" name="文本框 15"/>
            <p:cNvSpPr txBox="1"/>
            <p:nvPr/>
          </p:nvSpPr>
          <p:spPr>
            <a:xfrm>
              <a:off x="9094" y="3300"/>
              <a:ext cx="1437" cy="531"/>
            </a:xfrm>
            <a:prstGeom prst="rect">
              <a:avLst/>
            </a:prstGeom>
            <a:noFill/>
          </p:spPr>
          <p:txBody>
            <a:bodyPr wrap="square" rtlCol="0">
              <a:spAutoFit/>
            </a:bodyPr>
            <a:lstStyle/>
            <a:p>
              <a:pPr algn="ctr"/>
              <a:r>
                <a:rPr lang="zh-CN" altLang="en-US" sz="1600"/>
                <a:t>机械能</a:t>
              </a:r>
            </a:p>
          </p:txBody>
        </p:sp>
      </p:grpSp>
      <p:grpSp>
        <p:nvGrpSpPr>
          <p:cNvPr id="18" name="组合 17"/>
          <p:cNvGrpSpPr/>
          <p:nvPr/>
        </p:nvGrpSpPr>
        <p:grpSpPr>
          <a:xfrm>
            <a:off x="9307830" y="768985"/>
            <a:ext cx="912495" cy="727075"/>
            <a:chOff x="9094" y="2993"/>
            <a:chExt cx="1437" cy="1145"/>
          </a:xfrm>
        </p:grpSpPr>
        <p:sp>
          <p:nvSpPr>
            <p:cNvPr id="19" name="椭圆 18"/>
            <p:cNvSpPr/>
            <p:nvPr/>
          </p:nvSpPr>
          <p:spPr>
            <a:xfrm>
              <a:off x="9240" y="2993"/>
              <a:ext cx="1145" cy="1145"/>
            </a:xfrm>
            <a:prstGeom prst="ellipse">
              <a:avLst/>
            </a:prstGeom>
            <a:solidFill>
              <a:srgbClr val="FBC6E4"/>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0" name="文本框 19"/>
            <p:cNvSpPr txBox="1"/>
            <p:nvPr/>
          </p:nvSpPr>
          <p:spPr>
            <a:xfrm>
              <a:off x="9094" y="3300"/>
              <a:ext cx="1437" cy="531"/>
            </a:xfrm>
            <a:prstGeom prst="rect">
              <a:avLst/>
            </a:prstGeom>
            <a:noFill/>
          </p:spPr>
          <p:txBody>
            <a:bodyPr wrap="square" rtlCol="0">
              <a:spAutoFit/>
            </a:bodyPr>
            <a:lstStyle/>
            <a:p>
              <a:pPr algn="ctr"/>
              <a:r>
                <a:rPr lang="zh-CN" altLang="en-US" sz="1600"/>
                <a:t>内能</a:t>
              </a:r>
            </a:p>
          </p:txBody>
        </p:sp>
      </p:grpSp>
      <p:sp>
        <p:nvSpPr>
          <p:cNvPr id="24" name="任意多边形 23"/>
          <p:cNvSpPr/>
          <p:nvPr/>
        </p:nvSpPr>
        <p:spPr>
          <a:xfrm>
            <a:off x="8112760" y="1096010"/>
            <a:ext cx="1085215" cy="796925"/>
          </a:xfrm>
          <a:custGeom>
            <a:avLst/>
            <a:gdLst>
              <a:gd name="connisteX0" fmla="*/ 0 w 1085215"/>
              <a:gd name="connsiteY0" fmla="*/ 796925 h 796925"/>
              <a:gd name="connisteX1" fmla="*/ 127000 w 1085215"/>
              <a:gd name="connsiteY1" fmla="*/ 565785 h 796925"/>
              <a:gd name="connisteX2" fmla="*/ 311785 w 1085215"/>
              <a:gd name="connsiteY2" fmla="*/ 381000 h 796925"/>
              <a:gd name="connisteX3" fmla="*/ 519430 w 1085215"/>
              <a:gd name="connsiteY3" fmla="*/ 242570 h 796925"/>
              <a:gd name="connisteX4" fmla="*/ 727075 w 1085215"/>
              <a:gd name="connsiteY4" fmla="*/ 138430 h 796925"/>
              <a:gd name="connisteX5" fmla="*/ 1085215 w 1085215"/>
              <a:gd name="connsiteY5" fmla="*/ 0 h 79692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rect l="l" t="t" r="r" b="b"/>
            <a:pathLst>
              <a:path w="1085215" h="796925">
                <a:moveTo>
                  <a:pt x="0" y="796925"/>
                </a:moveTo>
                <a:cubicBezTo>
                  <a:pt x="21590" y="754380"/>
                  <a:pt x="64770" y="648970"/>
                  <a:pt x="127000" y="565785"/>
                </a:cubicBezTo>
                <a:cubicBezTo>
                  <a:pt x="189230" y="482600"/>
                  <a:pt x="233045" y="445770"/>
                  <a:pt x="311785" y="381000"/>
                </a:cubicBezTo>
                <a:cubicBezTo>
                  <a:pt x="390525" y="316230"/>
                  <a:pt x="436245" y="290830"/>
                  <a:pt x="519430" y="242570"/>
                </a:cubicBezTo>
                <a:cubicBezTo>
                  <a:pt x="602615" y="194310"/>
                  <a:pt x="614045" y="186690"/>
                  <a:pt x="727075" y="138430"/>
                </a:cubicBezTo>
                <a:cubicBezTo>
                  <a:pt x="840105" y="90170"/>
                  <a:pt x="1017905" y="25400"/>
                  <a:pt x="1085215" y="0"/>
                </a:cubicBezTo>
              </a:path>
            </a:pathLst>
          </a:custGeom>
          <a:noFill/>
          <a:ln w="19050" cmpd="sng">
            <a:solidFill>
              <a:schemeClr val="tx1"/>
            </a:solidFill>
            <a:prstDash val="solid"/>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grpSp>
        <p:nvGrpSpPr>
          <p:cNvPr id="27" name="组合 26"/>
          <p:cNvGrpSpPr/>
          <p:nvPr/>
        </p:nvGrpSpPr>
        <p:grpSpPr>
          <a:xfrm>
            <a:off x="11120755" y="2119630"/>
            <a:ext cx="912495" cy="727075"/>
            <a:chOff x="9094" y="2993"/>
            <a:chExt cx="1437" cy="1145"/>
          </a:xfrm>
        </p:grpSpPr>
        <p:sp>
          <p:nvSpPr>
            <p:cNvPr id="28" name="椭圆 27"/>
            <p:cNvSpPr/>
            <p:nvPr/>
          </p:nvSpPr>
          <p:spPr>
            <a:xfrm>
              <a:off x="9240" y="2993"/>
              <a:ext cx="1145" cy="1145"/>
            </a:xfrm>
            <a:prstGeom prst="ellipse">
              <a:avLst/>
            </a:prstGeom>
            <a:solidFill>
              <a:srgbClr val="FCFDBB"/>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9" name="文本框 28"/>
            <p:cNvSpPr txBox="1"/>
            <p:nvPr/>
          </p:nvSpPr>
          <p:spPr>
            <a:xfrm>
              <a:off x="9094" y="3300"/>
              <a:ext cx="1437" cy="531"/>
            </a:xfrm>
            <a:prstGeom prst="rect">
              <a:avLst/>
            </a:prstGeom>
            <a:noFill/>
          </p:spPr>
          <p:txBody>
            <a:bodyPr wrap="square" rtlCol="0">
              <a:spAutoFit/>
            </a:bodyPr>
            <a:lstStyle/>
            <a:p>
              <a:pPr algn="ctr"/>
              <a:r>
                <a:rPr lang="zh-CN" altLang="en-US" sz="1600"/>
                <a:t>光能</a:t>
              </a:r>
            </a:p>
          </p:txBody>
        </p:sp>
      </p:grpSp>
      <p:sp>
        <p:nvSpPr>
          <p:cNvPr id="30" name="任意多边形 29"/>
          <p:cNvSpPr/>
          <p:nvPr/>
        </p:nvSpPr>
        <p:spPr>
          <a:xfrm>
            <a:off x="10179050" y="1373505"/>
            <a:ext cx="1062355" cy="727710"/>
          </a:xfrm>
          <a:custGeom>
            <a:avLst/>
            <a:gdLst>
              <a:gd name="connisteX0" fmla="*/ 1062355 w 1062355"/>
              <a:gd name="connsiteY0" fmla="*/ 727710 h 727710"/>
              <a:gd name="connisteX1" fmla="*/ 866140 w 1062355"/>
              <a:gd name="connsiteY1" fmla="*/ 403860 h 727710"/>
              <a:gd name="connisteX2" fmla="*/ 531495 w 1062355"/>
              <a:gd name="connsiteY2" fmla="*/ 161925 h 727710"/>
              <a:gd name="connisteX3" fmla="*/ 0 w 1062355"/>
              <a:gd name="connsiteY3" fmla="*/ 0 h 727710"/>
            </a:gdLst>
            <a:ahLst/>
            <a:cxnLst>
              <a:cxn ang="0">
                <a:pos x="connisteX0" y="connsiteY0"/>
              </a:cxn>
              <a:cxn ang="0">
                <a:pos x="connisteX1" y="connsiteY1"/>
              </a:cxn>
              <a:cxn ang="0">
                <a:pos x="connisteX2" y="connsiteY2"/>
              </a:cxn>
              <a:cxn ang="0">
                <a:pos x="connisteX3" y="connsiteY3"/>
              </a:cxn>
            </a:cxnLst>
            <a:rect l="l" t="t" r="r" b="b"/>
            <a:pathLst>
              <a:path w="1062355" h="727710">
                <a:moveTo>
                  <a:pt x="1062355" y="727710"/>
                </a:moveTo>
                <a:cubicBezTo>
                  <a:pt x="1029970" y="668020"/>
                  <a:pt x="972185" y="516890"/>
                  <a:pt x="866140" y="403860"/>
                </a:cubicBezTo>
                <a:cubicBezTo>
                  <a:pt x="760095" y="290830"/>
                  <a:pt x="704850" y="242570"/>
                  <a:pt x="531495" y="161925"/>
                </a:cubicBezTo>
                <a:cubicBezTo>
                  <a:pt x="358140" y="81280"/>
                  <a:pt x="99695" y="27305"/>
                  <a:pt x="0" y="0"/>
                </a:cubicBezTo>
              </a:path>
            </a:pathLst>
          </a:custGeom>
          <a:noFill/>
          <a:ln w="12700">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pic>
        <p:nvPicPr>
          <p:cNvPr id="13" name="14.1-2">
            <a:hlinkClick r:id="" action="ppaction://media"/>
          </p:cNvPr>
          <p:cNvPicPr/>
          <p:nvPr>
            <a:videoFile r:link="rId3"/>
            <p:extLst>
              <p:ext uri="{DAA4B4D4-6D71-4841-9C94-3DE7FCFB9230}">
                <p14:media xmlns:p14="http://schemas.microsoft.com/office/powerpoint/2010/main" r:embed="rId2"/>
              </p:ext>
            </p:extLst>
          </p:nvPr>
        </p:nvPicPr>
        <p:blipFill>
          <a:blip r:embed="rId7"/>
          <a:stretch>
            <a:fillRect/>
          </a:stretch>
        </p:blipFill>
        <p:spPr>
          <a:xfrm>
            <a:off x="11498580" y="4445"/>
            <a:ext cx="693420" cy="389890"/>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left)">
                                      <p:cBhvr>
                                        <p:cTn id="7" dur="500"/>
                                        <p:tgtEl>
                                          <p:spTgt spid="13"/>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additive="base">
                                        <p:cTn id="10" dur="33437" fill="hold"/>
                                        <p:tgtEl>
                                          <p:spTgt spid="13"/>
                                        </p:tgtEl>
                                      </p:cBhvr>
                                    </p:cmd>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27"/>
                                        </p:tgtEl>
                                        <p:attrNameLst>
                                          <p:attrName>style.visibility</p:attrName>
                                        </p:attrNameLst>
                                      </p:cBhvr>
                                      <p:to>
                                        <p:strVal val="visible"/>
                                      </p:to>
                                    </p:set>
                                    <p:animEffect transition="in" filter="wipe(down)">
                                      <p:cBhvr>
                                        <p:cTn id="15" dur="500"/>
                                        <p:tgtEl>
                                          <p:spTgt spid="27"/>
                                        </p:tgtEl>
                                      </p:cBhvr>
                                    </p:animEffect>
                                  </p:childTnLst>
                                </p:cTn>
                              </p:par>
                            </p:childTnLst>
                          </p:cTn>
                        </p:par>
                        <p:par>
                          <p:cTn id="16" fill="hold">
                            <p:stCondLst>
                              <p:cond delay="500"/>
                            </p:stCondLst>
                            <p:childTnLst>
                              <p:par>
                                <p:cTn id="17" presetID="22" presetClass="entr" presetSubtype="2" fill="hold" grpId="0" nodeType="afterEffect">
                                  <p:stCondLst>
                                    <p:cond delay="0"/>
                                  </p:stCondLst>
                                  <p:childTnLst>
                                    <p:set>
                                      <p:cBhvr>
                                        <p:cTn id="18" dur="1" fill="hold">
                                          <p:stCondLst>
                                            <p:cond delay="0"/>
                                          </p:stCondLst>
                                        </p:cTn>
                                        <p:tgtEl>
                                          <p:spTgt spid="30"/>
                                        </p:tgtEl>
                                        <p:attrNameLst>
                                          <p:attrName>style.visibility</p:attrName>
                                        </p:attrNameLst>
                                      </p:cBhvr>
                                      <p:to>
                                        <p:strVal val="visible"/>
                                      </p:to>
                                    </p:set>
                                    <p:animEffect transition="in" filter="wipe(right)">
                                      <p:cBhvr>
                                        <p:cTn id="19"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1">
              <p:cMediaNode>
                <p:cTn id="20" fill="hold" display="1">
                  <p:stCondLst>
                    <p:cond delay="indefinite"/>
                  </p:stCondLst>
                </p:cTn>
                <p:tgtEl>
                  <p:spTgt spid="13"/>
                </p:tgtEl>
              </p:cMediaNode>
            </p:video>
            <p:seq concurrent="1" nextAc="seek">
              <p:cTn id="21" restart="whenNotActive" fill="hold" evtFilter="cancelBubble" nodeType="interactiveSeq">
                <p:stCondLst>
                  <p:cond evt="onClick" delay="0">
                    <p:tgtEl>
                      <p:spTgt spid="13"/>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additive="base">
                                        <p:cTn id="25" dur="1" fill="hold"/>
                                        <p:tgtEl>
                                          <p:spTgt spid="13"/>
                                        </p:tgtEl>
                                      </p:cBhvr>
                                    </p:cmd>
                                  </p:childTnLst>
                                </p:cTn>
                              </p:par>
                            </p:childTnLst>
                          </p:cTn>
                        </p:par>
                      </p:childTnLst>
                    </p:cTn>
                  </p:par>
                </p:childTnLst>
              </p:cTn>
              <p:nextCondLst>
                <p:cond evt="onClick" delay="0">
                  <p:tgtEl>
                    <p:spTgt spid="13"/>
                  </p:tgtEl>
                </p:cond>
              </p:nextCondLst>
            </p:seq>
          </p:childTnLst>
        </p:cTn>
      </p:par>
    </p:tnLst>
    <p:bldLst>
      <p:bldP spid="30" grpId="0" bldLvl="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能量的转化</a:t>
            </a:r>
          </a:p>
        </p:txBody>
      </p:sp>
      <p:pic>
        <p:nvPicPr>
          <p:cNvPr id="6" name="图片 5"/>
          <p:cNvPicPr>
            <a:picLocks noChangeAspect="1"/>
          </p:cNvPicPr>
          <p:nvPr/>
        </p:nvPicPr>
        <p:blipFill>
          <a:blip r:embed="rId6"/>
          <a:stretch>
            <a:fillRect/>
          </a:stretch>
        </p:blipFill>
        <p:spPr>
          <a:xfrm>
            <a:off x="133350" y="1410970"/>
            <a:ext cx="2043430" cy="704850"/>
          </a:xfrm>
          <a:prstGeom prst="rect">
            <a:avLst/>
          </a:prstGeom>
        </p:spPr>
      </p:pic>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sz="2800" b="1">
                <a:solidFill>
                  <a:schemeClr val="bg1"/>
                </a:solidFill>
              </a:rPr>
              <a:t>能量的转化与守恒</a:t>
            </a:r>
          </a:p>
        </p:txBody>
      </p:sp>
      <p:sp>
        <p:nvSpPr>
          <p:cNvPr id="10" name="文本框 9"/>
          <p:cNvSpPr txBox="1"/>
          <p:nvPr/>
        </p:nvSpPr>
        <p:spPr>
          <a:xfrm>
            <a:off x="99060" y="2337435"/>
            <a:ext cx="12092940" cy="2009775"/>
          </a:xfrm>
          <a:prstGeom prst="rect">
            <a:avLst/>
          </a:prstGeom>
          <a:noFill/>
        </p:spPr>
        <p:txBody>
          <a:bodyPr wrap="square" rtlCol="0">
            <a:spAutoFit/>
          </a:bodyPr>
          <a:lstStyle/>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完成下面一组小实验：</a:t>
            </a:r>
          </a:p>
          <a:p>
            <a:pPr indent="0">
              <a:lnSpc>
                <a:spcPct val="130000"/>
              </a:lnSpc>
              <a:spcBef>
                <a:spcPts val="0"/>
              </a:spcBef>
              <a:spcAft>
                <a:spcPts val="0"/>
              </a:spcAft>
              <a:buNone/>
            </a:pPr>
            <a:r>
              <a:rPr lang="en-US" altLang="zh-CN" sz="2400">
                <a:solidFill>
                  <a:schemeClr val="tx1"/>
                </a:solidFill>
                <a:latin typeface="楷体" panose="02010609060101010101" charset="-122"/>
                <a:ea typeface="楷体" panose="02010609060101010101" charset="-122"/>
              </a:rPr>
              <a:t>1.</a:t>
            </a:r>
            <a:r>
              <a:rPr lang="zh-CN" altLang="en-US" sz="2400">
                <a:solidFill>
                  <a:schemeClr val="tx1"/>
                </a:solidFill>
                <a:latin typeface="楷体" panose="02010609060101010101" charset="-122"/>
                <a:ea typeface="楷体" panose="02010609060101010101" charset="-122"/>
              </a:rPr>
              <a:t>来回迅速摩擦双手。</a:t>
            </a:r>
          </a:p>
          <a:p>
            <a:pPr indent="0">
              <a:lnSpc>
                <a:spcPct val="130000"/>
              </a:lnSpc>
              <a:spcBef>
                <a:spcPts val="0"/>
              </a:spcBef>
              <a:spcAft>
                <a:spcPts val="0"/>
              </a:spcAft>
              <a:buNone/>
            </a:pPr>
            <a:r>
              <a:rPr lang="en-US" altLang="zh-CN" sz="2400">
                <a:solidFill>
                  <a:schemeClr val="tx1"/>
                </a:solidFill>
                <a:latin typeface="楷体" panose="02010609060101010101" charset="-122"/>
                <a:ea typeface="楷体" panose="02010609060101010101" charset="-122"/>
              </a:rPr>
              <a:t>2.</a:t>
            </a:r>
            <a:r>
              <a:rPr lang="zh-CN" altLang="en-US" sz="2400">
                <a:solidFill>
                  <a:schemeClr val="tx1"/>
                </a:solidFill>
                <a:latin typeface="楷体" panose="02010609060101010101" charset="-122"/>
                <a:ea typeface="楷体" panose="02010609060101010101" charset="-122"/>
              </a:rPr>
              <a:t>用黑色烧杯盛些水，插入温度计后，放在阳光下。</a:t>
            </a:r>
          </a:p>
          <a:p>
            <a:pPr indent="0">
              <a:lnSpc>
                <a:spcPct val="130000"/>
              </a:lnSpc>
              <a:spcBef>
                <a:spcPts val="0"/>
              </a:spcBef>
              <a:spcAft>
                <a:spcPts val="0"/>
              </a:spcAft>
              <a:buNone/>
            </a:pPr>
            <a:r>
              <a:rPr lang="en-US" altLang="zh-CN" sz="2400">
                <a:solidFill>
                  <a:schemeClr val="tx1"/>
                </a:solidFill>
                <a:latin typeface="楷体" panose="02010609060101010101" charset="-122"/>
                <a:ea typeface="楷体" panose="02010609060101010101" charset="-122"/>
              </a:rPr>
              <a:t>3.</a:t>
            </a:r>
            <a:r>
              <a:rPr lang="zh-CN" altLang="en-US" sz="2400">
                <a:solidFill>
                  <a:schemeClr val="tx1"/>
                </a:solidFill>
                <a:latin typeface="楷体" panose="02010609060101010101" charset="-122"/>
                <a:ea typeface="楷体" panose="02010609060101010101" charset="-122"/>
              </a:rPr>
              <a:t>将太阳能电池连在小电扇上，并使太阳能电池对着阳光。</a:t>
            </a:r>
            <a:endParaRPr lang="en-US" altLang="zh-CN" sz="2400">
              <a:solidFill>
                <a:schemeClr val="tx1"/>
              </a:solidFill>
              <a:latin typeface="楷体" panose="02010609060101010101" charset="-122"/>
              <a:ea typeface="楷体" panose="02010609060101010101" charset="-122"/>
            </a:endParaRPr>
          </a:p>
        </p:txBody>
      </p:sp>
      <p:grpSp>
        <p:nvGrpSpPr>
          <p:cNvPr id="17" name="组合 16"/>
          <p:cNvGrpSpPr/>
          <p:nvPr/>
        </p:nvGrpSpPr>
        <p:grpSpPr>
          <a:xfrm>
            <a:off x="7459980" y="2119630"/>
            <a:ext cx="911860" cy="726440"/>
            <a:chOff x="9094" y="2993"/>
            <a:chExt cx="1436" cy="1144"/>
          </a:xfrm>
        </p:grpSpPr>
        <p:sp>
          <p:nvSpPr>
            <p:cNvPr id="15" name="椭圆 14"/>
            <p:cNvSpPr/>
            <p:nvPr/>
          </p:nvSpPr>
          <p:spPr>
            <a:xfrm>
              <a:off x="9240" y="2993"/>
              <a:ext cx="1145" cy="1145"/>
            </a:xfrm>
            <a:prstGeom prst="ellipse">
              <a:avLst/>
            </a:prstGeom>
            <a:solidFill>
              <a:srgbClr val="C3ECFE"/>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16" name="文本框 15"/>
            <p:cNvSpPr txBox="1"/>
            <p:nvPr/>
          </p:nvSpPr>
          <p:spPr>
            <a:xfrm>
              <a:off x="9094" y="3300"/>
              <a:ext cx="1437" cy="531"/>
            </a:xfrm>
            <a:prstGeom prst="rect">
              <a:avLst/>
            </a:prstGeom>
            <a:noFill/>
          </p:spPr>
          <p:txBody>
            <a:bodyPr wrap="square" rtlCol="0">
              <a:spAutoFit/>
            </a:bodyPr>
            <a:lstStyle/>
            <a:p>
              <a:pPr algn="ctr"/>
              <a:r>
                <a:rPr lang="zh-CN" altLang="en-US" sz="1600"/>
                <a:t>机械能</a:t>
              </a:r>
            </a:p>
          </p:txBody>
        </p:sp>
      </p:grpSp>
      <p:grpSp>
        <p:nvGrpSpPr>
          <p:cNvPr id="18" name="组合 17"/>
          <p:cNvGrpSpPr/>
          <p:nvPr/>
        </p:nvGrpSpPr>
        <p:grpSpPr>
          <a:xfrm>
            <a:off x="9307830" y="768985"/>
            <a:ext cx="912495" cy="727075"/>
            <a:chOff x="9094" y="2993"/>
            <a:chExt cx="1437" cy="1145"/>
          </a:xfrm>
        </p:grpSpPr>
        <p:sp>
          <p:nvSpPr>
            <p:cNvPr id="19" name="椭圆 18"/>
            <p:cNvSpPr/>
            <p:nvPr/>
          </p:nvSpPr>
          <p:spPr>
            <a:xfrm>
              <a:off x="9240" y="2993"/>
              <a:ext cx="1145" cy="1145"/>
            </a:xfrm>
            <a:prstGeom prst="ellipse">
              <a:avLst/>
            </a:prstGeom>
            <a:solidFill>
              <a:srgbClr val="FBC6E4"/>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0" name="文本框 19"/>
            <p:cNvSpPr txBox="1"/>
            <p:nvPr/>
          </p:nvSpPr>
          <p:spPr>
            <a:xfrm>
              <a:off x="9094" y="3300"/>
              <a:ext cx="1437" cy="531"/>
            </a:xfrm>
            <a:prstGeom prst="rect">
              <a:avLst/>
            </a:prstGeom>
            <a:noFill/>
          </p:spPr>
          <p:txBody>
            <a:bodyPr wrap="square" rtlCol="0">
              <a:spAutoFit/>
            </a:bodyPr>
            <a:lstStyle/>
            <a:p>
              <a:pPr algn="ctr"/>
              <a:r>
                <a:rPr lang="zh-CN" altLang="en-US" sz="1600"/>
                <a:t>内能</a:t>
              </a:r>
            </a:p>
          </p:txBody>
        </p:sp>
      </p:grpSp>
      <p:sp>
        <p:nvSpPr>
          <p:cNvPr id="24" name="任意多边形 23"/>
          <p:cNvSpPr/>
          <p:nvPr/>
        </p:nvSpPr>
        <p:spPr>
          <a:xfrm>
            <a:off x="8112760" y="1096010"/>
            <a:ext cx="1085215" cy="796925"/>
          </a:xfrm>
          <a:custGeom>
            <a:avLst/>
            <a:gdLst>
              <a:gd name="connisteX0" fmla="*/ 0 w 1085215"/>
              <a:gd name="connsiteY0" fmla="*/ 796925 h 796925"/>
              <a:gd name="connisteX1" fmla="*/ 127000 w 1085215"/>
              <a:gd name="connsiteY1" fmla="*/ 565785 h 796925"/>
              <a:gd name="connisteX2" fmla="*/ 311785 w 1085215"/>
              <a:gd name="connsiteY2" fmla="*/ 381000 h 796925"/>
              <a:gd name="connisteX3" fmla="*/ 519430 w 1085215"/>
              <a:gd name="connsiteY3" fmla="*/ 242570 h 796925"/>
              <a:gd name="connisteX4" fmla="*/ 727075 w 1085215"/>
              <a:gd name="connsiteY4" fmla="*/ 138430 h 796925"/>
              <a:gd name="connisteX5" fmla="*/ 1085215 w 1085215"/>
              <a:gd name="connsiteY5" fmla="*/ 0 h 79692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rect l="l" t="t" r="r" b="b"/>
            <a:pathLst>
              <a:path w="1085215" h="796925">
                <a:moveTo>
                  <a:pt x="0" y="796925"/>
                </a:moveTo>
                <a:cubicBezTo>
                  <a:pt x="21590" y="754380"/>
                  <a:pt x="64770" y="648970"/>
                  <a:pt x="127000" y="565785"/>
                </a:cubicBezTo>
                <a:cubicBezTo>
                  <a:pt x="189230" y="482600"/>
                  <a:pt x="233045" y="445770"/>
                  <a:pt x="311785" y="381000"/>
                </a:cubicBezTo>
                <a:cubicBezTo>
                  <a:pt x="390525" y="316230"/>
                  <a:pt x="436245" y="290830"/>
                  <a:pt x="519430" y="242570"/>
                </a:cubicBezTo>
                <a:cubicBezTo>
                  <a:pt x="602615" y="194310"/>
                  <a:pt x="614045" y="186690"/>
                  <a:pt x="727075" y="138430"/>
                </a:cubicBezTo>
                <a:cubicBezTo>
                  <a:pt x="840105" y="90170"/>
                  <a:pt x="1017905" y="25400"/>
                  <a:pt x="1085215" y="0"/>
                </a:cubicBezTo>
              </a:path>
            </a:pathLst>
          </a:custGeom>
          <a:noFill/>
          <a:ln w="19050" cmpd="sng">
            <a:solidFill>
              <a:schemeClr val="tx1"/>
            </a:solidFill>
            <a:prstDash val="solid"/>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grpSp>
        <p:nvGrpSpPr>
          <p:cNvPr id="27" name="组合 26"/>
          <p:cNvGrpSpPr/>
          <p:nvPr/>
        </p:nvGrpSpPr>
        <p:grpSpPr>
          <a:xfrm>
            <a:off x="11120755" y="2119630"/>
            <a:ext cx="912495" cy="727075"/>
            <a:chOff x="9094" y="2993"/>
            <a:chExt cx="1437" cy="1145"/>
          </a:xfrm>
        </p:grpSpPr>
        <p:sp>
          <p:nvSpPr>
            <p:cNvPr id="28" name="椭圆 27"/>
            <p:cNvSpPr/>
            <p:nvPr/>
          </p:nvSpPr>
          <p:spPr>
            <a:xfrm>
              <a:off x="9240" y="2993"/>
              <a:ext cx="1145" cy="1145"/>
            </a:xfrm>
            <a:prstGeom prst="ellipse">
              <a:avLst/>
            </a:prstGeom>
            <a:solidFill>
              <a:srgbClr val="FCFDBB"/>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9" name="文本框 28"/>
            <p:cNvSpPr txBox="1"/>
            <p:nvPr/>
          </p:nvSpPr>
          <p:spPr>
            <a:xfrm>
              <a:off x="9094" y="3300"/>
              <a:ext cx="1437" cy="531"/>
            </a:xfrm>
            <a:prstGeom prst="rect">
              <a:avLst/>
            </a:prstGeom>
            <a:noFill/>
          </p:spPr>
          <p:txBody>
            <a:bodyPr wrap="square" rtlCol="0">
              <a:spAutoFit/>
            </a:bodyPr>
            <a:lstStyle/>
            <a:p>
              <a:pPr algn="ctr"/>
              <a:r>
                <a:rPr lang="zh-CN" altLang="en-US" sz="1600"/>
                <a:t>光能</a:t>
              </a:r>
            </a:p>
          </p:txBody>
        </p:sp>
      </p:grpSp>
      <p:sp>
        <p:nvSpPr>
          <p:cNvPr id="30" name="任意多边形 29"/>
          <p:cNvSpPr/>
          <p:nvPr/>
        </p:nvSpPr>
        <p:spPr>
          <a:xfrm>
            <a:off x="10179050" y="1373505"/>
            <a:ext cx="1062355" cy="727710"/>
          </a:xfrm>
          <a:custGeom>
            <a:avLst/>
            <a:gdLst>
              <a:gd name="connisteX0" fmla="*/ 1062355 w 1062355"/>
              <a:gd name="connsiteY0" fmla="*/ 727710 h 727710"/>
              <a:gd name="connisteX1" fmla="*/ 866140 w 1062355"/>
              <a:gd name="connsiteY1" fmla="*/ 403860 h 727710"/>
              <a:gd name="connisteX2" fmla="*/ 531495 w 1062355"/>
              <a:gd name="connsiteY2" fmla="*/ 161925 h 727710"/>
              <a:gd name="connisteX3" fmla="*/ 0 w 1062355"/>
              <a:gd name="connsiteY3" fmla="*/ 0 h 727710"/>
            </a:gdLst>
            <a:ahLst/>
            <a:cxnLst>
              <a:cxn ang="0">
                <a:pos x="connisteX0" y="connsiteY0"/>
              </a:cxn>
              <a:cxn ang="0">
                <a:pos x="connisteX1" y="connsiteY1"/>
              </a:cxn>
              <a:cxn ang="0">
                <a:pos x="connisteX2" y="connsiteY2"/>
              </a:cxn>
              <a:cxn ang="0">
                <a:pos x="connisteX3" y="connsiteY3"/>
              </a:cxn>
            </a:cxnLst>
            <a:rect l="l" t="t" r="r" b="b"/>
            <a:pathLst>
              <a:path w="1062355" h="727710">
                <a:moveTo>
                  <a:pt x="1062355" y="727710"/>
                </a:moveTo>
                <a:cubicBezTo>
                  <a:pt x="1029970" y="668020"/>
                  <a:pt x="972185" y="516890"/>
                  <a:pt x="866140" y="403860"/>
                </a:cubicBezTo>
                <a:cubicBezTo>
                  <a:pt x="760095" y="290830"/>
                  <a:pt x="704850" y="242570"/>
                  <a:pt x="531495" y="161925"/>
                </a:cubicBezTo>
                <a:cubicBezTo>
                  <a:pt x="358140" y="81280"/>
                  <a:pt x="99695" y="27305"/>
                  <a:pt x="0" y="0"/>
                </a:cubicBezTo>
              </a:path>
            </a:pathLst>
          </a:custGeom>
          <a:noFill/>
          <a:ln w="12700">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grpSp>
        <p:nvGrpSpPr>
          <p:cNvPr id="33" name="组合 32"/>
          <p:cNvGrpSpPr/>
          <p:nvPr/>
        </p:nvGrpSpPr>
        <p:grpSpPr>
          <a:xfrm>
            <a:off x="8147050" y="4293235"/>
            <a:ext cx="912495" cy="727075"/>
            <a:chOff x="9094" y="2993"/>
            <a:chExt cx="1437" cy="1145"/>
          </a:xfrm>
        </p:grpSpPr>
        <p:sp>
          <p:nvSpPr>
            <p:cNvPr id="34" name="椭圆 33"/>
            <p:cNvSpPr/>
            <p:nvPr/>
          </p:nvSpPr>
          <p:spPr>
            <a:xfrm>
              <a:off x="9240" y="2993"/>
              <a:ext cx="1145" cy="1145"/>
            </a:xfrm>
            <a:prstGeom prst="ellipse">
              <a:avLst/>
            </a:prstGeom>
            <a:solidFill>
              <a:srgbClr val="FDBFA6"/>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35" name="文本框 34"/>
            <p:cNvSpPr txBox="1"/>
            <p:nvPr/>
          </p:nvSpPr>
          <p:spPr>
            <a:xfrm>
              <a:off x="9094" y="3300"/>
              <a:ext cx="1437" cy="531"/>
            </a:xfrm>
            <a:prstGeom prst="rect">
              <a:avLst/>
            </a:prstGeom>
            <a:noFill/>
          </p:spPr>
          <p:txBody>
            <a:bodyPr wrap="square" rtlCol="0">
              <a:spAutoFit/>
            </a:bodyPr>
            <a:lstStyle/>
            <a:p>
              <a:pPr algn="ctr"/>
              <a:r>
                <a:rPr lang="zh-CN" altLang="en-US" sz="1600"/>
                <a:t>电能</a:t>
              </a:r>
            </a:p>
          </p:txBody>
        </p:sp>
      </p:grpSp>
      <p:cxnSp>
        <p:nvCxnSpPr>
          <p:cNvPr id="37" name="直接箭头连接符 36"/>
          <p:cNvCxnSpPr/>
          <p:nvPr/>
        </p:nvCxnSpPr>
        <p:spPr>
          <a:xfrm flipH="1">
            <a:off x="9017000" y="2908300"/>
            <a:ext cx="2308860" cy="1488440"/>
          </a:xfrm>
          <a:prstGeom prst="straightConnector1">
            <a:avLst/>
          </a:prstGeom>
          <a:ln>
            <a:solidFill>
              <a:schemeClr val="tx1"/>
            </a:solidFill>
            <a:tailEnd type="triangle" w="lg" len="lg"/>
          </a:ln>
        </p:spPr>
        <p:style>
          <a:lnRef idx="2">
            <a:schemeClr val="accent1"/>
          </a:lnRef>
          <a:fillRef idx="0">
            <a:srgbClr val="FFFFFF"/>
          </a:fillRef>
          <a:effectRef idx="0">
            <a:srgbClr val="FFFFFF"/>
          </a:effectRef>
          <a:fontRef idx="minor">
            <a:schemeClr val="tx1"/>
          </a:fontRef>
        </p:style>
      </p:cxnSp>
      <p:sp>
        <p:nvSpPr>
          <p:cNvPr id="38" name="任意多边形 37"/>
          <p:cNvSpPr/>
          <p:nvPr/>
        </p:nvSpPr>
        <p:spPr>
          <a:xfrm>
            <a:off x="7799705" y="2903220"/>
            <a:ext cx="448945" cy="1429385"/>
          </a:xfrm>
          <a:custGeom>
            <a:avLst/>
            <a:gdLst>
              <a:gd name="connisteX0" fmla="*/ 449244 w 449244"/>
              <a:gd name="connsiteY0" fmla="*/ 1429385 h 1429385"/>
              <a:gd name="connisteX1" fmla="*/ 103169 w 449244"/>
              <a:gd name="connsiteY1" fmla="*/ 927100 h 1429385"/>
              <a:gd name="connisteX2" fmla="*/ 2839 w 449244"/>
              <a:gd name="connsiteY2" fmla="*/ 346075 h 1429385"/>
              <a:gd name="connisteX3" fmla="*/ 35859 w 449244"/>
              <a:gd name="connsiteY3" fmla="*/ 0 h 1429385"/>
            </a:gdLst>
            <a:ahLst/>
            <a:cxnLst>
              <a:cxn ang="0">
                <a:pos x="connisteX0" y="connsiteY0"/>
              </a:cxn>
              <a:cxn ang="0">
                <a:pos x="connisteX1" y="connsiteY1"/>
              </a:cxn>
              <a:cxn ang="0">
                <a:pos x="connisteX2" y="connsiteY2"/>
              </a:cxn>
              <a:cxn ang="0">
                <a:pos x="connisteX3" y="connsiteY3"/>
              </a:cxn>
            </a:cxnLst>
            <a:rect l="l" t="t" r="r" b="b"/>
            <a:pathLst>
              <a:path w="449245" h="1429385">
                <a:moveTo>
                  <a:pt x="449245" y="1429385"/>
                </a:moveTo>
                <a:cubicBezTo>
                  <a:pt x="381935" y="1340485"/>
                  <a:pt x="192705" y="1143635"/>
                  <a:pt x="103170" y="927100"/>
                </a:cubicBezTo>
                <a:cubicBezTo>
                  <a:pt x="13635" y="710565"/>
                  <a:pt x="16175" y="531495"/>
                  <a:pt x="2840" y="346075"/>
                </a:cubicBezTo>
                <a:cubicBezTo>
                  <a:pt x="-10495" y="160655"/>
                  <a:pt x="26970" y="57785"/>
                  <a:pt x="35860" y="0"/>
                </a:cubicBezTo>
              </a:path>
            </a:pathLst>
          </a:custGeom>
          <a:noFill/>
          <a:ln>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pic>
        <p:nvPicPr>
          <p:cNvPr id="3" name="14.1-3">
            <a:hlinkClick r:id="" action="ppaction://media"/>
          </p:cNvPr>
          <p:cNvPicPr/>
          <p:nvPr>
            <a:videoFile r:link="rId3"/>
            <p:extLst>
              <p:ext uri="{DAA4B4D4-6D71-4841-9C94-3DE7FCFB9230}">
                <p14:media xmlns:p14="http://schemas.microsoft.com/office/powerpoint/2010/main" r:embed="rId2"/>
              </p:ext>
            </p:extLst>
          </p:nvPr>
        </p:nvPicPr>
        <p:blipFill>
          <a:blip r:embed="rId7"/>
          <a:stretch>
            <a:fillRect/>
          </a:stretch>
        </p:blipFill>
        <p:spPr>
          <a:xfrm>
            <a:off x="11567795" y="8255"/>
            <a:ext cx="624205" cy="351155"/>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additive="base">
                                        <p:cTn id="10" dur="25751" fill="hold"/>
                                        <p:tgtEl>
                                          <p:spTgt spid="3"/>
                                        </p:tgtEl>
                                      </p:cBhvr>
                                    </p:cmd>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nodeType="clickEffect">
                                  <p:stCondLst>
                                    <p:cond delay="0"/>
                                  </p:stCondLst>
                                  <p:childTnLst>
                                    <p:set>
                                      <p:cBhvr>
                                        <p:cTn id="14" dur="1" fill="hold">
                                          <p:stCondLst>
                                            <p:cond delay="0"/>
                                          </p:stCondLst>
                                        </p:cTn>
                                        <p:tgtEl>
                                          <p:spTgt spid="37"/>
                                        </p:tgtEl>
                                        <p:attrNameLst>
                                          <p:attrName>style.visibility</p:attrName>
                                        </p:attrNameLst>
                                      </p:cBhvr>
                                      <p:to>
                                        <p:strVal val="visible"/>
                                      </p:to>
                                    </p:set>
                                    <p:animEffect transition="in" filter="wipe(up)">
                                      <p:cBhvr>
                                        <p:cTn id="15" dur="500"/>
                                        <p:tgtEl>
                                          <p:spTgt spid="37"/>
                                        </p:tgtEl>
                                      </p:cBhvr>
                                    </p:animEffect>
                                  </p:childTnLst>
                                </p:cTn>
                              </p:par>
                            </p:childTnLst>
                          </p:cTn>
                        </p:par>
                        <p:par>
                          <p:cTn id="16" fill="hold">
                            <p:stCondLst>
                              <p:cond delay="500"/>
                            </p:stCondLst>
                            <p:childTnLst>
                              <p:par>
                                <p:cTn id="17" presetID="22" presetClass="entr" presetSubtype="1" fill="hold" nodeType="afterEffect">
                                  <p:stCondLst>
                                    <p:cond delay="0"/>
                                  </p:stCondLst>
                                  <p:childTnLst>
                                    <p:set>
                                      <p:cBhvr>
                                        <p:cTn id="18" dur="1" fill="hold">
                                          <p:stCondLst>
                                            <p:cond delay="0"/>
                                          </p:stCondLst>
                                        </p:cTn>
                                        <p:tgtEl>
                                          <p:spTgt spid="33"/>
                                        </p:tgtEl>
                                        <p:attrNameLst>
                                          <p:attrName>style.visibility</p:attrName>
                                        </p:attrNameLst>
                                      </p:cBhvr>
                                      <p:to>
                                        <p:strVal val="visible"/>
                                      </p:to>
                                    </p:set>
                                    <p:animEffect transition="in" filter="wipe(up)">
                                      <p:cBhvr>
                                        <p:cTn id="19" dur="500"/>
                                        <p:tgtEl>
                                          <p:spTgt spid="33"/>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38"/>
                                        </p:tgtEl>
                                        <p:attrNameLst>
                                          <p:attrName>style.visibility</p:attrName>
                                        </p:attrNameLst>
                                      </p:cBhvr>
                                      <p:to>
                                        <p:strVal val="visible"/>
                                      </p:to>
                                    </p:set>
                                    <p:animEffect transition="in" filter="wipe(down)">
                                      <p:cBhvr>
                                        <p:cTn id="24"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1">
              <p:cMediaNode>
                <p:cTn id="25" fill="hold" display="1">
                  <p:stCondLst>
                    <p:cond delay="indefinite"/>
                  </p:stCondLst>
                </p:cTn>
                <p:tgtEl>
                  <p:spTgt spid="3"/>
                </p:tgtEl>
              </p:cMediaNode>
            </p:video>
            <p:seq concurrent="1" nextAc="seek">
              <p:cTn id="26" restart="whenNotActive" fill="hold" evtFilter="cancelBubble" nodeType="interactiveSeq">
                <p:stCondLst>
                  <p:cond evt="onClick" delay="0">
                    <p:tgtEl>
                      <p:spTgt spid="3"/>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additive="base">
                                        <p:cTn id="30" dur="1" fill="hold"/>
                                        <p:tgtEl>
                                          <p:spTgt spid="3"/>
                                        </p:tgtEl>
                                      </p:cBhvr>
                                    </p:cmd>
                                  </p:childTnLst>
                                </p:cTn>
                              </p:par>
                            </p:childTnLst>
                          </p:cTn>
                        </p:par>
                      </p:childTnLst>
                    </p:cTn>
                  </p:par>
                </p:childTnLst>
              </p:cTn>
              <p:nextCondLst>
                <p:cond evt="onClick" delay="0">
                  <p:tgtEl>
                    <p:spTgt spid="3"/>
                  </p:tgtEl>
                </p:cond>
              </p:nextCondLst>
            </p:seq>
          </p:childTnLst>
        </p:cTn>
      </p:par>
    </p:tnLst>
    <p:bldLst>
      <p:bldP spid="38"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能量的转化</a:t>
            </a:r>
          </a:p>
        </p:txBody>
      </p:sp>
      <p:pic>
        <p:nvPicPr>
          <p:cNvPr id="6" name="图片 5"/>
          <p:cNvPicPr>
            <a:picLocks noChangeAspect="1"/>
          </p:cNvPicPr>
          <p:nvPr/>
        </p:nvPicPr>
        <p:blipFill>
          <a:blip r:embed="rId6"/>
          <a:stretch>
            <a:fillRect/>
          </a:stretch>
        </p:blipFill>
        <p:spPr>
          <a:xfrm>
            <a:off x="133350" y="1410970"/>
            <a:ext cx="2043430" cy="704850"/>
          </a:xfrm>
          <a:prstGeom prst="rect">
            <a:avLst/>
          </a:prstGeom>
        </p:spPr>
      </p:pic>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sz="2800" b="1">
                <a:solidFill>
                  <a:schemeClr val="bg1"/>
                </a:solidFill>
              </a:rPr>
              <a:t>能量的转化与守恒</a:t>
            </a:r>
          </a:p>
        </p:txBody>
      </p:sp>
      <p:sp>
        <p:nvSpPr>
          <p:cNvPr id="10" name="文本框 9"/>
          <p:cNvSpPr txBox="1"/>
          <p:nvPr/>
        </p:nvSpPr>
        <p:spPr>
          <a:xfrm>
            <a:off x="99060" y="2337435"/>
            <a:ext cx="12092940" cy="2489200"/>
          </a:xfrm>
          <a:prstGeom prst="rect">
            <a:avLst/>
          </a:prstGeom>
          <a:noFill/>
        </p:spPr>
        <p:txBody>
          <a:bodyPr wrap="square" rtlCol="0">
            <a:spAutoFit/>
          </a:bodyPr>
          <a:lstStyle/>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完成下面一组小实验：</a:t>
            </a:r>
          </a:p>
          <a:p>
            <a:pPr indent="0">
              <a:lnSpc>
                <a:spcPct val="130000"/>
              </a:lnSpc>
              <a:spcBef>
                <a:spcPts val="0"/>
              </a:spcBef>
              <a:spcAft>
                <a:spcPts val="0"/>
              </a:spcAft>
              <a:buNone/>
            </a:pPr>
            <a:r>
              <a:rPr lang="en-US" altLang="zh-CN" sz="2400">
                <a:solidFill>
                  <a:schemeClr val="tx1"/>
                </a:solidFill>
                <a:latin typeface="楷体" panose="02010609060101010101" charset="-122"/>
                <a:ea typeface="楷体" panose="02010609060101010101" charset="-122"/>
              </a:rPr>
              <a:t>1.</a:t>
            </a:r>
            <a:r>
              <a:rPr lang="zh-CN" altLang="en-US" sz="2400">
                <a:solidFill>
                  <a:schemeClr val="tx1"/>
                </a:solidFill>
                <a:latin typeface="楷体" panose="02010609060101010101" charset="-122"/>
                <a:ea typeface="楷体" panose="02010609060101010101" charset="-122"/>
              </a:rPr>
              <a:t>来回迅速摩擦双手。</a:t>
            </a:r>
          </a:p>
          <a:p>
            <a:pPr indent="0">
              <a:lnSpc>
                <a:spcPct val="130000"/>
              </a:lnSpc>
              <a:spcBef>
                <a:spcPts val="0"/>
              </a:spcBef>
              <a:spcAft>
                <a:spcPts val="0"/>
              </a:spcAft>
              <a:buNone/>
            </a:pPr>
            <a:r>
              <a:rPr lang="en-US" altLang="zh-CN" sz="2400">
                <a:solidFill>
                  <a:schemeClr val="tx1"/>
                </a:solidFill>
                <a:latin typeface="楷体" panose="02010609060101010101" charset="-122"/>
                <a:ea typeface="楷体" panose="02010609060101010101" charset="-122"/>
              </a:rPr>
              <a:t>2.</a:t>
            </a:r>
            <a:r>
              <a:rPr lang="zh-CN" altLang="en-US" sz="2400">
                <a:solidFill>
                  <a:schemeClr val="tx1"/>
                </a:solidFill>
                <a:latin typeface="楷体" panose="02010609060101010101" charset="-122"/>
                <a:ea typeface="楷体" panose="02010609060101010101" charset="-122"/>
              </a:rPr>
              <a:t>用黑色烧杯盛些水，插入温度计后，放在阳光下。</a:t>
            </a:r>
          </a:p>
          <a:p>
            <a:pPr indent="0">
              <a:lnSpc>
                <a:spcPct val="130000"/>
              </a:lnSpc>
              <a:spcBef>
                <a:spcPts val="0"/>
              </a:spcBef>
              <a:spcAft>
                <a:spcPts val="0"/>
              </a:spcAft>
              <a:buNone/>
            </a:pPr>
            <a:r>
              <a:rPr lang="en-US" altLang="zh-CN" sz="2400">
                <a:solidFill>
                  <a:schemeClr val="tx1"/>
                </a:solidFill>
                <a:latin typeface="楷体" panose="02010609060101010101" charset="-122"/>
                <a:ea typeface="楷体" panose="02010609060101010101" charset="-122"/>
              </a:rPr>
              <a:t>3.</a:t>
            </a:r>
            <a:r>
              <a:rPr lang="zh-CN" altLang="en-US" sz="2400">
                <a:solidFill>
                  <a:schemeClr val="tx1"/>
                </a:solidFill>
                <a:latin typeface="楷体" panose="02010609060101010101" charset="-122"/>
                <a:ea typeface="楷体" panose="02010609060101010101" charset="-122"/>
              </a:rPr>
              <a:t>将太阳能电池连在小电扇上，并使太阳能电池对着阳光。</a:t>
            </a:r>
          </a:p>
          <a:p>
            <a:pPr indent="0">
              <a:lnSpc>
                <a:spcPct val="130000"/>
              </a:lnSpc>
              <a:spcBef>
                <a:spcPts val="0"/>
              </a:spcBef>
              <a:spcAft>
                <a:spcPts val="0"/>
              </a:spcAft>
              <a:buNone/>
            </a:pPr>
            <a:r>
              <a:rPr lang="en-US" altLang="zh-CN" sz="2400">
                <a:solidFill>
                  <a:schemeClr val="tx1"/>
                </a:solidFill>
                <a:latin typeface="楷体" panose="02010609060101010101" charset="-122"/>
                <a:ea typeface="楷体" panose="02010609060101010101" charset="-122"/>
              </a:rPr>
              <a:t>4.</a:t>
            </a:r>
            <a:r>
              <a:rPr lang="zh-CN" altLang="en-US" sz="2400">
                <a:solidFill>
                  <a:schemeClr val="tx1"/>
                </a:solidFill>
                <a:latin typeface="楷体" panose="02010609060101010101" charset="-122"/>
                <a:ea typeface="楷体" panose="02010609060101010101" charset="-122"/>
              </a:rPr>
              <a:t>将塑料棒在毛衣上摩擦后靠近细碎的纸片。</a:t>
            </a:r>
            <a:endParaRPr lang="en-US" altLang="zh-CN" sz="2400">
              <a:solidFill>
                <a:schemeClr val="tx1"/>
              </a:solidFill>
              <a:latin typeface="楷体" panose="02010609060101010101" charset="-122"/>
              <a:ea typeface="楷体" panose="02010609060101010101" charset="-122"/>
            </a:endParaRPr>
          </a:p>
        </p:txBody>
      </p:sp>
      <p:grpSp>
        <p:nvGrpSpPr>
          <p:cNvPr id="17" name="组合 16"/>
          <p:cNvGrpSpPr/>
          <p:nvPr/>
        </p:nvGrpSpPr>
        <p:grpSpPr>
          <a:xfrm>
            <a:off x="7459980" y="2119630"/>
            <a:ext cx="911860" cy="726440"/>
            <a:chOff x="9094" y="2993"/>
            <a:chExt cx="1436" cy="1144"/>
          </a:xfrm>
        </p:grpSpPr>
        <p:sp>
          <p:nvSpPr>
            <p:cNvPr id="15" name="椭圆 14"/>
            <p:cNvSpPr/>
            <p:nvPr/>
          </p:nvSpPr>
          <p:spPr>
            <a:xfrm>
              <a:off x="9240" y="2993"/>
              <a:ext cx="1145" cy="1145"/>
            </a:xfrm>
            <a:prstGeom prst="ellipse">
              <a:avLst/>
            </a:prstGeom>
            <a:solidFill>
              <a:srgbClr val="C3ECFE"/>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16" name="文本框 15"/>
            <p:cNvSpPr txBox="1"/>
            <p:nvPr/>
          </p:nvSpPr>
          <p:spPr>
            <a:xfrm>
              <a:off x="9094" y="3300"/>
              <a:ext cx="1437" cy="531"/>
            </a:xfrm>
            <a:prstGeom prst="rect">
              <a:avLst/>
            </a:prstGeom>
            <a:noFill/>
          </p:spPr>
          <p:txBody>
            <a:bodyPr wrap="square" rtlCol="0">
              <a:spAutoFit/>
            </a:bodyPr>
            <a:lstStyle/>
            <a:p>
              <a:pPr algn="ctr"/>
              <a:r>
                <a:rPr lang="zh-CN" altLang="en-US" sz="1600"/>
                <a:t>机械能</a:t>
              </a:r>
            </a:p>
          </p:txBody>
        </p:sp>
      </p:grpSp>
      <p:grpSp>
        <p:nvGrpSpPr>
          <p:cNvPr id="18" name="组合 17"/>
          <p:cNvGrpSpPr/>
          <p:nvPr/>
        </p:nvGrpSpPr>
        <p:grpSpPr>
          <a:xfrm>
            <a:off x="9307830" y="768985"/>
            <a:ext cx="912495" cy="727075"/>
            <a:chOff x="9094" y="2993"/>
            <a:chExt cx="1437" cy="1145"/>
          </a:xfrm>
        </p:grpSpPr>
        <p:sp>
          <p:nvSpPr>
            <p:cNvPr id="19" name="椭圆 18"/>
            <p:cNvSpPr/>
            <p:nvPr/>
          </p:nvSpPr>
          <p:spPr>
            <a:xfrm>
              <a:off x="9240" y="2993"/>
              <a:ext cx="1145" cy="1145"/>
            </a:xfrm>
            <a:prstGeom prst="ellipse">
              <a:avLst/>
            </a:prstGeom>
            <a:solidFill>
              <a:srgbClr val="FBC6E4"/>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0" name="文本框 19"/>
            <p:cNvSpPr txBox="1"/>
            <p:nvPr/>
          </p:nvSpPr>
          <p:spPr>
            <a:xfrm>
              <a:off x="9094" y="3300"/>
              <a:ext cx="1437" cy="531"/>
            </a:xfrm>
            <a:prstGeom prst="rect">
              <a:avLst/>
            </a:prstGeom>
            <a:noFill/>
          </p:spPr>
          <p:txBody>
            <a:bodyPr wrap="square" rtlCol="0">
              <a:spAutoFit/>
            </a:bodyPr>
            <a:lstStyle/>
            <a:p>
              <a:pPr algn="ctr"/>
              <a:r>
                <a:rPr lang="zh-CN" altLang="en-US" sz="1600"/>
                <a:t>内能</a:t>
              </a:r>
            </a:p>
          </p:txBody>
        </p:sp>
      </p:grpSp>
      <p:sp>
        <p:nvSpPr>
          <p:cNvPr id="24" name="任意多边形 23"/>
          <p:cNvSpPr/>
          <p:nvPr/>
        </p:nvSpPr>
        <p:spPr>
          <a:xfrm>
            <a:off x="8112760" y="1096010"/>
            <a:ext cx="1085215" cy="796925"/>
          </a:xfrm>
          <a:custGeom>
            <a:avLst/>
            <a:gdLst>
              <a:gd name="connisteX0" fmla="*/ 0 w 1085215"/>
              <a:gd name="connsiteY0" fmla="*/ 796925 h 796925"/>
              <a:gd name="connisteX1" fmla="*/ 127000 w 1085215"/>
              <a:gd name="connsiteY1" fmla="*/ 565785 h 796925"/>
              <a:gd name="connisteX2" fmla="*/ 311785 w 1085215"/>
              <a:gd name="connsiteY2" fmla="*/ 381000 h 796925"/>
              <a:gd name="connisteX3" fmla="*/ 519430 w 1085215"/>
              <a:gd name="connsiteY3" fmla="*/ 242570 h 796925"/>
              <a:gd name="connisteX4" fmla="*/ 727075 w 1085215"/>
              <a:gd name="connsiteY4" fmla="*/ 138430 h 796925"/>
              <a:gd name="connisteX5" fmla="*/ 1085215 w 1085215"/>
              <a:gd name="connsiteY5" fmla="*/ 0 h 79692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rect l="l" t="t" r="r" b="b"/>
            <a:pathLst>
              <a:path w="1085215" h="796925">
                <a:moveTo>
                  <a:pt x="0" y="796925"/>
                </a:moveTo>
                <a:cubicBezTo>
                  <a:pt x="21590" y="754380"/>
                  <a:pt x="64770" y="648970"/>
                  <a:pt x="127000" y="565785"/>
                </a:cubicBezTo>
                <a:cubicBezTo>
                  <a:pt x="189230" y="482600"/>
                  <a:pt x="233045" y="445770"/>
                  <a:pt x="311785" y="381000"/>
                </a:cubicBezTo>
                <a:cubicBezTo>
                  <a:pt x="390525" y="316230"/>
                  <a:pt x="436245" y="290830"/>
                  <a:pt x="519430" y="242570"/>
                </a:cubicBezTo>
                <a:cubicBezTo>
                  <a:pt x="602615" y="194310"/>
                  <a:pt x="614045" y="186690"/>
                  <a:pt x="727075" y="138430"/>
                </a:cubicBezTo>
                <a:cubicBezTo>
                  <a:pt x="840105" y="90170"/>
                  <a:pt x="1017905" y="25400"/>
                  <a:pt x="1085215" y="0"/>
                </a:cubicBezTo>
              </a:path>
            </a:pathLst>
          </a:custGeom>
          <a:noFill/>
          <a:ln w="19050" cmpd="sng">
            <a:solidFill>
              <a:schemeClr val="tx1"/>
            </a:solidFill>
            <a:prstDash val="solid"/>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grpSp>
        <p:nvGrpSpPr>
          <p:cNvPr id="27" name="组合 26"/>
          <p:cNvGrpSpPr/>
          <p:nvPr/>
        </p:nvGrpSpPr>
        <p:grpSpPr>
          <a:xfrm>
            <a:off x="11120755" y="2119630"/>
            <a:ext cx="912495" cy="727075"/>
            <a:chOff x="9094" y="2993"/>
            <a:chExt cx="1437" cy="1145"/>
          </a:xfrm>
        </p:grpSpPr>
        <p:sp>
          <p:nvSpPr>
            <p:cNvPr id="28" name="椭圆 27"/>
            <p:cNvSpPr/>
            <p:nvPr/>
          </p:nvSpPr>
          <p:spPr>
            <a:xfrm>
              <a:off x="9240" y="2993"/>
              <a:ext cx="1145" cy="1145"/>
            </a:xfrm>
            <a:prstGeom prst="ellipse">
              <a:avLst/>
            </a:prstGeom>
            <a:solidFill>
              <a:srgbClr val="FCFDBB"/>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9" name="文本框 28"/>
            <p:cNvSpPr txBox="1"/>
            <p:nvPr/>
          </p:nvSpPr>
          <p:spPr>
            <a:xfrm>
              <a:off x="9094" y="3300"/>
              <a:ext cx="1437" cy="531"/>
            </a:xfrm>
            <a:prstGeom prst="rect">
              <a:avLst/>
            </a:prstGeom>
            <a:noFill/>
          </p:spPr>
          <p:txBody>
            <a:bodyPr wrap="square" rtlCol="0">
              <a:spAutoFit/>
            </a:bodyPr>
            <a:lstStyle/>
            <a:p>
              <a:pPr algn="ctr"/>
              <a:r>
                <a:rPr lang="zh-CN" altLang="en-US" sz="1600"/>
                <a:t>光能</a:t>
              </a:r>
            </a:p>
          </p:txBody>
        </p:sp>
      </p:grpSp>
      <p:sp>
        <p:nvSpPr>
          <p:cNvPr id="30" name="任意多边形 29"/>
          <p:cNvSpPr/>
          <p:nvPr/>
        </p:nvSpPr>
        <p:spPr>
          <a:xfrm>
            <a:off x="10179050" y="1373505"/>
            <a:ext cx="1062355" cy="727710"/>
          </a:xfrm>
          <a:custGeom>
            <a:avLst/>
            <a:gdLst>
              <a:gd name="connisteX0" fmla="*/ 1062355 w 1062355"/>
              <a:gd name="connsiteY0" fmla="*/ 727710 h 727710"/>
              <a:gd name="connisteX1" fmla="*/ 866140 w 1062355"/>
              <a:gd name="connsiteY1" fmla="*/ 403860 h 727710"/>
              <a:gd name="connisteX2" fmla="*/ 531495 w 1062355"/>
              <a:gd name="connsiteY2" fmla="*/ 161925 h 727710"/>
              <a:gd name="connisteX3" fmla="*/ 0 w 1062355"/>
              <a:gd name="connsiteY3" fmla="*/ 0 h 727710"/>
            </a:gdLst>
            <a:ahLst/>
            <a:cxnLst>
              <a:cxn ang="0">
                <a:pos x="connisteX0" y="connsiteY0"/>
              </a:cxn>
              <a:cxn ang="0">
                <a:pos x="connisteX1" y="connsiteY1"/>
              </a:cxn>
              <a:cxn ang="0">
                <a:pos x="connisteX2" y="connsiteY2"/>
              </a:cxn>
              <a:cxn ang="0">
                <a:pos x="connisteX3" y="connsiteY3"/>
              </a:cxn>
            </a:cxnLst>
            <a:rect l="l" t="t" r="r" b="b"/>
            <a:pathLst>
              <a:path w="1062355" h="727710">
                <a:moveTo>
                  <a:pt x="1062355" y="727710"/>
                </a:moveTo>
                <a:cubicBezTo>
                  <a:pt x="1029970" y="668020"/>
                  <a:pt x="972185" y="516890"/>
                  <a:pt x="866140" y="403860"/>
                </a:cubicBezTo>
                <a:cubicBezTo>
                  <a:pt x="760095" y="290830"/>
                  <a:pt x="704850" y="242570"/>
                  <a:pt x="531495" y="161925"/>
                </a:cubicBezTo>
                <a:cubicBezTo>
                  <a:pt x="358140" y="81280"/>
                  <a:pt x="99695" y="27305"/>
                  <a:pt x="0" y="0"/>
                </a:cubicBezTo>
              </a:path>
            </a:pathLst>
          </a:custGeom>
          <a:noFill/>
          <a:ln w="0">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grpSp>
        <p:nvGrpSpPr>
          <p:cNvPr id="33" name="组合 32"/>
          <p:cNvGrpSpPr/>
          <p:nvPr/>
        </p:nvGrpSpPr>
        <p:grpSpPr>
          <a:xfrm>
            <a:off x="8147050" y="4293235"/>
            <a:ext cx="912495" cy="727075"/>
            <a:chOff x="9094" y="2993"/>
            <a:chExt cx="1437" cy="1145"/>
          </a:xfrm>
        </p:grpSpPr>
        <p:sp>
          <p:nvSpPr>
            <p:cNvPr id="34" name="椭圆 33"/>
            <p:cNvSpPr/>
            <p:nvPr/>
          </p:nvSpPr>
          <p:spPr>
            <a:xfrm>
              <a:off x="9240" y="2993"/>
              <a:ext cx="1145" cy="1145"/>
            </a:xfrm>
            <a:prstGeom prst="ellipse">
              <a:avLst/>
            </a:prstGeom>
            <a:solidFill>
              <a:srgbClr val="FDBFA6"/>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35" name="文本框 34"/>
            <p:cNvSpPr txBox="1"/>
            <p:nvPr/>
          </p:nvSpPr>
          <p:spPr>
            <a:xfrm>
              <a:off x="9094" y="3300"/>
              <a:ext cx="1437" cy="531"/>
            </a:xfrm>
            <a:prstGeom prst="rect">
              <a:avLst/>
            </a:prstGeom>
            <a:noFill/>
          </p:spPr>
          <p:txBody>
            <a:bodyPr wrap="square" rtlCol="0">
              <a:spAutoFit/>
            </a:bodyPr>
            <a:lstStyle/>
            <a:p>
              <a:pPr algn="ctr"/>
              <a:r>
                <a:rPr lang="zh-CN" altLang="en-US" sz="1600"/>
                <a:t>电能</a:t>
              </a:r>
            </a:p>
          </p:txBody>
        </p:sp>
      </p:grpSp>
      <p:cxnSp>
        <p:nvCxnSpPr>
          <p:cNvPr id="37" name="直接箭头连接符 36"/>
          <p:cNvCxnSpPr/>
          <p:nvPr/>
        </p:nvCxnSpPr>
        <p:spPr>
          <a:xfrm flipH="1">
            <a:off x="9017000" y="2908300"/>
            <a:ext cx="2308860" cy="1488440"/>
          </a:xfrm>
          <a:prstGeom prst="straightConnector1">
            <a:avLst/>
          </a:prstGeom>
          <a:ln>
            <a:solidFill>
              <a:schemeClr val="tx1"/>
            </a:solidFill>
            <a:tailEnd type="triangle" w="lg" len="lg"/>
          </a:ln>
        </p:spPr>
        <p:style>
          <a:lnRef idx="2">
            <a:schemeClr val="accent1"/>
          </a:lnRef>
          <a:fillRef idx="0">
            <a:srgbClr val="FFFFFF"/>
          </a:fillRef>
          <a:effectRef idx="0">
            <a:srgbClr val="FFFFFF"/>
          </a:effectRef>
          <a:fontRef idx="minor">
            <a:schemeClr val="tx1"/>
          </a:fontRef>
        </p:style>
      </p:cxnSp>
      <p:sp>
        <p:nvSpPr>
          <p:cNvPr id="38" name="任意多边形 37"/>
          <p:cNvSpPr/>
          <p:nvPr/>
        </p:nvSpPr>
        <p:spPr>
          <a:xfrm>
            <a:off x="7799705" y="2903220"/>
            <a:ext cx="448945" cy="1429385"/>
          </a:xfrm>
          <a:custGeom>
            <a:avLst/>
            <a:gdLst>
              <a:gd name="connisteX0" fmla="*/ 449244 w 449244"/>
              <a:gd name="connsiteY0" fmla="*/ 1429385 h 1429385"/>
              <a:gd name="connisteX1" fmla="*/ 103169 w 449244"/>
              <a:gd name="connsiteY1" fmla="*/ 927100 h 1429385"/>
              <a:gd name="connisteX2" fmla="*/ 2839 w 449244"/>
              <a:gd name="connsiteY2" fmla="*/ 346075 h 1429385"/>
              <a:gd name="connisteX3" fmla="*/ 35859 w 449244"/>
              <a:gd name="connsiteY3" fmla="*/ 0 h 1429385"/>
            </a:gdLst>
            <a:ahLst/>
            <a:cxnLst>
              <a:cxn ang="0">
                <a:pos x="connisteX0" y="connsiteY0"/>
              </a:cxn>
              <a:cxn ang="0">
                <a:pos x="connisteX1" y="connsiteY1"/>
              </a:cxn>
              <a:cxn ang="0">
                <a:pos x="connisteX2" y="connsiteY2"/>
              </a:cxn>
              <a:cxn ang="0">
                <a:pos x="connisteX3" y="connsiteY3"/>
              </a:cxn>
            </a:cxnLst>
            <a:rect l="l" t="t" r="r" b="b"/>
            <a:pathLst>
              <a:path w="449245" h="1429385">
                <a:moveTo>
                  <a:pt x="449245" y="1429385"/>
                </a:moveTo>
                <a:cubicBezTo>
                  <a:pt x="381935" y="1340485"/>
                  <a:pt x="192705" y="1143635"/>
                  <a:pt x="103170" y="927100"/>
                </a:cubicBezTo>
                <a:cubicBezTo>
                  <a:pt x="13635" y="710565"/>
                  <a:pt x="16175" y="531495"/>
                  <a:pt x="2840" y="346075"/>
                </a:cubicBezTo>
                <a:cubicBezTo>
                  <a:pt x="-10495" y="160655"/>
                  <a:pt x="26970" y="57785"/>
                  <a:pt x="35860" y="0"/>
                </a:cubicBezTo>
              </a:path>
            </a:pathLst>
          </a:custGeom>
          <a:noFill/>
          <a:ln>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41" name="任意多边形 40"/>
          <p:cNvSpPr/>
          <p:nvPr/>
        </p:nvSpPr>
        <p:spPr>
          <a:xfrm>
            <a:off x="8036560" y="3070860"/>
            <a:ext cx="413385" cy="1127760"/>
          </a:xfrm>
          <a:custGeom>
            <a:avLst/>
            <a:gdLst>
              <a:gd name="connisteX0" fmla="*/ 0 w 413385"/>
              <a:gd name="connsiteY0" fmla="*/ 0 h 1127760"/>
              <a:gd name="connisteX1" fmla="*/ 44450 w 413385"/>
              <a:gd name="connsiteY1" fmla="*/ 480060 h 1127760"/>
              <a:gd name="connisteX2" fmla="*/ 178435 w 413385"/>
              <a:gd name="connsiteY2" fmla="*/ 837565 h 1127760"/>
              <a:gd name="connisteX3" fmla="*/ 413385 w 413385"/>
              <a:gd name="connsiteY3" fmla="*/ 1127760 h 1127760"/>
            </a:gdLst>
            <a:ahLst/>
            <a:cxnLst>
              <a:cxn ang="0">
                <a:pos x="connisteX0" y="connsiteY0"/>
              </a:cxn>
              <a:cxn ang="0">
                <a:pos x="connisteX1" y="connsiteY1"/>
              </a:cxn>
              <a:cxn ang="0">
                <a:pos x="connisteX2" y="connsiteY2"/>
              </a:cxn>
              <a:cxn ang="0">
                <a:pos x="connisteX3" y="connsiteY3"/>
              </a:cxn>
            </a:cxnLst>
            <a:rect l="l" t="t" r="r" b="b"/>
            <a:pathLst>
              <a:path w="413385" h="1127760">
                <a:moveTo>
                  <a:pt x="0" y="0"/>
                </a:moveTo>
                <a:cubicBezTo>
                  <a:pt x="6350" y="88900"/>
                  <a:pt x="8890" y="312420"/>
                  <a:pt x="44450" y="480060"/>
                </a:cubicBezTo>
                <a:cubicBezTo>
                  <a:pt x="80010" y="647700"/>
                  <a:pt x="104775" y="708025"/>
                  <a:pt x="178435" y="837565"/>
                </a:cubicBezTo>
                <a:cubicBezTo>
                  <a:pt x="252095" y="967105"/>
                  <a:pt x="368935" y="1076960"/>
                  <a:pt x="413385" y="1127760"/>
                </a:cubicBezTo>
              </a:path>
            </a:pathLst>
          </a:custGeom>
          <a:noFill/>
          <a:ln>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pic>
        <p:nvPicPr>
          <p:cNvPr id="3" name="14.1-1">
            <a:hlinkClick r:id="" action="ppaction://media"/>
          </p:cNvPr>
          <p:cNvPicPr/>
          <p:nvPr>
            <a:videoFile r:link="rId3"/>
            <p:extLst>
              <p:ext uri="{DAA4B4D4-6D71-4841-9C94-3DE7FCFB9230}">
                <p14:media xmlns:p14="http://schemas.microsoft.com/office/powerpoint/2010/main" r:embed="rId2"/>
              </p:ext>
            </p:extLst>
          </p:nvPr>
        </p:nvPicPr>
        <p:blipFill>
          <a:blip r:embed="rId7"/>
          <a:stretch>
            <a:fillRect/>
          </a:stretch>
        </p:blipFill>
        <p:spPr>
          <a:xfrm>
            <a:off x="11325860" y="0"/>
            <a:ext cx="876300" cy="492760"/>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additive="base">
                                        <p:cTn id="10" dur="20179" fill="hold"/>
                                        <p:tgtEl>
                                          <p:spTgt spid="3"/>
                                        </p:tgtEl>
                                      </p:cBhvr>
                                    </p:cmd>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childTnLst>
                                    <p:set>
                                      <p:cBhvr>
                                        <p:cTn id="14" dur="1" fill="hold">
                                          <p:stCondLst>
                                            <p:cond delay="0"/>
                                          </p:stCondLst>
                                        </p:cTn>
                                        <p:tgtEl>
                                          <p:spTgt spid="41"/>
                                        </p:tgtEl>
                                        <p:attrNameLst>
                                          <p:attrName>style.visibility</p:attrName>
                                        </p:attrNameLst>
                                      </p:cBhvr>
                                      <p:to>
                                        <p:strVal val="visible"/>
                                      </p:to>
                                    </p:set>
                                    <p:animEffect transition="in" filter="wipe(up)">
                                      <p:cBhvr>
                                        <p:cTn id="15"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1">
              <p:cMediaNode>
                <p:cTn id="16" fill="hold" display="1">
                  <p:stCondLst>
                    <p:cond delay="indefinite"/>
                  </p:stCondLst>
                </p:cTn>
                <p:tgtEl>
                  <p:spTgt spid="3"/>
                </p:tgtEl>
              </p:cMediaNode>
            </p:video>
            <p:seq concurrent="1" nextAc="seek">
              <p:cTn id="17" restart="whenNotActive" fill="hold" evtFilter="cancelBubble" nodeType="interactiveSeq">
                <p:stCondLst>
                  <p:cond evt="onClick" delay="0">
                    <p:tgtEl>
                      <p:spTgt spid="3"/>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additive="base">
                                        <p:cTn id="21" dur="1" fill="hold"/>
                                        <p:tgtEl>
                                          <p:spTgt spid="3"/>
                                        </p:tgtEl>
                                      </p:cBhvr>
                                    </p:cmd>
                                  </p:childTnLst>
                                </p:cTn>
                              </p:par>
                            </p:childTnLst>
                          </p:cTn>
                        </p:par>
                      </p:childTnLst>
                    </p:cTn>
                  </p:par>
                </p:childTnLst>
              </p:cTn>
              <p:nextCondLst>
                <p:cond evt="onClick" delay="0">
                  <p:tgtEl>
                    <p:spTgt spid="3"/>
                  </p:tgtEl>
                </p:cond>
              </p:nextCondLst>
            </p:seq>
          </p:childTnLst>
        </p:cTn>
      </p:par>
    </p:tnLst>
    <p:bldLst>
      <p:bldP spid="41" grpId="0" bldLvl="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sz="2800" b="1">
                <a:solidFill>
                  <a:schemeClr val="bg1"/>
                </a:solidFill>
              </a:rPr>
              <a:t>能量的转化与守恒</a:t>
            </a:r>
          </a:p>
        </p:txBody>
      </p:sp>
      <p:grpSp>
        <p:nvGrpSpPr>
          <p:cNvPr id="17" name="组合 16"/>
          <p:cNvGrpSpPr/>
          <p:nvPr/>
        </p:nvGrpSpPr>
        <p:grpSpPr>
          <a:xfrm>
            <a:off x="7459980" y="2119630"/>
            <a:ext cx="911860" cy="726440"/>
            <a:chOff x="9094" y="2993"/>
            <a:chExt cx="1436" cy="1144"/>
          </a:xfrm>
        </p:grpSpPr>
        <p:sp>
          <p:nvSpPr>
            <p:cNvPr id="15" name="椭圆 14"/>
            <p:cNvSpPr/>
            <p:nvPr/>
          </p:nvSpPr>
          <p:spPr>
            <a:xfrm>
              <a:off x="9240" y="2993"/>
              <a:ext cx="1145" cy="1145"/>
            </a:xfrm>
            <a:prstGeom prst="ellipse">
              <a:avLst/>
            </a:prstGeom>
            <a:solidFill>
              <a:srgbClr val="C3ECFE"/>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16" name="文本框 15"/>
            <p:cNvSpPr txBox="1"/>
            <p:nvPr/>
          </p:nvSpPr>
          <p:spPr>
            <a:xfrm>
              <a:off x="9094" y="3300"/>
              <a:ext cx="1437" cy="531"/>
            </a:xfrm>
            <a:prstGeom prst="rect">
              <a:avLst/>
            </a:prstGeom>
            <a:noFill/>
          </p:spPr>
          <p:txBody>
            <a:bodyPr wrap="square" rtlCol="0">
              <a:spAutoFit/>
            </a:bodyPr>
            <a:lstStyle/>
            <a:p>
              <a:pPr algn="ctr"/>
              <a:r>
                <a:rPr lang="zh-CN" altLang="en-US" sz="1600"/>
                <a:t>机械能</a:t>
              </a:r>
            </a:p>
          </p:txBody>
        </p:sp>
      </p:grpSp>
      <p:grpSp>
        <p:nvGrpSpPr>
          <p:cNvPr id="18" name="组合 17"/>
          <p:cNvGrpSpPr/>
          <p:nvPr/>
        </p:nvGrpSpPr>
        <p:grpSpPr>
          <a:xfrm>
            <a:off x="9307830" y="768985"/>
            <a:ext cx="912495" cy="727075"/>
            <a:chOff x="9094" y="2993"/>
            <a:chExt cx="1437" cy="1145"/>
          </a:xfrm>
        </p:grpSpPr>
        <p:sp>
          <p:nvSpPr>
            <p:cNvPr id="19" name="椭圆 18"/>
            <p:cNvSpPr/>
            <p:nvPr/>
          </p:nvSpPr>
          <p:spPr>
            <a:xfrm>
              <a:off x="9240" y="2993"/>
              <a:ext cx="1145" cy="1145"/>
            </a:xfrm>
            <a:prstGeom prst="ellipse">
              <a:avLst/>
            </a:prstGeom>
            <a:solidFill>
              <a:srgbClr val="FBC6E4"/>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0" name="文本框 19"/>
            <p:cNvSpPr txBox="1"/>
            <p:nvPr/>
          </p:nvSpPr>
          <p:spPr>
            <a:xfrm>
              <a:off x="9094" y="3300"/>
              <a:ext cx="1437" cy="531"/>
            </a:xfrm>
            <a:prstGeom prst="rect">
              <a:avLst/>
            </a:prstGeom>
            <a:noFill/>
          </p:spPr>
          <p:txBody>
            <a:bodyPr wrap="square" rtlCol="0">
              <a:spAutoFit/>
            </a:bodyPr>
            <a:lstStyle/>
            <a:p>
              <a:pPr algn="ctr"/>
              <a:r>
                <a:rPr lang="zh-CN" altLang="en-US" sz="1600"/>
                <a:t>内能</a:t>
              </a:r>
            </a:p>
          </p:txBody>
        </p:sp>
      </p:grpSp>
      <p:sp>
        <p:nvSpPr>
          <p:cNvPr id="24" name="任意多边形 23"/>
          <p:cNvSpPr/>
          <p:nvPr/>
        </p:nvSpPr>
        <p:spPr>
          <a:xfrm>
            <a:off x="8112760" y="1096010"/>
            <a:ext cx="1085215" cy="796925"/>
          </a:xfrm>
          <a:custGeom>
            <a:avLst/>
            <a:gdLst>
              <a:gd name="connisteX0" fmla="*/ 0 w 1085215"/>
              <a:gd name="connsiteY0" fmla="*/ 796925 h 796925"/>
              <a:gd name="connisteX1" fmla="*/ 127000 w 1085215"/>
              <a:gd name="connsiteY1" fmla="*/ 565785 h 796925"/>
              <a:gd name="connisteX2" fmla="*/ 311785 w 1085215"/>
              <a:gd name="connsiteY2" fmla="*/ 381000 h 796925"/>
              <a:gd name="connisteX3" fmla="*/ 519430 w 1085215"/>
              <a:gd name="connsiteY3" fmla="*/ 242570 h 796925"/>
              <a:gd name="connisteX4" fmla="*/ 727075 w 1085215"/>
              <a:gd name="connsiteY4" fmla="*/ 138430 h 796925"/>
              <a:gd name="connisteX5" fmla="*/ 1085215 w 1085215"/>
              <a:gd name="connsiteY5" fmla="*/ 0 h 79692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rect l="l" t="t" r="r" b="b"/>
            <a:pathLst>
              <a:path w="1085215" h="796925">
                <a:moveTo>
                  <a:pt x="0" y="796925"/>
                </a:moveTo>
                <a:cubicBezTo>
                  <a:pt x="21590" y="754380"/>
                  <a:pt x="64770" y="648970"/>
                  <a:pt x="127000" y="565785"/>
                </a:cubicBezTo>
                <a:cubicBezTo>
                  <a:pt x="189230" y="482600"/>
                  <a:pt x="233045" y="445770"/>
                  <a:pt x="311785" y="381000"/>
                </a:cubicBezTo>
                <a:cubicBezTo>
                  <a:pt x="390525" y="316230"/>
                  <a:pt x="436245" y="290830"/>
                  <a:pt x="519430" y="242570"/>
                </a:cubicBezTo>
                <a:cubicBezTo>
                  <a:pt x="602615" y="194310"/>
                  <a:pt x="614045" y="186690"/>
                  <a:pt x="727075" y="138430"/>
                </a:cubicBezTo>
                <a:cubicBezTo>
                  <a:pt x="840105" y="90170"/>
                  <a:pt x="1017905" y="25400"/>
                  <a:pt x="1085215" y="0"/>
                </a:cubicBezTo>
              </a:path>
            </a:pathLst>
          </a:custGeom>
          <a:noFill/>
          <a:ln w="15875" cmpd="sng">
            <a:solidFill>
              <a:schemeClr val="tx1"/>
            </a:solidFill>
            <a:prstDash val="solid"/>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grpSp>
        <p:nvGrpSpPr>
          <p:cNvPr id="27" name="组合 26"/>
          <p:cNvGrpSpPr/>
          <p:nvPr/>
        </p:nvGrpSpPr>
        <p:grpSpPr>
          <a:xfrm>
            <a:off x="11120755" y="2119630"/>
            <a:ext cx="912495" cy="727075"/>
            <a:chOff x="9094" y="2993"/>
            <a:chExt cx="1437" cy="1145"/>
          </a:xfrm>
        </p:grpSpPr>
        <p:sp>
          <p:nvSpPr>
            <p:cNvPr id="28" name="椭圆 27"/>
            <p:cNvSpPr/>
            <p:nvPr/>
          </p:nvSpPr>
          <p:spPr>
            <a:xfrm>
              <a:off x="9240" y="2993"/>
              <a:ext cx="1145" cy="1145"/>
            </a:xfrm>
            <a:prstGeom prst="ellipse">
              <a:avLst/>
            </a:prstGeom>
            <a:solidFill>
              <a:srgbClr val="FCFDBB"/>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9" name="文本框 28"/>
            <p:cNvSpPr txBox="1"/>
            <p:nvPr/>
          </p:nvSpPr>
          <p:spPr>
            <a:xfrm>
              <a:off x="9094" y="3300"/>
              <a:ext cx="1437" cy="531"/>
            </a:xfrm>
            <a:prstGeom prst="rect">
              <a:avLst/>
            </a:prstGeom>
            <a:noFill/>
          </p:spPr>
          <p:txBody>
            <a:bodyPr wrap="square" rtlCol="0">
              <a:spAutoFit/>
            </a:bodyPr>
            <a:lstStyle/>
            <a:p>
              <a:pPr algn="ctr"/>
              <a:r>
                <a:rPr lang="zh-CN" altLang="en-US" sz="1600"/>
                <a:t>光能</a:t>
              </a:r>
            </a:p>
          </p:txBody>
        </p:sp>
      </p:grpSp>
      <p:sp>
        <p:nvSpPr>
          <p:cNvPr id="30" name="任意多边形 29"/>
          <p:cNvSpPr/>
          <p:nvPr/>
        </p:nvSpPr>
        <p:spPr>
          <a:xfrm>
            <a:off x="10179050" y="1373505"/>
            <a:ext cx="1062355" cy="727710"/>
          </a:xfrm>
          <a:custGeom>
            <a:avLst/>
            <a:gdLst>
              <a:gd name="connisteX0" fmla="*/ 1062355 w 1062355"/>
              <a:gd name="connsiteY0" fmla="*/ 727710 h 727710"/>
              <a:gd name="connisteX1" fmla="*/ 866140 w 1062355"/>
              <a:gd name="connsiteY1" fmla="*/ 403860 h 727710"/>
              <a:gd name="connisteX2" fmla="*/ 531495 w 1062355"/>
              <a:gd name="connsiteY2" fmla="*/ 161925 h 727710"/>
              <a:gd name="connisteX3" fmla="*/ 0 w 1062355"/>
              <a:gd name="connsiteY3" fmla="*/ 0 h 727710"/>
            </a:gdLst>
            <a:ahLst/>
            <a:cxnLst>
              <a:cxn ang="0">
                <a:pos x="connisteX0" y="connsiteY0"/>
              </a:cxn>
              <a:cxn ang="0">
                <a:pos x="connisteX1" y="connsiteY1"/>
              </a:cxn>
              <a:cxn ang="0">
                <a:pos x="connisteX2" y="connsiteY2"/>
              </a:cxn>
              <a:cxn ang="0">
                <a:pos x="connisteX3" y="connsiteY3"/>
              </a:cxn>
            </a:cxnLst>
            <a:rect l="l" t="t" r="r" b="b"/>
            <a:pathLst>
              <a:path w="1062355" h="727710">
                <a:moveTo>
                  <a:pt x="1062355" y="727710"/>
                </a:moveTo>
                <a:cubicBezTo>
                  <a:pt x="1029970" y="668020"/>
                  <a:pt x="972185" y="516890"/>
                  <a:pt x="866140" y="403860"/>
                </a:cubicBezTo>
                <a:cubicBezTo>
                  <a:pt x="760095" y="290830"/>
                  <a:pt x="704850" y="242570"/>
                  <a:pt x="531495" y="161925"/>
                </a:cubicBezTo>
                <a:cubicBezTo>
                  <a:pt x="358140" y="81280"/>
                  <a:pt x="99695" y="27305"/>
                  <a:pt x="0" y="0"/>
                </a:cubicBezTo>
              </a:path>
            </a:pathLst>
          </a:custGeom>
          <a:noFill/>
          <a:ln w="15875">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grpSp>
        <p:nvGrpSpPr>
          <p:cNvPr id="33" name="组合 32"/>
          <p:cNvGrpSpPr/>
          <p:nvPr/>
        </p:nvGrpSpPr>
        <p:grpSpPr>
          <a:xfrm>
            <a:off x="8147050" y="4293235"/>
            <a:ext cx="912495" cy="727075"/>
            <a:chOff x="9094" y="2993"/>
            <a:chExt cx="1437" cy="1145"/>
          </a:xfrm>
        </p:grpSpPr>
        <p:sp>
          <p:nvSpPr>
            <p:cNvPr id="34" name="椭圆 33"/>
            <p:cNvSpPr/>
            <p:nvPr/>
          </p:nvSpPr>
          <p:spPr>
            <a:xfrm>
              <a:off x="9240" y="2993"/>
              <a:ext cx="1145" cy="1145"/>
            </a:xfrm>
            <a:prstGeom prst="ellipse">
              <a:avLst/>
            </a:prstGeom>
            <a:solidFill>
              <a:srgbClr val="FDBFA6"/>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35" name="文本框 34"/>
            <p:cNvSpPr txBox="1"/>
            <p:nvPr/>
          </p:nvSpPr>
          <p:spPr>
            <a:xfrm>
              <a:off x="9094" y="3300"/>
              <a:ext cx="1437" cy="531"/>
            </a:xfrm>
            <a:prstGeom prst="rect">
              <a:avLst/>
            </a:prstGeom>
            <a:noFill/>
          </p:spPr>
          <p:txBody>
            <a:bodyPr wrap="square" rtlCol="0">
              <a:spAutoFit/>
            </a:bodyPr>
            <a:lstStyle/>
            <a:p>
              <a:pPr algn="ctr"/>
              <a:r>
                <a:rPr lang="zh-CN" altLang="en-US" sz="1600"/>
                <a:t>电能</a:t>
              </a:r>
            </a:p>
          </p:txBody>
        </p:sp>
      </p:grpSp>
      <p:cxnSp>
        <p:nvCxnSpPr>
          <p:cNvPr id="37" name="直接箭头连接符 36"/>
          <p:cNvCxnSpPr/>
          <p:nvPr/>
        </p:nvCxnSpPr>
        <p:spPr>
          <a:xfrm flipH="1">
            <a:off x="9017000" y="2908300"/>
            <a:ext cx="2308860" cy="1488440"/>
          </a:xfrm>
          <a:prstGeom prst="straightConnector1">
            <a:avLst/>
          </a:prstGeom>
          <a:ln w="15875">
            <a:solidFill>
              <a:schemeClr val="tx1"/>
            </a:solidFill>
            <a:tailEnd type="triangle" w="lg" len="lg"/>
          </a:ln>
        </p:spPr>
        <p:style>
          <a:lnRef idx="2">
            <a:schemeClr val="accent1"/>
          </a:lnRef>
          <a:fillRef idx="0">
            <a:srgbClr val="FFFFFF"/>
          </a:fillRef>
          <a:effectRef idx="0">
            <a:srgbClr val="FFFFFF"/>
          </a:effectRef>
          <a:fontRef idx="minor">
            <a:schemeClr val="tx1"/>
          </a:fontRef>
        </p:style>
      </p:cxnSp>
      <p:sp>
        <p:nvSpPr>
          <p:cNvPr id="38" name="任意多边形 37"/>
          <p:cNvSpPr/>
          <p:nvPr/>
        </p:nvSpPr>
        <p:spPr>
          <a:xfrm>
            <a:off x="7799705" y="2903220"/>
            <a:ext cx="448945" cy="1429385"/>
          </a:xfrm>
          <a:custGeom>
            <a:avLst/>
            <a:gdLst>
              <a:gd name="connisteX0" fmla="*/ 449244 w 449244"/>
              <a:gd name="connsiteY0" fmla="*/ 1429385 h 1429385"/>
              <a:gd name="connisteX1" fmla="*/ 103169 w 449244"/>
              <a:gd name="connsiteY1" fmla="*/ 927100 h 1429385"/>
              <a:gd name="connisteX2" fmla="*/ 2839 w 449244"/>
              <a:gd name="connsiteY2" fmla="*/ 346075 h 1429385"/>
              <a:gd name="connisteX3" fmla="*/ 35859 w 449244"/>
              <a:gd name="connsiteY3" fmla="*/ 0 h 1429385"/>
            </a:gdLst>
            <a:ahLst/>
            <a:cxnLst>
              <a:cxn ang="0">
                <a:pos x="connisteX0" y="connsiteY0"/>
              </a:cxn>
              <a:cxn ang="0">
                <a:pos x="connisteX1" y="connsiteY1"/>
              </a:cxn>
              <a:cxn ang="0">
                <a:pos x="connisteX2" y="connsiteY2"/>
              </a:cxn>
              <a:cxn ang="0">
                <a:pos x="connisteX3" y="connsiteY3"/>
              </a:cxn>
            </a:cxnLst>
            <a:rect l="l" t="t" r="r" b="b"/>
            <a:pathLst>
              <a:path w="449245" h="1429385">
                <a:moveTo>
                  <a:pt x="449245" y="1429385"/>
                </a:moveTo>
                <a:cubicBezTo>
                  <a:pt x="381935" y="1340485"/>
                  <a:pt x="192705" y="1143635"/>
                  <a:pt x="103170" y="927100"/>
                </a:cubicBezTo>
                <a:cubicBezTo>
                  <a:pt x="13635" y="710565"/>
                  <a:pt x="16175" y="531495"/>
                  <a:pt x="2840" y="346075"/>
                </a:cubicBezTo>
                <a:cubicBezTo>
                  <a:pt x="-10495" y="160655"/>
                  <a:pt x="26970" y="57785"/>
                  <a:pt x="35860" y="0"/>
                </a:cubicBezTo>
              </a:path>
            </a:pathLst>
          </a:custGeom>
          <a:noFill/>
          <a:ln w="15875">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41" name="任意多边形 40"/>
          <p:cNvSpPr/>
          <p:nvPr/>
        </p:nvSpPr>
        <p:spPr>
          <a:xfrm>
            <a:off x="8036560" y="3070860"/>
            <a:ext cx="413385" cy="1127760"/>
          </a:xfrm>
          <a:custGeom>
            <a:avLst/>
            <a:gdLst>
              <a:gd name="connisteX0" fmla="*/ 0 w 413385"/>
              <a:gd name="connsiteY0" fmla="*/ 0 h 1127760"/>
              <a:gd name="connisteX1" fmla="*/ 44450 w 413385"/>
              <a:gd name="connsiteY1" fmla="*/ 480060 h 1127760"/>
              <a:gd name="connisteX2" fmla="*/ 178435 w 413385"/>
              <a:gd name="connsiteY2" fmla="*/ 837565 h 1127760"/>
              <a:gd name="connisteX3" fmla="*/ 413385 w 413385"/>
              <a:gd name="connsiteY3" fmla="*/ 1127760 h 1127760"/>
            </a:gdLst>
            <a:ahLst/>
            <a:cxnLst>
              <a:cxn ang="0">
                <a:pos x="connisteX0" y="connsiteY0"/>
              </a:cxn>
              <a:cxn ang="0">
                <a:pos x="connisteX1" y="connsiteY1"/>
              </a:cxn>
              <a:cxn ang="0">
                <a:pos x="connisteX2" y="connsiteY2"/>
              </a:cxn>
              <a:cxn ang="0">
                <a:pos x="connisteX3" y="connsiteY3"/>
              </a:cxn>
            </a:cxnLst>
            <a:rect l="l" t="t" r="r" b="b"/>
            <a:pathLst>
              <a:path w="413385" h="1127760">
                <a:moveTo>
                  <a:pt x="0" y="0"/>
                </a:moveTo>
                <a:cubicBezTo>
                  <a:pt x="6350" y="88900"/>
                  <a:pt x="8890" y="312420"/>
                  <a:pt x="44450" y="480060"/>
                </a:cubicBezTo>
                <a:cubicBezTo>
                  <a:pt x="80010" y="647700"/>
                  <a:pt x="104775" y="708025"/>
                  <a:pt x="178435" y="837565"/>
                </a:cubicBezTo>
                <a:cubicBezTo>
                  <a:pt x="252095" y="967105"/>
                  <a:pt x="368935" y="1076960"/>
                  <a:pt x="413385" y="1127760"/>
                </a:cubicBezTo>
              </a:path>
            </a:pathLst>
          </a:custGeom>
          <a:noFill/>
          <a:ln w="15875">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pic>
        <p:nvPicPr>
          <p:cNvPr id="3" name="图片 2"/>
          <p:cNvPicPr/>
          <p:nvPr/>
        </p:nvPicPr>
        <p:blipFill>
          <a:blip r:embed="rId4"/>
          <a:stretch>
            <a:fillRect/>
          </a:stretch>
        </p:blipFill>
        <p:spPr>
          <a:xfrm>
            <a:off x="1102995" y="3646170"/>
            <a:ext cx="2639695" cy="2567305"/>
          </a:xfrm>
          <a:prstGeom prst="rect">
            <a:avLst/>
          </a:prstGeom>
        </p:spPr>
      </p:pic>
      <p:grpSp>
        <p:nvGrpSpPr>
          <p:cNvPr id="7" name="组合 6"/>
          <p:cNvGrpSpPr/>
          <p:nvPr/>
        </p:nvGrpSpPr>
        <p:grpSpPr>
          <a:xfrm>
            <a:off x="10424160" y="4284980"/>
            <a:ext cx="912495" cy="727075"/>
            <a:chOff x="9094" y="2993"/>
            <a:chExt cx="1437" cy="1145"/>
          </a:xfrm>
        </p:grpSpPr>
        <p:sp>
          <p:nvSpPr>
            <p:cNvPr id="9" name="椭圆 8"/>
            <p:cNvSpPr/>
            <p:nvPr/>
          </p:nvSpPr>
          <p:spPr>
            <a:xfrm>
              <a:off x="9240" y="2993"/>
              <a:ext cx="1145" cy="1145"/>
            </a:xfrm>
            <a:prstGeom prst="ellipse">
              <a:avLst/>
            </a:prstGeom>
            <a:solidFill>
              <a:srgbClr val="C1E7BE"/>
            </a:solidFill>
            <a:ln w="31750">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12" name="文本框 11"/>
            <p:cNvSpPr txBox="1"/>
            <p:nvPr/>
          </p:nvSpPr>
          <p:spPr>
            <a:xfrm>
              <a:off x="9094" y="3300"/>
              <a:ext cx="1437" cy="531"/>
            </a:xfrm>
            <a:prstGeom prst="rect">
              <a:avLst/>
            </a:prstGeom>
            <a:noFill/>
          </p:spPr>
          <p:txBody>
            <a:bodyPr wrap="square" rtlCol="0">
              <a:spAutoFit/>
            </a:bodyPr>
            <a:lstStyle/>
            <a:p>
              <a:pPr algn="ctr"/>
              <a:r>
                <a:rPr lang="zh-CN" altLang="en-US" sz="1600"/>
                <a:t>化学能</a:t>
              </a:r>
            </a:p>
          </p:txBody>
        </p:sp>
      </p:grpSp>
      <p:pic>
        <p:nvPicPr>
          <p:cNvPr id="21" name="图片 20"/>
          <p:cNvPicPr>
            <a:picLocks noChangeAspect="1"/>
          </p:cNvPicPr>
          <p:nvPr/>
        </p:nvPicPr>
        <p:blipFill>
          <a:blip r:embed="rId5"/>
          <a:stretch>
            <a:fillRect/>
          </a:stretch>
        </p:blipFill>
        <p:spPr>
          <a:xfrm>
            <a:off x="1102995" y="3646170"/>
            <a:ext cx="3849370" cy="2566670"/>
          </a:xfrm>
          <a:prstGeom prst="rect">
            <a:avLst/>
          </a:prstGeom>
        </p:spPr>
      </p:pic>
      <p:sp>
        <p:nvSpPr>
          <p:cNvPr id="22" name="任意多边形 21"/>
          <p:cNvSpPr/>
          <p:nvPr/>
        </p:nvSpPr>
        <p:spPr>
          <a:xfrm>
            <a:off x="9197975" y="4629150"/>
            <a:ext cx="1212215" cy="156845"/>
          </a:xfrm>
          <a:custGeom>
            <a:avLst/>
            <a:gdLst>
              <a:gd name="connisteX0" fmla="*/ 0 w 1212215"/>
              <a:gd name="connsiteY0" fmla="*/ 23495 h 157006"/>
              <a:gd name="connisteX1" fmla="*/ 461645 w 1212215"/>
              <a:gd name="connsiteY1" fmla="*/ 150495 h 157006"/>
              <a:gd name="connisteX2" fmla="*/ 935355 w 1212215"/>
              <a:gd name="connsiteY2" fmla="*/ 115570 h 157006"/>
              <a:gd name="connisteX3" fmla="*/ 1212215 w 1212215"/>
              <a:gd name="connsiteY3" fmla="*/ 0 h 157006"/>
            </a:gdLst>
            <a:ahLst/>
            <a:cxnLst>
              <a:cxn ang="0">
                <a:pos x="connisteX0" y="connsiteY0"/>
              </a:cxn>
              <a:cxn ang="0">
                <a:pos x="connisteX1" y="connsiteY1"/>
              </a:cxn>
              <a:cxn ang="0">
                <a:pos x="connisteX2" y="connsiteY2"/>
              </a:cxn>
              <a:cxn ang="0">
                <a:pos x="connisteX3" y="connsiteY3"/>
              </a:cxn>
            </a:cxnLst>
            <a:rect l="l" t="t" r="r" b="b"/>
            <a:pathLst>
              <a:path w="1212215" h="157006">
                <a:moveTo>
                  <a:pt x="0" y="23495"/>
                </a:moveTo>
                <a:cubicBezTo>
                  <a:pt x="82550" y="49530"/>
                  <a:pt x="274320" y="132080"/>
                  <a:pt x="461645" y="150495"/>
                </a:cubicBezTo>
                <a:cubicBezTo>
                  <a:pt x="648970" y="168910"/>
                  <a:pt x="785495" y="145415"/>
                  <a:pt x="935355" y="115570"/>
                </a:cubicBezTo>
                <a:cubicBezTo>
                  <a:pt x="1085215" y="85725"/>
                  <a:pt x="1166495" y="22225"/>
                  <a:pt x="1212215" y="0"/>
                </a:cubicBezTo>
              </a:path>
            </a:pathLst>
          </a:custGeom>
          <a:noFill/>
          <a:ln w="15875">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pic>
        <p:nvPicPr>
          <p:cNvPr id="23" name="图片 22"/>
          <p:cNvPicPr>
            <a:picLocks noChangeAspect="1"/>
          </p:cNvPicPr>
          <p:nvPr/>
        </p:nvPicPr>
        <p:blipFill>
          <a:blip r:embed="rId6"/>
          <a:stretch>
            <a:fillRect/>
          </a:stretch>
        </p:blipFill>
        <p:spPr>
          <a:xfrm>
            <a:off x="1102995" y="3646805"/>
            <a:ext cx="2894330" cy="2566670"/>
          </a:xfrm>
          <a:prstGeom prst="rect">
            <a:avLst/>
          </a:prstGeom>
        </p:spPr>
      </p:pic>
      <p:cxnSp>
        <p:nvCxnSpPr>
          <p:cNvPr id="26" name="直接箭头连接符 25"/>
          <p:cNvCxnSpPr/>
          <p:nvPr/>
        </p:nvCxnSpPr>
        <p:spPr>
          <a:xfrm flipV="1">
            <a:off x="8705850" y="1596390"/>
            <a:ext cx="860425" cy="2513330"/>
          </a:xfrm>
          <a:prstGeom prst="straightConnector1">
            <a:avLst/>
          </a:prstGeom>
          <a:ln w="15875">
            <a:solidFill>
              <a:schemeClr val="tx1"/>
            </a:solidFill>
            <a:tailEnd type="triangle" w="lg" len="lg"/>
          </a:ln>
        </p:spPr>
        <p:style>
          <a:lnRef idx="2">
            <a:schemeClr val="accent1"/>
          </a:lnRef>
          <a:fillRef idx="0">
            <a:srgbClr val="FFFFFF"/>
          </a:fillRef>
          <a:effectRef idx="0">
            <a:srgbClr val="FFFFFF"/>
          </a:effectRef>
          <a:fontRef idx="minor">
            <a:schemeClr val="tx1"/>
          </a:fontRef>
        </p:style>
      </p:cxnSp>
      <p:pic>
        <p:nvPicPr>
          <p:cNvPr id="32" name="图片 31"/>
          <p:cNvPicPr>
            <a:picLocks noChangeAspect="1"/>
          </p:cNvPicPr>
          <p:nvPr/>
        </p:nvPicPr>
        <p:blipFill>
          <a:blip r:embed="rId7"/>
          <a:stretch>
            <a:fillRect/>
          </a:stretch>
        </p:blipFill>
        <p:spPr>
          <a:xfrm>
            <a:off x="1102995" y="3646805"/>
            <a:ext cx="4568443" cy="2566800"/>
          </a:xfrm>
          <a:prstGeom prst="rect">
            <a:avLst/>
          </a:prstGeom>
        </p:spPr>
      </p:pic>
      <p:cxnSp>
        <p:nvCxnSpPr>
          <p:cNvPr id="39" name="直接箭头连接符 38"/>
          <p:cNvCxnSpPr/>
          <p:nvPr/>
        </p:nvCxnSpPr>
        <p:spPr>
          <a:xfrm flipH="1" flipV="1">
            <a:off x="9912350" y="1663065"/>
            <a:ext cx="793115" cy="2502535"/>
          </a:xfrm>
          <a:prstGeom prst="straightConnector1">
            <a:avLst/>
          </a:prstGeom>
          <a:ln w="15875">
            <a:solidFill>
              <a:schemeClr val="tx1"/>
            </a:solidFill>
            <a:tailEnd type="triangle" w="lg" len="lg"/>
          </a:ln>
        </p:spPr>
        <p:style>
          <a:lnRef idx="2">
            <a:schemeClr val="accent1"/>
          </a:lnRef>
          <a:fillRef idx="0">
            <a:srgbClr val="FFFFFF"/>
          </a:fillRef>
          <a:effectRef idx="0">
            <a:srgbClr val="FFFFFF"/>
          </a:effectRef>
          <a:fontRef idx="minor">
            <a:schemeClr val="tx1"/>
          </a:fontRef>
        </p:style>
      </p:cxnSp>
      <p:cxnSp>
        <p:nvCxnSpPr>
          <p:cNvPr id="42" name="直接箭头连接符 41"/>
          <p:cNvCxnSpPr/>
          <p:nvPr/>
        </p:nvCxnSpPr>
        <p:spPr>
          <a:xfrm flipH="1">
            <a:off x="8834120" y="1697990"/>
            <a:ext cx="854710" cy="2541905"/>
          </a:xfrm>
          <a:prstGeom prst="straightConnector1">
            <a:avLst/>
          </a:prstGeom>
          <a:ln w="15875">
            <a:solidFill>
              <a:schemeClr val="tx1"/>
            </a:solidFill>
            <a:tailEnd type="triangle" w="lg" len="lg"/>
          </a:ln>
        </p:spPr>
        <p:style>
          <a:lnRef idx="2">
            <a:schemeClr val="accent1"/>
          </a:lnRef>
          <a:fillRef idx="0">
            <a:srgbClr val="FFFFFF"/>
          </a:fillRef>
          <a:effectRef idx="0">
            <a:srgbClr val="FFFFFF"/>
          </a:effectRef>
          <a:fontRef idx="minor">
            <a:schemeClr val="tx1"/>
          </a:fontRef>
        </p:style>
      </p:cxnSp>
      <p:pic>
        <p:nvPicPr>
          <p:cNvPr id="25" name="图片 24"/>
          <p:cNvPicPr>
            <a:picLocks noChangeAspect="1"/>
          </p:cNvPicPr>
          <p:nvPr/>
        </p:nvPicPr>
        <p:blipFill>
          <a:blip r:embed="rId8"/>
          <a:stretch>
            <a:fillRect/>
          </a:stretch>
        </p:blipFill>
        <p:spPr>
          <a:xfrm>
            <a:off x="1102995" y="3646805"/>
            <a:ext cx="3850200" cy="2566800"/>
          </a:xfrm>
          <a:prstGeom prst="rect">
            <a:avLst/>
          </a:prstGeom>
        </p:spPr>
      </p:pic>
      <p:sp>
        <p:nvSpPr>
          <p:cNvPr id="31" name="任意多边形 30"/>
          <p:cNvSpPr/>
          <p:nvPr/>
        </p:nvSpPr>
        <p:spPr>
          <a:xfrm>
            <a:off x="11310620" y="2966720"/>
            <a:ext cx="502285" cy="1419860"/>
          </a:xfrm>
          <a:custGeom>
            <a:avLst/>
            <a:gdLst>
              <a:gd name="connisteX0" fmla="*/ 496570 w 502401"/>
              <a:gd name="connsiteY0" fmla="*/ 0 h 1419860"/>
              <a:gd name="connisteX1" fmla="*/ 485140 w 502401"/>
              <a:gd name="connsiteY1" fmla="*/ 519430 h 1419860"/>
              <a:gd name="connisteX2" fmla="*/ 346710 w 502401"/>
              <a:gd name="connsiteY2" fmla="*/ 934720 h 1419860"/>
              <a:gd name="connisteX3" fmla="*/ 0 w 502401"/>
              <a:gd name="connsiteY3" fmla="*/ 1419860 h 1419860"/>
            </a:gdLst>
            <a:ahLst/>
            <a:cxnLst>
              <a:cxn ang="0">
                <a:pos x="connisteX0" y="connsiteY0"/>
              </a:cxn>
              <a:cxn ang="0">
                <a:pos x="connisteX1" y="connsiteY1"/>
              </a:cxn>
              <a:cxn ang="0">
                <a:pos x="connisteX2" y="connsiteY2"/>
              </a:cxn>
              <a:cxn ang="0">
                <a:pos x="connisteX3" y="connsiteY3"/>
              </a:cxn>
            </a:cxnLst>
            <a:rect l="l" t="t" r="r" b="b"/>
            <a:pathLst>
              <a:path w="502401" h="1419860">
                <a:moveTo>
                  <a:pt x="496570" y="0"/>
                </a:moveTo>
                <a:cubicBezTo>
                  <a:pt x="497205" y="95885"/>
                  <a:pt x="514985" y="332740"/>
                  <a:pt x="485140" y="519430"/>
                </a:cubicBezTo>
                <a:cubicBezTo>
                  <a:pt x="455295" y="706120"/>
                  <a:pt x="443865" y="754380"/>
                  <a:pt x="346710" y="934720"/>
                </a:cubicBezTo>
                <a:cubicBezTo>
                  <a:pt x="249555" y="1115060"/>
                  <a:pt x="66675" y="1330960"/>
                  <a:pt x="0" y="1419860"/>
                </a:cubicBezTo>
              </a:path>
            </a:pathLst>
          </a:custGeom>
          <a:noFill/>
          <a:ln w="15875">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pic>
        <p:nvPicPr>
          <p:cNvPr id="36" name="图片 35"/>
          <p:cNvPicPr>
            <a:picLocks noChangeAspect="1"/>
          </p:cNvPicPr>
          <p:nvPr/>
        </p:nvPicPr>
        <p:blipFill>
          <a:blip r:embed="rId9"/>
          <a:stretch>
            <a:fillRect/>
          </a:stretch>
        </p:blipFill>
        <p:spPr>
          <a:xfrm>
            <a:off x="1102995" y="3646805"/>
            <a:ext cx="3838206" cy="2566800"/>
          </a:xfrm>
          <a:prstGeom prst="rect">
            <a:avLst/>
          </a:prstGeom>
        </p:spPr>
      </p:pic>
      <p:sp>
        <p:nvSpPr>
          <p:cNvPr id="40" name="任意多边形 39"/>
          <p:cNvSpPr/>
          <p:nvPr/>
        </p:nvSpPr>
        <p:spPr>
          <a:xfrm>
            <a:off x="11149330" y="2978150"/>
            <a:ext cx="381000" cy="1188720"/>
          </a:xfrm>
          <a:custGeom>
            <a:avLst/>
            <a:gdLst>
              <a:gd name="connisteX0" fmla="*/ 0 w 381000"/>
              <a:gd name="connsiteY0" fmla="*/ 1188720 h 1188720"/>
              <a:gd name="connisteX1" fmla="*/ 241935 w 381000"/>
              <a:gd name="connsiteY1" fmla="*/ 877570 h 1188720"/>
              <a:gd name="connisteX2" fmla="*/ 357505 w 381000"/>
              <a:gd name="connsiteY2" fmla="*/ 496570 h 1188720"/>
              <a:gd name="connisteX3" fmla="*/ 381000 w 381000"/>
              <a:gd name="connsiteY3" fmla="*/ 0 h 1188720"/>
            </a:gdLst>
            <a:ahLst/>
            <a:cxnLst>
              <a:cxn ang="0">
                <a:pos x="connisteX0" y="connsiteY0"/>
              </a:cxn>
              <a:cxn ang="0">
                <a:pos x="connisteX1" y="connsiteY1"/>
              </a:cxn>
              <a:cxn ang="0">
                <a:pos x="connisteX2" y="connsiteY2"/>
              </a:cxn>
              <a:cxn ang="0">
                <a:pos x="connisteX3" y="connsiteY3"/>
              </a:cxn>
            </a:cxnLst>
            <a:rect l="l" t="t" r="r" b="b"/>
            <a:pathLst>
              <a:path w="381000" h="1188720">
                <a:moveTo>
                  <a:pt x="0" y="1188720"/>
                </a:moveTo>
                <a:cubicBezTo>
                  <a:pt x="46355" y="1134110"/>
                  <a:pt x="170180" y="1016000"/>
                  <a:pt x="241935" y="877570"/>
                </a:cubicBezTo>
                <a:cubicBezTo>
                  <a:pt x="313690" y="739140"/>
                  <a:pt x="329565" y="671830"/>
                  <a:pt x="357505" y="496570"/>
                </a:cubicBezTo>
                <a:cubicBezTo>
                  <a:pt x="385445" y="321310"/>
                  <a:pt x="378460" y="91440"/>
                  <a:pt x="381000" y="0"/>
                </a:cubicBezTo>
              </a:path>
            </a:pathLst>
          </a:custGeom>
          <a:noFill/>
          <a:ln w="15875">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pic>
        <p:nvPicPr>
          <p:cNvPr id="100" name="图片 99"/>
          <p:cNvPicPr>
            <a:picLocks noChangeAspect="1"/>
          </p:cNvPicPr>
          <p:nvPr/>
        </p:nvPicPr>
        <p:blipFill>
          <a:blip r:embed="rId10"/>
          <a:srcRect t="61728" r="4967"/>
          <a:stretch>
            <a:fillRect/>
          </a:stretch>
        </p:blipFill>
        <p:spPr>
          <a:xfrm>
            <a:off x="1102995" y="3646805"/>
            <a:ext cx="5529864" cy="2566800"/>
          </a:xfrm>
          <a:prstGeom prst="rect">
            <a:avLst/>
          </a:prstGeom>
          <a:noFill/>
          <a:ln w="9525">
            <a:noFill/>
          </a:ln>
        </p:spPr>
      </p:pic>
      <p:pic>
        <p:nvPicPr>
          <p:cNvPr id="45" name="图片 44"/>
          <p:cNvPicPr>
            <a:picLocks noChangeAspect="1"/>
          </p:cNvPicPr>
          <p:nvPr/>
        </p:nvPicPr>
        <p:blipFill>
          <a:blip r:embed="rId11"/>
          <a:stretch>
            <a:fillRect/>
          </a:stretch>
        </p:blipFill>
        <p:spPr>
          <a:xfrm>
            <a:off x="1102995" y="3646805"/>
            <a:ext cx="3419097" cy="2566800"/>
          </a:xfrm>
          <a:prstGeom prst="rect">
            <a:avLst/>
          </a:prstGeom>
        </p:spPr>
      </p:pic>
      <p:sp>
        <p:nvSpPr>
          <p:cNvPr id="46" name="任意多边形 45"/>
          <p:cNvSpPr/>
          <p:nvPr/>
        </p:nvSpPr>
        <p:spPr>
          <a:xfrm>
            <a:off x="10320020" y="1084580"/>
            <a:ext cx="1165860" cy="923290"/>
          </a:xfrm>
          <a:custGeom>
            <a:avLst/>
            <a:gdLst>
              <a:gd name="connisteX0" fmla="*/ 0 w 1165860"/>
              <a:gd name="connsiteY0" fmla="*/ 0 h 923290"/>
              <a:gd name="connisteX1" fmla="*/ 519430 w 1165860"/>
              <a:gd name="connsiteY1" fmla="*/ 196215 h 923290"/>
              <a:gd name="connisteX2" fmla="*/ 900430 w 1165860"/>
              <a:gd name="connsiteY2" fmla="*/ 530860 h 923290"/>
              <a:gd name="connisteX3" fmla="*/ 1165860 w 1165860"/>
              <a:gd name="connsiteY3" fmla="*/ 923290 h 923290"/>
            </a:gdLst>
            <a:ahLst/>
            <a:cxnLst>
              <a:cxn ang="0">
                <a:pos x="connisteX0" y="connsiteY0"/>
              </a:cxn>
              <a:cxn ang="0">
                <a:pos x="connisteX1" y="connsiteY1"/>
              </a:cxn>
              <a:cxn ang="0">
                <a:pos x="connisteX2" y="connsiteY2"/>
              </a:cxn>
              <a:cxn ang="0">
                <a:pos x="connisteX3" y="connsiteY3"/>
              </a:cxn>
            </a:cxnLst>
            <a:rect l="l" t="t" r="r" b="b"/>
            <a:pathLst>
              <a:path w="1165860" h="923290">
                <a:moveTo>
                  <a:pt x="0" y="0"/>
                </a:moveTo>
                <a:cubicBezTo>
                  <a:pt x="96520" y="32385"/>
                  <a:pt x="339090" y="90170"/>
                  <a:pt x="519430" y="196215"/>
                </a:cubicBezTo>
                <a:cubicBezTo>
                  <a:pt x="699770" y="302260"/>
                  <a:pt x="770890" y="385445"/>
                  <a:pt x="900430" y="530860"/>
                </a:cubicBezTo>
                <a:cubicBezTo>
                  <a:pt x="1029970" y="676275"/>
                  <a:pt x="1120140" y="851535"/>
                  <a:pt x="1165860" y="923290"/>
                </a:cubicBezTo>
              </a:path>
            </a:pathLst>
          </a:custGeom>
          <a:noFill/>
          <a:ln w="15875">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pic>
        <p:nvPicPr>
          <p:cNvPr id="47" name="图片 46"/>
          <p:cNvPicPr>
            <a:picLocks noChangeAspect="1"/>
          </p:cNvPicPr>
          <p:nvPr/>
        </p:nvPicPr>
        <p:blipFill>
          <a:blip r:embed="rId12"/>
          <a:srcRect l="5463" t="54465" r="7230" b="4471"/>
          <a:stretch>
            <a:fillRect/>
          </a:stretch>
        </p:blipFill>
        <p:spPr>
          <a:xfrm>
            <a:off x="1102995" y="3646805"/>
            <a:ext cx="3740879" cy="2566800"/>
          </a:xfrm>
          <a:prstGeom prst="rect">
            <a:avLst/>
          </a:prstGeom>
        </p:spPr>
      </p:pic>
      <p:cxnSp>
        <p:nvCxnSpPr>
          <p:cNvPr id="48" name="直接箭头连接符 47"/>
          <p:cNvCxnSpPr/>
          <p:nvPr/>
        </p:nvCxnSpPr>
        <p:spPr>
          <a:xfrm>
            <a:off x="10063480" y="1663065"/>
            <a:ext cx="842645" cy="2505075"/>
          </a:xfrm>
          <a:prstGeom prst="straightConnector1">
            <a:avLst/>
          </a:prstGeom>
          <a:ln w="15875">
            <a:solidFill>
              <a:schemeClr val="tx1"/>
            </a:solidFill>
            <a:tailEnd type="triangle" w="lg" len="lg"/>
          </a:ln>
        </p:spPr>
        <p:style>
          <a:lnRef idx="2">
            <a:schemeClr val="accent1"/>
          </a:lnRef>
          <a:fillRef idx="0">
            <a:srgbClr val="FFFFFF"/>
          </a:fillRef>
          <a:effectRef idx="0">
            <a:srgbClr val="FFFFFF"/>
          </a:effectRef>
          <a:fontRef idx="minor">
            <a:schemeClr val="tx1"/>
          </a:fontRef>
        </p:style>
      </p:cxnSp>
      <p:pic>
        <p:nvPicPr>
          <p:cNvPr id="49" name="图片 48"/>
          <p:cNvPicPr>
            <a:picLocks noChangeAspect="1"/>
          </p:cNvPicPr>
          <p:nvPr/>
        </p:nvPicPr>
        <p:blipFill>
          <a:blip r:embed="rId13"/>
          <a:stretch>
            <a:fillRect/>
          </a:stretch>
        </p:blipFill>
        <p:spPr>
          <a:xfrm>
            <a:off x="1102995" y="3646805"/>
            <a:ext cx="4542371" cy="2566800"/>
          </a:xfrm>
          <a:prstGeom prst="rect">
            <a:avLst/>
          </a:prstGeom>
        </p:spPr>
      </p:pic>
      <p:cxnSp>
        <p:nvCxnSpPr>
          <p:cNvPr id="51" name="直接箭头连接符 50"/>
          <p:cNvCxnSpPr/>
          <p:nvPr/>
        </p:nvCxnSpPr>
        <p:spPr>
          <a:xfrm flipH="1">
            <a:off x="8437880" y="2562225"/>
            <a:ext cx="2586355" cy="11430"/>
          </a:xfrm>
          <a:prstGeom prst="straightConnector1">
            <a:avLst/>
          </a:prstGeom>
          <a:ln w="15875">
            <a:solidFill>
              <a:schemeClr val="tx1"/>
            </a:solidFill>
            <a:tailEnd type="triangle" w="lg" len="lg"/>
          </a:ln>
        </p:spPr>
        <p:style>
          <a:lnRef idx="2">
            <a:schemeClr val="accent1"/>
          </a:lnRef>
          <a:fillRef idx="0">
            <a:srgbClr val="FFFFFF"/>
          </a:fillRef>
          <a:effectRef idx="0">
            <a:srgbClr val="FFFFFF"/>
          </a:effectRef>
          <a:fontRef idx="minor">
            <a:schemeClr val="tx1"/>
          </a:fontRef>
        </p:style>
      </p:cxnSp>
      <p:cxnSp>
        <p:nvCxnSpPr>
          <p:cNvPr id="52" name="直接箭头连接符 51"/>
          <p:cNvCxnSpPr/>
          <p:nvPr/>
        </p:nvCxnSpPr>
        <p:spPr>
          <a:xfrm>
            <a:off x="8414385" y="2388870"/>
            <a:ext cx="2632710" cy="0"/>
          </a:xfrm>
          <a:prstGeom prst="straightConnector1">
            <a:avLst/>
          </a:prstGeom>
          <a:ln w="15875">
            <a:solidFill>
              <a:schemeClr val="tx1"/>
            </a:solidFill>
            <a:tailEnd type="triangle" w="lg" len="lg"/>
          </a:ln>
        </p:spPr>
        <p:style>
          <a:lnRef idx="2">
            <a:schemeClr val="accent1"/>
          </a:lnRef>
          <a:fillRef idx="0">
            <a:srgbClr val="FFFFFF"/>
          </a:fillRef>
          <a:effectRef idx="0">
            <a:srgbClr val="FFFFFF"/>
          </a:effectRef>
          <a:fontRef idx="minor">
            <a:schemeClr val="tx1"/>
          </a:fontRef>
        </p:style>
      </p:cxnSp>
      <p:pic>
        <p:nvPicPr>
          <p:cNvPr id="53" name="图片 52"/>
          <p:cNvPicPr>
            <a:picLocks noChangeAspect="1"/>
          </p:cNvPicPr>
          <p:nvPr/>
        </p:nvPicPr>
        <p:blipFill>
          <a:blip r:embed="rId14"/>
          <a:stretch>
            <a:fillRect/>
          </a:stretch>
        </p:blipFill>
        <p:spPr>
          <a:xfrm>
            <a:off x="1102995" y="3636645"/>
            <a:ext cx="2566800" cy="2566800"/>
          </a:xfrm>
          <a:prstGeom prst="rect">
            <a:avLst/>
          </a:prstGeom>
        </p:spPr>
      </p:pic>
      <p:pic>
        <p:nvPicPr>
          <p:cNvPr id="54" name="图片 53"/>
          <p:cNvPicPr>
            <a:picLocks noChangeAspect="1"/>
          </p:cNvPicPr>
          <p:nvPr/>
        </p:nvPicPr>
        <p:blipFill>
          <a:blip r:embed="rId15"/>
          <a:stretch>
            <a:fillRect/>
          </a:stretch>
        </p:blipFill>
        <p:spPr>
          <a:xfrm>
            <a:off x="1102995" y="3646805"/>
            <a:ext cx="4183884" cy="2566800"/>
          </a:xfrm>
          <a:prstGeom prst="rect">
            <a:avLst/>
          </a:prstGeom>
        </p:spPr>
      </p:pic>
      <p:cxnSp>
        <p:nvCxnSpPr>
          <p:cNvPr id="55" name="直接箭头连接符 54"/>
          <p:cNvCxnSpPr/>
          <p:nvPr/>
        </p:nvCxnSpPr>
        <p:spPr>
          <a:xfrm flipV="1">
            <a:off x="8972550" y="2827655"/>
            <a:ext cx="2205355" cy="1431925"/>
          </a:xfrm>
          <a:prstGeom prst="straightConnector1">
            <a:avLst/>
          </a:prstGeom>
          <a:ln w="15875">
            <a:solidFill>
              <a:schemeClr val="tx1"/>
            </a:solidFill>
            <a:tailEnd type="triangle" w="lg" len="lg"/>
          </a:ln>
        </p:spPr>
        <p:style>
          <a:lnRef idx="2">
            <a:schemeClr val="accent1"/>
          </a:lnRef>
          <a:fillRef idx="0">
            <a:srgbClr val="FFFFFF"/>
          </a:fillRef>
          <a:effectRef idx="0">
            <a:srgbClr val="FFFFFF"/>
          </a:effectRef>
          <a:fontRef idx="minor">
            <a:schemeClr val="tx1"/>
          </a:fontRef>
        </p:style>
      </p:cxnSp>
      <p:pic>
        <p:nvPicPr>
          <p:cNvPr id="56" name="图片 55"/>
          <p:cNvPicPr>
            <a:picLocks noChangeAspect="1"/>
          </p:cNvPicPr>
          <p:nvPr/>
        </p:nvPicPr>
        <p:blipFill>
          <a:blip r:embed="rId16"/>
          <a:srcRect b="9329"/>
          <a:stretch>
            <a:fillRect/>
          </a:stretch>
        </p:blipFill>
        <p:spPr>
          <a:xfrm>
            <a:off x="1102995" y="3636645"/>
            <a:ext cx="4557063" cy="2566800"/>
          </a:xfrm>
          <a:prstGeom prst="rect">
            <a:avLst/>
          </a:prstGeom>
        </p:spPr>
      </p:pic>
      <p:cxnSp>
        <p:nvCxnSpPr>
          <p:cNvPr id="59" name="直接箭头连接符 58"/>
          <p:cNvCxnSpPr/>
          <p:nvPr/>
        </p:nvCxnSpPr>
        <p:spPr>
          <a:xfrm flipH="1" flipV="1">
            <a:off x="8383905" y="2874010"/>
            <a:ext cx="2066290" cy="1581785"/>
          </a:xfrm>
          <a:prstGeom prst="straightConnector1">
            <a:avLst/>
          </a:prstGeom>
          <a:ln w="15875">
            <a:solidFill>
              <a:schemeClr val="tx1"/>
            </a:solidFill>
            <a:tailEnd type="triangle" w="lg" len="lg"/>
          </a:ln>
        </p:spPr>
        <p:style>
          <a:lnRef idx="2">
            <a:schemeClr val="accent1"/>
          </a:lnRef>
          <a:fillRef idx="0">
            <a:srgbClr val="FFFFFF"/>
          </a:fillRef>
          <a:effectRef idx="0">
            <a:srgbClr val="FFFFFF"/>
          </a:effectRef>
          <a:fontRef idx="minor">
            <a:schemeClr val="tx1"/>
          </a:fontRef>
        </p:style>
      </p:cxnSp>
      <p:cxnSp>
        <p:nvCxnSpPr>
          <p:cNvPr id="60" name="直接箭头连接符 59"/>
          <p:cNvCxnSpPr/>
          <p:nvPr/>
        </p:nvCxnSpPr>
        <p:spPr>
          <a:xfrm>
            <a:off x="8464550" y="2770505"/>
            <a:ext cx="2055495" cy="1569720"/>
          </a:xfrm>
          <a:prstGeom prst="straightConnector1">
            <a:avLst/>
          </a:prstGeom>
          <a:ln w="15875">
            <a:solidFill>
              <a:schemeClr val="tx1"/>
            </a:solidFill>
            <a:tailEnd type="triangle" w="lg" len="lg"/>
          </a:ln>
        </p:spPr>
        <p:style>
          <a:lnRef idx="2">
            <a:schemeClr val="accent1"/>
          </a:lnRef>
          <a:fillRef idx="0">
            <a:srgbClr val="FFFFFF"/>
          </a:fillRef>
          <a:effectRef idx="0">
            <a:srgbClr val="FFFFFF"/>
          </a:effectRef>
          <a:fontRef idx="minor">
            <a:schemeClr val="tx1"/>
          </a:fontRef>
        </p:style>
      </p:cxnSp>
      <p:sp>
        <p:nvSpPr>
          <p:cNvPr id="61" name="任意多边形 60"/>
          <p:cNvSpPr/>
          <p:nvPr/>
        </p:nvSpPr>
        <p:spPr>
          <a:xfrm>
            <a:off x="9145905" y="4839335"/>
            <a:ext cx="1327785" cy="161925"/>
          </a:xfrm>
          <a:custGeom>
            <a:avLst/>
            <a:gdLst>
              <a:gd name="connisteX0" fmla="*/ 1327785 w 1327785"/>
              <a:gd name="connsiteY0" fmla="*/ 0 h 161930"/>
              <a:gd name="connisteX1" fmla="*/ 796290 w 1327785"/>
              <a:gd name="connsiteY1" fmla="*/ 150495 h 161930"/>
              <a:gd name="connisteX2" fmla="*/ 403860 w 1327785"/>
              <a:gd name="connsiteY2" fmla="*/ 127000 h 161930"/>
              <a:gd name="connisteX3" fmla="*/ 0 w 1327785"/>
              <a:gd name="connsiteY3" fmla="*/ 11430 h 161930"/>
            </a:gdLst>
            <a:ahLst/>
            <a:cxnLst>
              <a:cxn ang="0">
                <a:pos x="connisteX0" y="connsiteY0"/>
              </a:cxn>
              <a:cxn ang="0">
                <a:pos x="connisteX1" y="connsiteY1"/>
              </a:cxn>
              <a:cxn ang="0">
                <a:pos x="connisteX2" y="connsiteY2"/>
              </a:cxn>
              <a:cxn ang="0">
                <a:pos x="connisteX3" y="connsiteY3"/>
              </a:cxn>
            </a:cxnLst>
            <a:rect l="l" t="t" r="r" b="b"/>
            <a:pathLst>
              <a:path w="1327785" h="161930">
                <a:moveTo>
                  <a:pt x="1327785" y="0"/>
                </a:moveTo>
                <a:cubicBezTo>
                  <a:pt x="1229360" y="30480"/>
                  <a:pt x="981075" y="125095"/>
                  <a:pt x="796290" y="150495"/>
                </a:cubicBezTo>
                <a:cubicBezTo>
                  <a:pt x="611505" y="175895"/>
                  <a:pt x="563245" y="154940"/>
                  <a:pt x="403860" y="127000"/>
                </a:cubicBezTo>
                <a:cubicBezTo>
                  <a:pt x="244475" y="99060"/>
                  <a:pt x="73025" y="34290"/>
                  <a:pt x="0" y="11430"/>
                </a:cubicBezTo>
              </a:path>
            </a:pathLst>
          </a:custGeom>
          <a:noFill/>
          <a:ln w="19050">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62" name="任意多边形 61"/>
          <p:cNvSpPr/>
          <p:nvPr/>
        </p:nvSpPr>
        <p:spPr>
          <a:xfrm>
            <a:off x="8279765" y="1245870"/>
            <a:ext cx="939800" cy="762000"/>
          </a:xfrm>
          <a:custGeom>
            <a:avLst/>
            <a:gdLst>
              <a:gd name="connisteX0" fmla="*/ 939800 w 939800"/>
              <a:gd name="connsiteY0" fmla="*/ 0 h 762000"/>
              <a:gd name="connisteX1" fmla="*/ 538480 w 939800"/>
              <a:gd name="connsiteY1" fmla="*/ 172720 h 762000"/>
              <a:gd name="connisteX2" fmla="*/ 177800 w 939800"/>
              <a:gd name="connsiteY2" fmla="*/ 462280 h 762000"/>
              <a:gd name="connisteX3" fmla="*/ 45720 w 939800"/>
              <a:gd name="connsiteY3" fmla="*/ 624840 h 762000"/>
              <a:gd name="connisteX4" fmla="*/ 0 w 939800"/>
              <a:gd name="connsiteY4" fmla="*/ 762000 h 762000"/>
            </a:gdLst>
            <a:ahLst/>
            <a:cxnLst>
              <a:cxn ang="0">
                <a:pos x="connisteX0" y="connsiteY0"/>
              </a:cxn>
              <a:cxn ang="0">
                <a:pos x="connisteX1" y="connsiteY1"/>
              </a:cxn>
              <a:cxn ang="0">
                <a:pos x="connisteX2" y="connsiteY2"/>
              </a:cxn>
              <a:cxn ang="0">
                <a:pos x="connisteX3" y="connsiteY3"/>
              </a:cxn>
              <a:cxn ang="0">
                <a:pos x="connisteX4" y="connsiteY4"/>
              </a:cxn>
            </a:cxnLst>
            <a:rect l="l" t="t" r="r" b="b"/>
            <a:pathLst>
              <a:path w="939800" h="762000">
                <a:moveTo>
                  <a:pt x="939800" y="0"/>
                </a:moveTo>
                <a:cubicBezTo>
                  <a:pt x="866775" y="28575"/>
                  <a:pt x="690880" y="80010"/>
                  <a:pt x="538480" y="172720"/>
                </a:cubicBezTo>
                <a:cubicBezTo>
                  <a:pt x="386080" y="265430"/>
                  <a:pt x="276225" y="372110"/>
                  <a:pt x="177800" y="462280"/>
                </a:cubicBezTo>
                <a:cubicBezTo>
                  <a:pt x="79375" y="552450"/>
                  <a:pt x="81280" y="565150"/>
                  <a:pt x="45720" y="624840"/>
                </a:cubicBezTo>
                <a:cubicBezTo>
                  <a:pt x="10160" y="684530"/>
                  <a:pt x="6350" y="737870"/>
                  <a:pt x="0" y="762000"/>
                </a:cubicBezTo>
              </a:path>
            </a:pathLst>
          </a:custGeom>
          <a:noFill/>
          <a:ln w="19050">
            <a:solidFill>
              <a:schemeClr val="tx1"/>
            </a:solidFill>
            <a:tailEnd type="triangle" w="lg" len="lg"/>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64" name="文本框 63"/>
          <p:cNvSpPr txBox="1"/>
          <p:nvPr/>
        </p:nvSpPr>
        <p:spPr>
          <a:xfrm>
            <a:off x="547370" y="1830070"/>
            <a:ext cx="7004685" cy="1529715"/>
          </a:xfrm>
          <a:prstGeom prst="rect">
            <a:avLst/>
          </a:prstGeom>
          <a:noFill/>
        </p:spPr>
        <p:txBody>
          <a:bodyPr wrap="square" rtlCol="0">
            <a:spAutoFit/>
          </a:bodyPr>
          <a:lstStyle/>
          <a:p>
            <a:pPr indent="0" algn="l">
              <a:lnSpc>
                <a:spcPct val="130000"/>
              </a:lnSpc>
              <a:spcBef>
                <a:spcPts val="0"/>
              </a:spcBef>
              <a:spcAft>
                <a:spcPts val="0"/>
              </a:spcAft>
              <a:buFont typeface="Wingdings" panose="05000000000000000000" charset="0"/>
              <a:buNone/>
            </a:pPr>
            <a:r>
              <a:rPr lang="zh-CN" sz="2400">
                <a:solidFill>
                  <a:schemeClr val="tx1"/>
                </a:solidFill>
              </a:rPr>
              <a:t>自然界中的各种现象都是互相联系的。</a:t>
            </a:r>
          </a:p>
          <a:p>
            <a:pPr indent="0" algn="l">
              <a:lnSpc>
                <a:spcPct val="130000"/>
              </a:lnSpc>
              <a:spcBef>
                <a:spcPts val="0"/>
              </a:spcBef>
              <a:spcAft>
                <a:spcPts val="0"/>
              </a:spcAft>
              <a:buFont typeface="Wingdings" panose="05000000000000000000" charset="0"/>
              <a:buNone/>
            </a:pPr>
            <a:r>
              <a:rPr lang="zh-CN" sz="2400">
                <a:solidFill>
                  <a:schemeClr val="tx1"/>
                </a:solidFill>
                <a:sym typeface="+mn-ea"/>
              </a:rPr>
              <a:t>科学家们经过长期探索，发现能量转化非常普遍。</a:t>
            </a:r>
          </a:p>
          <a:p>
            <a:pPr indent="0" algn="l">
              <a:lnSpc>
                <a:spcPct val="130000"/>
              </a:lnSpc>
              <a:spcBef>
                <a:spcPts val="0"/>
              </a:spcBef>
              <a:spcAft>
                <a:spcPts val="0"/>
              </a:spcAft>
              <a:buFont typeface="Wingdings" panose="05000000000000000000" charset="0"/>
              <a:buNone/>
            </a:pPr>
            <a:r>
              <a:rPr lang="zh-CN" sz="2400">
                <a:solidFill>
                  <a:schemeClr val="tx1"/>
                </a:solidFill>
                <a:sym typeface="+mn-ea"/>
              </a:rPr>
              <a:t>在一定条件下，各种形式的能量是可以相互转化的。</a:t>
            </a:r>
          </a:p>
        </p:txBody>
      </p:sp>
      <p:sp>
        <p:nvSpPr>
          <p:cNvPr id="65" name="文本框 64"/>
          <p:cNvSpPr txBox="1"/>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能量的转化</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4">
                                            <p:txEl>
                                              <p:pRg st="0" end="0"/>
                                            </p:txEl>
                                          </p:spTgt>
                                        </p:tgtEl>
                                        <p:attrNameLst>
                                          <p:attrName>style.visibility</p:attrName>
                                        </p:attrNameLst>
                                      </p:cBhvr>
                                      <p:to>
                                        <p:strVal val="visible"/>
                                      </p:to>
                                    </p:set>
                                    <p:animEffect transition="in" filter="wipe(left)">
                                      <p:cBhvr>
                                        <p:cTn id="7" dur="500"/>
                                        <p:tgtEl>
                                          <p:spTgt spid="6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64">
                                            <p:txEl>
                                              <p:pRg st="1" end="1"/>
                                            </p:txEl>
                                          </p:spTgt>
                                        </p:tgtEl>
                                        <p:attrNameLst>
                                          <p:attrName>style.visibility</p:attrName>
                                        </p:attrNameLst>
                                      </p:cBhvr>
                                      <p:to>
                                        <p:strVal val="visible"/>
                                      </p:to>
                                    </p:set>
                                    <p:animEffect transition="in" filter="wipe(left)">
                                      <p:cBhvr>
                                        <p:cTn id="12" dur="500"/>
                                        <p:tgtEl>
                                          <p:spTgt spid="6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64">
                                            <p:txEl>
                                              <p:pRg st="2" end="2"/>
                                            </p:txEl>
                                          </p:spTgt>
                                        </p:tgtEl>
                                        <p:attrNameLst>
                                          <p:attrName>style.visibility</p:attrName>
                                        </p:attrNameLst>
                                      </p:cBhvr>
                                      <p:to>
                                        <p:strVal val="visible"/>
                                      </p:to>
                                    </p:set>
                                    <p:animEffect transition="in" filter="wipe(left)">
                                      <p:cBhvr>
                                        <p:cTn id="17" dur="500"/>
                                        <p:tgtEl>
                                          <p:spTgt spid="64">
                                            <p:txEl>
                                              <p:pRg st="2" end="2"/>
                                            </p:txEl>
                                          </p:spTgt>
                                        </p:tgtEl>
                                      </p:cBhvr>
                                    </p:animEffect>
                                  </p:childTnLst>
                                </p:cTn>
                              </p:par>
                            </p:childTnLst>
                          </p:cTn>
                        </p:par>
                        <p:par>
                          <p:cTn id="18" fill="hold">
                            <p:stCondLst>
                              <p:cond delay="500"/>
                            </p:stCondLst>
                            <p:childTnLst>
                              <p:par>
                                <p:cTn id="19" presetID="22" presetClass="entr" presetSubtype="8" fill="hold"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wipe(left)">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2"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wipe(right)">
                                      <p:cBhvr>
                                        <p:cTn id="26" dur="500"/>
                                        <p:tgtEl>
                                          <p:spTgt spid="7"/>
                                        </p:tgtEl>
                                      </p:cBhvr>
                                    </p:animEffect>
                                  </p:childTnLst>
                                </p:cTn>
                              </p:par>
                            </p:childTnLst>
                          </p:cTn>
                        </p:par>
                        <p:par>
                          <p:cTn id="27" fill="hold">
                            <p:stCondLst>
                              <p:cond delay="500"/>
                            </p:stCondLst>
                            <p:childTnLst>
                              <p:par>
                                <p:cTn id="28" presetID="22" presetClass="entr" presetSubtype="2" fill="hold" grpId="0" nodeType="afterEffect">
                                  <p:stCondLst>
                                    <p:cond delay="0"/>
                                  </p:stCondLst>
                                  <p:childTnLst>
                                    <p:set>
                                      <p:cBhvr>
                                        <p:cTn id="29" dur="1" fill="hold">
                                          <p:stCondLst>
                                            <p:cond delay="0"/>
                                          </p:stCondLst>
                                        </p:cTn>
                                        <p:tgtEl>
                                          <p:spTgt spid="61"/>
                                        </p:tgtEl>
                                        <p:attrNameLst>
                                          <p:attrName>style.visibility</p:attrName>
                                        </p:attrNameLst>
                                      </p:cBhvr>
                                      <p:to>
                                        <p:strVal val="visible"/>
                                      </p:to>
                                    </p:set>
                                    <p:animEffect transition="in" filter="wipe(right)">
                                      <p:cBhvr>
                                        <p:cTn id="30" dur="500"/>
                                        <p:tgtEl>
                                          <p:spTgt spid="61"/>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8" fill="hold" nodeType="click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wipe(left)">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wipe(left)">
                                      <p:cBhvr>
                                        <p:cTn id="40" dur="500"/>
                                        <p:tgtEl>
                                          <p:spTgt spid="22"/>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8" fill="hold" nodeType="click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wipe(left)">
                                      <p:cBhvr>
                                        <p:cTn id="45" dur="500"/>
                                        <p:tgtEl>
                                          <p:spTgt spid="23"/>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4" fill="hold" nodeType="clickEffect">
                                  <p:stCondLst>
                                    <p:cond delay="0"/>
                                  </p:stCondLst>
                                  <p:childTnLst>
                                    <p:set>
                                      <p:cBhvr>
                                        <p:cTn id="49" dur="1" fill="hold">
                                          <p:stCondLst>
                                            <p:cond delay="0"/>
                                          </p:stCondLst>
                                        </p:cTn>
                                        <p:tgtEl>
                                          <p:spTgt spid="26"/>
                                        </p:tgtEl>
                                        <p:attrNameLst>
                                          <p:attrName>style.visibility</p:attrName>
                                        </p:attrNameLst>
                                      </p:cBhvr>
                                      <p:to>
                                        <p:strVal val="visible"/>
                                      </p:to>
                                    </p:set>
                                    <p:animEffect transition="in" filter="wipe(down)">
                                      <p:cBhvr>
                                        <p:cTn id="50" dur="500"/>
                                        <p:tgtEl>
                                          <p:spTgt spid="26"/>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8" fill="hold" nodeType="clickEffect">
                                  <p:stCondLst>
                                    <p:cond delay="0"/>
                                  </p:stCondLst>
                                  <p:childTnLst>
                                    <p:set>
                                      <p:cBhvr>
                                        <p:cTn id="54" dur="1" fill="hold">
                                          <p:stCondLst>
                                            <p:cond delay="0"/>
                                          </p:stCondLst>
                                        </p:cTn>
                                        <p:tgtEl>
                                          <p:spTgt spid="32"/>
                                        </p:tgtEl>
                                        <p:attrNameLst>
                                          <p:attrName>style.visibility</p:attrName>
                                        </p:attrNameLst>
                                      </p:cBhvr>
                                      <p:to>
                                        <p:strVal val="visible"/>
                                      </p:to>
                                    </p:set>
                                    <p:animEffect transition="in" filter="wipe(left)">
                                      <p:cBhvr>
                                        <p:cTn id="55" dur="500"/>
                                        <p:tgtEl>
                                          <p:spTgt spid="32"/>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4" fill="hold" nodeType="clickEffect">
                                  <p:stCondLst>
                                    <p:cond delay="0"/>
                                  </p:stCondLst>
                                  <p:childTnLst>
                                    <p:set>
                                      <p:cBhvr>
                                        <p:cTn id="59" dur="1" fill="hold">
                                          <p:stCondLst>
                                            <p:cond delay="0"/>
                                          </p:stCondLst>
                                        </p:cTn>
                                        <p:tgtEl>
                                          <p:spTgt spid="39"/>
                                        </p:tgtEl>
                                        <p:attrNameLst>
                                          <p:attrName>style.visibility</p:attrName>
                                        </p:attrNameLst>
                                      </p:cBhvr>
                                      <p:to>
                                        <p:strVal val="visible"/>
                                      </p:to>
                                    </p:set>
                                    <p:animEffect transition="in" filter="wipe(down)">
                                      <p:cBhvr>
                                        <p:cTn id="60" dur="500"/>
                                        <p:tgtEl>
                                          <p:spTgt spid="39"/>
                                        </p:tgtEl>
                                      </p:cBhvr>
                                    </p:animEffect>
                                  </p:childTnLst>
                                </p:cTn>
                              </p:par>
                            </p:childTnLst>
                          </p:cTn>
                        </p:par>
                      </p:childTnLst>
                    </p:cTn>
                  </p:par>
                  <p:par>
                    <p:cTn id="61" fill="hold">
                      <p:stCondLst>
                        <p:cond delay="indefinite"/>
                      </p:stCondLst>
                      <p:childTnLst>
                        <p:par>
                          <p:cTn id="62" fill="hold">
                            <p:stCondLst>
                              <p:cond delay="0"/>
                            </p:stCondLst>
                            <p:childTnLst>
                              <p:par>
                                <p:cTn id="63" presetID="22" presetClass="entr" presetSubtype="1" fill="hold" nodeType="clickEffect">
                                  <p:stCondLst>
                                    <p:cond delay="0"/>
                                  </p:stCondLst>
                                  <p:childTnLst>
                                    <p:set>
                                      <p:cBhvr>
                                        <p:cTn id="64" dur="1" fill="hold">
                                          <p:stCondLst>
                                            <p:cond delay="0"/>
                                          </p:stCondLst>
                                        </p:cTn>
                                        <p:tgtEl>
                                          <p:spTgt spid="42"/>
                                        </p:tgtEl>
                                        <p:attrNameLst>
                                          <p:attrName>style.visibility</p:attrName>
                                        </p:attrNameLst>
                                      </p:cBhvr>
                                      <p:to>
                                        <p:strVal val="visible"/>
                                      </p:to>
                                    </p:set>
                                    <p:animEffect transition="in" filter="wipe(up)">
                                      <p:cBhvr>
                                        <p:cTn id="65" dur="500"/>
                                        <p:tgtEl>
                                          <p:spTgt spid="42"/>
                                        </p:tgtEl>
                                      </p:cBhvr>
                                    </p:animEffect>
                                  </p:childTnLst>
                                </p:cTn>
                              </p:par>
                            </p:childTnLst>
                          </p:cTn>
                        </p:par>
                      </p:childTnLst>
                    </p:cTn>
                  </p:par>
                  <p:par>
                    <p:cTn id="66" fill="hold">
                      <p:stCondLst>
                        <p:cond delay="indefinite"/>
                      </p:stCondLst>
                      <p:childTnLst>
                        <p:par>
                          <p:cTn id="67" fill="hold">
                            <p:stCondLst>
                              <p:cond delay="0"/>
                            </p:stCondLst>
                            <p:childTnLst>
                              <p:par>
                                <p:cTn id="68" presetID="22" presetClass="entr" presetSubtype="8" fill="hold" nodeType="clickEffect">
                                  <p:stCondLst>
                                    <p:cond delay="0"/>
                                  </p:stCondLst>
                                  <p:childTnLst>
                                    <p:set>
                                      <p:cBhvr>
                                        <p:cTn id="69" dur="1" fill="hold">
                                          <p:stCondLst>
                                            <p:cond delay="0"/>
                                          </p:stCondLst>
                                        </p:cTn>
                                        <p:tgtEl>
                                          <p:spTgt spid="25"/>
                                        </p:tgtEl>
                                        <p:attrNameLst>
                                          <p:attrName>style.visibility</p:attrName>
                                        </p:attrNameLst>
                                      </p:cBhvr>
                                      <p:to>
                                        <p:strVal val="visible"/>
                                      </p:to>
                                    </p:set>
                                    <p:animEffect transition="in" filter="wipe(left)">
                                      <p:cBhvr>
                                        <p:cTn id="70" dur="500"/>
                                        <p:tgtEl>
                                          <p:spTgt spid="25"/>
                                        </p:tgtEl>
                                      </p:cBhvr>
                                    </p:animEffect>
                                  </p:childTnLst>
                                </p:cTn>
                              </p:par>
                            </p:childTnLst>
                          </p:cTn>
                        </p:par>
                      </p:childTnLst>
                    </p:cTn>
                  </p:par>
                  <p:par>
                    <p:cTn id="71" fill="hold">
                      <p:stCondLst>
                        <p:cond delay="indefinite"/>
                      </p:stCondLst>
                      <p:childTnLst>
                        <p:par>
                          <p:cTn id="72" fill="hold">
                            <p:stCondLst>
                              <p:cond delay="0"/>
                            </p:stCondLst>
                            <p:childTnLst>
                              <p:par>
                                <p:cTn id="73" presetID="22" presetClass="entr" presetSubtype="1" fill="hold" grpId="0" nodeType="clickEffect">
                                  <p:stCondLst>
                                    <p:cond delay="0"/>
                                  </p:stCondLst>
                                  <p:childTnLst>
                                    <p:set>
                                      <p:cBhvr>
                                        <p:cTn id="74" dur="1" fill="hold">
                                          <p:stCondLst>
                                            <p:cond delay="0"/>
                                          </p:stCondLst>
                                        </p:cTn>
                                        <p:tgtEl>
                                          <p:spTgt spid="31"/>
                                        </p:tgtEl>
                                        <p:attrNameLst>
                                          <p:attrName>style.visibility</p:attrName>
                                        </p:attrNameLst>
                                      </p:cBhvr>
                                      <p:to>
                                        <p:strVal val="visible"/>
                                      </p:to>
                                    </p:set>
                                    <p:animEffect transition="in" filter="wipe(up)">
                                      <p:cBhvr>
                                        <p:cTn id="75" dur="500"/>
                                        <p:tgtEl>
                                          <p:spTgt spid="31"/>
                                        </p:tgtEl>
                                      </p:cBhvr>
                                    </p:animEffect>
                                  </p:childTnLst>
                                </p:cTn>
                              </p:par>
                            </p:childTnLst>
                          </p:cTn>
                        </p:par>
                      </p:childTnLst>
                    </p:cTn>
                  </p:par>
                  <p:par>
                    <p:cTn id="76" fill="hold">
                      <p:stCondLst>
                        <p:cond delay="indefinite"/>
                      </p:stCondLst>
                      <p:childTnLst>
                        <p:par>
                          <p:cTn id="77" fill="hold">
                            <p:stCondLst>
                              <p:cond delay="0"/>
                            </p:stCondLst>
                            <p:childTnLst>
                              <p:par>
                                <p:cTn id="78" presetID="22" presetClass="entr" presetSubtype="8" fill="hold" nodeType="clickEffect">
                                  <p:stCondLst>
                                    <p:cond delay="0"/>
                                  </p:stCondLst>
                                  <p:childTnLst>
                                    <p:set>
                                      <p:cBhvr>
                                        <p:cTn id="79" dur="1" fill="hold">
                                          <p:stCondLst>
                                            <p:cond delay="0"/>
                                          </p:stCondLst>
                                        </p:cTn>
                                        <p:tgtEl>
                                          <p:spTgt spid="36"/>
                                        </p:tgtEl>
                                        <p:attrNameLst>
                                          <p:attrName>style.visibility</p:attrName>
                                        </p:attrNameLst>
                                      </p:cBhvr>
                                      <p:to>
                                        <p:strVal val="visible"/>
                                      </p:to>
                                    </p:set>
                                    <p:animEffect transition="in" filter="wipe(left)">
                                      <p:cBhvr>
                                        <p:cTn id="80" dur="500"/>
                                        <p:tgtEl>
                                          <p:spTgt spid="36"/>
                                        </p:tgtEl>
                                      </p:cBhvr>
                                    </p:animEffect>
                                  </p:childTnLst>
                                </p:cTn>
                              </p:par>
                            </p:childTnLst>
                          </p:cTn>
                        </p:par>
                      </p:childTnLst>
                    </p:cTn>
                  </p:par>
                  <p:par>
                    <p:cTn id="81" fill="hold">
                      <p:stCondLst>
                        <p:cond delay="indefinite"/>
                      </p:stCondLst>
                      <p:childTnLst>
                        <p:par>
                          <p:cTn id="82" fill="hold">
                            <p:stCondLst>
                              <p:cond delay="0"/>
                            </p:stCondLst>
                            <p:childTnLst>
                              <p:par>
                                <p:cTn id="83" presetID="22" presetClass="entr" presetSubtype="4" fill="hold" grpId="0" nodeType="clickEffect">
                                  <p:stCondLst>
                                    <p:cond delay="0"/>
                                  </p:stCondLst>
                                  <p:childTnLst>
                                    <p:set>
                                      <p:cBhvr>
                                        <p:cTn id="84" dur="1" fill="hold">
                                          <p:stCondLst>
                                            <p:cond delay="0"/>
                                          </p:stCondLst>
                                        </p:cTn>
                                        <p:tgtEl>
                                          <p:spTgt spid="40"/>
                                        </p:tgtEl>
                                        <p:attrNameLst>
                                          <p:attrName>style.visibility</p:attrName>
                                        </p:attrNameLst>
                                      </p:cBhvr>
                                      <p:to>
                                        <p:strVal val="visible"/>
                                      </p:to>
                                    </p:set>
                                    <p:animEffect transition="in" filter="wipe(down)">
                                      <p:cBhvr>
                                        <p:cTn id="85" dur="500"/>
                                        <p:tgtEl>
                                          <p:spTgt spid="40"/>
                                        </p:tgtEl>
                                      </p:cBhvr>
                                    </p:animEffect>
                                  </p:childTnLst>
                                </p:cTn>
                              </p:par>
                            </p:childTnLst>
                          </p:cTn>
                        </p:par>
                      </p:childTnLst>
                    </p:cTn>
                  </p:par>
                  <p:par>
                    <p:cTn id="86" fill="hold">
                      <p:stCondLst>
                        <p:cond delay="indefinite"/>
                      </p:stCondLst>
                      <p:childTnLst>
                        <p:par>
                          <p:cTn id="87" fill="hold">
                            <p:stCondLst>
                              <p:cond delay="0"/>
                            </p:stCondLst>
                            <p:childTnLst>
                              <p:par>
                                <p:cTn id="88" presetID="22" presetClass="entr" presetSubtype="8" fill="hold" nodeType="clickEffect">
                                  <p:stCondLst>
                                    <p:cond delay="0"/>
                                  </p:stCondLst>
                                  <p:childTnLst>
                                    <p:set>
                                      <p:cBhvr>
                                        <p:cTn id="89" dur="1" fill="hold">
                                          <p:stCondLst>
                                            <p:cond delay="0"/>
                                          </p:stCondLst>
                                        </p:cTn>
                                        <p:tgtEl>
                                          <p:spTgt spid="100"/>
                                        </p:tgtEl>
                                        <p:attrNameLst>
                                          <p:attrName>style.visibility</p:attrName>
                                        </p:attrNameLst>
                                      </p:cBhvr>
                                      <p:to>
                                        <p:strVal val="visible"/>
                                      </p:to>
                                    </p:set>
                                    <p:animEffect transition="in" filter="wipe(left)">
                                      <p:cBhvr>
                                        <p:cTn id="90" dur="500"/>
                                        <p:tgtEl>
                                          <p:spTgt spid="100"/>
                                        </p:tgtEl>
                                      </p:cBhvr>
                                    </p:animEffect>
                                  </p:childTnLst>
                                </p:cTn>
                              </p:par>
                            </p:childTnLst>
                          </p:cTn>
                        </p:par>
                      </p:childTnLst>
                    </p:cTn>
                  </p:par>
                  <p:par>
                    <p:cTn id="91" fill="hold">
                      <p:stCondLst>
                        <p:cond delay="indefinite"/>
                      </p:stCondLst>
                      <p:childTnLst>
                        <p:par>
                          <p:cTn id="92" fill="hold">
                            <p:stCondLst>
                              <p:cond delay="0"/>
                            </p:stCondLst>
                            <p:childTnLst>
                              <p:par>
                                <p:cTn id="93" presetID="22" presetClass="entr" presetSubtype="1" fill="hold" grpId="0" nodeType="clickEffect">
                                  <p:stCondLst>
                                    <p:cond delay="0"/>
                                  </p:stCondLst>
                                  <p:childTnLst>
                                    <p:set>
                                      <p:cBhvr>
                                        <p:cTn id="94" dur="1" fill="hold">
                                          <p:stCondLst>
                                            <p:cond delay="0"/>
                                          </p:stCondLst>
                                        </p:cTn>
                                        <p:tgtEl>
                                          <p:spTgt spid="62"/>
                                        </p:tgtEl>
                                        <p:attrNameLst>
                                          <p:attrName>style.visibility</p:attrName>
                                        </p:attrNameLst>
                                      </p:cBhvr>
                                      <p:to>
                                        <p:strVal val="visible"/>
                                      </p:to>
                                    </p:set>
                                    <p:animEffect transition="in" filter="wipe(up)">
                                      <p:cBhvr>
                                        <p:cTn id="95" dur="500"/>
                                        <p:tgtEl>
                                          <p:spTgt spid="62"/>
                                        </p:tgtEl>
                                      </p:cBhvr>
                                    </p:animEffect>
                                  </p:childTnLst>
                                </p:cTn>
                              </p:par>
                            </p:childTnLst>
                          </p:cTn>
                        </p:par>
                      </p:childTnLst>
                    </p:cTn>
                  </p:par>
                  <p:par>
                    <p:cTn id="96" fill="hold">
                      <p:stCondLst>
                        <p:cond delay="indefinite"/>
                      </p:stCondLst>
                      <p:childTnLst>
                        <p:par>
                          <p:cTn id="97" fill="hold">
                            <p:stCondLst>
                              <p:cond delay="0"/>
                            </p:stCondLst>
                            <p:childTnLst>
                              <p:par>
                                <p:cTn id="98" presetID="22" presetClass="entr" presetSubtype="8" fill="hold" nodeType="clickEffect">
                                  <p:stCondLst>
                                    <p:cond delay="0"/>
                                  </p:stCondLst>
                                  <p:childTnLst>
                                    <p:set>
                                      <p:cBhvr>
                                        <p:cTn id="99" dur="1" fill="hold">
                                          <p:stCondLst>
                                            <p:cond delay="0"/>
                                          </p:stCondLst>
                                        </p:cTn>
                                        <p:tgtEl>
                                          <p:spTgt spid="45"/>
                                        </p:tgtEl>
                                        <p:attrNameLst>
                                          <p:attrName>style.visibility</p:attrName>
                                        </p:attrNameLst>
                                      </p:cBhvr>
                                      <p:to>
                                        <p:strVal val="visible"/>
                                      </p:to>
                                    </p:set>
                                    <p:animEffect transition="in" filter="wipe(left)">
                                      <p:cBhvr>
                                        <p:cTn id="100" dur="500"/>
                                        <p:tgtEl>
                                          <p:spTgt spid="45"/>
                                        </p:tgtEl>
                                      </p:cBhvr>
                                    </p:animEffect>
                                  </p:childTnLst>
                                </p:cTn>
                              </p:par>
                            </p:childTnLst>
                          </p:cTn>
                        </p:par>
                      </p:childTnLst>
                    </p:cTn>
                  </p:par>
                  <p:par>
                    <p:cTn id="101" fill="hold">
                      <p:stCondLst>
                        <p:cond delay="indefinite"/>
                      </p:stCondLst>
                      <p:childTnLst>
                        <p:par>
                          <p:cTn id="102" fill="hold">
                            <p:stCondLst>
                              <p:cond delay="0"/>
                            </p:stCondLst>
                            <p:childTnLst>
                              <p:par>
                                <p:cTn id="103" presetID="22" presetClass="entr" presetSubtype="8" fill="hold" grpId="0" nodeType="clickEffect">
                                  <p:stCondLst>
                                    <p:cond delay="0"/>
                                  </p:stCondLst>
                                  <p:childTnLst>
                                    <p:set>
                                      <p:cBhvr>
                                        <p:cTn id="104" dur="1" fill="hold">
                                          <p:stCondLst>
                                            <p:cond delay="0"/>
                                          </p:stCondLst>
                                        </p:cTn>
                                        <p:tgtEl>
                                          <p:spTgt spid="46"/>
                                        </p:tgtEl>
                                        <p:attrNameLst>
                                          <p:attrName>style.visibility</p:attrName>
                                        </p:attrNameLst>
                                      </p:cBhvr>
                                      <p:to>
                                        <p:strVal val="visible"/>
                                      </p:to>
                                    </p:set>
                                    <p:animEffect transition="in" filter="wipe(left)">
                                      <p:cBhvr>
                                        <p:cTn id="105" dur="500"/>
                                        <p:tgtEl>
                                          <p:spTgt spid="46"/>
                                        </p:tgtEl>
                                      </p:cBhvr>
                                    </p:animEffect>
                                  </p:childTnLst>
                                </p:cTn>
                              </p:par>
                            </p:childTnLst>
                          </p:cTn>
                        </p:par>
                      </p:childTnLst>
                    </p:cTn>
                  </p:par>
                  <p:par>
                    <p:cTn id="106" fill="hold">
                      <p:stCondLst>
                        <p:cond delay="indefinite"/>
                      </p:stCondLst>
                      <p:childTnLst>
                        <p:par>
                          <p:cTn id="107" fill="hold">
                            <p:stCondLst>
                              <p:cond delay="0"/>
                            </p:stCondLst>
                            <p:childTnLst>
                              <p:par>
                                <p:cTn id="108" presetID="22" presetClass="entr" presetSubtype="8" fill="hold" nodeType="clickEffect">
                                  <p:stCondLst>
                                    <p:cond delay="0"/>
                                  </p:stCondLst>
                                  <p:childTnLst>
                                    <p:set>
                                      <p:cBhvr>
                                        <p:cTn id="109" dur="1" fill="hold">
                                          <p:stCondLst>
                                            <p:cond delay="0"/>
                                          </p:stCondLst>
                                        </p:cTn>
                                        <p:tgtEl>
                                          <p:spTgt spid="47"/>
                                        </p:tgtEl>
                                        <p:attrNameLst>
                                          <p:attrName>style.visibility</p:attrName>
                                        </p:attrNameLst>
                                      </p:cBhvr>
                                      <p:to>
                                        <p:strVal val="visible"/>
                                      </p:to>
                                    </p:set>
                                    <p:animEffect transition="in" filter="wipe(left)">
                                      <p:cBhvr>
                                        <p:cTn id="110" dur="500"/>
                                        <p:tgtEl>
                                          <p:spTgt spid="47"/>
                                        </p:tgtEl>
                                      </p:cBhvr>
                                    </p:animEffect>
                                  </p:childTnLst>
                                </p:cTn>
                              </p:par>
                            </p:childTnLst>
                          </p:cTn>
                        </p:par>
                      </p:childTnLst>
                    </p:cTn>
                  </p:par>
                  <p:par>
                    <p:cTn id="111" fill="hold">
                      <p:stCondLst>
                        <p:cond delay="indefinite"/>
                      </p:stCondLst>
                      <p:childTnLst>
                        <p:par>
                          <p:cTn id="112" fill="hold">
                            <p:stCondLst>
                              <p:cond delay="0"/>
                            </p:stCondLst>
                            <p:childTnLst>
                              <p:par>
                                <p:cTn id="113" presetID="22" presetClass="entr" presetSubtype="1" fill="hold" nodeType="clickEffect">
                                  <p:stCondLst>
                                    <p:cond delay="0"/>
                                  </p:stCondLst>
                                  <p:childTnLst>
                                    <p:set>
                                      <p:cBhvr>
                                        <p:cTn id="114" dur="1" fill="hold">
                                          <p:stCondLst>
                                            <p:cond delay="0"/>
                                          </p:stCondLst>
                                        </p:cTn>
                                        <p:tgtEl>
                                          <p:spTgt spid="48"/>
                                        </p:tgtEl>
                                        <p:attrNameLst>
                                          <p:attrName>style.visibility</p:attrName>
                                        </p:attrNameLst>
                                      </p:cBhvr>
                                      <p:to>
                                        <p:strVal val="visible"/>
                                      </p:to>
                                    </p:set>
                                    <p:animEffect transition="in" filter="wipe(up)">
                                      <p:cBhvr>
                                        <p:cTn id="115" dur="500"/>
                                        <p:tgtEl>
                                          <p:spTgt spid="48"/>
                                        </p:tgtEl>
                                      </p:cBhvr>
                                    </p:animEffect>
                                  </p:childTnLst>
                                </p:cTn>
                              </p:par>
                            </p:childTnLst>
                          </p:cTn>
                        </p:par>
                      </p:childTnLst>
                    </p:cTn>
                  </p:par>
                  <p:par>
                    <p:cTn id="116" fill="hold">
                      <p:stCondLst>
                        <p:cond delay="indefinite"/>
                      </p:stCondLst>
                      <p:childTnLst>
                        <p:par>
                          <p:cTn id="117" fill="hold">
                            <p:stCondLst>
                              <p:cond delay="0"/>
                            </p:stCondLst>
                            <p:childTnLst>
                              <p:par>
                                <p:cTn id="118" presetID="22" presetClass="entr" presetSubtype="8" fill="hold" nodeType="clickEffect">
                                  <p:stCondLst>
                                    <p:cond delay="0"/>
                                  </p:stCondLst>
                                  <p:childTnLst>
                                    <p:set>
                                      <p:cBhvr>
                                        <p:cTn id="119" dur="1" fill="hold">
                                          <p:stCondLst>
                                            <p:cond delay="0"/>
                                          </p:stCondLst>
                                        </p:cTn>
                                        <p:tgtEl>
                                          <p:spTgt spid="49"/>
                                        </p:tgtEl>
                                        <p:attrNameLst>
                                          <p:attrName>style.visibility</p:attrName>
                                        </p:attrNameLst>
                                      </p:cBhvr>
                                      <p:to>
                                        <p:strVal val="visible"/>
                                      </p:to>
                                    </p:set>
                                    <p:animEffect transition="in" filter="wipe(left)">
                                      <p:cBhvr>
                                        <p:cTn id="120" dur="500"/>
                                        <p:tgtEl>
                                          <p:spTgt spid="49"/>
                                        </p:tgtEl>
                                      </p:cBhvr>
                                    </p:animEffect>
                                  </p:childTnLst>
                                </p:cTn>
                              </p:par>
                            </p:childTnLst>
                          </p:cTn>
                        </p:par>
                      </p:childTnLst>
                    </p:cTn>
                  </p:par>
                  <p:par>
                    <p:cTn id="121" fill="hold">
                      <p:stCondLst>
                        <p:cond delay="indefinite"/>
                      </p:stCondLst>
                      <p:childTnLst>
                        <p:par>
                          <p:cTn id="122" fill="hold">
                            <p:stCondLst>
                              <p:cond delay="0"/>
                            </p:stCondLst>
                            <p:childTnLst>
                              <p:par>
                                <p:cTn id="123" presetID="22" presetClass="entr" presetSubtype="2" fill="hold" nodeType="clickEffect">
                                  <p:stCondLst>
                                    <p:cond delay="0"/>
                                  </p:stCondLst>
                                  <p:childTnLst>
                                    <p:set>
                                      <p:cBhvr>
                                        <p:cTn id="124" dur="1" fill="hold">
                                          <p:stCondLst>
                                            <p:cond delay="0"/>
                                          </p:stCondLst>
                                        </p:cTn>
                                        <p:tgtEl>
                                          <p:spTgt spid="51"/>
                                        </p:tgtEl>
                                        <p:attrNameLst>
                                          <p:attrName>style.visibility</p:attrName>
                                        </p:attrNameLst>
                                      </p:cBhvr>
                                      <p:to>
                                        <p:strVal val="visible"/>
                                      </p:to>
                                    </p:set>
                                    <p:animEffect transition="in" filter="wipe(right)">
                                      <p:cBhvr>
                                        <p:cTn id="125" dur="500"/>
                                        <p:tgtEl>
                                          <p:spTgt spid="51"/>
                                        </p:tgtEl>
                                      </p:cBhvr>
                                    </p:animEffect>
                                  </p:childTnLst>
                                </p:cTn>
                              </p:par>
                            </p:childTnLst>
                          </p:cTn>
                        </p:par>
                      </p:childTnLst>
                    </p:cTn>
                  </p:par>
                  <p:par>
                    <p:cTn id="126" fill="hold">
                      <p:stCondLst>
                        <p:cond delay="indefinite"/>
                      </p:stCondLst>
                      <p:childTnLst>
                        <p:par>
                          <p:cTn id="127" fill="hold">
                            <p:stCondLst>
                              <p:cond delay="0"/>
                            </p:stCondLst>
                            <p:childTnLst>
                              <p:par>
                                <p:cTn id="128" presetID="22" presetClass="entr" presetSubtype="8" fill="hold" nodeType="clickEffect">
                                  <p:stCondLst>
                                    <p:cond delay="0"/>
                                  </p:stCondLst>
                                  <p:childTnLst>
                                    <p:set>
                                      <p:cBhvr>
                                        <p:cTn id="129" dur="1" fill="hold">
                                          <p:stCondLst>
                                            <p:cond delay="0"/>
                                          </p:stCondLst>
                                        </p:cTn>
                                        <p:tgtEl>
                                          <p:spTgt spid="53"/>
                                        </p:tgtEl>
                                        <p:attrNameLst>
                                          <p:attrName>style.visibility</p:attrName>
                                        </p:attrNameLst>
                                      </p:cBhvr>
                                      <p:to>
                                        <p:strVal val="visible"/>
                                      </p:to>
                                    </p:set>
                                    <p:animEffect transition="in" filter="wipe(left)">
                                      <p:cBhvr>
                                        <p:cTn id="130" dur="500"/>
                                        <p:tgtEl>
                                          <p:spTgt spid="53"/>
                                        </p:tgtEl>
                                      </p:cBhvr>
                                    </p:animEffect>
                                  </p:childTnLst>
                                </p:cTn>
                              </p:par>
                            </p:childTnLst>
                          </p:cTn>
                        </p:par>
                      </p:childTnLst>
                    </p:cTn>
                  </p:par>
                  <p:par>
                    <p:cTn id="131" fill="hold">
                      <p:stCondLst>
                        <p:cond delay="indefinite"/>
                      </p:stCondLst>
                      <p:childTnLst>
                        <p:par>
                          <p:cTn id="132" fill="hold">
                            <p:stCondLst>
                              <p:cond delay="0"/>
                            </p:stCondLst>
                            <p:childTnLst>
                              <p:par>
                                <p:cTn id="133" presetID="22" presetClass="entr" presetSubtype="8" fill="hold" nodeType="clickEffect">
                                  <p:stCondLst>
                                    <p:cond delay="0"/>
                                  </p:stCondLst>
                                  <p:childTnLst>
                                    <p:set>
                                      <p:cBhvr>
                                        <p:cTn id="134" dur="1" fill="hold">
                                          <p:stCondLst>
                                            <p:cond delay="0"/>
                                          </p:stCondLst>
                                        </p:cTn>
                                        <p:tgtEl>
                                          <p:spTgt spid="52"/>
                                        </p:tgtEl>
                                        <p:attrNameLst>
                                          <p:attrName>style.visibility</p:attrName>
                                        </p:attrNameLst>
                                      </p:cBhvr>
                                      <p:to>
                                        <p:strVal val="visible"/>
                                      </p:to>
                                    </p:set>
                                    <p:animEffect transition="in" filter="wipe(left)">
                                      <p:cBhvr>
                                        <p:cTn id="135" dur="500"/>
                                        <p:tgtEl>
                                          <p:spTgt spid="52"/>
                                        </p:tgtEl>
                                      </p:cBhvr>
                                    </p:animEffect>
                                  </p:childTnLst>
                                </p:cTn>
                              </p:par>
                            </p:childTnLst>
                          </p:cTn>
                        </p:par>
                      </p:childTnLst>
                    </p:cTn>
                  </p:par>
                  <p:par>
                    <p:cTn id="136" fill="hold">
                      <p:stCondLst>
                        <p:cond delay="indefinite"/>
                      </p:stCondLst>
                      <p:childTnLst>
                        <p:par>
                          <p:cTn id="137" fill="hold">
                            <p:stCondLst>
                              <p:cond delay="0"/>
                            </p:stCondLst>
                            <p:childTnLst>
                              <p:par>
                                <p:cTn id="138" presetID="22" presetClass="entr" presetSubtype="8" fill="hold" nodeType="clickEffect">
                                  <p:stCondLst>
                                    <p:cond delay="0"/>
                                  </p:stCondLst>
                                  <p:childTnLst>
                                    <p:set>
                                      <p:cBhvr>
                                        <p:cTn id="139" dur="1" fill="hold">
                                          <p:stCondLst>
                                            <p:cond delay="0"/>
                                          </p:stCondLst>
                                        </p:cTn>
                                        <p:tgtEl>
                                          <p:spTgt spid="54"/>
                                        </p:tgtEl>
                                        <p:attrNameLst>
                                          <p:attrName>style.visibility</p:attrName>
                                        </p:attrNameLst>
                                      </p:cBhvr>
                                      <p:to>
                                        <p:strVal val="visible"/>
                                      </p:to>
                                    </p:set>
                                    <p:animEffect transition="in" filter="wipe(left)">
                                      <p:cBhvr>
                                        <p:cTn id="140" dur="500"/>
                                        <p:tgtEl>
                                          <p:spTgt spid="54"/>
                                        </p:tgtEl>
                                      </p:cBhvr>
                                    </p:animEffect>
                                  </p:childTnLst>
                                </p:cTn>
                              </p:par>
                            </p:childTnLst>
                          </p:cTn>
                        </p:par>
                      </p:childTnLst>
                    </p:cTn>
                  </p:par>
                  <p:par>
                    <p:cTn id="141" fill="hold">
                      <p:stCondLst>
                        <p:cond delay="indefinite"/>
                      </p:stCondLst>
                      <p:childTnLst>
                        <p:par>
                          <p:cTn id="142" fill="hold">
                            <p:stCondLst>
                              <p:cond delay="0"/>
                            </p:stCondLst>
                            <p:childTnLst>
                              <p:par>
                                <p:cTn id="143" presetID="22" presetClass="entr" presetSubtype="8" fill="hold" nodeType="clickEffect">
                                  <p:stCondLst>
                                    <p:cond delay="0"/>
                                  </p:stCondLst>
                                  <p:childTnLst>
                                    <p:set>
                                      <p:cBhvr>
                                        <p:cTn id="144" dur="1" fill="hold">
                                          <p:stCondLst>
                                            <p:cond delay="0"/>
                                          </p:stCondLst>
                                        </p:cTn>
                                        <p:tgtEl>
                                          <p:spTgt spid="55"/>
                                        </p:tgtEl>
                                        <p:attrNameLst>
                                          <p:attrName>style.visibility</p:attrName>
                                        </p:attrNameLst>
                                      </p:cBhvr>
                                      <p:to>
                                        <p:strVal val="visible"/>
                                      </p:to>
                                    </p:set>
                                    <p:animEffect transition="in" filter="wipe(left)">
                                      <p:cBhvr>
                                        <p:cTn id="145" dur="500"/>
                                        <p:tgtEl>
                                          <p:spTgt spid="55"/>
                                        </p:tgtEl>
                                      </p:cBhvr>
                                    </p:animEffect>
                                  </p:childTnLst>
                                </p:cTn>
                              </p:par>
                            </p:childTnLst>
                          </p:cTn>
                        </p:par>
                      </p:childTnLst>
                    </p:cTn>
                  </p:par>
                  <p:par>
                    <p:cTn id="146" fill="hold">
                      <p:stCondLst>
                        <p:cond delay="indefinite"/>
                      </p:stCondLst>
                      <p:childTnLst>
                        <p:par>
                          <p:cTn id="147" fill="hold">
                            <p:stCondLst>
                              <p:cond delay="0"/>
                            </p:stCondLst>
                            <p:childTnLst>
                              <p:par>
                                <p:cTn id="148" presetID="22" presetClass="entr" presetSubtype="8" fill="hold" nodeType="clickEffect">
                                  <p:stCondLst>
                                    <p:cond delay="0"/>
                                  </p:stCondLst>
                                  <p:childTnLst>
                                    <p:set>
                                      <p:cBhvr>
                                        <p:cTn id="149" dur="1" fill="hold">
                                          <p:stCondLst>
                                            <p:cond delay="0"/>
                                          </p:stCondLst>
                                        </p:cTn>
                                        <p:tgtEl>
                                          <p:spTgt spid="56"/>
                                        </p:tgtEl>
                                        <p:attrNameLst>
                                          <p:attrName>style.visibility</p:attrName>
                                        </p:attrNameLst>
                                      </p:cBhvr>
                                      <p:to>
                                        <p:strVal val="visible"/>
                                      </p:to>
                                    </p:set>
                                    <p:animEffect transition="in" filter="wipe(left)">
                                      <p:cBhvr>
                                        <p:cTn id="150" dur="500"/>
                                        <p:tgtEl>
                                          <p:spTgt spid="56"/>
                                        </p:tgtEl>
                                      </p:cBhvr>
                                    </p:animEffect>
                                  </p:childTnLst>
                                </p:cTn>
                              </p:par>
                            </p:childTnLst>
                          </p:cTn>
                        </p:par>
                      </p:childTnLst>
                    </p:cTn>
                  </p:par>
                  <p:par>
                    <p:cTn id="151" fill="hold">
                      <p:stCondLst>
                        <p:cond delay="indefinite"/>
                      </p:stCondLst>
                      <p:childTnLst>
                        <p:par>
                          <p:cTn id="152" fill="hold">
                            <p:stCondLst>
                              <p:cond delay="0"/>
                            </p:stCondLst>
                            <p:childTnLst>
                              <p:par>
                                <p:cTn id="153" presetID="22" presetClass="entr" presetSubtype="2" fill="hold" nodeType="clickEffect">
                                  <p:stCondLst>
                                    <p:cond delay="0"/>
                                  </p:stCondLst>
                                  <p:childTnLst>
                                    <p:set>
                                      <p:cBhvr>
                                        <p:cTn id="154" dur="1" fill="hold">
                                          <p:stCondLst>
                                            <p:cond delay="0"/>
                                          </p:stCondLst>
                                        </p:cTn>
                                        <p:tgtEl>
                                          <p:spTgt spid="59"/>
                                        </p:tgtEl>
                                        <p:attrNameLst>
                                          <p:attrName>style.visibility</p:attrName>
                                        </p:attrNameLst>
                                      </p:cBhvr>
                                      <p:to>
                                        <p:strVal val="visible"/>
                                      </p:to>
                                    </p:set>
                                    <p:animEffect transition="in" filter="wipe(right)">
                                      <p:cBhvr>
                                        <p:cTn id="155" dur="500"/>
                                        <p:tgtEl>
                                          <p:spTgt spid="59"/>
                                        </p:tgtEl>
                                      </p:cBhvr>
                                    </p:animEffect>
                                  </p:childTnLst>
                                </p:cTn>
                              </p:par>
                            </p:childTnLst>
                          </p:cTn>
                        </p:par>
                      </p:childTnLst>
                    </p:cTn>
                  </p:par>
                  <p:par>
                    <p:cTn id="156" fill="hold">
                      <p:stCondLst>
                        <p:cond delay="indefinite"/>
                      </p:stCondLst>
                      <p:childTnLst>
                        <p:par>
                          <p:cTn id="157" fill="hold">
                            <p:stCondLst>
                              <p:cond delay="0"/>
                            </p:stCondLst>
                            <p:childTnLst>
                              <p:par>
                                <p:cTn id="158" presetID="22" presetClass="entr" presetSubtype="1" fill="hold" nodeType="clickEffect">
                                  <p:stCondLst>
                                    <p:cond delay="0"/>
                                  </p:stCondLst>
                                  <p:childTnLst>
                                    <p:set>
                                      <p:cBhvr>
                                        <p:cTn id="159" dur="1" fill="hold">
                                          <p:stCondLst>
                                            <p:cond delay="0"/>
                                          </p:stCondLst>
                                        </p:cTn>
                                        <p:tgtEl>
                                          <p:spTgt spid="60"/>
                                        </p:tgtEl>
                                        <p:attrNameLst>
                                          <p:attrName>style.visibility</p:attrName>
                                        </p:attrNameLst>
                                      </p:cBhvr>
                                      <p:to>
                                        <p:strVal val="visible"/>
                                      </p:to>
                                    </p:set>
                                    <p:animEffect transition="in" filter="wipe(up)">
                                      <p:cBhvr>
                                        <p:cTn id="160" dur="50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bldLvl="0" animBg="1"/>
      <p:bldP spid="31" grpId="0" bldLvl="0" animBg="1"/>
      <p:bldP spid="40" grpId="0" bldLvl="0" animBg="1"/>
      <p:bldP spid="46" grpId="0" bldLvl="0" animBg="1"/>
      <p:bldP spid="61" grpId="0" bldLvl="0" animBg="1"/>
      <p:bldP spid="62" grpId="0" bldLvl="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 name="图片 57"/>
          <p:cNvPicPr>
            <a:picLocks noChangeAspect="1"/>
          </p:cNvPicPr>
          <p:nvPr/>
        </p:nvPicPr>
        <p:blipFill>
          <a:blip r:embed="rId5"/>
          <a:stretch>
            <a:fillRect/>
          </a:stretch>
        </p:blipFill>
        <p:spPr>
          <a:xfrm>
            <a:off x="133350" y="1414780"/>
            <a:ext cx="1912620" cy="630555"/>
          </a:xfrm>
          <a:prstGeom prst="rect">
            <a:avLst/>
          </a:prstGeom>
        </p:spPr>
      </p:pic>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sz="2800" b="1">
                <a:solidFill>
                  <a:schemeClr val="bg1"/>
                </a:solidFill>
              </a:rPr>
              <a:t>能量的转化与守恒</a:t>
            </a:r>
          </a:p>
        </p:txBody>
      </p:sp>
      <p:sp>
        <p:nvSpPr>
          <p:cNvPr id="44" name="文本框 43"/>
          <p:cNvSpPr txBox="1"/>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能量守恒定律</a:t>
            </a:r>
          </a:p>
        </p:txBody>
      </p:sp>
      <p:sp>
        <p:nvSpPr>
          <p:cNvPr id="57" name="文本框 56"/>
          <p:cNvSpPr txBox="1"/>
          <p:nvPr/>
        </p:nvSpPr>
        <p:spPr>
          <a:xfrm>
            <a:off x="99060" y="2108835"/>
            <a:ext cx="7404735" cy="2009775"/>
          </a:xfrm>
          <a:prstGeom prst="rect">
            <a:avLst/>
          </a:prstGeom>
          <a:noFill/>
        </p:spPr>
        <p:txBody>
          <a:bodyPr wrap="square" rtlCol="0">
            <a:spAutoFit/>
          </a:bodyPr>
          <a:lstStyle/>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停止用力，摆动的秋千会越摆越低。</a:t>
            </a:r>
          </a:p>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讨论秋千在运动中的能量转化。</a:t>
            </a:r>
          </a:p>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为什么它到达的高度会逐渐降低？是否丢失了能量？</a:t>
            </a:r>
          </a:p>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你认为减少的机械能到哪里去了？</a:t>
            </a:r>
          </a:p>
        </p:txBody>
      </p:sp>
      <p:pic>
        <p:nvPicPr>
          <p:cNvPr id="65" name="图片 64"/>
          <p:cNvPicPr>
            <a:picLocks noChangeAspect="1"/>
          </p:cNvPicPr>
          <p:nvPr>
            <p:custDataLst>
              <p:tags r:id="rId2"/>
            </p:custDataLst>
          </p:nvPr>
        </p:nvPicPr>
        <p:blipFill>
          <a:blip r:embed="rId6">
            <a:extLst>
              <a:ext uri="{28A0092B-C50C-407E-A947-70E740481C1C}">
                <a14:useLocalDpi xmlns:a14="http://schemas.microsoft.com/office/drawing/2010/main" val="0"/>
              </a:ext>
            </a:extLst>
          </a:blip>
          <a:srcRect t="5266" r="2081" b="25452"/>
          <a:stretch>
            <a:fillRect/>
          </a:stretch>
        </p:blipFill>
        <p:spPr>
          <a:xfrm>
            <a:off x="7503160" y="1414780"/>
            <a:ext cx="4688840" cy="2488565"/>
          </a:xfrm>
          <a:prstGeom prst="rect">
            <a:avLst/>
          </a:prstGeom>
        </p:spPr>
      </p:pic>
      <p:sp>
        <p:nvSpPr>
          <p:cNvPr id="67" name="文本框 66"/>
          <p:cNvSpPr txBox="1"/>
          <p:nvPr/>
        </p:nvSpPr>
        <p:spPr>
          <a:xfrm>
            <a:off x="1641475" y="4127500"/>
            <a:ext cx="8909050" cy="1529715"/>
          </a:xfrm>
          <a:prstGeom prst="rect">
            <a:avLst/>
          </a:prstGeom>
          <a:noFill/>
        </p:spPr>
        <p:txBody>
          <a:bodyPr wrap="square" rtlCol="0">
            <a:spAutoFit/>
          </a:bodyPr>
          <a:lstStyle/>
          <a:p>
            <a:pPr indent="0" algn="l">
              <a:lnSpc>
                <a:spcPct val="130000"/>
              </a:lnSpc>
              <a:spcBef>
                <a:spcPts val="0"/>
              </a:spcBef>
              <a:spcAft>
                <a:spcPts val="0"/>
              </a:spcAft>
              <a:buFont typeface="Wingdings" panose="05000000000000000000" charset="0"/>
              <a:buNone/>
            </a:pPr>
            <a:r>
              <a:rPr lang="zh-CN" sz="2400">
                <a:solidFill>
                  <a:schemeClr val="tx1"/>
                </a:solidFill>
              </a:rPr>
              <a:t>秋千和空气间有阻力，绳索间存在摩擦力。</a:t>
            </a:r>
          </a:p>
          <a:p>
            <a:pPr indent="0" algn="l">
              <a:lnSpc>
                <a:spcPct val="130000"/>
              </a:lnSpc>
              <a:spcBef>
                <a:spcPts val="0"/>
              </a:spcBef>
              <a:spcAft>
                <a:spcPts val="0"/>
              </a:spcAft>
              <a:buFont typeface="Wingdings" panose="05000000000000000000" charset="0"/>
              <a:buNone/>
            </a:pPr>
            <a:r>
              <a:rPr lang="zh-CN" sz="2400">
                <a:solidFill>
                  <a:schemeClr val="tx1"/>
                </a:solidFill>
                <a:sym typeface="+mn-ea"/>
              </a:rPr>
              <a:t>秋千要克服这些阻力做功，一部分机械能逐渐转化为内能。</a:t>
            </a:r>
          </a:p>
          <a:p>
            <a:pPr indent="0" algn="l">
              <a:lnSpc>
                <a:spcPct val="130000"/>
              </a:lnSpc>
              <a:spcBef>
                <a:spcPts val="0"/>
              </a:spcBef>
              <a:spcAft>
                <a:spcPts val="0"/>
              </a:spcAft>
              <a:buFont typeface="Wingdings" panose="05000000000000000000" charset="0"/>
              <a:buNone/>
            </a:pPr>
            <a:r>
              <a:rPr lang="zh-CN" sz="2400">
                <a:solidFill>
                  <a:schemeClr val="tx1"/>
                </a:solidFill>
                <a:sym typeface="+mn-ea"/>
              </a:rPr>
              <a:t>机械能总量逐渐减少，最终机械能变为零，全部转化为内能。</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7">
                                            <p:txEl>
                                              <p:pRg st="0" end="0"/>
                                            </p:txEl>
                                          </p:spTgt>
                                        </p:tgtEl>
                                        <p:attrNameLst>
                                          <p:attrName>style.visibility</p:attrName>
                                        </p:attrNameLst>
                                      </p:cBhvr>
                                      <p:to>
                                        <p:strVal val="visible"/>
                                      </p:to>
                                    </p:set>
                                    <p:animEffect transition="in" filter="wipe(left)">
                                      <p:cBhvr>
                                        <p:cTn id="7" dur="500"/>
                                        <p:tgtEl>
                                          <p:spTgt spid="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67">
                                            <p:txEl>
                                              <p:pRg st="1" end="1"/>
                                            </p:txEl>
                                          </p:spTgt>
                                        </p:tgtEl>
                                        <p:attrNameLst>
                                          <p:attrName>style.visibility</p:attrName>
                                        </p:attrNameLst>
                                      </p:cBhvr>
                                      <p:to>
                                        <p:strVal val="visible"/>
                                      </p:to>
                                    </p:set>
                                    <p:animEffect transition="in" filter="wipe(left)">
                                      <p:cBhvr>
                                        <p:cTn id="12" dur="500"/>
                                        <p:tgtEl>
                                          <p:spTgt spid="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67">
                                            <p:txEl>
                                              <p:pRg st="2" end="2"/>
                                            </p:txEl>
                                          </p:spTgt>
                                        </p:tgtEl>
                                        <p:attrNameLst>
                                          <p:attrName>style.visibility</p:attrName>
                                        </p:attrNameLst>
                                      </p:cBhvr>
                                      <p:to>
                                        <p:strVal val="visible"/>
                                      </p:to>
                                    </p:set>
                                    <p:animEffect transition="in" filter="wipe(left)">
                                      <p:cBhvr>
                                        <p:cTn id="17" dur="500"/>
                                        <p:tgtEl>
                                          <p:spTgt spid="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 name="图片 57"/>
          <p:cNvPicPr>
            <a:picLocks noChangeAspect="1"/>
          </p:cNvPicPr>
          <p:nvPr/>
        </p:nvPicPr>
        <p:blipFill>
          <a:blip r:embed="rId5"/>
          <a:stretch>
            <a:fillRect/>
          </a:stretch>
        </p:blipFill>
        <p:spPr>
          <a:xfrm>
            <a:off x="133350" y="1414780"/>
            <a:ext cx="1912620" cy="630555"/>
          </a:xfrm>
          <a:prstGeom prst="rect">
            <a:avLst/>
          </a:prstGeom>
        </p:spPr>
      </p:pic>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sz="2800" b="1">
                <a:solidFill>
                  <a:schemeClr val="bg1"/>
                </a:solidFill>
              </a:rPr>
              <a:t>能量的转化与守恒</a:t>
            </a:r>
          </a:p>
        </p:txBody>
      </p:sp>
      <p:sp>
        <p:nvSpPr>
          <p:cNvPr id="44" name="文本框 43"/>
          <p:cNvSpPr txBox="1"/>
          <p:nvPr/>
        </p:nvSpPr>
        <p:spPr>
          <a:xfrm>
            <a:off x="-4445" y="675005"/>
            <a:ext cx="12206605" cy="1076325"/>
          </a:xfrm>
          <a:prstGeom prst="rect">
            <a:avLst/>
          </a:prstGeom>
          <a:noFill/>
        </p:spPr>
        <p:txBody>
          <a:bodyPr wrap="square" rtlCol="0">
            <a:spAutoFit/>
          </a:bodyPr>
          <a:lstStyle/>
          <a:p>
            <a:pPr marL="457200" indent="-457200" algn="ctr">
              <a:buFont typeface="Wingdings" panose="05000000000000000000" charset="0"/>
              <a:buChar char="p"/>
            </a:pPr>
            <a:r>
              <a:rPr lang="zh-CN" sz="3200" b="1">
                <a:sym typeface="+mn-ea"/>
              </a:rPr>
              <a:t>能量守恒定律</a:t>
            </a:r>
            <a:endParaRPr lang="zh-CN" sz="3200" b="1"/>
          </a:p>
          <a:p>
            <a:pPr marL="457200" indent="-457200" algn="ctr">
              <a:buFont typeface="Wingdings" panose="05000000000000000000" charset="0"/>
              <a:buChar char="p"/>
            </a:pPr>
            <a:endParaRPr lang="zh-CN" sz="3200" b="1"/>
          </a:p>
        </p:txBody>
      </p:sp>
      <p:sp>
        <p:nvSpPr>
          <p:cNvPr id="57" name="文本框 56"/>
          <p:cNvSpPr txBox="1"/>
          <p:nvPr/>
        </p:nvSpPr>
        <p:spPr>
          <a:xfrm>
            <a:off x="99060" y="2108835"/>
            <a:ext cx="7404735" cy="2009775"/>
          </a:xfrm>
          <a:prstGeom prst="rect">
            <a:avLst/>
          </a:prstGeom>
          <a:noFill/>
        </p:spPr>
        <p:txBody>
          <a:bodyPr wrap="square" rtlCol="0">
            <a:spAutoFit/>
          </a:bodyPr>
          <a:lstStyle/>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掉在地上的弹性小球会跳起，但是越跳越低。</a:t>
            </a:r>
          </a:p>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讨论小球在运动中的能量转化。</a:t>
            </a:r>
          </a:p>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为什么它到达的高度会逐渐降低？是否丢失了能量？</a:t>
            </a:r>
          </a:p>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你认为减少的机械能到哪里去了？</a:t>
            </a:r>
          </a:p>
        </p:txBody>
      </p:sp>
      <p:sp>
        <p:nvSpPr>
          <p:cNvPr id="67" name="文本框 66"/>
          <p:cNvSpPr txBox="1"/>
          <p:nvPr/>
        </p:nvSpPr>
        <p:spPr>
          <a:xfrm>
            <a:off x="1641475" y="4127500"/>
            <a:ext cx="8909050" cy="1529715"/>
          </a:xfrm>
          <a:prstGeom prst="rect">
            <a:avLst/>
          </a:prstGeom>
          <a:noFill/>
        </p:spPr>
        <p:txBody>
          <a:bodyPr wrap="square" rtlCol="0">
            <a:spAutoFit/>
          </a:bodyPr>
          <a:lstStyle/>
          <a:p>
            <a:pPr indent="0" algn="l">
              <a:lnSpc>
                <a:spcPct val="130000"/>
              </a:lnSpc>
              <a:spcBef>
                <a:spcPts val="0"/>
              </a:spcBef>
              <a:spcAft>
                <a:spcPts val="0"/>
              </a:spcAft>
              <a:buFont typeface="Wingdings" panose="05000000000000000000" charset="0"/>
              <a:buNone/>
            </a:pPr>
            <a:r>
              <a:rPr lang="zh-CN" sz="2400">
                <a:solidFill>
                  <a:schemeClr val="tx1"/>
                </a:solidFill>
              </a:rPr>
              <a:t>小球和空气间有阻力。</a:t>
            </a:r>
          </a:p>
          <a:p>
            <a:pPr indent="0" algn="l">
              <a:lnSpc>
                <a:spcPct val="130000"/>
              </a:lnSpc>
              <a:spcBef>
                <a:spcPts val="0"/>
              </a:spcBef>
              <a:spcAft>
                <a:spcPts val="0"/>
              </a:spcAft>
              <a:buFont typeface="Wingdings" panose="05000000000000000000" charset="0"/>
              <a:buNone/>
            </a:pPr>
            <a:r>
              <a:rPr lang="zh-CN" sz="2400">
                <a:solidFill>
                  <a:schemeClr val="tx1"/>
                </a:solidFill>
                <a:sym typeface="+mn-ea"/>
              </a:rPr>
              <a:t>小球要克服这些阻力做功，一部分机械能逐渐转化为内能。</a:t>
            </a:r>
          </a:p>
          <a:p>
            <a:pPr indent="0" algn="l">
              <a:lnSpc>
                <a:spcPct val="130000"/>
              </a:lnSpc>
              <a:spcBef>
                <a:spcPts val="0"/>
              </a:spcBef>
              <a:spcAft>
                <a:spcPts val="0"/>
              </a:spcAft>
              <a:buFont typeface="Wingdings" panose="05000000000000000000" charset="0"/>
              <a:buNone/>
            </a:pPr>
            <a:r>
              <a:rPr lang="zh-CN" sz="2400">
                <a:solidFill>
                  <a:schemeClr val="tx1"/>
                </a:solidFill>
                <a:sym typeface="+mn-ea"/>
              </a:rPr>
              <a:t>机械能总量逐渐减少，最终机械能变为零，全部转化为内能。</a:t>
            </a:r>
          </a:p>
        </p:txBody>
      </p:sp>
      <p:pic>
        <p:nvPicPr>
          <p:cNvPr id="18" name="图片 17"/>
          <p:cNvPicPr>
            <a:picLocks noChangeAspect="1"/>
          </p:cNvPicPr>
          <p:nvPr>
            <p:custDataLst>
              <p:tags r:id="rId2"/>
            </p:custDataLst>
          </p:nvPr>
        </p:nvPicPr>
        <p:blipFill>
          <a:blip r:embed="rId6"/>
          <a:stretch>
            <a:fillRect/>
          </a:stretch>
        </p:blipFill>
        <p:spPr>
          <a:xfrm>
            <a:off x="8091805" y="1414780"/>
            <a:ext cx="3511641" cy="2487600"/>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7">
                                            <p:txEl>
                                              <p:pRg st="0" end="0"/>
                                            </p:txEl>
                                          </p:spTgt>
                                        </p:tgtEl>
                                        <p:attrNameLst>
                                          <p:attrName>style.visibility</p:attrName>
                                        </p:attrNameLst>
                                      </p:cBhvr>
                                      <p:to>
                                        <p:strVal val="visible"/>
                                      </p:to>
                                    </p:set>
                                    <p:animEffect transition="in" filter="wipe(left)">
                                      <p:cBhvr>
                                        <p:cTn id="7" dur="500"/>
                                        <p:tgtEl>
                                          <p:spTgt spid="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67">
                                            <p:txEl>
                                              <p:pRg st="1" end="1"/>
                                            </p:txEl>
                                          </p:spTgt>
                                        </p:tgtEl>
                                        <p:attrNameLst>
                                          <p:attrName>style.visibility</p:attrName>
                                        </p:attrNameLst>
                                      </p:cBhvr>
                                      <p:to>
                                        <p:strVal val="visible"/>
                                      </p:to>
                                    </p:set>
                                    <p:animEffect transition="in" filter="wipe(left)">
                                      <p:cBhvr>
                                        <p:cTn id="12" dur="500"/>
                                        <p:tgtEl>
                                          <p:spTgt spid="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67">
                                            <p:txEl>
                                              <p:pRg st="2" end="2"/>
                                            </p:txEl>
                                          </p:spTgt>
                                        </p:tgtEl>
                                        <p:attrNameLst>
                                          <p:attrName>style.visibility</p:attrName>
                                        </p:attrNameLst>
                                      </p:cBhvr>
                                      <p:to>
                                        <p:strVal val="visible"/>
                                      </p:to>
                                    </p:set>
                                    <p:animEffect transition="in" filter="wipe(left)">
                                      <p:cBhvr>
                                        <p:cTn id="17" dur="500"/>
                                        <p:tgtEl>
                                          <p:spTgt spid="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sz="2800" b="1">
                <a:solidFill>
                  <a:schemeClr val="bg1"/>
                </a:solidFill>
              </a:rPr>
              <a:t>能量的转化与守恒</a:t>
            </a:r>
          </a:p>
        </p:txBody>
      </p:sp>
      <p:sp>
        <p:nvSpPr>
          <p:cNvPr id="44" name="文本框 43"/>
          <p:cNvSpPr txBox="1"/>
          <p:nvPr/>
        </p:nvSpPr>
        <p:spPr>
          <a:xfrm>
            <a:off x="-4445" y="675005"/>
            <a:ext cx="12206605" cy="1076325"/>
          </a:xfrm>
          <a:prstGeom prst="rect">
            <a:avLst/>
          </a:prstGeom>
          <a:noFill/>
        </p:spPr>
        <p:txBody>
          <a:bodyPr wrap="square" rtlCol="0">
            <a:spAutoFit/>
          </a:bodyPr>
          <a:lstStyle/>
          <a:p>
            <a:pPr marL="457200" indent="-457200" algn="ctr">
              <a:buFont typeface="Wingdings" panose="05000000000000000000" charset="0"/>
              <a:buChar char="p"/>
            </a:pPr>
            <a:r>
              <a:rPr lang="zh-CN" sz="3200" b="1">
                <a:sym typeface="+mn-ea"/>
              </a:rPr>
              <a:t>能量守恒定律</a:t>
            </a:r>
            <a:endParaRPr lang="zh-CN" sz="3200" b="1"/>
          </a:p>
          <a:p>
            <a:pPr marL="457200" indent="-457200" algn="ctr">
              <a:buFont typeface="Wingdings" panose="05000000000000000000" charset="0"/>
              <a:buChar char="p"/>
            </a:pPr>
            <a:endParaRPr lang="zh-CN" sz="3200" b="1"/>
          </a:p>
        </p:txBody>
      </p:sp>
      <p:sp>
        <p:nvSpPr>
          <p:cNvPr id="7" name="文本框 6"/>
          <p:cNvSpPr txBox="1"/>
          <p:nvPr/>
        </p:nvSpPr>
        <p:spPr>
          <a:xfrm>
            <a:off x="544195" y="1693545"/>
            <a:ext cx="11103610" cy="3448685"/>
          </a:xfrm>
          <a:prstGeom prst="rect">
            <a:avLst/>
          </a:prstGeom>
          <a:noFill/>
        </p:spPr>
        <p:txBody>
          <a:bodyPr wrap="square" rtlCol="0">
            <a:spAutoFit/>
          </a:bodyPr>
          <a:lstStyle/>
          <a:p>
            <a:pPr indent="0" algn="l">
              <a:lnSpc>
                <a:spcPct val="130000"/>
              </a:lnSpc>
              <a:spcBef>
                <a:spcPts val="0"/>
              </a:spcBef>
              <a:spcAft>
                <a:spcPts val="0"/>
              </a:spcAft>
              <a:buFont typeface="Wingdings" panose="05000000000000000000" charset="0"/>
              <a:buNone/>
            </a:pPr>
            <a:r>
              <a:rPr lang="zh-CN" sz="2400">
                <a:solidFill>
                  <a:schemeClr val="tx1"/>
                </a:solidFill>
              </a:rPr>
              <a:t>大量事实表明：</a:t>
            </a:r>
          </a:p>
          <a:p>
            <a:pPr indent="0" algn="l">
              <a:lnSpc>
                <a:spcPct val="130000"/>
              </a:lnSpc>
              <a:spcBef>
                <a:spcPts val="0"/>
              </a:spcBef>
              <a:spcAft>
                <a:spcPts val="0"/>
              </a:spcAft>
              <a:buFont typeface="Wingdings" panose="05000000000000000000" charset="0"/>
              <a:buNone/>
            </a:pPr>
            <a:endParaRPr lang="en-US" altLang="zh-CN" sz="2400">
              <a:solidFill>
                <a:schemeClr val="tx1"/>
              </a:solidFill>
              <a:sym typeface="+mn-ea"/>
            </a:endParaRPr>
          </a:p>
          <a:p>
            <a:pPr indent="0" algn="l">
              <a:lnSpc>
                <a:spcPct val="130000"/>
              </a:lnSpc>
              <a:spcBef>
                <a:spcPts val="0"/>
              </a:spcBef>
              <a:spcAft>
                <a:spcPts val="0"/>
              </a:spcAft>
              <a:buFont typeface="Wingdings" panose="05000000000000000000" charset="0"/>
              <a:buNone/>
            </a:pPr>
            <a:endParaRPr lang="en-US" altLang="zh-CN" sz="2400">
              <a:solidFill>
                <a:schemeClr val="tx1"/>
              </a:solidFill>
              <a:sym typeface="+mn-ea"/>
            </a:endParaRPr>
          </a:p>
          <a:p>
            <a:pPr indent="0" algn="l">
              <a:lnSpc>
                <a:spcPct val="130000"/>
              </a:lnSpc>
              <a:spcBef>
                <a:spcPts val="0"/>
              </a:spcBef>
              <a:spcAft>
                <a:spcPts val="0"/>
              </a:spcAft>
              <a:buFont typeface="Wingdings" panose="05000000000000000000" charset="0"/>
              <a:buNone/>
            </a:pPr>
            <a:endParaRPr lang="en-US" altLang="zh-CN" sz="2400">
              <a:solidFill>
                <a:schemeClr val="tx1"/>
              </a:solidFill>
              <a:sym typeface="+mn-ea"/>
            </a:endParaRPr>
          </a:p>
          <a:p>
            <a:pPr indent="0" algn="l">
              <a:lnSpc>
                <a:spcPct val="130000"/>
              </a:lnSpc>
              <a:spcBef>
                <a:spcPts val="0"/>
              </a:spcBef>
              <a:spcAft>
                <a:spcPts val="0"/>
              </a:spcAft>
              <a:buFont typeface="Wingdings" panose="05000000000000000000" charset="0"/>
              <a:buNone/>
            </a:pPr>
            <a:endParaRPr lang="en-US" altLang="zh-CN" sz="2400">
              <a:solidFill>
                <a:schemeClr val="tx1"/>
              </a:solidFill>
              <a:sym typeface="+mn-ea"/>
            </a:endParaRPr>
          </a:p>
          <a:p>
            <a:pPr indent="0" algn="l">
              <a:lnSpc>
                <a:spcPct val="130000"/>
              </a:lnSpc>
              <a:spcBef>
                <a:spcPts val="0"/>
              </a:spcBef>
              <a:spcAft>
                <a:spcPts val="0"/>
              </a:spcAft>
              <a:buFont typeface="Wingdings" panose="05000000000000000000" charset="0"/>
              <a:buNone/>
            </a:pPr>
            <a:r>
              <a:rPr lang="zh-CN" altLang="en-US" sz="2400">
                <a:solidFill>
                  <a:schemeClr val="tx1"/>
                </a:solidFill>
                <a:sym typeface="+mn-ea"/>
              </a:rPr>
              <a:t>能量守恒定律是自然界最普遍、最重要的基本定律之一。</a:t>
            </a:r>
          </a:p>
          <a:p>
            <a:pPr indent="0" algn="l">
              <a:lnSpc>
                <a:spcPct val="130000"/>
              </a:lnSpc>
              <a:spcBef>
                <a:spcPts val="0"/>
              </a:spcBef>
              <a:spcAft>
                <a:spcPts val="0"/>
              </a:spcAft>
              <a:buFont typeface="Wingdings" panose="05000000000000000000" charset="0"/>
              <a:buNone/>
            </a:pPr>
            <a:r>
              <a:rPr lang="zh-CN" altLang="en-US" sz="2400">
                <a:solidFill>
                  <a:schemeClr val="tx1"/>
                </a:solidFill>
                <a:sym typeface="+mn-ea"/>
              </a:rPr>
              <a:t>所有能量转化的过程，都遵循能量守恒定律。</a:t>
            </a:r>
          </a:p>
        </p:txBody>
      </p:sp>
      <p:sp>
        <p:nvSpPr>
          <p:cNvPr id="13" name="矩形 12"/>
          <p:cNvSpPr/>
          <p:nvPr/>
        </p:nvSpPr>
        <p:spPr>
          <a:xfrm>
            <a:off x="1732280" y="2269490"/>
            <a:ext cx="8727440" cy="1903095"/>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indent="0" algn="l" fontAlgn="auto">
              <a:lnSpc>
                <a:spcPct val="130000"/>
              </a:lnSpc>
            </a:pPr>
            <a:r>
              <a:rPr lang="en-US" altLang="zh-CN" sz="2400" b="1">
                <a:solidFill>
                  <a:srgbClr val="4A88D2"/>
                </a:solidFill>
              </a:rPr>
              <a:t>       </a:t>
            </a:r>
            <a:r>
              <a:rPr lang="zh-CN" altLang="en-US" sz="2400" b="1">
                <a:solidFill>
                  <a:srgbClr val="4A88D2"/>
                </a:solidFill>
              </a:rPr>
              <a:t>能量既不会凭空消失，也不会凭空产生，它只会从一种形式转化为其他形式，或者从一个物体转移到其他物体，而在转化和转移的过程中，能量的总量保持不变。这就是能量守恒定律。</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7">
                                            <p:txEl>
                                              <p:pRg st="5" end="5"/>
                                            </p:txEl>
                                          </p:spTgt>
                                        </p:tgtEl>
                                        <p:attrNameLst>
                                          <p:attrName>style.visibility</p:attrName>
                                        </p:attrNameLst>
                                      </p:cBhvr>
                                      <p:to>
                                        <p:strVal val="visible"/>
                                      </p:to>
                                    </p:set>
                                    <p:animEffect transition="in" filter="wipe(left)">
                                      <p:cBhvr>
                                        <p:cTn id="16" dur="500"/>
                                        <p:tgtEl>
                                          <p:spTgt spid="7">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7">
                                            <p:txEl>
                                              <p:pRg st="6" end="6"/>
                                            </p:txEl>
                                          </p:spTgt>
                                        </p:tgtEl>
                                        <p:attrNameLst>
                                          <p:attrName>style.visibility</p:attrName>
                                        </p:attrNameLst>
                                      </p:cBhvr>
                                      <p:to>
                                        <p:strVal val="visible"/>
                                      </p:to>
                                    </p:set>
                                    <p:animEffect transition="in" filter="wipe(left)">
                                      <p:cBhvr>
                                        <p:cTn id="21"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sz="2800" b="1">
                <a:solidFill>
                  <a:schemeClr val="bg1"/>
                </a:solidFill>
              </a:rPr>
              <a:t>能量的转化与守恒</a:t>
            </a:r>
          </a:p>
        </p:txBody>
      </p:sp>
      <p:sp>
        <p:nvSpPr>
          <p:cNvPr id="44" name="文本框 43"/>
          <p:cNvSpPr txBox="1"/>
          <p:nvPr/>
        </p:nvSpPr>
        <p:spPr>
          <a:xfrm>
            <a:off x="-4445" y="675005"/>
            <a:ext cx="12206605" cy="1076325"/>
          </a:xfrm>
          <a:prstGeom prst="rect">
            <a:avLst/>
          </a:prstGeom>
          <a:noFill/>
        </p:spPr>
        <p:txBody>
          <a:bodyPr wrap="square" rtlCol="0">
            <a:spAutoFit/>
          </a:bodyPr>
          <a:lstStyle/>
          <a:p>
            <a:pPr marL="457200" indent="-457200" algn="ctr">
              <a:buFont typeface="Wingdings" panose="05000000000000000000" charset="0"/>
              <a:buChar char="p"/>
            </a:pPr>
            <a:r>
              <a:rPr lang="zh-CN" sz="3200" b="1">
                <a:sym typeface="+mn-ea"/>
              </a:rPr>
              <a:t>能量守恒定律</a:t>
            </a:r>
            <a:endParaRPr lang="zh-CN" sz="3200" b="1"/>
          </a:p>
          <a:p>
            <a:pPr marL="457200" indent="-457200" algn="ctr">
              <a:buFont typeface="Wingdings" panose="05000000000000000000" charset="0"/>
              <a:buChar char="p"/>
            </a:pPr>
            <a:endParaRPr lang="zh-CN" sz="3200" b="1"/>
          </a:p>
        </p:txBody>
      </p:sp>
      <p:sp>
        <p:nvSpPr>
          <p:cNvPr id="7" name="文本框 6"/>
          <p:cNvSpPr txBox="1"/>
          <p:nvPr/>
        </p:nvSpPr>
        <p:spPr>
          <a:xfrm>
            <a:off x="544195" y="1693545"/>
            <a:ext cx="11103610" cy="570865"/>
          </a:xfrm>
          <a:prstGeom prst="rect">
            <a:avLst/>
          </a:prstGeom>
          <a:noFill/>
        </p:spPr>
        <p:txBody>
          <a:bodyPr wrap="square" rtlCol="0">
            <a:spAutoFit/>
          </a:bodyPr>
          <a:lstStyle/>
          <a:p>
            <a:pPr indent="0" algn="l">
              <a:lnSpc>
                <a:spcPct val="130000"/>
              </a:lnSpc>
              <a:spcBef>
                <a:spcPts val="0"/>
              </a:spcBef>
              <a:spcAft>
                <a:spcPts val="0"/>
              </a:spcAft>
              <a:buFont typeface="Wingdings" panose="05000000000000000000" charset="0"/>
              <a:buNone/>
            </a:pPr>
            <a:r>
              <a:rPr lang="zh-CN" sz="2400">
                <a:solidFill>
                  <a:schemeClr val="tx1"/>
                </a:solidFill>
              </a:rPr>
              <a:t>能量可以从一个物体转移到其他物体，也可以从物体的一部分转移到其他部分。</a:t>
            </a:r>
            <a:endParaRPr lang="zh-CN" sz="2400">
              <a:solidFill>
                <a:schemeClr val="tx1"/>
              </a:solidFill>
              <a:sym typeface="+mn-ea"/>
            </a:endParaRPr>
          </a:p>
        </p:txBody>
      </p:sp>
      <p:pic>
        <p:nvPicPr>
          <p:cNvPr id="14" name="图片 13"/>
          <p:cNvPicPr>
            <a:picLocks noChangeAspect="1"/>
          </p:cNvPicPr>
          <p:nvPr>
            <p:custDataLst>
              <p:tags r:id="rId2"/>
            </p:custDataLst>
          </p:nvPr>
        </p:nvPicPr>
        <p:blipFill>
          <a:blip r:embed="rId6">
            <a:extLst>
              <a:ext uri="{28A0092B-C50C-407E-A947-70E740481C1C}">
                <a14:useLocalDpi xmlns:a14="http://schemas.microsoft.com/office/drawing/2010/main" val="0"/>
              </a:ext>
            </a:extLst>
          </a:blip>
          <a:srcRect r="34123" b="7833"/>
          <a:stretch>
            <a:fillRect/>
          </a:stretch>
        </p:blipFill>
        <p:spPr>
          <a:xfrm>
            <a:off x="3042566" y="2361234"/>
            <a:ext cx="2246516" cy="2145600"/>
          </a:xfrm>
          <a:prstGeom prst="rect">
            <a:avLst/>
          </a:prstGeom>
        </p:spPr>
      </p:pic>
      <p:pic>
        <p:nvPicPr>
          <p:cNvPr id="15" name="图片 14"/>
          <p:cNvPicPr>
            <a:picLocks noChangeAspect="1"/>
          </p:cNvPicPr>
          <p:nvPr>
            <p:custDataLst>
              <p:tags r:id="rId3"/>
            </p:custDataLst>
          </p:nvPr>
        </p:nvPicPr>
        <p:blipFill>
          <a:blip r:embed="rId7"/>
          <a:stretch>
            <a:fillRect/>
          </a:stretch>
        </p:blipFill>
        <p:spPr>
          <a:xfrm>
            <a:off x="6089015" y="2360748"/>
            <a:ext cx="4109060" cy="2145978"/>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750"/>
                                        <p:tgtEl>
                                          <p:spTgt spid="14"/>
                                        </p:tgtEl>
                                      </p:cBhvr>
                                    </p:animEffect>
                                  </p:childTnLst>
                                </p:cTn>
                              </p:par>
                              <p:par>
                                <p:cTn id="8" presetID="10" presetClass="entr" presetSubtype="0"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sz="2800" b="1">
                <a:solidFill>
                  <a:schemeClr val="bg1"/>
                </a:solidFill>
              </a:rPr>
              <a:t>能量的转化与守恒</a:t>
            </a:r>
          </a:p>
        </p:txBody>
      </p:sp>
      <p:sp>
        <p:nvSpPr>
          <p:cNvPr id="44" name="文本框 43"/>
          <p:cNvSpPr txBox="1"/>
          <p:nvPr/>
        </p:nvSpPr>
        <p:spPr>
          <a:xfrm>
            <a:off x="-4445" y="675005"/>
            <a:ext cx="12206605" cy="1076325"/>
          </a:xfrm>
          <a:prstGeom prst="rect">
            <a:avLst/>
          </a:prstGeom>
          <a:noFill/>
        </p:spPr>
        <p:txBody>
          <a:bodyPr wrap="square" rtlCol="0">
            <a:spAutoFit/>
          </a:bodyPr>
          <a:lstStyle/>
          <a:p>
            <a:pPr marL="457200" indent="-457200" algn="ctr">
              <a:buFont typeface="Wingdings" panose="05000000000000000000" charset="0"/>
              <a:buChar char="p"/>
            </a:pPr>
            <a:r>
              <a:rPr lang="zh-CN" sz="3200" b="1">
                <a:sym typeface="+mn-ea"/>
              </a:rPr>
              <a:t>能量守恒定律</a:t>
            </a:r>
            <a:endParaRPr lang="zh-CN" sz="3200" b="1"/>
          </a:p>
          <a:p>
            <a:pPr marL="457200" indent="-457200" algn="ctr">
              <a:buFont typeface="Wingdings" panose="05000000000000000000" charset="0"/>
              <a:buChar char="p"/>
            </a:pPr>
            <a:endParaRPr lang="zh-CN" sz="3200" b="1"/>
          </a:p>
        </p:txBody>
      </p:sp>
      <p:sp>
        <p:nvSpPr>
          <p:cNvPr id="7" name="文本框 6"/>
          <p:cNvSpPr txBox="1"/>
          <p:nvPr/>
        </p:nvSpPr>
        <p:spPr>
          <a:xfrm>
            <a:off x="544195" y="1693545"/>
            <a:ext cx="11103610" cy="2968625"/>
          </a:xfrm>
          <a:prstGeom prst="rect">
            <a:avLst/>
          </a:prstGeom>
          <a:noFill/>
        </p:spPr>
        <p:txBody>
          <a:bodyPr wrap="square" rtlCol="0">
            <a:spAutoFit/>
          </a:bodyPr>
          <a:lstStyle/>
          <a:p>
            <a:pPr indent="0" algn="l">
              <a:lnSpc>
                <a:spcPct val="130000"/>
              </a:lnSpc>
              <a:spcBef>
                <a:spcPts val="0"/>
              </a:spcBef>
              <a:spcAft>
                <a:spcPts val="0"/>
              </a:spcAft>
              <a:buFont typeface="Wingdings" panose="05000000000000000000" charset="0"/>
              <a:buNone/>
            </a:pPr>
            <a:r>
              <a:rPr lang="zh-CN" sz="2400">
                <a:solidFill>
                  <a:schemeClr val="tx1"/>
                </a:solidFill>
              </a:rPr>
              <a:t>不少人曾经设想制造一种不需要动力就可以源源不断地对外做功的机器，人们把这种机器叫作永动机。</a:t>
            </a:r>
          </a:p>
          <a:p>
            <a:pPr indent="0" algn="l">
              <a:lnSpc>
                <a:spcPct val="130000"/>
              </a:lnSpc>
              <a:spcBef>
                <a:spcPts val="0"/>
              </a:spcBef>
              <a:spcAft>
                <a:spcPts val="0"/>
              </a:spcAft>
              <a:buFont typeface="Wingdings" panose="05000000000000000000" charset="0"/>
              <a:buNone/>
            </a:pPr>
            <a:r>
              <a:rPr lang="zh-CN" sz="2400">
                <a:solidFill>
                  <a:schemeClr val="tx1"/>
                </a:solidFill>
                <a:sym typeface="+mn-ea"/>
              </a:rPr>
              <a:t>任何一部机器，只能使能量从一种形式转</a:t>
            </a:r>
          </a:p>
          <a:p>
            <a:pPr indent="0" algn="l">
              <a:lnSpc>
                <a:spcPct val="130000"/>
              </a:lnSpc>
              <a:spcBef>
                <a:spcPts val="0"/>
              </a:spcBef>
              <a:spcAft>
                <a:spcPts val="0"/>
              </a:spcAft>
              <a:buFont typeface="Wingdings" panose="05000000000000000000" charset="0"/>
              <a:buNone/>
            </a:pPr>
            <a:r>
              <a:rPr lang="zh-CN" sz="2400">
                <a:solidFill>
                  <a:schemeClr val="tx1"/>
                </a:solidFill>
                <a:sym typeface="+mn-ea"/>
              </a:rPr>
              <a:t>化为其他形式，而不能无中生有地制造能</a:t>
            </a:r>
          </a:p>
          <a:p>
            <a:pPr indent="0" algn="l">
              <a:lnSpc>
                <a:spcPct val="130000"/>
              </a:lnSpc>
              <a:spcBef>
                <a:spcPts val="0"/>
              </a:spcBef>
              <a:spcAft>
                <a:spcPts val="0"/>
              </a:spcAft>
              <a:buFont typeface="Wingdings" panose="05000000000000000000" charset="0"/>
              <a:buNone/>
            </a:pPr>
            <a:r>
              <a:rPr lang="zh-CN" sz="2400">
                <a:solidFill>
                  <a:schemeClr val="tx1"/>
                </a:solidFill>
                <a:sym typeface="+mn-ea"/>
              </a:rPr>
              <a:t>量。</a:t>
            </a:r>
          </a:p>
          <a:p>
            <a:pPr indent="0" algn="l">
              <a:lnSpc>
                <a:spcPct val="130000"/>
              </a:lnSpc>
              <a:spcBef>
                <a:spcPts val="0"/>
              </a:spcBef>
              <a:spcAft>
                <a:spcPts val="0"/>
              </a:spcAft>
              <a:buFont typeface="Wingdings" panose="05000000000000000000" charset="0"/>
              <a:buNone/>
            </a:pPr>
            <a:r>
              <a:rPr lang="zh-CN" sz="2400">
                <a:solidFill>
                  <a:schemeClr val="tx1"/>
                </a:solidFill>
                <a:sym typeface="+mn-ea"/>
              </a:rPr>
              <a:t>永动机违背了能量守恒定律。</a:t>
            </a:r>
          </a:p>
        </p:txBody>
      </p:sp>
      <p:pic>
        <p:nvPicPr>
          <p:cNvPr id="3" name="图片 2"/>
          <p:cNvPicPr>
            <a:picLocks noChangeAspect="1"/>
          </p:cNvPicPr>
          <p:nvPr/>
        </p:nvPicPr>
        <p:blipFill>
          <a:blip r:embed="rId6"/>
          <a:stretch>
            <a:fillRect/>
          </a:stretch>
        </p:blipFill>
        <p:spPr>
          <a:xfrm>
            <a:off x="8058785" y="2374900"/>
            <a:ext cx="3359785" cy="3239135"/>
          </a:xfrm>
          <a:prstGeom prst="rect">
            <a:avLst/>
          </a:prstGeom>
        </p:spPr>
      </p:pic>
      <p:pic>
        <p:nvPicPr>
          <p:cNvPr id="9" name="永动机">
            <a:hlinkClick r:id="" action="ppaction://media"/>
          </p:cNvPr>
          <p:cNvPicPr/>
          <p:nvPr>
            <a:videoFile r:link="rId3"/>
            <p:extLst>
              <p:ext uri="{DAA4B4D4-6D71-4841-9C94-3DE7FCFB9230}">
                <p14:media xmlns:p14="http://schemas.microsoft.com/office/powerpoint/2010/main" r:embed="rId2"/>
              </p:ext>
            </p:extLst>
          </p:nvPr>
        </p:nvPicPr>
        <p:blipFill>
          <a:blip r:embed="rId7"/>
          <a:stretch>
            <a:fillRect/>
          </a:stretch>
        </p:blipFill>
        <p:spPr>
          <a:xfrm>
            <a:off x="6419215" y="2366645"/>
            <a:ext cx="5772785" cy="3247390"/>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down)">
                                      <p:cBhvr>
                                        <p:cTn id="17" dur="500"/>
                                        <p:tgtEl>
                                          <p:spTgt spid="9"/>
                                        </p:tgtEl>
                                      </p:cBhvr>
                                    </p:animEffect>
                                  </p:childTnLst>
                                </p:cTn>
                              </p:par>
                            </p:childTnLst>
                          </p:cTn>
                        </p:par>
                        <p:par>
                          <p:cTn id="18" fill="hold">
                            <p:stCondLst>
                              <p:cond delay="500"/>
                            </p:stCondLst>
                            <p:childTnLst>
                              <p:par>
                                <p:cTn id="19" presetID="1" presetClass="mediacall" presetSubtype="0" fill="hold" nodeType="afterEffect">
                                  <p:stCondLst>
                                    <p:cond delay="0"/>
                                  </p:stCondLst>
                                  <p:childTnLst>
                                    <p:cmd type="call" cmd="playFrom(0.0)">
                                      <p:cBhvr additive="base">
                                        <p:cTn id="20" dur="14768" fill="hold"/>
                                        <p:tgtEl>
                                          <p:spTgt spid="9"/>
                                        </p:tgtEl>
                                      </p:cBhvr>
                                    </p:cmd>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7">
                                            <p:txEl>
                                              <p:pRg st="1" end="1"/>
                                            </p:txEl>
                                          </p:spTgt>
                                        </p:tgtEl>
                                        <p:attrNameLst>
                                          <p:attrName>style.visibility</p:attrName>
                                        </p:attrNameLst>
                                      </p:cBhvr>
                                      <p:to>
                                        <p:strVal val="visible"/>
                                      </p:to>
                                    </p:set>
                                    <p:animEffect transition="in" filter="wipe(left)">
                                      <p:cBhvr>
                                        <p:cTn id="25" dur="500"/>
                                        <p:tgtEl>
                                          <p:spTgt spid="7">
                                            <p:txEl>
                                              <p:pRg st="1" end="1"/>
                                            </p:txEl>
                                          </p:spTgt>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animEffect transition="in" filter="wipe(left)">
                                      <p:cBhvr>
                                        <p:cTn id="29" dur="500"/>
                                        <p:tgtEl>
                                          <p:spTgt spid="7">
                                            <p:txEl>
                                              <p:pRg st="2" end="2"/>
                                            </p:txEl>
                                          </p:spTgt>
                                        </p:tgtEl>
                                      </p:cBhvr>
                                    </p:animEffect>
                                  </p:childTnLst>
                                </p:cTn>
                              </p:par>
                            </p:childTnLst>
                          </p:cTn>
                        </p:par>
                        <p:par>
                          <p:cTn id="30" fill="hold">
                            <p:stCondLst>
                              <p:cond delay="1000"/>
                            </p:stCondLst>
                            <p:childTnLst>
                              <p:par>
                                <p:cTn id="31" presetID="22" presetClass="entr" presetSubtype="8" fill="hold" nodeType="afterEffect">
                                  <p:stCondLst>
                                    <p:cond delay="0"/>
                                  </p:stCondLst>
                                  <p:childTnLst>
                                    <p:set>
                                      <p:cBhvr>
                                        <p:cTn id="32" dur="1" fill="hold">
                                          <p:stCondLst>
                                            <p:cond delay="0"/>
                                          </p:stCondLst>
                                        </p:cTn>
                                        <p:tgtEl>
                                          <p:spTgt spid="7">
                                            <p:txEl>
                                              <p:pRg st="3" end="3"/>
                                            </p:txEl>
                                          </p:spTgt>
                                        </p:tgtEl>
                                        <p:attrNameLst>
                                          <p:attrName>style.visibility</p:attrName>
                                        </p:attrNameLst>
                                      </p:cBhvr>
                                      <p:to>
                                        <p:strVal val="visible"/>
                                      </p:to>
                                    </p:set>
                                    <p:animEffect transition="in" filter="wipe(left)">
                                      <p:cBhvr>
                                        <p:cTn id="33" dur="500"/>
                                        <p:tgtEl>
                                          <p:spTgt spid="7">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8" fill="hold" nodeType="clickEffect">
                                  <p:stCondLst>
                                    <p:cond delay="0"/>
                                  </p:stCondLst>
                                  <p:childTnLst>
                                    <p:set>
                                      <p:cBhvr>
                                        <p:cTn id="37" dur="1" fill="hold">
                                          <p:stCondLst>
                                            <p:cond delay="0"/>
                                          </p:stCondLst>
                                        </p:cTn>
                                        <p:tgtEl>
                                          <p:spTgt spid="7">
                                            <p:txEl>
                                              <p:pRg st="4" end="4"/>
                                            </p:txEl>
                                          </p:spTgt>
                                        </p:tgtEl>
                                        <p:attrNameLst>
                                          <p:attrName>style.visibility</p:attrName>
                                        </p:attrNameLst>
                                      </p:cBhvr>
                                      <p:to>
                                        <p:strVal val="visible"/>
                                      </p:to>
                                    </p:set>
                                    <p:animEffect transition="in" filter="wipe(left)">
                                      <p:cBhvr>
                                        <p:cTn id="38"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0" mute="1">
                <p:cTn id="39" repeatCount="indefinite" fill="hold" display="1">
                  <p:stCondLst>
                    <p:cond delay="indefinite"/>
                  </p:stCondLst>
                </p:cTn>
                <p:tgtEl>
                  <p:spTgt spid="9"/>
                </p:tgtEl>
              </p:cMediaNode>
            </p:video>
            <p:seq concurrent="1" nextAc="seek">
              <p:cTn id="40" restart="whenNotActive" fill="hold" evtFilter="cancelBubble" nodeType="interactiveSeq">
                <p:stCondLst>
                  <p:cond evt="onClick" delay="0">
                    <p:tgtEl>
                      <p:spTgt spid="9"/>
                    </p:tgtEl>
                  </p:cond>
                </p:stCondLst>
                <p:endSync evt="end" delay="0">
                  <p:rtn val="all"/>
                </p:endSync>
                <p:childTnLst>
                  <p:par>
                    <p:cTn id="41" fill="hold">
                      <p:stCondLst>
                        <p:cond delay="0"/>
                      </p:stCondLst>
                      <p:childTnLst>
                        <p:par>
                          <p:cTn id="42" fill="hold">
                            <p:stCondLst>
                              <p:cond delay="0"/>
                            </p:stCondLst>
                            <p:childTnLst>
                              <p:par>
                                <p:cTn id="43" presetID="2" presetClass="mediacall" presetSubtype="0" fill="hold" nodeType="clickEffect">
                                  <p:stCondLst>
                                    <p:cond delay="0"/>
                                  </p:stCondLst>
                                  <p:childTnLst>
                                    <p:cmd type="call" cmd="togglePause">
                                      <p:cBhvr additive="base">
                                        <p:cTn id="44"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 name="图片 57"/>
          <p:cNvPicPr>
            <a:picLocks noChangeAspect="1"/>
          </p:cNvPicPr>
          <p:nvPr/>
        </p:nvPicPr>
        <p:blipFill>
          <a:blip r:embed="rId5"/>
          <a:stretch>
            <a:fillRect/>
          </a:stretch>
        </p:blipFill>
        <p:spPr>
          <a:xfrm>
            <a:off x="133350" y="1414780"/>
            <a:ext cx="1912620" cy="630555"/>
          </a:xfrm>
          <a:prstGeom prst="rect">
            <a:avLst/>
          </a:prstGeom>
        </p:spPr>
      </p:pic>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sz="2800" b="1">
                <a:solidFill>
                  <a:schemeClr val="bg1"/>
                </a:solidFill>
              </a:rPr>
              <a:t>能量的转化与守恒</a:t>
            </a:r>
          </a:p>
        </p:txBody>
      </p:sp>
      <p:sp>
        <p:nvSpPr>
          <p:cNvPr id="44" name="文本框 43"/>
          <p:cNvSpPr txBox="1"/>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能量守恒定律</a:t>
            </a:r>
          </a:p>
        </p:txBody>
      </p:sp>
      <p:sp>
        <p:nvSpPr>
          <p:cNvPr id="57" name="文本框 56"/>
          <p:cNvSpPr txBox="1"/>
          <p:nvPr/>
        </p:nvSpPr>
        <p:spPr>
          <a:xfrm>
            <a:off x="99060" y="2108835"/>
            <a:ext cx="8766810" cy="2009775"/>
          </a:xfrm>
          <a:prstGeom prst="rect">
            <a:avLst/>
          </a:prstGeom>
          <a:noFill/>
        </p:spPr>
        <p:txBody>
          <a:bodyPr wrap="square" rtlCol="0">
            <a:spAutoFit/>
          </a:bodyPr>
          <a:lstStyle/>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如图所示是一种设想中的永动机，它通过高处的水流冲击叶片，使叶片转动来对外做功，同时带动抽水机将水从低处抽到高处，从而循环工作。</a:t>
            </a:r>
          </a:p>
          <a:p>
            <a:pPr indent="0">
              <a:lnSpc>
                <a:spcPct val="13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你能不能从能量守恒的角度说明它为什么不能一直工作下去？</a:t>
            </a:r>
          </a:p>
        </p:txBody>
      </p:sp>
      <p:pic>
        <p:nvPicPr>
          <p:cNvPr id="3" name="Picture 10"/>
          <p:cNvPicPr>
            <a:picLocks noChangeAspect="1" noChangeArrowheads="1"/>
          </p:cNvPicPr>
          <p:nvPr>
            <p:custDataLst>
              <p:tags r:id="rId2"/>
            </p:custDataLst>
          </p:nvPr>
        </p:nvPicPr>
        <p:blipFill>
          <a:blip r:embed="rId6">
            <a:extLst>
              <a:ext uri="{28A0092B-C50C-407E-A947-70E740481C1C}">
                <a14:useLocalDpi xmlns:a14="http://schemas.microsoft.com/office/drawing/2010/main" val="0"/>
              </a:ext>
            </a:extLst>
          </a:blip>
          <a:stretch>
            <a:fillRect/>
          </a:stretch>
        </p:blipFill>
        <p:spPr bwMode="auto">
          <a:xfrm>
            <a:off x="8865235" y="1414780"/>
            <a:ext cx="3326765" cy="3921125"/>
          </a:xfrm>
          <a:prstGeom prst="rect">
            <a:avLst/>
          </a:prstGeom>
          <a:noFill/>
          <a:ln>
            <a:noFill/>
          </a:ln>
          <a:effectLst/>
          <a:extLs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67" name="文本框 66"/>
              <p:cNvSpPr txBox="1"/>
              <p:nvPr/>
            </p:nvSpPr>
            <p:spPr>
              <a:xfrm>
                <a:off x="133350" y="4210050"/>
                <a:ext cx="9297035" cy="2154555"/>
              </a:xfrm>
              <a:prstGeom prst="rect">
                <a:avLst/>
              </a:prstGeom>
              <a:noFill/>
            </p:spPr>
            <p:txBody>
              <a:bodyPr wrap="square" rtlCol="0">
                <a:spAutoFit/>
              </a:bodyPr>
              <a:lstStyle/>
              <a:p>
                <a:pPr indent="0" algn="l">
                  <a:lnSpc>
                    <a:spcPct val="130000"/>
                  </a:lnSpc>
                  <a:spcBef>
                    <a:spcPts val="0"/>
                  </a:spcBef>
                  <a:spcAft>
                    <a:spcPts val="0"/>
                  </a:spcAft>
                  <a:buFont typeface="Wingdings" panose="05000000000000000000" charset="0"/>
                  <a:buNone/>
                </a:pPr>
                <a:r>
                  <a:rPr lang="zh-CN" sz="2400">
                    <a:solidFill>
                      <a:schemeClr val="tx1"/>
                    </a:solidFill>
                  </a:rPr>
                  <a:t>假设高处的水具有的机械能为</a:t>
                </a:r>
                <a14:m>
                  <m:oMath xmlns:m="http://schemas.openxmlformats.org/officeDocument/2006/math">
                    <m:sSub>
                      <m:sSubPr>
                        <m:ctrlPr>
                          <a:rPr lang="en-US" altLang="zh-CN" sz="2400" b="1" i="1">
                            <a:solidFill>
                              <a:srgbClr val="FF0000"/>
                            </a:solidFill>
                            <a:latin typeface="Cambria Math" panose="02040503050406030204" pitchFamily="18" charset="0"/>
                            <a:cs typeface="Cambria Math" panose="02040503050406030204" charset="0"/>
                          </a:rPr>
                        </m:ctrlPr>
                      </m:sSubPr>
                      <m:e>
                        <m:r>
                          <a:rPr lang="en-US" altLang="zh-CN" sz="2400" b="1" i="1">
                            <a:solidFill>
                              <a:srgbClr val="FF0000"/>
                            </a:solidFill>
                            <a:latin typeface="Cambria Math" panose="02040503050406030204" charset="0"/>
                            <a:cs typeface="Cambria Math" panose="02040503050406030204" charset="0"/>
                          </a:rPr>
                          <m:t>𝑾</m:t>
                        </m:r>
                      </m:e>
                      <m:sub>
                        <m:r>
                          <a:rPr lang="en-US" altLang="zh-CN" sz="2400" b="1" i="1">
                            <a:solidFill>
                              <a:srgbClr val="FF0000"/>
                            </a:solidFill>
                            <a:latin typeface="Cambria Math" panose="02040503050406030204" charset="0"/>
                            <a:cs typeface="Cambria Math" panose="02040503050406030204" charset="0"/>
                          </a:rPr>
                          <m:t>总</m:t>
                        </m:r>
                      </m:sub>
                    </m:sSub>
                  </m:oMath>
                </a14:m>
                <a:r>
                  <a:rPr lang="zh-CN" altLang="en-US" sz="2400">
                    <a:solidFill>
                      <a:schemeClr val="tx1"/>
                    </a:solidFill>
                  </a:rPr>
                  <a:t>。</a:t>
                </a:r>
              </a:p>
              <a:p>
                <a:pPr indent="0" algn="l">
                  <a:lnSpc>
                    <a:spcPct val="130000"/>
                  </a:lnSpc>
                  <a:spcBef>
                    <a:spcPts val="0"/>
                  </a:spcBef>
                  <a:spcAft>
                    <a:spcPts val="0"/>
                  </a:spcAft>
                  <a:buFont typeface="Wingdings" panose="05000000000000000000" charset="0"/>
                  <a:buNone/>
                </a:pPr>
                <a:r>
                  <a:rPr lang="zh-CN" altLang="en-US" sz="2400">
                    <a:solidFill>
                      <a:schemeClr val="tx1"/>
                    </a:solidFill>
                    <a:sym typeface="+mn-ea"/>
                  </a:rPr>
                  <a:t>水轮机转动的各部件间存在摩擦，</a:t>
                </a:r>
                <a:r>
                  <a:rPr lang="en-US" altLang="zh-CN" sz="2400">
                    <a:solidFill>
                      <a:schemeClr val="tx1"/>
                    </a:solidFill>
                    <a:sym typeface="+mn-ea"/>
                  </a:rPr>
                  <a:t> </a:t>
                </a:r>
                <a:r>
                  <a:rPr lang="zh-CN" altLang="en-US" sz="2400">
                    <a:solidFill>
                      <a:schemeClr val="tx1"/>
                    </a:solidFill>
                    <a:sym typeface="+mn-ea"/>
                  </a:rPr>
                  <a:t>会有部分机械能转化为内能</a:t>
                </a:r>
                <a14:m>
                  <m:oMath xmlns:m="http://schemas.openxmlformats.org/officeDocument/2006/math">
                    <m:sSub>
                      <m:sSubPr>
                        <m:ctrlPr>
                          <a:rPr lang="en-US" altLang="zh-CN" sz="2400" b="1" i="1">
                            <a:solidFill>
                              <a:srgbClr val="FF0000"/>
                            </a:solidFill>
                            <a:latin typeface="Cambria Math" panose="02040503050406030204" pitchFamily="18" charset="0"/>
                            <a:cs typeface="Cambria Math" panose="02040503050406030204" charset="0"/>
                            <a:sym typeface="+mn-ea"/>
                          </a:rPr>
                        </m:ctrlPr>
                      </m:sSubPr>
                      <m:e>
                        <m:r>
                          <a:rPr lang="en-US" altLang="zh-CN" sz="2400" b="1" i="1">
                            <a:solidFill>
                              <a:srgbClr val="FF0000"/>
                            </a:solidFill>
                            <a:latin typeface="Cambria Math" panose="02040503050406030204" charset="0"/>
                            <a:cs typeface="Cambria Math" panose="02040503050406030204" charset="0"/>
                            <a:sym typeface="+mn-ea"/>
                          </a:rPr>
                          <m:t>𝑾</m:t>
                        </m:r>
                      </m:e>
                      <m:sub>
                        <m:r>
                          <a:rPr lang="en-US" altLang="zh-CN" sz="2400" b="1" i="1">
                            <a:solidFill>
                              <a:srgbClr val="FF0000"/>
                            </a:solidFill>
                            <a:latin typeface="Cambria Math" panose="02040503050406030204" charset="0"/>
                            <a:cs typeface="Cambria Math" panose="02040503050406030204" charset="0"/>
                            <a:sym typeface="+mn-ea"/>
                          </a:rPr>
                          <m:t>内能</m:t>
                        </m:r>
                      </m:sub>
                    </m:sSub>
                  </m:oMath>
                </a14:m>
                <a:r>
                  <a:rPr lang="zh-CN" altLang="en-US" sz="2400">
                    <a:solidFill>
                      <a:schemeClr val="tx1"/>
                    </a:solidFill>
                    <a:sym typeface="+mn-ea"/>
                  </a:rPr>
                  <a:t>。</a:t>
                </a:r>
              </a:p>
              <a:p>
                <a:pPr indent="0" algn="l">
                  <a:lnSpc>
                    <a:spcPct val="130000"/>
                  </a:lnSpc>
                  <a:spcBef>
                    <a:spcPts val="0"/>
                  </a:spcBef>
                  <a:spcAft>
                    <a:spcPts val="0"/>
                  </a:spcAft>
                  <a:buFont typeface="Wingdings" panose="05000000000000000000" charset="0"/>
                  <a:buNone/>
                </a:pPr>
                <a:r>
                  <a:rPr lang="zh-CN" altLang="en-US" sz="2400">
                    <a:solidFill>
                      <a:schemeClr val="tx1"/>
                    </a:solidFill>
                    <a:sym typeface="+mn-ea"/>
                  </a:rPr>
                  <a:t>根据能量守恒定律：</a:t>
                </a:r>
                <a14:m>
                  <m:oMath xmlns:m="http://schemas.openxmlformats.org/officeDocument/2006/math">
                    <m:sSub>
                      <m:sSubPr>
                        <m:ctrlPr>
                          <a:rPr lang="en-US" altLang="zh-CN" sz="2400" b="1" i="1">
                            <a:solidFill>
                              <a:srgbClr val="FF0000"/>
                            </a:solidFill>
                            <a:latin typeface="Cambria Math" panose="02040503050406030204" pitchFamily="18" charset="0"/>
                            <a:cs typeface="Cambria Math" panose="02040503050406030204" charset="0"/>
                            <a:sym typeface="+mn-ea"/>
                          </a:rPr>
                        </m:ctrlPr>
                      </m:sSubPr>
                      <m:e>
                        <m:r>
                          <a:rPr lang="en-US" altLang="zh-CN" sz="2400" b="1" i="1">
                            <a:solidFill>
                              <a:srgbClr val="FF0000"/>
                            </a:solidFill>
                            <a:latin typeface="Cambria Math" panose="02040503050406030204" charset="0"/>
                            <a:cs typeface="Cambria Math" panose="02040503050406030204" charset="0"/>
                            <a:sym typeface="+mn-ea"/>
                          </a:rPr>
                          <m:t>𝑾</m:t>
                        </m:r>
                      </m:e>
                      <m:sub>
                        <m:r>
                          <a:rPr lang="en-US" altLang="zh-CN" sz="2400" b="1" i="1">
                            <a:solidFill>
                              <a:srgbClr val="FF0000"/>
                            </a:solidFill>
                            <a:latin typeface="Cambria Math" panose="02040503050406030204" charset="0"/>
                            <a:cs typeface="Cambria Math" panose="02040503050406030204" charset="0"/>
                            <a:sym typeface="+mn-ea"/>
                          </a:rPr>
                          <m:t>总</m:t>
                        </m:r>
                      </m:sub>
                    </m:sSub>
                    <m:r>
                      <a:rPr lang="en-US" altLang="zh-CN" sz="2400" b="1" i="1">
                        <a:solidFill>
                          <a:srgbClr val="FF0000"/>
                        </a:solidFill>
                        <a:latin typeface="Cambria Math" panose="02040503050406030204" charset="0"/>
                        <a:cs typeface="Cambria Math" panose="02040503050406030204" charset="0"/>
                        <a:sym typeface="+mn-ea"/>
                      </a:rPr>
                      <m:t>=</m:t>
                    </m:r>
                    <m:sSub>
                      <m:sSubPr>
                        <m:ctrlPr>
                          <a:rPr lang="en-US" altLang="zh-CN" sz="2400" b="1" i="1">
                            <a:solidFill>
                              <a:srgbClr val="FF0000"/>
                            </a:solidFill>
                            <a:latin typeface="Cambria Math" panose="02040503050406030204" pitchFamily="18" charset="0"/>
                            <a:cs typeface="Cambria Math" panose="02040503050406030204" charset="0"/>
                            <a:sym typeface="+mn-ea"/>
                          </a:rPr>
                        </m:ctrlPr>
                      </m:sSubPr>
                      <m:e>
                        <m:r>
                          <a:rPr lang="en-US" altLang="zh-CN" sz="2400" b="1" i="1">
                            <a:solidFill>
                              <a:srgbClr val="FF0000"/>
                            </a:solidFill>
                            <a:latin typeface="Cambria Math" panose="02040503050406030204" charset="0"/>
                            <a:cs typeface="Cambria Math" panose="02040503050406030204" charset="0"/>
                            <a:sym typeface="+mn-ea"/>
                          </a:rPr>
                          <m:t>𝑾</m:t>
                        </m:r>
                      </m:e>
                      <m:sub>
                        <m:r>
                          <a:rPr lang="en-US" altLang="zh-CN" sz="2400" b="1" i="1">
                            <a:solidFill>
                              <a:srgbClr val="FF0000"/>
                            </a:solidFill>
                            <a:latin typeface="Cambria Math" panose="02040503050406030204" charset="0"/>
                            <a:cs typeface="Cambria Math" panose="02040503050406030204" charset="0"/>
                            <a:sym typeface="+mn-ea"/>
                          </a:rPr>
                          <m:t>内能</m:t>
                        </m:r>
                      </m:sub>
                    </m:sSub>
                    <m:r>
                      <a:rPr lang="en-US" altLang="zh-CN" sz="2400" b="1" i="1">
                        <a:solidFill>
                          <a:srgbClr val="FF0000"/>
                        </a:solidFill>
                        <a:latin typeface="Cambria Math" panose="02040503050406030204" charset="0"/>
                        <a:cs typeface="Cambria Math" panose="02040503050406030204" charset="0"/>
                        <a:sym typeface="+mn-ea"/>
                      </a:rPr>
                      <m:t>+</m:t>
                    </m:r>
                    <m:sSub>
                      <m:sSubPr>
                        <m:ctrlPr>
                          <a:rPr lang="en-US" altLang="zh-CN" sz="2400" b="1" i="1">
                            <a:solidFill>
                              <a:srgbClr val="FF0000"/>
                            </a:solidFill>
                            <a:latin typeface="Cambria Math" panose="02040503050406030204" pitchFamily="18" charset="0"/>
                            <a:cs typeface="Cambria Math" panose="02040503050406030204" charset="0"/>
                            <a:sym typeface="+mn-ea"/>
                          </a:rPr>
                        </m:ctrlPr>
                      </m:sSubPr>
                      <m:e>
                        <m:r>
                          <a:rPr lang="en-US" altLang="zh-CN" sz="2400" b="1" i="1">
                            <a:solidFill>
                              <a:srgbClr val="FF0000"/>
                            </a:solidFill>
                            <a:latin typeface="Cambria Math" panose="02040503050406030204" charset="0"/>
                            <a:cs typeface="Cambria Math" panose="02040503050406030204" charset="0"/>
                            <a:sym typeface="+mn-ea"/>
                          </a:rPr>
                          <m:t>𝑾</m:t>
                        </m:r>
                      </m:e>
                      <m:sub>
                        <m:r>
                          <a:rPr lang="en-US" altLang="zh-CN" sz="2400" b="1" i="1">
                            <a:solidFill>
                              <a:srgbClr val="FF0000"/>
                            </a:solidFill>
                            <a:latin typeface="Cambria Math" panose="02040503050406030204" charset="0"/>
                            <a:cs typeface="Cambria Math" panose="02040503050406030204" charset="0"/>
                            <a:sym typeface="+mn-ea"/>
                          </a:rPr>
                          <m:t>抽水</m:t>
                        </m:r>
                      </m:sub>
                    </m:sSub>
                  </m:oMath>
                </a14:m>
                <a:r>
                  <a:rPr lang="zh-CN" altLang="en-US" sz="2400">
                    <a:solidFill>
                      <a:schemeClr val="tx1"/>
                    </a:solidFill>
                    <a:latin typeface="Cambria Math" panose="02040503050406030204" charset="0"/>
                    <a:cs typeface="Cambria Math" panose="02040503050406030204" charset="0"/>
                    <a:sym typeface="+mn-ea"/>
                  </a:rPr>
                  <a:t>。</a:t>
                </a:r>
              </a:p>
              <a:p>
                <a:pPr indent="0" algn="l">
                  <a:lnSpc>
                    <a:spcPct val="130000"/>
                  </a:lnSpc>
                  <a:spcBef>
                    <a:spcPts val="0"/>
                  </a:spcBef>
                  <a:spcAft>
                    <a:spcPts val="0"/>
                  </a:spcAft>
                  <a:buFont typeface="Wingdings" panose="05000000000000000000" charset="0"/>
                  <a:buNone/>
                </a:pPr>
                <a:r>
                  <a:rPr lang="zh-CN" altLang="en-US" sz="2400">
                    <a:solidFill>
                      <a:schemeClr val="tx1"/>
                    </a:solidFill>
                    <a:latin typeface="Cambria Math" panose="02040503050406030204" charset="0"/>
                    <a:cs typeface="Cambria Math" panose="02040503050406030204" charset="0"/>
                    <a:sym typeface="+mn-ea"/>
                  </a:rPr>
                  <a:t>无法制成永动机，因为</a:t>
                </a:r>
                <a:r>
                  <a:rPr lang="zh-CN" altLang="en-US" sz="2400" b="1">
                    <a:solidFill>
                      <a:srgbClr val="FF0000"/>
                    </a:solidFill>
                    <a:latin typeface="Cambria Math" panose="02040503050406030204" charset="0"/>
                    <a:cs typeface="Cambria Math" panose="02040503050406030204" charset="0"/>
                    <a:sym typeface="+mn-ea"/>
                  </a:rPr>
                  <a:t>永动机违背了能量守恒定律</a:t>
                </a:r>
                <a:r>
                  <a:rPr lang="zh-CN" altLang="en-US" sz="2400">
                    <a:solidFill>
                      <a:schemeClr val="tx1"/>
                    </a:solidFill>
                    <a:latin typeface="Cambria Math" panose="02040503050406030204" charset="0"/>
                    <a:cs typeface="Cambria Math" panose="02040503050406030204" charset="0"/>
                    <a:sym typeface="+mn-ea"/>
                  </a:rPr>
                  <a:t>。</a:t>
                </a:r>
              </a:p>
            </p:txBody>
          </p:sp>
        </mc:Choice>
        <mc:Fallback xmlns="">
          <p:sp>
            <p:nvSpPr>
              <p:cNvPr id="67" name="文本框 66"/>
              <p:cNvSpPr txBox="1">
                <a:spLocks noRot="1" noChangeAspect="1" noMove="1" noResize="1" noEditPoints="1" noAdjustHandles="1" noChangeArrowheads="1" noChangeShapeType="1" noTextEdit="1"/>
              </p:cNvSpPr>
              <p:nvPr/>
            </p:nvSpPr>
            <p:spPr>
              <a:xfrm>
                <a:off x="133350" y="4210050"/>
                <a:ext cx="9297035" cy="2154555"/>
              </a:xfrm>
              <a:prstGeom prst="rect">
                <a:avLst/>
              </a:prstGeom>
              <a:blipFill rotWithShape="1">
                <a:blip r:embed="rId7"/>
                <a:stretch>
                  <a:fillRect r="-1824"/>
                </a:stretch>
              </a:blipFill>
            </p:spPr>
            <p:txBody>
              <a:bodyPr/>
              <a:lstStyle/>
              <a:p>
                <a:r>
                  <a:rPr lang="zh-CN" altLang="en-US">
                    <a:noFill/>
                  </a:rPr>
                  <a:t> </a:t>
                </a:r>
              </a:p>
            </p:txBody>
          </p:sp>
        </mc:Fallback>
      </mc:AlternateContent>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7">
                                            <p:txEl>
                                              <p:pRg st="0" end="0"/>
                                            </p:txEl>
                                          </p:spTgt>
                                        </p:tgtEl>
                                        <p:attrNameLst>
                                          <p:attrName>style.visibility</p:attrName>
                                        </p:attrNameLst>
                                      </p:cBhvr>
                                      <p:to>
                                        <p:strVal val="visible"/>
                                      </p:to>
                                    </p:set>
                                    <p:animEffect transition="in" filter="wipe(left)">
                                      <p:cBhvr>
                                        <p:cTn id="7" dur="500"/>
                                        <p:tgtEl>
                                          <p:spTgt spid="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67">
                                            <p:txEl>
                                              <p:pRg st="1" end="1"/>
                                            </p:txEl>
                                          </p:spTgt>
                                        </p:tgtEl>
                                        <p:attrNameLst>
                                          <p:attrName>style.visibility</p:attrName>
                                        </p:attrNameLst>
                                      </p:cBhvr>
                                      <p:to>
                                        <p:strVal val="visible"/>
                                      </p:to>
                                    </p:set>
                                    <p:animEffect transition="in" filter="wipe(left)">
                                      <p:cBhvr>
                                        <p:cTn id="12" dur="500"/>
                                        <p:tgtEl>
                                          <p:spTgt spid="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67">
                                            <p:txEl>
                                              <p:pRg st="2" end="2"/>
                                            </p:txEl>
                                          </p:spTgt>
                                        </p:tgtEl>
                                        <p:attrNameLst>
                                          <p:attrName>style.visibility</p:attrName>
                                        </p:attrNameLst>
                                      </p:cBhvr>
                                      <p:to>
                                        <p:strVal val="visible"/>
                                      </p:to>
                                    </p:set>
                                    <p:animEffect transition="in" filter="wipe(left)">
                                      <p:cBhvr>
                                        <p:cTn id="17" dur="500"/>
                                        <p:tgtEl>
                                          <p:spTgt spid="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67">
                                            <p:txEl>
                                              <p:pRg st="3" end="3"/>
                                            </p:txEl>
                                          </p:spTgt>
                                        </p:tgtEl>
                                        <p:attrNameLst>
                                          <p:attrName>style.visibility</p:attrName>
                                        </p:attrNameLst>
                                      </p:cBhvr>
                                      <p:to>
                                        <p:strVal val="visible"/>
                                      </p:to>
                                    </p:set>
                                    <p:animEffect transition="in" filter="wipe(left)">
                                      <p:cBhvr>
                                        <p:cTn id="22" dur="500"/>
                                        <p:tgtEl>
                                          <p:spTgt spid="6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sz="2800" b="1">
                <a:solidFill>
                  <a:schemeClr val="bg1"/>
                </a:solidFill>
              </a:rPr>
              <a:t>能量的转化与守恒</a:t>
            </a:r>
          </a:p>
        </p:txBody>
      </p:sp>
      <p:sp>
        <p:nvSpPr>
          <p:cNvPr id="3" name="文本框 2"/>
          <p:cNvSpPr txBox="1"/>
          <p:nvPr/>
        </p:nvSpPr>
        <p:spPr>
          <a:xfrm>
            <a:off x="-4445" y="74739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对热的本质的认识过程</a:t>
            </a:r>
          </a:p>
        </p:txBody>
      </p:sp>
      <p:sp>
        <p:nvSpPr>
          <p:cNvPr id="16" name="文本框 15"/>
          <p:cNvSpPr txBox="1"/>
          <p:nvPr/>
        </p:nvSpPr>
        <p:spPr>
          <a:xfrm>
            <a:off x="11430" y="1265931"/>
            <a:ext cx="12190095" cy="5078313"/>
          </a:xfrm>
          <a:prstGeom prst="rect">
            <a:avLst/>
          </a:prstGeom>
          <a:noFill/>
        </p:spPr>
        <p:txBody>
          <a:bodyPr wrap="square" rtlCol="0">
            <a:spAutoFit/>
          </a:bodyPr>
          <a:lstStyle/>
          <a:p>
            <a:pPr indent="508000" fontAlgn="auto">
              <a:lnSpc>
                <a:spcPct val="100000"/>
              </a:lnSpc>
              <a:spcBef>
                <a:spcPts val="0"/>
              </a:spcBef>
              <a:spcAft>
                <a:spcPts val="0"/>
              </a:spcAft>
              <a:buNone/>
              <a:extLst>
                <a:ext uri="{35155182-B16C-46BC-9424-99874614C6A1}">
                  <wpsdc:indentchars xmlns:wpsdc="http://www.wps.cn/officeDocument/2017/drawingmlCustomData" xmlns="" val="200" checksum="282533468"/>
                </a:ext>
              </a:extLst>
            </a:pPr>
            <a:r>
              <a:rPr lang="zh-CN" dirty="0">
                <a:solidFill>
                  <a:schemeClr val="tx1"/>
                </a:solidFill>
                <a:latin typeface="Times New Roman" panose="02020603050405020304" pitchFamily="18" charset="0"/>
                <a:ea typeface="楷体" panose="02010609060101010101" charset="-122"/>
                <a:cs typeface="Times New Roman" panose="02020603050405020304" pitchFamily="18" charset="0"/>
              </a:rPr>
              <a:t>热是一种常见的现象。热是什么？</a:t>
            </a:r>
          </a:p>
          <a:p>
            <a:pPr indent="508000" fontAlgn="auto">
              <a:lnSpc>
                <a:spcPct val="100000"/>
              </a:lnSpc>
              <a:spcBef>
                <a:spcPts val="0"/>
              </a:spcBef>
              <a:spcAft>
                <a:spcPts val="0"/>
              </a:spcAft>
              <a:buNone/>
              <a:extLst>
                <a:ext uri="{35155182-B16C-46BC-9424-99874614C6A1}">
                  <wpsdc:indentchars xmlns:wpsdc="http://www.wps.cn/officeDocument/2017/drawingmlCustomData" xmlns="" val="200" checksum="282533468"/>
                </a:ext>
              </a:extLst>
            </a:pPr>
            <a:r>
              <a:rPr lang="en-US" altLang="zh-CN"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17</a:t>
            </a:r>
            <a:r>
              <a:rPr lang="zh-CN" altLang="en-US"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世纪以后，根据摩擦生热的现象，不少物理学家都认为热是一种特殊的运动形式，但是这种看法由于缺乏精确的实验证据，还不能形成科学的理论。</a:t>
            </a:r>
          </a:p>
          <a:p>
            <a:pPr indent="508000" fontAlgn="auto">
              <a:lnSpc>
                <a:spcPct val="100000"/>
              </a:lnSpc>
              <a:spcBef>
                <a:spcPts val="0"/>
              </a:spcBef>
              <a:spcAft>
                <a:spcPts val="0"/>
              </a:spcAft>
              <a:buNone/>
              <a:extLst>
                <a:ext uri="{35155182-B16C-46BC-9424-99874614C6A1}">
                  <wpsdc:indentchars xmlns:wpsdc="http://www.wps.cn/officeDocument/2017/drawingmlCustomData" xmlns="" val="200" checksum="282533468"/>
                </a:ext>
              </a:extLst>
            </a:pPr>
            <a:r>
              <a:rPr lang="zh-CN" altLang="en-US"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热质说将热看成一种没有质量或不可称量的流质</a:t>
            </a:r>
            <a:r>
              <a:rPr lang="en-US" altLang="zh-CN"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a:t>
            </a:r>
            <a:r>
              <a:rPr lang="zh-CN" altLang="en-US"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热质，认为热质不生不灭，存在于一切物体之中，物体的冷热程度，取决于其中所含热质的多少。到了</a:t>
            </a:r>
            <a:r>
              <a:rPr lang="en-US" altLang="zh-CN"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18</a:t>
            </a:r>
            <a:r>
              <a:rPr lang="zh-CN" altLang="en-US"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世纪，热质说由于能够解释某些实验结果，因而在当时获得了承认。热质说对摩擦生热的解释是，摩擦并没有改变热质的总量，但物质在摩擦时比热容降低了，因此摩擦可以使物体的温度升高。</a:t>
            </a:r>
          </a:p>
          <a:p>
            <a:pPr indent="508000" fontAlgn="auto">
              <a:lnSpc>
                <a:spcPct val="100000"/>
              </a:lnSpc>
              <a:spcBef>
                <a:spcPts val="0"/>
              </a:spcBef>
              <a:spcAft>
                <a:spcPts val="0"/>
              </a:spcAft>
              <a:buNone/>
              <a:extLst>
                <a:ext uri="{35155182-B16C-46BC-9424-99874614C6A1}">
                  <wpsdc:indentchars xmlns:wpsdc="http://www.wps.cn/officeDocument/2017/drawingmlCustomData" xmlns="" val="200" checksum="282533468"/>
                </a:ext>
              </a:extLst>
            </a:pPr>
            <a:r>
              <a:rPr lang="en-US" altLang="zh-CN"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1798</a:t>
            </a:r>
            <a:r>
              <a:rPr lang="zh-CN" altLang="en-US"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年，英国物理学家伦福德发现钻孔钻下的金属屑具有极高的温度，甚至可以使水沸腾，伦福德认为，由摩擦所生的热，来源似乎是无穷无尽的，要用热质说解释摩擦生热现象，钻下的金属屑的比热容要改变很大才行。于是他设计并做了一系列实验，发现钻下的金属屑的比热容在摩擦时并没有降低。根据实验结果，伦福德断言热质说不足为信，应当把热看成一种运动形式。热质说的统治地位开始动摇了。</a:t>
            </a:r>
          </a:p>
          <a:p>
            <a:pPr indent="508000" fontAlgn="auto">
              <a:lnSpc>
                <a:spcPct val="100000"/>
              </a:lnSpc>
              <a:spcBef>
                <a:spcPts val="0"/>
              </a:spcBef>
              <a:spcAft>
                <a:spcPts val="0"/>
              </a:spcAft>
              <a:buNone/>
              <a:extLst>
                <a:ext uri="{35155182-B16C-46BC-9424-99874614C6A1}">
                  <wpsdc:indentchars xmlns:wpsdc="http://www.wps.cn/officeDocument/2017/drawingmlCustomData" xmlns="" val="200" checksum="282533468"/>
                </a:ext>
              </a:extLst>
            </a:pPr>
            <a:r>
              <a:rPr lang="en-US" altLang="zh-CN"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1799</a:t>
            </a:r>
            <a:r>
              <a:rPr lang="zh-CN" altLang="en-US"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年，英国化学家戴维做了更加严格的实验，有力地打击了热质说。</a:t>
            </a:r>
          </a:p>
          <a:p>
            <a:pPr indent="508000" fontAlgn="auto">
              <a:lnSpc>
                <a:spcPct val="100000"/>
              </a:lnSpc>
              <a:spcBef>
                <a:spcPts val="0"/>
              </a:spcBef>
              <a:spcAft>
                <a:spcPts val="0"/>
              </a:spcAft>
              <a:buNone/>
              <a:extLst>
                <a:ext uri="{35155182-B16C-46BC-9424-99874614C6A1}">
                  <wpsdc:indentchars xmlns:wpsdc="http://www.wps.cn/officeDocument/2017/drawingmlCustomData" xmlns="" val="200" checksum="282533468"/>
                </a:ext>
              </a:extLst>
            </a:pPr>
            <a:r>
              <a:rPr lang="zh-CN" altLang="en-US"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此后，科学家进一步研究了热和做功的关系，特别是英国物理学家焦耳做了大量实验，定量地研究了热和功的关系，证明做了多少机械功，就有多少机械能转化成与热相关的能量。焦耳的工作表明热不是一种特殊的物质，同时为能量守恒定律奠定了基础。</a:t>
            </a:r>
          </a:p>
          <a:p>
            <a:pPr indent="508000" fontAlgn="auto">
              <a:lnSpc>
                <a:spcPct val="100000"/>
              </a:lnSpc>
              <a:spcBef>
                <a:spcPts val="0"/>
              </a:spcBef>
              <a:spcAft>
                <a:spcPts val="0"/>
              </a:spcAft>
              <a:buNone/>
              <a:extLst>
                <a:ext uri="{35155182-B16C-46BC-9424-99874614C6A1}">
                  <wpsdc:indentchars xmlns:wpsdc="http://www.wps.cn/officeDocument/2017/drawingmlCustomData" xmlns="" val="200" checksum="282533468"/>
                </a:ext>
              </a:extLst>
            </a:pPr>
            <a:r>
              <a:rPr lang="zh-CN" altLang="en-US"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能量守恒定律的建立，彻底否定了热质说，同时为分子动理论的发展开辟了道路。人们认识到：宏观的热现象原来是物体内部大量分子的无规则运动的表现，物体内部的能量就是前面讲过的内能。热量不表示物质所含</a:t>
            </a:r>
            <a:r>
              <a:rPr lang="en-US" altLang="zh-CN"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a:t>
            </a:r>
            <a:r>
              <a:rPr lang="zh-CN" altLang="en-US"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热质</a:t>
            </a:r>
            <a:r>
              <a:rPr lang="en-US" altLang="zh-CN"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a:t>
            </a:r>
            <a:r>
              <a:rPr lang="zh-CN" altLang="en-US"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的多少，而表示在热传递过程中传递的能量的多少。</a:t>
            </a:r>
          </a:p>
          <a:p>
            <a:pPr indent="508000" fontAlgn="auto">
              <a:lnSpc>
                <a:spcPct val="100000"/>
              </a:lnSpc>
              <a:spcBef>
                <a:spcPts val="0"/>
              </a:spcBef>
              <a:spcAft>
                <a:spcPts val="0"/>
              </a:spcAft>
              <a:buNone/>
              <a:extLst>
                <a:ext uri="{35155182-B16C-46BC-9424-99874614C6A1}">
                  <wpsdc:indentchars xmlns:wpsdc="http://www.wps.cn/officeDocument/2017/drawingmlCustomData" xmlns="" val="200" checksum="282533468"/>
                </a:ext>
              </a:extLst>
            </a:pPr>
            <a:r>
              <a:rPr lang="zh-CN" altLang="en-US"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透过表面现象追求背后的本质，这是科学家寻根究底、追求真理精神的体现。</a:t>
            </a:r>
          </a:p>
        </p:txBody>
      </p:sp>
      <p:pic>
        <p:nvPicPr>
          <p:cNvPr id="7" name="图片 6"/>
          <p:cNvPicPr>
            <a:picLocks noChangeAspect="1"/>
          </p:cNvPicPr>
          <p:nvPr/>
        </p:nvPicPr>
        <p:blipFill>
          <a:blip r:embed="rId6"/>
          <a:stretch>
            <a:fillRect/>
          </a:stretch>
        </p:blipFill>
        <p:spPr>
          <a:xfrm>
            <a:off x="0" y="724853"/>
            <a:ext cx="3743325" cy="628650"/>
          </a:xfrm>
          <a:prstGeom prst="rect">
            <a:avLst/>
          </a:prstGeom>
        </p:spPr>
      </p:pic>
      <p:pic>
        <p:nvPicPr>
          <p:cNvPr id="6" name="14.1科学世界">
            <a:hlinkClick r:id="" action="ppaction://media"/>
          </p:cNvPr>
          <p:cNvPicPr/>
          <p:nvPr>
            <a:videoFile r:link="rId3"/>
            <p:extLst>
              <p:ext uri="{DAA4B4D4-6D71-4841-9C94-3DE7FCFB9230}">
                <p14:media xmlns:p14="http://schemas.microsoft.com/office/powerpoint/2010/main" r:embed="rId2"/>
              </p:ext>
            </p:extLst>
          </p:nvPr>
        </p:nvPicPr>
        <p:blipFill>
          <a:blip r:embed="rId7"/>
          <a:stretch>
            <a:fillRect/>
          </a:stretch>
        </p:blipFill>
        <p:spPr>
          <a:xfrm>
            <a:off x="1575435" y="1983105"/>
            <a:ext cx="9041130" cy="4171950"/>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additive="base">
                                        <p:cTn id="10" dur="197368" fill="hold"/>
                                        <p:tgtEl>
                                          <p:spTgt spid="6"/>
                                        </p:tgtEl>
                                      </p:cBhvr>
                                    </p:cmd>
                                  </p:childTnLst>
                                </p:cTn>
                              </p:par>
                            </p:childTnLst>
                          </p:cTn>
                        </p:par>
                        <p:par>
                          <p:cTn id="11" fill="hold">
                            <p:stCondLst>
                              <p:cond delay="197868"/>
                            </p:stCondLst>
                            <p:childTnLst>
                              <p:par>
                                <p:cTn id="12" presetID="22" presetClass="exit" presetSubtype="8" fill="hold" nodeType="afterEffect">
                                  <p:stCondLst>
                                    <p:cond delay="0"/>
                                  </p:stCondLst>
                                  <p:childTnLst>
                                    <p:animEffect transition="out" filter="wipe(left)">
                                      <p:cBhvr>
                                        <p:cTn id="13" dur="500"/>
                                        <p:tgtEl>
                                          <p:spTgt spid="6"/>
                                        </p:tgtEl>
                                      </p:cBhvr>
                                    </p:animEffect>
                                    <p:set>
                                      <p:cBhvr>
                                        <p:cTn id="14"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fullScrn="1">
              <p:cMediaNode>
                <p:cTn id="15" fill="hold" display="1">
                  <p:stCondLst>
                    <p:cond delay="indefinite"/>
                  </p:stCondLst>
                </p:cTn>
                <p:tgtEl>
                  <p:spTgt spid="6"/>
                </p:tgtEl>
              </p:cMediaNode>
            </p:video>
            <p:seq concurrent="1" nextAc="seek">
              <p:cTn id="16" restart="whenNotActive" fill="hold" evtFilter="cancelBubble" nodeType="interactiveSeq">
                <p:stCondLst>
                  <p:cond evt="onClick" delay="0">
                    <p:tgtEl>
                      <p:spTgt spid="6"/>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afterEffect">
                                  <p:stCondLst>
                                    <p:cond delay="0"/>
                                  </p:stCondLst>
                                  <p:childTnLst>
                                    <p:cmd type="call" cmd="togglePause">
                                      <p:cBhvr additive="base">
                                        <p:cTn id="20"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3" name="文本框 2"/>
          <p:cNvSpPr txBox="1"/>
          <p:nvPr>
            <p:custDataLst>
              <p:tags r:id="rId2"/>
            </p:custDataLst>
          </p:nvPr>
        </p:nvSpPr>
        <p:spPr>
          <a:xfrm>
            <a:off x="-4445" y="768350"/>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课堂小结</a:t>
            </a:r>
            <a:endParaRPr lang="en-US" altLang="zh-CN" sz="3200" b="1"/>
          </a:p>
        </p:txBody>
      </p:sp>
      <p:sp>
        <p:nvSpPr>
          <p:cNvPr id="14" name="任意多边形 13"/>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14</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altLang="en-US" sz="2800" b="1">
                <a:solidFill>
                  <a:schemeClr val="bg1"/>
                </a:solidFill>
              </a:rPr>
              <a:t>能量的转化与守恒</a:t>
            </a:r>
          </a:p>
        </p:txBody>
      </p:sp>
      <p:sp>
        <p:nvSpPr>
          <p:cNvPr id="22" name="文本框 21"/>
          <p:cNvSpPr txBox="1"/>
          <p:nvPr>
            <p:custDataLst>
              <p:tags r:id="rId3"/>
            </p:custDataLst>
          </p:nvPr>
        </p:nvSpPr>
        <p:spPr>
          <a:xfrm>
            <a:off x="604520" y="3362325"/>
            <a:ext cx="1165225" cy="1198880"/>
          </a:xfrm>
          <a:prstGeom prst="rect">
            <a:avLst/>
          </a:prstGeom>
          <a:solidFill>
            <a:schemeClr val="accent1">
              <a:lumMod val="60000"/>
              <a:lumOff val="40000"/>
            </a:schemeClr>
          </a:solidFill>
          <a:ln>
            <a:solidFill>
              <a:schemeClr val="tx1"/>
            </a:solidFill>
          </a:ln>
        </p:spPr>
        <p:txBody>
          <a:bodyPr wrap="square" rtlCol="0" anchor="t">
            <a:spAutoFit/>
          </a:bodyPr>
          <a:lstStyle/>
          <a:p>
            <a:pPr algn="ctr"/>
            <a:r>
              <a:rPr lang="zh-CN" altLang="en-US" sz="2400">
                <a:solidFill>
                  <a:srgbClr val="002060"/>
                </a:solidFill>
                <a:latin typeface="微软雅黑" panose="020B0503020204020204" charset="-122"/>
                <a:ea typeface="微软雅黑" panose="020B0503020204020204" charset="-122"/>
                <a:sym typeface="+mn-ea"/>
              </a:rPr>
              <a:t>能量的</a:t>
            </a:r>
            <a:r>
              <a:rPr lang="zh-CN" altLang="en-US" sz="2400">
                <a:solidFill>
                  <a:schemeClr val="tx1"/>
                </a:solidFill>
                <a:latin typeface="微软雅黑" panose="020B0503020204020204" charset="-122"/>
                <a:ea typeface="微软雅黑" panose="020B0503020204020204" charset="-122"/>
                <a:sym typeface="+mn-ea"/>
              </a:rPr>
              <a:t>转化</a:t>
            </a:r>
            <a:r>
              <a:rPr lang="zh-CN" altLang="en-US" sz="2400">
                <a:solidFill>
                  <a:srgbClr val="002060"/>
                </a:solidFill>
                <a:latin typeface="微软雅黑" panose="020B0503020204020204" charset="-122"/>
                <a:ea typeface="微软雅黑" panose="020B0503020204020204" charset="-122"/>
                <a:sym typeface="+mn-ea"/>
              </a:rPr>
              <a:t>与守恒</a:t>
            </a:r>
            <a:endParaRPr lang="zh-CN" altLang="en-US" sz="2400">
              <a:solidFill>
                <a:srgbClr val="002060"/>
              </a:solidFill>
            </a:endParaRPr>
          </a:p>
        </p:txBody>
      </p:sp>
      <p:sp>
        <p:nvSpPr>
          <p:cNvPr id="23" name="矩形 82950"/>
          <p:cNvSpPr/>
          <p:nvPr>
            <p:custDataLst>
              <p:tags r:id="rId4"/>
            </p:custDataLst>
          </p:nvPr>
        </p:nvSpPr>
        <p:spPr>
          <a:xfrm>
            <a:off x="2306955" y="2021840"/>
            <a:ext cx="751205" cy="264795"/>
          </a:xfrm>
          <a:prstGeom prst="rect">
            <a:avLst/>
          </a:prstGeom>
          <a:noFill/>
          <a:ln w="9525">
            <a:solidFill>
              <a:srgbClr val="000000">
                <a:alpha val="0"/>
              </a:srgbClr>
            </a:solidFill>
          </a:ln>
          <a:extLst>
            <a:ext uri="{909E8E84-426E-40DD-AFC4-6F175D3DCCD1}">
              <a14:hiddenFill xmlns:a14="http://schemas.microsoft.com/office/drawing/2010/main">
                <a:solidFill>
                  <a:srgbClr val="0070C0"/>
                </a:solidFill>
              </a14:hiddenFill>
            </a:ext>
          </a:extLst>
        </p:spPr>
        <p:txBody>
          <a:bodyPr wrap="square" anchor="t">
            <a:noAutofit/>
          </a:body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rgbClr val="002060"/>
              </a:solidFill>
              <a:effectLst/>
              <a:uLnTx/>
              <a:uFillTx/>
              <a:latin typeface="微软雅黑" panose="020B0503020204020204" charset="-122"/>
              <a:ea typeface="微软雅黑" panose="020B0503020204020204" charset="-122"/>
              <a:cs typeface="宋体" panose="02010600030101010101" pitchFamily="2" charset="-122"/>
            </a:endParaRPr>
          </a:p>
        </p:txBody>
      </p:sp>
      <p:sp>
        <p:nvSpPr>
          <p:cNvPr id="26" name="文本框 25"/>
          <p:cNvSpPr txBox="1"/>
          <p:nvPr>
            <p:custDataLst>
              <p:tags r:id="rId5"/>
            </p:custDataLst>
          </p:nvPr>
        </p:nvSpPr>
        <p:spPr>
          <a:xfrm>
            <a:off x="2289175" y="1899285"/>
            <a:ext cx="1066800" cy="768350"/>
          </a:xfrm>
          <a:prstGeom prst="rect">
            <a:avLst/>
          </a:prstGeom>
          <a:solidFill>
            <a:schemeClr val="accent1">
              <a:lumMod val="20000"/>
              <a:lumOff val="80000"/>
            </a:schemeClr>
          </a:solidFill>
          <a:ln>
            <a:solidFill>
              <a:schemeClr val="tx1"/>
            </a:solidFill>
          </a:ln>
        </p:spPr>
        <p:txBody>
          <a:bodyPr wrap="square" rtlCol="0" anchor="t">
            <a:spAutoFit/>
          </a:bodyPr>
          <a:lstStyle/>
          <a:p>
            <a:r>
              <a:rPr lang="zh-CN" altLang="en-US" sz="2200">
                <a:solidFill>
                  <a:srgbClr val="002060"/>
                </a:solidFill>
              </a:rPr>
              <a:t>能量的转化</a:t>
            </a:r>
          </a:p>
        </p:txBody>
      </p:sp>
      <p:sp>
        <p:nvSpPr>
          <p:cNvPr id="33" name="文本框 32"/>
          <p:cNvSpPr txBox="1"/>
          <p:nvPr>
            <p:custDataLst>
              <p:tags r:id="rId6"/>
            </p:custDataLst>
          </p:nvPr>
        </p:nvSpPr>
        <p:spPr>
          <a:xfrm>
            <a:off x="2306955" y="4737100"/>
            <a:ext cx="1076960" cy="768350"/>
          </a:xfrm>
          <a:prstGeom prst="rect">
            <a:avLst/>
          </a:prstGeom>
          <a:solidFill>
            <a:schemeClr val="accent1">
              <a:lumMod val="20000"/>
              <a:lumOff val="80000"/>
            </a:schemeClr>
          </a:solidFill>
          <a:ln>
            <a:solidFill>
              <a:schemeClr val="tx1"/>
            </a:solidFill>
          </a:ln>
        </p:spPr>
        <p:txBody>
          <a:bodyPr wrap="square" rtlCol="0" anchor="t">
            <a:spAutoFit/>
          </a:bodyPr>
          <a:lstStyle/>
          <a:p>
            <a:r>
              <a:rPr lang="zh-CN" altLang="en-US" sz="2200">
                <a:solidFill>
                  <a:srgbClr val="002060"/>
                </a:solidFill>
                <a:latin typeface="微软雅黑" panose="020B0503020204020204" charset="-122"/>
                <a:ea typeface="微软雅黑" panose="020B0503020204020204" charset="-122"/>
                <a:sym typeface="+mn-ea"/>
              </a:rPr>
              <a:t>能量守恒定律</a:t>
            </a:r>
            <a:endParaRPr lang="zh-CN" altLang="en-US" sz="2200">
              <a:solidFill>
                <a:srgbClr val="002060"/>
              </a:solidFill>
            </a:endParaRPr>
          </a:p>
        </p:txBody>
      </p:sp>
      <p:grpSp>
        <p:nvGrpSpPr>
          <p:cNvPr id="41" name="组合 40"/>
          <p:cNvGrpSpPr/>
          <p:nvPr>
            <p:custDataLst>
              <p:tags r:id="rId7"/>
            </p:custDataLst>
          </p:nvPr>
        </p:nvGrpSpPr>
        <p:grpSpPr>
          <a:xfrm>
            <a:off x="1812925" y="2286635"/>
            <a:ext cx="494030" cy="2851785"/>
            <a:chOff x="3416" y="3675"/>
            <a:chExt cx="778" cy="4387"/>
          </a:xfrm>
        </p:grpSpPr>
        <p:cxnSp>
          <p:nvCxnSpPr>
            <p:cNvPr id="42" name="直接连接符 41"/>
            <p:cNvCxnSpPr/>
            <p:nvPr>
              <p:custDataLst>
                <p:tags r:id="rId21"/>
              </p:custDataLst>
            </p:nvPr>
          </p:nvCxnSpPr>
          <p:spPr>
            <a:xfrm>
              <a:off x="3416" y="5821"/>
              <a:ext cx="483"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custDataLst>
                <p:tags r:id="rId22"/>
              </p:custDataLst>
            </p:nvPr>
          </p:nvCxnSpPr>
          <p:spPr>
            <a:xfrm>
              <a:off x="3885" y="3678"/>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custDataLst>
                <p:tags r:id="rId23"/>
              </p:custDataLst>
            </p:nvPr>
          </p:nvCxnSpPr>
          <p:spPr>
            <a:xfrm>
              <a:off x="3885" y="8062"/>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custDataLst>
                <p:tags r:id="rId24"/>
              </p:custDataLst>
            </p:nvPr>
          </p:nvCxnSpPr>
          <p:spPr>
            <a:xfrm flipH="1">
              <a:off x="3900" y="3675"/>
              <a:ext cx="0" cy="438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grpSp>
      <p:sp>
        <p:nvSpPr>
          <p:cNvPr id="46" name="文本框 45"/>
          <p:cNvSpPr txBox="1"/>
          <p:nvPr>
            <p:custDataLst>
              <p:tags r:id="rId8"/>
            </p:custDataLst>
          </p:nvPr>
        </p:nvSpPr>
        <p:spPr>
          <a:xfrm>
            <a:off x="3836670" y="1570990"/>
            <a:ext cx="7502525" cy="1410970"/>
          </a:xfrm>
          <a:prstGeom prst="rect">
            <a:avLst/>
          </a:prstGeom>
          <a:noFill/>
        </p:spPr>
        <p:txBody>
          <a:bodyPr wrap="square" rtlCol="0" anchor="t">
            <a:spAutoFit/>
          </a:bodyPr>
          <a:lstStyle/>
          <a:p>
            <a:pPr indent="0" fontAlgn="auto">
              <a:lnSpc>
                <a:spcPct val="130000"/>
              </a:lnSpc>
            </a:pPr>
            <a:r>
              <a:rPr lang="zh-CN" altLang="en-US" sz="2200" noProof="0">
                <a:ln>
                  <a:noFill/>
                </a:ln>
                <a:solidFill>
                  <a:srgbClr val="002060"/>
                </a:solidFill>
                <a:effectLst/>
                <a:uLnTx/>
                <a:uFillTx/>
                <a:latin typeface="Times New Roman" panose="02020603050405020304" pitchFamily="18" charset="0"/>
                <a:ea typeface="微软雅黑" panose="020B0503020204020204" charset="-122"/>
                <a:cs typeface="Times New Roman" panose="02020603050405020304" pitchFamily="18" charset="0"/>
                <a:sym typeface="+mn-ea"/>
              </a:rPr>
              <a:t>自然界中的各种现象都有着密切联系。</a:t>
            </a:r>
          </a:p>
          <a:p>
            <a:pPr indent="0" fontAlgn="auto">
              <a:lnSpc>
                <a:spcPct val="130000"/>
              </a:lnSpc>
            </a:pPr>
            <a:r>
              <a:rPr lang="zh-CN" altLang="en-US" sz="2200" noProof="0">
                <a:ln>
                  <a:noFill/>
                </a:ln>
                <a:solidFill>
                  <a:srgbClr val="002060"/>
                </a:solidFill>
                <a:effectLst/>
                <a:uLnTx/>
                <a:uFillTx/>
                <a:latin typeface="Times New Roman" panose="02020603050405020304" pitchFamily="18" charset="0"/>
                <a:ea typeface="微软雅黑" panose="020B0503020204020204" charset="-122"/>
                <a:cs typeface="Times New Roman" panose="02020603050405020304" pitchFamily="18" charset="0"/>
                <a:sym typeface="+mn-ea"/>
              </a:rPr>
              <a:t>科学家们经过长期探索，发现能量转化是非常普遍的。</a:t>
            </a:r>
          </a:p>
          <a:p>
            <a:pPr indent="0" fontAlgn="auto">
              <a:lnSpc>
                <a:spcPct val="130000"/>
              </a:lnSpc>
            </a:pPr>
            <a:r>
              <a:rPr lang="zh-CN" altLang="en-US" sz="2200" noProof="0">
                <a:ln>
                  <a:noFill/>
                </a:ln>
                <a:solidFill>
                  <a:srgbClr val="002060"/>
                </a:solidFill>
                <a:effectLst/>
                <a:uLnTx/>
                <a:uFillTx/>
                <a:latin typeface="Times New Roman" panose="02020603050405020304" pitchFamily="18" charset="0"/>
                <a:ea typeface="微软雅黑" panose="020B0503020204020204" charset="-122"/>
                <a:cs typeface="Times New Roman" panose="02020603050405020304" pitchFamily="18" charset="0"/>
                <a:sym typeface="+mn-ea"/>
              </a:rPr>
              <a:t>在一定条件下，各种形式的能量是可以相互转化的。</a:t>
            </a:r>
          </a:p>
        </p:txBody>
      </p:sp>
      <p:grpSp>
        <p:nvGrpSpPr>
          <p:cNvPr id="53" name="组合 52"/>
          <p:cNvGrpSpPr/>
          <p:nvPr>
            <p:custDataLst>
              <p:tags r:id="rId9"/>
            </p:custDataLst>
          </p:nvPr>
        </p:nvGrpSpPr>
        <p:grpSpPr>
          <a:xfrm>
            <a:off x="3342640" y="1811020"/>
            <a:ext cx="494030" cy="955040"/>
            <a:chOff x="3416" y="3675"/>
            <a:chExt cx="778" cy="4387"/>
          </a:xfrm>
        </p:grpSpPr>
        <p:cxnSp>
          <p:nvCxnSpPr>
            <p:cNvPr id="54" name="直接连接符 53"/>
            <p:cNvCxnSpPr/>
            <p:nvPr>
              <p:custDataLst>
                <p:tags r:id="rId17"/>
              </p:custDataLst>
            </p:nvPr>
          </p:nvCxnSpPr>
          <p:spPr>
            <a:xfrm>
              <a:off x="3416" y="5859"/>
              <a:ext cx="484"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5" name="直接连接符 54"/>
            <p:cNvCxnSpPr/>
            <p:nvPr>
              <p:custDataLst>
                <p:tags r:id="rId18"/>
              </p:custDataLst>
            </p:nvPr>
          </p:nvCxnSpPr>
          <p:spPr>
            <a:xfrm>
              <a:off x="3885" y="3678"/>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6" name="直接连接符 55"/>
            <p:cNvCxnSpPr/>
            <p:nvPr>
              <p:custDataLst>
                <p:tags r:id="rId19"/>
              </p:custDataLst>
            </p:nvPr>
          </p:nvCxnSpPr>
          <p:spPr>
            <a:xfrm>
              <a:off x="3885" y="8062"/>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20"/>
              </p:custDataLst>
            </p:nvPr>
          </p:nvCxnSpPr>
          <p:spPr>
            <a:xfrm flipH="1">
              <a:off x="3900" y="3675"/>
              <a:ext cx="0" cy="438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grpSp>
      <p:sp>
        <p:nvSpPr>
          <p:cNvPr id="71" name="文本框 70"/>
          <p:cNvSpPr txBox="1"/>
          <p:nvPr>
            <p:custDataLst>
              <p:tags r:id="rId10"/>
            </p:custDataLst>
          </p:nvPr>
        </p:nvSpPr>
        <p:spPr>
          <a:xfrm>
            <a:off x="3880485" y="3549015"/>
            <a:ext cx="7459345" cy="2730500"/>
          </a:xfrm>
          <a:prstGeom prst="rect">
            <a:avLst/>
          </a:prstGeom>
          <a:noFill/>
        </p:spPr>
        <p:txBody>
          <a:bodyPr wrap="square" rtlCol="0" anchor="t">
            <a:spAutoFit/>
          </a:bodyPr>
          <a:lstStyle/>
          <a:p>
            <a:pPr eaLnBrk="1" hangingPunct="1">
              <a:lnSpc>
                <a:spcPct val="130000"/>
              </a:lnSpc>
              <a:spcBef>
                <a:spcPts val="0"/>
              </a:spcBef>
              <a:spcAft>
                <a:spcPts val="0"/>
              </a:spcAft>
            </a:pPr>
            <a:r>
              <a:rPr lang="zh-CN" altLang="en-US" sz="2200">
                <a:solidFill>
                  <a:srgbClr val="002060"/>
                </a:solidFill>
                <a:latin typeface="Times New Roman" panose="02020603050405020304" pitchFamily="18" charset="0"/>
                <a:cs typeface="Times New Roman" panose="02020603050405020304" pitchFamily="18" charset="0"/>
                <a:sym typeface="+mn-ea"/>
              </a:rPr>
              <a:t>内容：能量既不会凭空消失，也不会凭空产生，它只会从一种形式转化为其他</a:t>
            </a:r>
            <a:r>
              <a:rPr lang="zh-CN" altLang="en-US" sz="2200">
                <a:solidFill>
                  <a:schemeClr val="tx1"/>
                </a:solidFill>
                <a:latin typeface="Times New Roman" panose="02020603050405020304" pitchFamily="18" charset="0"/>
                <a:cs typeface="Times New Roman" panose="02020603050405020304" pitchFamily="18" charset="0"/>
                <a:sym typeface="+mn-ea"/>
              </a:rPr>
              <a:t>形式</a:t>
            </a:r>
            <a:r>
              <a:rPr lang="zh-CN" altLang="en-US" sz="2200">
                <a:solidFill>
                  <a:srgbClr val="002060"/>
                </a:solidFill>
                <a:latin typeface="Times New Roman" panose="02020603050405020304" pitchFamily="18" charset="0"/>
                <a:cs typeface="Times New Roman" panose="02020603050405020304" pitchFamily="18" charset="0"/>
                <a:sym typeface="+mn-ea"/>
              </a:rPr>
              <a:t>，或者从一个物体转移到其他物体，而在转化和转移的过程中，能量的总量保持不变。这就是能量守恒定律。</a:t>
            </a:r>
          </a:p>
          <a:p>
            <a:pPr eaLnBrk="1" hangingPunct="1">
              <a:lnSpc>
                <a:spcPct val="130000"/>
              </a:lnSpc>
              <a:spcBef>
                <a:spcPts val="0"/>
              </a:spcBef>
              <a:spcAft>
                <a:spcPts val="0"/>
              </a:spcAft>
            </a:pPr>
            <a:r>
              <a:rPr lang="zh-CN" altLang="en-US" sz="2200">
                <a:solidFill>
                  <a:srgbClr val="002060"/>
                </a:solidFill>
                <a:latin typeface="Times New Roman" panose="02020603050405020304" pitchFamily="18" charset="0"/>
                <a:cs typeface="Times New Roman" panose="02020603050405020304" pitchFamily="18" charset="0"/>
                <a:sym typeface="+mn-ea"/>
              </a:rPr>
              <a:t>能量守恒定律是自然界最普遍、最重要的基本定律之一。</a:t>
            </a:r>
          </a:p>
          <a:p>
            <a:pPr eaLnBrk="1" hangingPunct="1">
              <a:lnSpc>
                <a:spcPct val="130000"/>
              </a:lnSpc>
              <a:spcBef>
                <a:spcPts val="0"/>
              </a:spcBef>
              <a:spcAft>
                <a:spcPts val="0"/>
              </a:spcAft>
            </a:pPr>
            <a:r>
              <a:rPr lang="zh-CN" altLang="en-US" sz="2200">
                <a:solidFill>
                  <a:srgbClr val="002060"/>
                </a:solidFill>
                <a:latin typeface="Times New Roman" panose="02020603050405020304" pitchFamily="18" charset="0"/>
                <a:cs typeface="Times New Roman" panose="02020603050405020304" pitchFamily="18" charset="0"/>
                <a:sym typeface="+mn-ea"/>
              </a:rPr>
              <a:t>永动机不可能实现，永动机违背了能量守恒定律。</a:t>
            </a:r>
          </a:p>
        </p:txBody>
      </p:sp>
      <p:grpSp>
        <p:nvGrpSpPr>
          <p:cNvPr id="8" name="组合 7"/>
          <p:cNvGrpSpPr/>
          <p:nvPr/>
        </p:nvGrpSpPr>
        <p:grpSpPr>
          <a:xfrm>
            <a:off x="3383915" y="3745865"/>
            <a:ext cx="466090" cy="2294979"/>
            <a:chOff x="4483" y="5798"/>
            <a:chExt cx="734" cy="4298"/>
          </a:xfrm>
        </p:grpSpPr>
        <p:grpSp>
          <p:nvGrpSpPr>
            <p:cNvPr id="47" name="组合 46"/>
            <p:cNvGrpSpPr/>
            <p:nvPr>
              <p:custDataLst>
                <p:tags r:id="rId11"/>
              </p:custDataLst>
            </p:nvPr>
          </p:nvGrpSpPr>
          <p:grpSpPr>
            <a:xfrm>
              <a:off x="4483" y="5798"/>
              <a:ext cx="734" cy="4298"/>
              <a:chOff x="3460" y="3675"/>
              <a:chExt cx="734" cy="4580"/>
            </a:xfrm>
          </p:grpSpPr>
          <p:cxnSp>
            <p:nvCxnSpPr>
              <p:cNvPr id="48" name="直接连接符 47"/>
              <p:cNvCxnSpPr/>
              <p:nvPr>
                <p:custDataLst>
                  <p:tags r:id="rId13"/>
                </p:custDataLst>
              </p:nvPr>
            </p:nvCxnSpPr>
            <p:spPr>
              <a:xfrm>
                <a:off x="3460" y="6435"/>
                <a:ext cx="446" cy="3"/>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14"/>
                </p:custDataLst>
              </p:nvPr>
            </p:nvCxnSpPr>
            <p:spPr>
              <a:xfrm>
                <a:off x="3885" y="3678"/>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custDataLst>
                  <p:tags r:id="rId15"/>
                </p:custDataLst>
              </p:nvPr>
            </p:nvCxnSpPr>
            <p:spPr>
              <a:xfrm>
                <a:off x="3885" y="8252"/>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custDataLst>
                  <p:tags r:id="rId16"/>
                </p:custDataLst>
              </p:nvPr>
            </p:nvCxnSpPr>
            <p:spPr>
              <a:xfrm>
                <a:off x="3900" y="3675"/>
                <a:ext cx="0" cy="458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grpSp>
        <p:cxnSp>
          <p:nvCxnSpPr>
            <p:cNvPr id="7" name="直接连接符 6"/>
            <p:cNvCxnSpPr/>
            <p:nvPr>
              <p:custDataLst>
                <p:tags r:id="rId12"/>
              </p:custDataLst>
            </p:nvPr>
          </p:nvCxnSpPr>
          <p:spPr>
            <a:xfrm>
              <a:off x="4918" y="9285"/>
              <a:ext cx="258" cy="1"/>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651510" y="1590040"/>
            <a:ext cx="10888980" cy="1065530"/>
          </a:xfrm>
          <a:prstGeom prst="rect">
            <a:avLst/>
          </a:prstGeom>
          <a:noFill/>
        </p:spPr>
        <p:txBody>
          <a:bodyPr wrap="square" rtlCol="0">
            <a:spAutoFit/>
          </a:bodyPr>
          <a:lstStyle/>
          <a:p>
            <a:pPr indent="0">
              <a:lnSpc>
                <a:spcPts val="3800"/>
              </a:lnSpc>
              <a:spcBef>
                <a:spcPts val="0"/>
              </a:spcBef>
              <a:spcAft>
                <a:spcPts val="0"/>
              </a:spcAft>
              <a:buNone/>
            </a:pPr>
            <a:r>
              <a:rPr lang="en-US" sz="2400">
                <a:solidFill>
                  <a:schemeClr val="tx1"/>
                </a:solidFill>
                <a:latin typeface="楷体" panose="02010609060101010101" charset="-122"/>
                <a:ea typeface="楷体" panose="02010609060101010101" charset="-122"/>
              </a:rPr>
              <a:t>1.</a:t>
            </a:r>
            <a:r>
              <a:rPr lang="zh-CN" sz="2400">
                <a:solidFill>
                  <a:schemeClr val="tx1"/>
                </a:solidFill>
                <a:latin typeface="楷体" panose="02010609060101010101" charset="-122"/>
                <a:ea typeface="楷体" panose="02010609060101010101" charset="-122"/>
              </a:rPr>
              <a:t>用水发电时，水从高处流下冲击水轮机，水轮机转动并带动发电机发电。在这个过程中发生了哪些能量转化？</a:t>
            </a:r>
          </a:p>
        </p:txBody>
      </p:sp>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3" name="文本框 2"/>
          <p:cNvSpPr txBox="1"/>
          <p:nvPr>
            <p:custDataLst>
              <p:tags r:id="rId2"/>
            </p:custDataLst>
          </p:nvPr>
        </p:nvSpPr>
        <p:spPr>
          <a:xfrm>
            <a:off x="-4445" y="768350"/>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练习与应用</a:t>
            </a:r>
            <a:endParaRPr lang="en-US" altLang="zh-CN" sz="3200" b="1"/>
          </a:p>
        </p:txBody>
      </p:sp>
      <p:sp>
        <p:nvSpPr>
          <p:cNvPr id="29" name="文本框 28"/>
          <p:cNvSpPr txBox="1"/>
          <p:nvPr/>
        </p:nvSpPr>
        <p:spPr>
          <a:xfrm>
            <a:off x="0" y="2655570"/>
            <a:ext cx="12191365" cy="2091690"/>
          </a:xfrm>
          <a:prstGeom prst="rect">
            <a:avLst/>
          </a:prstGeom>
          <a:noFill/>
        </p:spPr>
        <p:txBody>
          <a:bodyPr wrap="square" rtlCol="0">
            <a:spAutoFit/>
          </a:bodyPr>
          <a:lstStyle/>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解：</a:t>
            </a:r>
          </a:p>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高处的水流下来时水的重力势能减小，动能增加，重力势能转化为动能；</a:t>
            </a:r>
          </a:p>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冲击水轮机的叶片使水轮机转动，是水的动能转移到了叶片上；</a:t>
            </a:r>
          </a:p>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水轮机转动并带动发电机发电，将机械能转化为电能。</a:t>
            </a:r>
          </a:p>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所以整个过程中，能量的转化过程是：重力势能</a:t>
            </a:r>
            <a:r>
              <a:rPr lang="en-US" altLang="zh-CN" sz="2000">
                <a:solidFill>
                  <a:schemeClr val="tx1"/>
                </a:solidFill>
                <a:latin typeface="楷体" panose="02010609060101010101" charset="-122"/>
                <a:ea typeface="楷体" panose="02010609060101010101" charset="-122"/>
                <a:cs typeface="楷体" panose="02010609060101010101" charset="-122"/>
              </a:rPr>
              <a:t>→</a:t>
            </a:r>
            <a:r>
              <a:rPr lang="zh-CN" altLang="en-US" sz="2000">
                <a:solidFill>
                  <a:schemeClr val="tx1"/>
                </a:solidFill>
                <a:latin typeface="楷体" panose="02010609060101010101" charset="-122"/>
                <a:ea typeface="楷体" panose="02010609060101010101" charset="-122"/>
                <a:cs typeface="楷体" panose="02010609060101010101" charset="-122"/>
              </a:rPr>
              <a:t>动能</a:t>
            </a:r>
            <a:r>
              <a:rPr lang="en-US" altLang="zh-CN" sz="2000">
                <a:solidFill>
                  <a:schemeClr val="tx1"/>
                </a:solidFill>
                <a:latin typeface="楷体" panose="02010609060101010101" charset="-122"/>
                <a:ea typeface="楷体" panose="02010609060101010101" charset="-122"/>
                <a:cs typeface="楷体" panose="02010609060101010101" charset="-122"/>
              </a:rPr>
              <a:t>→</a:t>
            </a:r>
            <a:r>
              <a:rPr lang="zh-CN" altLang="en-US" sz="2000">
                <a:solidFill>
                  <a:schemeClr val="tx1"/>
                </a:solidFill>
                <a:latin typeface="楷体" panose="02010609060101010101" charset="-122"/>
                <a:ea typeface="楷体" panose="02010609060101010101" charset="-122"/>
                <a:cs typeface="楷体" panose="02010609060101010101" charset="-122"/>
              </a:rPr>
              <a:t>电能。</a:t>
            </a:r>
          </a:p>
        </p:txBody>
      </p:sp>
      <p:sp>
        <p:nvSpPr>
          <p:cNvPr id="14" name="任意多边形 13"/>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13</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altLang="en-US" sz="2800" b="1">
                <a:solidFill>
                  <a:schemeClr val="bg1"/>
                </a:solidFill>
              </a:rPr>
              <a:t>热量</a:t>
            </a:r>
            <a:r>
              <a:rPr lang="en-US" altLang="zh-CN" sz="2800" b="1">
                <a:solidFill>
                  <a:schemeClr val="bg1"/>
                </a:solidFill>
              </a:rPr>
              <a:t>  </a:t>
            </a:r>
            <a:r>
              <a:rPr lang="zh-CN" altLang="en-US" sz="2800" b="1">
                <a:solidFill>
                  <a:schemeClr val="bg1"/>
                </a:solidFill>
              </a:rPr>
              <a:t>比热容</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9">
                                            <p:txEl>
                                              <p:pRg st="1" end="1"/>
                                            </p:txEl>
                                          </p:spTgt>
                                        </p:tgtEl>
                                        <p:attrNameLst>
                                          <p:attrName>style.visibility</p:attrName>
                                        </p:attrNameLst>
                                      </p:cBhvr>
                                      <p:to>
                                        <p:strVal val="visible"/>
                                      </p:to>
                                    </p:set>
                                    <p:animEffect transition="in" filter="wipe(left)">
                                      <p:cBhvr>
                                        <p:cTn id="7" dur="500"/>
                                        <p:tgtEl>
                                          <p:spTgt spid="2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9">
                                            <p:txEl>
                                              <p:pRg st="2" end="2"/>
                                            </p:txEl>
                                          </p:spTgt>
                                        </p:tgtEl>
                                        <p:attrNameLst>
                                          <p:attrName>style.visibility</p:attrName>
                                        </p:attrNameLst>
                                      </p:cBhvr>
                                      <p:to>
                                        <p:strVal val="visible"/>
                                      </p:to>
                                    </p:set>
                                    <p:animEffect transition="in" filter="wipe(left)">
                                      <p:cBhvr>
                                        <p:cTn id="12" dur="500"/>
                                        <p:tgtEl>
                                          <p:spTgt spid="2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9">
                                            <p:txEl>
                                              <p:pRg st="3" end="3"/>
                                            </p:txEl>
                                          </p:spTgt>
                                        </p:tgtEl>
                                        <p:attrNameLst>
                                          <p:attrName>style.visibility</p:attrName>
                                        </p:attrNameLst>
                                      </p:cBhvr>
                                      <p:to>
                                        <p:strVal val="visible"/>
                                      </p:to>
                                    </p:set>
                                    <p:animEffect transition="in" filter="wipe(left)">
                                      <p:cBhvr>
                                        <p:cTn id="17" dur="500"/>
                                        <p:tgtEl>
                                          <p:spTgt spid="2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9">
                                            <p:txEl>
                                              <p:pRg st="4" end="4"/>
                                            </p:txEl>
                                          </p:spTgt>
                                        </p:tgtEl>
                                        <p:attrNameLst>
                                          <p:attrName>style.visibility</p:attrName>
                                        </p:attrNameLst>
                                      </p:cBhvr>
                                      <p:to>
                                        <p:strVal val="visible"/>
                                      </p:to>
                                    </p:set>
                                    <p:animEffect transition="in" filter="wipe(left)">
                                      <p:cBhvr>
                                        <p:cTn id="22" dur="500"/>
                                        <p:tgtEl>
                                          <p:spTgt spid="2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3" name="文本框 2"/>
          <p:cNvSpPr txBox="1"/>
          <p:nvPr>
            <p:custDataLst>
              <p:tags r:id="rId2"/>
            </p:custDataLst>
          </p:nvPr>
        </p:nvSpPr>
        <p:spPr>
          <a:xfrm>
            <a:off x="-4445" y="768350"/>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练习与应用</a:t>
            </a:r>
            <a:endParaRPr lang="en-US" altLang="zh-CN" sz="3200" b="1"/>
          </a:p>
        </p:txBody>
      </p:sp>
      <p:sp>
        <p:nvSpPr>
          <p:cNvPr id="6" name="文本框 5"/>
          <p:cNvSpPr txBox="1"/>
          <p:nvPr/>
        </p:nvSpPr>
        <p:spPr>
          <a:xfrm>
            <a:off x="651510" y="1590040"/>
            <a:ext cx="8593455" cy="2040255"/>
          </a:xfrm>
          <a:prstGeom prst="rect">
            <a:avLst/>
          </a:prstGeom>
          <a:noFill/>
        </p:spPr>
        <p:txBody>
          <a:bodyPr wrap="square" rtlCol="0">
            <a:spAutoFit/>
          </a:bodyPr>
          <a:lstStyle/>
          <a:p>
            <a:pPr indent="0">
              <a:lnSpc>
                <a:spcPts val="3800"/>
              </a:lnSpc>
              <a:spcBef>
                <a:spcPts val="0"/>
              </a:spcBef>
              <a:spcAft>
                <a:spcPts val="0"/>
              </a:spcAft>
              <a:buNone/>
            </a:pPr>
            <a:r>
              <a:rPr lang="en-US" sz="2400">
                <a:solidFill>
                  <a:schemeClr val="tx1"/>
                </a:solidFill>
                <a:latin typeface="楷体" panose="02010609060101010101" charset="-122"/>
                <a:ea typeface="楷体" panose="02010609060101010101" charset="-122"/>
              </a:rPr>
              <a:t>2.</a:t>
            </a:r>
            <a:r>
              <a:rPr lang="zh-CN" altLang="en-US" sz="2400">
                <a:solidFill>
                  <a:schemeClr val="tx1"/>
                </a:solidFill>
                <a:latin typeface="楷体" panose="02010609060101010101" charset="-122"/>
                <a:ea typeface="楷体" panose="02010609060101010101" charset="-122"/>
              </a:rPr>
              <a:t>如图展示的是</a:t>
            </a:r>
            <a:r>
              <a:rPr lang="en-US" altLang="zh-CN" sz="2400">
                <a:solidFill>
                  <a:schemeClr val="tx1"/>
                </a:solidFill>
                <a:latin typeface="楷体" panose="02010609060101010101" charset="-122"/>
                <a:ea typeface="楷体" panose="02010609060101010101" charset="-122"/>
              </a:rPr>
              <a:t>“</a:t>
            </a:r>
            <a:r>
              <a:rPr lang="zh-CN" altLang="en-US" sz="2400">
                <a:solidFill>
                  <a:schemeClr val="tx1"/>
                </a:solidFill>
                <a:latin typeface="楷体" panose="02010609060101010101" charset="-122"/>
                <a:ea typeface="楷体" panose="02010609060101010101" charset="-122"/>
              </a:rPr>
              <a:t>风光互补</a:t>
            </a:r>
            <a:r>
              <a:rPr lang="en-US" altLang="zh-CN" sz="2400">
                <a:solidFill>
                  <a:schemeClr val="tx1"/>
                </a:solidFill>
                <a:latin typeface="楷体" panose="02010609060101010101" charset="-122"/>
                <a:ea typeface="楷体" panose="02010609060101010101" charset="-122"/>
              </a:rPr>
              <a:t>”</a:t>
            </a:r>
            <a:r>
              <a:rPr lang="zh-CN" altLang="en-US" sz="2400">
                <a:solidFill>
                  <a:schemeClr val="tx1"/>
                </a:solidFill>
                <a:latin typeface="楷体" panose="02010609060101010101" charset="-122"/>
                <a:ea typeface="楷体" panose="02010609060101010101" charset="-122"/>
              </a:rPr>
              <a:t>景观照明灯。它的最上端是一台风力发电机，灯柱上还配有太阳能电池板，底部的蓄电池可以储存电能。请说明这种景观照明灯在储能和照明时有哪些能量转化。</a:t>
            </a:r>
          </a:p>
        </p:txBody>
      </p:sp>
      <p:sp>
        <p:nvSpPr>
          <p:cNvPr id="14" name="任意多边形 13"/>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13</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altLang="en-US" sz="2800" b="1">
                <a:solidFill>
                  <a:schemeClr val="bg1"/>
                </a:solidFill>
              </a:rPr>
              <a:t>热量</a:t>
            </a:r>
            <a:r>
              <a:rPr lang="en-US" altLang="zh-CN" sz="2800" b="1">
                <a:solidFill>
                  <a:schemeClr val="bg1"/>
                </a:solidFill>
              </a:rPr>
              <a:t>  </a:t>
            </a:r>
            <a:r>
              <a:rPr lang="zh-CN" altLang="en-US" sz="2800" b="1">
                <a:solidFill>
                  <a:schemeClr val="bg1"/>
                </a:solidFill>
              </a:rPr>
              <a:t>比热容</a:t>
            </a:r>
          </a:p>
        </p:txBody>
      </p:sp>
      <p:sp>
        <p:nvSpPr>
          <p:cNvPr id="7" name="文本框 6"/>
          <p:cNvSpPr txBox="1"/>
          <p:nvPr/>
        </p:nvSpPr>
        <p:spPr>
          <a:xfrm>
            <a:off x="-10160" y="3429000"/>
            <a:ext cx="12191365" cy="1691640"/>
          </a:xfrm>
          <a:prstGeom prst="rect">
            <a:avLst/>
          </a:prstGeom>
          <a:noFill/>
        </p:spPr>
        <p:txBody>
          <a:bodyPr wrap="square" rtlCol="0">
            <a:spAutoFit/>
          </a:bodyPr>
          <a:lstStyle/>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解：</a:t>
            </a:r>
          </a:p>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白天，风力发电机将风的机械能转化为电池板的化学能；</a:t>
            </a:r>
          </a:p>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太阳能电池板将太阳能转化为电池板的化学能。</a:t>
            </a:r>
          </a:p>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晚上，照明时，将化学能转化为电能，然后再转化为光能。</a:t>
            </a:r>
          </a:p>
        </p:txBody>
      </p:sp>
      <p:pic>
        <p:nvPicPr>
          <p:cNvPr id="10" name="图片 9"/>
          <p:cNvPicPr/>
          <p:nvPr>
            <p:custDataLst>
              <p:tags r:id="rId3"/>
            </p:custDataLst>
          </p:nvPr>
        </p:nvPicPr>
        <p:blipFill>
          <a:blip r:embed="rId5">
            <a:extLst>
              <a:ext uri="{BEBA8EAE-BF5A-486C-A8C5-ECC9F3942E4B}">
                <a14:imgProps xmlns:a14="http://schemas.microsoft.com/office/drawing/2010/main">
                  <a14:imgLayer r:embed="rId6">
                    <a14:imgEffect>
                      <a14:brightnessContrast contrast="-20000"/>
                    </a14:imgEffect>
                  </a14:imgLayer>
                </a14:imgProps>
              </a:ext>
            </a:extLst>
          </a:blip>
          <a:stretch>
            <a:fillRect/>
          </a:stretch>
        </p:blipFill>
        <p:spPr>
          <a:xfrm>
            <a:off x="9244701" y="1351662"/>
            <a:ext cx="2946712" cy="3080958"/>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wipe(left)">
                                      <p:cBhvr>
                                        <p:cTn id="7" dur="500"/>
                                        <p:tgtEl>
                                          <p:spTgt spid="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wipe(left)">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wipe(left)">
                                      <p:cBhvr>
                                        <p:cTn id="17"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3" name="文本框 2"/>
          <p:cNvSpPr txBox="1"/>
          <p:nvPr>
            <p:custDataLst>
              <p:tags r:id="rId2"/>
            </p:custDataLst>
          </p:nvPr>
        </p:nvSpPr>
        <p:spPr>
          <a:xfrm>
            <a:off x="-4445" y="768350"/>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练习与应用</a:t>
            </a:r>
            <a:endParaRPr lang="en-US" altLang="zh-CN" sz="3200" b="1"/>
          </a:p>
        </p:txBody>
      </p:sp>
      <p:sp>
        <p:nvSpPr>
          <p:cNvPr id="6" name="文本框 5"/>
          <p:cNvSpPr txBox="1"/>
          <p:nvPr/>
        </p:nvSpPr>
        <p:spPr>
          <a:xfrm>
            <a:off x="580390" y="1590040"/>
            <a:ext cx="7777480" cy="2040255"/>
          </a:xfrm>
          <a:prstGeom prst="rect">
            <a:avLst/>
          </a:prstGeom>
          <a:noFill/>
        </p:spPr>
        <p:txBody>
          <a:bodyPr wrap="square" rtlCol="0">
            <a:spAutoFit/>
          </a:bodyPr>
          <a:lstStyle/>
          <a:p>
            <a:pPr indent="0">
              <a:lnSpc>
                <a:spcPts val="3800"/>
              </a:lnSpc>
              <a:spcBef>
                <a:spcPts val="0"/>
              </a:spcBef>
              <a:spcAft>
                <a:spcPts val="0"/>
              </a:spcAft>
              <a:buNone/>
            </a:pPr>
            <a:r>
              <a:rPr lang="en-US" sz="2400">
                <a:solidFill>
                  <a:schemeClr val="tx1"/>
                </a:solidFill>
                <a:latin typeface="楷体" panose="02010609060101010101" charset="-122"/>
                <a:ea typeface="楷体" panose="02010609060101010101" charset="-122"/>
              </a:rPr>
              <a:t>3.</a:t>
            </a:r>
            <a:r>
              <a:rPr lang="zh-CN" sz="2400">
                <a:solidFill>
                  <a:schemeClr val="tx1"/>
                </a:solidFill>
                <a:latin typeface="楷体" panose="02010609060101010101" charset="-122"/>
                <a:ea typeface="楷体" panose="02010609060101010101" charset="-122"/>
              </a:rPr>
              <a:t>如上图是运动员在</a:t>
            </a:r>
            <a:r>
              <a:rPr lang="en-US" altLang="zh-CN" sz="2400">
                <a:solidFill>
                  <a:schemeClr val="tx1"/>
                </a:solidFill>
                <a:latin typeface="Times New Roman" panose="02020603050405020304" pitchFamily="18" charset="0"/>
                <a:ea typeface="楷体" panose="02010609060101010101" charset="-122"/>
                <a:cs typeface="Times New Roman" panose="02020603050405020304" pitchFamily="18" charset="0"/>
              </a:rPr>
              <a:t>2022</a:t>
            </a:r>
            <a:r>
              <a:rPr lang="zh-CN" altLang="en-US" sz="2400">
                <a:solidFill>
                  <a:schemeClr val="tx1"/>
                </a:solidFill>
                <a:latin typeface="楷体" panose="02010609060101010101" charset="-122"/>
                <a:ea typeface="楷体" panose="02010609060101010101" charset="-122"/>
              </a:rPr>
              <a:t>年北京冬奥会自由式滑雪大跳台训练的情景。运动员从</a:t>
            </a:r>
            <a:r>
              <a:rPr lang="en-US" altLang="zh-CN" sz="2400">
                <a:solidFill>
                  <a:schemeClr val="tx1"/>
                </a:solidFill>
                <a:latin typeface="Times New Roman" panose="02020603050405020304" pitchFamily="18" charset="0"/>
                <a:ea typeface="楷体" panose="02010609060101010101" charset="-122"/>
                <a:cs typeface="Times New Roman" panose="02020603050405020304" pitchFamily="18" charset="0"/>
              </a:rPr>
              <a:t>60m</a:t>
            </a:r>
            <a:r>
              <a:rPr lang="zh-CN" altLang="en-US" sz="2400">
                <a:solidFill>
                  <a:schemeClr val="tx1"/>
                </a:solidFill>
                <a:latin typeface="楷体" panose="02010609060101010101" charset="-122"/>
                <a:ea typeface="楷体" panose="02010609060101010101" charset="-122"/>
              </a:rPr>
              <a:t>高的跳台上的</a:t>
            </a:r>
            <a:r>
              <a:rPr lang="en-US" altLang="zh-CN" sz="2400">
                <a:solidFill>
                  <a:schemeClr val="tx1"/>
                </a:solidFill>
                <a:latin typeface="Times New Roman" panose="02020603050405020304" pitchFamily="18" charset="0"/>
                <a:ea typeface="楷体" panose="02010609060101010101" charset="-122"/>
                <a:cs typeface="Times New Roman" panose="02020603050405020304" pitchFamily="18" charset="0"/>
              </a:rPr>
              <a:t>A</a:t>
            </a:r>
            <a:r>
              <a:rPr lang="zh-CN" altLang="en-US" sz="2400">
                <a:solidFill>
                  <a:schemeClr val="tx1"/>
                </a:solidFill>
                <a:latin typeface="楷体" panose="02010609060101010101" charset="-122"/>
                <a:ea typeface="楷体" panose="02010609060101010101" charset="-122"/>
              </a:rPr>
              <a:t>点自由滑下，从</a:t>
            </a:r>
            <a:r>
              <a:rPr lang="en-US" altLang="zh-CN" sz="2400">
                <a:solidFill>
                  <a:schemeClr val="tx1"/>
                </a:solidFill>
                <a:latin typeface="Times New Roman" panose="02020603050405020304" pitchFamily="18" charset="0"/>
                <a:ea typeface="楷体" panose="02010609060101010101" charset="-122"/>
                <a:cs typeface="Times New Roman" panose="02020603050405020304" pitchFamily="18" charset="0"/>
              </a:rPr>
              <a:t>B</a:t>
            </a:r>
            <a:r>
              <a:rPr lang="zh-CN" altLang="en-US" sz="2400">
                <a:solidFill>
                  <a:schemeClr val="tx1"/>
                </a:solidFill>
                <a:latin typeface="楷体" panose="02010609060101010101" charset="-122"/>
                <a:ea typeface="楷体" panose="02010609060101010101" charset="-122"/>
              </a:rPr>
              <a:t>点冲出，如图乙所示。运动员在空中能否达到与</a:t>
            </a:r>
            <a:r>
              <a:rPr lang="en-US" altLang="zh-CN" sz="2400">
                <a:solidFill>
                  <a:schemeClr val="tx1"/>
                </a:solidFill>
                <a:latin typeface="Times New Roman" panose="02020603050405020304" pitchFamily="18" charset="0"/>
                <a:ea typeface="楷体" panose="02010609060101010101" charset="-122"/>
                <a:cs typeface="Times New Roman" panose="02020603050405020304" pitchFamily="18" charset="0"/>
              </a:rPr>
              <a:t>A</a:t>
            </a:r>
            <a:r>
              <a:rPr lang="zh-CN" altLang="en-US" sz="2400">
                <a:solidFill>
                  <a:schemeClr val="tx1"/>
                </a:solidFill>
                <a:latin typeface="楷体" panose="02010609060101010101" charset="-122"/>
                <a:ea typeface="楷体" panose="02010609060101010101" charset="-122"/>
              </a:rPr>
              <a:t>点高度相同的</a:t>
            </a:r>
            <a:r>
              <a:rPr lang="en-US" altLang="zh-CN" sz="2400">
                <a:solidFill>
                  <a:schemeClr val="tx1"/>
                </a:solidFill>
                <a:latin typeface="Times New Roman" panose="02020603050405020304" pitchFamily="18" charset="0"/>
                <a:ea typeface="楷体" panose="02010609060101010101" charset="-122"/>
                <a:cs typeface="Times New Roman" panose="02020603050405020304" pitchFamily="18" charset="0"/>
              </a:rPr>
              <a:t>C</a:t>
            </a:r>
            <a:r>
              <a:rPr lang="zh-CN" altLang="en-US" sz="2400">
                <a:solidFill>
                  <a:schemeClr val="tx1"/>
                </a:solidFill>
                <a:latin typeface="楷体" panose="02010609060101010101" charset="-122"/>
                <a:ea typeface="楷体" panose="02010609060101010101" charset="-122"/>
              </a:rPr>
              <a:t>点？为什么？</a:t>
            </a:r>
          </a:p>
        </p:txBody>
      </p:sp>
      <p:sp>
        <p:nvSpPr>
          <p:cNvPr id="14" name="任意多边形 13"/>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13</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altLang="en-US" sz="2800" b="1">
                <a:solidFill>
                  <a:schemeClr val="bg1"/>
                </a:solidFill>
              </a:rPr>
              <a:t>热量</a:t>
            </a:r>
            <a:r>
              <a:rPr lang="en-US" altLang="zh-CN" sz="2800" b="1">
                <a:solidFill>
                  <a:schemeClr val="bg1"/>
                </a:solidFill>
              </a:rPr>
              <a:t>  </a:t>
            </a:r>
            <a:r>
              <a:rPr lang="zh-CN" altLang="en-US" sz="2800" b="1">
                <a:solidFill>
                  <a:schemeClr val="bg1"/>
                </a:solidFill>
              </a:rPr>
              <a:t>比热容</a:t>
            </a:r>
          </a:p>
        </p:txBody>
      </p:sp>
      <p:sp>
        <p:nvSpPr>
          <p:cNvPr id="7" name="文本框 6"/>
          <p:cNvSpPr txBox="1"/>
          <p:nvPr/>
        </p:nvSpPr>
        <p:spPr>
          <a:xfrm>
            <a:off x="-10160" y="3630295"/>
            <a:ext cx="8367395" cy="2891790"/>
          </a:xfrm>
          <a:prstGeom prst="rect">
            <a:avLst/>
          </a:prstGeom>
          <a:noFill/>
        </p:spPr>
        <p:txBody>
          <a:bodyPr wrap="square" rtlCol="0">
            <a:spAutoFit/>
          </a:bodyPr>
          <a:lstStyle/>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解：</a:t>
            </a:r>
          </a:p>
          <a:p>
            <a:pPr indent="0" algn="l" fontAlgn="auto">
              <a:lnSpc>
                <a:spcPct val="130000"/>
              </a:lnSpc>
              <a:spcBef>
                <a:spcPts val="0"/>
              </a:spcBef>
              <a:spcAft>
                <a:spcPts val="0"/>
              </a:spcAft>
              <a:buNone/>
            </a:pPr>
            <a:r>
              <a:rPr lang="zh-CN" sz="2000">
                <a:solidFill>
                  <a:schemeClr val="tx1"/>
                </a:solidFill>
                <a:latin typeface="Cambria Math" panose="02040503050406030204" charset="0"/>
                <a:ea typeface="楷体" panose="02010609060101010101" charset="-122"/>
                <a:cs typeface="Cambria Math" panose="02040503050406030204" charset="0"/>
              </a:rPr>
              <a:t>如果达到与</a:t>
            </a:r>
            <a:r>
              <a:rPr lang="en-US" altLang="zh-CN" sz="2000">
                <a:solidFill>
                  <a:schemeClr val="tx1"/>
                </a:solidFill>
                <a:latin typeface="Times New Roman" panose="02020603050405020304" pitchFamily="18" charset="0"/>
                <a:ea typeface="楷体" panose="02010609060101010101" charset="-122"/>
                <a:cs typeface="Times New Roman" panose="02020603050405020304" pitchFamily="18" charset="0"/>
              </a:rPr>
              <a:t>A</a:t>
            </a:r>
            <a:r>
              <a:rPr lang="zh-CN" altLang="en-US" sz="2000">
                <a:solidFill>
                  <a:schemeClr val="tx1"/>
                </a:solidFill>
                <a:latin typeface="Cambria Math" panose="02040503050406030204" charset="0"/>
                <a:ea typeface="楷体" panose="02010609060101010101" charset="-122"/>
                <a:cs typeface="Cambria Math" panose="02040503050406030204" charset="0"/>
              </a:rPr>
              <a:t>点高度相同的</a:t>
            </a:r>
            <a:r>
              <a:rPr lang="en-US" altLang="zh-CN" sz="2000">
                <a:solidFill>
                  <a:schemeClr val="tx1"/>
                </a:solidFill>
                <a:latin typeface="Times New Roman" panose="02020603050405020304" pitchFamily="18" charset="0"/>
                <a:ea typeface="楷体" panose="02010609060101010101" charset="-122"/>
                <a:cs typeface="Times New Roman" panose="02020603050405020304" pitchFamily="18" charset="0"/>
              </a:rPr>
              <a:t>C</a:t>
            </a:r>
            <a:r>
              <a:rPr lang="zh-CN" altLang="en-US" sz="2000">
                <a:solidFill>
                  <a:schemeClr val="tx1"/>
                </a:solidFill>
                <a:latin typeface="Cambria Math" panose="02040503050406030204" charset="0"/>
                <a:ea typeface="楷体" panose="02010609060101010101" charset="-122"/>
                <a:cs typeface="Cambria Math" panose="02040503050406030204" charset="0"/>
              </a:rPr>
              <a:t>点，则需要在</a:t>
            </a:r>
            <a:r>
              <a:rPr lang="en-US" altLang="zh-CN" sz="2000">
                <a:solidFill>
                  <a:schemeClr val="tx1"/>
                </a:solidFill>
                <a:latin typeface="Times New Roman" panose="02020603050405020304" pitchFamily="18" charset="0"/>
                <a:ea typeface="楷体" panose="02010609060101010101" charset="-122"/>
                <a:cs typeface="Times New Roman" panose="02020603050405020304" pitchFamily="18" charset="0"/>
              </a:rPr>
              <a:t>C</a:t>
            </a:r>
            <a:r>
              <a:rPr lang="zh-CN" altLang="en-US" sz="2000">
                <a:solidFill>
                  <a:schemeClr val="tx1"/>
                </a:solidFill>
                <a:latin typeface="Cambria Math" panose="02040503050406030204" charset="0"/>
                <a:ea typeface="楷体" panose="02010609060101010101" charset="-122"/>
                <a:cs typeface="Cambria Math" panose="02040503050406030204" charset="0"/>
              </a:rPr>
              <a:t>点的机械能与</a:t>
            </a:r>
            <a:r>
              <a:rPr lang="en-US" altLang="zh-CN" sz="2000">
                <a:solidFill>
                  <a:schemeClr val="tx1"/>
                </a:solidFill>
                <a:latin typeface="Times New Roman" panose="02020603050405020304" pitchFamily="18" charset="0"/>
                <a:ea typeface="楷体" panose="02010609060101010101" charset="-122"/>
                <a:cs typeface="Times New Roman" panose="02020603050405020304" pitchFamily="18" charset="0"/>
              </a:rPr>
              <a:t>A</a:t>
            </a:r>
            <a:r>
              <a:rPr lang="zh-CN" altLang="en-US" sz="2000">
                <a:solidFill>
                  <a:schemeClr val="tx1"/>
                </a:solidFill>
                <a:latin typeface="Cambria Math" panose="02040503050406030204" charset="0"/>
                <a:ea typeface="楷体" panose="02010609060101010101" charset="-122"/>
                <a:cs typeface="Cambria Math" panose="02040503050406030204" charset="0"/>
              </a:rPr>
              <a:t>点的机械能相等，当没有任何摩擦阻力时，根据能量守恒定律可知，运动员在空中能到到与</a:t>
            </a:r>
            <a:r>
              <a:rPr lang="en-US" altLang="zh-CN" sz="2000">
                <a:solidFill>
                  <a:schemeClr val="tx1"/>
                </a:solidFill>
                <a:latin typeface="Times New Roman" panose="02020603050405020304" pitchFamily="18" charset="0"/>
                <a:ea typeface="楷体" panose="02010609060101010101" charset="-122"/>
                <a:cs typeface="Times New Roman" panose="02020603050405020304" pitchFamily="18" charset="0"/>
              </a:rPr>
              <a:t>A</a:t>
            </a:r>
            <a:r>
              <a:rPr lang="zh-CN" altLang="en-US" sz="2000">
                <a:solidFill>
                  <a:schemeClr val="tx1"/>
                </a:solidFill>
                <a:latin typeface="Cambria Math" panose="02040503050406030204" charset="0"/>
                <a:ea typeface="楷体" panose="02010609060101010101" charset="-122"/>
                <a:cs typeface="Cambria Math" panose="02040503050406030204" charset="0"/>
              </a:rPr>
              <a:t>点高度相同的</a:t>
            </a:r>
            <a:r>
              <a:rPr lang="en-US" altLang="zh-CN" sz="2000">
                <a:solidFill>
                  <a:schemeClr val="tx1"/>
                </a:solidFill>
                <a:latin typeface="Times New Roman" panose="02020603050405020304" pitchFamily="18" charset="0"/>
                <a:ea typeface="楷体" panose="02010609060101010101" charset="-122"/>
                <a:cs typeface="Times New Roman" panose="02020603050405020304" pitchFamily="18" charset="0"/>
              </a:rPr>
              <a:t>C</a:t>
            </a:r>
            <a:r>
              <a:rPr lang="zh-CN" altLang="en-US" sz="2000">
                <a:solidFill>
                  <a:schemeClr val="tx1"/>
                </a:solidFill>
                <a:latin typeface="Cambria Math" panose="02040503050406030204" charset="0"/>
                <a:ea typeface="楷体" panose="02010609060101010101" charset="-122"/>
                <a:cs typeface="Cambria Math" panose="02040503050406030204" charset="0"/>
              </a:rPr>
              <a:t>点。</a:t>
            </a:r>
          </a:p>
          <a:p>
            <a:pPr indent="0" algn="l" fontAlgn="auto">
              <a:lnSpc>
                <a:spcPct val="130000"/>
              </a:lnSpc>
              <a:spcBef>
                <a:spcPts val="0"/>
              </a:spcBef>
              <a:spcAft>
                <a:spcPts val="0"/>
              </a:spcAft>
              <a:buNone/>
            </a:pPr>
            <a:r>
              <a:rPr lang="zh-CN" altLang="en-US" sz="2000">
                <a:solidFill>
                  <a:schemeClr val="tx1"/>
                </a:solidFill>
                <a:latin typeface="Cambria Math" panose="02040503050406030204" charset="0"/>
                <a:ea typeface="楷体" panose="02010609060101010101" charset="-122"/>
                <a:cs typeface="Cambria Math" panose="02040503050406030204" charset="0"/>
              </a:rPr>
              <a:t>实际上运动员在</a:t>
            </a:r>
            <a:r>
              <a:rPr lang="en-US" altLang="zh-CN" sz="2000">
                <a:solidFill>
                  <a:schemeClr val="tx1"/>
                </a:solidFill>
                <a:latin typeface="Times New Roman" panose="02020603050405020304" pitchFamily="18" charset="0"/>
                <a:ea typeface="楷体" panose="02010609060101010101" charset="-122"/>
                <a:cs typeface="Times New Roman" panose="02020603050405020304" pitchFamily="18" charset="0"/>
              </a:rPr>
              <a:t>A</a:t>
            </a:r>
            <a:r>
              <a:rPr lang="zh-CN" altLang="en-US" sz="2000">
                <a:solidFill>
                  <a:schemeClr val="tx1"/>
                </a:solidFill>
                <a:latin typeface="Cambria Math" panose="02040503050406030204" charset="0"/>
                <a:ea typeface="楷体" panose="02010609060101010101" charset="-122"/>
                <a:cs typeface="Cambria Math" panose="02040503050406030204" charset="0"/>
              </a:rPr>
              <a:t>点自由滑下到</a:t>
            </a:r>
            <a:r>
              <a:rPr lang="en-US" altLang="zh-CN" sz="2000">
                <a:solidFill>
                  <a:schemeClr val="tx1"/>
                </a:solidFill>
                <a:latin typeface="Times New Roman" panose="02020603050405020304" pitchFamily="18" charset="0"/>
                <a:ea typeface="楷体" panose="02010609060101010101" charset="-122"/>
                <a:cs typeface="Times New Roman" panose="02020603050405020304" pitchFamily="18" charset="0"/>
              </a:rPr>
              <a:t>B</a:t>
            </a:r>
            <a:r>
              <a:rPr lang="zh-CN" altLang="en-US" sz="2000">
                <a:solidFill>
                  <a:schemeClr val="tx1"/>
                </a:solidFill>
                <a:latin typeface="Cambria Math" panose="02040503050406030204" charset="0"/>
                <a:ea typeface="楷体" panose="02010609060101010101" charset="-122"/>
                <a:cs typeface="Cambria Math" panose="02040503050406030204" charset="0"/>
              </a:rPr>
              <a:t>点的运动过程中，受到摩擦阻力与空气阻力的作用，机械能会减少。在</a:t>
            </a:r>
            <a:r>
              <a:rPr lang="en-US" altLang="zh-CN" sz="2000">
                <a:solidFill>
                  <a:schemeClr val="tx1"/>
                </a:solidFill>
                <a:latin typeface="Times New Roman" panose="02020603050405020304" pitchFamily="18" charset="0"/>
                <a:ea typeface="楷体" panose="02010609060101010101" charset="-122"/>
                <a:cs typeface="Times New Roman" panose="02020603050405020304" pitchFamily="18" charset="0"/>
              </a:rPr>
              <a:t>B</a:t>
            </a:r>
            <a:r>
              <a:rPr lang="zh-CN" altLang="en-US" sz="2000">
                <a:solidFill>
                  <a:schemeClr val="tx1"/>
                </a:solidFill>
                <a:latin typeface="Cambria Math" panose="02040503050406030204" charset="0"/>
                <a:ea typeface="楷体" panose="02010609060101010101" charset="-122"/>
                <a:cs typeface="Cambria Math" panose="02040503050406030204" charset="0"/>
              </a:rPr>
              <a:t>点到</a:t>
            </a:r>
            <a:r>
              <a:rPr lang="en-US" altLang="zh-CN" sz="2000">
                <a:solidFill>
                  <a:schemeClr val="tx1"/>
                </a:solidFill>
                <a:latin typeface="Times New Roman" panose="02020603050405020304" pitchFamily="18" charset="0"/>
                <a:ea typeface="楷体" panose="02010609060101010101" charset="-122"/>
                <a:cs typeface="Times New Roman" panose="02020603050405020304" pitchFamily="18" charset="0"/>
              </a:rPr>
              <a:t>C</a:t>
            </a:r>
            <a:r>
              <a:rPr lang="zh-CN" altLang="en-US" sz="2000">
                <a:solidFill>
                  <a:schemeClr val="tx1"/>
                </a:solidFill>
                <a:latin typeface="Cambria Math" panose="02040503050406030204" charset="0"/>
                <a:ea typeface="楷体" panose="02010609060101010101" charset="-122"/>
                <a:cs typeface="Cambria Math" panose="02040503050406030204" charset="0"/>
              </a:rPr>
              <a:t>点的运动过程中，受到空气阻力的作用，机械能会继续减少。所以在空中不能达到与</a:t>
            </a:r>
            <a:r>
              <a:rPr lang="en-US" altLang="zh-CN" sz="2000">
                <a:solidFill>
                  <a:schemeClr val="tx1"/>
                </a:solidFill>
                <a:latin typeface="Times New Roman" panose="02020603050405020304" pitchFamily="18" charset="0"/>
                <a:ea typeface="楷体" panose="02010609060101010101" charset="-122"/>
                <a:cs typeface="Times New Roman" panose="02020603050405020304" pitchFamily="18" charset="0"/>
              </a:rPr>
              <a:t>A</a:t>
            </a:r>
            <a:r>
              <a:rPr lang="zh-CN" altLang="en-US" sz="2000">
                <a:solidFill>
                  <a:schemeClr val="tx1"/>
                </a:solidFill>
                <a:latin typeface="Cambria Math" panose="02040503050406030204" charset="0"/>
                <a:ea typeface="楷体" panose="02010609060101010101" charset="-122"/>
                <a:cs typeface="Cambria Math" panose="02040503050406030204" charset="0"/>
              </a:rPr>
              <a:t>点高度相同的</a:t>
            </a:r>
            <a:r>
              <a:rPr lang="en-US" altLang="zh-CN" sz="2000">
                <a:solidFill>
                  <a:schemeClr val="tx1"/>
                </a:solidFill>
                <a:latin typeface="Times New Roman" panose="02020603050405020304" pitchFamily="18" charset="0"/>
                <a:ea typeface="楷体" panose="02010609060101010101" charset="-122"/>
                <a:cs typeface="Times New Roman" panose="02020603050405020304" pitchFamily="18" charset="0"/>
              </a:rPr>
              <a:t>C</a:t>
            </a:r>
            <a:r>
              <a:rPr lang="zh-CN" altLang="en-US" sz="2000">
                <a:solidFill>
                  <a:schemeClr val="tx1"/>
                </a:solidFill>
                <a:latin typeface="Cambria Math" panose="02040503050406030204" charset="0"/>
                <a:ea typeface="楷体" panose="02010609060101010101" charset="-122"/>
                <a:cs typeface="Cambria Math" panose="02040503050406030204" charset="0"/>
              </a:rPr>
              <a:t>点。</a:t>
            </a:r>
          </a:p>
        </p:txBody>
      </p:sp>
      <p:grpSp>
        <p:nvGrpSpPr>
          <p:cNvPr id="10" name="组合 9"/>
          <p:cNvGrpSpPr/>
          <p:nvPr>
            <p:custDataLst>
              <p:tags r:id="rId3"/>
            </p:custDataLst>
          </p:nvPr>
        </p:nvGrpSpPr>
        <p:grpSpPr>
          <a:xfrm>
            <a:off x="8550910" y="3630295"/>
            <a:ext cx="3651250" cy="2047599"/>
            <a:chOff x="8184668" y="4246135"/>
            <a:chExt cx="4007332" cy="2247268"/>
          </a:xfrm>
        </p:grpSpPr>
        <p:pic>
          <p:nvPicPr>
            <p:cNvPr id="12" name="图片 11"/>
            <p:cNvPicPr/>
            <p:nvPr>
              <p:custDataLst>
                <p:tags r:id="rId5"/>
              </p:custDataLst>
            </p:nvPr>
          </p:nvPicPr>
          <p:blipFill>
            <a:blip r:embed="rId8" cstate="print">
              <a:extLst>
                <a:ext uri="{28A0092B-C50C-407E-A947-70E740481C1C}">
                  <a14:useLocalDpi xmlns:a14="http://schemas.microsoft.com/office/drawing/2010/main" val="0"/>
                </a:ext>
              </a:extLst>
            </a:blip>
            <a:stretch>
              <a:fillRect/>
            </a:stretch>
          </p:blipFill>
          <p:spPr>
            <a:xfrm>
              <a:off x="8184668" y="4246135"/>
              <a:ext cx="4007332" cy="1681348"/>
            </a:xfrm>
            <a:prstGeom prst="rect">
              <a:avLst/>
            </a:prstGeom>
          </p:spPr>
        </p:pic>
        <p:sp>
          <p:nvSpPr>
            <p:cNvPr id="13" name="文本框 12"/>
            <p:cNvSpPr txBox="1"/>
            <p:nvPr>
              <p:custDataLst>
                <p:tags r:id="rId6"/>
              </p:custDataLst>
            </p:nvPr>
          </p:nvSpPr>
          <p:spPr>
            <a:xfrm>
              <a:off x="9891713" y="5988135"/>
              <a:ext cx="1240745" cy="505268"/>
            </a:xfrm>
            <a:prstGeom prst="rect">
              <a:avLst/>
            </a:prstGeom>
            <a:noFill/>
          </p:spPr>
          <p:txBody>
            <a:bodyPr wrap="square">
              <a:spAutoFit/>
            </a:bodyPr>
            <a:lstStyle/>
            <a:p>
              <a:r>
                <a:rPr kumimoji="0" lang="zh-CN" altLang="en-US" sz="2400" b="0" i="0" u="none" strike="noStrike" kern="1200" cap="none" spc="0" normalizeH="0" baseline="0" noProof="0">
                  <a:ln>
                    <a:noFill/>
                  </a:ln>
                  <a:solidFill>
                    <a:srgbClr val="002060"/>
                  </a:solidFill>
                  <a:effectLst/>
                  <a:uLnTx/>
                  <a:uFillTx/>
                  <a:latin typeface="楷体" panose="02010609060101010101" charset="-122"/>
                  <a:ea typeface="楷体" panose="02010609060101010101" charset="-122"/>
                  <a:cs typeface="Times New Roman" panose="02020603050405020304" pitchFamily="18" charset="0"/>
                  <a:sym typeface="宋体" panose="02010600030101010101" pitchFamily="2" charset="-122"/>
                </a:rPr>
                <a:t>乙</a:t>
              </a:r>
              <a:endParaRPr lang="zh-CN" altLang="en-US" sz="1600">
                <a:latin typeface="楷体" panose="02010609060101010101" charset="-122"/>
                <a:ea typeface="楷体" panose="02010609060101010101" charset="-122"/>
              </a:endParaRPr>
            </a:p>
          </p:txBody>
        </p:sp>
      </p:grpSp>
      <p:pic>
        <p:nvPicPr>
          <p:cNvPr id="15" name="图片 14"/>
          <p:cNvPicPr/>
          <p:nvPr>
            <p:custDataLst>
              <p:tags r:id="rId4"/>
            </p:custDataLst>
          </p:nvPr>
        </p:nvPicPr>
        <p:blipFill>
          <a:blip r:embed="rId9"/>
          <a:stretch>
            <a:fillRect/>
          </a:stretch>
        </p:blipFill>
        <p:spPr>
          <a:xfrm>
            <a:off x="8531688" y="1287691"/>
            <a:ext cx="3660001" cy="2342382"/>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wipe(left)">
                                      <p:cBhvr>
                                        <p:cTn id="7" dur="500"/>
                                        <p:tgtEl>
                                          <p:spTgt spid="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wipe(left)">
                                      <p:cBhvr>
                                        <p:cTn id="1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3" name="文本框 2"/>
          <p:cNvSpPr txBox="1"/>
          <p:nvPr>
            <p:custDataLst>
              <p:tags r:id="rId2"/>
            </p:custDataLst>
          </p:nvPr>
        </p:nvSpPr>
        <p:spPr>
          <a:xfrm>
            <a:off x="-4445" y="768350"/>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练习与应用</a:t>
            </a:r>
            <a:endParaRPr lang="en-US" altLang="zh-CN" sz="3200" b="1"/>
          </a:p>
        </p:txBody>
      </p:sp>
      <p:sp>
        <p:nvSpPr>
          <p:cNvPr id="6" name="文本框 5"/>
          <p:cNvSpPr txBox="1"/>
          <p:nvPr/>
        </p:nvSpPr>
        <p:spPr>
          <a:xfrm>
            <a:off x="651510" y="1590040"/>
            <a:ext cx="10888980" cy="2306955"/>
          </a:xfrm>
          <a:prstGeom prst="rect">
            <a:avLst/>
          </a:prstGeom>
          <a:noFill/>
        </p:spPr>
        <p:txBody>
          <a:bodyPr wrap="square" rtlCol="0">
            <a:spAutoFit/>
          </a:bodyPr>
          <a:lstStyle/>
          <a:p>
            <a:pPr indent="0">
              <a:lnSpc>
                <a:spcPct val="100000"/>
              </a:lnSpc>
              <a:spcBef>
                <a:spcPts val="0"/>
              </a:spcBef>
              <a:spcAft>
                <a:spcPts val="0"/>
              </a:spcAft>
              <a:buNone/>
            </a:pPr>
            <a:r>
              <a:rPr lang="en-US" sz="2400">
                <a:solidFill>
                  <a:schemeClr val="tx1"/>
                </a:solidFill>
                <a:latin typeface="楷体" panose="02010609060101010101" charset="-122"/>
                <a:ea typeface="楷体" panose="02010609060101010101" charset="-122"/>
              </a:rPr>
              <a:t>4.</a:t>
            </a:r>
            <a:r>
              <a:rPr lang="zh-CN" altLang="en-US" sz="2400">
                <a:solidFill>
                  <a:schemeClr val="tx1"/>
                </a:solidFill>
                <a:latin typeface="楷体" panose="02010609060101010101" charset="-122"/>
                <a:ea typeface="楷体" panose="02010609060101010101" charset="-122"/>
              </a:rPr>
              <a:t>食物也是一种</a:t>
            </a:r>
            <a:r>
              <a:rPr lang="en-US" altLang="zh-CN" sz="2400">
                <a:solidFill>
                  <a:schemeClr val="tx1"/>
                </a:solidFill>
                <a:latin typeface="楷体" panose="02010609060101010101" charset="-122"/>
                <a:ea typeface="楷体" panose="02010609060101010101" charset="-122"/>
              </a:rPr>
              <a:t>“</a:t>
            </a:r>
            <a:r>
              <a:rPr lang="zh-CN" altLang="en-US" sz="2400">
                <a:solidFill>
                  <a:schemeClr val="tx1"/>
                </a:solidFill>
                <a:latin typeface="楷体" panose="02010609060101010101" charset="-122"/>
                <a:ea typeface="楷体" panose="02010609060101010101" charset="-122"/>
              </a:rPr>
              <a:t>燃料</a:t>
            </a:r>
            <a:r>
              <a:rPr lang="en-US" altLang="zh-CN" sz="2400">
                <a:solidFill>
                  <a:schemeClr val="tx1"/>
                </a:solidFill>
                <a:latin typeface="楷体" panose="02010609060101010101" charset="-122"/>
                <a:ea typeface="楷体" panose="02010609060101010101" charset="-122"/>
              </a:rPr>
              <a:t>”</a:t>
            </a:r>
            <a:r>
              <a:rPr lang="zh-CN" altLang="en-US" sz="2400">
                <a:solidFill>
                  <a:schemeClr val="tx1"/>
                </a:solidFill>
                <a:latin typeface="楷体" panose="02010609060101010101" charset="-122"/>
                <a:ea typeface="楷体" panose="02010609060101010101" charset="-122"/>
              </a:rPr>
              <a:t>，葡萄糖等营养成分在人体细胞里与氧结合，提供细胞生命活动所需的能量。这种过程没有火焰，但化学能同样可以转化为内能。从能量守恒的角度看，食物提供的化学能还转化为哪些能量？</a:t>
            </a:r>
          </a:p>
          <a:p>
            <a:pPr indent="0">
              <a:lnSpc>
                <a:spcPct val="100000"/>
              </a:lnSpc>
              <a:spcBef>
                <a:spcPts val="0"/>
              </a:spcBef>
              <a:spcAft>
                <a:spcPts val="0"/>
              </a:spcAft>
              <a:buNone/>
            </a:pPr>
            <a:r>
              <a:rPr lang="zh-CN" altLang="en-US" sz="2400">
                <a:solidFill>
                  <a:schemeClr val="tx1"/>
                </a:solidFill>
                <a:latin typeface="楷体" panose="02010609060101010101" charset="-122"/>
                <a:ea typeface="楷体" panose="02010609060101010101" charset="-122"/>
              </a:rPr>
              <a:t>人体摄入的能量（营养师常称之为热量）过多或过少，都有损于健康。对于正在长身体的初中学生，每天应该摄入多少能量？应该如何调整饮食？查阅资料、进行调查，写一篇科学报告，并与同学交流。</a:t>
            </a:r>
          </a:p>
        </p:txBody>
      </p:sp>
      <p:sp>
        <p:nvSpPr>
          <p:cNvPr id="14" name="任意多边形 13"/>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13</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altLang="en-US" sz="2800" b="1">
                <a:solidFill>
                  <a:schemeClr val="bg1"/>
                </a:solidFill>
              </a:rPr>
              <a:t>热量</a:t>
            </a:r>
            <a:r>
              <a:rPr lang="en-US" altLang="zh-CN" sz="2800" b="1">
                <a:solidFill>
                  <a:schemeClr val="bg1"/>
                </a:solidFill>
              </a:rPr>
              <a:t>  </a:t>
            </a:r>
            <a:r>
              <a:rPr lang="zh-CN" altLang="en-US" sz="2800" b="1">
                <a:solidFill>
                  <a:schemeClr val="bg1"/>
                </a:solidFill>
              </a:rPr>
              <a:t>比热容</a:t>
            </a:r>
          </a:p>
        </p:txBody>
      </p:sp>
      <p:sp>
        <p:nvSpPr>
          <p:cNvPr id="7" name="文本框 6"/>
          <p:cNvSpPr txBox="1"/>
          <p:nvPr/>
        </p:nvSpPr>
        <p:spPr>
          <a:xfrm>
            <a:off x="10795" y="3896995"/>
            <a:ext cx="7064375" cy="2891790"/>
          </a:xfrm>
          <a:prstGeom prst="rect">
            <a:avLst/>
          </a:prstGeom>
          <a:noFill/>
        </p:spPr>
        <p:txBody>
          <a:bodyPr wrap="square" rtlCol="0">
            <a:spAutoFit/>
          </a:bodyPr>
          <a:lstStyle/>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解：</a:t>
            </a:r>
          </a:p>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食物的化学能除转化为内能外，还可以转化为机械能，使人体器官和人体肌肉运动。因为人体内还会产生微弱的生物电流，所以食物提供的化学能还可以转化为电能。食物的化学能还可以转化为人体本身的化学能，以脂肪等形式储存于体内。</a:t>
            </a:r>
          </a:p>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查阅资料时可利用电脑在搜索框中输入</a:t>
            </a:r>
            <a:r>
              <a:rPr lang="en-US" altLang="zh-CN" sz="2000">
                <a:solidFill>
                  <a:schemeClr val="tx1"/>
                </a:solidFill>
                <a:latin typeface="楷体" panose="02010609060101010101" charset="-122"/>
                <a:ea typeface="楷体" panose="02010609060101010101" charset="-122"/>
                <a:cs typeface="楷体" panose="02010609060101010101" charset="-122"/>
              </a:rPr>
              <a:t>“</a:t>
            </a:r>
            <a:r>
              <a:rPr lang="zh-CN" altLang="en-US" sz="2000">
                <a:solidFill>
                  <a:schemeClr val="tx1"/>
                </a:solidFill>
                <a:latin typeface="楷体" panose="02010609060101010101" charset="-122"/>
                <a:ea typeface="楷体" panose="02010609060101010101" charset="-122"/>
                <a:cs typeface="楷体" panose="02010609060101010101" charset="-122"/>
              </a:rPr>
              <a:t>初中学生每天摄入能量</a:t>
            </a:r>
            <a:r>
              <a:rPr lang="en-US" altLang="zh-CN" sz="2000">
                <a:solidFill>
                  <a:schemeClr val="tx1"/>
                </a:solidFill>
                <a:latin typeface="楷体" panose="02010609060101010101" charset="-122"/>
                <a:ea typeface="楷体" panose="02010609060101010101" charset="-122"/>
                <a:cs typeface="楷体" panose="02010609060101010101" charset="-122"/>
              </a:rPr>
              <a:t>”</a:t>
            </a:r>
            <a:r>
              <a:rPr lang="zh-CN" altLang="en-US" sz="2000">
                <a:solidFill>
                  <a:schemeClr val="tx1"/>
                </a:solidFill>
                <a:latin typeface="楷体" panose="02010609060101010101" charset="-122"/>
                <a:ea typeface="楷体" panose="02010609060101010101" charset="-122"/>
                <a:cs typeface="楷体" panose="02010609060101010101" charset="-122"/>
              </a:rPr>
              <a:t>进行搜索、查询。</a:t>
            </a:r>
          </a:p>
        </p:txBody>
      </p:sp>
      <p:pic>
        <p:nvPicPr>
          <p:cNvPr id="12" name="图片 11"/>
          <p:cNvPicPr/>
          <p:nvPr>
            <p:custDataLst>
              <p:tags r:id="rId3"/>
            </p:custDataLst>
          </p:nvPr>
        </p:nvPicPr>
        <p:blipFill>
          <a:blip r:embed="rId5" cstate="print">
            <a:extLst>
              <a:ext uri="{28A0092B-C50C-407E-A947-70E740481C1C}">
                <a14:useLocalDpi xmlns:a14="http://schemas.microsoft.com/office/drawing/2010/main" val="0"/>
              </a:ext>
            </a:extLst>
          </a:blip>
          <a:srcRect l="51" r="51"/>
          <a:stretch>
            <a:fillRect/>
          </a:stretch>
        </p:blipFill>
        <p:spPr>
          <a:xfrm>
            <a:off x="7075170" y="3795395"/>
            <a:ext cx="5126990" cy="2181225"/>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wipe(left)">
                                      <p:cBhvr>
                                        <p:cTn id="7" dur="500"/>
                                        <p:tgtEl>
                                          <p:spTgt spid="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wipe(left)">
                                      <p:cBhvr>
                                        <p:cTn id="1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3" name="文本框 2"/>
          <p:cNvSpPr txBox="1"/>
          <p:nvPr>
            <p:custDataLst>
              <p:tags r:id="rId2"/>
            </p:custDataLst>
          </p:nvPr>
        </p:nvSpPr>
        <p:spPr>
          <a:xfrm>
            <a:off x="-4445" y="768350"/>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练习与应用</a:t>
            </a:r>
            <a:endParaRPr lang="en-US" altLang="zh-CN" sz="3200" b="1"/>
          </a:p>
        </p:txBody>
      </p:sp>
      <p:sp>
        <p:nvSpPr>
          <p:cNvPr id="6" name="文本框 5"/>
          <p:cNvSpPr txBox="1"/>
          <p:nvPr/>
        </p:nvSpPr>
        <p:spPr>
          <a:xfrm>
            <a:off x="651510" y="1590040"/>
            <a:ext cx="10888980" cy="1553210"/>
          </a:xfrm>
          <a:prstGeom prst="rect">
            <a:avLst/>
          </a:prstGeom>
          <a:noFill/>
        </p:spPr>
        <p:txBody>
          <a:bodyPr wrap="square" rtlCol="0">
            <a:spAutoFit/>
          </a:bodyPr>
          <a:lstStyle/>
          <a:p>
            <a:pPr indent="0">
              <a:lnSpc>
                <a:spcPts val="3800"/>
              </a:lnSpc>
              <a:spcBef>
                <a:spcPts val="0"/>
              </a:spcBef>
              <a:spcAft>
                <a:spcPts val="0"/>
              </a:spcAft>
              <a:buNone/>
            </a:pPr>
            <a:r>
              <a:rPr lang="en-US" sz="2400">
                <a:solidFill>
                  <a:schemeClr val="tx1"/>
                </a:solidFill>
                <a:latin typeface="楷体" panose="02010609060101010101" charset="-122"/>
                <a:ea typeface="楷体" panose="02010609060101010101" charset="-122"/>
              </a:rPr>
              <a:t>5.</a:t>
            </a:r>
            <a:r>
              <a:rPr lang="zh-CN" sz="2400">
                <a:solidFill>
                  <a:schemeClr val="tx1"/>
                </a:solidFill>
                <a:latin typeface="楷体" panose="02010609060101010101" charset="-122"/>
                <a:ea typeface="楷体" panose="02010609060101010101" charset="-122"/>
              </a:rPr>
              <a:t>如图所示，轻轻推倒第一块小木板就会产生连锁反应，使最后一块大木板被推倒。有人认为，实验说明了用很少的能量可以产生较多的能量，所以能量守恒定律不成立。你认为他的说法正确吗？说说理由。</a:t>
            </a:r>
          </a:p>
        </p:txBody>
      </p:sp>
      <p:sp>
        <p:nvSpPr>
          <p:cNvPr id="14" name="任意多边形 13"/>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panose="020B0503020204020204" charset="-122"/>
              </a:rPr>
              <a:t>13</a:t>
            </a:r>
            <a:r>
              <a:rPr lang="en-US" altLang="zh-CN" sz="28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a:t>
            </a:r>
          </a:p>
        </p:txBody>
      </p:sp>
      <p:sp>
        <p:nvSpPr>
          <p:cNvPr id="2" name="文本框 1"/>
          <p:cNvSpPr txBox="1"/>
          <p:nvPr/>
        </p:nvSpPr>
        <p:spPr>
          <a:xfrm>
            <a:off x="974725" y="8255"/>
            <a:ext cx="4218940" cy="521970"/>
          </a:xfrm>
          <a:prstGeom prst="rect">
            <a:avLst/>
          </a:prstGeom>
          <a:noFill/>
        </p:spPr>
        <p:txBody>
          <a:bodyPr wrap="square" rtlCol="0">
            <a:spAutoFit/>
          </a:bodyPr>
          <a:lstStyle/>
          <a:p>
            <a:r>
              <a:rPr lang="zh-CN" altLang="en-US" sz="2800" b="1">
                <a:solidFill>
                  <a:schemeClr val="bg1"/>
                </a:solidFill>
              </a:rPr>
              <a:t>热量</a:t>
            </a:r>
            <a:r>
              <a:rPr lang="en-US" altLang="zh-CN" sz="2800" b="1">
                <a:solidFill>
                  <a:schemeClr val="bg1"/>
                </a:solidFill>
              </a:rPr>
              <a:t>  </a:t>
            </a:r>
            <a:r>
              <a:rPr lang="zh-CN" altLang="en-US" sz="2800" b="1">
                <a:solidFill>
                  <a:schemeClr val="bg1"/>
                </a:solidFill>
              </a:rPr>
              <a:t>比热容</a:t>
            </a:r>
          </a:p>
        </p:txBody>
      </p:sp>
      <p:sp>
        <p:nvSpPr>
          <p:cNvPr id="7" name="文本框 6"/>
          <p:cNvSpPr txBox="1"/>
          <p:nvPr/>
        </p:nvSpPr>
        <p:spPr>
          <a:xfrm>
            <a:off x="-10160" y="3143250"/>
            <a:ext cx="8900160" cy="3291840"/>
          </a:xfrm>
          <a:prstGeom prst="rect">
            <a:avLst/>
          </a:prstGeom>
          <a:noFill/>
        </p:spPr>
        <p:txBody>
          <a:bodyPr wrap="square" rtlCol="0">
            <a:spAutoFit/>
          </a:bodyPr>
          <a:lstStyle/>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rPr>
              <a:t>解：</a:t>
            </a:r>
          </a:p>
          <a:p>
            <a:pPr indent="0" algn="l" fontAlgn="auto">
              <a:lnSpc>
                <a:spcPct val="130000"/>
              </a:lnSpc>
              <a:spcBef>
                <a:spcPts val="0"/>
              </a:spcBef>
              <a:spcAft>
                <a:spcPts val="0"/>
              </a:spcAft>
              <a:buNone/>
            </a:pPr>
            <a:r>
              <a:rPr lang="zh-CN" sz="2000">
                <a:latin typeface="楷体" panose="02010609060101010101" charset="-122"/>
                <a:ea typeface="楷体" panose="02010609060101010101" charset="-122"/>
                <a:cs typeface="楷体" panose="02010609060101010101" charset="-122"/>
                <a:sym typeface="+mn-ea"/>
              </a:rPr>
              <a:t>第一块小木板倒下时，其所处高度减小，重力势能减小，动能增大，该过程中重力势能转化为动能；</a:t>
            </a:r>
          </a:p>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sym typeface="+mn-ea"/>
              </a:rPr>
              <a:t>这部分能量就转移给下一块木板，下一块木板倒下时具有的能量就等于自己本来就有的重力势能加上前一块木板转移过来的能量，总的能量更大，木板被推倒的速度变大。</a:t>
            </a:r>
          </a:p>
          <a:p>
            <a:pPr indent="0" algn="l" fontAlgn="auto">
              <a:lnSpc>
                <a:spcPct val="130000"/>
              </a:lnSpc>
              <a:spcBef>
                <a:spcPts val="0"/>
              </a:spcBef>
              <a:spcAft>
                <a:spcPts val="0"/>
              </a:spcAft>
              <a:buNone/>
            </a:pPr>
            <a:r>
              <a:rPr lang="zh-CN" sz="2000">
                <a:solidFill>
                  <a:schemeClr val="tx1"/>
                </a:solidFill>
                <a:latin typeface="楷体" panose="02010609060101010101" charset="-122"/>
                <a:ea typeface="楷体" panose="02010609060101010101" charset="-122"/>
                <a:cs typeface="楷体" panose="02010609060101010101" charset="-122"/>
                <a:sym typeface="+mn-ea"/>
              </a:rPr>
              <a:t>以此类推，最后一块大木板获得的能量达到最大，该能量都是原来小木块的重力势能转化来的，并不违背能量守恒定律。</a:t>
            </a:r>
          </a:p>
        </p:txBody>
      </p:sp>
      <p:pic>
        <p:nvPicPr>
          <p:cNvPr id="10" name="图片 9"/>
          <p:cNvPicPr/>
          <p:nvPr>
            <p:custDataLst>
              <p:tags r:id="rId3"/>
            </p:custDataLst>
          </p:nvPr>
        </p:nvPicPr>
        <p:blipFill>
          <a:blip r:embed="rId5"/>
          <a:stretch>
            <a:fillRect/>
          </a:stretch>
        </p:blipFill>
        <p:spPr>
          <a:xfrm>
            <a:off x="8889985" y="2594614"/>
            <a:ext cx="3312175" cy="2573412"/>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wipe(left)">
                                      <p:cBhvr>
                                        <p:cTn id="7" dur="500"/>
                                        <p:tgtEl>
                                          <p:spTgt spid="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wipe(left)">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wipe(left)">
                                      <p:cBhvr>
                                        <p:cTn id="17"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x1"/>
              <a:gd name="dy1" fmla="sin shd2 3600000"/>
              <a:gd name="y1" fmla="+- vc 0 dy1"/>
              <a:gd name="y2" fmla="+- vc dy1 0"/>
              <a:gd name="q1" fmla="*/ maxAdj -1 2"/>
              <a:gd name="q2" fmla="+- a q1 0"/>
              <a:gd name="q3" fmla="?: q2 4 2"/>
              <a:gd name="q4" fmla="?: q2 3 2"/>
              <a:gd name="q5" fmla="?: q2 q1 0"/>
              <a:gd name="q6" fmla="+/ a q5 q1"/>
              <a:gd name="q7" fmla="*/ q6 q4 -1"/>
              <a:gd name="q8" fmla="+- q3 q7 0"/>
              <a:gd name="il" fmla="*/ w q8 24"/>
              <a:gd name="it" fmla="*/ h q8 24"/>
              <a:gd name="ir" fmla="+- r 0 il"/>
              <a:gd name="ib" fmla="+- b 0 it"/>
            </a:gdLst>
            <a:ahLst/>
            <a:cxnLst>
              <a:cxn ang="0">
                <a:pos x="r" y="vc"/>
              </a:cxn>
              <a:cxn ang="cd4">
                <a:pos x="x2" y="y2"/>
              </a:cxn>
              <a:cxn ang="cd4">
                <a:pos x="x1" y="y2"/>
              </a:cxn>
              <a:cxn ang="cd2">
                <a:pos x="l" y="vc"/>
              </a:cxn>
              <a:cxn ang="3">
                <a:pos x="x1" y="y1"/>
              </a:cxn>
              <a:cxn ang="3">
                <a:pos x="x2" y="y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ctr"/>
            <a:endParaRPr lang="zh-CN" altLang="en-US"/>
          </a:p>
        </p:txBody>
      </p:sp>
      <p:cxnSp>
        <p:nvCxnSpPr>
          <p:cNvPr id="12" name="直接连接符 11"/>
          <p:cNvCxnSpPr/>
          <p:nvPr>
            <p:custDataLst>
              <p:tags r:id="rId2"/>
            </p:custDataLst>
          </p:nvPr>
        </p:nvCxnSpPr>
        <p:spPr>
          <a:xfrm>
            <a:off x="3364230" y="3368675"/>
            <a:ext cx="5463540" cy="0"/>
          </a:xfrm>
          <a:prstGeom prst="line">
            <a:avLst/>
          </a:prstGeom>
        </p:spPr>
        <p:style>
          <a:lnRef idx="2">
            <a:prstClr val="black"/>
          </a:lnRef>
          <a:fillRef idx="0">
            <a:srgbClr val="FFFFFF"/>
          </a:fillRef>
          <a:effectRef idx="0">
            <a:srgbClr val="FFFFFF"/>
          </a:effectRef>
          <a:fontRef idx="minor">
            <a:schemeClr val="tx1"/>
          </a:fontRef>
        </p:style>
      </p:cxnSp>
      <p:sp>
        <p:nvSpPr>
          <p:cNvPr id="13" name="文本框 12"/>
          <p:cNvSpPr txBox="1"/>
          <p:nvPr/>
        </p:nvSpPr>
        <p:spPr>
          <a:xfrm>
            <a:off x="3818890" y="1878330"/>
            <a:ext cx="4554220" cy="1445260"/>
          </a:xfrm>
          <a:prstGeom prst="rect">
            <a:avLst/>
          </a:prstGeom>
          <a:noFill/>
        </p:spPr>
        <p:txBody>
          <a:bodyPr wrap="square" rtlCol="0">
            <a:spAutoFit/>
          </a:bodyPr>
          <a:lstStyle/>
          <a:p>
            <a:pPr algn="ctr"/>
            <a:r>
              <a:rPr lang="zh-CN" altLang="en-US" sz="8800" b="1">
                <a:solidFill>
                  <a:srgbClr val="4A87D1"/>
                </a:solidFill>
              </a:rPr>
              <a:t>谢</a:t>
            </a:r>
            <a:r>
              <a:rPr lang="en-US" altLang="zh-CN" sz="8800" b="1">
                <a:solidFill>
                  <a:srgbClr val="4A87D1"/>
                </a:solidFill>
              </a:rPr>
              <a:t> </a:t>
            </a:r>
            <a:r>
              <a:rPr lang="zh-CN" altLang="en-US" sz="8800" b="1">
                <a:solidFill>
                  <a:srgbClr val="4A87D1"/>
                </a:solidFill>
              </a:rPr>
              <a:t>谢</a:t>
            </a:r>
          </a:p>
        </p:txBody>
      </p:sp>
    </p:spTree>
    <p:custDataLst>
      <p:tags r:id="rId1"/>
    </p:custData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RESOURCE_RECORD_KEY" val="{&quot;10&quot;:[21563686],&quot;13&quot;:[4364974],&quot;65&quot;:[20205081]}"/>
  <p:tag name="COMMONDATA" val="eyJoZGlkIjoiZTY1YTBmNmNkN2QzNTc4NDk5MzhkNmJiNmZhMzE4OWYifQ=="/>
</p:tagLst>
</file>

<file path=ppt/tags/tag2.xml><?xml version="1.0" encoding="utf-8"?>
<p:tagLst xmlns:a="http://schemas.openxmlformats.org/drawingml/2006/main" xmlns:r="http://schemas.openxmlformats.org/officeDocument/2006/relationships"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4.xml><?xml version="1.0" encoding="utf-8"?>
<p:tagLst xmlns:a="http://schemas.openxmlformats.org/drawingml/2006/main" xmlns:r="http://schemas.openxmlformats.org/officeDocument/2006/relationships" xmlns:p="http://schemas.openxmlformats.org/presentationml/2006/main">
  <p:tag name="AS_UNIQUEID" val="3091"/>
</p:tagLst>
</file>

<file path=ppt/tags/tag65.xml><?xml version="1.0" encoding="utf-8"?>
<p:tagLst xmlns:a="http://schemas.openxmlformats.org/drawingml/2006/main" xmlns:r="http://schemas.openxmlformats.org/officeDocument/2006/relationships" xmlns:p="http://schemas.openxmlformats.org/presentationml/2006/main">
  <p:tag name="AS_UNIQUEID" val="3092"/>
</p:tagLst>
</file>

<file path=ppt/tags/tag66.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8.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1.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8.xml><?xml version="1.0" encoding="utf-8"?>
<p:tagLst xmlns:a="http://schemas.openxmlformats.org/drawingml/2006/main" xmlns:r="http://schemas.openxmlformats.org/officeDocument/2006/relationships" xmlns:p="http://schemas.openxmlformats.org/presentationml/2006/main">
  <p:tag name="AS_UNIQUEID" val="729"/>
</p:tagLst>
</file>

<file path=ppt/tags/tag79.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0.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1.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2.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3.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4.xml><?xml version="1.0" encoding="utf-8"?>
<p:tagLst xmlns:a="http://schemas.openxmlformats.org/drawingml/2006/main" xmlns:r="http://schemas.openxmlformats.org/officeDocument/2006/relationships" xmlns:p="http://schemas.openxmlformats.org/presentationml/2006/main">
  <p:tag name="AS_UNIQUEID" val="909"/>
</p:tagLst>
</file>

<file path=ppt/tags/tag85.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6.xml><?xml version="1.0" encoding="utf-8"?>
<p:tagLst xmlns:a="http://schemas.openxmlformats.org/drawingml/2006/main" xmlns:r="http://schemas.openxmlformats.org/officeDocument/2006/relationships" xmlns:p="http://schemas.openxmlformats.org/presentationml/2006/main">
  <p:tag name="AS_UNIQUEID" val="2181"/>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87.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8.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9.xml><?xml version="1.0" encoding="utf-8"?>
<p:tagLst xmlns:a="http://schemas.openxmlformats.org/drawingml/2006/main" xmlns:r="http://schemas.openxmlformats.org/officeDocument/2006/relationships" xmlns:p="http://schemas.openxmlformats.org/presentationml/2006/main">
  <p:tag name="AS_UNIQUEID" val="1520"/>
</p:tagLst>
</file>

<file path=ppt/tags/tag90.xml><?xml version="1.0" encoding="utf-8"?>
<p:tagLst xmlns:a="http://schemas.openxmlformats.org/drawingml/2006/main" xmlns:r="http://schemas.openxmlformats.org/officeDocument/2006/relationships" xmlns:p="http://schemas.openxmlformats.org/presentationml/2006/main">
  <p:tag name="AS_UNIQUEID" val="1521"/>
</p:tagLst>
</file>

<file path=ppt/tags/tag91.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92.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93.xml><?xml version="1.0" encoding="utf-8"?>
<p:tagLst xmlns:a="http://schemas.openxmlformats.org/drawingml/2006/main" xmlns:r="http://schemas.openxmlformats.org/officeDocument/2006/relationships" xmlns:p="http://schemas.openxmlformats.org/presentationml/2006/main">
  <p:tag name="AS_UNIQUEID" val="1641"/>
</p:tagLst>
</file>

<file path=ppt/tags/tag94.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95.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9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7.xml><?xml version="1.0" encoding="utf-8"?>
<p:tagLst xmlns:a="http://schemas.openxmlformats.org/drawingml/2006/main" xmlns:r="http://schemas.openxmlformats.org/officeDocument/2006/relationships" xmlns:p="http://schemas.openxmlformats.org/presentationml/2006/main">
  <p:tag name="AS_UNIQUEID" val="2324"/>
</p:tagLst>
</file>

<file path=ppt/tags/tag98.xml><?xml version="1.0" encoding="utf-8"?>
<p:tagLst xmlns:a="http://schemas.openxmlformats.org/drawingml/2006/main" xmlns:r="http://schemas.openxmlformats.org/officeDocument/2006/relationships" xmlns:p="http://schemas.openxmlformats.org/presentationml/2006/main">
  <p:tag name="AS_UNIQUEID" val="1495"/>
  <p:tag name="KSO_WM_BEAUTIFY_FLAG" val=""/>
</p:tagLst>
</file>

<file path=ppt/tags/tag99.xml><?xml version="1.0" encoding="utf-8"?>
<p:tagLst xmlns:a="http://schemas.openxmlformats.org/drawingml/2006/main" xmlns:r="http://schemas.openxmlformats.org/officeDocument/2006/relationships" xmlns:p="http://schemas.openxmlformats.org/presentationml/2006/main">
  <p:tag name="AS_UNIQUEID" val="2325"/>
</p:tagLst>
</file>

<file path=ppt/tags/tag100.xml><?xml version="1.0" encoding="utf-8"?>
<p:tagLst xmlns:a="http://schemas.openxmlformats.org/drawingml/2006/main" xmlns:r="http://schemas.openxmlformats.org/officeDocument/2006/relationships" xmlns:p="http://schemas.openxmlformats.org/presentationml/2006/main">
  <p:tag name="AS_UNIQUEID" val="2326"/>
</p:tagLst>
</file>

<file path=ppt/tags/tag101.xml><?xml version="1.0" encoding="utf-8"?>
<p:tagLst xmlns:a="http://schemas.openxmlformats.org/drawingml/2006/main" xmlns:r="http://schemas.openxmlformats.org/officeDocument/2006/relationships" xmlns:p="http://schemas.openxmlformats.org/presentationml/2006/main">
  <p:tag name="AS_UNIQUEID" val="2328"/>
</p:tagLst>
</file>

<file path=ppt/tags/tag102.xml><?xml version="1.0" encoding="utf-8"?>
<p:tagLst xmlns:a="http://schemas.openxmlformats.org/drawingml/2006/main" xmlns:r="http://schemas.openxmlformats.org/officeDocument/2006/relationships" xmlns:p="http://schemas.openxmlformats.org/presentationml/2006/main">
  <p:tag name="AS_UNIQUEID" val="2333"/>
</p:tagLst>
</file>

<file path=ppt/tags/tag103.xml><?xml version="1.0" encoding="utf-8"?>
<p:tagLst xmlns:a="http://schemas.openxmlformats.org/drawingml/2006/main" xmlns:r="http://schemas.openxmlformats.org/officeDocument/2006/relationships" xmlns:p="http://schemas.openxmlformats.org/presentationml/2006/main">
  <p:tag name="AS_UNIQUEID" val="2340"/>
</p:tagLst>
</file>

<file path=ppt/tags/tag104.xml><?xml version="1.0" encoding="utf-8"?>
<p:tagLst xmlns:a="http://schemas.openxmlformats.org/drawingml/2006/main" xmlns:r="http://schemas.openxmlformats.org/officeDocument/2006/relationships" xmlns:p="http://schemas.openxmlformats.org/presentationml/2006/main">
  <p:tag name="AS_UNIQUEID" val="2359"/>
</p:tagLst>
</file>

<file path=ppt/tags/tag105.xml><?xml version="1.0" encoding="utf-8"?>
<p:tagLst xmlns:a="http://schemas.openxmlformats.org/drawingml/2006/main" xmlns:r="http://schemas.openxmlformats.org/officeDocument/2006/relationships" xmlns:p="http://schemas.openxmlformats.org/presentationml/2006/main">
  <p:tag name="AS_UNIQUEID" val="2334"/>
</p:tagLst>
</file>

<file path=ppt/tags/tag106.xml><?xml version="1.0" encoding="utf-8"?>
<p:tagLst xmlns:a="http://schemas.openxmlformats.org/drawingml/2006/main" xmlns:r="http://schemas.openxmlformats.org/officeDocument/2006/relationships" xmlns:p="http://schemas.openxmlformats.org/presentationml/2006/main">
  <p:tag name="AS_UNIQUEID" val="2335"/>
</p:tagLst>
</file>

<file path=ppt/tags/tag107.xml><?xml version="1.0" encoding="utf-8"?>
<p:tagLst xmlns:a="http://schemas.openxmlformats.org/drawingml/2006/main" xmlns:r="http://schemas.openxmlformats.org/officeDocument/2006/relationships" xmlns:p="http://schemas.openxmlformats.org/presentationml/2006/main">
  <p:tag name="AS_UNIQUEID" val="2335"/>
</p:tagLst>
</file>

<file path=ppt/tags/tag108.xml><?xml version="1.0" encoding="utf-8"?>
<p:tagLst xmlns:a="http://schemas.openxmlformats.org/drawingml/2006/main" xmlns:r="http://schemas.openxmlformats.org/officeDocument/2006/relationships" xmlns:p="http://schemas.openxmlformats.org/presentationml/2006/main">
  <p:tag name="AS_UNIQUEID" val="2336"/>
</p:tagLst>
</file>

<file path=ppt/tags/tag109.xml><?xml version="1.0" encoding="utf-8"?>
<p:tagLst xmlns:a="http://schemas.openxmlformats.org/drawingml/2006/main" xmlns:r="http://schemas.openxmlformats.org/officeDocument/2006/relationships" xmlns:p="http://schemas.openxmlformats.org/presentationml/2006/main">
  <p:tag name="AS_UNIQUEID" val="2337"/>
</p:tagLst>
</file>

<file path=ppt/tags/tag110.xml><?xml version="1.0" encoding="utf-8"?>
<p:tagLst xmlns:a="http://schemas.openxmlformats.org/drawingml/2006/main" xmlns:r="http://schemas.openxmlformats.org/officeDocument/2006/relationships" xmlns:p="http://schemas.openxmlformats.org/presentationml/2006/main">
  <p:tag name="AS_UNIQUEID" val="2338"/>
</p:tagLst>
</file>

<file path=ppt/tags/tag111.xml><?xml version="1.0" encoding="utf-8"?>
<p:tagLst xmlns:a="http://schemas.openxmlformats.org/drawingml/2006/main" xmlns:r="http://schemas.openxmlformats.org/officeDocument/2006/relationships" xmlns:p="http://schemas.openxmlformats.org/presentationml/2006/main">
  <p:tag name="AS_UNIQUEID" val="2341"/>
</p:tagLst>
</file>

<file path=ppt/tags/tag112.xml><?xml version="1.0" encoding="utf-8"?>
<p:tagLst xmlns:a="http://schemas.openxmlformats.org/drawingml/2006/main" xmlns:r="http://schemas.openxmlformats.org/officeDocument/2006/relationships" xmlns:p="http://schemas.openxmlformats.org/presentationml/2006/main">
  <p:tag name="AS_UNIQUEID" val="2342"/>
</p:tagLst>
</file>

<file path=ppt/tags/tag113.xml><?xml version="1.0" encoding="utf-8"?>
<p:tagLst xmlns:a="http://schemas.openxmlformats.org/drawingml/2006/main" xmlns:r="http://schemas.openxmlformats.org/officeDocument/2006/relationships" xmlns:p="http://schemas.openxmlformats.org/presentationml/2006/main">
  <p:tag name="AS_UNIQUEID" val="2343"/>
</p:tagLst>
</file>

<file path=ppt/tags/tag114.xml><?xml version="1.0" encoding="utf-8"?>
<p:tagLst xmlns:a="http://schemas.openxmlformats.org/drawingml/2006/main" xmlns:r="http://schemas.openxmlformats.org/officeDocument/2006/relationships" xmlns:p="http://schemas.openxmlformats.org/presentationml/2006/main">
  <p:tag name="AS_UNIQUEID" val="2344"/>
</p:tagLst>
</file>

<file path=ppt/tags/tag115.xml><?xml version="1.0" encoding="utf-8"?>
<p:tagLst xmlns:a="http://schemas.openxmlformats.org/drawingml/2006/main" xmlns:r="http://schemas.openxmlformats.org/officeDocument/2006/relationships" xmlns:p="http://schemas.openxmlformats.org/presentationml/2006/main">
  <p:tag name="AS_UNIQUEID" val="2329"/>
</p:tagLst>
</file>

<file path=ppt/tags/tag116.xml><?xml version="1.0" encoding="utf-8"?>
<p:tagLst xmlns:a="http://schemas.openxmlformats.org/drawingml/2006/main" xmlns:r="http://schemas.openxmlformats.org/officeDocument/2006/relationships" xmlns:p="http://schemas.openxmlformats.org/presentationml/2006/main">
  <p:tag name="AS_UNIQUEID" val="2330"/>
</p:tagLst>
</file>

<file path=ppt/tags/tag117.xml><?xml version="1.0" encoding="utf-8"?>
<p:tagLst xmlns:a="http://schemas.openxmlformats.org/drawingml/2006/main" xmlns:r="http://schemas.openxmlformats.org/officeDocument/2006/relationships" xmlns:p="http://schemas.openxmlformats.org/presentationml/2006/main">
  <p:tag name="AS_UNIQUEID" val="2331"/>
</p:tagLst>
</file>

<file path=ppt/tags/tag118.xml><?xml version="1.0" encoding="utf-8"?>
<p:tagLst xmlns:a="http://schemas.openxmlformats.org/drawingml/2006/main" xmlns:r="http://schemas.openxmlformats.org/officeDocument/2006/relationships" xmlns:p="http://schemas.openxmlformats.org/presentationml/2006/main">
  <p:tag name="AS_UNIQUEID" val="2332"/>
</p:tagLst>
</file>

<file path=ppt/tags/tag119.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1.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3.xml><?xml version="1.0" encoding="utf-8"?>
<p:tagLst xmlns:a="http://schemas.openxmlformats.org/drawingml/2006/main" xmlns:r="http://schemas.openxmlformats.org/officeDocument/2006/relationships" xmlns:p="http://schemas.openxmlformats.org/presentationml/2006/main">
  <p:tag name="AS_UNIQUEID" val="1660"/>
</p:tagLst>
</file>

<file path=ppt/tags/tag124.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6.xml><?xml version="1.0" encoding="utf-8"?>
<p:tagLst xmlns:a="http://schemas.openxmlformats.org/drawingml/2006/main" xmlns:r="http://schemas.openxmlformats.org/officeDocument/2006/relationships" xmlns:p="http://schemas.openxmlformats.org/presentationml/2006/main">
  <p:tag name="AS_UNIQUEID" val="1664"/>
</p:tagLst>
</file>

<file path=ppt/tags/tag127.xml><?xml version="1.0" encoding="utf-8"?>
<p:tagLst xmlns:a="http://schemas.openxmlformats.org/drawingml/2006/main" xmlns:r="http://schemas.openxmlformats.org/officeDocument/2006/relationships" xmlns:p="http://schemas.openxmlformats.org/presentationml/2006/main">
  <p:tag name="AS_UNIQUEID" val="1667"/>
</p:tagLst>
</file>

<file path=ppt/tags/tag128.xml><?xml version="1.0" encoding="utf-8"?>
<p:tagLst xmlns:a="http://schemas.openxmlformats.org/drawingml/2006/main" xmlns:r="http://schemas.openxmlformats.org/officeDocument/2006/relationships" xmlns:p="http://schemas.openxmlformats.org/presentationml/2006/main">
  <p:tag name="AS_UNIQUEID" val="1665"/>
</p:tagLst>
</file>

<file path=ppt/tags/tag129.xml><?xml version="1.0" encoding="utf-8"?>
<p:tagLst xmlns:a="http://schemas.openxmlformats.org/drawingml/2006/main" xmlns:r="http://schemas.openxmlformats.org/officeDocument/2006/relationships" xmlns:p="http://schemas.openxmlformats.org/presentationml/2006/main">
  <p:tag name="AS_UNIQUEID" val="1666"/>
</p:tagLst>
</file>

<file path=ppt/tags/tag130.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2.xml><?xml version="1.0" encoding="utf-8"?>
<p:tagLst xmlns:a="http://schemas.openxmlformats.org/drawingml/2006/main" xmlns:r="http://schemas.openxmlformats.org/officeDocument/2006/relationships" xmlns:p="http://schemas.openxmlformats.org/presentationml/2006/main">
  <p:tag name="AS_UNIQUEID" val="1670"/>
</p:tagLst>
</file>

<file path=ppt/tags/tag133.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5.xml><?xml version="1.0" encoding="utf-8"?>
<p:tagLst xmlns:a="http://schemas.openxmlformats.org/drawingml/2006/main" xmlns:r="http://schemas.openxmlformats.org/officeDocument/2006/relationships" xmlns:p="http://schemas.openxmlformats.org/presentationml/2006/main">
  <p:tag name="AS_UNIQUEID" val="1678"/>
</p:tagLst>
</file>

<file path=ppt/tags/tag136.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37.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WPS">
  <a:themeElements>
    <a:clrScheme name="WPS">
      <a:dk1>
        <a:sysClr val="windowText" lastClr="000000"/>
      </a:dk1>
      <a:lt1>
        <a:sysClr val="window" lastClr="FFFFFF"/>
      </a:lt1>
      <a:dk2>
        <a:srgbClr val="0F1423"/>
      </a:dk2>
      <a:lt2>
        <a:srgbClr val="FFFFFF"/>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
      </a:majorFont>
      <a:minorFont>
        <a:latin typeface="Arial"/>
        <a:ea typeface="微软雅黑"/>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defRPr lang="zh-CN" altLang="en-US"/>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2338</Words>
  <Application>Microsoft Office PowerPoint</Application>
  <PresentationFormat>宽屏</PresentationFormat>
  <Paragraphs>184</Paragraphs>
  <Slides>24</Slides>
  <Notes>15</Notes>
  <HiddenSlides>0</HiddenSlides>
  <MMClips>6</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24</vt:i4>
      </vt:variant>
    </vt:vector>
  </HeadingPairs>
  <TitlesOfParts>
    <vt:vector size="32" baseType="lpstr">
      <vt:lpstr>楷体</vt:lpstr>
      <vt:lpstr>微软雅黑</vt:lpstr>
      <vt:lpstr>Arial</vt:lpstr>
      <vt:lpstr>Calibri</vt:lpstr>
      <vt:lpstr>Cambria Math</vt:lpstr>
      <vt:lpstr>Times New Roman</vt:lpstr>
      <vt:lpstr>Wingdings</vt:lpstr>
      <vt:lpstr>WPS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Administrator</cp:lastModifiedBy>
  <cp:revision>1</cp:revision>
  <dcterms:created xsi:type="dcterms:W3CDTF">2019-06-19T02:08:00Z</dcterms:created>
  <dcterms:modified xsi:type="dcterms:W3CDTF">2025-11-01T01:41:55Z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2052-12.1.0.21541</vt:lpwstr>
  </property>
  <property fmtid="{D5CDD505-2E9C-101B-9397-08002B2CF9AE}" pid="3" name="ICV">
    <vt:lpwstr>BC197F5E63774DE188CD6DD77111C581_13</vt:lpwstr>
  </property>
</Properties>
</file>