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3.xml" ContentType="application/vnd.openxmlformats-officedocument.themeOverr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32" r:id="rId2"/>
  </p:sldMasterIdLst>
  <p:notesMasterIdLst>
    <p:notesMasterId r:id="rId33"/>
  </p:notesMasterIdLst>
  <p:sldIdLst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57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65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0606" autoAdjust="0"/>
  </p:normalViewPr>
  <p:slideViewPr>
    <p:cSldViewPr>
      <p:cViewPr varScale="1">
        <p:scale>
          <a:sx n="113" d="100"/>
          <a:sy n="113" d="100"/>
        </p:scale>
        <p:origin x="155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8" d="100"/>
        <a:sy n="6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0D279D-73D4-4524-9E6B-BA3BB8D20852}" type="datetimeFigureOut">
              <a:rPr lang="zh-CN" altLang="en-US" smtClean="0"/>
              <a:pPr/>
              <a:t>2017/12/2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7FFF80-73A2-4634-86AC-C071C8D9A0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349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6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</a:t>
            </a: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</a:t>
            </a:r>
            <a:endParaRPr lang="zh-CN" altLang="en-US" sz="1200" dirty="0">
              <a:solidFill>
                <a:srgbClr val="EEECE1">
                  <a:lumMod val="25000"/>
                </a:srgbClr>
              </a:solidFill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7FFF80-73A2-4634-86AC-C071C8D9A0E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289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>
              <a:buFontTx/>
              <a:buNone/>
            </a:pPr>
            <a:fld id="{267BD871-7FF8-44FF-BA18-EA0714393A90}" type="slidenum">
              <a:rPr lang="en-US" sz="1200"/>
              <a:pPr algn="r">
                <a:buFontTx/>
                <a:buNone/>
              </a:pPr>
              <a:t>28</a:t>
            </a:fld>
            <a:endParaRPr lang="en-US" sz="1200"/>
          </a:p>
        </p:txBody>
      </p:sp>
      <p:sp>
        <p:nvSpPr>
          <p:cNvPr id="245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zh-CN" altLang="en-US"/>
              <a:t>本资料来自于资源最齐全的２１世纪教育网</a:t>
            </a:r>
            <a:r>
              <a:rPr lang="en-US"/>
              <a:t>www.21cnjy.com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>
              <a:buFontTx/>
              <a:buNone/>
            </a:pPr>
            <a:fld id="{14864E88-C5F5-44EB-A72A-F41194B2DA03}" type="slidenum">
              <a:rPr lang="en-US" sz="1200"/>
              <a:pPr algn="r">
                <a:buFontTx/>
                <a:buNone/>
              </a:pPr>
              <a:t>29</a:t>
            </a:fld>
            <a:endParaRPr lang="en-US" sz="1200"/>
          </a:p>
        </p:txBody>
      </p:sp>
      <p:sp>
        <p:nvSpPr>
          <p:cNvPr id="247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7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zh-CN" altLang="en-US"/>
              <a:t>本资料来自于资源最齐全的２１世纪教育网</a:t>
            </a:r>
            <a:r>
              <a:rPr lang="en-US"/>
              <a:t>www.21cnjy.com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>
              <a:buFontTx/>
              <a:buNone/>
            </a:pPr>
            <a:fld id="{38BAF469-4444-4EA1-B83F-1D72FBC0BF0C}" type="slidenum">
              <a:rPr lang="en-US" sz="1200"/>
              <a:pPr algn="r">
                <a:buFontTx/>
                <a:buNone/>
              </a:pPr>
              <a:t>30</a:t>
            </a:fld>
            <a:endParaRPr lang="en-US" sz="1200"/>
          </a:p>
        </p:txBody>
      </p:sp>
      <p:sp>
        <p:nvSpPr>
          <p:cNvPr id="249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zh-CN" altLang="en-US"/>
              <a:t>本资料来自于资源最齐全的２１世纪教育网</a:t>
            </a:r>
            <a:r>
              <a:rPr lang="en-US"/>
              <a:t>www.21cnjy.com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9612C-B181-43F3-9535-FC28710383BC}" type="datetimeFigureOut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2017/12/2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D881DC4-3D00-4ED3-A069-DAD366921DAB}" type="slidenum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958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9612C-B181-43F3-9535-FC28710383BC}" type="datetimeFigureOut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2017/12/2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D881DC4-3D00-4ED3-A069-DAD366921DAB}" type="slidenum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74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9612C-B181-43F3-9535-FC28710383BC}" type="datetimeFigureOut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2017/12/2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81DC4-3D00-4ED3-A069-DAD366921DAB}" type="slidenum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209086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9612C-B181-43F3-9535-FC28710383BC}" type="datetimeFigureOut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2017/12/2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81DC4-3D00-4ED3-A069-DAD366921DAB}" type="slidenum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820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9612C-B181-43F3-9535-FC28710383BC}" type="datetimeFigureOut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2017/12/2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D881DC4-3D00-4ED3-A069-DAD366921DAB}" type="slidenum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554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9612C-B181-43F3-9535-FC28710383BC}" type="datetimeFigureOut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2017/12/2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81DC4-3D00-4ED3-A069-DAD366921DAB}" type="slidenum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394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9612C-B181-43F3-9535-FC28710383BC}" type="datetimeFigureOut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2017/12/2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81DC4-3D00-4ED3-A069-DAD366921DAB}" type="slidenum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849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9612C-B181-43F3-9535-FC28710383BC}" type="datetimeFigureOut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2017/12/2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81DC4-3D00-4ED3-A069-DAD366921DAB}" type="slidenum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92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9612C-B181-43F3-9535-FC28710383BC}" type="datetimeFigureOut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2017/12/2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81DC4-3D00-4ED3-A069-DAD366921DAB}" type="slidenum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624798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9612C-B181-43F3-9535-FC28710383BC}" type="datetimeFigureOut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2017/12/2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81DC4-3D00-4ED3-A069-DAD366921DAB}" type="slidenum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344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9612C-B181-43F3-9535-FC28710383BC}" type="datetimeFigureOut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2017/12/2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81DC4-3D00-4ED3-A069-DAD366921DAB}" type="slidenum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058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71D-4997-4364-B74E-00B675B4CA7F}" type="datetimeFigureOut">
              <a:rPr lang="zh-CN" altLang="en-US" smtClean="0"/>
              <a:pPr/>
              <a:t>2017/12/2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EA9DF-BC3E-47EC-ACE6-C547B3F8F5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D079571D-4997-4364-B74E-00B675B4CA7F}" type="datetimeFigureOut">
              <a:rPr lang="zh-CN" altLang="en-US" smtClean="0"/>
              <a:pPr/>
              <a:t>2017/12/2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EA9DF-BC3E-47EC-ACE6-C547B3F8F5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71D-4997-4364-B74E-00B675B4CA7F}" type="datetimeFigureOut">
              <a:rPr lang="zh-CN" altLang="en-US" smtClean="0"/>
              <a:pPr/>
              <a:t>2017/12/2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EA9DF-BC3E-47EC-ACE6-C547B3F8F5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71D-4997-4364-B74E-00B675B4CA7F}" type="datetimeFigureOut">
              <a:rPr lang="zh-CN" altLang="en-US" smtClean="0"/>
              <a:pPr/>
              <a:t>2017/12/2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EA9DF-BC3E-47EC-ACE6-C547B3F8F5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71D-4997-4364-B74E-00B675B4CA7F}" type="datetimeFigureOut">
              <a:rPr lang="zh-CN" altLang="en-US" smtClean="0"/>
              <a:pPr/>
              <a:t>2017/12/2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EA9DF-BC3E-47EC-ACE6-C547B3F8F5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71D-4997-4364-B74E-00B675B4CA7F}" type="datetimeFigureOut">
              <a:rPr lang="zh-CN" altLang="en-US" smtClean="0"/>
              <a:pPr/>
              <a:t>2017/12/2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EA9DF-BC3E-47EC-ACE6-C547B3F8F5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71D-4997-4364-B74E-00B675B4CA7F}" type="datetimeFigureOut">
              <a:rPr lang="zh-CN" altLang="en-US" smtClean="0"/>
              <a:pPr/>
              <a:t>2017/12/2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EA9DF-BC3E-47EC-ACE6-C547B3F8F5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71D-4997-4364-B74E-00B675B4CA7F}" type="datetimeFigureOut">
              <a:rPr lang="zh-CN" altLang="en-US" smtClean="0"/>
              <a:pPr/>
              <a:t>2017/12/2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EA9DF-BC3E-47EC-ACE6-C547B3F8F5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71D-4997-4364-B74E-00B675B4CA7F}" type="datetimeFigureOut">
              <a:rPr lang="zh-CN" altLang="en-US" smtClean="0"/>
              <a:pPr/>
              <a:t>2017/12/2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EA9DF-BC3E-47EC-ACE6-C547B3F8F5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71D-4997-4364-B74E-00B675B4CA7F}" type="datetimeFigureOut">
              <a:rPr lang="zh-CN" altLang="en-US" smtClean="0"/>
              <a:pPr/>
              <a:t>2017/12/2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EA9DF-BC3E-47EC-ACE6-C547B3F8F5EC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71D-4997-4364-B74E-00B675B4CA7F}" type="datetimeFigureOut">
              <a:rPr lang="zh-CN" altLang="en-US" smtClean="0"/>
              <a:pPr/>
              <a:t>2017/12/2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EA9DF-BC3E-47EC-ACE6-C547B3F8F5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  <a:p>
            <a:pPr lvl="1" eaLnBrk="1" latinLnBrk="0" hangingPunct="1"/>
            <a:r>
              <a:rPr kumimoji="0" lang="zh-CN" altLang="en-US"/>
              <a:t>第二级</a:t>
            </a:r>
          </a:p>
          <a:p>
            <a:pPr lvl="2" eaLnBrk="1" latinLnBrk="0" hangingPunct="1"/>
            <a:r>
              <a:rPr kumimoji="0" lang="zh-CN" altLang="en-US"/>
              <a:t>第三级</a:t>
            </a:r>
          </a:p>
          <a:p>
            <a:pPr lvl="3" eaLnBrk="1" latinLnBrk="0" hangingPunct="1"/>
            <a:r>
              <a:rPr kumimoji="0" lang="zh-CN" altLang="en-US"/>
              <a:t>第四级</a:t>
            </a:r>
          </a:p>
          <a:p>
            <a:pPr lvl="4" eaLnBrk="1" latinLnBrk="0" hangingPunct="1"/>
            <a:r>
              <a:rPr kumimoji="0" lang="zh-CN" altLang="en-US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429612C-B181-43F3-9535-FC28710383BC}" type="datetimeFigureOut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2017/12/2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D881DC4-3D00-4ED3-A069-DAD366921DAB}" type="slidenum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886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  <a:p>
            <a:pPr lvl="1" eaLnBrk="1" latinLnBrk="0" hangingPunct="1"/>
            <a:r>
              <a:rPr kumimoji="0" lang="zh-CN" altLang="en-US"/>
              <a:t>第二级</a:t>
            </a:r>
          </a:p>
          <a:p>
            <a:pPr lvl="2" eaLnBrk="1" latinLnBrk="0" hangingPunct="1"/>
            <a:r>
              <a:rPr kumimoji="0" lang="zh-CN" altLang="en-US"/>
              <a:t>第三级</a:t>
            </a:r>
          </a:p>
          <a:p>
            <a:pPr lvl="3" eaLnBrk="1" latinLnBrk="0" hangingPunct="1"/>
            <a:r>
              <a:rPr kumimoji="0" lang="zh-CN" altLang="en-US"/>
              <a:t>第四级</a:t>
            </a:r>
          </a:p>
          <a:p>
            <a:pPr lvl="4" eaLnBrk="1" latinLnBrk="0" hangingPunct="1"/>
            <a:r>
              <a:rPr kumimoji="0"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5429612C-B181-43F3-9535-FC28710383BC}" type="datetimeFigureOut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2017/12/2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6D881DC4-3D00-4ED3-A069-DAD366921DAB}" type="slidenum">
              <a:rPr lang="zh-CN" altLang="en-US" smtClean="0">
                <a:solidFill>
                  <a:srgbClr val="31B6FD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31B6FD">
                  <a:shade val="75000"/>
                </a:srgb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png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12" y="3212976"/>
            <a:ext cx="8640960" cy="3514336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7000" r="91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" y="3284984"/>
            <a:ext cx="5769477" cy="4822567"/>
          </a:xfrm>
          <a:prstGeom prst="rect">
            <a:avLst/>
          </a:prstGeom>
        </p:spPr>
      </p:pic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459260" y="1916832"/>
            <a:ext cx="4176464" cy="1583758"/>
          </a:xfrm>
          <a:prstGeom prst="rect">
            <a:avLst/>
          </a:prstGeom>
          <a:noFill/>
          <a:ln>
            <a:noFill/>
            <a:headEnd/>
            <a:tailEnd/>
          </a:ln>
          <a:ex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prstTxWarp prst="textCan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zh-CN" altLang="en-US" sz="8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透 镜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755575" y="620688"/>
            <a:ext cx="7736593" cy="10156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zh-CN" altLang="en-US" sz="6000" b="1" dirty="0">
                <a:ln w="11430"/>
                <a:gradFill>
                  <a:gsLst>
                    <a:gs pos="0">
                      <a:srgbClr val="A5644E">
                        <a:tint val="70000"/>
                        <a:satMod val="245000"/>
                      </a:srgbClr>
                    </a:gs>
                    <a:gs pos="75000">
                      <a:srgbClr val="A5644E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A5644E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第四章 透镜及其应用</a:t>
            </a:r>
          </a:p>
        </p:txBody>
      </p:sp>
    </p:spTree>
    <p:extLst>
      <p:ext uri="{BB962C8B-B14F-4D97-AF65-F5344CB8AC3E}">
        <p14:creationId xmlns:p14="http://schemas.microsoft.com/office/powerpoint/2010/main" val="179831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39775" y="260648"/>
            <a:ext cx="8224713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4400" b="1" dirty="0">
                <a:solidFill>
                  <a:schemeClr val="tx1"/>
                </a:solidFill>
                <a:latin typeface="Times New Roman" pitchFamily="18" charset="0"/>
              </a:rPr>
              <a:t>   </a:t>
            </a:r>
            <a:r>
              <a:rPr kumimoji="1" lang="zh-CN" altLang="en-US" sz="4400" b="1" dirty="0">
                <a:solidFill>
                  <a:srgbClr val="000000"/>
                </a:solidFill>
                <a:latin typeface="Times New Roman" pitchFamily="18" charset="0"/>
              </a:rPr>
              <a:t>同学们，在生活中你用过或见过哪些镜子</a:t>
            </a:r>
            <a:r>
              <a:rPr kumimoji="1" lang="en-US" altLang="zh-CN" sz="4400" b="1" dirty="0">
                <a:solidFill>
                  <a:srgbClr val="000000"/>
                </a:solidFill>
                <a:latin typeface="Times New Roman" pitchFamily="18" charset="0"/>
              </a:rPr>
              <a:t>?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99740" y="1772816"/>
            <a:ext cx="7632700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kumimoji="1" lang="zh-CN" altLang="en-US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穿衣镜、平面镜、反光镜、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kumimoji="1" lang="zh-CN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三棱镜、放大镜的镜片、老花镜、近视眼镜、望远镜</a:t>
            </a:r>
            <a:r>
              <a:rPr kumimoji="1" lang="zh-CN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、</a:t>
            </a:r>
            <a:r>
              <a:rPr kumimoji="1" lang="zh-CN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照相机、幻灯机、电影放映机、显微镜等仪器的镜头。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971252" y="1679674"/>
            <a:ext cx="6769100" cy="7715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None/>
            </a:pPr>
            <a:r>
              <a:rPr lang="zh-CN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能使光发生反射作用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971550" y="4974088"/>
            <a:ext cx="6842125" cy="76200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能使光透过镜子</a:t>
            </a:r>
            <a:r>
              <a:rPr lang="en-US" altLang="zh-CN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——</a:t>
            </a: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透镜</a:t>
            </a:r>
          </a:p>
        </p:txBody>
      </p:sp>
    </p:spTree>
    <p:extLst>
      <p:ext uri="{BB962C8B-B14F-4D97-AF65-F5344CB8AC3E}">
        <p14:creationId xmlns:p14="http://schemas.microsoft.com/office/powerpoint/2010/main" val="4090308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 txBox="1">
            <a:spLocks noChangeArrowheads="1"/>
          </p:cNvSpPr>
          <p:nvPr/>
        </p:nvSpPr>
        <p:spPr bwMode="auto">
          <a:xfrm>
            <a:off x="539552" y="332656"/>
            <a:ext cx="3400425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Wave2">
              <a:avLst/>
            </a:prstTxWarp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zh-CN" altLang="en-US" sz="4800" dirty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宋体" charset="-122"/>
              </a:rPr>
              <a:t>观察与交流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55401" y="980728"/>
            <a:ext cx="7993063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>
              <a:lnSpc>
                <a:spcPct val="125000"/>
              </a:lnSpc>
              <a:buFont typeface="Wingdings" pitchFamily="2" charset="2"/>
              <a:buNone/>
            </a:pPr>
            <a:r>
              <a:rPr lang="zh-CN" altLang="en-US" sz="3600" dirty="0">
                <a:solidFill>
                  <a:schemeClr val="tx2"/>
                </a:solidFill>
                <a:latin typeface="宋体" charset="-122"/>
              </a:rPr>
              <a:t>　　你桌上的两个透镜有什么区别？请说出它们的不同之处。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1520" y="2276872"/>
            <a:ext cx="8424168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zh-CN" altLang="en-US" sz="3600" dirty="0">
                <a:solidFill>
                  <a:srgbClr val="0066CC"/>
                </a:solidFill>
                <a:latin typeface="宋体" charset="-122"/>
              </a:rPr>
              <a:t>方法一</a:t>
            </a:r>
            <a:r>
              <a:rPr lang="en-US" altLang="zh-CN" sz="3600" dirty="0">
                <a:solidFill>
                  <a:srgbClr val="0066CC"/>
                </a:solidFill>
                <a:latin typeface="宋体" charset="-122"/>
              </a:rPr>
              <a:t>:“</a:t>
            </a:r>
            <a:r>
              <a:rPr lang="zh-CN" altLang="en-US" sz="3600" dirty="0">
                <a:solidFill>
                  <a:srgbClr val="0066CC"/>
                </a:solidFill>
                <a:latin typeface="宋体" charset="-122"/>
              </a:rPr>
              <a:t>摸”</a:t>
            </a:r>
            <a:r>
              <a:rPr lang="zh-CN" altLang="en-US" sz="3600" dirty="0">
                <a:solidFill>
                  <a:schemeClr val="tx2"/>
                </a:solidFill>
                <a:latin typeface="宋体" charset="-122"/>
              </a:rPr>
              <a:t> </a:t>
            </a:r>
          </a:p>
          <a:p>
            <a:pPr eaLnBrk="1" hangingPunct="1">
              <a:lnSpc>
                <a:spcPct val="125000"/>
              </a:lnSpc>
            </a:pPr>
            <a:r>
              <a:rPr lang="zh-CN" altLang="en-US" sz="3600" dirty="0">
                <a:solidFill>
                  <a:schemeClr val="tx2"/>
                </a:solidFill>
                <a:latin typeface="宋体" charset="-122"/>
              </a:rPr>
              <a:t>　　为避免镜面磨损或弄脏，请先用柔软的面巾纸把透镜包起来，再用手摸。  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251520" y="4472384"/>
            <a:ext cx="864096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zh-CN" altLang="en-US" sz="3600" dirty="0">
                <a:solidFill>
                  <a:srgbClr val="0066CC"/>
                </a:solidFill>
                <a:latin typeface="宋体" charset="-122"/>
              </a:rPr>
              <a:t>方法二</a:t>
            </a:r>
            <a:r>
              <a:rPr lang="en-US" altLang="zh-CN" sz="3600" dirty="0">
                <a:solidFill>
                  <a:srgbClr val="0066CC"/>
                </a:solidFill>
                <a:latin typeface="宋体" charset="-122"/>
              </a:rPr>
              <a:t>:“</a:t>
            </a:r>
            <a:r>
              <a:rPr lang="zh-CN" altLang="en-US" sz="3600" dirty="0">
                <a:solidFill>
                  <a:srgbClr val="0066CC"/>
                </a:solidFill>
                <a:latin typeface="宋体" charset="-122"/>
              </a:rPr>
              <a:t>看”</a:t>
            </a:r>
          </a:p>
          <a:p>
            <a:pPr eaLnBrk="1" hangingPunct="1">
              <a:lnSpc>
                <a:spcPct val="125000"/>
              </a:lnSpc>
            </a:pPr>
            <a:r>
              <a:rPr lang="zh-CN" altLang="en-US" sz="3600" dirty="0">
                <a:solidFill>
                  <a:schemeClr val="tx2"/>
                </a:solidFill>
                <a:latin typeface="宋体" charset="-122"/>
              </a:rPr>
              <a:t>　　通过透镜去观察近处物体。</a:t>
            </a:r>
          </a:p>
        </p:txBody>
      </p:sp>
      <p:pic>
        <p:nvPicPr>
          <p:cNvPr id="3078" name="Picture 9" descr="E:\李燃\教师教学用书\2012人教教师用书项目\ppt\物理\图标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9990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Text Box 2"/>
          <p:cNvSpPr txBox="1">
            <a:spLocks noChangeArrowheads="1"/>
          </p:cNvSpPr>
          <p:nvPr/>
        </p:nvSpPr>
        <p:spPr bwMode="auto">
          <a:xfrm>
            <a:off x="3132138" y="2852936"/>
            <a:ext cx="62484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spcBef>
                <a:spcPct val="50000"/>
              </a:spcBef>
              <a:buFontTx/>
              <a:buNone/>
            </a:pPr>
            <a:r>
              <a:rPr lang="zh-CN" altLang="en-US" sz="3600" b="1" dirty="0">
                <a:solidFill>
                  <a:srgbClr val="C00000"/>
                </a:solidFill>
                <a:latin typeface="Times New Roman" pitchFamily="18" charset="0"/>
                <a:ea typeface="黑体" pitchFamily="2" charset="-122"/>
              </a:rPr>
              <a:t>中间厚边缘薄的透镜</a:t>
            </a:r>
          </a:p>
        </p:txBody>
      </p:sp>
      <p:sp>
        <p:nvSpPr>
          <p:cNvPr id="141315" name="Text Box 3"/>
          <p:cNvSpPr txBox="1">
            <a:spLocks noChangeArrowheads="1"/>
          </p:cNvSpPr>
          <p:nvPr/>
        </p:nvSpPr>
        <p:spPr bwMode="auto">
          <a:xfrm>
            <a:off x="3059113" y="5302949"/>
            <a:ext cx="60198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spcBef>
                <a:spcPct val="50000"/>
              </a:spcBef>
              <a:buFontTx/>
              <a:buNone/>
            </a:pPr>
            <a:r>
              <a:rPr lang="zh-CN" altLang="en-US" sz="3600" b="1" dirty="0">
                <a:solidFill>
                  <a:srgbClr val="C00000"/>
                </a:solidFill>
                <a:latin typeface="Times New Roman" pitchFamily="18" charset="0"/>
                <a:ea typeface="黑体" pitchFamily="2" charset="-122"/>
              </a:rPr>
              <a:t>中间薄边缘厚的透镜</a:t>
            </a:r>
          </a:p>
        </p:txBody>
      </p:sp>
      <p:pic>
        <p:nvPicPr>
          <p:cNvPr id="211972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1215990"/>
            <a:ext cx="3600499" cy="1636946"/>
          </a:xfrm>
          <a:prstGeom prst="rect">
            <a:avLst/>
          </a:prstGeom>
          <a:solidFill>
            <a:srgbClr val="00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19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97" b="96861" l="0" r="98261">
                        <a14:foregroundMark x1="51522" y1="17937" x2="51522" y2="17937"/>
                        <a14:foregroundMark x1="91522" y1="21973" x2="91522" y2="219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955" y="3429000"/>
            <a:ext cx="4752181" cy="1799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1974" name="AutoShape 6"/>
          <p:cNvSpPr>
            <a:spLocks noChangeArrowheads="1"/>
          </p:cNvSpPr>
          <p:nvPr/>
        </p:nvSpPr>
        <p:spPr bwMode="auto">
          <a:xfrm>
            <a:off x="5795963" y="2924175"/>
            <a:ext cx="2520950" cy="1009650"/>
          </a:xfrm>
          <a:prstGeom prst="cloudCallout">
            <a:avLst>
              <a:gd name="adj1" fmla="val -48551"/>
              <a:gd name="adj2" fmla="val -7231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141323" name="Text Box 11"/>
          <p:cNvSpPr txBox="1">
            <a:spLocks noChangeArrowheads="1"/>
          </p:cNvSpPr>
          <p:nvPr/>
        </p:nvSpPr>
        <p:spPr bwMode="auto">
          <a:xfrm>
            <a:off x="755650" y="2852936"/>
            <a:ext cx="27368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buFontTx/>
              <a:buNone/>
            </a:pPr>
            <a:r>
              <a:rPr kumimoji="1" lang="en-US" altLang="zh-CN" sz="3600" b="1" dirty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kumimoji="1" lang="zh-CN" altLang="en-US" sz="3600" b="1" dirty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、凸透镜</a:t>
            </a:r>
            <a:endParaRPr lang="zh-CN" altLang="en-US" sz="3600" dirty="0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11981" name="Text Box 13"/>
          <p:cNvSpPr txBox="1">
            <a:spLocks noChangeArrowheads="1"/>
          </p:cNvSpPr>
          <p:nvPr/>
        </p:nvSpPr>
        <p:spPr bwMode="auto">
          <a:xfrm>
            <a:off x="612180" y="260648"/>
            <a:ext cx="56880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buFontTx/>
              <a:buNone/>
            </a:pPr>
            <a:r>
              <a:rPr kumimoji="1" lang="zh-CN" altLang="en-U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一、凸透镜和凹透镜</a:t>
            </a:r>
          </a:p>
        </p:txBody>
      </p:sp>
      <p:sp>
        <p:nvSpPr>
          <p:cNvPr id="211982" name="Oval 14"/>
          <p:cNvSpPr>
            <a:spLocks noChangeArrowheads="1"/>
          </p:cNvSpPr>
          <p:nvPr/>
        </p:nvSpPr>
        <p:spPr bwMode="auto">
          <a:xfrm>
            <a:off x="539750" y="5157192"/>
            <a:ext cx="2592388" cy="842962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/>
            <a:r>
              <a:rPr lang="en-US" altLang="zh-CN" sz="3600" b="1" dirty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3600" b="1" dirty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、凹透镜</a:t>
            </a:r>
          </a:p>
        </p:txBody>
      </p:sp>
    </p:spTree>
    <p:extLst>
      <p:ext uri="{BB962C8B-B14F-4D97-AF65-F5344CB8AC3E}">
        <p14:creationId xmlns:p14="http://schemas.microsoft.com/office/powerpoint/2010/main" val="3583720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1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1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4" grpId="0" autoUpdateAnimBg="0"/>
      <p:bldP spid="141315" grpId="0" autoUpdateAnimBg="0"/>
      <p:bldP spid="141323" grpId="0" autoUpdateAnimBg="0"/>
      <p:bldP spid="2119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488325" y="4114690"/>
            <a:ext cx="4191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3600" dirty="0">
                <a:latin typeface="Times New Roman" pitchFamily="18" charset="0"/>
              </a:rPr>
              <a:t>  </a:t>
            </a:r>
            <a:r>
              <a:rPr kumimoji="1" lang="zh-CN" altLang="en-US" sz="3600" b="1" dirty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属于凸透镜的是：</a:t>
            </a:r>
            <a:r>
              <a:rPr kumimoji="1" lang="zh-CN" altLang="en-US" sz="3600" b="1" u="sng" dirty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                                                     </a:t>
            </a:r>
          </a:p>
        </p:txBody>
      </p:sp>
      <p:sp>
        <p:nvSpPr>
          <p:cNvPr id="8216" name="Text Box 24"/>
          <p:cNvSpPr txBox="1">
            <a:spLocks noChangeArrowheads="1"/>
          </p:cNvSpPr>
          <p:nvPr/>
        </p:nvSpPr>
        <p:spPr bwMode="auto">
          <a:xfrm>
            <a:off x="755650" y="5121959"/>
            <a:ext cx="352901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zh-CN" altLang="en-US" sz="3600" b="1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属于凹透镜的是：</a:t>
            </a:r>
          </a:p>
        </p:txBody>
      </p:sp>
      <p:sp>
        <p:nvSpPr>
          <p:cNvPr id="8224" name="Text Box 32"/>
          <p:cNvSpPr txBox="1">
            <a:spLocks noChangeArrowheads="1"/>
          </p:cNvSpPr>
          <p:nvPr/>
        </p:nvSpPr>
        <p:spPr bwMode="auto">
          <a:xfrm>
            <a:off x="4427984" y="4077072"/>
            <a:ext cx="29718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A </a:t>
            </a:r>
            <a:r>
              <a:rPr kumimoji="1" lang="zh-CN" altLang="en-US" sz="3600" b="1" dirty="0">
                <a:solidFill>
                  <a:srgbClr val="0000FF"/>
                </a:solidFill>
                <a:latin typeface="Times New Roman" pitchFamily="18" charset="0"/>
              </a:rPr>
              <a:t>、</a:t>
            </a:r>
            <a:r>
              <a:rPr kumimoji="1"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C</a:t>
            </a:r>
            <a:r>
              <a:rPr kumimoji="1" lang="zh-CN" altLang="en-US" sz="3600" b="1" dirty="0">
                <a:solidFill>
                  <a:srgbClr val="0000FF"/>
                </a:solidFill>
                <a:latin typeface="Times New Roman" pitchFamily="18" charset="0"/>
              </a:rPr>
              <a:t>、</a:t>
            </a:r>
            <a:r>
              <a:rPr kumimoji="1"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8225" name="Text Box 33"/>
          <p:cNvSpPr txBox="1">
            <a:spLocks noChangeArrowheads="1"/>
          </p:cNvSpPr>
          <p:nvPr/>
        </p:nvSpPr>
        <p:spPr bwMode="auto">
          <a:xfrm>
            <a:off x="4404206" y="5157192"/>
            <a:ext cx="256560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B </a:t>
            </a:r>
            <a:r>
              <a:rPr kumimoji="1" lang="zh-CN" altLang="en-US" sz="3600" b="1" dirty="0">
                <a:solidFill>
                  <a:srgbClr val="0000FF"/>
                </a:solidFill>
                <a:latin typeface="Times New Roman" pitchFamily="18" charset="0"/>
              </a:rPr>
              <a:t>、</a:t>
            </a:r>
            <a:r>
              <a:rPr kumimoji="1"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E </a:t>
            </a:r>
            <a:r>
              <a:rPr kumimoji="1" lang="zh-CN" altLang="en-US" sz="3600" b="1" dirty="0">
                <a:solidFill>
                  <a:srgbClr val="0000FF"/>
                </a:solidFill>
                <a:latin typeface="Times New Roman" pitchFamily="18" charset="0"/>
              </a:rPr>
              <a:t>、</a:t>
            </a:r>
            <a:r>
              <a:rPr kumimoji="1"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F</a:t>
            </a:r>
          </a:p>
        </p:txBody>
      </p:sp>
      <p:sp>
        <p:nvSpPr>
          <p:cNvPr id="216072" name="Rectangle 35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188640"/>
            <a:ext cx="7696200" cy="9906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40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黑体" pitchFamily="2" charset="-122"/>
              </a:rPr>
              <a:t>识别下列透镜，并归类：</a:t>
            </a:r>
          </a:p>
        </p:txBody>
      </p:sp>
      <p:grpSp>
        <p:nvGrpSpPr>
          <p:cNvPr id="8245" name="Group 53"/>
          <p:cNvGrpSpPr>
            <a:grpSpLocks/>
          </p:cNvGrpSpPr>
          <p:nvPr/>
        </p:nvGrpSpPr>
        <p:grpSpPr bwMode="auto">
          <a:xfrm>
            <a:off x="466476" y="1257424"/>
            <a:ext cx="8281988" cy="2387600"/>
            <a:chOff x="158" y="709"/>
            <a:chExt cx="5307" cy="1728"/>
          </a:xfrm>
        </p:grpSpPr>
        <p:grpSp>
          <p:nvGrpSpPr>
            <p:cNvPr id="216074" name="Group 52"/>
            <p:cNvGrpSpPr>
              <a:grpSpLocks/>
            </p:cNvGrpSpPr>
            <p:nvPr/>
          </p:nvGrpSpPr>
          <p:grpSpPr bwMode="auto">
            <a:xfrm>
              <a:off x="158" y="709"/>
              <a:ext cx="4704" cy="1728"/>
              <a:chOff x="158" y="709"/>
              <a:chExt cx="4704" cy="1728"/>
            </a:xfrm>
          </p:grpSpPr>
          <p:graphicFrame>
            <p:nvGraphicFramePr>
              <p:cNvPr id="216075" name="Object 7"/>
              <p:cNvGraphicFramePr>
                <a:graphicFrameLocks noChangeAspect="1"/>
              </p:cNvGraphicFramePr>
              <p:nvPr/>
            </p:nvGraphicFramePr>
            <p:xfrm>
              <a:off x="254" y="805"/>
              <a:ext cx="384" cy="12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115" name="BMP 图象" r:id="rId3" imgW="190426" imgH="771429" progId="PBrush">
                      <p:embed/>
                    </p:oleObj>
                  </mc:Choice>
                  <mc:Fallback>
                    <p:oleObj name="BMP 图象" r:id="rId3" imgW="190426" imgH="771429" progId="PBrush">
                      <p:embed/>
                      <p:pic>
                        <p:nvPicPr>
                          <p:cNvPr id="0" name="Picture 5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54" y="805"/>
                            <a:ext cx="384" cy="120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16076" name="Object 9"/>
              <p:cNvGraphicFramePr>
                <a:graphicFrameLocks noChangeAspect="1"/>
              </p:cNvGraphicFramePr>
              <p:nvPr/>
            </p:nvGraphicFramePr>
            <p:xfrm>
              <a:off x="2750" y="709"/>
              <a:ext cx="432" cy="134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116" name="BMP 图象" r:id="rId5" imgW="276117" imgH="781159" progId="PBrush">
                      <p:embed/>
                    </p:oleObj>
                  </mc:Choice>
                  <mc:Fallback>
                    <p:oleObj name="BMP 图象" r:id="rId5" imgW="276117" imgH="781159" progId="PBrush">
                      <p:embed/>
                      <p:pic>
                        <p:nvPicPr>
                          <p:cNvPr id="0" name="Picture 5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750" y="709"/>
                            <a:ext cx="432" cy="134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16077" name="AutoShape 10"/>
              <p:cNvSpPr>
                <a:spLocks noChangeArrowheads="1"/>
              </p:cNvSpPr>
              <p:nvPr/>
            </p:nvSpPr>
            <p:spPr bwMode="auto">
              <a:xfrm>
                <a:off x="1982" y="901"/>
                <a:ext cx="432" cy="1056"/>
              </a:xfrm>
              <a:prstGeom prst="moon">
                <a:avLst>
                  <a:gd name="adj" fmla="val 50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kumimoji="1" lang="zh-CN" altLang="zh-CN">
                  <a:solidFill>
                    <a:schemeClr val="tx1"/>
                  </a:solidFill>
                  <a:latin typeface="Times New Roman" pitchFamily="18" charset="0"/>
                </a:endParaRPr>
              </a:p>
            </p:txBody>
          </p:sp>
          <p:graphicFrame>
            <p:nvGraphicFramePr>
              <p:cNvPr id="216078" name="Object 17"/>
              <p:cNvGraphicFramePr>
                <a:graphicFrameLocks noChangeAspect="1"/>
              </p:cNvGraphicFramePr>
              <p:nvPr/>
            </p:nvGraphicFramePr>
            <p:xfrm>
              <a:off x="1070" y="805"/>
              <a:ext cx="540" cy="115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117" name="BMP 图象" r:id="rId7" imgW="400000" imgH="885949" progId="PBrush">
                      <p:embed/>
                    </p:oleObj>
                  </mc:Choice>
                  <mc:Fallback>
                    <p:oleObj name="BMP 图象" r:id="rId7" imgW="400000" imgH="885949" progId="PBrush">
                      <p:embed/>
                      <p:pic>
                        <p:nvPicPr>
                          <p:cNvPr id="0" name="Picture 5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070" y="805"/>
                            <a:ext cx="540" cy="115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16079" name="Object 18"/>
              <p:cNvGraphicFramePr>
                <a:graphicFrameLocks noChangeAspect="1"/>
              </p:cNvGraphicFramePr>
              <p:nvPr/>
            </p:nvGraphicFramePr>
            <p:xfrm>
              <a:off x="3518" y="805"/>
              <a:ext cx="432" cy="158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118" name="位图图象" r:id="rId9" imgW="352474" imgH="1133633" progId="PBrush">
                      <p:embed/>
                    </p:oleObj>
                  </mc:Choice>
                  <mc:Fallback>
                    <p:oleObj name="位图图象" r:id="rId9" imgW="352474" imgH="1133633" progId="PBrush">
                      <p:embed/>
                      <p:pic>
                        <p:nvPicPr>
                          <p:cNvPr id="0" name="Picture 5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518" y="805"/>
                            <a:ext cx="432" cy="158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16080" name="Object 19"/>
              <p:cNvGraphicFramePr>
                <a:graphicFrameLocks noChangeAspect="1"/>
              </p:cNvGraphicFramePr>
              <p:nvPr/>
            </p:nvGraphicFramePr>
            <p:xfrm>
              <a:off x="4334" y="805"/>
              <a:ext cx="528" cy="16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119" name="位图图象" r:id="rId11" imgW="361809" imgH="790476" progId="PBrush">
                      <p:embed/>
                    </p:oleObj>
                  </mc:Choice>
                  <mc:Fallback>
                    <p:oleObj name="位图图象" r:id="rId11" imgW="361809" imgH="790476" progId="PBrush">
                      <p:embed/>
                      <p:pic>
                        <p:nvPicPr>
                          <p:cNvPr id="0" name="Picture 5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334" y="805"/>
                            <a:ext cx="528" cy="163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16081" name="Text Box 26"/>
              <p:cNvSpPr txBox="1">
                <a:spLocks noChangeArrowheads="1"/>
              </p:cNvSpPr>
              <p:nvPr/>
            </p:nvSpPr>
            <p:spPr bwMode="auto">
              <a:xfrm>
                <a:off x="158" y="2053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>
                    <a:latin typeface="Times New Roman" pitchFamily="18" charset="0"/>
                  </a:rPr>
                  <a:t> A</a:t>
                </a:r>
              </a:p>
            </p:txBody>
          </p:sp>
          <p:sp>
            <p:nvSpPr>
              <p:cNvPr id="216082" name="Text Box 27"/>
              <p:cNvSpPr txBox="1">
                <a:spLocks noChangeArrowheads="1"/>
              </p:cNvSpPr>
              <p:nvPr/>
            </p:nvSpPr>
            <p:spPr bwMode="auto">
              <a:xfrm>
                <a:off x="1118" y="2053"/>
                <a:ext cx="38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>
                    <a:latin typeface="Times New Roman" pitchFamily="18" charset="0"/>
                  </a:rPr>
                  <a:t>B</a:t>
                </a:r>
              </a:p>
            </p:txBody>
          </p:sp>
          <p:sp>
            <p:nvSpPr>
              <p:cNvPr id="216083" name="Text Box 28"/>
              <p:cNvSpPr txBox="1">
                <a:spLocks noChangeArrowheads="1"/>
              </p:cNvSpPr>
              <p:nvPr/>
            </p:nvSpPr>
            <p:spPr bwMode="auto">
              <a:xfrm>
                <a:off x="2030" y="2053"/>
                <a:ext cx="52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>
                    <a:latin typeface="Times New Roman" pitchFamily="18" charset="0"/>
                  </a:rPr>
                  <a:t>C</a:t>
                </a:r>
              </a:p>
            </p:txBody>
          </p:sp>
          <p:sp>
            <p:nvSpPr>
              <p:cNvPr id="216084" name="Text Box 29"/>
              <p:cNvSpPr txBox="1">
                <a:spLocks noChangeArrowheads="1"/>
              </p:cNvSpPr>
              <p:nvPr/>
            </p:nvSpPr>
            <p:spPr bwMode="auto">
              <a:xfrm>
                <a:off x="2846" y="2053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 dirty="0">
                    <a:latin typeface="Times New Roman" pitchFamily="18" charset="0"/>
                  </a:rPr>
                  <a:t>D</a:t>
                </a:r>
              </a:p>
            </p:txBody>
          </p:sp>
          <p:sp>
            <p:nvSpPr>
              <p:cNvPr id="216085" name="Text Box 30"/>
              <p:cNvSpPr txBox="1">
                <a:spLocks noChangeArrowheads="1"/>
              </p:cNvSpPr>
              <p:nvPr/>
            </p:nvSpPr>
            <p:spPr bwMode="auto">
              <a:xfrm>
                <a:off x="3566" y="2053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>
                    <a:latin typeface="Times New Roman" pitchFamily="18" charset="0"/>
                  </a:rPr>
                  <a:t>E</a:t>
                </a:r>
              </a:p>
            </p:txBody>
          </p:sp>
          <p:sp>
            <p:nvSpPr>
              <p:cNvPr id="216086" name="Text Box 31"/>
              <p:cNvSpPr txBox="1">
                <a:spLocks noChangeArrowheads="1"/>
              </p:cNvSpPr>
              <p:nvPr/>
            </p:nvSpPr>
            <p:spPr bwMode="auto">
              <a:xfrm>
                <a:off x="4238" y="2053"/>
                <a:ext cx="52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0"/>
                  </a:spcBef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>
                    <a:latin typeface="Times New Roman" pitchFamily="18" charset="0"/>
                  </a:rPr>
                  <a:t>   F</a:t>
                </a:r>
              </a:p>
            </p:txBody>
          </p:sp>
        </p:grpSp>
        <p:sp>
          <p:nvSpPr>
            <p:cNvPr id="216087" name="Rectangle 37"/>
            <p:cNvSpPr>
              <a:spLocks noChangeArrowheads="1"/>
            </p:cNvSpPr>
            <p:nvPr/>
          </p:nvSpPr>
          <p:spPr bwMode="auto">
            <a:xfrm>
              <a:off x="5149" y="890"/>
              <a:ext cx="226" cy="108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kumimoji="1" lang="zh-CN" altLang="zh-CN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216088" name="Text Box 51"/>
            <p:cNvSpPr txBox="1">
              <a:spLocks noChangeArrowheads="1"/>
            </p:cNvSpPr>
            <p:nvPr/>
          </p:nvSpPr>
          <p:spPr bwMode="auto">
            <a:xfrm>
              <a:off x="5102" y="2069"/>
              <a:ext cx="36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0"/>
                </a:spcBef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0"/>
                </a:spcBef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0"/>
                </a:spcBef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0"/>
                </a:spcBef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0"/>
                </a:spcBef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kumimoji="1" lang="zh-CN" altLang="en-US" sz="2400">
                  <a:latin typeface="Times New Roman" pitchFamily="18" charset="0"/>
                </a:rPr>
                <a:t>Ｇ</a:t>
              </a:r>
            </a:p>
          </p:txBody>
        </p:sp>
      </p:grpSp>
      <p:sp>
        <p:nvSpPr>
          <p:cNvPr id="8246" name="Line 54"/>
          <p:cNvSpPr>
            <a:spLocks noChangeShapeType="1"/>
          </p:cNvSpPr>
          <p:nvPr/>
        </p:nvSpPr>
        <p:spPr bwMode="auto">
          <a:xfrm>
            <a:off x="7607438" y="3933825"/>
            <a:ext cx="0" cy="10080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247" name="Group 55"/>
          <p:cNvGrpSpPr>
            <a:grpSpLocks/>
          </p:cNvGrpSpPr>
          <p:nvPr/>
        </p:nvGrpSpPr>
        <p:grpSpPr bwMode="auto">
          <a:xfrm>
            <a:off x="7462975" y="5396773"/>
            <a:ext cx="288925" cy="935038"/>
            <a:chOff x="2789" y="1752"/>
            <a:chExt cx="182" cy="1315"/>
          </a:xfrm>
        </p:grpSpPr>
        <p:sp>
          <p:nvSpPr>
            <p:cNvPr id="216091" name="Line 56"/>
            <p:cNvSpPr>
              <a:spLocks noChangeShapeType="1"/>
            </p:cNvSpPr>
            <p:nvPr/>
          </p:nvSpPr>
          <p:spPr bwMode="auto">
            <a:xfrm>
              <a:off x="2880" y="1888"/>
              <a:ext cx="0" cy="1089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092" name="Line 57"/>
            <p:cNvSpPr>
              <a:spLocks noChangeShapeType="1"/>
            </p:cNvSpPr>
            <p:nvPr/>
          </p:nvSpPr>
          <p:spPr bwMode="auto">
            <a:xfrm flipV="1">
              <a:off x="2880" y="1752"/>
              <a:ext cx="91" cy="136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093" name="Line 58"/>
            <p:cNvSpPr>
              <a:spLocks noChangeShapeType="1"/>
            </p:cNvSpPr>
            <p:nvPr/>
          </p:nvSpPr>
          <p:spPr bwMode="auto">
            <a:xfrm flipH="1" flipV="1">
              <a:off x="2789" y="1752"/>
              <a:ext cx="91" cy="136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094" name="Line 59"/>
            <p:cNvSpPr>
              <a:spLocks noChangeShapeType="1"/>
            </p:cNvSpPr>
            <p:nvPr/>
          </p:nvSpPr>
          <p:spPr bwMode="auto">
            <a:xfrm>
              <a:off x="2880" y="2931"/>
              <a:ext cx="91" cy="136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095" name="Line 60"/>
            <p:cNvSpPr>
              <a:spLocks noChangeShapeType="1"/>
            </p:cNvSpPr>
            <p:nvPr/>
          </p:nvSpPr>
          <p:spPr bwMode="auto">
            <a:xfrm flipH="1">
              <a:off x="2789" y="2931"/>
              <a:ext cx="91" cy="136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13101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5" dur="75"/>
                                        <p:tgtEl>
                                          <p:spTgt spid="8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4" grpId="0" autoUpdateAnimBg="0"/>
      <p:bldP spid="8216" grpId="0" autoUpdateAnimBg="0"/>
      <p:bldP spid="8224" grpId="0" autoUpdateAnimBg="0"/>
      <p:bldP spid="8225" grpId="0" autoUpdateAnimBg="0"/>
      <p:bldP spid="824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928691" y="2052996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grpSp>
        <p:nvGrpSpPr>
          <p:cNvPr id="48163" name="Group 35"/>
          <p:cNvGrpSpPr>
            <a:grpSpLocks/>
          </p:cNvGrpSpPr>
          <p:nvPr/>
        </p:nvGrpSpPr>
        <p:grpSpPr bwMode="auto">
          <a:xfrm>
            <a:off x="2484438" y="3605560"/>
            <a:ext cx="3816350" cy="1836738"/>
            <a:chOff x="1088" y="2478"/>
            <a:chExt cx="3128" cy="1540"/>
          </a:xfrm>
        </p:grpSpPr>
        <p:sp>
          <p:nvSpPr>
            <p:cNvPr id="7201" name="Oval 38"/>
            <p:cNvSpPr>
              <a:spLocks noChangeArrowheads="1"/>
            </p:cNvSpPr>
            <p:nvPr/>
          </p:nvSpPr>
          <p:spPr bwMode="auto">
            <a:xfrm>
              <a:off x="1088" y="2478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47FFFF">
                    <a:alpha val="49001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D5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0" lang="zh-CN" altLang="en-US" sz="2800">
                <a:solidFill>
                  <a:srgbClr val="000099"/>
                </a:solidFill>
                <a:ea typeface="楷体" pitchFamily="49" charset="-122"/>
              </a:endParaRPr>
            </a:p>
          </p:txBody>
        </p:sp>
        <p:sp>
          <p:nvSpPr>
            <p:cNvPr id="7202" name="Oval 39"/>
            <p:cNvSpPr>
              <a:spLocks noChangeArrowheads="1"/>
            </p:cNvSpPr>
            <p:nvPr/>
          </p:nvSpPr>
          <p:spPr bwMode="auto">
            <a:xfrm>
              <a:off x="2676" y="2478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42998"/>
                  </a:schemeClr>
                </a:gs>
                <a:gs pos="100000">
                  <a:srgbClr val="47FFFF">
                    <a:alpha val="43999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D5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0" lang="zh-CN" altLang="en-US" sz="2800">
                <a:solidFill>
                  <a:srgbClr val="000099"/>
                </a:solidFill>
                <a:ea typeface="楷体" pitchFamily="49" charset="-122"/>
              </a:endParaRPr>
            </a:p>
          </p:txBody>
        </p:sp>
        <p:sp>
          <p:nvSpPr>
            <p:cNvPr id="7203" name="xjhgx3"/>
            <p:cNvSpPr>
              <a:spLocks/>
            </p:cNvSpPr>
            <p:nvPr/>
          </p:nvSpPr>
          <p:spPr bwMode="auto">
            <a:xfrm>
              <a:off x="2562" y="2908"/>
              <a:ext cx="182" cy="681"/>
            </a:xfrm>
            <a:custGeom>
              <a:avLst/>
              <a:gdLst>
                <a:gd name="T0" fmla="*/ 182 w 980"/>
                <a:gd name="T1" fmla="*/ 0 h 4408"/>
                <a:gd name="T2" fmla="*/ 168 w 980"/>
                <a:gd name="T3" fmla="*/ 42 h 4408"/>
                <a:gd name="T4" fmla="*/ 157 w 980"/>
                <a:gd name="T5" fmla="*/ 84 h 4408"/>
                <a:gd name="T6" fmla="*/ 147 w 980"/>
                <a:gd name="T7" fmla="*/ 126 h 4408"/>
                <a:gd name="T8" fmla="*/ 139 w 980"/>
                <a:gd name="T9" fmla="*/ 169 h 4408"/>
                <a:gd name="T10" fmla="*/ 133 w 980"/>
                <a:gd name="T11" fmla="*/ 211 h 4408"/>
                <a:gd name="T12" fmla="*/ 128 w 980"/>
                <a:gd name="T13" fmla="*/ 254 h 4408"/>
                <a:gd name="T14" fmla="*/ 125 w 980"/>
                <a:gd name="T15" fmla="*/ 297 h 4408"/>
                <a:gd name="T16" fmla="*/ 124 w 980"/>
                <a:gd name="T17" fmla="*/ 341 h 4408"/>
                <a:gd name="T18" fmla="*/ 125 w 980"/>
                <a:gd name="T19" fmla="*/ 384 h 4408"/>
                <a:gd name="T20" fmla="*/ 128 w 980"/>
                <a:gd name="T21" fmla="*/ 427 h 4408"/>
                <a:gd name="T22" fmla="*/ 133 w 980"/>
                <a:gd name="T23" fmla="*/ 470 h 4408"/>
                <a:gd name="T24" fmla="*/ 139 w 980"/>
                <a:gd name="T25" fmla="*/ 512 h 4408"/>
                <a:gd name="T26" fmla="*/ 147 w 980"/>
                <a:gd name="T27" fmla="*/ 555 h 4408"/>
                <a:gd name="T28" fmla="*/ 157 w 980"/>
                <a:gd name="T29" fmla="*/ 597 h 4408"/>
                <a:gd name="T30" fmla="*/ 168 w 980"/>
                <a:gd name="T31" fmla="*/ 639 h 4408"/>
                <a:gd name="T32" fmla="*/ 182 w 980"/>
                <a:gd name="T33" fmla="*/ 681 h 4408"/>
                <a:gd name="T34" fmla="*/ 0 w 980"/>
                <a:gd name="T35" fmla="*/ 681 h 4408"/>
                <a:gd name="T36" fmla="*/ 14 w 980"/>
                <a:gd name="T37" fmla="*/ 639 h 4408"/>
                <a:gd name="T38" fmla="*/ 25 w 980"/>
                <a:gd name="T39" fmla="*/ 597 h 4408"/>
                <a:gd name="T40" fmla="*/ 35 w 980"/>
                <a:gd name="T41" fmla="*/ 555 h 4408"/>
                <a:gd name="T42" fmla="*/ 43 w 980"/>
                <a:gd name="T43" fmla="*/ 512 h 4408"/>
                <a:gd name="T44" fmla="*/ 49 w 980"/>
                <a:gd name="T45" fmla="*/ 470 h 4408"/>
                <a:gd name="T46" fmla="*/ 54 w 980"/>
                <a:gd name="T47" fmla="*/ 427 h 4408"/>
                <a:gd name="T48" fmla="*/ 57 w 980"/>
                <a:gd name="T49" fmla="*/ 384 h 4408"/>
                <a:gd name="T50" fmla="*/ 58 w 980"/>
                <a:gd name="T51" fmla="*/ 341 h 4408"/>
                <a:gd name="T52" fmla="*/ 57 w 980"/>
                <a:gd name="T53" fmla="*/ 297 h 4408"/>
                <a:gd name="T54" fmla="*/ 54 w 980"/>
                <a:gd name="T55" fmla="*/ 254 h 4408"/>
                <a:gd name="T56" fmla="*/ 49 w 980"/>
                <a:gd name="T57" fmla="*/ 211 h 4408"/>
                <a:gd name="T58" fmla="*/ 43 w 980"/>
                <a:gd name="T59" fmla="*/ 169 h 4408"/>
                <a:gd name="T60" fmla="*/ 35 w 980"/>
                <a:gd name="T61" fmla="*/ 126 h 4408"/>
                <a:gd name="T62" fmla="*/ 25 w 980"/>
                <a:gd name="T63" fmla="*/ 84 h 4408"/>
                <a:gd name="T64" fmla="*/ 14 w 980"/>
                <a:gd name="T65" fmla="*/ 42 h 4408"/>
                <a:gd name="T66" fmla="*/ 0 w 980"/>
                <a:gd name="T67" fmla="*/ 0 h 4408"/>
                <a:gd name="T68" fmla="*/ 182 w 980"/>
                <a:gd name="T69" fmla="*/ 0 h 440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</a:gradFill>
            <a:ln w="28575" cmpd="sng">
              <a:solidFill>
                <a:srgbClr val="2D5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8176" name="Group 48"/>
          <p:cNvGrpSpPr>
            <a:grpSpLocks/>
          </p:cNvGrpSpPr>
          <p:nvPr/>
        </p:nvGrpSpPr>
        <p:grpSpPr bwMode="auto">
          <a:xfrm>
            <a:off x="2700338" y="1268760"/>
            <a:ext cx="3538537" cy="1908175"/>
            <a:chOff x="136" y="2205"/>
            <a:chExt cx="2229" cy="1202"/>
          </a:xfrm>
        </p:grpSpPr>
        <p:sp>
          <p:nvSpPr>
            <p:cNvPr id="7196" name="Oval 38"/>
            <p:cNvSpPr>
              <a:spLocks noChangeArrowheads="1"/>
            </p:cNvSpPr>
            <p:nvPr/>
          </p:nvSpPr>
          <p:spPr bwMode="auto">
            <a:xfrm>
              <a:off x="136" y="2205"/>
              <a:ext cx="1186" cy="120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47FFFF">
                    <a:alpha val="49001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D5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0" lang="zh-CN" altLang="en-US" sz="2800">
                <a:solidFill>
                  <a:srgbClr val="000099"/>
                </a:solidFill>
                <a:ea typeface="楷体" pitchFamily="49" charset="-122"/>
              </a:endParaRPr>
            </a:p>
          </p:txBody>
        </p:sp>
        <p:sp>
          <p:nvSpPr>
            <p:cNvPr id="7197" name="Oval 39"/>
            <p:cNvSpPr>
              <a:spLocks noChangeArrowheads="1"/>
            </p:cNvSpPr>
            <p:nvPr/>
          </p:nvSpPr>
          <p:spPr bwMode="auto">
            <a:xfrm>
              <a:off x="1179" y="2205"/>
              <a:ext cx="1186" cy="120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42998"/>
                  </a:schemeClr>
                </a:gs>
                <a:gs pos="100000">
                  <a:srgbClr val="47FFFF">
                    <a:alpha val="43999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D5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0" lang="zh-CN" altLang="en-US" sz="2800">
                <a:solidFill>
                  <a:srgbClr val="000099"/>
                </a:solidFill>
                <a:ea typeface="楷体" pitchFamily="49" charset="-122"/>
              </a:endParaRPr>
            </a:p>
          </p:txBody>
        </p:sp>
        <p:grpSp>
          <p:nvGrpSpPr>
            <p:cNvPr id="7198" name="Group 22"/>
            <p:cNvGrpSpPr>
              <a:grpSpLocks/>
            </p:cNvGrpSpPr>
            <p:nvPr/>
          </p:nvGrpSpPr>
          <p:grpSpPr bwMode="auto">
            <a:xfrm>
              <a:off x="1179" y="2523"/>
              <a:ext cx="136" cy="590"/>
              <a:chOff x="2517" y="1141"/>
              <a:chExt cx="136" cy="635"/>
            </a:xfrm>
          </p:grpSpPr>
          <p:sp>
            <p:nvSpPr>
              <p:cNvPr id="7199" name="xjhgx2"/>
              <p:cNvSpPr>
                <a:spLocks/>
              </p:cNvSpPr>
              <p:nvPr/>
            </p:nvSpPr>
            <p:spPr bwMode="auto">
              <a:xfrm>
                <a:off x="2517" y="1141"/>
                <a:ext cx="136" cy="635"/>
              </a:xfrm>
              <a:custGeom>
                <a:avLst/>
                <a:gdLst>
                  <a:gd name="T0" fmla="*/ 68 w 620"/>
                  <a:gd name="T1" fmla="*/ 0 h 4408"/>
                  <a:gd name="T2" fmla="*/ 52 w 620"/>
                  <a:gd name="T3" fmla="*/ 39 h 4408"/>
                  <a:gd name="T4" fmla="*/ 38 w 620"/>
                  <a:gd name="T5" fmla="*/ 78 h 4408"/>
                  <a:gd name="T6" fmla="*/ 27 w 620"/>
                  <a:gd name="T7" fmla="*/ 118 h 4408"/>
                  <a:gd name="T8" fmla="*/ 17 w 620"/>
                  <a:gd name="T9" fmla="*/ 157 h 4408"/>
                  <a:gd name="T10" fmla="*/ 10 w 620"/>
                  <a:gd name="T11" fmla="*/ 197 h 4408"/>
                  <a:gd name="T12" fmla="*/ 4 w 620"/>
                  <a:gd name="T13" fmla="*/ 237 h 4408"/>
                  <a:gd name="T14" fmla="*/ 1 w 620"/>
                  <a:gd name="T15" fmla="*/ 277 h 4408"/>
                  <a:gd name="T16" fmla="*/ 0 w 620"/>
                  <a:gd name="T17" fmla="*/ 318 h 4408"/>
                  <a:gd name="T18" fmla="*/ 1 w 620"/>
                  <a:gd name="T19" fmla="*/ 358 h 4408"/>
                  <a:gd name="T20" fmla="*/ 4 w 620"/>
                  <a:gd name="T21" fmla="*/ 398 h 4408"/>
                  <a:gd name="T22" fmla="*/ 10 w 620"/>
                  <a:gd name="T23" fmla="*/ 438 h 4408"/>
                  <a:gd name="T24" fmla="*/ 17 w 620"/>
                  <a:gd name="T25" fmla="*/ 478 h 4408"/>
                  <a:gd name="T26" fmla="*/ 27 w 620"/>
                  <a:gd name="T27" fmla="*/ 517 h 4408"/>
                  <a:gd name="T28" fmla="*/ 38 w 620"/>
                  <a:gd name="T29" fmla="*/ 557 h 4408"/>
                  <a:gd name="T30" fmla="*/ 52 w 620"/>
                  <a:gd name="T31" fmla="*/ 596 h 4408"/>
                  <a:gd name="T32" fmla="*/ 68 w 620"/>
                  <a:gd name="T33" fmla="*/ 635 h 4408"/>
                  <a:gd name="T34" fmla="*/ 68 w 620"/>
                  <a:gd name="T35" fmla="*/ 635 h 4408"/>
                  <a:gd name="T36" fmla="*/ 84 w 620"/>
                  <a:gd name="T37" fmla="*/ 596 h 4408"/>
                  <a:gd name="T38" fmla="*/ 98 w 620"/>
                  <a:gd name="T39" fmla="*/ 557 h 4408"/>
                  <a:gd name="T40" fmla="*/ 109 w 620"/>
                  <a:gd name="T41" fmla="*/ 517 h 4408"/>
                  <a:gd name="T42" fmla="*/ 119 w 620"/>
                  <a:gd name="T43" fmla="*/ 478 h 4408"/>
                  <a:gd name="T44" fmla="*/ 126 w 620"/>
                  <a:gd name="T45" fmla="*/ 438 h 4408"/>
                  <a:gd name="T46" fmla="*/ 132 w 620"/>
                  <a:gd name="T47" fmla="*/ 398 h 4408"/>
                  <a:gd name="T48" fmla="*/ 135 w 620"/>
                  <a:gd name="T49" fmla="*/ 358 h 4408"/>
                  <a:gd name="T50" fmla="*/ 136 w 620"/>
                  <a:gd name="T51" fmla="*/ 318 h 4408"/>
                  <a:gd name="T52" fmla="*/ 135 w 620"/>
                  <a:gd name="T53" fmla="*/ 277 h 4408"/>
                  <a:gd name="T54" fmla="*/ 132 w 620"/>
                  <a:gd name="T55" fmla="*/ 237 h 4408"/>
                  <a:gd name="T56" fmla="*/ 126 w 620"/>
                  <a:gd name="T57" fmla="*/ 197 h 4408"/>
                  <a:gd name="T58" fmla="*/ 119 w 620"/>
                  <a:gd name="T59" fmla="*/ 157 h 4408"/>
                  <a:gd name="T60" fmla="*/ 109 w 620"/>
                  <a:gd name="T61" fmla="*/ 118 h 4408"/>
                  <a:gd name="T62" fmla="*/ 98 w 620"/>
                  <a:gd name="T63" fmla="*/ 78 h 4408"/>
                  <a:gd name="T64" fmla="*/ 84 w 620"/>
                  <a:gd name="T65" fmla="*/ 39 h 4408"/>
                  <a:gd name="T66" fmla="*/ 68 w 620"/>
                  <a:gd name="T67" fmla="*/ 0 h 440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5FFFF"/>
                  </a:gs>
                  <a:gs pos="50000">
                    <a:srgbClr val="71FFFF"/>
                  </a:gs>
                  <a:gs pos="100000">
                    <a:srgbClr val="D5FFFF"/>
                  </a:gs>
                </a:gsLst>
                <a:lin ang="5400000" scaled="1"/>
              </a:gradFill>
              <a:ln w="28575" cmpd="sng">
                <a:solidFill>
                  <a:srgbClr val="2D5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00" name="Line 24"/>
              <p:cNvSpPr>
                <a:spLocks noChangeShapeType="1"/>
              </p:cNvSpPr>
              <p:nvPr/>
            </p:nvSpPr>
            <p:spPr bwMode="auto">
              <a:xfrm>
                <a:off x="2585" y="1162"/>
                <a:ext cx="0" cy="612"/>
              </a:xfrm>
              <a:prstGeom prst="line">
                <a:avLst/>
              </a:prstGeom>
              <a:noFill/>
              <a:ln w="19050">
                <a:solidFill>
                  <a:srgbClr val="00F8F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48179" name="Group 51"/>
          <p:cNvGrpSpPr>
            <a:grpSpLocks/>
          </p:cNvGrpSpPr>
          <p:nvPr/>
        </p:nvGrpSpPr>
        <p:grpSpPr bwMode="auto">
          <a:xfrm>
            <a:off x="287338" y="3497610"/>
            <a:ext cx="2017712" cy="1873250"/>
            <a:chOff x="2404" y="2251"/>
            <a:chExt cx="1361" cy="1270"/>
          </a:xfrm>
        </p:grpSpPr>
        <p:sp>
          <p:nvSpPr>
            <p:cNvPr id="7193" name="AutoShape 37"/>
            <p:cNvSpPr>
              <a:spLocks/>
            </p:cNvSpPr>
            <p:nvPr/>
          </p:nvSpPr>
          <p:spPr bwMode="auto">
            <a:xfrm>
              <a:off x="3593" y="2531"/>
              <a:ext cx="172" cy="692"/>
            </a:xfrm>
            <a:prstGeom prst="rightBracket">
              <a:avLst>
                <a:gd name="adj" fmla="val 0"/>
              </a:avLst>
            </a:pr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</a:gradFill>
            <a:ln w="28575">
              <a:solidFill>
                <a:srgbClr val="2D5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94" name="Oval 38"/>
            <p:cNvSpPr>
              <a:spLocks noChangeArrowheads="1"/>
            </p:cNvSpPr>
            <p:nvPr/>
          </p:nvSpPr>
          <p:spPr bwMode="auto">
            <a:xfrm>
              <a:off x="2404" y="2251"/>
              <a:ext cx="1302" cy="12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ABFF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D5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0" lang="zh-CN" altLang="en-US" sz="2800">
                <a:solidFill>
                  <a:srgbClr val="000099"/>
                </a:solidFill>
                <a:ea typeface="楷体" pitchFamily="49" charset="-122"/>
              </a:endParaRPr>
            </a:p>
          </p:txBody>
        </p:sp>
        <p:sp>
          <p:nvSpPr>
            <p:cNvPr id="7195" name="Arc 49"/>
            <p:cNvSpPr>
              <a:spLocks/>
            </p:cNvSpPr>
            <p:nvPr/>
          </p:nvSpPr>
          <p:spPr bwMode="auto">
            <a:xfrm>
              <a:off x="3560" y="2537"/>
              <a:ext cx="136" cy="666"/>
            </a:xfrm>
            <a:custGeom>
              <a:avLst/>
              <a:gdLst>
                <a:gd name="T0" fmla="*/ 38 w 21600"/>
                <a:gd name="T1" fmla="*/ 0 h 40396"/>
                <a:gd name="T2" fmla="*/ 56 w 21600"/>
                <a:gd name="T3" fmla="*/ 666 h 40396"/>
                <a:gd name="T4" fmla="*/ 0 w 21600"/>
                <a:gd name="T5" fmla="*/ 342 h 4039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40396" fill="none" extrusionOk="0">
                  <a:moveTo>
                    <a:pt x="6074" y="-1"/>
                  </a:moveTo>
                  <a:cubicBezTo>
                    <a:pt x="15277" y="2696"/>
                    <a:pt x="21600" y="11138"/>
                    <a:pt x="21600" y="20728"/>
                  </a:cubicBezTo>
                  <a:cubicBezTo>
                    <a:pt x="21600" y="29201"/>
                    <a:pt x="16645" y="36892"/>
                    <a:pt x="8929" y="40395"/>
                  </a:cubicBezTo>
                </a:path>
                <a:path w="21600" h="40396" stroke="0" extrusionOk="0">
                  <a:moveTo>
                    <a:pt x="6074" y="-1"/>
                  </a:moveTo>
                  <a:cubicBezTo>
                    <a:pt x="15277" y="2696"/>
                    <a:pt x="21600" y="11138"/>
                    <a:pt x="21600" y="20728"/>
                  </a:cubicBezTo>
                  <a:cubicBezTo>
                    <a:pt x="21600" y="29201"/>
                    <a:pt x="16645" y="36892"/>
                    <a:pt x="8929" y="40395"/>
                  </a:cubicBezTo>
                  <a:lnTo>
                    <a:pt x="0" y="20728"/>
                  </a:lnTo>
                  <a:lnTo>
                    <a:pt x="6074" y="-1"/>
                  </a:lnTo>
                  <a:close/>
                </a:path>
              </a:pathLst>
            </a:custGeom>
            <a:noFill/>
            <a:ln w="28575">
              <a:solidFill>
                <a:srgbClr val="2D5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CC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8194" name="Group 66"/>
          <p:cNvGrpSpPr>
            <a:grpSpLocks/>
          </p:cNvGrpSpPr>
          <p:nvPr/>
        </p:nvGrpSpPr>
        <p:grpSpPr bwMode="auto">
          <a:xfrm>
            <a:off x="6443663" y="3281710"/>
            <a:ext cx="2484437" cy="2376488"/>
            <a:chOff x="4059" y="2568"/>
            <a:chExt cx="1565" cy="1497"/>
          </a:xfrm>
        </p:grpSpPr>
        <p:grpSp>
          <p:nvGrpSpPr>
            <p:cNvPr id="7186" name="Group 57"/>
            <p:cNvGrpSpPr>
              <a:grpSpLocks/>
            </p:cNvGrpSpPr>
            <p:nvPr/>
          </p:nvGrpSpPr>
          <p:grpSpPr bwMode="auto">
            <a:xfrm>
              <a:off x="4059" y="2568"/>
              <a:ext cx="1565" cy="1497"/>
              <a:chOff x="4105" y="2115"/>
              <a:chExt cx="1565" cy="1497"/>
            </a:xfrm>
          </p:grpSpPr>
          <p:sp>
            <p:nvSpPr>
              <p:cNvPr id="7189" name="Oval 38"/>
              <p:cNvSpPr>
                <a:spLocks noChangeArrowheads="1"/>
              </p:cNvSpPr>
              <p:nvPr/>
            </p:nvSpPr>
            <p:spPr bwMode="auto">
              <a:xfrm>
                <a:off x="4105" y="2115"/>
                <a:ext cx="1565" cy="1497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ABFF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2D5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kumimoji="0" lang="zh-CN" altLang="en-US" sz="2800">
                  <a:solidFill>
                    <a:srgbClr val="000099"/>
                  </a:solidFill>
                  <a:ea typeface="楷体" pitchFamily="49" charset="-122"/>
                </a:endParaRPr>
              </a:p>
            </p:txBody>
          </p:sp>
          <p:sp>
            <p:nvSpPr>
              <p:cNvPr id="7190" name="Oval 38"/>
              <p:cNvSpPr>
                <a:spLocks noChangeArrowheads="1"/>
              </p:cNvSpPr>
              <p:nvPr/>
            </p:nvSpPr>
            <p:spPr bwMode="auto">
              <a:xfrm>
                <a:off x="4150" y="2364"/>
                <a:ext cx="1004" cy="975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47FFFF">
                      <a:alpha val="49001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2D5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kumimoji="0" lang="zh-CN" altLang="en-US" sz="2800">
                  <a:solidFill>
                    <a:srgbClr val="000099"/>
                  </a:solidFill>
                  <a:ea typeface="楷体" pitchFamily="49" charset="-122"/>
                </a:endParaRPr>
              </a:p>
            </p:txBody>
          </p:sp>
          <p:sp>
            <p:nvSpPr>
              <p:cNvPr id="7191" name="Line 44"/>
              <p:cNvSpPr>
                <a:spLocks noChangeShapeType="1"/>
              </p:cNvSpPr>
              <p:nvPr/>
            </p:nvSpPr>
            <p:spPr bwMode="auto">
              <a:xfrm>
                <a:off x="4173" y="2523"/>
                <a:ext cx="113" cy="0"/>
              </a:xfrm>
              <a:prstGeom prst="line">
                <a:avLst/>
              </a:prstGeom>
              <a:noFill/>
              <a:ln w="28575">
                <a:solidFill>
                  <a:srgbClr val="2D5F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92" name="Line 45"/>
              <p:cNvSpPr>
                <a:spLocks noChangeShapeType="1"/>
              </p:cNvSpPr>
              <p:nvPr/>
            </p:nvSpPr>
            <p:spPr bwMode="auto">
              <a:xfrm flipV="1">
                <a:off x="4192" y="3203"/>
                <a:ext cx="117" cy="7"/>
              </a:xfrm>
              <a:prstGeom prst="line">
                <a:avLst/>
              </a:prstGeom>
              <a:noFill/>
              <a:ln w="28575">
                <a:solidFill>
                  <a:srgbClr val="2D5F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187" name="Arc 53"/>
            <p:cNvSpPr>
              <a:spLocks/>
            </p:cNvSpPr>
            <p:nvPr/>
          </p:nvSpPr>
          <p:spPr bwMode="auto">
            <a:xfrm flipH="1">
              <a:off x="4059" y="2979"/>
              <a:ext cx="158" cy="683"/>
            </a:xfrm>
            <a:custGeom>
              <a:avLst/>
              <a:gdLst>
                <a:gd name="T0" fmla="*/ 73 w 21600"/>
                <a:gd name="T1" fmla="*/ 0 h 39007"/>
                <a:gd name="T2" fmla="*/ 62 w 21600"/>
                <a:gd name="T3" fmla="*/ 683 h 39007"/>
                <a:gd name="T4" fmla="*/ 0 w 21600"/>
                <a:gd name="T5" fmla="*/ 335 h 3900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39007" fill="none" extrusionOk="0">
                  <a:moveTo>
                    <a:pt x="10018" y="0"/>
                  </a:moveTo>
                  <a:cubicBezTo>
                    <a:pt x="17138" y="3727"/>
                    <a:pt x="21600" y="11099"/>
                    <a:pt x="21600" y="19136"/>
                  </a:cubicBezTo>
                  <a:cubicBezTo>
                    <a:pt x="21600" y="27792"/>
                    <a:pt x="16431" y="35613"/>
                    <a:pt x="8467" y="39006"/>
                  </a:cubicBezTo>
                </a:path>
                <a:path w="21600" h="39007" stroke="0" extrusionOk="0">
                  <a:moveTo>
                    <a:pt x="10018" y="0"/>
                  </a:moveTo>
                  <a:cubicBezTo>
                    <a:pt x="17138" y="3727"/>
                    <a:pt x="21600" y="11099"/>
                    <a:pt x="21600" y="19136"/>
                  </a:cubicBezTo>
                  <a:cubicBezTo>
                    <a:pt x="21600" y="27792"/>
                    <a:pt x="16431" y="35613"/>
                    <a:pt x="8467" y="39006"/>
                  </a:cubicBezTo>
                  <a:lnTo>
                    <a:pt x="0" y="19136"/>
                  </a:lnTo>
                  <a:lnTo>
                    <a:pt x="10018" y="0"/>
                  </a:lnTo>
                  <a:close/>
                </a:path>
              </a:pathLst>
            </a:custGeom>
            <a:noFill/>
            <a:ln w="28575">
              <a:solidFill>
                <a:srgbClr val="2D5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CC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88" name="Arc 54"/>
            <p:cNvSpPr>
              <a:spLocks/>
            </p:cNvSpPr>
            <p:nvPr/>
          </p:nvSpPr>
          <p:spPr bwMode="auto">
            <a:xfrm flipH="1">
              <a:off x="4104" y="2969"/>
              <a:ext cx="317" cy="685"/>
            </a:xfrm>
            <a:custGeom>
              <a:avLst/>
              <a:gdLst>
                <a:gd name="T0" fmla="*/ 165 w 21600"/>
                <a:gd name="T1" fmla="*/ 0 h 36828"/>
                <a:gd name="T2" fmla="*/ 166 w 21600"/>
                <a:gd name="T3" fmla="*/ 685 h 36828"/>
                <a:gd name="T4" fmla="*/ 0 w 21600"/>
                <a:gd name="T5" fmla="*/ 343 h 3682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36828" fill="none" extrusionOk="0">
                  <a:moveTo>
                    <a:pt x="11269" y="-1"/>
                  </a:moveTo>
                  <a:cubicBezTo>
                    <a:pt x="17686" y="3924"/>
                    <a:pt x="21600" y="10904"/>
                    <a:pt x="21600" y="18427"/>
                  </a:cubicBezTo>
                  <a:cubicBezTo>
                    <a:pt x="21600" y="25931"/>
                    <a:pt x="17704" y="32898"/>
                    <a:pt x="11311" y="36828"/>
                  </a:cubicBezTo>
                </a:path>
                <a:path w="21600" h="36828" stroke="0" extrusionOk="0">
                  <a:moveTo>
                    <a:pt x="11269" y="-1"/>
                  </a:moveTo>
                  <a:cubicBezTo>
                    <a:pt x="17686" y="3924"/>
                    <a:pt x="21600" y="10904"/>
                    <a:pt x="21600" y="18427"/>
                  </a:cubicBezTo>
                  <a:cubicBezTo>
                    <a:pt x="21600" y="25931"/>
                    <a:pt x="17704" y="32898"/>
                    <a:pt x="11311" y="36828"/>
                  </a:cubicBezTo>
                  <a:lnTo>
                    <a:pt x="0" y="18427"/>
                  </a:lnTo>
                  <a:lnTo>
                    <a:pt x="11269" y="-1"/>
                  </a:lnTo>
                  <a:close/>
                </a:path>
              </a:pathLst>
            </a:custGeom>
            <a:noFill/>
            <a:ln w="28575">
              <a:solidFill>
                <a:srgbClr val="2D5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CC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7174" name="TextBox 11"/>
          <p:cNvSpPr txBox="1">
            <a:spLocks noChangeArrowheads="1"/>
          </p:cNvSpPr>
          <p:nvPr/>
        </p:nvSpPr>
        <p:spPr bwMode="auto">
          <a:xfrm>
            <a:off x="399426" y="365972"/>
            <a:ext cx="874457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_GB2312" pitchFamily="49" charset="-122"/>
              </a:rPr>
              <a:t>透镜的两个表面至少一个是球面的一部分</a:t>
            </a:r>
            <a:endParaRPr lang="en-US" altLang="zh-CN" sz="36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_GB2312" pitchFamily="49" charset="-122"/>
            </a:endParaRPr>
          </a:p>
        </p:txBody>
      </p:sp>
      <p:grpSp>
        <p:nvGrpSpPr>
          <p:cNvPr id="48192" name="Group 64"/>
          <p:cNvGrpSpPr>
            <a:grpSpLocks/>
          </p:cNvGrpSpPr>
          <p:nvPr/>
        </p:nvGrpSpPr>
        <p:grpSpPr bwMode="auto">
          <a:xfrm>
            <a:off x="323850" y="1268760"/>
            <a:ext cx="1944688" cy="1908175"/>
            <a:chOff x="204" y="1185"/>
            <a:chExt cx="1225" cy="1202"/>
          </a:xfrm>
        </p:grpSpPr>
        <p:sp>
          <p:nvSpPr>
            <p:cNvPr id="7183" name="Oval 38"/>
            <p:cNvSpPr>
              <a:spLocks noChangeArrowheads="1"/>
            </p:cNvSpPr>
            <p:nvPr/>
          </p:nvSpPr>
          <p:spPr bwMode="auto">
            <a:xfrm>
              <a:off x="204" y="1185"/>
              <a:ext cx="1225" cy="120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47FFFF">
                    <a:alpha val="49001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D5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0" lang="zh-CN" altLang="en-US" sz="2800">
                <a:solidFill>
                  <a:srgbClr val="000099"/>
                </a:solidFill>
                <a:ea typeface="楷体" pitchFamily="49" charset="-122"/>
              </a:endParaRPr>
            </a:p>
          </p:txBody>
        </p:sp>
        <p:sp>
          <p:nvSpPr>
            <p:cNvPr id="7184" name="Line 26"/>
            <p:cNvSpPr>
              <a:spLocks noChangeShapeType="1"/>
            </p:cNvSpPr>
            <p:nvPr/>
          </p:nvSpPr>
          <p:spPr bwMode="auto">
            <a:xfrm>
              <a:off x="1315" y="1434"/>
              <a:ext cx="0" cy="704"/>
            </a:xfrm>
            <a:prstGeom prst="line">
              <a:avLst/>
            </a:prstGeom>
            <a:noFill/>
            <a:ln w="28575">
              <a:solidFill>
                <a:srgbClr val="2D5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7185" name="Arc 63"/>
            <p:cNvSpPr>
              <a:spLocks/>
            </p:cNvSpPr>
            <p:nvPr/>
          </p:nvSpPr>
          <p:spPr bwMode="auto">
            <a:xfrm>
              <a:off x="1224" y="1434"/>
              <a:ext cx="204" cy="703"/>
            </a:xfrm>
            <a:custGeom>
              <a:avLst/>
              <a:gdLst>
                <a:gd name="T0" fmla="*/ 81 w 21600"/>
                <a:gd name="T1" fmla="*/ 0 h 39800"/>
                <a:gd name="T2" fmla="*/ 78 w 21600"/>
                <a:gd name="T3" fmla="*/ 703 h 39800"/>
                <a:gd name="T4" fmla="*/ 0 w 21600"/>
                <a:gd name="T5" fmla="*/ 350 h 39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39800" fill="none" extrusionOk="0">
                  <a:moveTo>
                    <a:pt x="8575" y="0"/>
                  </a:moveTo>
                  <a:cubicBezTo>
                    <a:pt x="16481" y="3420"/>
                    <a:pt x="21600" y="11210"/>
                    <a:pt x="21600" y="19825"/>
                  </a:cubicBezTo>
                  <a:cubicBezTo>
                    <a:pt x="21600" y="28579"/>
                    <a:pt x="16316" y="36467"/>
                    <a:pt x="8220" y="39799"/>
                  </a:cubicBezTo>
                </a:path>
                <a:path w="21600" h="39800" stroke="0" extrusionOk="0">
                  <a:moveTo>
                    <a:pt x="8575" y="0"/>
                  </a:moveTo>
                  <a:cubicBezTo>
                    <a:pt x="16481" y="3420"/>
                    <a:pt x="21600" y="11210"/>
                    <a:pt x="21600" y="19825"/>
                  </a:cubicBezTo>
                  <a:cubicBezTo>
                    <a:pt x="21600" y="28579"/>
                    <a:pt x="16316" y="36467"/>
                    <a:pt x="8220" y="39799"/>
                  </a:cubicBezTo>
                  <a:lnTo>
                    <a:pt x="0" y="19825"/>
                  </a:lnTo>
                  <a:lnTo>
                    <a:pt x="8575" y="0"/>
                  </a:lnTo>
                  <a:close/>
                </a:path>
              </a:pathLst>
            </a:custGeom>
            <a:noFill/>
            <a:ln w="28575">
              <a:solidFill>
                <a:srgbClr val="2D5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CC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48196" name="Group 68"/>
          <p:cNvGrpSpPr>
            <a:grpSpLocks/>
          </p:cNvGrpSpPr>
          <p:nvPr/>
        </p:nvGrpSpPr>
        <p:grpSpPr bwMode="auto">
          <a:xfrm>
            <a:off x="6732588" y="1340198"/>
            <a:ext cx="2087562" cy="1906587"/>
            <a:chOff x="4241" y="1230"/>
            <a:chExt cx="1315" cy="1201"/>
          </a:xfrm>
        </p:grpSpPr>
        <p:grpSp>
          <p:nvGrpSpPr>
            <p:cNvPr id="7179" name="Group 41"/>
            <p:cNvGrpSpPr>
              <a:grpSpLocks/>
            </p:cNvGrpSpPr>
            <p:nvPr/>
          </p:nvGrpSpPr>
          <p:grpSpPr bwMode="auto">
            <a:xfrm>
              <a:off x="4241" y="1230"/>
              <a:ext cx="1315" cy="1201"/>
              <a:chOff x="4445" y="436"/>
              <a:chExt cx="1315" cy="1248"/>
            </a:xfrm>
          </p:grpSpPr>
          <p:sp>
            <p:nvSpPr>
              <p:cNvPr id="7181" name="Oval 38"/>
              <p:cNvSpPr>
                <a:spLocks noChangeArrowheads="1"/>
              </p:cNvSpPr>
              <p:nvPr/>
            </p:nvSpPr>
            <p:spPr bwMode="auto">
              <a:xfrm>
                <a:off x="4445" y="572"/>
                <a:ext cx="1001" cy="963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47FFFF">
                      <a:alpha val="49001"/>
                    </a:srgbClr>
                  </a:gs>
                </a:gsLst>
                <a:path path="shape">
                  <a:fillToRect l="50000" t="50000" r="50000" b="50000"/>
                </a:path>
              </a:gradFill>
              <a:ln w="28575">
                <a:solidFill>
                  <a:srgbClr val="2D5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kumimoji="0" lang="zh-CN" altLang="en-US" sz="2800">
                  <a:solidFill>
                    <a:srgbClr val="000099"/>
                  </a:solidFill>
                  <a:ea typeface="楷体" pitchFamily="49" charset="-122"/>
                </a:endParaRPr>
              </a:p>
            </p:txBody>
          </p:sp>
          <p:sp>
            <p:nvSpPr>
              <p:cNvPr id="7182" name="Oval 38"/>
              <p:cNvSpPr>
                <a:spLocks noChangeArrowheads="1"/>
              </p:cNvSpPr>
              <p:nvPr/>
            </p:nvSpPr>
            <p:spPr bwMode="auto">
              <a:xfrm>
                <a:off x="4539" y="436"/>
                <a:ext cx="1221" cy="124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ABFF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2D5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kumimoji="0" lang="zh-CN" altLang="en-US" sz="2800">
                  <a:solidFill>
                    <a:srgbClr val="000099"/>
                  </a:solidFill>
                  <a:ea typeface="楷体" pitchFamily="49" charset="-122"/>
                </a:endParaRPr>
              </a:p>
            </p:txBody>
          </p:sp>
        </p:grpSp>
        <p:sp>
          <p:nvSpPr>
            <p:cNvPr id="7180" name="Arc 65"/>
            <p:cNvSpPr>
              <a:spLocks/>
            </p:cNvSpPr>
            <p:nvPr/>
          </p:nvSpPr>
          <p:spPr bwMode="auto">
            <a:xfrm flipH="1">
              <a:off x="4332" y="1434"/>
              <a:ext cx="294" cy="794"/>
            </a:xfrm>
            <a:custGeom>
              <a:avLst/>
              <a:gdLst>
                <a:gd name="T0" fmla="*/ 133 w 21600"/>
                <a:gd name="T1" fmla="*/ 0 h 38357"/>
                <a:gd name="T2" fmla="*/ 138 w 21600"/>
                <a:gd name="T3" fmla="*/ 794 h 38357"/>
                <a:gd name="T4" fmla="*/ 0 w 21600"/>
                <a:gd name="T5" fmla="*/ 399 h 3835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38357" fill="none" extrusionOk="0">
                  <a:moveTo>
                    <a:pt x="9736" y="0"/>
                  </a:moveTo>
                  <a:cubicBezTo>
                    <a:pt x="17012" y="3674"/>
                    <a:pt x="21600" y="11130"/>
                    <a:pt x="21600" y="19281"/>
                  </a:cubicBezTo>
                  <a:cubicBezTo>
                    <a:pt x="21600" y="27271"/>
                    <a:pt x="17189" y="34608"/>
                    <a:pt x="10132" y="38356"/>
                  </a:cubicBezTo>
                </a:path>
                <a:path w="21600" h="38357" stroke="0" extrusionOk="0">
                  <a:moveTo>
                    <a:pt x="9736" y="0"/>
                  </a:moveTo>
                  <a:cubicBezTo>
                    <a:pt x="17012" y="3674"/>
                    <a:pt x="21600" y="11130"/>
                    <a:pt x="21600" y="19281"/>
                  </a:cubicBezTo>
                  <a:cubicBezTo>
                    <a:pt x="21600" y="27271"/>
                    <a:pt x="17189" y="34608"/>
                    <a:pt x="10132" y="38356"/>
                  </a:cubicBezTo>
                  <a:lnTo>
                    <a:pt x="0" y="19281"/>
                  </a:lnTo>
                  <a:lnTo>
                    <a:pt x="9736" y="0"/>
                  </a:lnTo>
                  <a:close/>
                </a:path>
              </a:pathLst>
            </a:custGeom>
            <a:noFill/>
            <a:ln w="28575">
              <a:solidFill>
                <a:srgbClr val="2D5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CC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934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3" name="Text Box 63"/>
          <p:cNvSpPr txBox="1">
            <a:spLocks noChangeArrowheads="1"/>
          </p:cNvSpPr>
          <p:nvPr/>
        </p:nvSpPr>
        <p:spPr bwMode="auto">
          <a:xfrm>
            <a:off x="2133600" y="381000"/>
            <a:ext cx="4953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kumimoji="1" lang="zh-CN" altLang="zh-CN" sz="4000" b="1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220183" name="Rectangle 2"/>
          <p:cNvSpPr>
            <a:spLocks noChangeArrowheads="1"/>
          </p:cNvSpPr>
          <p:nvPr/>
        </p:nvSpPr>
        <p:spPr bwMode="auto">
          <a:xfrm>
            <a:off x="723900" y="281111"/>
            <a:ext cx="77724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ct val="0"/>
              </a:spcBef>
              <a:buFontTx/>
              <a:buNone/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黑体" pitchFamily="2" charset="-122"/>
              </a:rPr>
              <a:t>凸透镜的画法</a:t>
            </a:r>
            <a:endParaRPr lang="zh-CN" altLang="en-US" sz="40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黑体" pitchFamily="2" charset="-122"/>
            </a:endParaRPr>
          </a:p>
        </p:txBody>
      </p:sp>
      <p:graphicFrame>
        <p:nvGraphicFramePr>
          <p:cNvPr id="18" name="Object 9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4625067"/>
              </p:ext>
            </p:extLst>
          </p:nvPr>
        </p:nvGraphicFramePr>
        <p:xfrm>
          <a:off x="4103569" y="2924175"/>
          <a:ext cx="403225" cy="117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位图图像" r:id="rId3" imgW="219222" imgH="695238" progId="PBrush">
                  <p:embed/>
                </p:oleObj>
              </mc:Choice>
              <mc:Fallback>
                <p:oleObj name="位图图像" r:id="rId3" imgW="219222" imgH="695238" progId="PBrush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3569" y="2924175"/>
                        <a:ext cx="403225" cy="1177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Oval 83"/>
          <p:cNvSpPr>
            <a:spLocks noChangeArrowheads="1"/>
          </p:cNvSpPr>
          <p:nvPr/>
        </p:nvSpPr>
        <p:spPr bwMode="auto">
          <a:xfrm>
            <a:off x="2667000" y="2590800"/>
            <a:ext cx="1828800" cy="18288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0" name="Line 89"/>
          <p:cNvSpPr>
            <a:spLocks noChangeShapeType="1"/>
          </p:cNvSpPr>
          <p:nvPr/>
        </p:nvSpPr>
        <p:spPr bwMode="auto">
          <a:xfrm>
            <a:off x="1981200" y="3505200"/>
            <a:ext cx="5348288" cy="1588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" name="Oval 98"/>
          <p:cNvSpPr>
            <a:spLocks noChangeArrowheads="1"/>
          </p:cNvSpPr>
          <p:nvPr/>
        </p:nvSpPr>
        <p:spPr bwMode="auto">
          <a:xfrm>
            <a:off x="4114800" y="2590800"/>
            <a:ext cx="1828800" cy="18288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4" name="Oval 104"/>
          <p:cNvSpPr>
            <a:spLocks noChangeArrowheads="1"/>
          </p:cNvSpPr>
          <p:nvPr/>
        </p:nvSpPr>
        <p:spPr bwMode="auto">
          <a:xfrm>
            <a:off x="4235450" y="3440113"/>
            <a:ext cx="107950" cy="107950"/>
          </a:xfrm>
          <a:prstGeom prst="ellipse">
            <a:avLst/>
          </a:prstGeom>
          <a:gradFill rotWithShape="0">
            <a:gsLst>
              <a:gs pos="0">
                <a:srgbClr val="66FF33"/>
              </a:gs>
              <a:gs pos="100000">
                <a:srgbClr val="2F7618"/>
              </a:gs>
            </a:gsLst>
            <a:path path="shape">
              <a:fillToRect l="50000" t="50000" r="50000" b="50000"/>
            </a:path>
          </a:gradFill>
          <a:ln w="0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5" name="Oval 109"/>
          <p:cNvSpPr>
            <a:spLocks noChangeArrowheads="1"/>
          </p:cNvSpPr>
          <p:nvPr/>
        </p:nvSpPr>
        <p:spPr bwMode="auto">
          <a:xfrm>
            <a:off x="4997450" y="3440113"/>
            <a:ext cx="107950" cy="107950"/>
          </a:xfrm>
          <a:prstGeom prst="ellipse">
            <a:avLst/>
          </a:prstGeom>
          <a:gradFill rotWithShape="0">
            <a:gsLst>
              <a:gs pos="0">
                <a:srgbClr val="00FF00"/>
              </a:gs>
              <a:gs pos="100000">
                <a:srgbClr val="007600"/>
              </a:gs>
            </a:gsLst>
            <a:path path="shape">
              <a:fillToRect l="50000" t="50000" r="50000" b="50000"/>
            </a:path>
          </a:gradFill>
          <a:ln w="0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6" name="Oval 110"/>
          <p:cNvSpPr>
            <a:spLocks noChangeArrowheads="1"/>
          </p:cNvSpPr>
          <p:nvPr/>
        </p:nvSpPr>
        <p:spPr bwMode="auto">
          <a:xfrm>
            <a:off x="3505200" y="3440113"/>
            <a:ext cx="107950" cy="107950"/>
          </a:xfrm>
          <a:prstGeom prst="ellipse">
            <a:avLst/>
          </a:prstGeom>
          <a:gradFill rotWithShape="0">
            <a:gsLst>
              <a:gs pos="0">
                <a:srgbClr val="00FF00"/>
              </a:gs>
              <a:gs pos="100000">
                <a:srgbClr val="007600"/>
              </a:gs>
            </a:gsLst>
            <a:path path="shape">
              <a:fillToRect l="50000" t="50000" r="50000" b="50000"/>
            </a:path>
          </a:gradFill>
          <a:ln w="0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9" name="Text Box 93"/>
          <p:cNvSpPr txBox="1">
            <a:spLocks noChangeArrowheads="1"/>
          </p:cNvSpPr>
          <p:nvPr/>
        </p:nvSpPr>
        <p:spPr bwMode="auto">
          <a:xfrm>
            <a:off x="3026569" y="3573463"/>
            <a:ext cx="9572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 dirty="0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kumimoji="1" lang="en-US" altLang="zh-CN" sz="2400" b="1" dirty="0">
                <a:solidFill>
                  <a:srgbClr val="000000"/>
                </a:solidFill>
                <a:latin typeface="Times New Roman" pitchFamily="18" charset="0"/>
              </a:rPr>
              <a:t>C</a:t>
            </a:r>
            <a:r>
              <a:rPr kumimoji="1" lang="en-US" altLang="zh-CN" sz="1000" b="1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endParaRPr kumimoji="1" lang="en-US" altLang="zh-CN" sz="24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" name="Text Box 94"/>
          <p:cNvSpPr txBox="1">
            <a:spLocks noChangeArrowheads="1"/>
          </p:cNvSpPr>
          <p:nvPr/>
        </p:nvSpPr>
        <p:spPr bwMode="auto">
          <a:xfrm>
            <a:off x="4826000" y="3573463"/>
            <a:ext cx="55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kumimoji="1" lang="en-US" altLang="zh-CN" sz="2400" b="1" dirty="0">
                <a:solidFill>
                  <a:srgbClr val="000000"/>
                </a:solidFill>
                <a:latin typeface="Times New Roman" pitchFamily="18" charset="0"/>
              </a:rPr>
              <a:t>C</a:t>
            </a:r>
            <a:r>
              <a:rPr kumimoji="1" lang="en-US" altLang="zh-CN" sz="1000" b="1" dirty="0">
                <a:solidFill>
                  <a:srgbClr val="000000"/>
                </a:solidFill>
                <a:latin typeface="Times New Roman" pitchFamily="18" charset="0"/>
              </a:rPr>
              <a:t>2</a:t>
            </a:r>
            <a:endParaRPr kumimoji="1" lang="en-US" altLang="zh-CN" sz="24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06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9" grpId="0" autoUpdateAnimBg="0"/>
      <p:bldP spid="30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61" name="Rectangle 2"/>
          <p:cNvSpPr>
            <a:spLocks noChangeArrowheads="1"/>
          </p:cNvSpPr>
          <p:nvPr/>
        </p:nvSpPr>
        <p:spPr bwMode="auto">
          <a:xfrm>
            <a:off x="323850" y="333375"/>
            <a:ext cx="77724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ct val="0"/>
              </a:spcBef>
              <a:buFontTx/>
              <a:buNone/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黑体" pitchFamily="2" charset="-122"/>
              </a:rPr>
              <a:t>凹透镜的画法</a:t>
            </a:r>
            <a:endParaRPr lang="zh-CN" altLang="en-US" sz="40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黑体" pitchFamily="2" charset="-122"/>
            </a:endParaRPr>
          </a:p>
        </p:txBody>
      </p:sp>
      <p:sp>
        <p:nvSpPr>
          <p:cNvPr id="25642" name="Oval 42"/>
          <p:cNvSpPr>
            <a:spLocks noChangeArrowheads="1"/>
          </p:cNvSpPr>
          <p:nvPr/>
        </p:nvSpPr>
        <p:spPr bwMode="auto">
          <a:xfrm>
            <a:off x="914400" y="1196752"/>
            <a:ext cx="3276600" cy="32766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5645" name="Oval 45"/>
          <p:cNvSpPr>
            <a:spLocks noChangeArrowheads="1"/>
          </p:cNvSpPr>
          <p:nvPr/>
        </p:nvSpPr>
        <p:spPr bwMode="auto">
          <a:xfrm>
            <a:off x="2482850" y="2841402"/>
            <a:ext cx="107950" cy="107950"/>
          </a:xfrm>
          <a:prstGeom prst="ellipse">
            <a:avLst/>
          </a:prstGeom>
          <a:gradFill rotWithShape="0">
            <a:gsLst>
              <a:gs pos="0">
                <a:srgbClr val="990000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 w="6350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5641" name="Oval 41"/>
          <p:cNvSpPr>
            <a:spLocks noChangeArrowheads="1"/>
          </p:cNvSpPr>
          <p:nvPr/>
        </p:nvSpPr>
        <p:spPr bwMode="auto">
          <a:xfrm>
            <a:off x="4356100" y="1263427"/>
            <a:ext cx="3276600" cy="32766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224271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275" y="1768252"/>
            <a:ext cx="798513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43" name="Oval 43"/>
          <p:cNvSpPr>
            <a:spLocks noChangeArrowheads="1"/>
          </p:cNvSpPr>
          <p:nvPr/>
        </p:nvSpPr>
        <p:spPr bwMode="auto">
          <a:xfrm>
            <a:off x="4227513" y="2841402"/>
            <a:ext cx="107950" cy="107950"/>
          </a:xfrm>
          <a:prstGeom prst="ellipse">
            <a:avLst/>
          </a:prstGeom>
          <a:gradFill rotWithShape="0">
            <a:gsLst>
              <a:gs pos="0">
                <a:srgbClr val="FF0066"/>
              </a:gs>
              <a:gs pos="100000">
                <a:srgbClr val="76002F"/>
              </a:gs>
            </a:gsLst>
            <a:path path="shape">
              <a:fillToRect l="50000" t="50000" r="50000" b="50000"/>
            </a:path>
          </a:gradFill>
          <a:ln w="6350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5636" name="Line 36"/>
          <p:cNvSpPr>
            <a:spLocks noChangeShapeType="1"/>
          </p:cNvSpPr>
          <p:nvPr/>
        </p:nvSpPr>
        <p:spPr bwMode="auto">
          <a:xfrm>
            <a:off x="539750" y="2920777"/>
            <a:ext cx="7418388" cy="11113"/>
          </a:xfrm>
          <a:prstGeom prst="line">
            <a:avLst/>
          </a:prstGeom>
          <a:noFill/>
          <a:ln w="28575">
            <a:solidFill>
              <a:srgbClr val="000000"/>
            </a:solidFill>
            <a:prstDash val="lg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5644" name="Oval 44"/>
          <p:cNvSpPr>
            <a:spLocks noChangeArrowheads="1"/>
          </p:cNvSpPr>
          <p:nvPr/>
        </p:nvSpPr>
        <p:spPr bwMode="auto">
          <a:xfrm>
            <a:off x="5940425" y="2847752"/>
            <a:ext cx="107950" cy="107950"/>
          </a:xfrm>
          <a:prstGeom prst="ellipse">
            <a:avLst/>
          </a:prstGeom>
          <a:gradFill rotWithShape="0">
            <a:gsLst>
              <a:gs pos="0">
                <a:srgbClr val="800000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 w="6350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4189" name="Text Box 93"/>
          <p:cNvSpPr txBox="1">
            <a:spLocks noChangeArrowheads="1"/>
          </p:cNvSpPr>
          <p:nvPr/>
        </p:nvSpPr>
        <p:spPr bwMode="auto">
          <a:xfrm>
            <a:off x="2030561" y="2848000"/>
            <a:ext cx="957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 dirty="0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kumimoji="1" lang="en-US" altLang="zh-CN" sz="2400" b="1" dirty="0">
                <a:solidFill>
                  <a:srgbClr val="000000"/>
                </a:solidFill>
                <a:latin typeface="Times New Roman" pitchFamily="18" charset="0"/>
              </a:rPr>
              <a:t>C</a:t>
            </a:r>
            <a:r>
              <a:rPr kumimoji="1" lang="en-US" altLang="zh-CN" sz="1000" b="1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endParaRPr kumimoji="1" lang="en-US" altLang="zh-CN" sz="24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90" name="Text Box 94"/>
          <p:cNvSpPr txBox="1">
            <a:spLocks noChangeArrowheads="1"/>
          </p:cNvSpPr>
          <p:nvPr/>
        </p:nvSpPr>
        <p:spPr bwMode="auto">
          <a:xfrm>
            <a:off x="5724525" y="2920008"/>
            <a:ext cx="55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kumimoji="1" lang="en-US" altLang="zh-CN" sz="2400" b="1" dirty="0">
                <a:solidFill>
                  <a:srgbClr val="000000"/>
                </a:solidFill>
                <a:latin typeface="Times New Roman" pitchFamily="18" charset="0"/>
              </a:rPr>
              <a:t>C</a:t>
            </a:r>
            <a:r>
              <a:rPr kumimoji="1" lang="en-US" altLang="zh-CN" sz="1000" b="1" dirty="0">
                <a:solidFill>
                  <a:srgbClr val="000000"/>
                </a:solidFill>
                <a:latin typeface="Times New Roman" pitchFamily="18" charset="0"/>
              </a:rPr>
              <a:t>2</a:t>
            </a:r>
            <a:endParaRPr kumimoji="1" lang="en-US" altLang="zh-CN" sz="24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24279" name="Text Box 23"/>
          <p:cNvSpPr txBox="1">
            <a:spLocks noChangeArrowheads="1"/>
          </p:cNvSpPr>
          <p:nvPr/>
        </p:nvSpPr>
        <p:spPr bwMode="auto">
          <a:xfrm>
            <a:off x="280403" y="4758655"/>
            <a:ext cx="82804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600" b="1" dirty="0">
                <a:solidFill>
                  <a:srgbClr val="000000"/>
                </a:solidFill>
                <a:ea typeface="黑体" pitchFamily="2" charset="-122"/>
              </a:rPr>
              <a:t>    如果透镜的厚度远小于球面的半径，这种透镜叫做</a:t>
            </a:r>
            <a:r>
              <a:rPr lang="zh-CN" altLang="en-US" sz="3600" b="1" dirty="0">
                <a:solidFill>
                  <a:srgbClr val="0000FF"/>
                </a:solidFill>
                <a:ea typeface="黑体" pitchFamily="2" charset="-122"/>
              </a:rPr>
              <a:t>薄透镜</a:t>
            </a:r>
          </a:p>
        </p:txBody>
      </p:sp>
    </p:spTree>
    <p:extLst>
      <p:ext uri="{BB962C8B-B14F-4D97-AF65-F5344CB8AC3E}">
        <p14:creationId xmlns:p14="http://schemas.microsoft.com/office/powerpoint/2010/main" val="249441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"/>
                                        <p:tgtEl>
                                          <p:spTgt spid="4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5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5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5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6" dur="500"/>
                                        <p:tgtEl>
                                          <p:spTgt spid="4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24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5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2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42" grpId="0" animBg="1"/>
      <p:bldP spid="25645" grpId="0" animBg="1"/>
      <p:bldP spid="25641" grpId="0" animBg="1"/>
      <p:bldP spid="25643" grpId="0" animBg="1"/>
      <p:bldP spid="25636" grpId="0" animBg="1"/>
      <p:bldP spid="25644" grpId="0" animBg="1"/>
      <p:bldP spid="4189" grpId="0" autoUpdateAnimBg="0"/>
      <p:bldP spid="4190" grpId="0" autoUpdateAnimBg="0"/>
      <p:bldP spid="2242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07504" y="1124744"/>
            <a:ext cx="547260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3600" dirty="0">
                <a:solidFill>
                  <a:schemeClr val="tx2"/>
                </a:solidFill>
                <a:ea typeface="楷体_GB2312" pitchFamily="49" charset="-122"/>
              </a:rPr>
              <a:t>1</a:t>
            </a:r>
            <a:r>
              <a:rPr lang="zh-CN" altLang="en-US" sz="3600" dirty="0">
                <a:solidFill>
                  <a:schemeClr val="tx2"/>
                </a:solidFill>
              </a:rPr>
              <a:t>．</a:t>
            </a:r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主光轴</a:t>
            </a:r>
            <a:r>
              <a:rPr lang="zh-CN" altLang="en-US" sz="36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：通过两个球面球心的直线。 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00817" y="2294870"/>
            <a:ext cx="5207287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en-US" altLang="zh-CN" sz="3600" dirty="0">
                <a:solidFill>
                  <a:schemeClr val="tx2"/>
                </a:solidFill>
                <a:ea typeface="楷体_GB2312" pitchFamily="49" charset="-122"/>
              </a:rPr>
              <a:t>     2</a:t>
            </a:r>
            <a:r>
              <a:rPr lang="zh-CN" altLang="en-US" sz="3600" dirty="0">
                <a:solidFill>
                  <a:schemeClr val="tx2"/>
                </a:solidFill>
              </a:rPr>
              <a:t>．</a:t>
            </a:r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光心</a:t>
            </a:r>
            <a:r>
              <a:rPr lang="zh-CN" altLang="en-US" sz="36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：光心是主光轴上一个特殊的点，</a:t>
            </a:r>
            <a:r>
              <a:rPr lang="zh-CN" altLang="en-US" sz="3600" dirty="0">
                <a:solidFill>
                  <a:srgbClr val="7030A0"/>
                </a:solidFill>
                <a:latin typeface="楷体_GB2312" pitchFamily="49" charset="-122"/>
                <a:ea typeface="楷体_GB2312" pitchFamily="49" charset="-122"/>
              </a:rPr>
              <a:t>通过这点的光线穿过透镜时不改变方向。</a:t>
            </a:r>
            <a:r>
              <a:rPr lang="zh-CN" altLang="en-US" sz="36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可以认为薄透镜的光心就在透镜的中心。 </a:t>
            </a:r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611560" y="332656"/>
            <a:ext cx="73453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宋体" charset="-122"/>
              </a:rPr>
              <a:t>二、透镜的主光轴和光心</a:t>
            </a:r>
          </a:p>
        </p:txBody>
      </p:sp>
      <p:pic>
        <p:nvPicPr>
          <p:cNvPr id="13" name="Picture 2" descr="GBZDF}J2Z%MRK6R8PQUC]Y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3456" y="1156982"/>
            <a:ext cx="3643040" cy="421623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19766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7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7100" y="3357909"/>
            <a:ext cx="765175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0707" name="Group 3"/>
          <p:cNvGrpSpPr>
            <a:grpSpLocks/>
          </p:cNvGrpSpPr>
          <p:nvPr/>
        </p:nvGrpSpPr>
        <p:grpSpPr bwMode="auto">
          <a:xfrm>
            <a:off x="2339975" y="3429347"/>
            <a:ext cx="504825" cy="647700"/>
            <a:chOff x="1292" y="1525"/>
            <a:chExt cx="318" cy="408"/>
          </a:xfrm>
        </p:grpSpPr>
        <p:sp>
          <p:nvSpPr>
            <p:cNvPr id="238596" name="Line 4"/>
            <p:cNvSpPr>
              <a:spLocks noChangeShapeType="1"/>
            </p:cNvSpPr>
            <p:nvPr/>
          </p:nvSpPr>
          <p:spPr bwMode="auto">
            <a:xfrm flipH="1">
              <a:off x="1292" y="1525"/>
              <a:ext cx="137" cy="40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597" name="Line 5"/>
            <p:cNvSpPr>
              <a:spLocks noChangeShapeType="1"/>
            </p:cNvSpPr>
            <p:nvPr/>
          </p:nvSpPr>
          <p:spPr bwMode="auto">
            <a:xfrm>
              <a:off x="1292" y="1933"/>
              <a:ext cx="318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598" name="Line 6"/>
            <p:cNvSpPr>
              <a:spLocks noChangeShapeType="1"/>
            </p:cNvSpPr>
            <p:nvPr/>
          </p:nvSpPr>
          <p:spPr bwMode="auto">
            <a:xfrm>
              <a:off x="1429" y="1525"/>
              <a:ext cx="181" cy="40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0711" name="Group 7"/>
          <p:cNvGrpSpPr>
            <a:grpSpLocks/>
          </p:cNvGrpSpPr>
          <p:nvPr/>
        </p:nvGrpSpPr>
        <p:grpSpPr bwMode="auto">
          <a:xfrm flipV="1">
            <a:off x="2339975" y="5158134"/>
            <a:ext cx="504825" cy="647700"/>
            <a:chOff x="1292" y="1525"/>
            <a:chExt cx="318" cy="408"/>
          </a:xfrm>
        </p:grpSpPr>
        <p:sp>
          <p:nvSpPr>
            <p:cNvPr id="238600" name="Line 8"/>
            <p:cNvSpPr>
              <a:spLocks noChangeShapeType="1"/>
            </p:cNvSpPr>
            <p:nvPr/>
          </p:nvSpPr>
          <p:spPr bwMode="auto">
            <a:xfrm flipH="1">
              <a:off x="1292" y="1525"/>
              <a:ext cx="137" cy="408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601" name="Line 9"/>
            <p:cNvSpPr>
              <a:spLocks noChangeShapeType="1"/>
            </p:cNvSpPr>
            <p:nvPr/>
          </p:nvSpPr>
          <p:spPr bwMode="auto">
            <a:xfrm>
              <a:off x="1292" y="1933"/>
              <a:ext cx="318" cy="0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602" name="Line 10"/>
            <p:cNvSpPr>
              <a:spLocks noChangeShapeType="1"/>
            </p:cNvSpPr>
            <p:nvPr/>
          </p:nvSpPr>
          <p:spPr bwMode="auto">
            <a:xfrm>
              <a:off x="1429" y="1525"/>
              <a:ext cx="181" cy="408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0071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0638" y="3359497"/>
            <a:ext cx="90487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0716" name="Group 12"/>
          <p:cNvGrpSpPr>
            <a:grpSpLocks/>
          </p:cNvGrpSpPr>
          <p:nvPr/>
        </p:nvGrpSpPr>
        <p:grpSpPr bwMode="auto">
          <a:xfrm>
            <a:off x="6659563" y="3934172"/>
            <a:ext cx="360362" cy="576262"/>
            <a:chOff x="3742" y="1842"/>
            <a:chExt cx="227" cy="363"/>
          </a:xfrm>
        </p:grpSpPr>
        <p:sp>
          <p:nvSpPr>
            <p:cNvPr id="238605" name="Line 13"/>
            <p:cNvSpPr>
              <a:spLocks noChangeShapeType="1"/>
            </p:cNvSpPr>
            <p:nvPr/>
          </p:nvSpPr>
          <p:spPr bwMode="auto">
            <a:xfrm>
              <a:off x="3787" y="2205"/>
              <a:ext cx="136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606" name="Line 14"/>
            <p:cNvSpPr>
              <a:spLocks noChangeShapeType="1"/>
            </p:cNvSpPr>
            <p:nvPr/>
          </p:nvSpPr>
          <p:spPr bwMode="auto">
            <a:xfrm>
              <a:off x="3742" y="1842"/>
              <a:ext cx="227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607" name="Line 15"/>
            <p:cNvSpPr>
              <a:spLocks noChangeShapeType="1"/>
            </p:cNvSpPr>
            <p:nvPr/>
          </p:nvSpPr>
          <p:spPr bwMode="auto">
            <a:xfrm>
              <a:off x="3742" y="1842"/>
              <a:ext cx="45" cy="363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608" name="Line 16"/>
            <p:cNvSpPr>
              <a:spLocks noChangeShapeType="1"/>
            </p:cNvSpPr>
            <p:nvPr/>
          </p:nvSpPr>
          <p:spPr bwMode="auto">
            <a:xfrm flipH="1">
              <a:off x="3923" y="1842"/>
              <a:ext cx="46" cy="363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8609" name="Group 17"/>
          <p:cNvGrpSpPr>
            <a:grpSpLocks/>
          </p:cNvGrpSpPr>
          <p:nvPr/>
        </p:nvGrpSpPr>
        <p:grpSpPr bwMode="auto">
          <a:xfrm>
            <a:off x="3440113" y="1197298"/>
            <a:ext cx="1997075" cy="1871662"/>
            <a:chOff x="2167" y="391"/>
            <a:chExt cx="1258" cy="1179"/>
          </a:xfrm>
        </p:grpSpPr>
        <p:sp>
          <p:nvSpPr>
            <p:cNvPr id="238610" name="Line 18"/>
            <p:cNvSpPr>
              <a:spLocks noChangeShapeType="1"/>
            </p:cNvSpPr>
            <p:nvPr/>
          </p:nvSpPr>
          <p:spPr bwMode="auto">
            <a:xfrm flipH="1">
              <a:off x="2167" y="391"/>
              <a:ext cx="596" cy="1179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611" name="Line 19"/>
            <p:cNvSpPr>
              <a:spLocks noChangeShapeType="1"/>
            </p:cNvSpPr>
            <p:nvPr/>
          </p:nvSpPr>
          <p:spPr bwMode="auto">
            <a:xfrm>
              <a:off x="2763" y="391"/>
              <a:ext cx="662" cy="1179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612" name="Line 20"/>
            <p:cNvSpPr>
              <a:spLocks noChangeShapeType="1"/>
            </p:cNvSpPr>
            <p:nvPr/>
          </p:nvSpPr>
          <p:spPr bwMode="auto">
            <a:xfrm>
              <a:off x="2167" y="1570"/>
              <a:ext cx="125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8613" name="Line 21"/>
          <p:cNvSpPr>
            <a:spLocks noChangeShapeType="1"/>
          </p:cNvSpPr>
          <p:nvPr/>
        </p:nvSpPr>
        <p:spPr bwMode="auto">
          <a:xfrm flipV="1">
            <a:off x="2771775" y="2133923"/>
            <a:ext cx="1152525" cy="5762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0726" name="Line 22"/>
          <p:cNvSpPr>
            <a:spLocks noChangeShapeType="1"/>
          </p:cNvSpPr>
          <p:nvPr/>
        </p:nvSpPr>
        <p:spPr bwMode="auto">
          <a:xfrm flipV="1">
            <a:off x="3924300" y="2060898"/>
            <a:ext cx="935038" cy="730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0727" name="Line 23"/>
          <p:cNvSpPr>
            <a:spLocks noChangeShapeType="1"/>
          </p:cNvSpPr>
          <p:nvPr/>
        </p:nvSpPr>
        <p:spPr bwMode="auto">
          <a:xfrm>
            <a:off x="4859338" y="2060898"/>
            <a:ext cx="1008062" cy="5048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00728" name="Group 24"/>
          <p:cNvGrpSpPr>
            <a:grpSpLocks/>
          </p:cNvGrpSpPr>
          <p:nvPr/>
        </p:nvGrpSpPr>
        <p:grpSpPr bwMode="auto">
          <a:xfrm>
            <a:off x="2268538" y="4653309"/>
            <a:ext cx="647700" cy="504825"/>
            <a:chOff x="1429" y="2704"/>
            <a:chExt cx="408" cy="318"/>
          </a:xfrm>
        </p:grpSpPr>
        <p:sp>
          <p:nvSpPr>
            <p:cNvPr id="238617" name="Line 25"/>
            <p:cNvSpPr>
              <a:spLocks noChangeShapeType="1"/>
            </p:cNvSpPr>
            <p:nvPr/>
          </p:nvSpPr>
          <p:spPr bwMode="auto">
            <a:xfrm>
              <a:off x="1429" y="2704"/>
              <a:ext cx="45" cy="31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618" name="Line 26"/>
            <p:cNvSpPr>
              <a:spLocks noChangeShapeType="1"/>
            </p:cNvSpPr>
            <p:nvPr/>
          </p:nvSpPr>
          <p:spPr bwMode="auto">
            <a:xfrm flipH="1">
              <a:off x="1792" y="2704"/>
              <a:ext cx="45" cy="31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619" name="Line 27"/>
            <p:cNvSpPr>
              <a:spLocks noChangeShapeType="1"/>
            </p:cNvSpPr>
            <p:nvPr/>
          </p:nvSpPr>
          <p:spPr bwMode="auto">
            <a:xfrm>
              <a:off x="1429" y="2704"/>
              <a:ext cx="408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620" name="Line 28"/>
            <p:cNvSpPr>
              <a:spLocks noChangeShapeType="1"/>
            </p:cNvSpPr>
            <p:nvPr/>
          </p:nvSpPr>
          <p:spPr bwMode="auto">
            <a:xfrm>
              <a:off x="1474" y="3022"/>
              <a:ext cx="317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0733" name="Group 29"/>
          <p:cNvGrpSpPr>
            <a:grpSpLocks/>
          </p:cNvGrpSpPr>
          <p:nvPr/>
        </p:nvGrpSpPr>
        <p:grpSpPr bwMode="auto">
          <a:xfrm>
            <a:off x="2268538" y="4077047"/>
            <a:ext cx="647700" cy="576262"/>
            <a:chOff x="1429" y="2341"/>
            <a:chExt cx="408" cy="363"/>
          </a:xfrm>
        </p:grpSpPr>
        <p:grpSp>
          <p:nvGrpSpPr>
            <p:cNvPr id="238622" name="Group 30"/>
            <p:cNvGrpSpPr>
              <a:grpSpLocks/>
            </p:cNvGrpSpPr>
            <p:nvPr/>
          </p:nvGrpSpPr>
          <p:grpSpPr bwMode="auto">
            <a:xfrm>
              <a:off x="1429" y="2341"/>
              <a:ext cx="408" cy="363"/>
              <a:chOff x="1247" y="1933"/>
              <a:chExt cx="408" cy="363"/>
            </a:xfrm>
          </p:grpSpPr>
          <p:sp>
            <p:nvSpPr>
              <p:cNvPr id="238623" name="Line 31"/>
              <p:cNvSpPr>
                <a:spLocks noChangeShapeType="1"/>
              </p:cNvSpPr>
              <p:nvPr/>
            </p:nvSpPr>
            <p:spPr bwMode="auto">
              <a:xfrm>
                <a:off x="1247" y="2296"/>
                <a:ext cx="408" cy="0"/>
              </a:xfrm>
              <a:prstGeom prst="lin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8624" name="Line 32"/>
              <p:cNvSpPr>
                <a:spLocks noChangeShapeType="1"/>
              </p:cNvSpPr>
              <p:nvPr/>
            </p:nvSpPr>
            <p:spPr bwMode="auto">
              <a:xfrm flipH="1">
                <a:off x="1247" y="1933"/>
                <a:ext cx="45" cy="363"/>
              </a:xfrm>
              <a:prstGeom prst="lin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8625" name="Line 33"/>
              <p:cNvSpPr>
                <a:spLocks noChangeShapeType="1"/>
              </p:cNvSpPr>
              <p:nvPr/>
            </p:nvSpPr>
            <p:spPr bwMode="auto">
              <a:xfrm>
                <a:off x="1610" y="1933"/>
                <a:ext cx="45" cy="363"/>
              </a:xfrm>
              <a:prstGeom prst="lin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8626" name="Line 34"/>
            <p:cNvSpPr>
              <a:spLocks noChangeShapeType="1"/>
            </p:cNvSpPr>
            <p:nvPr/>
          </p:nvSpPr>
          <p:spPr bwMode="auto">
            <a:xfrm>
              <a:off x="1474" y="2341"/>
              <a:ext cx="317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0739" name="Group 35"/>
          <p:cNvGrpSpPr>
            <a:grpSpLocks/>
          </p:cNvGrpSpPr>
          <p:nvPr/>
        </p:nvGrpSpPr>
        <p:grpSpPr bwMode="auto">
          <a:xfrm>
            <a:off x="6443663" y="3430934"/>
            <a:ext cx="792162" cy="503238"/>
            <a:chOff x="4059" y="1934"/>
            <a:chExt cx="499" cy="317"/>
          </a:xfrm>
        </p:grpSpPr>
        <p:grpSp>
          <p:nvGrpSpPr>
            <p:cNvPr id="238628" name="Group 36"/>
            <p:cNvGrpSpPr>
              <a:grpSpLocks/>
            </p:cNvGrpSpPr>
            <p:nvPr/>
          </p:nvGrpSpPr>
          <p:grpSpPr bwMode="auto">
            <a:xfrm>
              <a:off x="4059" y="1934"/>
              <a:ext cx="499" cy="317"/>
              <a:chOff x="3606" y="1525"/>
              <a:chExt cx="499" cy="317"/>
            </a:xfrm>
          </p:grpSpPr>
          <p:sp>
            <p:nvSpPr>
              <p:cNvPr id="238629" name="Line 37"/>
              <p:cNvSpPr>
                <a:spLocks noChangeShapeType="1"/>
              </p:cNvSpPr>
              <p:nvPr/>
            </p:nvSpPr>
            <p:spPr bwMode="auto">
              <a:xfrm flipH="1" flipV="1">
                <a:off x="3606" y="1525"/>
                <a:ext cx="136" cy="317"/>
              </a:xfrm>
              <a:prstGeom prst="line">
                <a:avLst/>
              </a:prstGeom>
              <a:noFill/>
              <a:ln w="5715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8630" name="Line 38"/>
              <p:cNvSpPr>
                <a:spLocks noChangeShapeType="1"/>
              </p:cNvSpPr>
              <p:nvPr/>
            </p:nvSpPr>
            <p:spPr bwMode="auto">
              <a:xfrm flipV="1">
                <a:off x="3969" y="1525"/>
                <a:ext cx="136" cy="317"/>
              </a:xfrm>
              <a:prstGeom prst="line">
                <a:avLst/>
              </a:prstGeom>
              <a:noFill/>
              <a:ln w="5715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8631" name="Line 39"/>
              <p:cNvSpPr>
                <a:spLocks noChangeShapeType="1"/>
              </p:cNvSpPr>
              <p:nvPr/>
            </p:nvSpPr>
            <p:spPr bwMode="auto">
              <a:xfrm>
                <a:off x="3606" y="1570"/>
                <a:ext cx="499" cy="0"/>
              </a:xfrm>
              <a:prstGeom prst="line">
                <a:avLst/>
              </a:prstGeom>
              <a:noFill/>
              <a:ln w="5715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8632" name="Line 40"/>
            <p:cNvSpPr>
              <a:spLocks noChangeShapeType="1"/>
            </p:cNvSpPr>
            <p:nvPr/>
          </p:nvSpPr>
          <p:spPr bwMode="auto">
            <a:xfrm>
              <a:off x="4195" y="2251"/>
              <a:ext cx="227" cy="0"/>
            </a:xfrm>
            <a:prstGeom prst="line">
              <a:avLst/>
            </a:prstGeom>
            <a:noFill/>
            <a:ln w="38100">
              <a:solidFill>
                <a:srgbClr val="99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0745" name="Group 41"/>
          <p:cNvGrpSpPr>
            <a:grpSpLocks/>
          </p:cNvGrpSpPr>
          <p:nvPr/>
        </p:nvGrpSpPr>
        <p:grpSpPr bwMode="auto">
          <a:xfrm>
            <a:off x="6659563" y="4510434"/>
            <a:ext cx="360362" cy="576263"/>
            <a:chOff x="4195" y="2614"/>
            <a:chExt cx="227" cy="363"/>
          </a:xfrm>
        </p:grpSpPr>
        <p:grpSp>
          <p:nvGrpSpPr>
            <p:cNvPr id="238634" name="Group 42"/>
            <p:cNvGrpSpPr>
              <a:grpSpLocks/>
            </p:cNvGrpSpPr>
            <p:nvPr/>
          </p:nvGrpSpPr>
          <p:grpSpPr bwMode="auto">
            <a:xfrm>
              <a:off x="4195" y="2614"/>
              <a:ext cx="227" cy="363"/>
              <a:chOff x="3742" y="2205"/>
              <a:chExt cx="227" cy="363"/>
            </a:xfrm>
          </p:grpSpPr>
          <p:sp>
            <p:nvSpPr>
              <p:cNvPr id="238635" name="Line 43"/>
              <p:cNvSpPr>
                <a:spLocks noChangeShapeType="1"/>
              </p:cNvSpPr>
              <p:nvPr/>
            </p:nvSpPr>
            <p:spPr bwMode="auto">
              <a:xfrm>
                <a:off x="3742" y="2568"/>
                <a:ext cx="227" cy="0"/>
              </a:xfrm>
              <a:prstGeom prst="line">
                <a:avLst/>
              </a:prstGeom>
              <a:noFill/>
              <a:ln w="5715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8636" name="Line 44"/>
              <p:cNvSpPr>
                <a:spLocks noChangeShapeType="1"/>
              </p:cNvSpPr>
              <p:nvPr/>
            </p:nvSpPr>
            <p:spPr bwMode="auto">
              <a:xfrm flipV="1">
                <a:off x="3742" y="2205"/>
                <a:ext cx="45" cy="363"/>
              </a:xfrm>
              <a:prstGeom prst="line">
                <a:avLst/>
              </a:prstGeom>
              <a:noFill/>
              <a:ln w="5715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8637" name="Line 45"/>
              <p:cNvSpPr>
                <a:spLocks noChangeShapeType="1"/>
              </p:cNvSpPr>
              <p:nvPr/>
            </p:nvSpPr>
            <p:spPr bwMode="auto">
              <a:xfrm>
                <a:off x="3923" y="2205"/>
                <a:ext cx="46" cy="363"/>
              </a:xfrm>
              <a:prstGeom prst="line">
                <a:avLst/>
              </a:prstGeom>
              <a:noFill/>
              <a:ln w="5715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8638" name="Line 46"/>
            <p:cNvSpPr>
              <a:spLocks noChangeShapeType="1"/>
            </p:cNvSpPr>
            <p:nvPr/>
          </p:nvSpPr>
          <p:spPr bwMode="auto">
            <a:xfrm>
              <a:off x="4241" y="2614"/>
              <a:ext cx="136" cy="0"/>
            </a:xfrm>
            <a:prstGeom prst="line">
              <a:avLst/>
            </a:prstGeom>
            <a:noFill/>
            <a:ln w="38100">
              <a:solidFill>
                <a:srgbClr val="99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0751" name="Group 47"/>
          <p:cNvGrpSpPr>
            <a:grpSpLocks/>
          </p:cNvGrpSpPr>
          <p:nvPr/>
        </p:nvGrpSpPr>
        <p:grpSpPr bwMode="auto">
          <a:xfrm>
            <a:off x="6443663" y="5085109"/>
            <a:ext cx="792162" cy="433388"/>
            <a:chOff x="4059" y="2976"/>
            <a:chExt cx="499" cy="273"/>
          </a:xfrm>
        </p:grpSpPr>
        <p:grpSp>
          <p:nvGrpSpPr>
            <p:cNvPr id="238640" name="Group 48"/>
            <p:cNvGrpSpPr>
              <a:grpSpLocks/>
            </p:cNvGrpSpPr>
            <p:nvPr/>
          </p:nvGrpSpPr>
          <p:grpSpPr bwMode="auto">
            <a:xfrm>
              <a:off x="4059" y="2977"/>
              <a:ext cx="499" cy="272"/>
              <a:chOff x="3606" y="2568"/>
              <a:chExt cx="499" cy="272"/>
            </a:xfrm>
          </p:grpSpPr>
          <p:sp>
            <p:nvSpPr>
              <p:cNvPr id="238641" name="Line 49"/>
              <p:cNvSpPr>
                <a:spLocks noChangeShapeType="1"/>
              </p:cNvSpPr>
              <p:nvPr/>
            </p:nvSpPr>
            <p:spPr bwMode="auto">
              <a:xfrm flipH="1">
                <a:off x="3606" y="2568"/>
                <a:ext cx="136" cy="272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8642" name="Line 50"/>
              <p:cNvSpPr>
                <a:spLocks noChangeShapeType="1"/>
              </p:cNvSpPr>
              <p:nvPr/>
            </p:nvSpPr>
            <p:spPr bwMode="auto">
              <a:xfrm>
                <a:off x="3969" y="2568"/>
                <a:ext cx="90" cy="272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8643" name="Line 51"/>
              <p:cNvSpPr>
                <a:spLocks noChangeShapeType="1"/>
              </p:cNvSpPr>
              <p:nvPr/>
            </p:nvSpPr>
            <p:spPr bwMode="auto">
              <a:xfrm>
                <a:off x="3606" y="2840"/>
                <a:ext cx="499" cy="0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8644" name="Line 52"/>
            <p:cNvSpPr>
              <a:spLocks noChangeShapeType="1"/>
            </p:cNvSpPr>
            <p:nvPr/>
          </p:nvSpPr>
          <p:spPr bwMode="auto">
            <a:xfrm>
              <a:off x="4195" y="2976"/>
              <a:ext cx="227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8646" name="Rectangle 54"/>
          <p:cNvSpPr>
            <a:spLocks noChangeArrowheads="1"/>
          </p:cNvSpPr>
          <p:nvPr/>
        </p:nvSpPr>
        <p:spPr bwMode="auto">
          <a:xfrm>
            <a:off x="612239" y="260648"/>
            <a:ext cx="579596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42900" indent="-342900">
              <a:spcBef>
                <a:spcPct val="50000"/>
              </a:spcBef>
              <a:buFontTx/>
              <a:buNone/>
            </a:pPr>
            <a:r>
              <a:rPr lang="zh-CN" altLang="en-U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三</a:t>
            </a:r>
            <a:r>
              <a:rPr lang="en-US" altLang="zh-CN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. </a:t>
            </a:r>
            <a:r>
              <a:rPr lang="zh-CN" altLang="en-U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透镜对光的作用</a:t>
            </a:r>
          </a:p>
        </p:txBody>
      </p:sp>
    </p:spTree>
    <p:extLst>
      <p:ext uri="{BB962C8B-B14F-4D97-AF65-F5344CB8AC3E}">
        <p14:creationId xmlns:p14="http://schemas.microsoft.com/office/powerpoint/2010/main" val="3757244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0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0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0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0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0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0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0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00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0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07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0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0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0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00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00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00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26" grpId="0" animBg="1"/>
      <p:bldP spid="2007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ext Box 2"/>
          <p:cNvSpPr txBox="1">
            <a:spLocks noChangeArrowheads="1"/>
          </p:cNvSpPr>
          <p:nvPr/>
        </p:nvSpPr>
        <p:spPr bwMode="auto">
          <a:xfrm>
            <a:off x="323850" y="173038"/>
            <a:ext cx="8569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altLang="zh-CN" sz="3600" b="1" dirty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3600" b="1" dirty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、凸透镜对光的作用</a:t>
            </a:r>
          </a:p>
        </p:txBody>
      </p:sp>
      <p:sp>
        <p:nvSpPr>
          <p:cNvPr id="233475" name="Rectangle 3"/>
          <p:cNvSpPr>
            <a:spLocks noChangeArrowheads="1"/>
          </p:cNvSpPr>
          <p:nvPr/>
        </p:nvSpPr>
        <p:spPr bwMode="auto">
          <a:xfrm>
            <a:off x="76200" y="165100"/>
            <a:ext cx="8991600" cy="659765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33476" name="Group 4"/>
          <p:cNvGrpSpPr>
            <a:grpSpLocks/>
          </p:cNvGrpSpPr>
          <p:nvPr/>
        </p:nvGrpSpPr>
        <p:grpSpPr bwMode="auto">
          <a:xfrm>
            <a:off x="2916238" y="2565400"/>
            <a:ext cx="287337" cy="1871663"/>
            <a:chOff x="2064" y="2251"/>
            <a:chExt cx="335" cy="1270"/>
          </a:xfrm>
        </p:grpSpPr>
        <p:sp>
          <p:nvSpPr>
            <p:cNvPr id="233477" name="AutoShape 5"/>
            <p:cNvSpPr>
              <a:spLocks/>
            </p:cNvSpPr>
            <p:nvPr/>
          </p:nvSpPr>
          <p:spPr bwMode="auto">
            <a:xfrm>
              <a:off x="2064" y="2251"/>
              <a:ext cx="181" cy="1270"/>
            </a:xfrm>
            <a:prstGeom prst="leftBracket">
              <a:avLst>
                <a:gd name="adj" fmla="val 350829"/>
              </a:avLst>
            </a:prstGeom>
            <a:solidFill>
              <a:srgbClr val="33CC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3478" name="AutoShape 6"/>
            <p:cNvSpPr>
              <a:spLocks/>
            </p:cNvSpPr>
            <p:nvPr/>
          </p:nvSpPr>
          <p:spPr bwMode="auto">
            <a:xfrm flipH="1">
              <a:off x="2218" y="2251"/>
              <a:ext cx="181" cy="1270"/>
            </a:xfrm>
            <a:prstGeom prst="leftBracket">
              <a:avLst>
                <a:gd name="adj" fmla="val 350829"/>
              </a:avLst>
            </a:prstGeom>
            <a:solidFill>
              <a:srgbClr val="33CC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endParaRPr kumimoji="1" lang="zh-CN" altLang="zh-CN" sz="2400">
                <a:solidFill>
                  <a:schemeClr val="tx2"/>
                </a:solidFill>
                <a:latin typeface="Tahoma" pitchFamily="34" charset="0"/>
              </a:endParaRPr>
            </a:p>
          </p:txBody>
        </p:sp>
      </p:grpSp>
      <p:sp>
        <p:nvSpPr>
          <p:cNvPr id="233479" name="Text Box 7"/>
          <p:cNvSpPr txBox="1">
            <a:spLocks noChangeArrowheads="1"/>
          </p:cNvSpPr>
          <p:nvPr/>
        </p:nvSpPr>
        <p:spPr bwMode="auto">
          <a:xfrm>
            <a:off x="2916238" y="3500438"/>
            <a:ext cx="1152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3600" b="1">
                <a:solidFill>
                  <a:srgbClr val="CC0099"/>
                </a:solidFill>
                <a:latin typeface="黑体" pitchFamily="2" charset="-122"/>
                <a:ea typeface="黑体" pitchFamily="2" charset="-122"/>
              </a:rPr>
              <a:t>O</a:t>
            </a:r>
          </a:p>
        </p:txBody>
      </p:sp>
      <p:grpSp>
        <p:nvGrpSpPr>
          <p:cNvPr id="233480" name="Group 8"/>
          <p:cNvGrpSpPr>
            <a:grpSpLocks/>
          </p:cNvGrpSpPr>
          <p:nvPr/>
        </p:nvGrpSpPr>
        <p:grpSpPr bwMode="auto">
          <a:xfrm>
            <a:off x="395288" y="2781300"/>
            <a:ext cx="2665412" cy="144463"/>
            <a:chOff x="1020" y="1842"/>
            <a:chExt cx="1679" cy="91"/>
          </a:xfrm>
        </p:grpSpPr>
        <p:sp>
          <p:nvSpPr>
            <p:cNvPr id="233481" name="Line 9"/>
            <p:cNvSpPr>
              <a:spLocks noChangeShapeType="1"/>
            </p:cNvSpPr>
            <p:nvPr/>
          </p:nvSpPr>
          <p:spPr bwMode="auto">
            <a:xfrm>
              <a:off x="1020" y="1888"/>
              <a:ext cx="1679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3482" name="AutoShape 10"/>
            <p:cNvSpPr>
              <a:spLocks noChangeAspect="1" noChangeArrowheads="1"/>
            </p:cNvSpPr>
            <p:nvPr/>
          </p:nvSpPr>
          <p:spPr bwMode="auto">
            <a:xfrm rot="5400000">
              <a:off x="1881" y="1752"/>
              <a:ext cx="91" cy="272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33483" name="Group 11"/>
          <p:cNvGrpSpPr>
            <a:grpSpLocks/>
          </p:cNvGrpSpPr>
          <p:nvPr/>
        </p:nvGrpSpPr>
        <p:grpSpPr bwMode="auto">
          <a:xfrm>
            <a:off x="396875" y="3429000"/>
            <a:ext cx="2665413" cy="144463"/>
            <a:chOff x="1020" y="1842"/>
            <a:chExt cx="1679" cy="91"/>
          </a:xfrm>
        </p:grpSpPr>
        <p:sp>
          <p:nvSpPr>
            <p:cNvPr id="233484" name="Line 12"/>
            <p:cNvSpPr>
              <a:spLocks noChangeShapeType="1"/>
            </p:cNvSpPr>
            <p:nvPr/>
          </p:nvSpPr>
          <p:spPr bwMode="auto">
            <a:xfrm>
              <a:off x="1020" y="1888"/>
              <a:ext cx="1679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3485" name="AutoShape 13"/>
            <p:cNvSpPr>
              <a:spLocks noChangeAspect="1" noChangeArrowheads="1"/>
            </p:cNvSpPr>
            <p:nvPr/>
          </p:nvSpPr>
          <p:spPr bwMode="auto">
            <a:xfrm rot="5400000">
              <a:off x="1881" y="1752"/>
              <a:ext cx="91" cy="272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33486" name="Group 14"/>
          <p:cNvGrpSpPr>
            <a:grpSpLocks/>
          </p:cNvGrpSpPr>
          <p:nvPr/>
        </p:nvGrpSpPr>
        <p:grpSpPr bwMode="auto">
          <a:xfrm>
            <a:off x="395288" y="4076700"/>
            <a:ext cx="2665412" cy="144463"/>
            <a:chOff x="1020" y="1842"/>
            <a:chExt cx="1679" cy="91"/>
          </a:xfrm>
        </p:grpSpPr>
        <p:sp>
          <p:nvSpPr>
            <p:cNvPr id="233487" name="Line 15"/>
            <p:cNvSpPr>
              <a:spLocks noChangeShapeType="1"/>
            </p:cNvSpPr>
            <p:nvPr/>
          </p:nvSpPr>
          <p:spPr bwMode="auto">
            <a:xfrm>
              <a:off x="1020" y="1888"/>
              <a:ext cx="1679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3488" name="AutoShape 16"/>
            <p:cNvSpPr>
              <a:spLocks noChangeAspect="1" noChangeArrowheads="1"/>
            </p:cNvSpPr>
            <p:nvPr/>
          </p:nvSpPr>
          <p:spPr bwMode="auto">
            <a:xfrm rot="5400000">
              <a:off x="1881" y="1752"/>
              <a:ext cx="91" cy="272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33489" name="Line 17"/>
          <p:cNvSpPr>
            <a:spLocks noChangeShapeType="1"/>
          </p:cNvSpPr>
          <p:nvPr/>
        </p:nvSpPr>
        <p:spPr bwMode="auto">
          <a:xfrm>
            <a:off x="1187450" y="3500438"/>
            <a:ext cx="3455988" cy="0"/>
          </a:xfrm>
          <a:prstGeom prst="line">
            <a:avLst/>
          </a:prstGeom>
          <a:noFill/>
          <a:ln w="28575">
            <a:solidFill>
              <a:srgbClr val="000000"/>
            </a:solidFill>
            <a:prstDash val="lgDash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33490" name="AutoShape 18"/>
          <p:cNvSpPr>
            <a:spLocks noChangeArrowheads="1"/>
          </p:cNvSpPr>
          <p:nvPr/>
        </p:nvSpPr>
        <p:spPr bwMode="auto">
          <a:xfrm>
            <a:off x="5508625" y="836613"/>
            <a:ext cx="2519363" cy="2665412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3300"/>
              </a:solidFill>
            </a:endParaRPr>
          </a:p>
        </p:txBody>
      </p:sp>
      <p:grpSp>
        <p:nvGrpSpPr>
          <p:cNvPr id="233491" name="Group 19"/>
          <p:cNvGrpSpPr>
            <a:grpSpLocks/>
          </p:cNvGrpSpPr>
          <p:nvPr/>
        </p:nvGrpSpPr>
        <p:grpSpPr bwMode="auto">
          <a:xfrm rot="1661307">
            <a:off x="4716463" y="1700213"/>
            <a:ext cx="1368425" cy="773112"/>
            <a:chOff x="748" y="1855"/>
            <a:chExt cx="862" cy="487"/>
          </a:xfrm>
        </p:grpSpPr>
        <p:sp>
          <p:nvSpPr>
            <p:cNvPr id="233492" name="Line 20"/>
            <p:cNvSpPr>
              <a:spLocks noChangeShapeType="1"/>
            </p:cNvSpPr>
            <p:nvPr/>
          </p:nvSpPr>
          <p:spPr bwMode="auto">
            <a:xfrm flipV="1">
              <a:off x="748" y="2069"/>
              <a:ext cx="499" cy="273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3493" name="Line 21"/>
            <p:cNvSpPr>
              <a:spLocks noChangeShapeType="1"/>
            </p:cNvSpPr>
            <p:nvPr/>
          </p:nvSpPr>
          <p:spPr bwMode="auto">
            <a:xfrm flipV="1">
              <a:off x="1156" y="1855"/>
              <a:ext cx="454" cy="262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3494" name="Group 22"/>
          <p:cNvGrpSpPr>
            <a:grpSpLocks/>
          </p:cNvGrpSpPr>
          <p:nvPr/>
        </p:nvGrpSpPr>
        <p:grpSpPr bwMode="auto">
          <a:xfrm rot="3448773">
            <a:off x="7442994" y="2286794"/>
            <a:ext cx="1368425" cy="773113"/>
            <a:chOff x="748" y="1855"/>
            <a:chExt cx="862" cy="487"/>
          </a:xfrm>
        </p:grpSpPr>
        <p:sp>
          <p:nvSpPr>
            <p:cNvPr id="233495" name="Line 23"/>
            <p:cNvSpPr>
              <a:spLocks noChangeShapeType="1"/>
            </p:cNvSpPr>
            <p:nvPr/>
          </p:nvSpPr>
          <p:spPr bwMode="auto">
            <a:xfrm flipV="1">
              <a:off x="748" y="2069"/>
              <a:ext cx="499" cy="273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3496" name="Line 24"/>
            <p:cNvSpPr>
              <a:spLocks noChangeShapeType="1"/>
            </p:cNvSpPr>
            <p:nvPr/>
          </p:nvSpPr>
          <p:spPr bwMode="auto">
            <a:xfrm flipV="1">
              <a:off x="1156" y="1855"/>
              <a:ext cx="454" cy="262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3497" name="Group 25"/>
          <p:cNvGrpSpPr>
            <a:grpSpLocks/>
          </p:cNvGrpSpPr>
          <p:nvPr/>
        </p:nvGrpSpPr>
        <p:grpSpPr bwMode="auto">
          <a:xfrm rot="1729618">
            <a:off x="6202363" y="1989138"/>
            <a:ext cx="1296987" cy="434975"/>
            <a:chOff x="748" y="1855"/>
            <a:chExt cx="862" cy="487"/>
          </a:xfrm>
        </p:grpSpPr>
        <p:sp>
          <p:nvSpPr>
            <p:cNvPr id="233498" name="Line 26"/>
            <p:cNvSpPr>
              <a:spLocks noChangeShapeType="1"/>
            </p:cNvSpPr>
            <p:nvPr/>
          </p:nvSpPr>
          <p:spPr bwMode="auto">
            <a:xfrm flipV="1">
              <a:off x="748" y="2069"/>
              <a:ext cx="499" cy="273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3499" name="Line 27"/>
            <p:cNvSpPr>
              <a:spLocks noChangeShapeType="1"/>
            </p:cNvSpPr>
            <p:nvPr/>
          </p:nvSpPr>
          <p:spPr bwMode="auto">
            <a:xfrm flipV="1">
              <a:off x="1156" y="1855"/>
              <a:ext cx="454" cy="262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3500" name="Line 28"/>
          <p:cNvSpPr>
            <a:spLocks noChangeShapeType="1"/>
          </p:cNvSpPr>
          <p:nvPr/>
        </p:nvSpPr>
        <p:spPr bwMode="auto">
          <a:xfrm rot="-313553">
            <a:off x="5724525" y="1774825"/>
            <a:ext cx="1079500" cy="646113"/>
          </a:xfrm>
          <a:prstGeom prst="line">
            <a:avLst/>
          </a:prstGeom>
          <a:noFill/>
          <a:ln w="28575" cap="rnd">
            <a:solidFill>
              <a:srgbClr val="FF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3501" name="Line 29"/>
          <p:cNvSpPr>
            <a:spLocks noChangeShapeType="1"/>
          </p:cNvSpPr>
          <p:nvPr/>
        </p:nvSpPr>
        <p:spPr bwMode="auto">
          <a:xfrm rot="-3882727">
            <a:off x="7020719" y="1918494"/>
            <a:ext cx="935037" cy="790575"/>
          </a:xfrm>
          <a:prstGeom prst="line">
            <a:avLst/>
          </a:prstGeom>
          <a:noFill/>
          <a:ln w="28575" cap="rnd">
            <a:solidFill>
              <a:srgbClr val="FF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3502" name="AutoShape 30"/>
          <p:cNvSpPr>
            <a:spLocks noChangeArrowheads="1"/>
          </p:cNvSpPr>
          <p:nvPr/>
        </p:nvSpPr>
        <p:spPr bwMode="auto">
          <a:xfrm rot="10800000">
            <a:off x="5508625" y="3500438"/>
            <a:ext cx="2519363" cy="2665412"/>
          </a:xfrm>
          <a:prstGeom prst="triangle">
            <a:avLst>
              <a:gd name="adj" fmla="val 4908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3300"/>
              </a:solidFill>
            </a:endParaRPr>
          </a:p>
        </p:txBody>
      </p:sp>
      <p:grpSp>
        <p:nvGrpSpPr>
          <p:cNvPr id="233503" name="Group 31"/>
          <p:cNvGrpSpPr>
            <a:grpSpLocks/>
          </p:cNvGrpSpPr>
          <p:nvPr/>
        </p:nvGrpSpPr>
        <p:grpSpPr bwMode="auto">
          <a:xfrm rot="1712058">
            <a:off x="4643438" y="4600575"/>
            <a:ext cx="1368425" cy="773113"/>
            <a:chOff x="748" y="1855"/>
            <a:chExt cx="862" cy="487"/>
          </a:xfrm>
        </p:grpSpPr>
        <p:sp>
          <p:nvSpPr>
            <p:cNvPr id="233504" name="Line 32"/>
            <p:cNvSpPr>
              <a:spLocks noChangeShapeType="1"/>
            </p:cNvSpPr>
            <p:nvPr/>
          </p:nvSpPr>
          <p:spPr bwMode="auto">
            <a:xfrm flipV="1">
              <a:off x="748" y="2069"/>
              <a:ext cx="499" cy="273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3505" name="Line 33"/>
            <p:cNvSpPr>
              <a:spLocks noChangeShapeType="1"/>
            </p:cNvSpPr>
            <p:nvPr/>
          </p:nvSpPr>
          <p:spPr bwMode="auto">
            <a:xfrm flipV="1">
              <a:off x="1156" y="1855"/>
              <a:ext cx="454" cy="262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3506" name="Line 34"/>
          <p:cNvSpPr>
            <a:spLocks noChangeShapeType="1"/>
          </p:cNvSpPr>
          <p:nvPr/>
        </p:nvSpPr>
        <p:spPr bwMode="auto">
          <a:xfrm rot="21286447" flipH="1">
            <a:off x="5508625" y="4795838"/>
            <a:ext cx="1071563" cy="433387"/>
          </a:xfrm>
          <a:prstGeom prst="line">
            <a:avLst/>
          </a:prstGeom>
          <a:noFill/>
          <a:ln w="28575" cap="rnd">
            <a:solidFill>
              <a:srgbClr val="FF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3507" name="Group 35"/>
          <p:cNvGrpSpPr>
            <a:grpSpLocks/>
          </p:cNvGrpSpPr>
          <p:nvPr/>
        </p:nvGrpSpPr>
        <p:grpSpPr bwMode="auto">
          <a:xfrm rot="375224">
            <a:off x="6129338" y="4598988"/>
            <a:ext cx="1465262" cy="434975"/>
            <a:chOff x="748" y="1855"/>
            <a:chExt cx="862" cy="487"/>
          </a:xfrm>
        </p:grpSpPr>
        <p:sp>
          <p:nvSpPr>
            <p:cNvPr id="233508" name="Line 36"/>
            <p:cNvSpPr>
              <a:spLocks noChangeShapeType="1"/>
            </p:cNvSpPr>
            <p:nvPr/>
          </p:nvSpPr>
          <p:spPr bwMode="auto">
            <a:xfrm flipV="1">
              <a:off x="748" y="2069"/>
              <a:ext cx="499" cy="273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3509" name="Line 37"/>
            <p:cNvSpPr>
              <a:spLocks noChangeShapeType="1"/>
            </p:cNvSpPr>
            <p:nvPr/>
          </p:nvSpPr>
          <p:spPr bwMode="auto">
            <a:xfrm flipV="1">
              <a:off x="1156" y="1855"/>
              <a:ext cx="454" cy="262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3510" name="Line 38"/>
          <p:cNvSpPr>
            <a:spLocks noChangeShapeType="1"/>
          </p:cNvSpPr>
          <p:nvPr/>
        </p:nvSpPr>
        <p:spPr bwMode="auto">
          <a:xfrm rot="-3882727">
            <a:off x="7525544" y="4150519"/>
            <a:ext cx="71438" cy="1079500"/>
          </a:xfrm>
          <a:prstGeom prst="line">
            <a:avLst/>
          </a:prstGeom>
          <a:noFill/>
          <a:ln w="28575" cap="rnd">
            <a:solidFill>
              <a:srgbClr val="FF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3511" name="Group 39"/>
          <p:cNvGrpSpPr>
            <a:grpSpLocks/>
          </p:cNvGrpSpPr>
          <p:nvPr/>
        </p:nvGrpSpPr>
        <p:grpSpPr bwMode="auto">
          <a:xfrm>
            <a:off x="7524750" y="3933825"/>
            <a:ext cx="1368425" cy="773113"/>
            <a:chOff x="748" y="1855"/>
            <a:chExt cx="862" cy="487"/>
          </a:xfrm>
        </p:grpSpPr>
        <p:sp>
          <p:nvSpPr>
            <p:cNvPr id="233512" name="Line 40"/>
            <p:cNvSpPr>
              <a:spLocks noChangeShapeType="1"/>
            </p:cNvSpPr>
            <p:nvPr/>
          </p:nvSpPr>
          <p:spPr bwMode="auto">
            <a:xfrm flipV="1">
              <a:off x="748" y="2069"/>
              <a:ext cx="499" cy="273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3513" name="Line 41"/>
            <p:cNvSpPr>
              <a:spLocks noChangeShapeType="1"/>
            </p:cNvSpPr>
            <p:nvPr/>
          </p:nvSpPr>
          <p:spPr bwMode="auto">
            <a:xfrm flipV="1">
              <a:off x="1156" y="1855"/>
              <a:ext cx="454" cy="262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36302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3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3348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33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33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233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9" grpId="0"/>
      <p:bldP spid="233489" grpId="0" animBg="1"/>
      <p:bldP spid="233490" grpId="0" animBg="1"/>
      <p:bldP spid="233500" grpId="0" animBg="1"/>
      <p:bldP spid="233501" grpId="0" animBg="1"/>
      <p:bldP spid="233502" grpId="0" animBg="1"/>
      <p:bldP spid="233506" grpId="0" animBg="1"/>
      <p:bldP spid="2335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0" y="620713"/>
            <a:ext cx="43910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b="1">
                <a:solidFill>
                  <a:schemeClr val="bg1"/>
                </a:solidFill>
              </a:rPr>
              <a:t>凸透镜对光的作用</a:t>
            </a:r>
          </a:p>
        </p:txBody>
      </p:sp>
    </p:spTree>
    <p:extLst>
      <p:ext uri="{BB962C8B-B14F-4D97-AF65-F5344CB8AC3E}">
        <p14:creationId xmlns:p14="http://schemas.microsoft.com/office/powerpoint/2010/main" val="3231150801"/>
      </p:ext>
    </p:extLst>
  </p:cSld>
  <p:clrMapOvr>
    <a:masterClrMapping/>
  </p:clrMapOvr>
  <p:transition spd="slow">
    <p:fade thruBlk="1"/>
    <p:sndAc>
      <p:stSnd>
        <p:snd r:embed="rId2" name="voltage.wav"/>
      </p:stSnd>
    </p:sndAc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900113" y="4868863"/>
            <a:ext cx="73453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凸透镜对光有      作用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0" y="620713"/>
            <a:ext cx="43910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</a:rPr>
              <a:t>凸透镜对光线的作用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3779838" y="4941888"/>
            <a:ext cx="19446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3600" b="1" u="sng" dirty="0">
                <a:solidFill>
                  <a:srgbClr val="FF0000"/>
                </a:solidFill>
                <a:ea typeface="黑体" pitchFamily="2" charset="-122"/>
              </a:rPr>
              <a:t>会  聚</a:t>
            </a:r>
          </a:p>
        </p:txBody>
      </p:sp>
    </p:spTree>
    <p:extLst>
      <p:ext uri="{BB962C8B-B14F-4D97-AF65-F5344CB8AC3E}">
        <p14:creationId xmlns:p14="http://schemas.microsoft.com/office/powerpoint/2010/main" val="2664725349"/>
      </p:ext>
    </p:extLst>
  </p:cSld>
  <p:clrMapOvr>
    <a:masterClrMapping/>
  </p:clrMapOvr>
  <p:transition spd="slow">
    <p:sndAc>
      <p:stSnd>
        <p:snd r:embed="rId2" name="volt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127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848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8668784"/>
              </p:ext>
            </p:extLst>
          </p:nvPr>
        </p:nvGraphicFramePr>
        <p:xfrm>
          <a:off x="251520" y="1484784"/>
          <a:ext cx="8568952" cy="4418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Photo Editor 照片" r:id="rId3" imgW="6095238" imgH="4067743" progId="">
                  <p:embed/>
                </p:oleObj>
              </mc:Choice>
              <mc:Fallback>
                <p:oleObj name="Photo Editor 照片" r:id="rId3" imgW="6095238" imgH="4067743" progId="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1484784"/>
                        <a:ext cx="8568952" cy="44180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25" name="Text Box 5"/>
          <p:cNvSpPr txBox="1">
            <a:spLocks noChangeArrowheads="1"/>
          </p:cNvSpPr>
          <p:nvPr/>
        </p:nvSpPr>
        <p:spPr bwMode="auto">
          <a:xfrm>
            <a:off x="34925" y="115888"/>
            <a:ext cx="9145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chemeClr val="bg1"/>
                </a:solidFill>
                <a:ea typeface="黑体" pitchFamily="2" charset="-122"/>
              </a:rPr>
              <a:t>凸透镜对光有汇聚作用</a:t>
            </a:r>
          </a:p>
        </p:txBody>
      </p:sp>
      <p:sp>
        <p:nvSpPr>
          <p:cNvPr id="235526" name="Text Box 6"/>
          <p:cNvSpPr txBox="1">
            <a:spLocks noChangeArrowheads="1"/>
          </p:cNvSpPr>
          <p:nvPr/>
        </p:nvSpPr>
        <p:spPr bwMode="auto">
          <a:xfrm>
            <a:off x="395536" y="188640"/>
            <a:ext cx="849694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kumimoji="1" lang="zh-CN" altLang="en-US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结论：凸透镜对光有发散作用</a:t>
            </a:r>
            <a:r>
              <a:rPr kumimoji="1" lang="en-US" altLang="zh-CN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kumimoji="1" lang="zh-CN" altLang="en-US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所以</a:t>
            </a:r>
            <a:r>
              <a:rPr kumimoji="1" lang="zh-CN" altLang="en-US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黑体" pitchFamily="2" charset="-122"/>
              </a:rPr>
              <a:t>凸</a:t>
            </a:r>
            <a:r>
              <a:rPr kumimoji="1" lang="zh-CN" altLang="en-US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透镜又叫会聚透镜</a:t>
            </a:r>
            <a:r>
              <a:rPr kumimoji="1" lang="en-US" altLang="zh-CN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03378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5" grpId="0" build="allAtOnce"/>
      <p:bldP spid="235526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8" name="Text Box 4"/>
          <p:cNvSpPr txBox="1">
            <a:spLocks noChangeArrowheads="1"/>
          </p:cNvSpPr>
          <p:nvPr/>
        </p:nvSpPr>
        <p:spPr bwMode="auto">
          <a:xfrm>
            <a:off x="684163" y="549275"/>
            <a:ext cx="575945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、凹透镜对光的作用</a:t>
            </a:r>
          </a:p>
        </p:txBody>
      </p:sp>
      <p:pic>
        <p:nvPicPr>
          <p:cNvPr id="236549" name="Picture 5" descr="R1KOX[75R}NN}M9TP7LEU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8125" y="2913112"/>
            <a:ext cx="762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6550" name="Line 6"/>
          <p:cNvSpPr>
            <a:spLocks noChangeShapeType="1"/>
          </p:cNvSpPr>
          <p:nvPr/>
        </p:nvSpPr>
        <p:spPr bwMode="auto">
          <a:xfrm>
            <a:off x="1115963" y="3560812"/>
            <a:ext cx="2447925" cy="0"/>
          </a:xfrm>
          <a:prstGeom prst="line">
            <a:avLst/>
          </a:prstGeom>
          <a:noFill/>
          <a:ln w="28575">
            <a:solidFill>
              <a:srgbClr val="000000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6551" name="Group 7"/>
          <p:cNvGrpSpPr>
            <a:grpSpLocks/>
          </p:cNvGrpSpPr>
          <p:nvPr/>
        </p:nvGrpSpPr>
        <p:grpSpPr bwMode="auto">
          <a:xfrm>
            <a:off x="827038" y="3129012"/>
            <a:ext cx="1296987" cy="144462"/>
            <a:chOff x="1020" y="1842"/>
            <a:chExt cx="1679" cy="91"/>
          </a:xfrm>
        </p:grpSpPr>
        <p:sp>
          <p:nvSpPr>
            <p:cNvPr id="236552" name="Line 8"/>
            <p:cNvSpPr>
              <a:spLocks noChangeShapeType="1"/>
            </p:cNvSpPr>
            <p:nvPr/>
          </p:nvSpPr>
          <p:spPr bwMode="auto">
            <a:xfrm>
              <a:off x="1020" y="1888"/>
              <a:ext cx="1679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6553" name="AutoShape 9"/>
            <p:cNvSpPr>
              <a:spLocks noChangeAspect="1" noChangeArrowheads="1"/>
            </p:cNvSpPr>
            <p:nvPr/>
          </p:nvSpPr>
          <p:spPr bwMode="auto">
            <a:xfrm rot="5400000">
              <a:off x="1881" y="1752"/>
              <a:ext cx="91" cy="272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36554" name="Group 10"/>
          <p:cNvGrpSpPr>
            <a:grpSpLocks/>
          </p:cNvGrpSpPr>
          <p:nvPr/>
        </p:nvGrpSpPr>
        <p:grpSpPr bwMode="auto">
          <a:xfrm>
            <a:off x="827038" y="3489374"/>
            <a:ext cx="1296987" cy="144463"/>
            <a:chOff x="1020" y="1842"/>
            <a:chExt cx="1679" cy="91"/>
          </a:xfrm>
        </p:grpSpPr>
        <p:sp>
          <p:nvSpPr>
            <p:cNvPr id="236555" name="Line 11"/>
            <p:cNvSpPr>
              <a:spLocks noChangeShapeType="1"/>
            </p:cNvSpPr>
            <p:nvPr/>
          </p:nvSpPr>
          <p:spPr bwMode="auto">
            <a:xfrm>
              <a:off x="1020" y="1888"/>
              <a:ext cx="1679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6556" name="AutoShape 12"/>
            <p:cNvSpPr>
              <a:spLocks noChangeAspect="1" noChangeArrowheads="1"/>
            </p:cNvSpPr>
            <p:nvPr/>
          </p:nvSpPr>
          <p:spPr bwMode="auto">
            <a:xfrm rot="5400000">
              <a:off x="1881" y="1752"/>
              <a:ext cx="91" cy="272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36557" name="Group 13"/>
          <p:cNvGrpSpPr>
            <a:grpSpLocks/>
          </p:cNvGrpSpPr>
          <p:nvPr/>
        </p:nvGrpSpPr>
        <p:grpSpPr bwMode="auto">
          <a:xfrm>
            <a:off x="898475" y="3849737"/>
            <a:ext cx="1296988" cy="144462"/>
            <a:chOff x="1020" y="1842"/>
            <a:chExt cx="1679" cy="91"/>
          </a:xfrm>
        </p:grpSpPr>
        <p:sp>
          <p:nvSpPr>
            <p:cNvPr id="236558" name="Line 14"/>
            <p:cNvSpPr>
              <a:spLocks noChangeShapeType="1"/>
            </p:cNvSpPr>
            <p:nvPr/>
          </p:nvSpPr>
          <p:spPr bwMode="auto">
            <a:xfrm>
              <a:off x="1020" y="1888"/>
              <a:ext cx="1679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6559" name="AutoShape 15"/>
            <p:cNvSpPr>
              <a:spLocks noChangeAspect="1" noChangeArrowheads="1"/>
            </p:cNvSpPr>
            <p:nvPr/>
          </p:nvSpPr>
          <p:spPr bwMode="auto">
            <a:xfrm rot="5400000">
              <a:off x="1881" y="1752"/>
              <a:ext cx="91" cy="272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36560" name="Line 16"/>
          <p:cNvSpPr>
            <a:spLocks noChangeShapeType="1"/>
          </p:cNvSpPr>
          <p:nvPr/>
        </p:nvSpPr>
        <p:spPr bwMode="auto">
          <a:xfrm>
            <a:off x="5292725" y="2276475"/>
            <a:ext cx="22320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61" name="Line 17"/>
          <p:cNvSpPr>
            <a:spLocks noChangeShapeType="1"/>
          </p:cNvSpPr>
          <p:nvPr/>
        </p:nvSpPr>
        <p:spPr bwMode="auto">
          <a:xfrm>
            <a:off x="5292725" y="2276475"/>
            <a:ext cx="1150938" cy="14398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62" name="Line 18"/>
          <p:cNvSpPr>
            <a:spLocks noChangeShapeType="1"/>
          </p:cNvSpPr>
          <p:nvPr/>
        </p:nvSpPr>
        <p:spPr bwMode="auto">
          <a:xfrm flipH="1">
            <a:off x="6443663" y="2276475"/>
            <a:ext cx="1081087" cy="14398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6563" name="Group 19"/>
          <p:cNvGrpSpPr>
            <a:grpSpLocks/>
          </p:cNvGrpSpPr>
          <p:nvPr/>
        </p:nvGrpSpPr>
        <p:grpSpPr bwMode="auto">
          <a:xfrm>
            <a:off x="4500563" y="2852738"/>
            <a:ext cx="1296987" cy="144462"/>
            <a:chOff x="1020" y="1842"/>
            <a:chExt cx="1679" cy="91"/>
          </a:xfrm>
        </p:grpSpPr>
        <p:sp>
          <p:nvSpPr>
            <p:cNvPr id="236564" name="Line 20"/>
            <p:cNvSpPr>
              <a:spLocks noChangeShapeType="1"/>
            </p:cNvSpPr>
            <p:nvPr/>
          </p:nvSpPr>
          <p:spPr bwMode="auto">
            <a:xfrm>
              <a:off x="1020" y="1888"/>
              <a:ext cx="1679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6565" name="AutoShape 21"/>
            <p:cNvSpPr>
              <a:spLocks noChangeAspect="1" noChangeArrowheads="1"/>
            </p:cNvSpPr>
            <p:nvPr/>
          </p:nvSpPr>
          <p:spPr bwMode="auto">
            <a:xfrm rot="5400000">
              <a:off x="1881" y="1752"/>
              <a:ext cx="91" cy="272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36569" name="Line 25"/>
          <p:cNvSpPr>
            <a:spLocks noChangeShapeType="1"/>
          </p:cNvSpPr>
          <p:nvPr/>
        </p:nvSpPr>
        <p:spPr bwMode="auto">
          <a:xfrm flipV="1">
            <a:off x="5435600" y="2636838"/>
            <a:ext cx="792163" cy="576262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70" name="Line 26"/>
          <p:cNvSpPr>
            <a:spLocks noChangeShapeType="1"/>
          </p:cNvSpPr>
          <p:nvPr/>
        </p:nvSpPr>
        <p:spPr bwMode="auto">
          <a:xfrm flipV="1">
            <a:off x="5867400" y="2708275"/>
            <a:ext cx="1368425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71" name="Line 27"/>
          <p:cNvSpPr>
            <a:spLocks noChangeShapeType="1"/>
          </p:cNvSpPr>
          <p:nvPr/>
        </p:nvSpPr>
        <p:spPr bwMode="auto">
          <a:xfrm>
            <a:off x="6300788" y="2852738"/>
            <a:ext cx="1428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72" name="Line 28"/>
          <p:cNvSpPr>
            <a:spLocks noChangeShapeType="1"/>
          </p:cNvSpPr>
          <p:nvPr/>
        </p:nvSpPr>
        <p:spPr bwMode="auto">
          <a:xfrm>
            <a:off x="6877050" y="2492375"/>
            <a:ext cx="790575" cy="576263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73" name="Line 29"/>
          <p:cNvSpPr>
            <a:spLocks noChangeShapeType="1"/>
          </p:cNvSpPr>
          <p:nvPr/>
        </p:nvSpPr>
        <p:spPr bwMode="auto">
          <a:xfrm flipV="1">
            <a:off x="7235825" y="1700213"/>
            <a:ext cx="1512888" cy="1008062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74" name="Line 30"/>
          <p:cNvSpPr>
            <a:spLocks noChangeShapeType="1"/>
          </p:cNvSpPr>
          <p:nvPr/>
        </p:nvSpPr>
        <p:spPr bwMode="auto">
          <a:xfrm flipV="1">
            <a:off x="7812088" y="2276475"/>
            <a:ext cx="73025" cy="730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75" name="Line 31"/>
          <p:cNvSpPr>
            <a:spLocks noChangeShapeType="1"/>
          </p:cNvSpPr>
          <p:nvPr/>
        </p:nvSpPr>
        <p:spPr bwMode="auto">
          <a:xfrm flipH="1">
            <a:off x="5435600" y="3716338"/>
            <a:ext cx="1008063" cy="14414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76" name="Line 32"/>
          <p:cNvSpPr>
            <a:spLocks noChangeShapeType="1"/>
          </p:cNvSpPr>
          <p:nvPr/>
        </p:nvSpPr>
        <p:spPr bwMode="auto">
          <a:xfrm>
            <a:off x="6443663" y="3716338"/>
            <a:ext cx="936625" cy="14414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77" name="Line 33"/>
          <p:cNvSpPr>
            <a:spLocks noChangeShapeType="1"/>
          </p:cNvSpPr>
          <p:nvPr/>
        </p:nvSpPr>
        <p:spPr bwMode="auto">
          <a:xfrm>
            <a:off x="5435600" y="5157788"/>
            <a:ext cx="1944688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78" name="Line 34"/>
          <p:cNvSpPr>
            <a:spLocks noChangeShapeType="1"/>
          </p:cNvSpPr>
          <p:nvPr/>
        </p:nvSpPr>
        <p:spPr bwMode="auto">
          <a:xfrm>
            <a:off x="4427538" y="4437063"/>
            <a:ext cx="1512887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6579" name="Group 35"/>
          <p:cNvGrpSpPr>
            <a:grpSpLocks/>
          </p:cNvGrpSpPr>
          <p:nvPr/>
        </p:nvGrpSpPr>
        <p:grpSpPr bwMode="auto">
          <a:xfrm>
            <a:off x="4716463" y="4221163"/>
            <a:ext cx="1296987" cy="144462"/>
            <a:chOff x="1020" y="1842"/>
            <a:chExt cx="1679" cy="91"/>
          </a:xfrm>
        </p:grpSpPr>
        <p:sp>
          <p:nvSpPr>
            <p:cNvPr id="236580" name="Line 36"/>
            <p:cNvSpPr>
              <a:spLocks noChangeShapeType="1"/>
            </p:cNvSpPr>
            <p:nvPr/>
          </p:nvSpPr>
          <p:spPr bwMode="auto">
            <a:xfrm>
              <a:off x="1020" y="1888"/>
              <a:ext cx="1679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6581" name="AutoShape 37"/>
            <p:cNvSpPr>
              <a:spLocks noChangeAspect="1" noChangeArrowheads="1"/>
            </p:cNvSpPr>
            <p:nvPr/>
          </p:nvSpPr>
          <p:spPr bwMode="auto">
            <a:xfrm rot="5400000">
              <a:off x="1881" y="1752"/>
              <a:ext cx="91" cy="272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36582" name="Line 38"/>
          <p:cNvSpPr>
            <a:spLocks noChangeShapeType="1"/>
          </p:cNvSpPr>
          <p:nvPr/>
        </p:nvSpPr>
        <p:spPr bwMode="auto">
          <a:xfrm>
            <a:off x="5724525" y="4005263"/>
            <a:ext cx="647700" cy="647700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83" name="Line 39"/>
          <p:cNvSpPr>
            <a:spLocks noChangeShapeType="1"/>
          </p:cNvSpPr>
          <p:nvPr/>
        </p:nvSpPr>
        <p:spPr bwMode="auto">
          <a:xfrm>
            <a:off x="6011863" y="4292600"/>
            <a:ext cx="936625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84" name="Line 40"/>
          <p:cNvSpPr>
            <a:spLocks noChangeShapeType="1"/>
          </p:cNvSpPr>
          <p:nvPr/>
        </p:nvSpPr>
        <p:spPr bwMode="auto">
          <a:xfrm>
            <a:off x="6300788" y="4365625"/>
            <a:ext cx="287337" cy="7143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85" name="Line 41"/>
          <p:cNvSpPr>
            <a:spLocks noChangeShapeType="1"/>
          </p:cNvSpPr>
          <p:nvPr/>
        </p:nvSpPr>
        <p:spPr bwMode="auto">
          <a:xfrm flipV="1">
            <a:off x="6732588" y="4292600"/>
            <a:ext cx="576262" cy="431800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86" name="Line 42"/>
          <p:cNvSpPr>
            <a:spLocks noChangeShapeType="1"/>
          </p:cNvSpPr>
          <p:nvPr/>
        </p:nvSpPr>
        <p:spPr bwMode="auto">
          <a:xfrm>
            <a:off x="6948488" y="4508500"/>
            <a:ext cx="1800225" cy="108108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6587" name="Line 43"/>
          <p:cNvSpPr>
            <a:spLocks noChangeShapeType="1"/>
          </p:cNvSpPr>
          <p:nvPr/>
        </p:nvSpPr>
        <p:spPr bwMode="auto">
          <a:xfrm>
            <a:off x="7667625" y="4941888"/>
            <a:ext cx="360363" cy="2159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763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36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36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36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3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36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3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3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3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3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36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36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36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36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36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236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69" grpId="0" animBg="1"/>
      <p:bldP spid="236570" grpId="0" animBg="1"/>
      <p:bldP spid="236571" grpId="0" animBg="1"/>
      <p:bldP spid="236572" grpId="0" animBg="1"/>
      <p:bldP spid="236573" grpId="0" animBg="1"/>
      <p:bldP spid="236574" grpId="0" animBg="1"/>
      <p:bldP spid="236582" grpId="0" animBg="1"/>
      <p:bldP spid="236583" grpId="0" animBg="1"/>
      <p:bldP spid="236584" grpId="0" animBg="1"/>
      <p:bldP spid="236585" grpId="0" animBg="1"/>
      <p:bldP spid="236586" grpId="0" animBg="1"/>
      <p:bldP spid="23658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7536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0" y="620713"/>
            <a:ext cx="43910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b="1">
                <a:solidFill>
                  <a:schemeClr val="bg1"/>
                </a:solidFill>
              </a:rPr>
              <a:t>凹透镜对光的作用</a:t>
            </a:r>
          </a:p>
        </p:txBody>
      </p:sp>
    </p:spTree>
    <p:extLst>
      <p:ext uri="{BB962C8B-B14F-4D97-AF65-F5344CB8AC3E}">
        <p14:creationId xmlns:p14="http://schemas.microsoft.com/office/powerpoint/2010/main" val="636684818"/>
      </p:ext>
    </p:extLst>
  </p:cSld>
  <p:clrMapOvr>
    <a:masterClrMapping/>
  </p:clrMapOvr>
  <p:transition spd="slow">
    <p:strips dir="ru"/>
    <p:sndAc>
      <p:stSnd>
        <p:snd r:embed="rId2" name="chimes.wav"/>
      </p:stSnd>
    </p:sndAc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975" y="-242888"/>
            <a:ext cx="97536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116013" y="4868863"/>
            <a:ext cx="7848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4000" b="1" dirty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凹透镜对光线有        作用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0" y="620713"/>
            <a:ext cx="43910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b="1">
                <a:solidFill>
                  <a:schemeClr val="bg1"/>
                </a:solidFill>
              </a:rPr>
              <a:t>凹透镜对光的作用</a:t>
            </a: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5148263" y="4899025"/>
            <a:ext cx="22320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/>
            <a:r>
              <a:rPr lang="zh-CN" altLang="en-US" sz="4000" b="1" dirty="0">
                <a:solidFill>
                  <a:srgbClr val="FF0000"/>
                </a:solidFill>
                <a:ea typeface="黑体" pitchFamily="2" charset="-122"/>
              </a:rPr>
              <a:t>发  散</a:t>
            </a:r>
          </a:p>
        </p:txBody>
      </p:sp>
    </p:spTree>
    <p:extLst>
      <p:ext uri="{BB962C8B-B14F-4D97-AF65-F5344CB8AC3E}">
        <p14:creationId xmlns:p14="http://schemas.microsoft.com/office/powerpoint/2010/main" val="3346983258"/>
      </p:ext>
    </p:extLst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064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9689746"/>
              </p:ext>
            </p:extLst>
          </p:nvPr>
        </p:nvGraphicFramePr>
        <p:xfrm>
          <a:off x="541089" y="476672"/>
          <a:ext cx="8207375" cy="403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name="Photo Editor 照片" r:id="rId3" imgW="6095238" imgH="3962953" progId="">
                  <p:embed/>
                </p:oleObj>
              </mc:Choice>
              <mc:Fallback>
                <p:oleObj name="Photo Editor 照片" r:id="rId3" imgW="6095238" imgH="3962953" progId="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7120" b="819"/>
                      <a:stretch>
                        <a:fillRect/>
                      </a:stretch>
                    </p:blipFill>
                    <p:spPr bwMode="auto">
                      <a:xfrm>
                        <a:off x="541089" y="476672"/>
                        <a:ext cx="8207375" cy="4032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0643" name="Text Box 3"/>
          <p:cNvSpPr txBox="1">
            <a:spLocks noChangeArrowheads="1"/>
          </p:cNvSpPr>
          <p:nvPr/>
        </p:nvSpPr>
        <p:spPr bwMode="auto">
          <a:xfrm>
            <a:off x="539824" y="4509120"/>
            <a:ext cx="820864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kumimoji="1" lang="zh-CN" altLang="en-US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结论：凹透镜对光有发散作用</a:t>
            </a:r>
            <a:r>
              <a:rPr kumimoji="1" lang="en-US" altLang="zh-CN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kumimoji="1" lang="zh-CN" altLang="en-US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所以凹透镜又叫发散透镜</a:t>
            </a:r>
          </a:p>
        </p:txBody>
      </p:sp>
    </p:spTree>
    <p:extLst>
      <p:ext uri="{BB962C8B-B14F-4D97-AF65-F5344CB8AC3E}">
        <p14:creationId xmlns:p14="http://schemas.microsoft.com/office/powerpoint/2010/main" val="1296788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0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0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3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3"/>
          <p:cNvGrpSpPr>
            <a:grpSpLocks/>
          </p:cNvGrpSpPr>
          <p:nvPr/>
        </p:nvGrpSpPr>
        <p:grpSpPr bwMode="auto">
          <a:xfrm>
            <a:off x="574675" y="424507"/>
            <a:ext cx="8316913" cy="2124075"/>
            <a:chOff x="362" y="754"/>
            <a:chExt cx="5239" cy="1338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2812" y="754"/>
              <a:ext cx="227" cy="1338"/>
              <a:chOff x="2517" y="1141"/>
              <a:chExt cx="136" cy="635"/>
            </a:xfrm>
          </p:grpSpPr>
          <p:sp>
            <p:nvSpPr>
              <p:cNvPr id="9" name="xjhgx2"/>
              <p:cNvSpPr>
                <a:spLocks/>
              </p:cNvSpPr>
              <p:nvPr/>
            </p:nvSpPr>
            <p:spPr bwMode="auto">
              <a:xfrm>
                <a:off x="2517" y="1141"/>
                <a:ext cx="136" cy="635"/>
              </a:xfrm>
              <a:custGeom>
                <a:avLst/>
                <a:gdLst>
                  <a:gd name="T0" fmla="*/ 68 w 620"/>
                  <a:gd name="T1" fmla="*/ 0 h 4408"/>
                  <a:gd name="T2" fmla="*/ 52 w 620"/>
                  <a:gd name="T3" fmla="*/ 39 h 4408"/>
                  <a:gd name="T4" fmla="*/ 38 w 620"/>
                  <a:gd name="T5" fmla="*/ 78 h 4408"/>
                  <a:gd name="T6" fmla="*/ 27 w 620"/>
                  <a:gd name="T7" fmla="*/ 118 h 4408"/>
                  <a:gd name="T8" fmla="*/ 17 w 620"/>
                  <a:gd name="T9" fmla="*/ 157 h 4408"/>
                  <a:gd name="T10" fmla="*/ 10 w 620"/>
                  <a:gd name="T11" fmla="*/ 197 h 4408"/>
                  <a:gd name="T12" fmla="*/ 4 w 620"/>
                  <a:gd name="T13" fmla="*/ 237 h 4408"/>
                  <a:gd name="T14" fmla="*/ 1 w 620"/>
                  <a:gd name="T15" fmla="*/ 277 h 4408"/>
                  <a:gd name="T16" fmla="*/ 0 w 620"/>
                  <a:gd name="T17" fmla="*/ 318 h 4408"/>
                  <a:gd name="T18" fmla="*/ 1 w 620"/>
                  <a:gd name="T19" fmla="*/ 358 h 4408"/>
                  <a:gd name="T20" fmla="*/ 4 w 620"/>
                  <a:gd name="T21" fmla="*/ 398 h 4408"/>
                  <a:gd name="T22" fmla="*/ 10 w 620"/>
                  <a:gd name="T23" fmla="*/ 438 h 4408"/>
                  <a:gd name="T24" fmla="*/ 17 w 620"/>
                  <a:gd name="T25" fmla="*/ 478 h 4408"/>
                  <a:gd name="T26" fmla="*/ 27 w 620"/>
                  <a:gd name="T27" fmla="*/ 517 h 4408"/>
                  <a:gd name="T28" fmla="*/ 38 w 620"/>
                  <a:gd name="T29" fmla="*/ 557 h 4408"/>
                  <a:gd name="T30" fmla="*/ 52 w 620"/>
                  <a:gd name="T31" fmla="*/ 596 h 4408"/>
                  <a:gd name="T32" fmla="*/ 68 w 620"/>
                  <a:gd name="T33" fmla="*/ 635 h 4408"/>
                  <a:gd name="T34" fmla="*/ 68 w 620"/>
                  <a:gd name="T35" fmla="*/ 635 h 4408"/>
                  <a:gd name="T36" fmla="*/ 84 w 620"/>
                  <a:gd name="T37" fmla="*/ 596 h 4408"/>
                  <a:gd name="T38" fmla="*/ 98 w 620"/>
                  <a:gd name="T39" fmla="*/ 557 h 4408"/>
                  <a:gd name="T40" fmla="*/ 109 w 620"/>
                  <a:gd name="T41" fmla="*/ 517 h 4408"/>
                  <a:gd name="T42" fmla="*/ 119 w 620"/>
                  <a:gd name="T43" fmla="*/ 478 h 4408"/>
                  <a:gd name="T44" fmla="*/ 126 w 620"/>
                  <a:gd name="T45" fmla="*/ 438 h 4408"/>
                  <a:gd name="T46" fmla="*/ 132 w 620"/>
                  <a:gd name="T47" fmla="*/ 398 h 4408"/>
                  <a:gd name="T48" fmla="*/ 135 w 620"/>
                  <a:gd name="T49" fmla="*/ 358 h 4408"/>
                  <a:gd name="T50" fmla="*/ 136 w 620"/>
                  <a:gd name="T51" fmla="*/ 318 h 4408"/>
                  <a:gd name="T52" fmla="*/ 135 w 620"/>
                  <a:gd name="T53" fmla="*/ 277 h 4408"/>
                  <a:gd name="T54" fmla="*/ 132 w 620"/>
                  <a:gd name="T55" fmla="*/ 237 h 4408"/>
                  <a:gd name="T56" fmla="*/ 126 w 620"/>
                  <a:gd name="T57" fmla="*/ 197 h 4408"/>
                  <a:gd name="T58" fmla="*/ 119 w 620"/>
                  <a:gd name="T59" fmla="*/ 157 h 4408"/>
                  <a:gd name="T60" fmla="*/ 109 w 620"/>
                  <a:gd name="T61" fmla="*/ 118 h 4408"/>
                  <a:gd name="T62" fmla="*/ 98 w 620"/>
                  <a:gd name="T63" fmla="*/ 78 h 4408"/>
                  <a:gd name="T64" fmla="*/ 84 w 620"/>
                  <a:gd name="T65" fmla="*/ 39 h 4408"/>
                  <a:gd name="T66" fmla="*/ 68 w 620"/>
                  <a:gd name="T67" fmla="*/ 0 h 440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1FFFF"/>
                  </a:gs>
                  <a:gs pos="100000">
                    <a:srgbClr val="D5FFFF"/>
                  </a:gs>
                </a:gsLst>
                <a:path path="rect">
                  <a:fillToRect l="50000" t="50000" r="50000" b="50000"/>
                </a:path>
              </a:gradFill>
              <a:ln w="28575" cmpd="sng">
                <a:solidFill>
                  <a:srgbClr val="2D5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>
                <a:off x="2585" y="1162"/>
                <a:ext cx="0" cy="612"/>
              </a:xfrm>
              <a:prstGeom prst="line">
                <a:avLst/>
              </a:prstGeom>
              <a:noFill/>
              <a:ln w="12700">
                <a:solidFill>
                  <a:srgbClr val="00F8F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" name="Line 6"/>
            <p:cNvSpPr>
              <a:spLocks noChangeShapeType="1"/>
            </p:cNvSpPr>
            <p:nvPr/>
          </p:nvSpPr>
          <p:spPr bwMode="auto">
            <a:xfrm flipV="1">
              <a:off x="362" y="1412"/>
              <a:ext cx="523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lg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" name="Oval 25"/>
            <p:cNvSpPr>
              <a:spLocks noChangeAspect="1" noChangeArrowheads="1"/>
            </p:cNvSpPr>
            <p:nvPr/>
          </p:nvSpPr>
          <p:spPr bwMode="auto">
            <a:xfrm>
              <a:off x="2879" y="1366"/>
              <a:ext cx="91" cy="91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 sz="2800">
                <a:ea typeface="楷体_GB2312" pitchFamily="49" charset="-122"/>
              </a:endParaRPr>
            </a:p>
          </p:txBody>
        </p:sp>
        <p:sp>
          <p:nvSpPr>
            <p:cNvPr id="6" name="Text Box 28"/>
            <p:cNvSpPr txBox="1">
              <a:spLocks noChangeArrowheads="1"/>
            </p:cNvSpPr>
            <p:nvPr/>
          </p:nvSpPr>
          <p:spPr bwMode="auto">
            <a:xfrm>
              <a:off x="1541" y="1003"/>
              <a:ext cx="317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i="1">
                  <a:solidFill>
                    <a:srgbClr val="0066CC"/>
                  </a:solidFill>
                  <a:ea typeface="黑体" pitchFamily="2" charset="-122"/>
                </a:rPr>
                <a:t>F</a:t>
              </a:r>
            </a:p>
          </p:txBody>
        </p:sp>
        <p:sp>
          <p:nvSpPr>
            <p:cNvPr id="7" name="Text Box 29"/>
            <p:cNvSpPr txBox="1">
              <a:spLocks noChangeArrowheads="1"/>
            </p:cNvSpPr>
            <p:nvPr/>
          </p:nvSpPr>
          <p:spPr bwMode="auto">
            <a:xfrm>
              <a:off x="4807" y="1003"/>
              <a:ext cx="7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>
                  <a:solidFill>
                    <a:srgbClr val="0066CC"/>
                  </a:solidFill>
                  <a:latin typeface="楷体_GB2312" pitchFamily="49" charset="-122"/>
                  <a:ea typeface="楷体_GB2312" pitchFamily="49" charset="-122"/>
                </a:rPr>
                <a:t>主轴</a:t>
              </a:r>
            </a:p>
          </p:txBody>
        </p:sp>
        <p:sp>
          <p:nvSpPr>
            <p:cNvPr id="8" name="Oval 26"/>
            <p:cNvSpPr>
              <a:spLocks noChangeAspect="1" noChangeArrowheads="1"/>
            </p:cNvSpPr>
            <p:nvPr/>
          </p:nvSpPr>
          <p:spPr bwMode="auto">
            <a:xfrm>
              <a:off x="1668" y="1366"/>
              <a:ext cx="78" cy="78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11" name="Group 72"/>
          <p:cNvGrpSpPr>
            <a:grpSpLocks/>
          </p:cNvGrpSpPr>
          <p:nvPr/>
        </p:nvGrpSpPr>
        <p:grpSpPr bwMode="auto">
          <a:xfrm>
            <a:off x="2665413" y="819795"/>
            <a:ext cx="2124075" cy="1311275"/>
            <a:chOff x="1679" y="1003"/>
            <a:chExt cx="1338" cy="826"/>
          </a:xfrm>
        </p:grpSpPr>
        <p:grpSp>
          <p:nvGrpSpPr>
            <p:cNvPr id="12" name="Group 52"/>
            <p:cNvGrpSpPr>
              <a:grpSpLocks/>
            </p:cNvGrpSpPr>
            <p:nvPr/>
          </p:nvGrpSpPr>
          <p:grpSpPr bwMode="auto">
            <a:xfrm>
              <a:off x="1723" y="1003"/>
              <a:ext cx="1260" cy="386"/>
              <a:chOff x="1723" y="1003"/>
              <a:chExt cx="1260" cy="386"/>
            </a:xfrm>
          </p:grpSpPr>
          <p:sp>
            <p:nvSpPr>
              <p:cNvPr id="19" name="Freeform 20"/>
              <p:cNvSpPr>
                <a:spLocks/>
              </p:cNvSpPr>
              <p:nvPr/>
            </p:nvSpPr>
            <p:spPr bwMode="auto">
              <a:xfrm flipH="1" flipV="1">
                <a:off x="1723" y="1003"/>
                <a:ext cx="1260" cy="386"/>
              </a:xfrm>
              <a:custGeom>
                <a:avLst/>
                <a:gdLst>
                  <a:gd name="T0" fmla="*/ 0 w 1667"/>
                  <a:gd name="T1" fmla="*/ 386 h 536"/>
                  <a:gd name="T2" fmla="*/ 99 w 1667"/>
                  <a:gd name="T3" fmla="*/ 374 h 536"/>
                  <a:gd name="T4" fmla="*/ 1260 w 1667"/>
                  <a:gd name="T5" fmla="*/ 0 h 536"/>
                  <a:gd name="T6" fmla="*/ 0 60000 65536"/>
                  <a:gd name="T7" fmla="*/ 0 60000 65536"/>
                  <a:gd name="T8" fmla="*/ 0 60000 65536"/>
                  <a:gd name="T9" fmla="*/ 0 w 1667"/>
                  <a:gd name="T10" fmla="*/ 0 h 536"/>
                  <a:gd name="T11" fmla="*/ 1667 w 1667"/>
                  <a:gd name="T12" fmla="*/ 536 h 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0" name="Line 49"/>
              <p:cNvSpPr>
                <a:spLocks noChangeShapeType="1"/>
              </p:cNvSpPr>
              <p:nvPr/>
            </p:nvSpPr>
            <p:spPr bwMode="auto">
              <a:xfrm flipV="1">
                <a:off x="2086" y="1207"/>
                <a:ext cx="159" cy="68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" name="Group 51"/>
            <p:cNvGrpSpPr>
              <a:grpSpLocks/>
            </p:cNvGrpSpPr>
            <p:nvPr/>
          </p:nvGrpSpPr>
          <p:grpSpPr bwMode="auto">
            <a:xfrm>
              <a:off x="1679" y="1412"/>
              <a:ext cx="1338" cy="417"/>
              <a:chOff x="1679" y="1412"/>
              <a:chExt cx="1338" cy="417"/>
            </a:xfrm>
          </p:grpSpPr>
          <p:sp>
            <p:nvSpPr>
              <p:cNvPr id="17" name="Freeform 17"/>
              <p:cNvSpPr>
                <a:spLocks/>
              </p:cNvSpPr>
              <p:nvPr/>
            </p:nvSpPr>
            <p:spPr bwMode="auto">
              <a:xfrm>
                <a:off x="1679" y="1412"/>
                <a:ext cx="1338" cy="417"/>
              </a:xfrm>
              <a:custGeom>
                <a:avLst/>
                <a:gdLst>
                  <a:gd name="T0" fmla="*/ 0 w 1338"/>
                  <a:gd name="T1" fmla="*/ 536 h 417"/>
                  <a:gd name="T2" fmla="*/ 131 w 1338"/>
                  <a:gd name="T3" fmla="*/ 520 h 417"/>
                  <a:gd name="T4" fmla="*/ 1667 w 1338"/>
                  <a:gd name="T5" fmla="*/ 0 h 417"/>
                  <a:gd name="T6" fmla="*/ 0 60000 65536"/>
                  <a:gd name="T7" fmla="*/ 0 60000 65536"/>
                  <a:gd name="T8" fmla="*/ 0 60000 65536"/>
                  <a:gd name="T9" fmla="*/ 0 w 1338"/>
                  <a:gd name="T10" fmla="*/ 0 h 417"/>
                  <a:gd name="T11" fmla="*/ 1667 w 1338"/>
                  <a:gd name="T12" fmla="*/ 536 h 41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338" h="417">
                    <a:moveTo>
                      <a:pt x="1338" y="417"/>
                    </a:moveTo>
                    <a:lnTo>
                      <a:pt x="1212" y="396"/>
                    </a:lnTo>
                    <a:lnTo>
                      <a:pt x="0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8" name="Line 50"/>
              <p:cNvSpPr>
                <a:spLocks noChangeShapeType="1"/>
              </p:cNvSpPr>
              <p:nvPr/>
            </p:nvSpPr>
            <p:spPr bwMode="auto">
              <a:xfrm>
                <a:off x="2109" y="1548"/>
                <a:ext cx="136" cy="4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4" name="Group 62"/>
            <p:cNvGrpSpPr>
              <a:grpSpLocks/>
            </p:cNvGrpSpPr>
            <p:nvPr/>
          </p:nvGrpSpPr>
          <p:grpSpPr bwMode="auto">
            <a:xfrm>
              <a:off x="1700" y="1411"/>
              <a:ext cx="1278" cy="1"/>
              <a:chOff x="1700" y="1411"/>
              <a:chExt cx="1278" cy="1"/>
            </a:xfrm>
          </p:grpSpPr>
          <p:sp>
            <p:nvSpPr>
              <p:cNvPr id="15" name="Line 23"/>
              <p:cNvSpPr>
                <a:spLocks noChangeShapeType="1"/>
              </p:cNvSpPr>
              <p:nvPr/>
            </p:nvSpPr>
            <p:spPr bwMode="auto">
              <a:xfrm flipH="1" flipV="1">
                <a:off x="1700" y="1411"/>
                <a:ext cx="1278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6" name="Line 53"/>
              <p:cNvSpPr>
                <a:spLocks noChangeShapeType="1"/>
              </p:cNvSpPr>
              <p:nvPr/>
            </p:nvSpPr>
            <p:spPr bwMode="auto">
              <a:xfrm>
                <a:off x="2109" y="1412"/>
                <a:ext cx="113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1" name="Group 61"/>
          <p:cNvGrpSpPr>
            <a:grpSpLocks/>
          </p:cNvGrpSpPr>
          <p:nvPr/>
        </p:nvGrpSpPr>
        <p:grpSpPr bwMode="auto">
          <a:xfrm>
            <a:off x="4730750" y="819795"/>
            <a:ext cx="3297238" cy="1296987"/>
            <a:chOff x="2980" y="1003"/>
            <a:chExt cx="2077" cy="817"/>
          </a:xfrm>
        </p:grpSpPr>
        <p:grpSp>
          <p:nvGrpSpPr>
            <p:cNvPr id="22" name="Group 59"/>
            <p:cNvGrpSpPr>
              <a:grpSpLocks/>
            </p:cNvGrpSpPr>
            <p:nvPr/>
          </p:nvGrpSpPr>
          <p:grpSpPr bwMode="auto">
            <a:xfrm>
              <a:off x="2993" y="1003"/>
              <a:ext cx="2064" cy="3"/>
              <a:chOff x="2993" y="1003"/>
              <a:chExt cx="2064" cy="3"/>
            </a:xfrm>
          </p:grpSpPr>
          <p:sp>
            <p:nvSpPr>
              <p:cNvPr id="29" name="Line 8"/>
              <p:cNvSpPr>
                <a:spLocks noChangeShapeType="1"/>
              </p:cNvSpPr>
              <p:nvPr/>
            </p:nvSpPr>
            <p:spPr bwMode="auto">
              <a:xfrm flipH="1" flipV="1">
                <a:off x="2993" y="1006"/>
                <a:ext cx="206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30" name="Line 55"/>
              <p:cNvSpPr>
                <a:spLocks noChangeShapeType="1"/>
              </p:cNvSpPr>
              <p:nvPr/>
            </p:nvSpPr>
            <p:spPr bwMode="auto">
              <a:xfrm>
                <a:off x="3787" y="1003"/>
                <a:ext cx="113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3" name="Group 60"/>
            <p:cNvGrpSpPr>
              <a:grpSpLocks/>
            </p:cNvGrpSpPr>
            <p:nvPr/>
          </p:nvGrpSpPr>
          <p:grpSpPr bwMode="auto">
            <a:xfrm>
              <a:off x="2980" y="1412"/>
              <a:ext cx="2054" cy="4"/>
              <a:chOff x="2980" y="1412"/>
              <a:chExt cx="2054" cy="4"/>
            </a:xfrm>
          </p:grpSpPr>
          <p:sp>
            <p:nvSpPr>
              <p:cNvPr id="27" name="Line 14"/>
              <p:cNvSpPr>
                <a:spLocks noChangeShapeType="1"/>
              </p:cNvSpPr>
              <p:nvPr/>
            </p:nvSpPr>
            <p:spPr bwMode="auto">
              <a:xfrm flipH="1" flipV="1">
                <a:off x="2980" y="1415"/>
                <a:ext cx="2054" cy="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8" name="Line 56"/>
              <p:cNvSpPr>
                <a:spLocks noChangeShapeType="1"/>
              </p:cNvSpPr>
              <p:nvPr/>
            </p:nvSpPr>
            <p:spPr bwMode="auto">
              <a:xfrm>
                <a:off x="3810" y="1412"/>
                <a:ext cx="113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4" name="Group 58"/>
            <p:cNvGrpSpPr>
              <a:grpSpLocks/>
            </p:cNvGrpSpPr>
            <p:nvPr/>
          </p:nvGrpSpPr>
          <p:grpSpPr bwMode="auto">
            <a:xfrm>
              <a:off x="2993" y="1820"/>
              <a:ext cx="2064" cy="0"/>
              <a:chOff x="2993" y="1820"/>
              <a:chExt cx="2064" cy="0"/>
            </a:xfrm>
          </p:grpSpPr>
          <p:sp>
            <p:nvSpPr>
              <p:cNvPr id="25" name="Line 11"/>
              <p:cNvSpPr>
                <a:spLocks noChangeShapeType="1"/>
              </p:cNvSpPr>
              <p:nvPr/>
            </p:nvSpPr>
            <p:spPr bwMode="auto">
              <a:xfrm flipH="1">
                <a:off x="2993" y="1820"/>
                <a:ext cx="206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6" name="Line 57"/>
              <p:cNvSpPr>
                <a:spLocks noChangeShapeType="1"/>
              </p:cNvSpPr>
              <p:nvPr/>
            </p:nvSpPr>
            <p:spPr bwMode="auto">
              <a:xfrm>
                <a:off x="3810" y="1820"/>
                <a:ext cx="113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31" name="Group 70"/>
          <p:cNvGrpSpPr>
            <a:grpSpLocks/>
          </p:cNvGrpSpPr>
          <p:nvPr/>
        </p:nvGrpSpPr>
        <p:grpSpPr bwMode="auto">
          <a:xfrm>
            <a:off x="4464050" y="243532"/>
            <a:ext cx="1924050" cy="628650"/>
            <a:chOff x="2812" y="640"/>
            <a:chExt cx="1212" cy="396"/>
          </a:xfrm>
        </p:grpSpPr>
        <p:sp>
          <p:nvSpPr>
            <p:cNvPr id="32" name="Freeform 17"/>
            <p:cNvSpPr>
              <a:spLocks/>
            </p:cNvSpPr>
            <p:nvPr/>
          </p:nvSpPr>
          <p:spPr bwMode="auto">
            <a:xfrm flipV="1">
              <a:off x="2812" y="640"/>
              <a:ext cx="1212" cy="396"/>
            </a:xfrm>
            <a:custGeom>
              <a:avLst/>
              <a:gdLst>
                <a:gd name="T0" fmla="*/ 0 w 1212"/>
                <a:gd name="T1" fmla="*/ 536 h 396"/>
                <a:gd name="T2" fmla="*/ 131 w 1212"/>
                <a:gd name="T3" fmla="*/ 520 h 396"/>
                <a:gd name="T4" fmla="*/ 1667 w 1212"/>
                <a:gd name="T5" fmla="*/ 0 h 396"/>
                <a:gd name="T6" fmla="*/ 0 60000 65536"/>
                <a:gd name="T7" fmla="*/ 0 60000 65536"/>
                <a:gd name="T8" fmla="*/ 0 60000 65536"/>
                <a:gd name="T9" fmla="*/ 0 w 1212"/>
                <a:gd name="T10" fmla="*/ 0 h 396"/>
                <a:gd name="T11" fmla="*/ 1667 w 1212"/>
                <a:gd name="T12" fmla="*/ 536 h 39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3" name="Arc 68"/>
            <p:cNvSpPr>
              <a:spLocks/>
            </p:cNvSpPr>
            <p:nvPr/>
          </p:nvSpPr>
          <p:spPr bwMode="auto">
            <a:xfrm>
              <a:off x="3515" y="754"/>
              <a:ext cx="182" cy="159"/>
            </a:xfrm>
            <a:custGeom>
              <a:avLst/>
              <a:gdLst>
                <a:gd name="T0" fmla="*/ 0 w 21600"/>
                <a:gd name="T1" fmla="*/ 0 h 21600"/>
                <a:gd name="T2" fmla="*/ 182 w 21600"/>
                <a:gd name="T3" fmla="*/ 159 h 21600"/>
                <a:gd name="T4" fmla="*/ 0 w 21600"/>
                <a:gd name="T5" fmla="*/ 159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 type="triangle" w="med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CC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4" name="Group 71"/>
          <p:cNvGrpSpPr>
            <a:grpSpLocks/>
          </p:cNvGrpSpPr>
          <p:nvPr/>
        </p:nvGrpSpPr>
        <p:grpSpPr bwMode="auto">
          <a:xfrm>
            <a:off x="4463480" y="1844824"/>
            <a:ext cx="1924050" cy="628650"/>
            <a:chOff x="2857" y="1797"/>
            <a:chExt cx="1212" cy="396"/>
          </a:xfrm>
        </p:grpSpPr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2857" y="1797"/>
              <a:ext cx="1212" cy="396"/>
            </a:xfrm>
            <a:custGeom>
              <a:avLst/>
              <a:gdLst>
                <a:gd name="T0" fmla="*/ 0 w 1212"/>
                <a:gd name="T1" fmla="*/ 536 h 396"/>
                <a:gd name="T2" fmla="*/ 131 w 1212"/>
                <a:gd name="T3" fmla="*/ 520 h 396"/>
                <a:gd name="T4" fmla="*/ 1667 w 1212"/>
                <a:gd name="T5" fmla="*/ 0 h 396"/>
                <a:gd name="T6" fmla="*/ 0 60000 65536"/>
                <a:gd name="T7" fmla="*/ 0 60000 65536"/>
                <a:gd name="T8" fmla="*/ 0 60000 65536"/>
                <a:gd name="T9" fmla="*/ 0 w 1212"/>
                <a:gd name="T10" fmla="*/ 0 h 396"/>
                <a:gd name="T11" fmla="*/ 1667 w 1212"/>
                <a:gd name="T12" fmla="*/ 536 h 39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" name="Arc 69"/>
            <p:cNvSpPr>
              <a:spLocks/>
            </p:cNvSpPr>
            <p:nvPr/>
          </p:nvSpPr>
          <p:spPr bwMode="auto">
            <a:xfrm flipV="1">
              <a:off x="3538" y="1911"/>
              <a:ext cx="182" cy="159"/>
            </a:xfrm>
            <a:custGeom>
              <a:avLst/>
              <a:gdLst>
                <a:gd name="T0" fmla="*/ 0 w 21600"/>
                <a:gd name="T1" fmla="*/ 0 h 21600"/>
                <a:gd name="T2" fmla="*/ 182 w 21600"/>
                <a:gd name="T3" fmla="*/ 159 h 21600"/>
                <a:gd name="T4" fmla="*/ 0 w 21600"/>
                <a:gd name="T5" fmla="*/ 159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 type="triangle" w="med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CC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7" name="Group 52"/>
          <p:cNvGrpSpPr>
            <a:grpSpLocks/>
          </p:cNvGrpSpPr>
          <p:nvPr/>
        </p:nvGrpSpPr>
        <p:grpSpPr bwMode="auto">
          <a:xfrm>
            <a:off x="-252536" y="2356768"/>
            <a:ext cx="6156325" cy="1700212"/>
            <a:chOff x="748" y="567"/>
            <a:chExt cx="3967" cy="1270"/>
          </a:xfrm>
        </p:grpSpPr>
        <p:sp>
          <p:nvSpPr>
            <p:cNvPr id="38" name="Line 3"/>
            <p:cNvSpPr>
              <a:spLocks noChangeShapeType="1"/>
            </p:cNvSpPr>
            <p:nvPr/>
          </p:nvSpPr>
          <p:spPr bwMode="auto">
            <a:xfrm>
              <a:off x="748" y="1207"/>
              <a:ext cx="3967" cy="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9" name="xjhgx3"/>
            <p:cNvSpPr>
              <a:spLocks/>
            </p:cNvSpPr>
            <p:nvPr/>
          </p:nvSpPr>
          <p:spPr bwMode="auto">
            <a:xfrm>
              <a:off x="2471" y="567"/>
              <a:ext cx="249" cy="1270"/>
            </a:xfrm>
            <a:custGeom>
              <a:avLst/>
              <a:gdLst>
                <a:gd name="T0" fmla="*/ 249 w 980"/>
                <a:gd name="T1" fmla="*/ 0 h 4408"/>
                <a:gd name="T2" fmla="*/ 230 w 980"/>
                <a:gd name="T3" fmla="*/ 78 h 4408"/>
                <a:gd name="T4" fmla="*/ 215 w 980"/>
                <a:gd name="T5" fmla="*/ 156 h 4408"/>
                <a:gd name="T6" fmla="*/ 201 w 980"/>
                <a:gd name="T7" fmla="*/ 235 h 4408"/>
                <a:gd name="T8" fmla="*/ 190 w 980"/>
                <a:gd name="T9" fmla="*/ 314 h 4408"/>
                <a:gd name="T10" fmla="*/ 181 w 980"/>
                <a:gd name="T11" fmla="*/ 394 h 4408"/>
                <a:gd name="T12" fmla="*/ 175 w 980"/>
                <a:gd name="T13" fmla="*/ 474 h 4408"/>
                <a:gd name="T14" fmla="*/ 172 w 980"/>
                <a:gd name="T15" fmla="*/ 555 h 4408"/>
                <a:gd name="T16" fmla="*/ 170 w 980"/>
                <a:gd name="T17" fmla="*/ 635 h 4408"/>
                <a:gd name="T18" fmla="*/ 172 w 980"/>
                <a:gd name="T19" fmla="*/ 715 h 4408"/>
                <a:gd name="T20" fmla="*/ 175 w 980"/>
                <a:gd name="T21" fmla="*/ 796 h 4408"/>
                <a:gd name="T22" fmla="*/ 181 w 980"/>
                <a:gd name="T23" fmla="*/ 876 h 4408"/>
                <a:gd name="T24" fmla="*/ 190 w 980"/>
                <a:gd name="T25" fmla="*/ 956 h 4408"/>
                <a:gd name="T26" fmla="*/ 201 w 980"/>
                <a:gd name="T27" fmla="*/ 1035 h 4408"/>
                <a:gd name="T28" fmla="*/ 215 w 980"/>
                <a:gd name="T29" fmla="*/ 1114 h 4408"/>
                <a:gd name="T30" fmla="*/ 230 w 980"/>
                <a:gd name="T31" fmla="*/ 1192 h 4408"/>
                <a:gd name="T32" fmla="*/ 249 w 980"/>
                <a:gd name="T33" fmla="*/ 1270 h 4408"/>
                <a:gd name="T34" fmla="*/ 0 w 980"/>
                <a:gd name="T35" fmla="*/ 1270 h 4408"/>
                <a:gd name="T36" fmla="*/ 19 w 980"/>
                <a:gd name="T37" fmla="*/ 1192 h 4408"/>
                <a:gd name="T38" fmla="*/ 34 w 980"/>
                <a:gd name="T39" fmla="*/ 1114 h 4408"/>
                <a:gd name="T40" fmla="*/ 48 w 980"/>
                <a:gd name="T41" fmla="*/ 1035 h 4408"/>
                <a:gd name="T42" fmla="*/ 59 w 980"/>
                <a:gd name="T43" fmla="*/ 956 h 4408"/>
                <a:gd name="T44" fmla="*/ 68 w 980"/>
                <a:gd name="T45" fmla="*/ 876 h 4408"/>
                <a:gd name="T46" fmla="*/ 74 w 980"/>
                <a:gd name="T47" fmla="*/ 796 h 4408"/>
                <a:gd name="T48" fmla="*/ 77 w 980"/>
                <a:gd name="T49" fmla="*/ 715 h 4408"/>
                <a:gd name="T50" fmla="*/ 79 w 980"/>
                <a:gd name="T51" fmla="*/ 635 h 4408"/>
                <a:gd name="T52" fmla="*/ 77 w 980"/>
                <a:gd name="T53" fmla="*/ 555 h 4408"/>
                <a:gd name="T54" fmla="*/ 74 w 980"/>
                <a:gd name="T55" fmla="*/ 474 h 4408"/>
                <a:gd name="T56" fmla="*/ 68 w 980"/>
                <a:gd name="T57" fmla="*/ 394 h 4408"/>
                <a:gd name="T58" fmla="*/ 59 w 980"/>
                <a:gd name="T59" fmla="*/ 314 h 4408"/>
                <a:gd name="T60" fmla="*/ 48 w 980"/>
                <a:gd name="T61" fmla="*/ 235 h 4408"/>
                <a:gd name="T62" fmla="*/ 34 w 980"/>
                <a:gd name="T63" fmla="*/ 156 h 4408"/>
                <a:gd name="T64" fmla="*/ 19 w 980"/>
                <a:gd name="T65" fmla="*/ 78 h 4408"/>
                <a:gd name="T66" fmla="*/ 0 w 980"/>
                <a:gd name="T67" fmla="*/ 0 h 4408"/>
                <a:gd name="T68" fmla="*/ 249 w 980"/>
                <a:gd name="T69" fmla="*/ 0 h 440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</a:gradFill>
            <a:ln w="28575" cmpd="sng">
              <a:solidFill>
                <a:srgbClr val="2D5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Oval 39"/>
            <p:cNvSpPr>
              <a:spLocks noChangeArrowheads="1"/>
            </p:cNvSpPr>
            <p:nvPr/>
          </p:nvSpPr>
          <p:spPr bwMode="auto">
            <a:xfrm>
              <a:off x="2561" y="1179"/>
              <a:ext cx="69" cy="68"/>
            </a:xfrm>
            <a:prstGeom prst="ellipse">
              <a:avLst/>
            </a:prstGeom>
            <a:solidFill>
              <a:srgbClr val="FFFF66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2800">
                <a:solidFill>
                  <a:srgbClr val="0066CC"/>
                </a:solidFill>
                <a:latin typeface="宋体" charset="-122"/>
              </a:endParaRPr>
            </a:p>
          </p:txBody>
        </p:sp>
        <p:sp>
          <p:nvSpPr>
            <p:cNvPr id="41" name="Oval 22"/>
            <p:cNvSpPr>
              <a:spLocks noChangeAspect="1" noChangeArrowheads="1"/>
            </p:cNvSpPr>
            <p:nvPr/>
          </p:nvSpPr>
          <p:spPr bwMode="auto">
            <a:xfrm>
              <a:off x="1450" y="1179"/>
              <a:ext cx="68" cy="68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 sz="2800">
                <a:solidFill>
                  <a:srgbClr val="0066CC"/>
                </a:solidFill>
                <a:ea typeface="楷体_GB2312" pitchFamily="49" charset="-122"/>
              </a:endParaRPr>
            </a:p>
          </p:txBody>
        </p:sp>
        <p:sp>
          <p:nvSpPr>
            <p:cNvPr id="42" name="Text Box 21"/>
            <p:cNvSpPr txBox="1">
              <a:spLocks noChangeArrowheads="1"/>
            </p:cNvSpPr>
            <p:nvPr/>
          </p:nvSpPr>
          <p:spPr bwMode="auto">
            <a:xfrm>
              <a:off x="1338" y="822"/>
              <a:ext cx="386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0" lang="en-US" altLang="zh-CN">
                  <a:solidFill>
                    <a:srgbClr val="0066CC"/>
                  </a:solidFill>
                  <a:latin typeface="宋体" charset="-122"/>
                </a:rPr>
                <a:t>F</a:t>
              </a:r>
            </a:p>
          </p:txBody>
        </p:sp>
        <p:sp>
          <p:nvSpPr>
            <p:cNvPr id="43" name="Oval 22"/>
            <p:cNvSpPr>
              <a:spLocks noChangeAspect="1" noChangeArrowheads="1"/>
            </p:cNvSpPr>
            <p:nvPr/>
          </p:nvSpPr>
          <p:spPr bwMode="auto">
            <a:xfrm>
              <a:off x="3674" y="1185"/>
              <a:ext cx="68" cy="68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 sz="2800">
                <a:solidFill>
                  <a:srgbClr val="0066CC"/>
                </a:solidFill>
                <a:ea typeface="楷体_GB2312" pitchFamily="49" charset="-122"/>
              </a:endParaRPr>
            </a:p>
          </p:txBody>
        </p:sp>
        <p:sp>
          <p:nvSpPr>
            <p:cNvPr id="44" name="Text Box 21"/>
            <p:cNvSpPr txBox="1">
              <a:spLocks noChangeArrowheads="1"/>
            </p:cNvSpPr>
            <p:nvPr/>
          </p:nvSpPr>
          <p:spPr bwMode="auto">
            <a:xfrm>
              <a:off x="3492" y="799"/>
              <a:ext cx="387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0" lang="en-US" altLang="zh-CN">
                  <a:solidFill>
                    <a:srgbClr val="0066CC"/>
                  </a:solidFill>
                  <a:latin typeface="宋体" charset="-122"/>
                </a:rPr>
                <a:t>F</a:t>
              </a:r>
            </a:p>
          </p:txBody>
        </p:sp>
      </p:grpSp>
      <p:grpSp>
        <p:nvGrpSpPr>
          <p:cNvPr id="45" name="Group 53"/>
          <p:cNvGrpSpPr>
            <a:grpSpLocks/>
          </p:cNvGrpSpPr>
          <p:nvPr/>
        </p:nvGrpSpPr>
        <p:grpSpPr bwMode="auto">
          <a:xfrm>
            <a:off x="285627" y="1969418"/>
            <a:ext cx="2378075" cy="2411412"/>
            <a:chOff x="1087" y="278"/>
            <a:chExt cx="1567" cy="1835"/>
          </a:xfrm>
        </p:grpSpPr>
        <p:grpSp>
          <p:nvGrpSpPr>
            <p:cNvPr id="46" name="Group 15"/>
            <p:cNvGrpSpPr>
              <a:grpSpLocks/>
            </p:cNvGrpSpPr>
            <p:nvPr/>
          </p:nvGrpSpPr>
          <p:grpSpPr bwMode="auto">
            <a:xfrm>
              <a:off x="1087" y="1217"/>
              <a:ext cx="1508" cy="8"/>
              <a:chOff x="1237" y="2387"/>
              <a:chExt cx="1679" cy="8"/>
            </a:xfrm>
          </p:grpSpPr>
          <p:sp>
            <p:nvSpPr>
              <p:cNvPr id="53" name="Line 11"/>
              <p:cNvSpPr>
                <a:spLocks noChangeShapeType="1"/>
              </p:cNvSpPr>
              <p:nvPr/>
            </p:nvSpPr>
            <p:spPr bwMode="auto">
              <a:xfrm>
                <a:off x="1237" y="2395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4" name="Line 17"/>
              <p:cNvSpPr>
                <a:spLocks noChangeShapeType="1"/>
              </p:cNvSpPr>
              <p:nvPr/>
            </p:nvSpPr>
            <p:spPr bwMode="auto">
              <a:xfrm flipV="1">
                <a:off x="1837" y="2387"/>
                <a:ext cx="18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7" name="Group 47"/>
            <p:cNvGrpSpPr>
              <a:grpSpLocks/>
            </p:cNvGrpSpPr>
            <p:nvPr/>
          </p:nvGrpSpPr>
          <p:grpSpPr bwMode="auto">
            <a:xfrm>
              <a:off x="1274" y="1595"/>
              <a:ext cx="1380" cy="518"/>
              <a:chOff x="1577" y="1593"/>
              <a:chExt cx="1474" cy="520"/>
            </a:xfrm>
          </p:grpSpPr>
          <p:sp>
            <p:nvSpPr>
              <p:cNvPr id="51" name="Freeform 14"/>
              <p:cNvSpPr>
                <a:spLocks/>
              </p:cNvSpPr>
              <p:nvPr/>
            </p:nvSpPr>
            <p:spPr bwMode="auto">
              <a:xfrm>
                <a:off x="1577" y="1593"/>
                <a:ext cx="1474" cy="520"/>
              </a:xfrm>
              <a:custGeom>
                <a:avLst/>
                <a:gdLst>
                  <a:gd name="T0" fmla="*/ 0 w 1474"/>
                  <a:gd name="T1" fmla="*/ 536 h 520"/>
                  <a:gd name="T2" fmla="*/ 131 w 1474"/>
                  <a:gd name="T3" fmla="*/ 520 h 520"/>
                  <a:gd name="T4" fmla="*/ 1667 w 1474"/>
                  <a:gd name="T5" fmla="*/ 0 h 520"/>
                  <a:gd name="T6" fmla="*/ 0 60000 65536"/>
                  <a:gd name="T7" fmla="*/ 0 60000 65536"/>
                  <a:gd name="T8" fmla="*/ 0 60000 65536"/>
                  <a:gd name="T9" fmla="*/ 0 w 1474"/>
                  <a:gd name="T10" fmla="*/ 0 h 520"/>
                  <a:gd name="T11" fmla="*/ 1667 w 1474"/>
                  <a:gd name="T12" fmla="*/ 536 h 5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474" h="520">
                    <a:moveTo>
                      <a:pt x="0" y="520"/>
                    </a:moveTo>
                    <a:lnTo>
                      <a:pt x="1474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2" name="Line 23"/>
              <p:cNvSpPr>
                <a:spLocks noChangeShapeType="1"/>
              </p:cNvSpPr>
              <p:nvPr/>
            </p:nvSpPr>
            <p:spPr bwMode="auto">
              <a:xfrm flipV="1">
                <a:off x="1930" y="1916"/>
                <a:ext cx="196" cy="68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8" name="Group 46"/>
            <p:cNvGrpSpPr>
              <a:grpSpLocks/>
            </p:cNvGrpSpPr>
            <p:nvPr/>
          </p:nvGrpSpPr>
          <p:grpSpPr bwMode="auto">
            <a:xfrm>
              <a:off x="1211" y="278"/>
              <a:ext cx="1379" cy="518"/>
              <a:chOff x="1509" y="271"/>
              <a:chExt cx="1474" cy="520"/>
            </a:xfrm>
          </p:grpSpPr>
          <p:sp>
            <p:nvSpPr>
              <p:cNvPr id="49" name="Freeform 17"/>
              <p:cNvSpPr>
                <a:spLocks/>
              </p:cNvSpPr>
              <p:nvPr/>
            </p:nvSpPr>
            <p:spPr bwMode="auto">
              <a:xfrm>
                <a:off x="1509" y="271"/>
                <a:ext cx="1474" cy="520"/>
              </a:xfrm>
              <a:custGeom>
                <a:avLst/>
                <a:gdLst>
                  <a:gd name="T0" fmla="*/ 0 w 1474"/>
                  <a:gd name="T1" fmla="*/ 536 h 520"/>
                  <a:gd name="T2" fmla="*/ 131 w 1474"/>
                  <a:gd name="T3" fmla="*/ 520 h 520"/>
                  <a:gd name="T4" fmla="*/ 1667 w 1474"/>
                  <a:gd name="T5" fmla="*/ 0 h 520"/>
                  <a:gd name="T6" fmla="*/ 0 60000 65536"/>
                  <a:gd name="T7" fmla="*/ 0 60000 65536"/>
                  <a:gd name="T8" fmla="*/ 0 60000 65536"/>
                  <a:gd name="T9" fmla="*/ 0 w 1474"/>
                  <a:gd name="T10" fmla="*/ 0 h 520"/>
                  <a:gd name="T11" fmla="*/ 1667 w 1474"/>
                  <a:gd name="T12" fmla="*/ 536 h 5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474" h="520">
                    <a:moveTo>
                      <a:pt x="0" y="0"/>
                    </a:moveTo>
                    <a:lnTo>
                      <a:pt x="1474" y="52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0" name="Line 26"/>
              <p:cNvSpPr>
                <a:spLocks noChangeShapeType="1"/>
              </p:cNvSpPr>
              <p:nvPr/>
            </p:nvSpPr>
            <p:spPr bwMode="auto">
              <a:xfrm>
                <a:off x="1906" y="406"/>
                <a:ext cx="174" cy="68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55" name="Group 54"/>
          <p:cNvGrpSpPr>
            <a:grpSpLocks/>
          </p:cNvGrpSpPr>
          <p:nvPr/>
        </p:nvGrpSpPr>
        <p:grpSpPr bwMode="auto">
          <a:xfrm>
            <a:off x="2555752" y="2653630"/>
            <a:ext cx="2479675" cy="1044575"/>
            <a:chOff x="2588" y="799"/>
            <a:chExt cx="1562" cy="805"/>
          </a:xfrm>
        </p:grpSpPr>
        <p:grpSp>
          <p:nvGrpSpPr>
            <p:cNvPr id="56" name="Group 12"/>
            <p:cNvGrpSpPr>
              <a:grpSpLocks/>
            </p:cNvGrpSpPr>
            <p:nvPr/>
          </p:nvGrpSpPr>
          <p:grpSpPr bwMode="auto">
            <a:xfrm>
              <a:off x="2598" y="799"/>
              <a:ext cx="1507" cy="8"/>
              <a:chOff x="1229" y="1979"/>
              <a:chExt cx="1679" cy="8"/>
            </a:xfrm>
          </p:grpSpPr>
          <p:sp>
            <p:nvSpPr>
              <p:cNvPr id="63" name="Line 5"/>
              <p:cNvSpPr>
                <a:spLocks noChangeShapeType="1"/>
              </p:cNvSpPr>
              <p:nvPr/>
            </p:nvSpPr>
            <p:spPr bwMode="auto">
              <a:xfrm>
                <a:off x="1229" y="1987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64" name="Line 14"/>
              <p:cNvSpPr>
                <a:spLocks noChangeShapeType="1"/>
              </p:cNvSpPr>
              <p:nvPr/>
            </p:nvSpPr>
            <p:spPr bwMode="auto">
              <a:xfrm flipV="1">
                <a:off x="1837" y="1979"/>
                <a:ext cx="18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7" name="Group 18"/>
            <p:cNvGrpSpPr>
              <a:grpSpLocks/>
            </p:cNvGrpSpPr>
            <p:nvPr/>
          </p:nvGrpSpPr>
          <p:grpSpPr bwMode="auto">
            <a:xfrm>
              <a:off x="2642" y="1595"/>
              <a:ext cx="1508" cy="9"/>
              <a:chOff x="1219" y="2795"/>
              <a:chExt cx="1679" cy="9"/>
            </a:xfrm>
          </p:grpSpPr>
          <p:sp>
            <p:nvSpPr>
              <p:cNvPr id="61" name="Line 8"/>
              <p:cNvSpPr>
                <a:spLocks noChangeShapeType="1"/>
              </p:cNvSpPr>
              <p:nvPr/>
            </p:nvSpPr>
            <p:spPr bwMode="auto">
              <a:xfrm>
                <a:off x="1219" y="2804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62" name="Line 20"/>
              <p:cNvSpPr>
                <a:spLocks noChangeShapeType="1"/>
              </p:cNvSpPr>
              <p:nvPr/>
            </p:nvSpPr>
            <p:spPr bwMode="auto">
              <a:xfrm flipV="1">
                <a:off x="1905" y="2795"/>
                <a:ext cx="135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8" name="Group 27"/>
            <p:cNvGrpSpPr>
              <a:grpSpLocks/>
            </p:cNvGrpSpPr>
            <p:nvPr/>
          </p:nvGrpSpPr>
          <p:grpSpPr bwMode="auto">
            <a:xfrm>
              <a:off x="2588" y="1217"/>
              <a:ext cx="1508" cy="9"/>
              <a:chOff x="2908" y="2387"/>
              <a:chExt cx="1679" cy="9"/>
            </a:xfrm>
          </p:grpSpPr>
          <p:sp>
            <p:nvSpPr>
              <p:cNvPr id="59" name="Line 20"/>
              <p:cNvSpPr>
                <a:spLocks noChangeShapeType="1"/>
              </p:cNvSpPr>
              <p:nvPr/>
            </p:nvSpPr>
            <p:spPr bwMode="auto">
              <a:xfrm>
                <a:off x="2908" y="2396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60" name="Line 29"/>
              <p:cNvSpPr>
                <a:spLocks noChangeShapeType="1"/>
              </p:cNvSpPr>
              <p:nvPr/>
            </p:nvSpPr>
            <p:spPr bwMode="auto">
              <a:xfrm flipV="1">
                <a:off x="3583" y="2387"/>
                <a:ext cx="18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5" name="Group 90"/>
          <p:cNvGrpSpPr>
            <a:grpSpLocks/>
          </p:cNvGrpSpPr>
          <p:nvPr/>
        </p:nvGrpSpPr>
        <p:grpSpPr bwMode="auto">
          <a:xfrm>
            <a:off x="2627189" y="2690143"/>
            <a:ext cx="1800225" cy="1008062"/>
            <a:chOff x="2562" y="777"/>
            <a:chExt cx="1134" cy="635"/>
          </a:xfrm>
        </p:grpSpPr>
        <p:sp>
          <p:nvSpPr>
            <p:cNvPr id="66" name="Line 31"/>
            <p:cNvSpPr>
              <a:spLocks noChangeShapeType="1"/>
            </p:cNvSpPr>
            <p:nvPr/>
          </p:nvSpPr>
          <p:spPr bwMode="auto">
            <a:xfrm flipV="1">
              <a:off x="2562" y="1102"/>
              <a:ext cx="1112" cy="31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Line 32"/>
            <p:cNvSpPr>
              <a:spLocks noChangeShapeType="1"/>
            </p:cNvSpPr>
            <p:nvPr/>
          </p:nvSpPr>
          <p:spPr bwMode="auto">
            <a:xfrm>
              <a:off x="2583" y="777"/>
              <a:ext cx="1068" cy="317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Line 33"/>
            <p:cNvSpPr>
              <a:spLocks noChangeShapeType="1"/>
            </p:cNvSpPr>
            <p:nvPr/>
          </p:nvSpPr>
          <p:spPr bwMode="auto">
            <a:xfrm>
              <a:off x="2626" y="1102"/>
              <a:ext cx="107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9" name="Freeform 50"/>
          <p:cNvSpPr>
            <a:spLocks/>
          </p:cNvSpPr>
          <p:nvPr/>
        </p:nvSpPr>
        <p:spPr bwMode="auto">
          <a:xfrm rot="15476953">
            <a:off x="3358233" y="2705224"/>
            <a:ext cx="287337" cy="250825"/>
          </a:xfrm>
          <a:custGeom>
            <a:avLst/>
            <a:gdLst>
              <a:gd name="T0" fmla="*/ 0 w 386"/>
              <a:gd name="T1" fmla="*/ 0 h 544"/>
              <a:gd name="T2" fmla="*/ 67740 w 386"/>
              <a:gd name="T3" fmla="*/ 177514 h 544"/>
              <a:gd name="T4" fmla="*/ 287337 w 386"/>
              <a:gd name="T5" fmla="*/ 250825 h 54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6" h="544">
                <a:moveTo>
                  <a:pt x="0" y="0"/>
                </a:moveTo>
                <a:cubicBezTo>
                  <a:pt x="13" y="147"/>
                  <a:pt x="27" y="294"/>
                  <a:pt x="91" y="385"/>
                </a:cubicBezTo>
                <a:cubicBezTo>
                  <a:pt x="155" y="476"/>
                  <a:pt x="270" y="510"/>
                  <a:pt x="386" y="544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0" name="Freeform 51"/>
          <p:cNvSpPr>
            <a:spLocks/>
          </p:cNvSpPr>
          <p:nvPr/>
        </p:nvSpPr>
        <p:spPr bwMode="auto">
          <a:xfrm rot="6231661" flipV="1">
            <a:off x="3436021" y="3503736"/>
            <a:ext cx="323850" cy="214313"/>
          </a:xfrm>
          <a:custGeom>
            <a:avLst/>
            <a:gdLst>
              <a:gd name="T0" fmla="*/ 0 w 386"/>
              <a:gd name="T1" fmla="*/ 0 h 544"/>
              <a:gd name="T2" fmla="*/ 76348 w 386"/>
              <a:gd name="T3" fmla="*/ 151674 h 544"/>
              <a:gd name="T4" fmla="*/ 323850 w 386"/>
              <a:gd name="T5" fmla="*/ 214313 h 54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6" h="544">
                <a:moveTo>
                  <a:pt x="0" y="0"/>
                </a:moveTo>
                <a:cubicBezTo>
                  <a:pt x="13" y="147"/>
                  <a:pt x="27" y="294"/>
                  <a:pt x="91" y="385"/>
                </a:cubicBezTo>
                <a:cubicBezTo>
                  <a:pt x="155" y="476"/>
                  <a:pt x="270" y="510"/>
                  <a:pt x="386" y="544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" name="Text Box 4"/>
          <p:cNvSpPr txBox="1">
            <a:spLocks noChangeArrowheads="1"/>
          </p:cNvSpPr>
          <p:nvPr/>
        </p:nvSpPr>
        <p:spPr bwMode="auto">
          <a:xfrm>
            <a:off x="467544" y="4365104"/>
            <a:ext cx="8353425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ea typeface="黑体" pitchFamily="2" charset="-122"/>
              </a:rPr>
              <a:t>汇聚：使光线向主光轴</a:t>
            </a:r>
            <a:r>
              <a:rPr lang="zh-CN" altLang="en-US" sz="3600" b="1" dirty="0">
                <a:solidFill>
                  <a:srgbClr val="0000FF"/>
                </a:solidFill>
                <a:ea typeface="黑体" pitchFamily="2" charset="-122"/>
              </a:rPr>
              <a:t>靠拢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ea typeface="黑体" pitchFamily="2" charset="-122"/>
              </a:rPr>
              <a:t>发散：使光线</a:t>
            </a:r>
            <a:r>
              <a:rPr lang="zh-CN" altLang="en-US" sz="3600" b="1" dirty="0">
                <a:solidFill>
                  <a:srgbClr val="0000FF"/>
                </a:solidFill>
                <a:ea typeface="黑体" pitchFamily="2" charset="-122"/>
              </a:rPr>
              <a:t>远离</a:t>
            </a:r>
            <a:r>
              <a:rPr lang="zh-CN" altLang="en-US" sz="3600" b="1" dirty="0">
                <a:solidFill>
                  <a:srgbClr val="000000"/>
                </a:solidFill>
                <a:ea typeface="黑体" pitchFamily="2" charset="-122"/>
              </a:rPr>
              <a:t>主光轴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6625406" y="4293096"/>
            <a:ext cx="2051050" cy="2000250"/>
            <a:chOff x="6625406" y="4293096"/>
            <a:chExt cx="2051050" cy="2000250"/>
          </a:xfrm>
        </p:grpSpPr>
        <p:pic>
          <p:nvPicPr>
            <p:cNvPr id="73" name="Picture 5" descr="记事贴08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8556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75748">
              <a:off x="6625406" y="4293096"/>
              <a:ext cx="2051050" cy="2000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4" name="TextBox 73"/>
            <p:cNvSpPr txBox="1"/>
            <p:nvPr/>
          </p:nvSpPr>
          <p:spPr>
            <a:xfrm rot="21093192">
              <a:off x="6823826" y="4656038"/>
              <a:ext cx="1420582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 algn="ctr"/>
              <a:r>
                <a:rPr lang="zh-CN" altLang="en-US" sz="3200" b="1" dirty="0">
                  <a:solidFill>
                    <a:schemeClr val="bg2">
                      <a:lumMod val="50000"/>
                    </a:schemeClr>
                  </a:solidFill>
                  <a:ea typeface="黑体" pitchFamily="2" charset="-122"/>
                </a:rPr>
                <a:t>相对于</a:t>
              </a:r>
              <a:endParaRPr lang="en-US" altLang="zh-CN" sz="3200" b="1" dirty="0">
                <a:solidFill>
                  <a:schemeClr val="bg2">
                    <a:lumMod val="50000"/>
                  </a:schemeClr>
                </a:solidFill>
                <a:ea typeface="黑体" pitchFamily="2" charset="-122"/>
              </a:endParaRPr>
            </a:p>
            <a:p>
              <a:pPr marL="342900" indent="-342900" algn="ctr"/>
              <a:r>
                <a:rPr lang="zh-CN" altLang="en-US" sz="3200" b="1" dirty="0">
                  <a:solidFill>
                    <a:schemeClr val="bg2">
                      <a:lumMod val="50000"/>
                    </a:schemeClr>
                  </a:solidFill>
                  <a:ea typeface="黑体" pitchFamily="2" charset="-122"/>
                </a:rPr>
                <a:t>原光线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7223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0" grpId="0" animBg="1"/>
      <p:bldP spid="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99137" y="260648"/>
            <a:ext cx="6481762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黑体" pitchFamily="2" charset="-122"/>
              </a:rPr>
              <a:t>四、透镜的焦点和焦距</a:t>
            </a:r>
          </a:p>
        </p:txBody>
      </p:sp>
    </p:spTree>
    <p:extLst>
      <p:ext uri="{BB962C8B-B14F-4D97-AF65-F5344CB8AC3E}">
        <p14:creationId xmlns:p14="http://schemas.microsoft.com/office/powerpoint/2010/main" val="1575072803"/>
      </p:ext>
    </p:extLst>
  </p:cSld>
  <p:clrMapOvr>
    <a:masterClrMapping/>
  </p:clrMapOvr>
  <p:transition spd="slow">
    <p:wheel spokes="2"/>
    <p:sndAc>
      <p:stSnd>
        <p:snd r:embed="rId2" name="chimes.wav"/>
      </p:stSnd>
    </p:sndAc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29817"/>
            <a:ext cx="97536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95288" y="219158"/>
            <a:ext cx="71294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altLang="zh-CN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黑体" pitchFamily="2" charset="-122"/>
              </a:rPr>
              <a:t>1</a:t>
            </a:r>
            <a:r>
              <a:rPr lang="zh-CN" altLang="en-US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黑体" pitchFamily="2" charset="-122"/>
              </a:rPr>
              <a:t>、凸透镜的焦点和焦距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252536" y="4985881"/>
            <a:ext cx="9144000" cy="1323439"/>
          </a:xfrm>
          <a:prstGeom prst="rect">
            <a:avLst/>
          </a:prstGeom>
          <a:noFill/>
          <a:ln w="19050">
            <a:solidFill>
              <a:schemeClr val="tx1"/>
            </a:solidFill>
            <a:prstDash val="lg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黑体" pitchFamily="2" charset="-122"/>
              </a:rPr>
              <a:t>    </a:t>
            </a:r>
            <a:r>
              <a:rPr lang="zh-CN" altLang="en-US" sz="40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黑体" pitchFamily="2" charset="-122"/>
              </a:rPr>
              <a:t>平行于主光轴的光线经过凸透镜后将会聚于一个点，这个点叫</a:t>
            </a:r>
            <a:r>
              <a:rPr lang="zh-CN" altLang="en-US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黑体" pitchFamily="2" charset="-122"/>
              </a:rPr>
              <a:t>焦点（</a:t>
            </a:r>
            <a:r>
              <a:rPr lang="en-US" altLang="zh-CN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黑体" pitchFamily="2" charset="-122"/>
              </a:rPr>
              <a:t>F</a:t>
            </a:r>
            <a:r>
              <a:rPr lang="zh-CN" altLang="en-US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黑体" pitchFamily="2" charset="-122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4195993034"/>
      </p:ext>
    </p:extLst>
  </p:cSld>
  <p:clrMapOvr>
    <a:masterClrMapping/>
  </p:clrMapOvr>
  <p:transition spd="slow">
    <p:wheel spokes="3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323850" y="5661025"/>
            <a:ext cx="8064500" cy="707886"/>
          </a:xfrm>
          <a:prstGeom prst="rect">
            <a:avLst/>
          </a:prstGeom>
          <a:noFill/>
          <a:ln w="19050">
            <a:solidFill>
              <a:schemeClr val="tx1"/>
            </a:solidFill>
            <a:prstDash val="lgDash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黑体" pitchFamily="2" charset="-122"/>
              </a:rPr>
              <a:t>焦点到光心的距离叫做</a:t>
            </a:r>
            <a:r>
              <a:rPr lang="zh-CN" altLang="en-US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黑体" pitchFamily="2" charset="-122"/>
              </a:rPr>
              <a:t>焦距（</a:t>
            </a:r>
            <a:r>
              <a:rPr lang="en-US" altLang="zh-CN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黑体" pitchFamily="2" charset="-122"/>
              </a:rPr>
              <a:t>f</a:t>
            </a:r>
            <a:r>
              <a:rPr lang="zh-CN" altLang="en-US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黑体" pitchFamily="2" charset="-122"/>
              </a:rPr>
              <a:t>）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395288" y="620713"/>
            <a:ext cx="619293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黑体" pitchFamily="2" charset="-122"/>
              </a:rPr>
              <a:t>凸透镜的焦点和焦距</a:t>
            </a:r>
          </a:p>
        </p:txBody>
      </p:sp>
    </p:spTree>
    <p:extLst>
      <p:ext uri="{BB962C8B-B14F-4D97-AF65-F5344CB8AC3E}">
        <p14:creationId xmlns:p14="http://schemas.microsoft.com/office/powerpoint/2010/main" val="1825334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7570" name="Group 3"/>
          <p:cNvGrpSpPr>
            <a:grpSpLocks/>
          </p:cNvGrpSpPr>
          <p:nvPr/>
        </p:nvGrpSpPr>
        <p:grpSpPr bwMode="auto">
          <a:xfrm>
            <a:off x="1187450" y="1052736"/>
            <a:ext cx="7129463" cy="2438400"/>
            <a:chOff x="748" y="1296"/>
            <a:chExt cx="4491" cy="1536"/>
          </a:xfrm>
        </p:grpSpPr>
        <p:sp>
          <p:nvSpPr>
            <p:cNvPr id="237571" name="Line 4"/>
            <p:cNvSpPr>
              <a:spLocks noChangeShapeType="1"/>
            </p:cNvSpPr>
            <p:nvPr/>
          </p:nvSpPr>
          <p:spPr bwMode="auto">
            <a:xfrm>
              <a:off x="748" y="2069"/>
              <a:ext cx="449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7572" name="Oval 5"/>
            <p:cNvSpPr>
              <a:spLocks noChangeArrowheads="1"/>
            </p:cNvSpPr>
            <p:nvPr/>
          </p:nvSpPr>
          <p:spPr bwMode="auto">
            <a:xfrm>
              <a:off x="2784" y="1296"/>
              <a:ext cx="192" cy="1536"/>
            </a:xfrm>
            <a:prstGeom prst="ellipse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kumimoji="1" lang="zh-CN" altLang="zh-CN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</p:grpSp>
      <p:sp>
        <p:nvSpPr>
          <p:cNvPr id="237573" name="Line 6"/>
          <p:cNvSpPr>
            <a:spLocks noChangeShapeType="1"/>
          </p:cNvSpPr>
          <p:nvPr/>
        </p:nvSpPr>
        <p:spPr bwMode="auto">
          <a:xfrm>
            <a:off x="2268538" y="1281336"/>
            <a:ext cx="2286000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7574" name="Line 7"/>
          <p:cNvSpPr>
            <a:spLocks noChangeShapeType="1"/>
          </p:cNvSpPr>
          <p:nvPr/>
        </p:nvSpPr>
        <p:spPr bwMode="auto">
          <a:xfrm>
            <a:off x="2362200" y="3262536"/>
            <a:ext cx="2209800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7575" name="Line 8"/>
          <p:cNvSpPr>
            <a:spLocks noChangeShapeType="1"/>
          </p:cNvSpPr>
          <p:nvPr/>
        </p:nvSpPr>
        <p:spPr bwMode="auto">
          <a:xfrm>
            <a:off x="4495800" y="1306736"/>
            <a:ext cx="2438400" cy="144780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7576" name="Line 9"/>
          <p:cNvSpPr>
            <a:spLocks noChangeShapeType="1"/>
          </p:cNvSpPr>
          <p:nvPr/>
        </p:nvSpPr>
        <p:spPr bwMode="auto">
          <a:xfrm flipV="1">
            <a:off x="4495800" y="1763936"/>
            <a:ext cx="2438400" cy="152400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7577" name="Text Box 10"/>
          <p:cNvSpPr txBox="1">
            <a:spLocks noChangeArrowheads="1"/>
          </p:cNvSpPr>
          <p:nvPr/>
        </p:nvSpPr>
        <p:spPr bwMode="auto">
          <a:xfrm>
            <a:off x="6096000" y="2348136"/>
            <a:ext cx="60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>
                <a:latin typeface="Times New Roman" pitchFamily="18" charset="0"/>
              </a:rPr>
              <a:t>F</a:t>
            </a:r>
          </a:p>
        </p:txBody>
      </p:sp>
      <p:sp>
        <p:nvSpPr>
          <p:cNvPr id="237578" name="Line 11"/>
          <p:cNvSpPr>
            <a:spLocks noChangeShapeType="1"/>
          </p:cNvSpPr>
          <p:nvPr/>
        </p:nvSpPr>
        <p:spPr bwMode="auto">
          <a:xfrm>
            <a:off x="2281238" y="2271936"/>
            <a:ext cx="2362200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7579" name="Line 12"/>
          <p:cNvSpPr>
            <a:spLocks noChangeShapeType="1"/>
          </p:cNvSpPr>
          <p:nvPr/>
        </p:nvSpPr>
        <p:spPr bwMode="auto">
          <a:xfrm>
            <a:off x="4648200" y="2297336"/>
            <a:ext cx="2286000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7580" name="Oval 14"/>
          <p:cNvSpPr>
            <a:spLocks noChangeArrowheads="1"/>
          </p:cNvSpPr>
          <p:nvPr/>
        </p:nvSpPr>
        <p:spPr bwMode="auto">
          <a:xfrm>
            <a:off x="6011863" y="2208436"/>
            <a:ext cx="215900" cy="215900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prstDash val="dash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37581" name="Text Box 16"/>
          <p:cNvSpPr txBox="1">
            <a:spLocks noChangeArrowheads="1"/>
          </p:cNvSpPr>
          <p:nvPr/>
        </p:nvSpPr>
        <p:spPr bwMode="auto">
          <a:xfrm>
            <a:off x="5651500" y="2640236"/>
            <a:ext cx="13668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prstDash val="dash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zh-CN" altLang="en-US" sz="3600" b="1">
                <a:solidFill>
                  <a:srgbClr val="FF0000"/>
                </a:solidFill>
              </a:rPr>
              <a:t>焦点</a:t>
            </a:r>
          </a:p>
        </p:txBody>
      </p:sp>
      <p:grpSp>
        <p:nvGrpSpPr>
          <p:cNvPr id="199697" name="Group 17"/>
          <p:cNvGrpSpPr>
            <a:grpSpLocks/>
          </p:cNvGrpSpPr>
          <p:nvPr/>
        </p:nvGrpSpPr>
        <p:grpSpPr bwMode="auto">
          <a:xfrm>
            <a:off x="4500563" y="1306736"/>
            <a:ext cx="2362200" cy="1981200"/>
            <a:chOff x="2880" y="1456"/>
            <a:chExt cx="1488" cy="1248"/>
          </a:xfrm>
        </p:grpSpPr>
        <p:sp>
          <p:nvSpPr>
            <p:cNvPr id="237583" name="Line 18"/>
            <p:cNvSpPr>
              <a:spLocks noChangeShapeType="1"/>
            </p:cNvSpPr>
            <p:nvPr/>
          </p:nvSpPr>
          <p:spPr bwMode="auto">
            <a:xfrm flipH="1">
              <a:off x="2880" y="1456"/>
              <a:ext cx="144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7584" name="Line 19"/>
            <p:cNvSpPr>
              <a:spLocks noChangeShapeType="1"/>
            </p:cNvSpPr>
            <p:nvPr/>
          </p:nvSpPr>
          <p:spPr bwMode="auto">
            <a:xfrm flipH="1">
              <a:off x="2928" y="2704"/>
              <a:ext cx="139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7585" name="Line 20"/>
            <p:cNvSpPr>
              <a:spLocks noChangeShapeType="1"/>
            </p:cNvSpPr>
            <p:nvPr/>
          </p:nvSpPr>
          <p:spPr bwMode="auto">
            <a:xfrm flipH="1">
              <a:off x="2880" y="2080"/>
              <a:ext cx="1488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99701" name="Line 21"/>
          <p:cNvSpPr>
            <a:spLocks noChangeShapeType="1"/>
          </p:cNvSpPr>
          <p:nvPr/>
        </p:nvSpPr>
        <p:spPr bwMode="auto">
          <a:xfrm flipH="1">
            <a:off x="2195513" y="1271811"/>
            <a:ext cx="2438400" cy="1447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9702" name="Line 22"/>
          <p:cNvSpPr>
            <a:spLocks noChangeShapeType="1"/>
          </p:cNvSpPr>
          <p:nvPr/>
        </p:nvSpPr>
        <p:spPr bwMode="auto">
          <a:xfrm flipH="1" flipV="1">
            <a:off x="2195513" y="1729011"/>
            <a:ext cx="2438400" cy="1524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9703" name="Line 23"/>
          <p:cNvSpPr>
            <a:spLocks noChangeShapeType="1"/>
          </p:cNvSpPr>
          <p:nvPr/>
        </p:nvSpPr>
        <p:spPr bwMode="auto">
          <a:xfrm flipH="1">
            <a:off x="2195513" y="2262411"/>
            <a:ext cx="2286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9704" name="Oval 24"/>
          <p:cNvSpPr>
            <a:spLocks noChangeArrowheads="1"/>
          </p:cNvSpPr>
          <p:nvPr/>
        </p:nvSpPr>
        <p:spPr bwMode="auto">
          <a:xfrm>
            <a:off x="2916238" y="2136999"/>
            <a:ext cx="215900" cy="215900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prstDash val="dash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99705" name="Text Box 25"/>
          <p:cNvSpPr txBox="1">
            <a:spLocks noChangeArrowheads="1"/>
          </p:cNvSpPr>
          <p:nvPr/>
        </p:nvSpPr>
        <p:spPr bwMode="auto">
          <a:xfrm>
            <a:off x="2700338" y="2424336"/>
            <a:ext cx="60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>
                <a:latin typeface="Times New Roman" pitchFamily="18" charset="0"/>
              </a:rPr>
              <a:t>F</a:t>
            </a:r>
          </a:p>
        </p:txBody>
      </p:sp>
      <p:sp>
        <p:nvSpPr>
          <p:cNvPr id="199706" name="Text Box 26"/>
          <p:cNvSpPr txBox="1">
            <a:spLocks noChangeArrowheads="1"/>
          </p:cNvSpPr>
          <p:nvPr/>
        </p:nvSpPr>
        <p:spPr bwMode="auto">
          <a:xfrm>
            <a:off x="2411413" y="2640236"/>
            <a:ext cx="13668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prstDash val="dash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zh-CN" altLang="en-US" sz="3600" b="1">
                <a:solidFill>
                  <a:srgbClr val="FF0000"/>
                </a:solidFill>
              </a:rPr>
              <a:t>焦点</a:t>
            </a: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827088" y="3573016"/>
            <a:ext cx="71278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600" b="1" dirty="0">
                <a:solidFill>
                  <a:schemeClr val="tx1"/>
                </a:solidFill>
                <a:ea typeface="黑体" pitchFamily="2" charset="-122"/>
              </a:rPr>
              <a:t>    将光路从右向左传播，发现光线也能会聚于焦点。</a:t>
            </a:r>
            <a:endParaRPr lang="zh-CN" altLang="en-US" sz="3600" b="1" dirty="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31" name="Rectangle 6"/>
          <p:cNvSpPr>
            <a:spLocks noChangeArrowheads="1"/>
          </p:cNvSpPr>
          <p:nvPr/>
        </p:nvSpPr>
        <p:spPr bwMode="auto">
          <a:xfrm>
            <a:off x="827088" y="4725144"/>
            <a:ext cx="157447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600" b="1" dirty="0">
                <a:solidFill>
                  <a:schemeClr val="tx1"/>
                </a:solidFill>
                <a:ea typeface="黑体" pitchFamily="2" charset="-122"/>
              </a:rPr>
              <a:t>说明：</a:t>
            </a:r>
            <a:endParaRPr lang="zh-CN" altLang="en-US" sz="3600" b="1" dirty="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395537" y="4820959"/>
            <a:ext cx="842493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 dirty="0">
                <a:ea typeface="黑体" pitchFamily="2" charset="-122"/>
              </a:rPr>
              <a:t>              凸透镜有左右</a:t>
            </a:r>
            <a:r>
              <a:rPr lang="zh-CN" altLang="en-US" sz="3600" b="1" dirty="0">
                <a:solidFill>
                  <a:srgbClr val="FF0000"/>
                </a:solidFill>
                <a:ea typeface="黑体" pitchFamily="2" charset="-122"/>
              </a:rPr>
              <a:t>两个焦点。</a:t>
            </a:r>
            <a:r>
              <a:rPr lang="zh-CN" altLang="en-US" sz="3600" b="1" dirty="0">
                <a:solidFill>
                  <a:srgbClr val="7030A0"/>
                </a:solidFill>
                <a:ea typeface="黑体" pitchFamily="2" charset="-122"/>
              </a:rPr>
              <a:t>两个焦点由实际光线汇聚而成，所以是</a:t>
            </a:r>
            <a:r>
              <a:rPr lang="zh-CN" altLang="en-US" sz="3600" b="1" dirty="0">
                <a:solidFill>
                  <a:srgbClr val="FF0000"/>
                </a:solidFill>
                <a:ea typeface="黑体" pitchFamily="2" charset="-122"/>
              </a:rPr>
              <a:t>实焦点</a:t>
            </a: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21058494">
            <a:off x="4162620" y="3959790"/>
            <a:ext cx="3866757" cy="693511"/>
          </a:xfrm>
          <a:custGeom>
            <a:avLst/>
            <a:gdLst>
              <a:gd name="T0" fmla="*/ 6 w 1836"/>
              <a:gd name="T1" fmla="*/ 4 h 940"/>
              <a:gd name="T2" fmla="*/ 1380 w 1836"/>
              <a:gd name="T3" fmla="*/ 10 h 940"/>
              <a:gd name="T4" fmla="*/ 1332 w 1836"/>
              <a:gd name="T5" fmla="*/ 34 h 940"/>
              <a:gd name="T6" fmla="*/ 1284 w 1836"/>
              <a:gd name="T7" fmla="*/ 112 h 940"/>
              <a:gd name="T8" fmla="*/ 1350 w 1836"/>
              <a:gd name="T9" fmla="*/ 178 h 940"/>
              <a:gd name="T10" fmla="*/ 1314 w 1836"/>
              <a:gd name="T11" fmla="*/ 190 h 940"/>
              <a:gd name="T12" fmla="*/ 1278 w 1836"/>
              <a:gd name="T13" fmla="*/ 214 h 940"/>
              <a:gd name="T14" fmla="*/ 1326 w 1836"/>
              <a:gd name="T15" fmla="*/ 328 h 940"/>
              <a:gd name="T16" fmla="*/ 1254 w 1836"/>
              <a:gd name="T17" fmla="*/ 406 h 940"/>
              <a:gd name="T18" fmla="*/ 1314 w 1836"/>
              <a:gd name="T19" fmla="*/ 514 h 940"/>
              <a:gd name="T20" fmla="*/ 1242 w 1836"/>
              <a:gd name="T21" fmla="*/ 592 h 940"/>
              <a:gd name="T22" fmla="*/ 1272 w 1836"/>
              <a:gd name="T23" fmla="*/ 634 h 940"/>
              <a:gd name="T24" fmla="*/ 1344 w 1836"/>
              <a:gd name="T25" fmla="*/ 718 h 940"/>
              <a:gd name="T26" fmla="*/ 1242 w 1836"/>
              <a:gd name="T27" fmla="*/ 748 h 940"/>
              <a:gd name="T28" fmla="*/ 1236 w 1836"/>
              <a:gd name="T29" fmla="*/ 766 h 940"/>
              <a:gd name="T30" fmla="*/ 1254 w 1836"/>
              <a:gd name="T31" fmla="*/ 784 h 940"/>
              <a:gd name="T32" fmla="*/ 1338 w 1836"/>
              <a:gd name="T33" fmla="*/ 838 h 940"/>
              <a:gd name="T34" fmla="*/ 0 w 1836"/>
              <a:gd name="T35" fmla="*/ 910 h 940"/>
              <a:gd name="T36" fmla="*/ 108 w 1836"/>
              <a:gd name="T37" fmla="*/ 832 h 940"/>
              <a:gd name="T38" fmla="*/ 120 w 1836"/>
              <a:gd name="T39" fmla="*/ 814 h 940"/>
              <a:gd name="T40" fmla="*/ 54 w 1836"/>
              <a:gd name="T41" fmla="*/ 742 h 940"/>
              <a:gd name="T42" fmla="*/ 66 w 1836"/>
              <a:gd name="T43" fmla="*/ 724 h 940"/>
              <a:gd name="T44" fmla="*/ 168 w 1836"/>
              <a:gd name="T45" fmla="*/ 688 h 940"/>
              <a:gd name="T46" fmla="*/ 102 w 1836"/>
              <a:gd name="T47" fmla="*/ 616 h 940"/>
              <a:gd name="T48" fmla="*/ 60 w 1836"/>
              <a:gd name="T49" fmla="*/ 562 h 940"/>
              <a:gd name="T50" fmla="*/ 150 w 1836"/>
              <a:gd name="T51" fmla="*/ 556 h 940"/>
              <a:gd name="T52" fmla="*/ 132 w 1836"/>
              <a:gd name="T53" fmla="*/ 532 h 940"/>
              <a:gd name="T54" fmla="*/ 84 w 1836"/>
              <a:gd name="T55" fmla="*/ 478 h 940"/>
              <a:gd name="T56" fmla="*/ 66 w 1836"/>
              <a:gd name="T57" fmla="*/ 442 h 940"/>
              <a:gd name="T58" fmla="*/ 150 w 1836"/>
              <a:gd name="T59" fmla="*/ 424 h 940"/>
              <a:gd name="T60" fmla="*/ 84 w 1836"/>
              <a:gd name="T61" fmla="*/ 370 h 940"/>
              <a:gd name="T62" fmla="*/ 60 w 1836"/>
              <a:gd name="T63" fmla="*/ 322 h 940"/>
              <a:gd name="T64" fmla="*/ 186 w 1836"/>
              <a:gd name="T65" fmla="*/ 298 h 940"/>
              <a:gd name="T66" fmla="*/ 150 w 1836"/>
              <a:gd name="T67" fmla="*/ 268 h 940"/>
              <a:gd name="T68" fmla="*/ 84 w 1836"/>
              <a:gd name="T69" fmla="*/ 190 h 940"/>
              <a:gd name="T70" fmla="*/ 156 w 1836"/>
              <a:gd name="T71" fmla="*/ 172 h 940"/>
              <a:gd name="T72" fmla="*/ 90 w 1836"/>
              <a:gd name="T73" fmla="*/ 136 h 940"/>
              <a:gd name="T74" fmla="*/ 132 w 1836"/>
              <a:gd name="T75" fmla="*/ 112 h 940"/>
              <a:gd name="T76" fmla="*/ 120 w 1836"/>
              <a:gd name="T77" fmla="*/ 94 h 940"/>
              <a:gd name="T78" fmla="*/ 84 w 1836"/>
              <a:gd name="T79" fmla="*/ 70 h 940"/>
              <a:gd name="T80" fmla="*/ 42 w 1836"/>
              <a:gd name="T81" fmla="*/ 22 h 940"/>
              <a:gd name="T82" fmla="*/ 6 w 1836"/>
              <a:gd name="T83" fmla="*/ 4 h 940"/>
              <a:gd name="T84" fmla="*/ 0 w 1836"/>
              <a:gd name="T85" fmla="*/ 0 h 940"/>
              <a:gd name="T86" fmla="*/ 1836 w 1836"/>
              <a:gd name="T87" fmla="*/ 940 h 9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T84" t="T85" r="T86" b="T87"/>
            <a:pathLst>
              <a:path w="1836" h="940">
                <a:moveTo>
                  <a:pt x="6" y="4"/>
                </a:moveTo>
                <a:cubicBezTo>
                  <a:pt x="454" y="6"/>
                  <a:pt x="932" y="0"/>
                  <a:pt x="1380" y="10"/>
                </a:cubicBezTo>
                <a:cubicBezTo>
                  <a:pt x="1374" y="10"/>
                  <a:pt x="1338" y="26"/>
                  <a:pt x="1332" y="34"/>
                </a:cubicBezTo>
                <a:cubicBezTo>
                  <a:pt x="1314" y="59"/>
                  <a:pt x="1284" y="112"/>
                  <a:pt x="1284" y="112"/>
                </a:cubicBezTo>
                <a:cubicBezTo>
                  <a:pt x="1302" y="139"/>
                  <a:pt x="1323" y="160"/>
                  <a:pt x="1350" y="178"/>
                </a:cubicBezTo>
                <a:cubicBezTo>
                  <a:pt x="1338" y="182"/>
                  <a:pt x="1326" y="186"/>
                  <a:pt x="1314" y="190"/>
                </a:cubicBezTo>
                <a:cubicBezTo>
                  <a:pt x="1300" y="195"/>
                  <a:pt x="1278" y="214"/>
                  <a:pt x="1278" y="214"/>
                </a:cubicBezTo>
                <a:cubicBezTo>
                  <a:pt x="1253" y="265"/>
                  <a:pt x="1286" y="298"/>
                  <a:pt x="1326" y="328"/>
                </a:cubicBezTo>
                <a:cubicBezTo>
                  <a:pt x="1296" y="348"/>
                  <a:pt x="1279" y="381"/>
                  <a:pt x="1254" y="406"/>
                </a:cubicBezTo>
                <a:cubicBezTo>
                  <a:pt x="1236" y="460"/>
                  <a:pt x="1286" y="477"/>
                  <a:pt x="1314" y="514"/>
                </a:cubicBezTo>
                <a:cubicBezTo>
                  <a:pt x="1295" y="542"/>
                  <a:pt x="1266" y="568"/>
                  <a:pt x="1242" y="592"/>
                </a:cubicBezTo>
                <a:cubicBezTo>
                  <a:pt x="1253" y="638"/>
                  <a:pt x="1238" y="596"/>
                  <a:pt x="1272" y="634"/>
                </a:cubicBezTo>
                <a:cubicBezTo>
                  <a:pt x="1276" y="639"/>
                  <a:pt x="1337" y="707"/>
                  <a:pt x="1344" y="718"/>
                </a:cubicBezTo>
                <a:cubicBezTo>
                  <a:pt x="1306" y="724"/>
                  <a:pt x="1278" y="736"/>
                  <a:pt x="1242" y="748"/>
                </a:cubicBezTo>
                <a:cubicBezTo>
                  <a:pt x="1240" y="754"/>
                  <a:pt x="1234" y="760"/>
                  <a:pt x="1236" y="766"/>
                </a:cubicBezTo>
                <a:cubicBezTo>
                  <a:pt x="1239" y="774"/>
                  <a:pt x="1248" y="778"/>
                  <a:pt x="1254" y="784"/>
                </a:cubicBezTo>
                <a:cubicBezTo>
                  <a:pt x="1280" y="814"/>
                  <a:pt x="1316" y="805"/>
                  <a:pt x="1338" y="838"/>
                </a:cubicBezTo>
                <a:cubicBezTo>
                  <a:pt x="1380" y="940"/>
                  <a:pt x="1836" y="918"/>
                  <a:pt x="0" y="910"/>
                </a:cubicBezTo>
                <a:cubicBezTo>
                  <a:pt x="36" y="883"/>
                  <a:pt x="65" y="846"/>
                  <a:pt x="108" y="832"/>
                </a:cubicBezTo>
                <a:cubicBezTo>
                  <a:pt x="112" y="826"/>
                  <a:pt x="120" y="821"/>
                  <a:pt x="120" y="814"/>
                </a:cubicBezTo>
                <a:cubicBezTo>
                  <a:pt x="120" y="804"/>
                  <a:pt x="65" y="758"/>
                  <a:pt x="54" y="742"/>
                </a:cubicBezTo>
                <a:cubicBezTo>
                  <a:pt x="58" y="736"/>
                  <a:pt x="60" y="728"/>
                  <a:pt x="66" y="724"/>
                </a:cubicBezTo>
                <a:cubicBezTo>
                  <a:pt x="90" y="709"/>
                  <a:pt x="141" y="697"/>
                  <a:pt x="168" y="688"/>
                </a:cubicBezTo>
                <a:cubicBezTo>
                  <a:pt x="158" y="659"/>
                  <a:pt x="126" y="636"/>
                  <a:pt x="102" y="616"/>
                </a:cubicBezTo>
                <a:cubicBezTo>
                  <a:pt x="84" y="601"/>
                  <a:pt x="60" y="562"/>
                  <a:pt x="60" y="562"/>
                </a:cubicBezTo>
                <a:cubicBezTo>
                  <a:pt x="90" y="560"/>
                  <a:pt x="122" y="568"/>
                  <a:pt x="150" y="556"/>
                </a:cubicBezTo>
                <a:cubicBezTo>
                  <a:pt x="159" y="552"/>
                  <a:pt x="139" y="540"/>
                  <a:pt x="132" y="532"/>
                </a:cubicBezTo>
                <a:cubicBezTo>
                  <a:pt x="55" y="444"/>
                  <a:pt x="165" y="579"/>
                  <a:pt x="84" y="478"/>
                </a:cubicBezTo>
                <a:cubicBezTo>
                  <a:pt x="80" y="465"/>
                  <a:pt x="61" y="454"/>
                  <a:pt x="66" y="442"/>
                </a:cubicBezTo>
                <a:cubicBezTo>
                  <a:pt x="72" y="426"/>
                  <a:pt x="130" y="426"/>
                  <a:pt x="150" y="424"/>
                </a:cubicBezTo>
                <a:cubicBezTo>
                  <a:pt x="113" y="401"/>
                  <a:pt x="103" y="403"/>
                  <a:pt x="84" y="370"/>
                </a:cubicBezTo>
                <a:cubicBezTo>
                  <a:pt x="75" y="355"/>
                  <a:pt x="60" y="322"/>
                  <a:pt x="60" y="322"/>
                </a:cubicBezTo>
                <a:cubicBezTo>
                  <a:pt x="96" y="298"/>
                  <a:pt x="145" y="302"/>
                  <a:pt x="186" y="298"/>
                </a:cubicBezTo>
                <a:cubicBezTo>
                  <a:pt x="175" y="287"/>
                  <a:pt x="160" y="280"/>
                  <a:pt x="150" y="268"/>
                </a:cubicBezTo>
                <a:cubicBezTo>
                  <a:pt x="125" y="240"/>
                  <a:pt x="114" y="210"/>
                  <a:pt x="84" y="190"/>
                </a:cubicBezTo>
                <a:cubicBezTo>
                  <a:pt x="107" y="184"/>
                  <a:pt x="214" y="191"/>
                  <a:pt x="156" y="172"/>
                </a:cubicBezTo>
                <a:cubicBezTo>
                  <a:pt x="135" y="151"/>
                  <a:pt x="119" y="143"/>
                  <a:pt x="90" y="136"/>
                </a:cubicBezTo>
                <a:cubicBezTo>
                  <a:pt x="119" y="117"/>
                  <a:pt x="178" y="127"/>
                  <a:pt x="132" y="112"/>
                </a:cubicBezTo>
                <a:cubicBezTo>
                  <a:pt x="128" y="106"/>
                  <a:pt x="125" y="99"/>
                  <a:pt x="120" y="94"/>
                </a:cubicBezTo>
                <a:cubicBezTo>
                  <a:pt x="109" y="85"/>
                  <a:pt x="84" y="70"/>
                  <a:pt x="84" y="70"/>
                </a:cubicBezTo>
                <a:cubicBezTo>
                  <a:pt x="69" y="47"/>
                  <a:pt x="66" y="33"/>
                  <a:pt x="42" y="22"/>
                </a:cubicBezTo>
                <a:cubicBezTo>
                  <a:pt x="4" y="5"/>
                  <a:pt x="6" y="23"/>
                  <a:pt x="6" y="4"/>
                </a:cubicBezTo>
                <a:close/>
              </a:path>
            </a:pathLst>
          </a:custGeom>
          <a:solidFill>
            <a:srgbClr val="00800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3600" dirty="0"/>
              <a:t>  </a:t>
            </a:r>
            <a:r>
              <a:rPr lang="zh-CN" altLang="en-US" sz="3600" dirty="0">
                <a:solidFill>
                  <a:srgbClr val="FFC000"/>
                </a:solidFill>
              </a:rPr>
              <a:t>光路可逆</a:t>
            </a:r>
          </a:p>
        </p:txBody>
      </p:sp>
    </p:spTree>
    <p:extLst>
      <p:ext uri="{BB962C8B-B14F-4D97-AF65-F5344CB8AC3E}">
        <p14:creationId xmlns:p14="http://schemas.microsoft.com/office/powerpoint/2010/main" val="718326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9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9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9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9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701" grpId="0" animBg="1"/>
      <p:bldP spid="199702" grpId="0" animBg="1"/>
      <p:bldP spid="199703" grpId="0" animBg="1"/>
      <p:bldP spid="199704" grpId="0" animBg="1"/>
      <p:bldP spid="199705" grpId="0"/>
      <p:bldP spid="199706" grpId="0"/>
      <p:bldP spid="30" grpId="0"/>
      <p:bldP spid="31" grpId="0"/>
      <p:bldP spid="32" grpId="0"/>
      <p:bldP spid="3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971550" y="1362075"/>
            <a:ext cx="4860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zh-CN" sz="2800" dirty="0">
                <a:solidFill>
                  <a:schemeClr val="tx2"/>
                </a:solidFill>
                <a:latin typeface="宋体" charset="-122"/>
              </a:rPr>
              <a:t>凹透镜有焦点吗？</a:t>
            </a:r>
            <a:endParaRPr lang="zh-CN" altLang="en-US" sz="2800" dirty="0">
              <a:solidFill>
                <a:schemeClr val="tx2"/>
              </a:solidFill>
              <a:latin typeface="宋体" charset="-122"/>
            </a:endParaRP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924300" y="1362075"/>
            <a:ext cx="48958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zh-CN" sz="2800" dirty="0">
                <a:solidFill>
                  <a:schemeClr val="tx2"/>
                </a:solidFill>
                <a:latin typeface="宋体" charset="-122"/>
              </a:rPr>
              <a:t>把折射光线反向延长看一看。</a:t>
            </a:r>
            <a:endParaRPr lang="en-US" altLang="zh-CN" sz="2800" dirty="0">
              <a:solidFill>
                <a:schemeClr val="tx2"/>
              </a:solidFill>
              <a:latin typeface="宋体" charset="-122"/>
            </a:endParaRPr>
          </a:p>
        </p:txBody>
      </p:sp>
      <p:grpSp>
        <p:nvGrpSpPr>
          <p:cNvPr id="16388" name="Group 47"/>
          <p:cNvGrpSpPr>
            <a:grpSpLocks/>
          </p:cNvGrpSpPr>
          <p:nvPr/>
        </p:nvGrpSpPr>
        <p:grpSpPr bwMode="auto">
          <a:xfrm>
            <a:off x="2987080" y="2406179"/>
            <a:ext cx="5759450" cy="2016125"/>
            <a:chOff x="1179" y="1752"/>
            <a:chExt cx="3628" cy="1270"/>
          </a:xfrm>
        </p:grpSpPr>
        <p:sp>
          <p:nvSpPr>
            <p:cNvPr id="16428" name="Line 3"/>
            <p:cNvSpPr>
              <a:spLocks noChangeShapeType="1"/>
            </p:cNvSpPr>
            <p:nvPr/>
          </p:nvSpPr>
          <p:spPr bwMode="auto">
            <a:xfrm>
              <a:off x="1179" y="2395"/>
              <a:ext cx="362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" name="xjhgx3"/>
            <p:cNvSpPr>
              <a:spLocks/>
            </p:cNvSpPr>
            <p:nvPr/>
          </p:nvSpPr>
          <p:spPr bwMode="auto">
            <a:xfrm>
              <a:off x="2563" y="1752"/>
              <a:ext cx="249" cy="1270"/>
            </a:xfrm>
            <a:custGeom>
              <a:avLst/>
              <a:gdLst>
                <a:gd name="T0" fmla="*/ 249 w 980"/>
                <a:gd name="T1" fmla="*/ 0 h 4408"/>
                <a:gd name="T2" fmla="*/ 230 w 980"/>
                <a:gd name="T3" fmla="*/ 78 h 4408"/>
                <a:gd name="T4" fmla="*/ 215 w 980"/>
                <a:gd name="T5" fmla="*/ 156 h 4408"/>
                <a:gd name="T6" fmla="*/ 201 w 980"/>
                <a:gd name="T7" fmla="*/ 235 h 4408"/>
                <a:gd name="T8" fmla="*/ 190 w 980"/>
                <a:gd name="T9" fmla="*/ 314 h 4408"/>
                <a:gd name="T10" fmla="*/ 181 w 980"/>
                <a:gd name="T11" fmla="*/ 394 h 4408"/>
                <a:gd name="T12" fmla="*/ 175 w 980"/>
                <a:gd name="T13" fmla="*/ 474 h 4408"/>
                <a:gd name="T14" fmla="*/ 172 w 980"/>
                <a:gd name="T15" fmla="*/ 555 h 4408"/>
                <a:gd name="T16" fmla="*/ 170 w 980"/>
                <a:gd name="T17" fmla="*/ 635 h 4408"/>
                <a:gd name="T18" fmla="*/ 172 w 980"/>
                <a:gd name="T19" fmla="*/ 715 h 4408"/>
                <a:gd name="T20" fmla="*/ 175 w 980"/>
                <a:gd name="T21" fmla="*/ 796 h 4408"/>
                <a:gd name="T22" fmla="*/ 181 w 980"/>
                <a:gd name="T23" fmla="*/ 876 h 4408"/>
                <a:gd name="T24" fmla="*/ 190 w 980"/>
                <a:gd name="T25" fmla="*/ 956 h 4408"/>
                <a:gd name="T26" fmla="*/ 201 w 980"/>
                <a:gd name="T27" fmla="*/ 1035 h 4408"/>
                <a:gd name="T28" fmla="*/ 215 w 980"/>
                <a:gd name="T29" fmla="*/ 1114 h 4408"/>
                <a:gd name="T30" fmla="*/ 230 w 980"/>
                <a:gd name="T31" fmla="*/ 1192 h 4408"/>
                <a:gd name="T32" fmla="*/ 249 w 980"/>
                <a:gd name="T33" fmla="*/ 1270 h 4408"/>
                <a:gd name="T34" fmla="*/ 0 w 980"/>
                <a:gd name="T35" fmla="*/ 1270 h 4408"/>
                <a:gd name="T36" fmla="*/ 19 w 980"/>
                <a:gd name="T37" fmla="*/ 1192 h 4408"/>
                <a:gd name="T38" fmla="*/ 34 w 980"/>
                <a:gd name="T39" fmla="*/ 1114 h 4408"/>
                <a:gd name="T40" fmla="*/ 48 w 980"/>
                <a:gd name="T41" fmla="*/ 1035 h 4408"/>
                <a:gd name="T42" fmla="*/ 59 w 980"/>
                <a:gd name="T43" fmla="*/ 956 h 4408"/>
                <a:gd name="T44" fmla="*/ 68 w 980"/>
                <a:gd name="T45" fmla="*/ 876 h 4408"/>
                <a:gd name="T46" fmla="*/ 74 w 980"/>
                <a:gd name="T47" fmla="*/ 796 h 4408"/>
                <a:gd name="T48" fmla="*/ 77 w 980"/>
                <a:gd name="T49" fmla="*/ 715 h 4408"/>
                <a:gd name="T50" fmla="*/ 79 w 980"/>
                <a:gd name="T51" fmla="*/ 635 h 4408"/>
                <a:gd name="T52" fmla="*/ 77 w 980"/>
                <a:gd name="T53" fmla="*/ 555 h 4408"/>
                <a:gd name="T54" fmla="*/ 74 w 980"/>
                <a:gd name="T55" fmla="*/ 474 h 4408"/>
                <a:gd name="T56" fmla="*/ 68 w 980"/>
                <a:gd name="T57" fmla="*/ 394 h 4408"/>
                <a:gd name="T58" fmla="*/ 59 w 980"/>
                <a:gd name="T59" fmla="*/ 314 h 4408"/>
                <a:gd name="T60" fmla="*/ 48 w 980"/>
                <a:gd name="T61" fmla="*/ 235 h 4408"/>
                <a:gd name="T62" fmla="*/ 34 w 980"/>
                <a:gd name="T63" fmla="*/ 156 h 4408"/>
                <a:gd name="T64" fmla="*/ 19 w 980"/>
                <a:gd name="T65" fmla="*/ 78 h 4408"/>
                <a:gd name="T66" fmla="*/ 0 w 980"/>
                <a:gd name="T67" fmla="*/ 0 h 4408"/>
                <a:gd name="T68" fmla="*/ 249 w 980"/>
                <a:gd name="T69" fmla="*/ 0 h 440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</a:gradFill>
            <a:ln w="28575" cmpd="sng">
              <a:solidFill>
                <a:srgbClr val="2D5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839" name="Oval 39"/>
            <p:cNvSpPr>
              <a:spLocks noChangeArrowheads="1"/>
            </p:cNvSpPr>
            <p:nvPr/>
          </p:nvSpPr>
          <p:spPr bwMode="auto">
            <a:xfrm>
              <a:off x="2653" y="2364"/>
              <a:ext cx="68" cy="68"/>
            </a:xfrm>
            <a:prstGeom prst="ellipse">
              <a:avLst/>
            </a:prstGeom>
            <a:solidFill>
              <a:srgbClr val="FFFF66"/>
            </a:soli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800">
                <a:latin typeface="+mn-ea"/>
                <a:ea typeface="+mn-ea"/>
              </a:endParaRPr>
            </a:p>
          </p:txBody>
        </p:sp>
      </p:grpSp>
      <p:grpSp>
        <p:nvGrpSpPr>
          <p:cNvPr id="16429" name="Group 45"/>
          <p:cNvGrpSpPr>
            <a:grpSpLocks/>
          </p:cNvGrpSpPr>
          <p:nvPr/>
        </p:nvGrpSpPr>
        <p:grpSpPr bwMode="auto">
          <a:xfrm>
            <a:off x="2736255" y="1937866"/>
            <a:ext cx="5130800" cy="2997200"/>
            <a:chOff x="1219" y="1451"/>
            <a:chExt cx="3368" cy="1888"/>
          </a:xfrm>
        </p:grpSpPr>
        <p:grpSp>
          <p:nvGrpSpPr>
            <p:cNvPr id="16410" name="Group 42"/>
            <p:cNvGrpSpPr>
              <a:grpSpLocks/>
            </p:cNvGrpSpPr>
            <p:nvPr/>
          </p:nvGrpSpPr>
          <p:grpSpPr bwMode="auto">
            <a:xfrm>
              <a:off x="1229" y="1979"/>
              <a:ext cx="1679" cy="8"/>
              <a:chOff x="1229" y="1979"/>
              <a:chExt cx="1679" cy="8"/>
            </a:xfrm>
          </p:grpSpPr>
          <p:sp>
            <p:nvSpPr>
              <p:cNvPr id="16426" name="Line 5"/>
              <p:cNvSpPr>
                <a:spLocks noChangeShapeType="1"/>
              </p:cNvSpPr>
              <p:nvPr/>
            </p:nvSpPr>
            <p:spPr bwMode="auto">
              <a:xfrm>
                <a:off x="1229" y="1987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6427" name="Line 33"/>
              <p:cNvSpPr>
                <a:spLocks noChangeShapeType="1"/>
              </p:cNvSpPr>
              <p:nvPr/>
            </p:nvSpPr>
            <p:spPr bwMode="auto">
              <a:xfrm flipV="1">
                <a:off x="1837" y="1979"/>
                <a:ext cx="18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6411" name="Group 43"/>
            <p:cNvGrpSpPr>
              <a:grpSpLocks/>
            </p:cNvGrpSpPr>
            <p:nvPr/>
          </p:nvGrpSpPr>
          <p:grpSpPr bwMode="auto">
            <a:xfrm>
              <a:off x="1237" y="2387"/>
              <a:ext cx="1679" cy="8"/>
              <a:chOff x="1237" y="2387"/>
              <a:chExt cx="1679" cy="8"/>
            </a:xfrm>
          </p:grpSpPr>
          <p:sp>
            <p:nvSpPr>
              <p:cNvPr id="16424" name="Line 11"/>
              <p:cNvSpPr>
                <a:spLocks noChangeShapeType="1"/>
              </p:cNvSpPr>
              <p:nvPr/>
            </p:nvSpPr>
            <p:spPr bwMode="auto">
              <a:xfrm>
                <a:off x="1237" y="2395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6425" name="Line 34"/>
              <p:cNvSpPr>
                <a:spLocks noChangeShapeType="1"/>
              </p:cNvSpPr>
              <p:nvPr/>
            </p:nvSpPr>
            <p:spPr bwMode="auto">
              <a:xfrm flipV="1">
                <a:off x="1837" y="2387"/>
                <a:ext cx="18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6412" name="Group 44"/>
            <p:cNvGrpSpPr>
              <a:grpSpLocks/>
            </p:cNvGrpSpPr>
            <p:nvPr/>
          </p:nvGrpSpPr>
          <p:grpSpPr bwMode="auto">
            <a:xfrm>
              <a:off x="1219" y="2795"/>
              <a:ext cx="1679" cy="9"/>
              <a:chOff x="1219" y="2795"/>
              <a:chExt cx="1679" cy="9"/>
            </a:xfrm>
          </p:grpSpPr>
          <p:sp>
            <p:nvSpPr>
              <p:cNvPr id="16422" name="Line 8"/>
              <p:cNvSpPr>
                <a:spLocks noChangeShapeType="1"/>
              </p:cNvSpPr>
              <p:nvPr/>
            </p:nvSpPr>
            <p:spPr bwMode="auto">
              <a:xfrm>
                <a:off x="1219" y="2804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6423" name="Line 35"/>
              <p:cNvSpPr>
                <a:spLocks noChangeShapeType="1"/>
              </p:cNvSpPr>
              <p:nvPr/>
            </p:nvSpPr>
            <p:spPr bwMode="auto">
              <a:xfrm flipV="1">
                <a:off x="1905" y="2795"/>
                <a:ext cx="135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6413" name="Group 40"/>
            <p:cNvGrpSpPr>
              <a:grpSpLocks/>
            </p:cNvGrpSpPr>
            <p:nvPr/>
          </p:nvGrpSpPr>
          <p:grpSpPr bwMode="auto">
            <a:xfrm>
              <a:off x="2857" y="1451"/>
              <a:ext cx="1667" cy="536"/>
              <a:chOff x="2857" y="1451"/>
              <a:chExt cx="1667" cy="536"/>
            </a:xfrm>
          </p:grpSpPr>
          <p:sp>
            <p:nvSpPr>
              <p:cNvPr id="16420" name="Freeform 14"/>
              <p:cNvSpPr>
                <a:spLocks/>
              </p:cNvSpPr>
              <p:nvPr/>
            </p:nvSpPr>
            <p:spPr bwMode="auto">
              <a:xfrm>
                <a:off x="2857" y="1451"/>
                <a:ext cx="1667" cy="536"/>
              </a:xfrm>
              <a:custGeom>
                <a:avLst/>
                <a:gdLst>
                  <a:gd name="T0" fmla="*/ 0 w 1667"/>
                  <a:gd name="T1" fmla="*/ 536 h 536"/>
                  <a:gd name="T2" fmla="*/ 131 w 1667"/>
                  <a:gd name="T3" fmla="*/ 520 h 536"/>
                  <a:gd name="T4" fmla="*/ 1667 w 1667"/>
                  <a:gd name="T5" fmla="*/ 0 h 536"/>
                  <a:gd name="T6" fmla="*/ 0 60000 65536"/>
                  <a:gd name="T7" fmla="*/ 0 60000 65536"/>
                  <a:gd name="T8" fmla="*/ 0 60000 65536"/>
                  <a:gd name="T9" fmla="*/ 0 w 1667"/>
                  <a:gd name="T10" fmla="*/ 0 h 536"/>
                  <a:gd name="T11" fmla="*/ 1667 w 1667"/>
                  <a:gd name="T12" fmla="*/ 536 h 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6421" name="Line 36"/>
              <p:cNvSpPr>
                <a:spLocks noChangeShapeType="1"/>
              </p:cNvSpPr>
              <p:nvPr/>
            </p:nvSpPr>
            <p:spPr bwMode="auto">
              <a:xfrm flipV="1">
                <a:off x="3356" y="1774"/>
                <a:ext cx="204" cy="68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6414" name="Group 41"/>
            <p:cNvGrpSpPr>
              <a:grpSpLocks/>
            </p:cNvGrpSpPr>
            <p:nvPr/>
          </p:nvGrpSpPr>
          <p:grpSpPr bwMode="auto">
            <a:xfrm>
              <a:off x="2902" y="2803"/>
              <a:ext cx="1667" cy="536"/>
              <a:chOff x="2902" y="2803"/>
              <a:chExt cx="1667" cy="536"/>
            </a:xfrm>
          </p:grpSpPr>
          <p:sp>
            <p:nvSpPr>
              <p:cNvPr id="16418" name="Freeform 17"/>
              <p:cNvSpPr>
                <a:spLocks/>
              </p:cNvSpPr>
              <p:nvPr/>
            </p:nvSpPr>
            <p:spPr bwMode="auto">
              <a:xfrm flipV="1">
                <a:off x="2902" y="2803"/>
                <a:ext cx="1667" cy="536"/>
              </a:xfrm>
              <a:custGeom>
                <a:avLst/>
                <a:gdLst>
                  <a:gd name="T0" fmla="*/ 0 w 1667"/>
                  <a:gd name="T1" fmla="*/ 536 h 536"/>
                  <a:gd name="T2" fmla="*/ 131 w 1667"/>
                  <a:gd name="T3" fmla="*/ 520 h 536"/>
                  <a:gd name="T4" fmla="*/ 1667 w 1667"/>
                  <a:gd name="T5" fmla="*/ 0 h 536"/>
                  <a:gd name="T6" fmla="*/ 0 60000 65536"/>
                  <a:gd name="T7" fmla="*/ 0 60000 65536"/>
                  <a:gd name="T8" fmla="*/ 0 60000 65536"/>
                  <a:gd name="T9" fmla="*/ 0 w 1667"/>
                  <a:gd name="T10" fmla="*/ 0 h 536"/>
                  <a:gd name="T11" fmla="*/ 1667 w 1667"/>
                  <a:gd name="T12" fmla="*/ 536 h 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6419" name="Line 37"/>
              <p:cNvSpPr>
                <a:spLocks noChangeShapeType="1"/>
              </p:cNvSpPr>
              <p:nvPr/>
            </p:nvSpPr>
            <p:spPr bwMode="auto">
              <a:xfrm>
                <a:off x="3447" y="2954"/>
                <a:ext cx="181" cy="68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6415" name="Group 39"/>
            <p:cNvGrpSpPr>
              <a:grpSpLocks/>
            </p:cNvGrpSpPr>
            <p:nvPr/>
          </p:nvGrpSpPr>
          <p:grpSpPr bwMode="auto">
            <a:xfrm>
              <a:off x="2908" y="2387"/>
              <a:ext cx="1679" cy="9"/>
              <a:chOff x="2908" y="2387"/>
              <a:chExt cx="1679" cy="9"/>
            </a:xfrm>
          </p:grpSpPr>
          <p:sp>
            <p:nvSpPr>
              <p:cNvPr id="16416" name="Line 20"/>
              <p:cNvSpPr>
                <a:spLocks noChangeShapeType="1"/>
              </p:cNvSpPr>
              <p:nvPr/>
            </p:nvSpPr>
            <p:spPr bwMode="auto">
              <a:xfrm>
                <a:off x="2908" y="2396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6417" name="Line 38"/>
              <p:cNvSpPr>
                <a:spLocks noChangeShapeType="1"/>
              </p:cNvSpPr>
              <p:nvPr/>
            </p:nvSpPr>
            <p:spPr bwMode="auto">
              <a:xfrm flipV="1">
                <a:off x="3583" y="2387"/>
                <a:ext cx="18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6437" name="Group 53"/>
          <p:cNvGrpSpPr>
            <a:grpSpLocks/>
          </p:cNvGrpSpPr>
          <p:nvPr/>
        </p:nvGrpSpPr>
        <p:grpSpPr bwMode="auto">
          <a:xfrm>
            <a:off x="3563343" y="2766541"/>
            <a:ext cx="1908175" cy="1331913"/>
            <a:chOff x="1655" y="1979"/>
            <a:chExt cx="1202" cy="839"/>
          </a:xfrm>
        </p:grpSpPr>
        <p:sp>
          <p:nvSpPr>
            <p:cNvPr id="16407" name="Line 49"/>
            <p:cNvSpPr>
              <a:spLocks noChangeShapeType="1"/>
            </p:cNvSpPr>
            <p:nvPr/>
          </p:nvSpPr>
          <p:spPr bwMode="auto">
            <a:xfrm flipH="1" flipV="1">
              <a:off x="1678" y="2409"/>
              <a:ext cx="1179" cy="4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8" name="Line 51"/>
            <p:cNvSpPr>
              <a:spLocks noChangeShapeType="1"/>
            </p:cNvSpPr>
            <p:nvPr/>
          </p:nvSpPr>
          <p:spPr bwMode="auto">
            <a:xfrm flipH="1">
              <a:off x="1678" y="1979"/>
              <a:ext cx="1157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9" name="Line 52"/>
            <p:cNvSpPr>
              <a:spLocks noChangeShapeType="1"/>
            </p:cNvSpPr>
            <p:nvPr/>
          </p:nvSpPr>
          <p:spPr bwMode="auto">
            <a:xfrm flipH="1">
              <a:off x="1655" y="2409"/>
              <a:ext cx="113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" name="Oval 22"/>
          <p:cNvSpPr>
            <a:spLocks noChangeAspect="1" noChangeArrowheads="1"/>
          </p:cNvSpPr>
          <p:nvPr/>
        </p:nvSpPr>
        <p:spPr bwMode="auto">
          <a:xfrm>
            <a:off x="3563343" y="3377729"/>
            <a:ext cx="107950" cy="107950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 sz="2800">
              <a:ea typeface="楷体_GB2312" pitchFamily="49" charset="-122"/>
            </a:endParaRPr>
          </a:p>
        </p:txBody>
      </p:sp>
      <p:sp>
        <p:nvSpPr>
          <p:cNvPr id="76828" name="AutoShape 28"/>
          <p:cNvSpPr>
            <a:spLocks noChangeArrowheads="1"/>
          </p:cNvSpPr>
          <p:nvPr/>
        </p:nvSpPr>
        <p:spPr bwMode="auto">
          <a:xfrm rot="10800000">
            <a:off x="1836143" y="1796579"/>
            <a:ext cx="1547812" cy="719137"/>
          </a:xfrm>
          <a:prstGeom prst="wedgeRoundRectCallout">
            <a:avLst>
              <a:gd name="adj1" fmla="val -62208"/>
              <a:gd name="adj2" fmla="val -167000"/>
              <a:gd name="adj3" fmla="val 16667"/>
            </a:avLst>
          </a:prstGeom>
          <a:noFill/>
          <a:ln w="28575" algn="ctr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10800000" lIns="0" rIns="0"/>
          <a:lstStyle/>
          <a:p>
            <a:pPr algn="ctr"/>
            <a:r>
              <a:rPr kumimoji="0" lang="zh-CN" altLang="zh-CN" sz="2800">
                <a:solidFill>
                  <a:srgbClr val="CC0000"/>
                </a:solidFill>
                <a:latin typeface="宋体" charset="-122"/>
              </a:rPr>
              <a:t>  </a:t>
            </a:r>
            <a:r>
              <a:rPr kumimoji="0" lang="zh-CN" altLang="zh-CN" sz="2800">
                <a:solidFill>
                  <a:srgbClr val="FF0000"/>
                </a:solidFill>
                <a:latin typeface="宋体" charset="-122"/>
              </a:rPr>
              <a:t>焦点</a:t>
            </a:r>
          </a:p>
        </p:txBody>
      </p:sp>
      <p:sp>
        <p:nvSpPr>
          <p:cNvPr id="76838" name="Text Box 38"/>
          <p:cNvSpPr txBox="1">
            <a:spLocks noChangeArrowheads="1"/>
          </p:cNvSpPr>
          <p:nvPr/>
        </p:nvSpPr>
        <p:spPr bwMode="auto">
          <a:xfrm>
            <a:off x="1691680" y="1829916"/>
            <a:ext cx="9366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0" lang="zh-CN" altLang="en-US" dirty="0">
                <a:solidFill>
                  <a:srgbClr val="0066CC"/>
                </a:solidFill>
                <a:latin typeface="宋体" charset="-122"/>
              </a:rPr>
              <a:t>虚</a:t>
            </a:r>
          </a:p>
        </p:txBody>
      </p:sp>
      <p:sp>
        <p:nvSpPr>
          <p:cNvPr id="76821" name="Text Box 21"/>
          <p:cNvSpPr txBox="1">
            <a:spLocks noChangeArrowheads="1"/>
          </p:cNvSpPr>
          <p:nvPr/>
        </p:nvSpPr>
        <p:spPr bwMode="auto">
          <a:xfrm>
            <a:off x="3347443" y="2801466"/>
            <a:ext cx="6127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0" lang="en-US" altLang="zh-CN" i="1">
                <a:solidFill>
                  <a:srgbClr val="0066CC"/>
                </a:solidFill>
              </a:rPr>
              <a:t>F</a:t>
            </a:r>
          </a:p>
        </p:txBody>
      </p:sp>
      <p:grpSp>
        <p:nvGrpSpPr>
          <p:cNvPr id="16445" name="Group 61"/>
          <p:cNvGrpSpPr>
            <a:grpSpLocks/>
          </p:cNvGrpSpPr>
          <p:nvPr/>
        </p:nvGrpSpPr>
        <p:grpSpPr bwMode="auto">
          <a:xfrm>
            <a:off x="3599855" y="3522191"/>
            <a:ext cx="1763713" cy="1368425"/>
            <a:chOff x="1678" y="2455"/>
            <a:chExt cx="1111" cy="862"/>
          </a:xfrm>
        </p:grpSpPr>
        <p:sp>
          <p:nvSpPr>
            <p:cNvPr id="16403" name="Line 57"/>
            <p:cNvSpPr>
              <a:spLocks noChangeShapeType="1"/>
            </p:cNvSpPr>
            <p:nvPr/>
          </p:nvSpPr>
          <p:spPr bwMode="auto">
            <a:xfrm>
              <a:off x="2789" y="3045"/>
              <a:ext cx="0" cy="20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4" name="Line 58"/>
            <p:cNvSpPr>
              <a:spLocks noChangeShapeType="1"/>
            </p:cNvSpPr>
            <p:nvPr/>
          </p:nvSpPr>
          <p:spPr bwMode="auto">
            <a:xfrm>
              <a:off x="1678" y="2455"/>
              <a:ext cx="0" cy="8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5" name="Line 59"/>
            <p:cNvSpPr>
              <a:spLocks noChangeShapeType="1"/>
            </p:cNvSpPr>
            <p:nvPr/>
          </p:nvSpPr>
          <p:spPr bwMode="auto">
            <a:xfrm>
              <a:off x="1701" y="3181"/>
              <a:ext cx="10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lg"/>
              <a:tailEnd type="triangle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6" name="Text Box 38"/>
            <p:cNvSpPr txBox="1">
              <a:spLocks noChangeArrowheads="1"/>
            </p:cNvSpPr>
            <p:nvPr/>
          </p:nvSpPr>
          <p:spPr bwMode="auto">
            <a:xfrm>
              <a:off x="2154" y="2976"/>
              <a:ext cx="250" cy="3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0" lang="en-US" altLang="zh-CN" i="1" dirty="0">
                  <a:solidFill>
                    <a:srgbClr val="FF0000"/>
                  </a:solidFill>
                </a:rPr>
                <a:t>f</a:t>
              </a:r>
            </a:p>
          </p:txBody>
        </p:sp>
      </p:grpSp>
      <p:sp>
        <p:nvSpPr>
          <p:cNvPr id="4" name="Text Box 38"/>
          <p:cNvSpPr txBox="1">
            <a:spLocks noChangeArrowheads="1"/>
          </p:cNvSpPr>
          <p:nvPr/>
        </p:nvSpPr>
        <p:spPr bwMode="auto">
          <a:xfrm>
            <a:off x="3995143" y="4854104"/>
            <a:ext cx="1403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0" lang="zh-CN" altLang="en-US" sz="2800">
                <a:solidFill>
                  <a:srgbClr val="0066CC"/>
                </a:solidFill>
                <a:latin typeface="宋体" charset="-122"/>
              </a:rPr>
              <a:t>焦距</a:t>
            </a:r>
          </a:p>
        </p:txBody>
      </p:sp>
      <p:grpSp>
        <p:nvGrpSpPr>
          <p:cNvPr id="16449" name="Group 65"/>
          <p:cNvGrpSpPr>
            <a:grpSpLocks/>
          </p:cNvGrpSpPr>
          <p:nvPr/>
        </p:nvGrpSpPr>
        <p:grpSpPr bwMode="auto">
          <a:xfrm>
            <a:off x="6947893" y="2764954"/>
            <a:ext cx="612775" cy="720725"/>
            <a:chOff x="3765" y="1638"/>
            <a:chExt cx="386" cy="454"/>
          </a:xfrm>
        </p:grpSpPr>
        <p:sp>
          <p:nvSpPr>
            <p:cNvPr id="16401" name="Oval 63"/>
            <p:cNvSpPr>
              <a:spLocks noChangeArrowheads="1"/>
            </p:cNvSpPr>
            <p:nvPr/>
          </p:nvSpPr>
          <p:spPr bwMode="auto">
            <a:xfrm>
              <a:off x="3878" y="2024"/>
              <a:ext cx="68" cy="68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CC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02" name="Text Box 21"/>
            <p:cNvSpPr txBox="1">
              <a:spLocks noChangeArrowheads="1"/>
            </p:cNvSpPr>
            <p:nvPr/>
          </p:nvSpPr>
          <p:spPr bwMode="auto">
            <a:xfrm>
              <a:off x="3765" y="1638"/>
              <a:ext cx="386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0" lang="en-US" altLang="zh-CN" i="1" dirty="0">
                  <a:solidFill>
                    <a:srgbClr val="0066CC"/>
                  </a:solidFill>
                </a:rPr>
                <a:t>F’</a:t>
              </a:r>
            </a:p>
          </p:txBody>
        </p:sp>
      </p:grpSp>
      <p:sp>
        <p:nvSpPr>
          <p:cNvPr id="6" name="TextBox 39"/>
          <p:cNvSpPr txBox="1">
            <a:spLocks noChangeArrowheads="1"/>
          </p:cNvSpPr>
          <p:nvPr/>
        </p:nvSpPr>
        <p:spPr bwMode="auto">
          <a:xfrm>
            <a:off x="2916262" y="5374957"/>
            <a:ext cx="44640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宋体" charset="-122"/>
              </a:rPr>
              <a:t>凹透镜有</a:t>
            </a:r>
            <a:r>
              <a:rPr lang="zh-CN" altLang="en-US" sz="3600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宋体" charset="-122"/>
              </a:rPr>
              <a:t>两个虚</a:t>
            </a:r>
            <a:r>
              <a:rPr lang="zh-CN" altLang="en-US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宋体" charset="-122"/>
              </a:rPr>
              <a:t>焦点。</a:t>
            </a:r>
            <a:endParaRPr lang="en-US" altLang="zh-CN" sz="36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宋体" charset="-122"/>
            </a:endParaRPr>
          </a:p>
        </p:txBody>
      </p:sp>
      <p:sp>
        <p:nvSpPr>
          <p:cNvPr id="36" name="Text Box 37"/>
          <p:cNvSpPr txBox="1">
            <a:spLocks noChangeArrowheads="1"/>
          </p:cNvSpPr>
          <p:nvPr/>
        </p:nvSpPr>
        <p:spPr bwMode="auto">
          <a:xfrm>
            <a:off x="684213" y="332656"/>
            <a:ext cx="6119812" cy="70788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2. </a:t>
            </a:r>
            <a:r>
              <a:rPr lang="zh-CN" altLang="en-US" sz="4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凹</a:t>
            </a:r>
            <a:r>
              <a:rPr lang="zh-CN" altLang="en-US" sz="4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宋体" charset="-122"/>
              </a:rPr>
              <a:t>透镜的焦点和</a:t>
            </a:r>
            <a:r>
              <a:rPr lang="zh-CN" altLang="en-US" sz="4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焦距</a:t>
            </a:r>
          </a:p>
        </p:txBody>
      </p:sp>
      <p:pic>
        <p:nvPicPr>
          <p:cNvPr id="16400" name="Picture 9" descr="E:\李燃\教师教学用书\2012人教教师用书项目\ppt\物理\图标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7"/>
          <p:cNvGrpSpPr/>
          <p:nvPr/>
        </p:nvGrpSpPr>
        <p:grpSpPr>
          <a:xfrm>
            <a:off x="206966" y="2558580"/>
            <a:ext cx="2636843" cy="2958652"/>
            <a:chOff x="206966" y="2558580"/>
            <a:chExt cx="2636843" cy="2958652"/>
          </a:xfrm>
        </p:grpSpPr>
        <p:pic>
          <p:nvPicPr>
            <p:cNvPr id="51" name="Picture 4" descr="记事贴07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06966" y="2558580"/>
              <a:ext cx="2636843" cy="2958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395536" y="3055600"/>
              <a:ext cx="2268710" cy="21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700" dirty="0">
                  <a:solidFill>
                    <a:srgbClr val="FFFF00"/>
                  </a:solidFill>
                </a:rPr>
                <a:t>F</a:t>
              </a:r>
              <a:r>
                <a:rPr lang="zh-CN" altLang="en-US" sz="2700" dirty="0">
                  <a:solidFill>
                    <a:srgbClr val="FFFF00"/>
                  </a:solidFill>
                </a:rPr>
                <a:t>点不是实际光线汇聚而成，而是有实际光线的反向延长线构成。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34093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1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22" grpId="0" animBg="1"/>
      <p:bldP spid="76828" grpId="0" animBg="1"/>
      <p:bldP spid="76838" grpId="0"/>
      <p:bldP spid="76821" grpId="0"/>
      <p:bldP spid="4" grpId="0"/>
      <p:bldP spid="6" grpId="0"/>
      <p:bldP spid="3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68313" y="260648"/>
            <a:ext cx="56880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altLang="zh-CN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黑体" pitchFamily="2" charset="-122"/>
              </a:rPr>
              <a:t>3</a:t>
            </a:r>
            <a:r>
              <a:rPr lang="zh-CN" altLang="en-U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黑体" pitchFamily="2" charset="-122"/>
              </a:rPr>
              <a:t>、凸透镜焦距的测量：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395288" y="1196752"/>
            <a:ext cx="4248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4000" dirty="0">
                <a:solidFill>
                  <a:srgbClr val="7030A0"/>
                </a:solidFill>
                <a:ea typeface="黑体" pitchFamily="2" charset="-122"/>
              </a:rPr>
              <a:t>太阳光聚焦法：</a:t>
            </a:r>
          </a:p>
        </p:txBody>
      </p:sp>
      <p:pic>
        <p:nvPicPr>
          <p:cNvPr id="19463" name="Picture 7" descr="pic_13367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945" y="1059766"/>
            <a:ext cx="4770992" cy="46009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1988840"/>
            <a:ext cx="801135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zh-CN" altLang="en-US" sz="3200" b="1" dirty="0">
                <a:solidFill>
                  <a:srgbClr val="00B0F0"/>
                </a:solidFill>
                <a:latin typeface="黑体" pitchFamily="2" charset="-122"/>
                <a:ea typeface="黑体" pitchFamily="2" charset="-122"/>
              </a:rPr>
              <a:t>   拿一个凸透镜正对</a:t>
            </a:r>
            <a:endParaRPr lang="en-US" altLang="zh-CN" sz="3200" b="1" dirty="0">
              <a:solidFill>
                <a:srgbClr val="00B0F0"/>
              </a:solidFill>
              <a:latin typeface="黑体" pitchFamily="2" charset="-122"/>
              <a:ea typeface="黑体" pitchFamily="2" charset="-122"/>
            </a:endParaRPr>
          </a:p>
          <a:p>
            <a:pPr>
              <a:buFontTx/>
              <a:buNone/>
            </a:pPr>
            <a:r>
              <a:rPr lang="zh-CN" altLang="en-US" sz="3200" b="1" dirty="0">
                <a:solidFill>
                  <a:srgbClr val="00B0F0"/>
                </a:solidFill>
                <a:latin typeface="黑体" pitchFamily="2" charset="-122"/>
                <a:ea typeface="黑体" pitchFamily="2" charset="-122"/>
              </a:rPr>
              <a:t>着太阳光，再把一张</a:t>
            </a:r>
            <a:endParaRPr lang="en-US" altLang="zh-CN" sz="3200" b="1" dirty="0">
              <a:solidFill>
                <a:srgbClr val="00B0F0"/>
              </a:solidFill>
              <a:latin typeface="黑体" pitchFamily="2" charset="-122"/>
              <a:ea typeface="黑体" pitchFamily="2" charset="-122"/>
            </a:endParaRPr>
          </a:p>
          <a:p>
            <a:pPr>
              <a:buFontTx/>
              <a:buNone/>
            </a:pPr>
            <a:r>
              <a:rPr lang="zh-CN" altLang="en-US" sz="3200" b="1" dirty="0">
                <a:solidFill>
                  <a:srgbClr val="00B0F0"/>
                </a:solidFill>
                <a:latin typeface="黑体" pitchFamily="2" charset="-122"/>
                <a:ea typeface="黑体" pitchFamily="2" charset="-122"/>
              </a:rPr>
              <a:t>纸放在它的另一侧，</a:t>
            </a:r>
            <a:endParaRPr lang="en-US" altLang="zh-CN" sz="3200" b="1" dirty="0">
              <a:solidFill>
                <a:srgbClr val="00B0F0"/>
              </a:solidFill>
              <a:latin typeface="黑体" pitchFamily="2" charset="-122"/>
              <a:ea typeface="黑体" pitchFamily="2" charset="-122"/>
            </a:endParaRPr>
          </a:p>
          <a:p>
            <a:pPr>
              <a:buFontTx/>
              <a:buNone/>
            </a:pPr>
            <a:r>
              <a:rPr lang="zh-CN" altLang="en-US" sz="3200" b="1" dirty="0">
                <a:solidFill>
                  <a:srgbClr val="00B0F0"/>
                </a:solidFill>
                <a:latin typeface="黑体" pitchFamily="2" charset="-122"/>
                <a:ea typeface="黑体" pitchFamily="2" charset="-122"/>
              </a:rPr>
              <a:t>改变透镜与纸的距离，</a:t>
            </a:r>
            <a:endParaRPr lang="en-US" altLang="zh-CN" sz="3200" b="1" dirty="0">
              <a:solidFill>
                <a:srgbClr val="00B0F0"/>
              </a:solidFill>
              <a:latin typeface="黑体" pitchFamily="2" charset="-122"/>
              <a:ea typeface="黑体" pitchFamily="2" charset="-122"/>
            </a:endParaRPr>
          </a:p>
          <a:p>
            <a:pPr>
              <a:buFontTx/>
              <a:buNone/>
            </a:pPr>
            <a:r>
              <a:rPr lang="zh-CN" altLang="en-US" sz="3200" b="1" dirty="0">
                <a:solidFill>
                  <a:srgbClr val="00B0F0"/>
                </a:solidFill>
                <a:latin typeface="黑体" pitchFamily="2" charset="-122"/>
                <a:ea typeface="黑体" pitchFamily="2" charset="-122"/>
              </a:rPr>
              <a:t>直到纸上的光斑变的最</a:t>
            </a:r>
            <a:endParaRPr lang="en-US" altLang="zh-CN" sz="3200" b="1" dirty="0">
              <a:solidFill>
                <a:srgbClr val="00B0F0"/>
              </a:solidFill>
              <a:latin typeface="黑体" pitchFamily="2" charset="-122"/>
              <a:ea typeface="黑体" pitchFamily="2" charset="-122"/>
            </a:endParaRPr>
          </a:p>
          <a:p>
            <a:pPr>
              <a:buFontTx/>
              <a:buNone/>
            </a:pPr>
            <a:r>
              <a:rPr lang="zh-CN" altLang="en-US" sz="3200" b="1" dirty="0">
                <a:solidFill>
                  <a:srgbClr val="00B0F0"/>
                </a:solidFill>
                <a:latin typeface="黑体" pitchFamily="2" charset="-122"/>
                <a:ea typeface="黑体" pitchFamily="2" charset="-122"/>
              </a:rPr>
              <a:t>小最亮，测量这个最小</a:t>
            </a:r>
            <a:endParaRPr lang="en-US" altLang="zh-CN" sz="3200" b="1" dirty="0">
              <a:solidFill>
                <a:srgbClr val="00B0F0"/>
              </a:solidFill>
              <a:latin typeface="黑体" pitchFamily="2" charset="-122"/>
              <a:ea typeface="黑体" pitchFamily="2" charset="-122"/>
            </a:endParaRPr>
          </a:p>
          <a:p>
            <a:pPr>
              <a:buFontTx/>
              <a:buNone/>
            </a:pPr>
            <a:r>
              <a:rPr lang="zh-CN" altLang="en-US" sz="3200" b="1" dirty="0">
                <a:solidFill>
                  <a:srgbClr val="00B0F0"/>
                </a:solidFill>
                <a:latin typeface="黑体" pitchFamily="2" charset="-122"/>
                <a:ea typeface="黑体" pitchFamily="2" charset="-122"/>
              </a:rPr>
              <a:t>最亮的光斑到透镜光心的</a:t>
            </a:r>
            <a:endParaRPr lang="en-US" altLang="zh-CN" sz="3200" b="1" dirty="0">
              <a:solidFill>
                <a:srgbClr val="00B0F0"/>
              </a:solidFill>
              <a:latin typeface="黑体" pitchFamily="2" charset="-122"/>
              <a:ea typeface="黑体" pitchFamily="2" charset="-122"/>
            </a:endParaRPr>
          </a:p>
          <a:p>
            <a:pPr>
              <a:buFontTx/>
              <a:buNone/>
            </a:pPr>
            <a:r>
              <a:rPr lang="zh-CN" altLang="en-US" sz="3200" b="1" dirty="0">
                <a:solidFill>
                  <a:srgbClr val="00B0F0"/>
                </a:solidFill>
                <a:latin typeface="黑体" pitchFamily="2" charset="-122"/>
                <a:ea typeface="黑体" pitchFamily="2" charset="-122"/>
              </a:rPr>
              <a:t>距离，这就是该凸透镜的焦距。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720306865"/>
      </p:ext>
    </p:extLst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Oval 3"/>
          <p:cNvSpPr>
            <a:spLocks noChangeArrowheads="1"/>
          </p:cNvSpPr>
          <p:nvPr/>
        </p:nvSpPr>
        <p:spPr bwMode="auto">
          <a:xfrm>
            <a:off x="1954088" y="1221904"/>
            <a:ext cx="304800" cy="1981200"/>
          </a:xfrm>
          <a:prstGeom prst="ellips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1">
                  <a:gamma/>
                  <a:shade val="76471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3399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  <a:defRPr/>
            </a:pPr>
            <a:endParaRPr kumimoji="1" lang="zh-CN" altLang="en-US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239619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4773304"/>
              </p:ext>
            </p:extLst>
          </p:nvPr>
        </p:nvGraphicFramePr>
        <p:xfrm>
          <a:off x="6526088" y="1298104"/>
          <a:ext cx="657225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name="BMP 图象" r:id="rId3" imgW="657317" imgH="1276190" progId="PBrush">
                  <p:embed/>
                </p:oleObj>
              </mc:Choice>
              <mc:Fallback>
                <p:oleObj name="BMP 图象" r:id="rId3" imgW="657317" imgH="1276190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088" y="1298104"/>
                        <a:ext cx="657225" cy="182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9620" name="Line 4"/>
          <p:cNvSpPr>
            <a:spLocks noChangeShapeType="1"/>
          </p:cNvSpPr>
          <p:nvPr/>
        </p:nvSpPr>
        <p:spPr bwMode="auto">
          <a:xfrm>
            <a:off x="430088" y="2212504"/>
            <a:ext cx="41148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62513" name="Group 49"/>
          <p:cNvGrpSpPr>
            <a:grpSpLocks/>
          </p:cNvGrpSpPr>
          <p:nvPr/>
        </p:nvGrpSpPr>
        <p:grpSpPr bwMode="auto">
          <a:xfrm>
            <a:off x="5383088" y="1329854"/>
            <a:ext cx="2743200" cy="1600200"/>
            <a:chOff x="2208" y="2736"/>
            <a:chExt cx="1728" cy="1008"/>
          </a:xfrm>
        </p:grpSpPr>
        <p:sp>
          <p:nvSpPr>
            <p:cNvPr id="239622" name="Line 47"/>
            <p:cNvSpPr>
              <a:spLocks noChangeShapeType="1"/>
            </p:cNvSpPr>
            <p:nvPr/>
          </p:nvSpPr>
          <p:spPr bwMode="auto">
            <a:xfrm>
              <a:off x="2208" y="2736"/>
              <a:ext cx="912" cy="528"/>
            </a:xfrm>
            <a:prstGeom prst="line">
              <a:avLst/>
            </a:prstGeom>
            <a:noFill/>
            <a:ln w="28575">
              <a:solidFill>
                <a:srgbClr val="FF33CC"/>
              </a:solidFill>
              <a:miter lim="800000"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9623" name="Line 48"/>
            <p:cNvSpPr>
              <a:spLocks noChangeShapeType="1"/>
            </p:cNvSpPr>
            <p:nvPr/>
          </p:nvSpPr>
          <p:spPr bwMode="auto">
            <a:xfrm>
              <a:off x="3024" y="3216"/>
              <a:ext cx="912" cy="528"/>
            </a:xfrm>
            <a:prstGeom prst="line">
              <a:avLst/>
            </a:prstGeom>
            <a:noFill/>
            <a:ln w="28575">
              <a:solidFill>
                <a:srgbClr val="FF33CC"/>
              </a:solidFill>
              <a:miter lim="800000"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62514" name="Group 50"/>
          <p:cNvGrpSpPr>
            <a:grpSpLocks/>
          </p:cNvGrpSpPr>
          <p:nvPr/>
        </p:nvGrpSpPr>
        <p:grpSpPr bwMode="auto">
          <a:xfrm>
            <a:off x="560263" y="1293342"/>
            <a:ext cx="2743200" cy="1600200"/>
            <a:chOff x="2208" y="2736"/>
            <a:chExt cx="1728" cy="1008"/>
          </a:xfrm>
        </p:grpSpPr>
        <p:sp>
          <p:nvSpPr>
            <p:cNvPr id="239625" name="Line 51"/>
            <p:cNvSpPr>
              <a:spLocks noChangeShapeType="1"/>
            </p:cNvSpPr>
            <p:nvPr/>
          </p:nvSpPr>
          <p:spPr bwMode="auto">
            <a:xfrm>
              <a:off x="2208" y="2736"/>
              <a:ext cx="912" cy="528"/>
            </a:xfrm>
            <a:prstGeom prst="line">
              <a:avLst/>
            </a:prstGeom>
            <a:noFill/>
            <a:ln w="28575">
              <a:solidFill>
                <a:srgbClr val="FF33CC"/>
              </a:solidFill>
              <a:miter lim="800000"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9626" name="Line 52"/>
            <p:cNvSpPr>
              <a:spLocks noChangeShapeType="1"/>
            </p:cNvSpPr>
            <p:nvPr/>
          </p:nvSpPr>
          <p:spPr bwMode="auto">
            <a:xfrm>
              <a:off x="3024" y="3216"/>
              <a:ext cx="912" cy="528"/>
            </a:xfrm>
            <a:prstGeom prst="line">
              <a:avLst/>
            </a:prstGeom>
            <a:noFill/>
            <a:ln w="28575">
              <a:solidFill>
                <a:srgbClr val="FF33CC"/>
              </a:solidFill>
              <a:miter lim="800000"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239627" name="Text Box 54"/>
          <p:cNvSpPr txBox="1">
            <a:spLocks noChangeArrowheads="1"/>
          </p:cNvSpPr>
          <p:nvPr/>
        </p:nvSpPr>
        <p:spPr bwMode="auto">
          <a:xfrm>
            <a:off x="2868488" y="2288704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>
                <a:latin typeface="Times New Roman" pitchFamily="18" charset="0"/>
              </a:rPr>
              <a:t>F</a:t>
            </a:r>
          </a:p>
        </p:txBody>
      </p:sp>
      <p:sp>
        <p:nvSpPr>
          <p:cNvPr id="239628" name="Text Box 55"/>
          <p:cNvSpPr txBox="1">
            <a:spLocks noChangeArrowheads="1"/>
          </p:cNvSpPr>
          <p:nvPr/>
        </p:nvSpPr>
        <p:spPr bwMode="auto">
          <a:xfrm>
            <a:off x="5764088" y="2212504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>
                <a:latin typeface="Times New Roman" pitchFamily="18" charset="0"/>
              </a:rPr>
              <a:t>F</a:t>
            </a:r>
          </a:p>
        </p:txBody>
      </p:sp>
      <p:sp>
        <p:nvSpPr>
          <p:cNvPr id="239629" name="Text Box 56"/>
          <p:cNvSpPr txBox="1">
            <a:spLocks noChangeArrowheads="1"/>
          </p:cNvSpPr>
          <p:nvPr/>
        </p:nvSpPr>
        <p:spPr bwMode="auto">
          <a:xfrm>
            <a:off x="7592888" y="2212504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>
                <a:latin typeface="Times New Roman" pitchFamily="18" charset="0"/>
              </a:rPr>
              <a:t>F</a:t>
            </a:r>
          </a:p>
        </p:txBody>
      </p:sp>
      <p:sp>
        <p:nvSpPr>
          <p:cNvPr id="239630" name="Text Box 57"/>
          <p:cNvSpPr txBox="1">
            <a:spLocks noChangeArrowheads="1"/>
          </p:cNvSpPr>
          <p:nvPr/>
        </p:nvSpPr>
        <p:spPr bwMode="auto">
          <a:xfrm>
            <a:off x="963488" y="2288704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>
                <a:latin typeface="Times New Roman" pitchFamily="18" charset="0"/>
              </a:rPr>
              <a:t>F</a:t>
            </a:r>
          </a:p>
        </p:txBody>
      </p:sp>
      <p:sp>
        <p:nvSpPr>
          <p:cNvPr id="239631" name="Text Box 58"/>
          <p:cNvSpPr txBox="1">
            <a:spLocks noChangeArrowheads="1"/>
          </p:cNvSpPr>
          <p:nvPr/>
        </p:nvSpPr>
        <p:spPr bwMode="auto">
          <a:xfrm>
            <a:off x="1447800" y="4191000"/>
            <a:ext cx="4800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kumimoji="1" lang="zh-CN" altLang="zh-CN">
              <a:latin typeface="Times New Roman" pitchFamily="18" charset="0"/>
            </a:endParaRPr>
          </a:p>
        </p:txBody>
      </p:sp>
      <p:sp>
        <p:nvSpPr>
          <p:cNvPr id="62523" name="Text Box 59"/>
          <p:cNvSpPr txBox="1">
            <a:spLocks noChangeArrowheads="1"/>
          </p:cNvSpPr>
          <p:nvPr/>
        </p:nvSpPr>
        <p:spPr bwMode="auto">
          <a:xfrm>
            <a:off x="430717" y="3140968"/>
            <a:ext cx="6686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buFontTx/>
              <a:buNone/>
            </a:pPr>
            <a:r>
              <a:rPr kumimoji="1" lang="en-US" altLang="zh-CN" sz="2800" b="1" dirty="0">
                <a:latin typeface="黑体" pitchFamily="2" charset="-122"/>
                <a:ea typeface="黑体" pitchFamily="2" charset="-122"/>
              </a:rPr>
              <a:t>1</a:t>
            </a:r>
            <a:r>
              <a:rPr kumimoji="1" lang="zh-CN" altLang="en-US" sz="2800" b="1" dirty="0">
                <a:latin typeface="黑体" pitchFamily="2" charset="-122"/>
                <a:ea typeface="黑体" pitchFamily="2" charset="-122"/>
              </a:rPr>
              <a:t>、</a:t>
            </a:r>
            <a:r>
              <a:rPr kumimoji="1"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通过光心的光线</a:t>
            </a:r>
            <a:r>
              <a:rPr kumimoji="1" lang="zh-CN" altLang="en-US" sz="2800" b="1" dirty="0">
                <a:solidFill>
                  <a:srgbClr val="FF3399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kumimoji="1" lang="zh-CN" altLang="en-US" sz="2800" b="1" dirty="0">
                <a:latin typeface="黑体" pitchFamily="2" charset="-122"/>
                <a:ea typeface="黑体" pitchFamily="2" charset="-122"/>
              </a:rPr>
              <a:t>传播方向不改变。</a:t>
            </a:r>
          </a:p>
        </p:txBody>
      </p:sp>
      <p:sp>
        <p:nvSpPr>
          <p:cNvPr id="62524" name="Line 60"/>
          <p:cNvSpPr>
            <a:spLocks noChangeShapeType="1"/>
          </p:cNvSpPr>
          <p:nvPr/>
        </p:nvSpPr>
        <p:spPr bwMode="auto">
          <a:xfrm>
            <a:off x="201488" y="2745904"/>
            <a:ext cx="2057400" cy="0"/>
          </a:xfrm>
          <a:prstGeom prst="line">
            <a:avLst/>
          </a:prstGeom>
          <a:noFill/>
          <a:ln w="28575">
            <a:solidFill>
              <a:srgbClr val="FF6600"/>
            </a:solidFill>
            <a:miter lim="800000"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525" name="Line 61"/>
          <p:cNvSpPr>
            <a:spLocks noChangeShapeType="1"/>
          </p:cNvSpPr>
          <p:nvPr/>
        </p:nvSpPr>
        <p:spPr bwMode="auto">
          <a:xfrm>
            <a:off x="4979862" y="2745904"/>
            <a:ext cx="2041525" cy="0"/>
          </a:xfrm>
          <a:prstGeom prst="line">
            <a:avLst/>
          </a:prstGeom>
          <a:noFill/>
          <a:ln w="28575">
            <a:solidFill>
              <a:srgbClr val="FF6600"/>
            </a:solidFill>
            <a:miter lim="800000"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526" name="Line 62"/>
          <p:cNvSpPr>
            <a:spLocks noChangeShapeType="1"/>
          </p:cNvSpPr>
          <p:nvPr/>
        </p:nvSpPr>
        <p:spPr bwMode="auto">
          <a:xfrm rot="21330363" flipV="1">
            <a:off x="2182688" y="1761654"/>
            <a:ext cx="1676400" cy="914400"/>
          </a:xfrm>
          <a:prstGeom prst="line">
            <a:avLst/>
          </a:prstGeom>
          <a:noFill/>
          <a:ln w="28575">
            <a:solidFill>
              <a:srgbClr val="FF6600"/>
            </a:solidFill>
            <a:miter lim="800000"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527" name="Line 63"/>
          <p:cNvSpPr>
            <a:spLocks noChangeShapeType="1"/>
          </p:cNvSpPr>
          <p:nvPr/>
        </p:nvSpPr>
        <p:spPr bwMode="auto">
          <a:xfrm>
            <a:off x="6983288" y="2732670"/>
            <a:ext cx="1676400" cy="914400"/>
          </a:xfrm>
          <a:prstGeom prst="line">
            <a:avLst/>
          </a:prstGeom>
          <a:noFill/>
          <a:ln w="28575">
            <a:solidFill>
              <a:srgbClr val="FF6600"/>
            </a:solidFill>
            <a:miter lim="800000"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528" name="Line 64"/>
          <p:cNvSpPr>
            <a:spLocks noChangeShapeType="1"/>
          </p:cNvSpPr>
          <p:nvPr/>
        </p:nvSpPr>
        <p:spPr bwMode="auto">
          <a:xfrm rot="-311695">
            <a:off x="5840288" y="2164879"/>
            <a:ext cx="990600" cy="609600"/>
          </a:xfrm>
          <a:prstGeom prst="line">
            <a:avLst/>
          </a:prstGeom>
          <a:noFill/>
          <a:ln w="25400">
            <a:solidFill>
              <a:srgbClr val="FF66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529" name="Text Box 65"/>
          <p:cNvSpPr txBox="1">
            <a:spLocks noChangeArrowheads="1"/>
          </p:cNvSpPr>
          <p:nvPr/>
        </p:nvSpPr>
        <p:spPr bwMode="auto">
          <a:xfrm>
            <a:off x="415800" y="3573016"/>
            <a:ext cx="854868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buFontTx/>
              <a:buNone/>
            </a:pPr>
            <a:r>
              <a:rPr kumimoji="1" lang="en-US" altLang="zh-CN" sz="2800" b="1" dirty="0">
                <a:latin typeface="黑体" pitchFamily="2" charset="-122"/>
                <a:ea typeface="黑体" pitchFamily="2" charset="-122"/>
              </a:rPr>
              <a:t>2</a:t>
            </a:r>
            <a:r>
              <a:rPr kumimoji="1" lang="zh-CN" altLang="en-US" sz="2800" b="1" dirty="0">
                <a:latin typeface="黑体" pitchFamily="2" charset="-122"/>
                <a:ea typeface="黑体" pitchFamily="2" charset="-122"/>
              </a:rPr>
              <a:t>、</a:t>
            </a:r>
            <a:r>
              <a:rPr kumimoji="1"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平行于主光轴的光线</a:t>
            </a:r>
            <a:r>
              <a:rPr kumimoji="1" lang="zh-CN" altLang="en-US" sz="2800" b="1" dirty="0">
                <a:solidFill>
                  <a:srgbClr val="FF3399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kumimoji="1" lang="zh-CN" altLang="en-US" sz="2800" b="1" dirty="0">
                <a:latin typeface="黑体" pitchFamily="2" charset="-122"/>
                <a:ea typeface="黑体" pitchFamily="2" charset="-122"/>
              </a:rPr>
              <a:t>经凸透镜折射后通过</a:t>
            </a:r>
            <a:r>
              <a:rPr kumimoji="1" lang="zh-CN" altLang="en-US" sz="2800" b="1" dirty="0">
                <a:solidFill>
                  <a:srgbClr val="7030A0"/>
                </a:solidFill>
                <a:latin typeface="黑体" pitchFamily="2" charset="-122"/>
                <a:ea typeface="黑体" pitchFamily="2" charset="-122"/>
              </a:rPr>
              <a:t>异侧</a:t>
            </a:r>
            <a:r>
              <a:rPr kumimoji="1" lang="zh-CN" altLang="en-US" sz="2800" b="1" dirty="0">
                <a:latin typeface="黑体" pitchFamily="2" charset="-122"/>
                <a:ea typeface="黑体" pitchFamily="2" charset="-122"/>
              </a:rPr>
              <a:t>焦点，经凹透镜折射后，折射光线的</a:t>
            </a:r>
            <a:r>
              <a:rPr kumimoji="1" lang="zh-CN" altLang="en-US" sz="2800" b="1" dirty="0">
                <a:solidFill>
                  <a:srgbClr val="7030A0"/>
                </a:solidFill>
                <a:latin typeface="黑体" pitchFamily="2" charset="-122"/>
                <a:ea typeface="黑体" pitchFamily="2" charset="-122"/>
              </a:rPr>
              <a:t>反向延长线</a:t>
            </a:r>
            <a:r>
              <a:rPr kumimoji="1" lang="zh-CN" altLang="en-US" sz="2800" b="1" dirty="0">
                <a:latin typeface="黑体" pitchFamily="2" charset="-122"/>
                <a:ea typeface="黑体" pitchFamily="2" charset="-122"/>
              </a:rPr>
              <a:t>通过虚焦点。</a:t>
            </a:r>
          </a:p>
        </p:txBody>
      </p:sp>
      <p:sp>
        <p:nvSpPr>
          <p:cNvPr id="62530" name="Line 66"/>
          <p:cNvSpPr>
            <a:spLocks noChangeShapeType="1"/>
          </p:cNvSpPr>
          <p:nvPr/>
        </p:nvSpPr>
        <p:spPr bwMode="auto">
          <a:xfrm rot="21330363" flipV="1">
            <a:off x="486545" y="1613053"/>
            <a:ext cx="1755751" cy="966375"/>
          </a:xfrm>
          <a:prstGeom prst="line">
            <a:avLst/>
          </a:prstGeom>
          <a:noFill/>
          <a:ln w="28575">
            <a:solidFill>
              <a:srgbClr val="0000FF"/>
            </a:solidFill>
            <a:miter lim="800000"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531" name="Line 67"/>
          <p:cNvSpPr>
            <a:spLocks noChangeShapeType="1"/>
          </p:cNvSpPr>
          <p:nvPr/>
        </p:nvSpPr>
        <p:spPr bwMode="auto">
          <a:xfrm>
            <a:off x="2201738" y="1545754"/>
            <a:ext cx="1828800" cy="0"/>
          </a:xfrm>
          <a:prstGeom prst="line">
            <a:avLst/>
          </a:prstGeom>
          <a:noFill/>
          <a:ln w="28575">
            <a:solidFill>
              <a:srgbClr val="0000FF"/>
            </a:solidFill>
            <a:miter lim="800000"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532" name="Text Box 68"/>
          <p:cNvSpPr txBox="1">
            <a:spLocks noChangeArrowheads="1"/>
          </p:cNvSpPr>
          <p:nvPr/>
        </p:nvSpPr>
        <p:spPr bwMode="auto">
          <a:xfrm>
            <a:off x="395536" y="4869160"/>
            <a:ext cx="8356631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buFontTx/>
              <a:buNone/>
            </a:pPr>
            <a:r>
              <a:rPr kumimoji="1" lang="en-US" altLang="zh-CN" sz="2800" b="1" dirty="0">
                <a:latin typeface="黑体" pitchFamily="2" charset="-122"/>
                <a:ea typeface="黑体" pitchFamily="2" charset="-122"/>
              </a:rPr>
              <a:t>3</a:t>
            </a:r>
            <a:r>
              <a:rPr kumimoji="1" lang="zh-CN" altLang="en-US" sz="2800" b="1" dirty="0">
                <a:latin typeface="黑体" pitchFamily="2" charset="-122"/>
                <a:ea typeface="黑体" pitchFamily="2" charset="-122"/>
              </a:rPr>
              <a:t>、</a:t>
            </a:r>
            <a:r>
              <a:rPr kumimoji="1"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经过凸透镜焦点的光线</a:t>
            </a:r>
            <a:r>
              <a:rPr kumimoji="1" lang="zh-CN" altLang="en-US" sz="2800" b="1" dirty="0">
                <a:solidFill>
                  <a:srgbClr val="FF3399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kumimoji="1" lang="zh-CN" altLang="en-US" sz="2800" b="1" dirty="0">
                <a:latin typeface="黑体" pitchFamily="2" charset="-122"/>
                <a:ea typeface="黑体" pitchFamily="2" charset="-122"/>
              </a:rPr>
              <a:t>折射后</a:t>
            </a:r>
            <a:r>
              <a:rPr kumimoji="1" lang="zh-CN" altLang="en-US" sz="2800" b="1" dirty="0">
                <a:solidFill>
                  <a:srgbClr val="7030A0"/>
                </a:solidFill>
                <a:latin typeface="黑体" pitchFamily="2" charset="-122"/>
                <a:ea typeface="黑体" pitchFamily="2" charset="-122"/>
              </a:rPr>
              <a:t>平行于主光轴射出</a:t>
            </a:r>
            <a:r>
              <a:rPr kumimoji="1" lang="zh-CN" altLang="en-US" sz="2800" b="1" dirty="0">
                <a:latin typeface="黑体" pitchFamily="2" charset="-122"/>
                <a:ea typeface="黑体" pitchFamily="2" charset="-122"/>
              </a:rPr>
              <a:t>。</a:t>
            </a:r>
            <a:r>
              <a:rPr kumimoji="1"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正向延长线经过凹透镜异侧虚焦点入射的光线 </a:t>
            </a:r>
            <a:r>
              <a:rPr kumimoji="1" lang="zh-CN" altLang="en-US" sz="2800" b="1" dirty="0">
                <a:latin typeface="黑体" pitchFamily="2" charset="-122"/>
                <a:ea typeface="黑体" pitchFamily="2" charset="-122"/>
              </a:rPr>
              <a:t>折射后</a:t>
            </a:r>
            <a:r>
              <a:rPr kumimoji="1" lang="zh-CN" altLang="en-US" sz="2800" b="1" dirty="0">
                <a:solidFill>
                  <a:srgbClr val="7030A0"/>
                </a:solidFill>
                <a:latin typeface="黑体" pitchFamily="2" charset="-122"/>
                <a:ea typeface="黑体" pitchFamily="2" charset="-122"/>
              </a:rPr>
              <a:t>平行于主光轴射出。 </a:t>
            </a:r>
            <a:r>
              <a:rPr kumimoji="1" lang="zh-CN" altLang="en-US" sz="2800" b="1" dirty="0">
                <a:latin typeface="黑体" pitchFamily="2" charset="-122"/>
                <a:ea typeface="黑体" pitchFamily="2" charset="-122"/>
              </a:rPr>
              <a:t>。</a:t>
            </a:r>
          </a:p>
        </p:txBody>
      </p:sp>
      <p:sp>
        <p:nvSpPr>
          <p:cNvPr id="239642" name="Rectangle 69"/>
          <p:cNvSpPr>
            <a:spLocks noGrp="1" noChangeArrowheads="1"/>
          </p:cNvSpPr>
          <p:nvPr>
            <p:ph type="title" idx="4294967295"/>
          </p:nvPr>
        </p:nvSpPr>
        <p:spPr>
          <a:xfrm>
            <a:off x="647700" y="116632"/>
            <a:ext cx="5486400" cy="864096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40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黑体" pitchFamily="2" charset="-122"/>
              </a:rPr>
              <a:t>五、三条特殊光线</a:t>
            </a:r>
          </a:p>
        </p:txBody>
      </p:sp>
      <p:sp>
        <p:nvSpPr>
          <p:cNvPr id="239643" name="Line 14"/>
          <p:cNvSpPr>
            <a:spLocks noChangeShapeType="1"/>
          </p:cNvSpPr>
          <p:nvPr/>
        </p:nvSpPr>
        <p:spPr bwMode="auto">
          <a:xfrm>
            <a:off x="5078288" y="2212504"/>
            <a:ext cx="38862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535" name="Line 71"/>
          <p:cNvSpPr>
            <a:spLocks noChangeShapeType="1"/>
          </p:cNvSpPr>
          <p:nvPr/>
        </p:nvSpPr>
        <p:spPr bwMode="auto">
          <a:xfrm>
            <a:off x="5799806" y="1124744"/>
            <a:ext cx="954881" cy="554360"/>
          </a:xfrm>
          <a:prstGeom prst="line">
            <a:avLst/>
          </a:prstGeom>
          <a:noFill/>
          <a:ln w="28575">
            <a:solidFill>
              <a:srgbClr val="0000FF"/>
            </a:solidFill>
            <a:miter lim="800000"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536" name="Line 72"/>
          <p:cNvSpPr>
            <a:spLocks noChangeShapeType="1"/>
          </p:cNvSpPr>
          <p:nvPr/>
        </p:nvSpPr>
        <p:spPr bwMode="auto">
          <a:xfrm rot="-311695">
            <a:off x="6754187" y="1613933"/>
            <a:ext cx="991601" cy="598594"/>
          </a:xfrm>
          <a:prstGeom prst="line">
            <a:avLst/>
          </a:prstGeom>
          <a:noFill/>
          <a:ln w="25400">
            <a:solidFill>
              <a:srgbClr val="3366FF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537" name="Line 73"/>
          <p:cNvSpPr>
            <a:spLocks noChangeShapeType="1"/>
          </p:cNvSpPr>
          <p:nvPr/>
        </p:nvSpPr>
        <p:spPr bwMode="auto">
          <a:xfrm flipV="1">
            <a:off x="6729125" y="1660054"/>
            <a:ext cx="2082964" cy="19050"/>
          </a:xfrm>
          <a:prstGeom prst="line">
            <a:avLst/>
          </a:prstGeom>
          <a:noFill/>
          <a:ln w="28575">
            <a:solidFill>
              <a:srgbClr val="0000FF"/>
            </a:solidFill>
            <a:miter lim="800000"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39647" name="Oval 74"/>
          <p:cNvSpPr>
            <a:spLocks noChangeArrowheads="1"/>
          </p:cNvSpPr>
          <p:nvPr/>
        </p:nvSpPr>
        <p:spPr bwMode="auto">
          <a:xfrm>
            <a:off x="2054101" y="2156942"/>
            <a:ext cx="90487" cy="90487"/>
          </a:xfrm>
          <a:prstGeom prst="ellipse">
            <a:avLst/>
          </a:prstGeom>
          <a:gradFill rotWithShape="0">
            <a:gsLst>
              <a:gs pos="0">
                <a:srgbClr val="A50021"/>
              </a:gs>
              <a:gs pos="100000">
                <a:srgbClr val="4C000F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39648" name="Oval 75"/>
          <p:cNvSpPr>
            <a:spLocks noChangeArrowheads="1"/>
          </p:cNvSpPr>
          <p:nvPr/>
        </p:nvSpPr>
        <p:spPr bwMode="auto">
          <a:xfrm>
            <a:off x="2989138" y="2156942"/>
            <a:ext cx="90488" cy="90487"/>
          </a:xfrm>
          <a:prstGeom prst="ellipse">
            <a:avLst/>
          </a:prstGeom>
          <a:gradFill rotWithShape="0">
            <a:gsLst>
              <a:gs pos="0">
                <a:srgbClr val="A50021"/>
              </a:gs>
              <a:gs pos="100000">
                <a:srgbClr val="4C000F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39649" name="Oval 76"/>
          <p:cNvSpPr>
            <a:spLocks noChangeArrowheads="1"/>
          </p:cNvSpPr>
          <p:nvPr/>
        </p:nvSpPr>
        <p:spPr bwMode="auto">
          <a:xfrm>
            <a:off x="1115888" y="2156942"/>
            <a:ext cx="90488" cy="90487"/>
          </a:xfrm>
          <a:prstGeom prst="ellipse">
            <a:avLst/>
          </a:prstGeom>
          <a:gradFill rotWithShape="0">
            <a:gsLst>
              <a:gs pos="0">
                <a:srgbClr val="800000"/>
              </a:gs>
              <a:gs pos="100000">
                <a:srgbClr val="3B00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39650" name="Oval 81"/>
          <p:cNvSpPr>
            <a:spLocks noChangeArrowheads="1"/>
          </p:cNvSpPr>
          <p:nvPr/>
        </p:nvSpPr>
        <p:spPr bwMode="auto">
          <a:xfrm>
            <a:off x="6822951" y="2174404"/>
            <a:ext cx="71437" cy="71438"/>
          </a:xfrm>
          <a:prstGeom prst="ellipse">
            <a:avLst/>
          </a:prstGeom>
          <a:gradFill rotWithShape="0">
            <a:gsLst>
              <a:gs pos="0">
                <a:srgbClr val="000000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 w="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39651" name="Oval 82"/>
          <p:cNvSpPr>
            <a:spLocks noChangeArrowheads="1"/>
          </p:cNvSpPr>
          <p:nvPr/>
        </p:nvSpPr>
        <p:spPr bwMode="auto">
          <a:xfrm>
            <a:off x="7826251" y="2174404"/>
            <a:ext cx="71437" cy="71438"/>
          </a:xfrm>
          <a:prstGeom prst="ellipse">
            <a:avLst/>
          </a:prstGeom>
          <a:gradFill rotWithShape="0">
            <a:gsLst>
              <a:gs pos="0">
                <a:srgbClr val="000000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 w="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39652" name="Oval 83"/>
          <p:cNvSpPr>
            <a:spLocks noChangeArrowheads="1"/>
          </p:cNvSpPr>
          <p:nvPr/>
        </p:nvSpPr>
        <p:spPr bwMode="auto">
          <a:xfrm>
            <a:off x="5764088" y="2174404"/>
            <a:ext cx="71438" cy="71438"/>
          </a:xfrm>
          <a:prstGeom prst="ellipse">
            <a:avLst/>
          </a:prstGeom>
          <a:gradFill rotWithShape="0">
            <a:gsLst>
              <a:gs pos="0">
                <a:srgbClr val="000000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 w="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kumimoji="1" lang="zh-CN" altLang="zh-CN">
              <a:solidFill>
                <a:schemeClr val="tx1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20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62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62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2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2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2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2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2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62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6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6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6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23" grpId="0" autoUpdateAnimBg="0"/>
      <p:bldP spid="62524" grpId="0" animBg="1"/>
      <p:bldP spid="62525" grpId="0" animBg="1"/>
      <p:bldP spid="62526" grpId="0" animBg="1"/>
      <p:bldP spid="62527" grpId="0" animBg="1"/>
      <p:bldP spid="62528" grpId="0" animBg="1"/>
      <p:bldP spid="62529" grpId="0" autoUpdateAnimBg="0"/>
      <p:bldP spid="62530" grpId="0" animBg="1"/>
      <p:bldP spid="62531" grpId="0" animBg="1"/>
      <p:bldP spid="62532" grpId="0" autoUpdateAnimBg="0"/>
      <p:bldP spid="62535" grpId="0" animBg="1"/>
      <p:bldP spid="62536" grpId="0" animBg="1"/>
      <p:bldP spid="6253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900113" y="322113"/>
            <a:ext cx="14398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小结：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900113" y="1052513"/>
            <a:ext cx="424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</a:rPr>
              <a:t>一、透镜的种类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331913" y="1412875"/>
            <a:ext cx="1439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凸透镜：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1331913" y="1844675"/>
            <a:ext cx="16557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</a:rPr>
              <a:t>凹透镜：</a:t>
            </a: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2627313" y="1412875"/>
            <a:ext cx="3743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</a:rPr>
              <a:t>中间厚，边缘薄的透镜</a:t>
            </a: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2627313" y="1844675"/>
            <a:ext cx="5400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中间薄，边缘厚的透镜</a:t>
            </a: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900113" y="2349500"/>
            <a:ext cx="424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二、透镜对光的作用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1352550" y="2781300"/>
            <a:ext cx="7180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凸透镜对光有</a:t>
            </a:r>
            <a:r>
              <a:rPr lang="zh-CN" altLang="en-US" sz="2400" b="1" dirty="0">
                <a:solidFill>
                  <a:srgbClr val="FF0000"/>
                </a:solidFill>
              </a:rPr>
              <a:t>会聚</a:t>
            </a:r>
            <a:r>
              <a:rPr lang="zh-CN" altLang="en-US" sz="2400" b="1" dirty="0">
                <a:solidFill>
                  <a:schemeClr val="tx1"/>
                </a:solidFill>
              </a:rPr>
              <a:t>作用，凹透镜对光有</a:t>
            </a:r>
            <a:r>
              <a:rPr lang="zh-CN" altLang="en-US" sz="2400" b="1" dirty="0">
                <a:solidFill>
                  <a:srgbClr val="FF0000"/>
                </a:solidFill>
              </a:rPr>
              <a:t>发散</a:t>
            </a:r>
            <a:r>
              <a:rPr lang="zh-CN" altLang="en-US" sz="2400" b="1" dirty="0">
                <a:solidFill>
                  <a:schemeClr val="tx1"/>
                </a:solidFill>
              </a:rPr>
              <a:t>作用。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900113" y="3213100"/>
            <a:ext cx="3600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</a:rPr>
              <a:t>三、凸透镜的焦点和焦距</a:t>
            </a:r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1330325" y="3687763"/>
            <a:ext cx="712946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</a:rPr>
              <a:t>平行于主光轴的光线经凸透镜后将会聚于一个点，这个点就是</a:t>
            </a:r>
            <a:r>
              <a:rPr lang="zh-CN" altLang="en-US" sz="2400" b="1">
                <a:solidFill>
                  <a:srgbClr val="FF0000"/>
                </a:solidFill>
              </a:rPr>
              <a:t>焦点</a:t>
            </a:r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1331913" y="4484688"/>
            <a:ext cx="57610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焦点到光心的距离是</a:t>
            </a:r>
            <a:r>
              <a:rPr lang="zh-CN" altLang="en-US" sz="2400" b="1" dirty="0">
                <a:solidFill>
                  <a:srgbClr val="FF0000"/>
                </a:solidFill>
              </a:rPr>
              <a:t>焦距</a:t>
            </a: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900113" y="4987925"/>
            <a:ext cx="43926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</a:rPr>
              <a:t>四、凸透镜焦距的测量</a:t>
            </a:r>
          </a:p>
        </p:txBody>
      </p:sp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4355976" y="4987925"/>
            <a:ext cx="424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太阳光聚焦法</a:t>
            </a:r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auto">
          <a:xfrm>
            <a:off x="935038" y="5589240"/>
            <a:ext cx="43926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五、三条特殊光线</a:t>
            </a:r>
          </a:p>
        </p:txBody>
      </p:sp>
    </p:spTree>
    <p:extLst>
      <p:ext uri="{BB962C8B-B14F-4D97-AF65-F5344CB8AC3E}">
        <p14:creationId xmlns:p14="http://schemas.microsoft.com/office/powerpoint/2010/main" val="2134688234"/>
      </p:ext>
    </p:extLst>
  </p:cSld>
  <p:clrMapOvr>
    <a:masterClrMapping/>
  </p:clrMapOvr>
  <p:transition spd="slow">
    <p:wipe dir="r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6" grpId="0"/>
      <p:bldP spid="20487" grpId="0"/>
      <p:bldP spid="20488" grpId="0"/>
      <p:bldP spid="20489" grpId="0"/>
      <p:bldP spid="20490" grpId="0"/>
      <p:bldP spid="20491" grpId="0"/>
      <p:bldP spid="20492" grpId="0"/>
      <p:bldP spid="20495" grpId="0"/>
      <p:bldP spid="20496" grpId="0"/>
      <p:bldP spid="20497" grpId="0"/>
      <p:bldP spid="20498" grpId="0"/>
      <p:bldP spid="1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Text Box 2"/>
          <p:cNvSpPr txBox="1">
            <a:spLocks noChangeArrowheads="1"/>
          </p:cNvSpPr>
          <p:nvPr/>
        </p:nvSpPr>
        <p:spPr bwMode="auto">
          <a:xfrm>
            <a:off x="838200" y="1600200"/>
            <a:ext cx="7467600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4400" b="1">
                <a:latin typeface="Times New Roman" pitchFamily="18" charset="0"/>
                <a:cs typeface="Times New Roman" pitchFamily="18" charset="0"/>
              </a:rPr>
              <a:t>为什么雨过天晴时，种反季蔬菜的农民要及时将透明塑料薄膜上的积水清理掉</a:t>
            </a:r>
            <a:r>
              <a:rPr lang="zh-CN" altLang="en-US" sz="1800" b="1"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  <p:sp>
        <p:nvSpPr>
          <p:cNvPr id="243715" name="Text Box 3"/>
          <p:cNvSpPr txBox="1">
            <a:spLocks noChangeArrowheads="1"/>
          </p:cNvSpPr>
          <p:nvPr/>
        </p:nvSpPr>
        <p:spPr bwMode="auto">
          <a:xfrm>
            <a:off x="783039" y="260648"/>
            <a:ext cx="1844745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ChevronInverted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思考</a:t>
            </a:r>
            <a:r>
              <a: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5316257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Text Box 3"/>
          <p:cNvSpPr txBox="1">
            <a:spLocks noChangeArrowheads="1"/>
          </p:cNvSpPr>
          <p:nvPr/>
        </p:nvSpPr>
        <p:spPr bwMode="auto">
          <a:xfrm>
            <a:off x="457200" y="1676400"/>
            <a:ext cx="8382000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4400" b="1" dirty="0"/>
              <a:t>某公园中的一块警示牌，上面写有“请不要把装有液体的纯净水瓶或矿泉水瓶遗留在山上”请同学们分析一下这是为什么？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783039" y="260648"/>
            <a:ext cx="1844745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ChevronInverted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思考</a:t>
            </a:r>
            <a:r>
              <a: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9947196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5" name="Text Box 3"/>
          <p:cNvSpPr txBox="1">
            <a:spLocks noChangeArrowheads="1"/>
          </p:cNvSpPr>
          <p:nvPr/>
        </p:nvSpPr>
        <p:spPr bwMode="auto">
          <a:xfrm>
            <a:off x="468313" y="1239838"/>
            <a:ext cx="7920037" cy="197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solidFill>
                  <a:srgbClr val="008000"/>
                </a:solidFill>
                <a:latin typeface="华文新魏" pitchFamily="2" charset="-122"/>
                <a:ea typeface="华文新魏" pitchFamily="2" charset="-122"/>
              </a:rPr>
              <a:t>方法一</a:t>
            </a:r>
            <a:r>
              <a:rPr lang="en-US" sz="2800" b="1" dirty="0">
                <a:latin typeface="华文新魏" pitchFamily="2" charset="-122"/>
                <a:ea typeface="华文新魏" pitchFamily="2" charset="-122"/>
              </a:rPr>
              <a:t>:</a:t>
            </a:r>
            <a:r>
              <a:rPr lang="en-US" sz="2800" b="1" dirty="0">
                <a:latin typeface="Times New Roman" pitchFamily="18" charset="0"/>
                <a:ea typeface="华文新魏" pitchFamily="2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华文彩云" pitchFamily="2" charset="-122"/>
                <a:ea typeface="华文彩云" pitchFamily="2" charset="-122"/>
              </a:rPr>
              <a:t>摸</a:t>
            </a:r>
            <a:r>
              <a:rPr lang="zh-CN" altLang="en-US" sz="2800" b="1" dirty="0">
                <a:latin typeface="Times New Roman" pitchFamily="18" charset="0"/>
                <a:ea typeface="华文新魏" pitchFamily="2" charset="-122"/>
              </a:rPr>
              <a:t>”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 。通过比较透镜中央和边缘的厚薄加以辨别。（注意：为避免镜面磨损或弄脏，应先用很柔软的面巾纸把透镜包起来，再用手摸）  </a:t>
            </a:r>
          </a:p>
        </p:txBody>
      </p:sp>
      <p:sp>
        <p:nvSpPr>
          <p:cNvPr id="248836" name="Text Box 4"/>
          <p:cNvSpPr txBox="1">
            <a:spLocks noChangeArrowheads="1"/>
          </p:cNvSpPr>
          <p:nvPr/>
        </p:nvSpPr>
        <p:spPr bwMode="auto">
          <a:xfrm>
            <a:off x="468313" y="3105150"/>
            <a:ext cx="7848600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solidFill>
                  <a:srgbClr val="008000"/>
                </a:solidFill>
                <a:latin typeface="华文新魏" pitchFamily="2" charset="-122"/>
                <a:ea typeface="华文新魏" pitchFamily="2" charset="-122"/>
              </a:rPr>
              <a:t>方法二</a:t>
            </a:r>
            <a:r>
              <a:rPr lang="en-US" sz="2800" b="1" dirty="0">
                <a:latin typeface="华文新魏" pitchFamily="2" charset="-122"/>
                <a:ea typeface="华文新魏" pitchFamily="2" charset="-122"/>
              </a:rPr>
              <a:t>:</a:t>
            </a:r>
            <a:r>
              <a:rPr lang="en-US" sz="2800" b="1" dirty="0">
                <a:latin typeface="Times New Roman" pitchFamily="18" charset="0"/>
                <a:ea typeface="华文新魏" pitchFamily="2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华文彩云" pitchFamily="2" charset="-122"/>
                <a:ea typeface="华文彩云" pitchFamily="2" charset="-122"/>
              </a:rPr>
              <a:t>看</a:t>
            </a:r>
            <a:r>
              <a:rPr lang="zh-CN" altLang="en-US" sz="2800" b="1" dirty="0">
                <a:latin typeface="Times New Roman" pitchFamily="18" charset="0"/>
                <a:ea typeface="华文新魏" pitchFamily="2" charset="-122"/>
              </a:rPr>
              <a:t>”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。通过透镜去观察近处物体，看它成的像是放大还是缩小加以辨别。 </a:t>
            </a:r>
          </a:p>
        </p:txBody>
      </p:sp>
      <p:sp>
        <p:nvSpPr>
          <p:cNvPr id="248837" name="Text Box 5"/>
          <p:cNvSpPr txBox="1">
            <a:spLocks noChangeArrowheads="1"/>
          </p:cNvSpPr>
          <p:nvPr/>
        </p:nvSpPr>
        <p:spPr bwMode="auto">
          <a:xfrm>
            <a:off x="468313" y="4476750"/>
            <a:ext cx="792003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solidFill>
                  <a:srgbClr val="008000"/>
                </a:solidFill>
                <a:latin typeface="华文新魏" pitchFamily="2" charset="-122"/>
                <a:ea typeface="华文新魏" pitchFamily="2" charset="-122"/>
              </a:rPr>
              <a:t>方法三</a:t>
            </a:r>
            <a:r>
              <a:rPr lang="en-US" sz="2800" b="1" dirty="0">
                <a:latin typeface="华文新魏" pitchFamily="2" charset="-122"/>
                <a:ea typeface="华文新魏" pitchFamily="2" charset="-122"/>
              </a:rPr>
              <a:t>:</a:t>
            </a:r>
            <a:r>
              <a:rPr lang="en-US" sz="2800" b="1" dirty="0">
                <a:latin typeface="Times New Roman" pitchFamily="18" charset="0"/>
                <a:ea typeface="华文新魏" pitchFamily="2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华文彩云" pitchFamily="2" charset="-122"/>
                <a:ea typeface="华文彩云" pitchFamily="2" charset="-122"/>
              </a:rPr>
              <a:t>照</a:t>
            </a:r>
            <a:r>
              <a:rPr lang="zh-CN" altLang="en-US" sz="2800" b="1" dirty="0">
                <a:latin typeface="Times New Roman" pitchFamily="18" charset="0"/>
                <a:ea typeface="华文新魏" pitchFamily="2" charset="-122"/>
              </a:rPr>
              <a:t>”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。通过透镜对平行光线是会聚还是发散加以辨别</a:t>
            </a:r>
            <a:r>
              <a:rPr lang="zh-CN" altLang="en-US" sz="2800" b="1" dirty="0">
                <a:latin typeface="Tahoma" pitchFamily="34" charset="0"/>
              </a:rPr>
              <a:t>。 </a:t>
            </a:r>
          </a:p>
        </p:txBody>
      </p:sp>
      <p:sp>
        <p:nvSpPr>
          <p:cNvPr id="2" name="矩形 1"/>
          <p:cNvSpPr/>
          <p:nvPr/>
        </p:nvSpPr>
        <p:spPr>
          <a:xfrm>
            <a:off x="468313" y="260648"/>
            <a:ext cx="8424167" cy="109549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lnSpc>
                <a:spcPct val="125000"/>
              </a:lnSpc>
            </a:pPr>
            <a:r>
              <a:rPr kumimoji="0" lang="en-US" altLang="zh-CN" sz="2800" b="1" spc="50" dirty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</a:t>
            </a:r>
            <a:r>
              <a:rPr lang="zh-CN" altLang="en-US" sz="2800" b="1" spc="50" dirty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．</a:t>
            </a:r>
            <a:r>
              <a:rPr kumimoji="0" lang="zh-CN" altLang="en-US" sz="2800" b="1" spc="50" dirty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宋体" charset="-122"/>
              </a:rPr>
              <a:t>给你一个透镜，你能用哪些方法去判断他是凸透镜还是凹透镜？</a:t>
            </a:r>
          </a:p>
        </p:txBody>
      </p:sp>
    </p:spTree>
    <p:extLst>
      <p:ext uri="{BB962C8B-B14F-4D97-AF65-F5344CB8AC3E}">
        <p14:creationId xmlns:p14="http://schemas.microsoft.com/office/powerpoint/2010/main" val="80798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8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8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8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第一PPT模板网-WWW.1PPT.COM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第一PPT模板网-WWW.1PPT.COM 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311</TotalTime>
  <Words>1482</Words>
  <Application>Microsoft Office PowerPoint</Application>
  <PresentationFormat>全屏显示(4:3)</PresentationFormat>
  <Paragraphs>158</Paragraphs>
  <Slides>30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30</vt:i4>
      </vt:variant>
    </vt:vector>
  </HeadingPairs>
  <TitlesOfParts>
    <vt:vector size="53" baseType="lpstr">
      <vt:lpstr>黑体</vt:lpstr>
      <vt:lpstr>华文彩云</vt:lpstr>
      <vt:lpstr>华文楷体</vt:lpstr>
      <vt:lpstr>华文新魏</vt:lpstr>
      <vt:lpstr>楷体</vt:lpstr>
      <vt:lpstr>楷体_GB2312</vt:lpstr>
      <vt:lpstr>隶书</vt:lpstr>
      <vt:lpstr>宋体</vt:lpstr>
      <vt:lpstr>微软雅黑</vt:lpstr>
      <vt:lpstr>Arial</vt:lpstr>
      <vt:lpstr>Calibri</vt:lpstr>
      <vt:lpstr>Franklin Gothic Book</vt:lpstr>
      <vt:lpstr>Franklin Gothic Medium</vt:lpstr>
      <vt:lpstr>Tahoma</vt:lpstr>
      <vt:lpstr>Times New Roman</vt:lpstr>
      <vt:lpstr>Wingdings</vt:lpstr>
      <vt:lpstr>Wingdings 2</vt:lpstr>
      <vt:lpstr>第一PPT模板网-WWW.1PPT.COM</vt:lpstr>
      <vt:lpstr>第一PPT模板网-WWW.1PPT.COM </vt:lpstr>
      <vt:lpstr>BMP 图象</vt:lpstr>
      <vt:lpstr>位图图象</vt:lpstr>
      <vt:lpstr>位图图像</vt:lpstr>
      <vt:lpstr>Photo Editor 照片</vt:lpstr>
      <vt:lpstr>PowerPoint 演示文稿</vt:lpstr>
      <vt:lpstr>PowerPoint 演示文稿</vt:lpstr>
      <vt:lpstr>PowerPoint 演示文稿</vt:lpstr>
      <vt:lpstr>PowerPoint 演示文稿</vt:lpstr>
      <vt:lpstr>识别下列透镜，并归类：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五、三条特殊光线</vt:lpstr>
      <vt:lpstr>PowerPoint 演示文稿</vt:lpstr>
      <vt:lpstr>PowerPoint 演示文稿</vt:lpstr>
      <vt:lpstr>PowerPoint 演示文稿</vt:lpstr>
      <vt:lpstr>PowerPoint 演示文稿</vt:lpstr>
    </vt:vector>
  </TitlesOfParts>
  <Manager>【课件站www.kjzhan.com】~中小学ppt课件免费下载站~【课件站www.kjzhan.com】~中小学ppt课件免费下载站~【课件站www.kjzhan.com】~中小学ppt课件免费下载站~~中小学ppt课件免费下载站~【课件站www.kjzhan.com】~中小学ppt课件免费下载站~【课件站www.kjzhan.com】~中小学ppt课件免费下载站~【课件站www.kjzhan.com】~</Manager>
  <Company>【课件站www.kjzhan.com】~中小学ppt课件免费下载站~【课件站www.kjzhan.com】~中小学ppt课件免费下载站~【课件站www.kjzhan.com】~中小学ppt课件免费下载站~~中小学ppt课件免费下载站~【课件站www.kjzhan.com】~中小学ppt课件免费下载站~【课件站www.kjzhan.com】~中小学ppt课件免费下载站~【课件站www.kjzhan.com】~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第一PPT模板网-WWW.1PPT.COM_x000d_
</dc:description>
  <cp:lastModifiedBy>Windows</cp:lastModifiedBy>
  <cp:revision>27</cp:revision>
  <dcterms:created xsi:type="dcterms:W3CDTF">2012-12-02T10:52:05Z</dcterms:created>
  <dcterms:modified xsi:type="dcterms:W3CDTF">2017-12-02T02:25:26Z</dcterms:modified>
  <cp:category>第一PPT模板网-WWW.1PPT.COM</cp:category>
</cp:coreProperties>
</file>