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7" r:id="rId2"/>
    <p:sldId id="260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0" r:id="rId14"/>
    <p:sldId id="269" r:id="rId15"/>
    <p:sldId id="271" r:id="rId16"/>
    <p:sldId id="273" r:id="rId17"/>
    <p:sldId id="272" r:id="rId18"/>
    <p:sldId id="274" r:id="rId19"/>
    <p:sldId id="276" r:id="rId20"/>
    <p:sldId id="278" r:id="rId21"/>
    <p:sldId id="280" r:id="rId22"/>
    <p:sldId id="281" r:id="rId23"/>
    <p:sldId id="279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5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title>
      <c:layout/>
    </c:title>
    <c:plotArea>
      <c:layout/>
      <c:scatterChart>
        <c:scatterStyle val="smoothMarker"/>
        <c:ser>
          <c:idx val="0"/>
          <c:order val="0"/>
          <c:tx>
            <c:strRef>
              <c:f>Sheet1!$B$1</c:f>
              <c:strCache>
                <c:ptCount val="1"/>
                <c:pt idx="0">
                  <c:v>Y 值</c:v>
                </c:pt>
              </c:strCache>
            </c:strRef>
          </c:tx>
          <c:xVal>
            <c:numRef>
              <c:f>Sheet1!$A$2:$A$6</c:f>
              <c:numCache>
                <c:formatCode>General</c:formatCode>
                <c:ptCount val="5"/>
                <c:pt idx="0">
                  <c:v>0.05</c:v>
                </c:pt>
                <c:pt idx="1">
                  <c:v>0.1</c:v>
                </c:pt>
                <c:pt idx="2">
                  <c:v>0.15000000000000008</c:v>
                </c:pt>
                <c:pt idx="3">
                  <c:v>0.2</c:v>
                </c:pt>
                <c:pt idx="4">
                  <c:v>0.25</c:v>
                </c:pt>
              </c:numCache>
            </c:numRef>
          </c:xVal>
          <c:yVal>
            <c:numRef>
              <c:f>Sheet1!$B$2:$B$6</c:f>
              <c:numCache>
                <c:formatCode>General</c:formatCode>
                <c:ptCount val="5"/>
                <c:pt idx="0">
                  <c:v>0.49000000000000016</c:v>
                </c:pt>
                <c:pt idx="1">
                  <c:v>0.98</c:v>
                </c:pt>
                <c:pt idx="2">
                  <c:v>1.47</c:v>
                </c:pt>
                <c:pt idx="3">
                  <c:v>1.9600000000000006</c:v>
                </c:pt>
                <c:pt idx="4">
                  <c:v>2.4499999999999997</c:v>
                </c:pt>
              </c:numCache>
            </c:numRef>
          </c:yVal>
          <c:smooth val="1"/>
        </c:ser>
        <c:axId val="69480832"/>
        <c:axId val="69482368"/>
      </c:scatterChart>
      <c:valAx>
        <c:axId val="69480832"/>
        <c:scaling>
          <c:orientation val="minMax"/>
        </c:scaling>
        <c:axPos val="b"/>
        <c:numFmt formatCode="General" sourceLinked="1"/>
        <c:tickLblPos val="nextTo"/>
        <c:crossAx val="69482368"/>
        <c:crosses val="autoZero"/>
        <c:crossBetween val="midCat"/>
      </c:valAx>
      <c:valAx>
        <c:axId val="69482368"/>
        <c:scaling>
          <c:orientation val="minMax"/>
        </c:scaling>
        <c:axPos val="l"/>
        <c:majorGridlines/>
        <c:numFmt formatCode="General" sourceLinked="1"/>
        <c:tickLblPos val="nextTo"/>
        <c:crossAx val="69480832"/>
        <c:crosses val="autoZero"/>
        <c:crossBetween val="midCat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zh-CN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981200"/>
            <a:ext cx="7772400" cy="1876428"/>
          </a:xfrm>
        </p:spPr>
        <p:txBody>
          <a:bodyPr anchor="b"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ctr">
              <a:defRPr sz="44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57628"/>
            <a:ext cx="6400800" cy="175320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40"/>
            <a:ext cx="1400156" cy="5851525"/>
          </a:xfrm>
        </p:spPr>
        <p:txBody>
          <a:bodyPr vert="eaVert"/>
          <a:lstStyle>
            <a:lvl1pPr>
              <a:defRPr lang="zh-CN" altLang="en-US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829444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3854150"/>
            <a:ext cx="7772400" cy="1860850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2356428"/>
            <a:ext cx="7772400" cy="1501200"/>
          </a:xfrm>
        </p:spPr>
        <p:txBody>
          <a:bodyPr anchor="b"/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l">
              <a:buNone/>
              <a:defRPr sz="1800">
                <a:solidFill>
                  <a:schemeClr val="tx2"/>
                </a:solidFill>
              </a:defRPr>
            </a:lvl2pPr>
            <a:lvl3pPr marL="914400" indent="0" algn="l">
              <a:buNone/>
              <a:defRPr sz="1600">
                <a:solidFill>
                  <a:schemeClr val="tx2"/>
                </a:solidFill>
              </a:defRPr>
            </a:lvl3pPr>
            <a:lvl4pPr marL="1371600" indent="0" algn="l">
              <a:buNone/>
              <a:defRPr sz="1400">
                <a:solidFill>
                  <a:schemeClr val="tx2"/>
                </a:solidFill>
              </a:defRPr>
            </a:lvl4pPr>
            <a:lvl5pPr marL="1828800" indent="0" algn="l">
              <a:buNone/>
              <a:defRPr sz="1400">
                <a:solidFill>
                  <a:schemeClr val="tx2"/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6258" y="381000"/>
            <a:ext cx="2667000" cy="1833554"/>
          </a:xfrm>
        </p:spPr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l">
              <a:defRPr sz="3200" b="1" kern="1200" cap="all" spc="50">
                <a:ln w="15875"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52800" y="380999"/>
            <a:ext cx="5410200" cy="57451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26258" y="2214554"/>
            <a:ext cx="2667000" cy="391218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580474" y="553734"/>
            <a:ext cx="7349244" cy="4741531"/>
            <a:chOff x="428596" y="553734"/>
            <a:chExt cx="7349244" cy="4741531"/>
          </a:xfrm>
        </p:grpSpPr>
        <p:sp>
          <p:nvSpPr>
            <p:cNvPr id="16" name="矩形 15"/>
            <p:cNvSpPr/>
            <p:nvPr userDrawn="1"/>
          </p:nvSpPr>
          <p:spPr>
            <a:xfrm rot="21480000">
              <a:off x="428596" y="580356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  <p:sp>
          <p:nvSpPr>
            <p:cNvPr id="17" name="矩形 16"/>
            <p:cNvSpPr/>
            <p:nvPr userDrawn="1"/>
          </p:nvSpPr>
          <p:spPr>
            <a:xfrm rot="21540000">
              <a:off x="437473" y="571479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437481" y="553734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651912" y="612776"/>
            <a:ext cx="7215238" cy="4602175"/>
          </a:xfrm>
          <a:solidFill>
            <a:schemeClr val="bg2">
              <a:tint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 useBgFill="1"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95295"/>
            <a:ext cx="1357290" cy="5691227"/>
          </a:xfrm>
          <a:noFill/>
        </p:spPr>
        <p:txBody>
          <a:bodyPr vert="eaVert" anchor="ctr">
            <a:noAutofit/>
          </a:bodyPr>
          <a:lstStyle>
            <a:lvl1pPr algn="l">
              <a:defRPr lang="zh-CN" altLang="en-US" sz="32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  <a:latin typeface="+mj-lt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14480" y="5481658"/>
            <a:ext cx="7215238" cy="804862"/>
          </a:xfrm>
        </p:spPr>
        <p:txBody>
          <a:bodyPr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244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78" y="6483997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483997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992644" y="6483997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</p:sldLayoutIdLst>
  <p:txStyles>
    <p:titleStyle>
      <a:lvl1pPr algn="ctr" rtl="0" eaLnBrk="1" latinLnBrk="0" hangingPunct="1">
        <a:spcBef>
          <a:spcPct val="0"/>
        </a:spcBef>
        <a:buNone/>
        <a:defRPr kumimoji="0" sz="4000" b="1" kern="1200" cap="all" spc="50" dirty="0">
          <a:ln w="1587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31750" dir="3600000" algn="tl" rotWithShape="0">
              <a:srgbClr val="000000">
                <a:alpha val="6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90000"/>
        <a:buFont typeface="Cambria"/>
        <a:buChar char="+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100000"/>
        <a:buFont typeface="Cambria"/>
        <a:buChar char="–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Ï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90000"/>
        <a:buFont typeface="Calibri"/>
        <a:buChar char="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100000"/>
        <a:buFont typeface="Cambria"/>
        <a:buChar char="=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&#37325;&#22402;&#32447;&#30340;&#24212;&#29992;.mp4" TargetMode="External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Administrator\Desktop\&#25945;&#31185;&#29256;&#12298;7.4%20&#37325;&#21147;&#12299;PPT+&#35270;&#39057;\&#37325;&#22402;&#32447;&#30340;&#24212;&#29992;%20.wmv" TargetMode="Externa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4" name="Picture 5" descr="图片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183" y="1932991"/>
            <a:ext cx="3494087" cy="2342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11" descr="W020100825345604459042"/>
          <p:cNvPicPr>
            <a:picLocks noChangeAspect="1" noChangeArrowheads="1"/>
          </p:cNvPicPr>
          <p:nvPr/>
        </p:nvPicPr>
        <p:blipFill>
          <a:blip r:embed="rId3" cstate="print"/>
          <a:srcRect l="8154" t="8754" r="52650" b="72781"/>
          <a:stretch>
            <a:fillRect/>
          </a:stretch>
        </p:blipFill>
        <p:spPr bwMode="auto">
          <a:xfrm>
            <a:off x="5077126" y="1679414"/>
            <a:ext cx="4066874" cy="2295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 descr="撒渔网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3611" y="4320981"/>
            <a:ext cx="3790560" cy="2468076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86767" y="186813"/>
            <a:ext cx="2271776" cy="92333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想一想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107154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抛出去的物体最后都往哪个方向去了？</a:t>
            </a:r>
            <a:endParaRPr lang="zh-CN" altLang="en-US" sz="4000" dirty="0"/>
          </a:p>
        </p:txBody>
      </p:sp>
      <p:pic>
        <p:nvPicPr>
          <p:cNvPr id="15" name="图片 14" descr="投篮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0" y="4000500"/>
            <a:ext cx="4572000" cy="2857500"/>
          </a:xfrm>
          <a:prstGeom prst="rect">
            <a:avLst/>
          </a:prstGeom>
        </p:spPr>
      </p:pic>
      <p:pic>
        <p:nvPicPr>
          <p:cNvPr id="10" name="图片 9" descr="跳伞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00298" y="2786058"/>
            <a:ext cx="4095759" cy="263100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285720" y="857232"/>
            <a:ext cx="8572560" cy="78581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zh-CN" altLang="en-US" sz="4000" b="1" kern="0" dirty="0">
                <a:ea typeface="+mn-ea"/>
              </a:rPr>
              <a:t>例</a:t>
            </a:r>
            <a:r>
              <a:rPr lang="en-US" altLang="zh-CN" sz="4000" b="1" kern="0" dirty="0">
                <a:ea typeface="+mn-ea"/>
              </a:rPr>
              <a:t>1  </a:t>
            </a:r>
            <a:r>
              <a:rPr lang="zh-CN" altLang="en-US" sz="4000" b="1" kern="0" dirty="0">
                <a:ea typeface="+mn-ea"/>
              </a:rPr>
              <a:t>一个质量为</a:t>
            </a:r>
            <a:r>
              <a:rPr lang="en-US" altLang="zh-CN" sz="4000" b="1" kern="0" dirty="0">
                <a:ea typeface="+mn-ea"/>
              </a:rPr>
              <a:t>5Kg</a:t>
            </a:r>
            <a:r>
              <a:rPr lang="zh-CN" altLang="en-US" sz="4000" b="1" kern="0" dirty="0">
                <a:ea typeface="+mn-ea"/>
              </a:rPr>
              <a:t>的物体所受重力为多少</a:t>
            </a:r>
            <a:r>
              <a:rPr lang="en-US" altLang="zh-CN" sz="4000" b="1" kern="0" dirty="0">
                <a:ea typeface="+mn-ea"/>
              </a:rPr>
              <a:t>N</a:t>
            </a:r>
            <a:r>
              <a:rPr lang="zh-CN" altLang="en-US" sz="4000" b="1" kern="0" dirty="0">
                <a:ea typeface="+mn-ea"/>
              </a:rPr>
              <a:t>？</a:t>
            </a: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857224" y="3071810"/>
            <a:ext cx="7165784" cy="224676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zh-CN" altLang="en-US" sz="4000" b="1" dirty="0" smtClean="0">
                <a:latin typeface="+mn-lt"/>
                <a:ea typeface="+mn-ea"/>
              </a:rPr>
              <a:t>解：由</a:t>
            </a:r>
            <a:r>
              <a:rPr lang="en-US" altLang="zh-CN" sz="4000" b="1" dirty="0" smtClean="0">
                <a:latin typeface="+mn-lt"/>
                <a:ea typeface="+mn-ea"/>
              </a:rPr>
              <a:t>G=mg</a:t>
            </a:r>
            <a:r>
              <a:rPr lang="zh-CN" altLang="en-US" sz="4000" b="1" dirty="0" smtClean="0">
                <a:latin typeface="+mn-lt"/>
                <a:ea typeface="+mn-ea"/>
              </a:rPr>
              <a:t>得 </a:t>
            </a:r>
            <a:r>
              <a:rPr lang="en-US" altLang="zh-CN" sz="4000" b="1" dirty="0" smtClean="0">
                <a:latin typeface="+mn-lt"/>
                <a:ea typeface="+mn-ea"/>
              </a:rPr>
              <a:t>G=5Kg×10N/Kg=50N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zh-CN" altLang="en-US" sz="4000" b="1" dirty="0" smtClean="0">
                <a:latin typeface="+mn-lt"/>
                <a:ea typeface="+mn-ea"/>
              </a:rPr>
              <a:t>答：所受重力是</a:t>
            </a:r>
            <a:r>
              <a:rPr lang="en-US" altLang="zh-CN" sz="4000" b="1" dirty="0" smtClean="0">
                <a:latin typeface="+mn-lt"/>
                <a:ea typeface="+mn-ea"/>
              </a:rPr>
              <a:t>50N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71472" y="2214554"/>
            <a:ext cx="8286809" cy="70788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zh-CN" altLang="en-US" sz="4000" b="1" dirty="0" smtClean="0">
                <a:latin typeface="+mn-lt"/>
                <a:ea typeface="+mn-ea"/>
              </a:rPr>
              <a:t>已知：</a:t>
            </a:r>
            <a:r>
              <a:rPr lang="en-US" altLang="zh-CN" sz="4000" b="1" dirty="0" smtClean="0">
                <a:latin typeface="+mn-lt"/>
                <a:ea typeface="+mn-ea"/>
              </a:rPr>
              <a:t>m=5Kg  g=10N/Kg   </a:t>
            </a:r>
            <a:r>
              <a:rPr lang="zh-CN" altLang="en-US" sz="4000" b="1" dirty="0" smtClean="0">
                <a:latin typeface="+mn-lt"/>
                <a:ea typeface="+mn-ea"/>
              </a:rPr>
              <a:t>求：</a:t>
            </a:r>
            <a:r>
              <a:rPr lang="en-US" altLang="zh-CN" sz="4000" b="1" dirty="0" smtClean="0">
                <a:latin typeface="+mn-lt"/>
                <a:ea typeface="+mn-ea"/>
              </a:rPr>
              <a:t>G=</a:t>
            </a:r>
            <a:r>
              <a:rPr lang="zh-CN" altLang="en-US" sz="4000" b="1" dirty="0" smtClean="0">
                <a:latin typeface="+mn-lt"/>
                <a:ea typeface="+mn-ea"/>
              </a:rPr>
              <a:t>？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85728"/>
            <a:ext cx="4286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三、重力的方向</a:t>
            </a:r>
            <a:endParaRPr lang="zh-CN" altLang="en-US" sz="4000" dirty="0"/>
          </a:p>
        </p:txBody>
      </p:sp>
      <p:pic>
        <p:nvPicPr>
          <p:cNvPr id="3" name="Picture 2" descr="09t0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650" y="1492250"/>
            <a:ext cx="4087813" cy="345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09t13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8513" y="1446213"/>
            <a:ext cx="4229100" cy="350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633413" y="5235575"/>
            <a:ext cx="7531100" cy="5842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zh-CN" altLang="en-US" sz="3200" b="1" dirty="0" smtClean="0">
                <a:solidFill>
                  <a:srgbClr val="FF33CC"/>
                </a:solidFill>
                <a:latin typeface="+mn-ea"/>
                <a:ea typeface="+mn-ea"/>
              </a:rPr>
              <a:t>重力的方向总是竖直向下的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749550" y="5826125"/>
            <a:ext cx="4160838" cy="5842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en-US" altLang="zh-CN" sz="3200" b="1" smtClean="0">
                <a:solidFill>
                  <a:srgbClr val="FF33CC"/>
                </a:solidFill>
                <a:latin typeface="+mn-ea"/>
                <a:ea typeface="+mn-ea"/>
              </a:rPr>
              <a:t>“</a:t>
            </a:r>
            <a:r>
              <a:rPr lang="zh-CN" altLang="en-US" sz="3200" b="1" smtClean="0">
                <a:solidFill>
                  <a:srgbClr val="FF33CC"/>
                </a:solidFill>
                <a:latin typeface="+mn-ea"/>
                <a:ea typeface="+mn-ea"/>
              </a:rPr>
              <a:t>下”是指向地心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4"/>
          <p:cNvSpPr txBox="1">
            <a:spLocks noChangeArrowheads="1"/>
          </p:cNvSpPr>
          <p:nvPr/>
        </p:nvSpPr>
        <p:spPr bwMode="auto">
          <a:xfrm>
            <a:off x="4000496" y="1000108"/>
            <a:ext cx="4049715" cy="3785652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itchFamily="34" charset="0"/>
              <a:buNone/>
              <a:defRPr/>
            </a:pPr>
            <a:r>
              <a:rPr kumimoji="1" lang="zh-CN" altLang="en-US" sz="3200" b="1" dirty="0" smtClean="0">
                <a:latin typeface="+mn-ea"/>
                <a:ea typeface="+mn-ea"/>
              </a:rPr>
              <a:t>　用一根线把物体悬挂起来，物体静止时，线的方向跟重力方向一致，这个方向叫做竖直方向．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  <a:defRPr/>
            </a:pPr>
            <a:r>
              <a:rPr kumimoji="1" lang="zh-CN" altLang="en-US" sz="3200" b="1" dirty="0" smtClean="0">
                <a:solidFill>
                  <a:srgbClr val="FF3300"/>
                </a:solidFill>
                <a:latin typeface="+mn-ea"/>
                <a:ea typeface="+mn-ea"/>
              </a:rPr>
              <a:t>重力的方向是竖直向下的．</a:t>
            </a:r>
          </a:p>
        </p:txBody>
      </p:sp>
      <p:pic>
        <p:nvPicPr>
          <p:cNvPr id="3" name="图片 2" descr="砌墙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0"/>
            <a:ext cx="3272116" cy="6858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72" name="Group 12"/>
          <p:cNvGraphicFramePr>
            <a:graphicFrameLocks noGrp="1"/>
          </p:cNvGraphicFramePr>
          <p:nvPr/>
        </p:nvGraphicFramePr>
        <p:xfrm>
          <a:off x="323528" y="188640"/>
          <a:ext cx="4319587" cy="639763"/>
        </p:xfrm>
        <a:graphic>
          <a:graphicData uri="http://schemas.openxmlformats.org/drawingml/2006/table">
            <a:tbl>
              <a:tblPr/>
              <a:tblGrid>
                <a:gridCol w="4319587">
                  <a:extLst>
                    <a:ext uri="{9D8B030D-6E8A-4147-A177-3AD203B41FA5}"/>
                  </a:extLst>
                </a:gridCol>
              </a:tblGrid>
              <a:tr h="639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hlinkClick r:id="rId3" action="ppaction://hlinkfile"/>
                        </a:rPr>
                        <a:t>重力方向在生活中的应用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45697" marB="45697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pic>
        <p:nvPicPr>
          <p:cNvPr id="9" name="重垂线的应用 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971600" y="1124744"/>
            <a:ext cx="7560840" cy="5366846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85728"/>
            <a:ext cx="4286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四、重心</a:t>
            </a:r>
            <a:endParaRPr lang="zh-CN" altLang="en-US" sz="4000" dirty="0"/>
          </a:p>
        </p:txBody>
      </p:sp>
      <p:pic>
        <p:nvPicPr>
          <p:cNvPr id="3" name="Picture 24" descr="hand_stitched_PU_5_soccer_ball"/>
          <p:cNvPicPr>
            <a:picLocks noChangeAspect="1" noChangeArrowheads="1"/>
          </p:cNvPicPr>
          <p:nvPr/>
        </p:nvPicPr>
        <p:blipFill>
          <a:blip r:embed="rId2" cstate="print"/>
          <a:srcRect b="4945"/>
          <a:stretch>
            <a:fillRect/>
          </a:stretch>
        </p:blipFill>
        <p:spPr bwMode="auto">
          <a:xfrm>
            <a:off x="4064000" y="2922582"/>
            <a:ext cx="1792288" cy="165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9" descr="e26458c67c8504e41ff9c8920bdb43f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6138" y="2813045"/>
            <a:ext cx="2432050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2" descr="b28f8417eb217904962b436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5350" y="2643182"/>
            <a:ext cx="2819400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57158" y="1285860"/>
            <a:ext cx="81439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3200" dirty="0" smtClean="0"/>
              <a:t>对于整个物体，重力作用的表现就好像它作用在某一点上，这个点叫做物体的</a:t>
            </a:r>
            <a:r>
              <a:rPr lang="zh-CN" altLang="en-US" sz="3200" dirty="0" smtClean="0">
                <a:solidFill>
                  <a:srgbClr val="FF0000"/>
                </a:solidFill>
              </a:rPr>
              <a:t>重心</a:t>
            </a:r>
            <a:r>
              <a:rPr lang="zh-CN" altLang="en-US" sz="3200" dirty="0" smtClean="0"/>
              <a:t>。</a:t>
            </a:r>
            <a:endParaRPr lang="zh-CN" altLang="en-US" sz="3200" dirty="0"/>
          </a:p>
        </p:txBody>
      </p:sp>
      <p:sp>
        <p:nvSpPr>
          <p:cNvPr id="7" name="Line 13"/>
          <p:cNvSpPr>
            <a:spLocks noChangeShapeType="1"/>
          </p:cNvSpPr>
          <p:nvPr/>
        </p:nvSpPr>
        <p:spPr bwMode="auto">
          <a:xfrm flipH="1">
            <a:off x="2266950" y="3633782"/>
            <a:ext cx="0" cy="1447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/>
        </p:spPr>
        <p:txBody>
          <a:bodyPr/>
          <a:lstStyle/>
          <a:p>
            <a:pPr>
              <a:buFont typeface="Arial" pitchFamily="34" charset="0"/>
              <a:buNone/>
              <a:defRPr/>
            </a:pPr>
            <a:endParaRPr lang="zh-CN" altLang="en-US">
              <a:latin typeface="+mn-ea"/>
              <a:ea typeface="+mn-ea"/>
            </a:endParaRPr>
          </a:p>
        </p:txBody>
      </p:sp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1733550" y="4643446"/>
            <a:ext cx="55243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800" b="1" i="1" dirty="0">
                <a:solidFill>
                  <a:srgbClr val="3333FF"/>
                </a:solidFill>
                <a:latin typeface="宋体" charset="-122"/>
              </a:rPr>
              <a:t>G</a:t>
            </a:r>
          </a:p>
        </p:txBody>
      </p:sp>
      <p:sp>
        <p:nvSpPr>
          <p:cNvPr id="9" name="Line 15"/>
          <p:cNvSpPr>
            <a:spLocks noChangeShapeType="1"/>
          </p:cNvSpPr>
          <p:nvPr/>
        </p:nvSpPr>
        <p:spPr bwMode="auto">
          <a:xfrm>
            <a:off x="1657350" y="2947982"/>
            <a:ext cx="1219200" cy="1524000"/>
          </a:xfrm>
          <a:prstGeom prst="line">
            <a:avLst/>
          </a:prstGeom>
          <a:noFill/>
          <a:ln w="38100">
            <a:solidFill>
              <a:srgbClr val="FFFF00"/>
            </a:solidFill>
            <a:prstDash val="dash"/>
            <a:round/>
            <a:headEnd/>
            <a:tailEnd/>
          </a:ln>
          <a:extLst/>
        </p:spPr>
        <p:txBody>
          <a:bodyPr/>
          <a:lstStyle/>
          <a:p>
            <a:pPr>
              <a:buFont typeface="Arial" pitchFamily="34" charset="0"/>
              <a:buNone/>
              <a:defRPr/>
            </a:pPr>
            <a:endParaRPr lang="zh-CN" altLang="en-US">
              <a:latin typeface="+mn-ea"/>
              <a:ea typeface="+mn-ea"/>
            </a:endParaRPr>
          </a:p>
        </p:txBody>
      </p:sp>
      <p:sp>
        <p:nvSpPr>
          <p:cNvPr id="10" name="Line 16"/>
          <p:cNvSpPr>
            <a:spLocks noChangeShapeType="1"/>
          </p:cNvSpPr>
          <p:nvPr/>
        </p:nvSpPr>
        <p:spPr bwMode="auto">
          <a:xfrm flipH="1">
            <a:off x="1657350" y="2947982"/>
            <a:ext cx="1219200" cy="1524000"/>
          </a:xfrm>
          <a:prstGeom prst="line">
            <a:avLst/>
          </a:prstGeom>
          <a:noFill/>
          <a:ln w="38100">
            <a:solidFill>
              <a:srgbClr val="FFFF00"/>
            </a:solidFill>
            <a:prstDash val="dash"/>
            <a:round/>
            <a:headEnd/>
            <a:tailEnd/>
          </a:ln>
          <a:extLst/>
        </p:spPr>
        <p:txBody>
          <a:bodyPr/>
          <a:lstStyle/>
          <a:p>
            <a:pPr>
              <a:buFont typeface="Arial" pitchFamily="34" charset="0"/>
              <a:buNone/>
              <a:defRPr/>
            </a:pPr>
            <a:endParaRPr lang="zh-CN" altLang="en-US">
              <a:latin typeface="+mn-ea"/>
              <a:ea typeface="+mn-ea"/>
            </a:endParaRPr>
          </a:p>
        </p:txBody>
      </p:sp>
      <p:sp>
        <p:nvSpPr>
          <p:cNvPr id="11" name="Line 19"/>
          <p:cNvSpPr>
            <a:spLocks noChangeShapeType="1"/>
          </p:cNvSpPr>
          <p:nvPr/>
        </p:nvSpPr>
        <p:spPr bwMode="auto">
          <a:xfrm>
            <a:off x="4999038" y="3784595"/>
            <a:ext cx="3175" cy="92551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/>
        </p:spPr>
        <p:txBody>
          <a:bodyPr/>
          <a:lstStyle/>
          <a:p>
            <a:pPr>
              <a:buFont typeface="Arial" pitchFamily="34" charset="0"/>
              <a:buNone/>
              <a:defRPr/>
            </a:pPr>
            <a:endParaRPr lang="zh-CN" altLang="en-US">
              <a:latin typeface="+mn-ea"/>
              <a:ea typeface="+mn-ea"/>
            </a:endParaRPr>
          </a:p>
        </p:txBody>
      </p:sp>
      <p:sp>
        <p:nvSpPr>
          <p:cNvPr id="12" name="Text Box 20"/>
          <p:cNvSpPr txBox="1">
            <a:spLocks noChangeArrowheads="1"/>
          </p:cNvSpPr>
          <p:nvPr/>
        </p:nvSpPr>
        <p:spPr bwMode="auto">
          <a:xfrm>
            <a:off x="4767263" y="4713282"/>
            <a:ext cx="10683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i="1">
                <a:solidFill>
                  <a:srgbClr val="3333FF"/>
                </a:solidFill>
                <a:latin typeface="宋体" charset="-122"/>
              </a:rPr>
              <a:t>G</a:t>
            </a:r>
          </a:p>
        </p:txBody>
      </p:sp>
      <p:sp>
        <p:nvSpPr>
          <p:cNvPr id="13" name="Line 21"/>
          <p:cNvSpPr>
            <a:spLocks noChangeShapeType="1"/>
          </p:cNvSpPr>
          <p:nvPr/>
        </p:nvSpPr>
        <p:spPr bwMode="auto">
          <a:xfrm flipH="1">
            <a:off x="7431088" y="3871907"/>
            <a:ext cx="0" cy="7127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/>
        </p:spPr>
        <p:txBody>
          <a:bodyPr/>
          <a:lstStyle/>
          <a:p>
            <a:pPr>
              <a:buFont typeface="Arial" pitchFamily="34" charset="0"/>
              <a:buNone/>
              <a:defRPr/>
            </a:pPr>
            <a:endParaRPr lang="zh-CN" altLang="en-US">
              <a:latin typeface="+mn-ea"/>
              <a:ea typeface="+mn-ea"/>
            </a:endParaRPr>
          </a:p>
        </p:txBody>
      </p:sp>
      <p:sp>
        <p:nvSpPr>
          <p:cNvPr id="14" name="Text Box 22"/>
          <p:cNvSpPr txBox="1">
            <a:spLocks noChangeArrowheads="1"/>
          </p:cNvSpPr>
          <p:nvPr/>
        </p:nvSpPr>
        <p:spPr bwMode="auto">
          <a:xfrm>
            <a:off x="7048500" y="4443407"/>
            <a:ext cx="106838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i="1">
                <a:solidFill>
                  <a:srgbClr val="3333FF"/>
                </a:solidFill>
                <a:latin typeface="宋体" charset="-122"/>
              </a:rPr>
              <a:t>G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214382" y="5214950"/>
            <a:ext cx="6786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400" dirty="0" smtClean="0">
                <a:solidFill>
                  <a:srgbClr val="FFFF00"/>
                </a:solidFill>
              </a:rPr>
              <a:t>几种形状规则、质量分布均匀的物体的重心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8596" y="5780782"/>
            <a:ext cx="81439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3200" dirty="0" smtClean="0"/>
              <a:t>在受力物体上画力的示意图时，常把力的作用点画在重心上。</a:t>
            </a:r>
            <a:endParaRPr lang="zh-CN" altLang="en-US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2" grpId="0"/>
      <p:bldP spid="14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1277938" y="2600325"/>
            <a:ext cx="6445250" cy="3111500"/>
            <a:chOff x="839" y="1770"/>
            <a:chExt cx="4406" cy="2118"/>
          </a:xfrm>
        </p:grpSpPr>
        <p:pic>
          <p:nvPicPr>
            <p:cNvPr id="3" name="Picture 9"/>
            <p:cNvPicPr>
              <a:picLocks noChangeAspect="1" noChangeArrowheads="1"/>
            </p:cNvPicPr>
            <p:nvPr/>
          </p:nvPicPr>
          <p:blipFill>
            <a:blip r:embed="rId2" cstate="print">
              <a:lum bright="-24000" contrast="72000"/>
            </a:blip>
            <a:srcRect/>
            <a:stretch>
              <a:fillRect/>
            </a:stretch>
          </p:blipFill>
          <p:spPr bwMode="auto">
            <a:xfrm>
              <a:off x="839" y="1770"/>
              <a:ext cx="2976" cy="21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Picture 10" descr="悬挂法测物体的重心位置%20[1]"/>
            <p:cNvPicPr>
              <a:picLocks noChangeAspect="1" noChangeArrowheads="1"/>
            </p:cNvPicPr>
            <p:nvPr/>
          </p:nvPicPr>
          <p:blipFill>
            <a:blip r:embed="rId3" cstate="print">
              <a:lum contrast="16000"/>
            </a:blip>
            <a:srcRect/>
            <a:stretch>
              <a:fillRect/>
            </a:stretch>
          </p:blipFill>
          <p:spPr bwMode="auto">
            <a:xfrm>
              <a:off x="4007" y="1776"/>
              <a:ext cx="1238" cy="2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TextBox 4"/>
          <p:cNvSpPr txBox="1"/>
          <p:nvPr/>
        </p:nvSpPr>
        <p:spPr>
          <a:xfrm>
            <a:off x="857224" y="1000108"/>
            <a:ext cx="67866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3200" dirty="0" smtClean="0"/>
              <a:t>补：几种形状规则、质量分布均匀的物体的重心</a:t>
            </a:r>
            <a:r>
              <a:rPr kumimoji="1" lang="zh-CN" altLang="en-US" sz="3200" b="1" dirty="0" smtClean="0">
                <a:solidFill>
                  <a:srgbClr val="CC0000"/>
                </a:solidFill>
                <a:latin typeface="+mn-ea"/>
              </a:rPr>
              <a:t>可以用悬挂法确定</a:t>
            </a:r>
            <a:r>
              <a:rPr kumimoji="1" lang="zh-CN" altLang="en-US" sz="3200" b="1" dirty="0" smtClean="0">
                <a:latin typeface="+mn-ea"/>
              </a:rPr>
              <a:t>。</a:t>
            </a:r>
            <a:endParaRPr lang="zh-CN" altLang="en-US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5500694" y="4929198"/>
            <a:ext cx="3643306" cy="107721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itchFamily="34" charset="0"/>
              <a:buNone/>
              <a:defRPr/>
            </a:pPr>
            <a:r>
              <a:rPr lang="zh-CN" altLang="en-US" sz="3200" b="1" dirty="0" smtClean="0">
                <a:latin typeface="+mn-ea"/>
                <a:ea typeface="+mn-ea"/>
              </a:rPr>
              <a:t>物体的</a:t>
            </a:r>
            <a:r>
              <a:rPr lang="zh-CN" altLang="en-US" sz="3200" b="1" dirty="0" smtClean="0">
                <a:solidFill>
                  <a:srgbClr val="C00000"/>
                </a:solidFill>
                <a:latin typeface="+mn-ea"/>
                <a:ea typeface="+mn-ea"/>
              </a:rPr>
              <a:t>重心越低</a:t>
            </a:r>
            <a:r>
              <a:rPr lang="zh-CN" altLang="en-US" sz="3200" b="1" dirty="0" smtClean="0">
                <a:latin typeface="+mn-ea"/>
                <a:ea typeface="+mn-ea"/>
              </a:rPr>
              <a:t>，</a:t>
            </a:r>
            <a:r>
              <a:rPr lang="zh-CN" altLang="en-US" sz="3200" b="1" dirty="0" smtClean="0">
                <a:solidFill>
                  <a:srgbClr val="C00000"/>
                </a:solidFill>
                <a:latin typeface="+mn-ea"/>
                <a:ea typeface="+mn-ea"/>
              </a:rPr>
              <a:t>稳定性越好</a:t>
            </a:r>
            <a:r>
              <a:rPr lang="zh-CN" altLang="en-US" sz="3200" b="1" dirty="0" smtClean="0">
                <a:latin typeface="+mn-ea"/>
                <a:ea typeface="+mn-ea"/>
              </a:rPr>
              <a:t>。</a:t>
            </a:r>
          </a:p>
        </p:txBody>
      </p:sp>
      <p:sp>
        <p:nvSpPr>
          <p:cNvPr id="31748" name="TextBox 1"/>
          <p:cNvSpPr txBox="1">
            <a:spLocks noChangeArrowheads="1"/>
          </p:cNvSpPr>
          <p:nvPr/>
        </p:nvSpPr>
        <p:spPr bwMode="auto">
          <a:xfrm>
            <a:off x="5715008" y="1714488"/>
            <a:ext cx="3000396" cy="212365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>
              <a:buFont typeface="Arial" pitchFamily="34" charset="0"/>
              <a:buNone/>
              <a:defRPr/>
            </a:pPr>
            <a:r>
              <a:rPr lang="zh-CN" altLang="en-US" sz="4400" b="1" dirty="0" smtClean="0">
                <a:solidFill>
                  <a:srgbClr val="0066CC"/>
                </a:solidFill>
                <a:latin typeface="+mn-ea"/>
                <a:ea typeface="+mn-ea"/>
              </a:rPr>
              <a:t>重心与物体的稳定性有什么关系呢？</a:t>
            </a:r>
          </a:p>
        </p:txBody>
      </p:sp>
      <p:sp>
        <p:nvSpPr>
          <p:cNvPr id="6" name="矩形 5"/>
          <p:cNvSpPr/>
          <p:nvPr/>
        </p:nvSpPr>
        <p:spPr>
          <a:xfrm>
            <a:off x="5643570" y="428604"/>
            <a:ext cx="2262159" cy="92333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议一议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图片 6" descr="不倒翁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071918"/>
            <a:ext cx="5471156" cy="2786082"/>
          </a:xfrm>
          <a:prstGeom prst="rect">
            <a:avLst/>
          </a:prstGeom>
        </p:spPr>
      </p:pic>
      <p:pic>
        <p:nvPicPr>
          <p:cNvPr id="8" name="图片 7" descr="走钢丝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429256" cy="407194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1748" grpId="0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85728"/>
            <a:ext cx="4286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五、重力的由来</a:t>
            </a:r>
            <a:endParaRPr lang="zh-CN" alt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5143504" y="2214554"/>
            <a:ext cx="350046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3200" dirty="0" smtClean="0"/>
              <a:t>用一根细线栓一块橡皮，甩起来，使橡皮绕手作圆周运动。这时你会觉得橡皮需要用线拉住才不会跑掉。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357158" y="1214422"/>
            <a:ext cx="29546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想想做做</a:t>
            </a:r>
            <a:endParaRPr lang="zh-CN" alt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图片 4" descr="模拟引力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428868"/>
            <a:ext cx="4617300" cy="242889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57158" y="5500702"/>
            <a:ext cx="74943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引力是怎么产生的呢？</a:t>
            </a:r>
            <a:endParaRPr lang="zh-CN" alt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142853"/>
            <a:ext cx="6429420" cy="1928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宇宙间的物体，大到天体，小到尘埃，都存在相互吸引的力。</a:t>
            </a:r>
            <a:endParaRPr lang="zh-CN" alt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428860" y="1714488"/>
            <a:ext cx="45005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——</a:t>
            </a:r>
            <a:r>
              <a:rPr lang="zh-CN" altLang="en-US" sz="4000" dirty="0" smtClean="0"/>
              <a:t>万有引力</a:t>
            </a:r>
            <a:endParaRPr lang="zh-CN" altLang="en-US" sz="4000" dirty="0"/>
          </a:p>
        </p:txBody>
      </p:sp>
      <p:pic>
        <p:nvPicPr>
          <p:cNvPr id="4" name="图片 3" descr="牛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33741" y="2500306"/>
            <a:ext cx="5810259" cy="4357694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圆角矩形 3"/>
          <p:cNvSpPr>
            <a:spLocks noChangeArrowheads="1"/>
          </p:cNvSpPr>
          <p:nvPr/>
        </p:nvSpPr>
        <p:spPr bwMode="auto">
          <a:xfrm>
            <a:off x="1058863" y="2954338"/>
            <a:ext cx="858837" cy="56515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15240">
            <a:solidFill>
              <a:srgbClr val="FF6699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itchFamily="34" charset="0"/>
              <a:buNone/>
              <a:defRPr/>
            </a:pPr>
            <a:r>
              <a:rPr lang="zh-CN" altLang="en-US" sz="2400" b="1" smtClean="0">
                <a:latin typeface="+mn-ea"/>
                <a:ea typeface="+mn-ea"/>
              </a:rPr>
              <a:t>重力</a:t>
            </a:r>
          </a:p>
        </p:txBody>
      </p:sp>
      <p:sp>
        <p:nvSpPr>
          <p:cNvPr id="7" name="圆角矩形 4"/>
          <p:cNvSpPr>
            <a:spLocks noChangeArrowheads="1"/>
          </p:cNvSpPr>
          <p:nvPr/>
        </p:nvSpPr>
        <p:spPr bwMode="auto">
          <a:xfrm>
            <a:off x="4999038" y="2181225"/>
            <a:ext cx="1846262" cy="635000"/>
          </a:xfrm>
          <a:prstGeom prst="roundRect">
            <a:avLst>
              <a:gd name="adj" fmla="val 16667"/>
            </a:avLst>
          </a:prstGeom>
          <a:solidFill>
            <a:srgbClr val="3366FF">
              <a:alpha val="39999"/>
            </a:srgbClr>
          </a:solidFill>
          <a:ln w="15240">
            <a:solidFill>
              <a:srgbClr val="0066FF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itchFamily="34" charset="0"/>
              <a:buNone/>
              <a:defRPr/>
            </a:pPr>
            <a:r>
              <a:rPr lang="zh-CN" altLang="en-US" sz="2400" b="1" smtClean="0">
                <a:latin typeface="+mn-ea"/>
                <a:ea typeface="+mn-ea"/>
              </a:rPr>
              <a:t>重力的大小</a:t>
            </a:r>
          </a:p>
        </p:txBody>
      </p:sp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2036763" y="2954338"/>
            <a:ext cx="2525712" cy="617537"/>
            <a:chOff x="2094944" y="2057400"/>
            <a:chExt cx="2526541" cy="617538"/>
          </a:xfrm>
        </p:grpSpPr>
        <p:sp>
          <p:nvSpPr>
            <p:cNvPr id="32786" name="圆角矩形 4"/>
            <p:cNvSpPr>
              <a:spLocks noChangeArrowheads="1"/>
            </p:cNvSpPr>
            <p:nvPr/>
          </p:nvSpPr>
          <p:spPr bwMode="auto">
            <a:xfrm>
              <a:off x="2536414" y="2057400"/>
              <a:ext cx="2085071" cy="617538"/>
            </a:xfrm>
            <a:prstGeom prst="roundRect">
              <a:avLst>
                <a:gd name="adj" fmla="val 16667"/>
              </a:avLst>
            </a:prstGeom>
            <a:solidFill>
              <a:srgbClr val="3366FF">
                <a:alpha val="39999"/>
              </a:srgbClr>
            </a:solidFill>
            <a:ln w="15240">
              <a:solidFill>
                <a:srgbClr val="0066FF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itchFamily="34" charset="0"/>
                <a:buNone/>
                <a:defRPr/>
              </a:pPr>
              <a:r>
                <a:rPr lang="zh-CN" altLang="en-US" sz="2400" b="1" dirty="0" smtClean="0">
                  <a:latin typeface="+mn-ea"/>
                  <a:ea typeface="+mn-ea"/>
                </a:rPr>
                <a:t>重力的三要素</a:t>
              </a:r>
            </a:p>
          </p:txBody>
        </p:sp>
        <p:cxnSp>
          <p:nvCxnSpPr>
            <p:cNvPr id="45075" name="直接箭头连接符 8"/>
            <p:cNvCxnSpPr>
              <a:cxnSpLocks noChangeShapeType="1"/>
            </p:cNvCxnSpPr>
            <p:nvPr/>
          </p:nvCxnSpPr>
          <p:spPr bwMode="auto">
            <a:xfrm flipV="1">
              <a:off x="2094944" y="2366869"/>
              <a:ext cx="432000" cy="0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  <p:grpSp>
        <p:nvGrpSpPr>
          <p:cNvPr id="3" name="组合 10"/>
          <p:cNvGrpSpPr>
            <a:grpSpLocks/>
          </p:cNvGrpSpPr>
          <p:nvPr/>
        </p:nvGrpSpPr>
        <p:grpSpPr bwMode="auto">
          <a:xfrm>
            <a:off x="722313" y="3565525"/>
            <a:ext cx="1811337" cy="1077913"/>
            <a:chOff x="608013" y="2636892"/>
            <a:chExt cx="2157412" cy="1077437"/>
          </a:xfrm>
        </p:grpSpPr>
        <p:sp>
          <p:nvSpPr>
            <p:cNvPr id="32784" name="圆角矩形 5"/>
            <p:cNvSpPr>
              <a:spLocks noChangeArrowheads="1"/>
            </p:cNvSpPr>
            <p:nvPr/>
          </p:nvSpPr>
          <p:spPr bwMode="auto">
            <a:xfrm>
              <a:off x="608013" y="3081196"/>
              <a:ext cx="2157412" cy="633133"/>
            </a:xfrm>
            <a:prstGeom prst="roundRect">
              <a:avLst>
                <a:gd name="adj" fmla="val 16667"/>
              </a:avLst>
            </a:prstGeom>
            <a:solidFill>
              <a:srgbClr val="3366FF">
                <a:alpha val="39999"/>
              </a:srgbClr>
            </a:solidFill>
            <a:ln w="15240">
              <a:solidFill>
                <a:srgbClr val="0066FF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itchFamily="34" charset="0"/>
                <a:buNone/>
                <a:defRPr/>
              </a:pPr>
              <a:r>
                <a:rPr lang="zh-CN" altLang="en-US" sz="2400" b="1" smtClean="0">
                  <a:latin typeface="+mn-ea"/>
                  <a:ea typeface="+mn-ea"/>
                </a:rPr>
                <a:t>重力的由来</a:t>
              </a:r>
            </a:p>
          </p:txBody>
        </p:sp>
        <p:cxnSp>
          <p:nvCxnSpPr>
            <p:cNvPr id="45073" name="直接箭头连接符 8"/>
            <p:cNvCxnSpPr>
              <a:cxnSpLocks noChangeShapeType="1"/>
            </p:cNvCxnSpPr>
            <p:nvPr/>
          </p:nvCxnSpPr>
          <p:spPr bwMode="auto">
            <a:xfrm>
              <a:off x="1644650" y="2636892"/>
              <a:ext cx="0" cy="438148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  <p:sp>
        <p:nvSpPr>
          <p:cNvPr id="14" name="左大括号 13"/>
          <p:cNvSpPr>
            <a:spLocks/>
          </p:cNvSpPr>
          <p:nvPr/>
        </p:nvSpPr>
        <p:spPr bwMode="auto">
          <a:xfrm>
            <a:off x="4679950" y="2525713"/>
            <a:ext cx="200025" cy="1438275"/>
          </a:xfrm>
          <a:prstGeom prst="leftBrace">
            <a:avLst>
              <a:gd name="adj1" fmla="val 22570"/>
              <a:gd name="adj2" fmla="val 50000"/>
            </a:avLst>
          </a:prstGeom>
          <a:noFill/>
          <a:ln w="28575">
            <a:solidFill>
              <a:srgbClr val="0070C0"/>
            </a:solidFill>
            <a:round/>
            <a:headEnd/>
            <a:tailEnd/>
          </a:ln>
          <a:extLst/>
        </p:spPr>
        <p:txBody>
          <a:bodyPr/>
          <a:lstStyle>
            <a:lvl1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>
              <a:buFont typeface="Arial" pitchFamily="34" charset="0"/>
              <a:buNone/>
              <a:defRPr/>
            </a:pPr>
            <a:endParaRPr lang="zh-CN" altLang="en-US" sz="2400" smtClean="0">
              <a:latin typeface="+mn-ea"/>
              <a:ea typeface="+mn-ea"/>
            </a:endParaRPr>
          </a:p>
        </p:txBody>
      </p:sp>
      <p:sp>
        <p:nvSpPr>
          <p:cNvPr id="15" name="圆角矩形 4"/>
          <p:cNvSpPr>
            <a:spLocks noChangeArrowheads="1"/>
          </p:cNvSpPr>
          <p:nvPr/>
        </p:nvSpPr>
        <p:spPr bwMode="auto">
          <a:xfrm>
            <a:off x="5038725" y="2938463"/>
            <a:ext cx="1901825" cy="635000"/>
          </a:xfrm>
          <a:prstGeom prst="roundRect">
            <a:avLst>
              <a:gd name="adj" fmla="val 16667"/>
            </a:avLst>
          </a:prstGeom>
          <a:solidFill>
            <a:srgbClr val="3366FF">
              <a:alpha val="39999"/>
            </a:srgbClr>
          </a:solidFill>
          <a:ln w="15240">
            <a:solidFill>
              <a:srgbClr val="0066FF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itchFamily="34" charset="0"/>
              <a:buNone/>
              <a:defRPr/>
            </a:pPr>
            <a:r>
              <a:rPr lang="zh-CN" altLang="en-US" sz="2400" b="1" dirty="0" smtClean="0">
                <a:latin typeface="+mn-ea"/>
                <a:ea typeface="+mn-ea"/>
              </a:rPr>
              <a:t>重力的方向</a:t>
            </a:r>
          </a:p>
        </p:txBody>
      </p:sp>
      <p:sp>
        <p:nvSpPr>
          <p:cNvPr id="16" name="圆角矩形 4"/>
          <p:cNvSpPr>
            <a:spLocks noChangeArrowheads="1"/>
          </p:cNvSpPr>
          <p:nvPr/>
        </p:nvSpPr>
        <p:spPr bwMode="auto">
          <a:xfrm>
            <a:off x="4999038" y="3714750"/>
            <a:ext cx="2132012" cy="635000"/>
          </a:xfrm>
          <a:prstGeom prst="roundRect">
            <a:avLst>
              <a:gd name="adj" fmla="val 16667"/>
            </a:avLst>
          </a:prstGeom>
          <a:solidFill>
            <a:srgbClr val="3366FF">
              <a:alpha val="39999"/>
            </a:srgbClr>
          </a:solidFill>
          <a:ln w="15240">
            <a:solidFill>
              <a:srgbClr val="0066FF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itchFamily="34" charset="0"/>
              <a:buNone/>
              <a:defRPr/>
            </a:pPr>
            <a:r>
              <a:rPr lang="zh-CN" altLang="en-US" sz="2400" b="1" smtClean="0">
                <a:latin typeface="+mn-ea"/>
                <a:ea typeface="+mn-ea"/>
              </a:rPr>
              <a:t>重力的作用点</a:t>
            </a:r>
          </a:p>
        </p:txBody>
      </p:sp>
      <p:pic>
        <p:nvPicPr>
          <p:cNvPr id="17" name="Picture 2" descr="牛顿的故事2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0" y="3844925"/>
            <a:ext cx="1628775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 descr="E:\R八物下\8x73\jpg\01204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32275" y="4643438"/>
            <a:ext cx="4244975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 Box 8"/>
          <p:cNvSpPr txBox="1">
            <a:spLocks noChangeArrowheads="1"/>
          </p:cNvSpPr>
          <p:nvPr/>
        </p:nvSpPr>
        <p:spPr bwMode="auto">
          <a:xfrm>
            <a:off x="4506913" y="1441450"/>
            <a:ext cx="1711325" cy="461963"/>
          </a:xfrm>
          <a:prstGeom prst="rect">
            <a:avLst/>
          </a:prstGeom>
          <a:noFill/>
          <a:ln w="19050">
            <a:solidFill>
              <a:srgbClr val="FF0066"/>
            </a:solidFill>
            <a:miter lim="800000"/>
            <a:headEnd/>
            <a:tailEnd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zh-CN" altLang="en-US" sz="2400" b="1" smtClean="0">
                <a:latin typeface="+mn-ea"/>
                <a:ea typeface="+mn-ea"/>
              </a:rPr>
              <a:t> </a:t>
            </a:r>
            <a:r>
              <a:rPr lang="en-US" altLang="zh-CN" sz="2400" b="1" i="1" smtClean="0">
                <a:latin typeface="+mn-ea"/>
                <a:ea typeface="+mn-ea"/>
              </a:rPr>
              <a:t>G</a:t>
            </a:r>
            <a:r>
              <a:rPr lang="en-US" altLang="zh-CN" sz="2400" b="1" smtClean="0">
                <a:latin typeface="+mn-ea"/>
                <a:ea typeface="+mn-ea"/>
              </a:rPr>
              <a:t> = </a:t>
            </a:r>
            <a:r>
              <a:rPr lang="en-US" altLang="zh-CN" sz="2400" b="1" i="1" smtClean="0">
                <a:latin typeface="+mn-ea"/>
                <a:ea typeface="+mn-ea"/>
              </a:rPr>
              <a:t>mg</a:t>
            </a:r>
            <a:endParaRPr lang="zh-CN" altLang="en-US" sz="2400" b="1" smtClean="0">
              <a:latin typeface="+mn-ea"/>
              <a:ea typeface="+mn-ea"/>
            </a:endParaRPr>
          </a:p>
        </p:txBody>
      </p:sp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6354763" y="1414463"/>
            <a:ext cx="2486025" cy="5365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Font typeface="Arial" pitchFamily="34" charset="0"/>
              <a:buNone/>
              <a:defRPr/>
            </a:pPr>
            <a:r>
              <a:rPr lang="en-US" altLang="zh-CN" sz="2400" b="1" i="1" dirty="0" smtClean="0">
                <a:solidFill>
                  <a:srgbClr val="990000"/>
                </a:solidFill>
                <a:latin typeface="+mn-ea"/>
                <a:ea typeface="+mn-ea"/>
              </a:rPr>
              <a:t>g</a:t>
            </a:r>
            <a:r>
              <a:rPr lang="en-US" altLang="zh-CN" sz="2400" b="1" dirty="0" smtClean="0">
                <a:solidFill>
                  <a:srgbClr val="990000"/>
                </a:solidFill>
                <a:latin typeface="+mn-ea"/>
                <a:ea typeface="+mn-ea"/>
              </a:rPr>
              <a:t> =9.8 N/kg</a:t>
            </a:r>
            <a:endParaRPr lang="zh-CN" altLang="en-US" sz="2400" dirty="0" smtClean="0">
              <a:solidFill>
                <a:srgbClr val="990000"/>
              </a:solidFill>
              <a:latin typeface="+mn-ea"/>
              <a:ea typeface="+mn-ea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7186613" y="2957513"/>
            <a:ext cx="1687512" cy="4603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>
              <a:buFont typeface="Arial" pitchFamily="34" charset="0"/>
              <a:buNone/>
              <a:defRPr/>
            </a:pPr>
            <a:r>
              <a:rPr lang="zh-CN" altLang="zh-CN" sz="2400" b="1" dirty="0" smtClean="0">
                <a:solidFill>
                  <a:srgbClr val="990000"/>
                </a:solidFill>
                <a:latin typeface="+mn-ea"/>
                <a:ea typeface="+mn-ea"/>
              </a:rPr>
              <a:t>竖直向下</a:t>
            </a: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7402513" y="3833813"/>
            <a:ext cx="1257300" cy="4619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>
              <a:buFont typeface="Arial" pitchFamily="34" charset="0"/>
              <a:buNone/>
              <a:defRPr/>
            </a:pPr>
            <a:r>
              <a:rPr lang="zh-CN" altLang="zh-CN" sz="2400" b="1" dirty="0" smtClean="0">
                <a:solidFill>
                  <a:srgbClr val="990000"/>
                </a:solidFill>
                <a:latin typeface="+mn-ea"/>
                <a:ea typeface="+mn-ea"/>
              </a:rPr>
              <a:t>重心</a:t>
            </a:r>
          </a:p>
        </p:txBody>
      </p:sp>
      <p:sp>
        <p:nvSpPr>
          <p:cNvPr id="23" name="文本框 22"/>
          <p:cNvSpPr txBox="1"/>
          <p:nvPr/>
        </p:nvSpPr>
        <p:spPr bwMode="auto">
          <a:xfrm>
            <a:off x="284163" y="184150"/>
            <a:ext cx="3502019" cy="1030272"/>
          </a:xfrm>
          <a:prstGeom prst="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zh-CN" altLang="en-US" sz="6000" b="1" dirty="0">
                <a:latin typeface="+mn-ea"/>
              </a:rPr>
              <a:t>课堂小结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5" grpId="0" animBg="1"/>
      <p:bldP spid="16" grpId="0" animBg="1"/>
      <p:bldP spid="19" grpId="0" animBg="1"/>
      <p:bldP spid="20" grpId="0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跳伞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928934"/>
            <a:ext cx="6995370" cy="392906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42910" y="1000108"/>
            <a:ext cx="40005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/>
              <a:t>第四节     </a:t>
            </a:r>
            <a:r>
              <a:rPr lang="zh-CN" altLang="en-US" sz="4800" dirty="0" smtClean="0"/>
              <a:t>重力</a:t>
            </a:r>
            <a:endParaRPr lang="zh-CN" altLang="en-US" sz="4800" dirty="0"/>
          </a:p>
        </p:txBody>
      </p:sp>
      <p:pic>
        <p:nvPicPr>
          <p:cNvPr id="4" name="图片 3" descr="跳水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69000" y="2089150"/>
            <a:ext cx="3175000" cy="476885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285720" y="1500174"/>
            <a:ext cx="8516938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en-US" altLang="zh-CN" sz="3600" b="1" dirty="0" smtClean="0">
                <a:ea typeface="+mn-ea"/>
              </a:rPr>
              <a:t>1</a:t>
            </a:r>
            <a:r>
              <a:rPr lang="zh-CN" altLang="en-US" sz="3600" b="1" dirty="0" smtClean="0">
                <a:ea typeface="+mn-ea"/>
              </a:rPr>
              <a:t>、</a:t>
            </a:r>
            <a:r>
              <a:rPr lang="zh-CN" altLang="en-US" sz="3600" b="1" dirty="0">
                <a:ea typeface="+mn-ea"/>
              </a:rPr>
              <a:t>下面关于重力的说法中错误的是</a:t>
            </a:r>
            <a:r>
              <a:rPr lang="en-US" altLang="zh-CN" sz="3600" b="1" dirty="0">
                <a:ea typeface="+mn-ea"/>
              </a:rPr>
              <a:t>(     )</a:t>
            </a:r>
          </a:p>
          <a:p>
            <a:pPr>
              <a:buFont typeface="Arial" pitchFamily="34" charset="0"/>
              <a:buNone/>
              <a:defRPr/>
            </a:pPr>
            <a:r>
              <a:rPr lang="en-US" altLang="zh-CN" sz="3600" b="1" dirty="0">
                <a:ea typeface="+mn-ea"/>
              </a:rPr>
              <a:t>A</a:t>
            </a:r>
            <a:r>
              <a:rPr lang="zh-CN" altLang="en-US" sz="3600" b="1" dirty="0">
                <a:ea typeface="+mn-ea"/>
              </a:rPr>
              <a:t>、地球上的所有物体都受重力的作用                </a:t>
            </a:r>
          </a:p>
          <a:p>
            <a:pPr>
              <a:buFont typeface="Arial" pitchFamily="34" charset="0"/>
              <a:buNone/>
              <a:defRPr/>
            </a:pPr>
            <a:r>
              <a:rPr lang="en-US" altLang="zh-CN" sz="3600" b="1" dirty="0">
                <a:ea typeface="+mn-ea"/>
              </a:rPr>
              <a:t>B</a:t>
            </a:r>
            <a:r>
              <a:rPr lang="zh-CN" altLang="en-US" sz="3600" b="1" dirty="0">
                <a:ea typeface="+mn-ea"/>
              </a:rPr>
              <a:t>、重力作用不需要地球与物体相互接触</a:t>
            </a:r>
          </a:p>
          <a:p>
            <a:pPr>
              <a:buFont typeface="Arial" pitchFamily="34" charset="0"/>
              <a:buNone/>
              <a:defRPr/>
            </a:pPr>
            <a:r>
              <a:rPr lang="en-US" altLang="zh-CN" sz="3600" b="1" dirty="0">
                <a:ea typeface="+mn-ea"/>
              </a:rPr>
              <a:t>C</a:t>
            </a:r>
            <a:r>
              <a:rPr lang="zh-CN" altLang="en-US" sz="3600" b="1" dirty="0">
                <a:ea typeface="+mn-ea"/>
              </a:rPr>
              <a:t>、玩具“不倒翁”不倒就是重力作用的结果  </a:t>
            </a:r>
          </a:p>
          <a:p>
            <a:pPr>
              <a:buFont typeface="Arial" pitchFamily="34" charset="0"/>
              <a:buNone/>
              <a:defRPr/>
            </a:pPr>
            <a:r>
              <a:rPr lang="en-US" altLang="zh-CN" sz="3600" b="1" dirty="0">
                <a:ea typeface="+mn-ea"/>
              </a:rPr>
              <a:t>D</a:t>
            </a:r>
            <a:r>
              <a:rPr lang="zh-CN" altLang="en-US" sz="3600" b="1" dirty="0">
                <a:ea typeface="+mn-ea"/>
              </a:rPr>
              <a:t>、走钢丝的运动员，手中都握有一根长杆是表演的需要</a:t>
            </a:r>
          </a:p>
          <a:p>
            <a:pPr>
              <a:buFont typeface="Arial" pitchFamily="34" charset="0"/>
              <a:buNone/>
              <a:defRPr/>
            </a:pPr>
            <a:endParaRPr lang="en-US" altLang="zh-CN" sz="3600" b="1" dirty="0">
              <a:ea typeface="+mn-ea"/>
            </a:endParaRPr>
          </a:p>
        </p:txBody>
      </p:sp>
      <p:sp>
        <p:nvSpPr>
          <p:cNvPr id="7" name="TextBox 6"/>
          <p:cNvSpPr txBox="1"/>
          <p:nvPr/>
        </p:nvSpPr>
        <p:spPr bwMode="auto">
          <a:xfrm>
            <a:off x="5786446" y="5286388"/>
            <a:ext cx="151288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en-US" altLang="zh-CN" sz="8000" b="1" dirty="0">
                <a:solidFill>
                  <a:srgbClr val="FF0000"/>
                </a:solidFill>
                <a:latin typeface="+mn-ea"/>
                <a:ea typeface="+mn-ea"/>
              </a:rPr>
              <a:t>D</a:t>
            </a:r>
            <a:endParaRPr lang="zh-CN" altLang="en-US" sz="8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5720" y="214290"/>
            <a:ext cx="29546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当堂检测</a:t>
            </a:r>
            <a:endParaRPr lang="zh-CN" alt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214282" y="642918"/>
            <a:ext cx="8516938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en-US" altLang="zh-CN" sz="3600" b="1" dirty="0" smtClean="0">
                <a:ea typeface="+mn-ea"/>
              </a:rPr>
              <a:t>2.</a:t>
            </a:r>
            <a:r>
              <a:rPr lang="zh-CN" altLang="en-US" sz="3600" b="1" dirty="0" smtClean="0">
                <a:ea typeface="+mn-ea"/>
              </a:rPr>
              <a:t>下列事例中，不是由于万有引力起决定作用的物理现象是（     ）</a:t>
            </a:r>
            <a:endParaRPr lang="en-US" altLang="zh-CN" sz="3600" b="1" dirty="0" smtClean="0">
              <a:ea typeface="+mn-ea"/>
            </a:endParaRPr>
          </a:p>
          <a:p>
            <a:pPr>
              <a:buFont typeface="Arial" pitchFamily="34" charset="0"/>
              <a:buNone/>
              <a:defRPr/>
            </a:pPr>
            <a:r>
              <a:rPr lang="en-US" altLang="zh-CN" sz="3600" b="1" dirty="0" smtClean="0"/>
              <a:t>A.</a:t>
            </a:r>
            <a:r>
              <a:rPr lang="zh-CN" altLang="en-US" sz="3600" b="1" dirty="0" smtClean="0"/>
              <a:t>月球总是围绕着地球转动</a:t>
            </a:r>
            <a:endParaRPr lang="en-US" altLang="zh-CN" sz="3600" b="1" dirty="0" smtClean="0"/>
          </a:p>
          <a:p>
            <a:pPr>
              <a:buFont typeface="Arial" pitchFamily="34" charset="0"/>
              <a:buNone/>
              <a:defRPr/>
            </a:pPr>
            <a:r>
              <a:rPr lang="en-US" altLang="zh-CN" sz="3600" b="1" dirty="0" smtClean="0">
                <a:ea typeface="+mn-ea"/>
              </a:rPr>
              <a:t>B.</a:t>
            </a:r>
            <a:r>
              <a:rPr lang="zh-CN" altLang="en-US" sz="3600" b="1" dirty="0" smtClean="0">
                <a:ea typeface="+mn-ea"/>
              </a:rPr>
              <a:t>起重机用钢绳吊起重物</a:t>
            </a:r>
            <a:endParaRPr lang="en-US" altLang="zh-CN" sz="3600" b="1" dirty="0" smtClean="0">
              <a:ea typeface="+mn-ea"/>
            </a:endParaRPr>
          </a:p>
          <a:p>
            <a:pPr>
              <a:buFont typeface="Arial" pitchFamily="34" charset="0"/>
              <a:buNone/>
              <a:defRPr/>
            </a:pPr>
            <a:r>
              <a:rPr lang="en-US" altLang="zh-CN" sz="3600" b="1" dirty="0" smtClean="0"/>
              <a:t>C.</a:t>
            </a:r>
            <a:r>
              <a:rPr lang="zh-CN" altLang="en-US" sz="3600" b="1" dirty="0" smtClean="0"/>
              <a:t>地球周围围绕着稠密的大气层，他们不会散发到太空中</a:t>
            </a:r>
            <a:endParaRPr lang="en-US" altLang="zh-CN" sz="3600" b="1" dirty="0" smtClean="0"/>
          </a:p>
          <a:p>
            <a:pPr>
              <a:buFont typeface="Arial" pitchFamily="34" charset="0"/>
              <a:buNone/>
              <a:defRPr/>
            </a:pPr>
            <a:r>
              <a:rPr lang="en-US" altLang="zh-CN" sz="3600" b="1" dirty="0" smtClean="0">
                <a:ea typeface="+mn-ea"/>
              </a:rPr>
              <a:t>D.</a:t>
            </a:r>
            <a:r>
              <a:rPr lang="zh-CN" altLang="en-US" sz="3600" b="1" dirty="0" smtClean="0">
                <a:ea typeface="+mn-ea"/>
              </a:rPr>
              <a:t>潮汐</a:t>
            </a:r>
            <a:endParaRPr lang="en-US" altLang="zh-CN" sz="3600" b="1" dirty="0"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86314" y="4500570"/>
            <a:ext cx="121444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8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</a:t>
            </a:r>
            <a:endParaRPr lang="zh-CN" altLang="en-US" sz="8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214282" y="642918"/>
            <a:ext cx="8516938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en-US" altLang="zh-CN" sz="3600" b="1" dirty="0" smtClean="0">
                <a:ea typeface="+mn-ea"/>
              </a:rPr>
              <a:t>3.</a:t>
            </a:r>
            <a:r>
              <a:rPr lang="zh-CN" altLang="en-US" sz="3600" b="1" dirty="0" smtClean="0">
                <a:ea typeface="+mn-ea"/>
              </a:rPr>
              <a:t>关于重力下列说法正确的是（        ）</a:t>
            </a:r>
            <a:endParaRPr lang="en-US" altLang="zh-CN" sz="3600" b="1" dirty="0" smtClean="0">
              <a:ea typeface="+mn-ea"/>
            </a:endParaRPr>
          </a:p>
          <a:p>
            <a:pPr>
              <a:buFont typeface="Arial" pitchFamily="34" charset="0"/>
              <a:buNone/>
              <a:defRPr/>
            </a:pPr>
            <a:r>
              <a:rPr lang="en-US" altLang="zh-CN" sz="3600" b="1" dirty="0" smtClean="0"/>
              <a:t>A.</a:t>
            </a:r>
            <a:r>
              <a:rPr lang="zh-CN" altLang="en-US" sz="3600" b="1" dirty="0" smtClean="0"/>
              <a:t>小朋友玩的气球不小心松手，升上了高空，可见它不受重力</a:t>
            </a:r>
            <a:endParaRPr lang="en-US" altLang="zh-CN" sz="3600" b="1" dirty="0" smtClean="0"/>
          </a:p>
          <a:p>
            <a:pPr>
              <a:buFont typeface="Arial" pitchFamily="34" charset="0"/>
              <a:buNone/>
              <a:defRPr/>
            </a:pPr>
            <a:r>
              <a:rPr lang="en-US" altLang="zh-CN" sz="3600" b="1" dirty="0" smtClean="0">
                <a:ea typeface="+mn-ea"/>
              </a:rPr>
              <a:t>B.</a:t>
            </a:r>
            <a:r>
              <a:rPr lang="zh-CN" altLang="en-US" sz="3600" b="1" dirty="0" smtClean="0">
                <a:ea typeface="+mn-ea"/>
              </a:rPr>
              <a:t>停在斜坡上的汽车，一松刹车，汽车沿斜坡下滑，可见重力方向有时候是沿斜坡向下的</a:t>
            </a:r>
            <a:endParaRPr lang="en-US" altLang="zh-CN" sz="3600" b="1" dirty="0" smtClean="0">
              <a:ea typeface="+mn-ea"/>
            </a:endParaRPr>
          </a:p>
          <a:p>
            <a:pPr>
              <a:buFont typeface="Arial" pitchFamily="34" charset="0"/>
              <a:buNone/>
              <a:defRPr/>
            </a:pPr>
            <a:r>
              <a:rPr lang="en-US" altLang="zh-CN" sz="3600" b="1" dirty="0" smtClean="0"/>
              <a:t>C.</a:t>
            </a:r>
            <a:r>
              <a:rPr lang="zh-CN" altLang="en-US" sz="3600" b="1" dirty="0" smtClean="0"/>
              <a:t>物体的重心有时候并不在物体上</a:t>
            </a:r>
            <a:endParaRPr lang="en-US" altLang="zh-CN" sz="3600" b="1" dirty="0" smtClean="0"/>
          </a:p>
          <a:p>
            <a:pPr>
              <a:buFont typeface="Arial" pitchFamily="34" charset="0"/>
              <a:buNone/>
              <a:defRPr/>
            </a:pPr>
            <a:r>
              <a:rPr lang="en-US" altLang="zh-CN" sz="3600" b="1" dirty="0" smtClean="0">
                <a:ea typeface="+mn-ea"/>
              </a:rPr>
              <a:t>D.</a:t>
            </a:r>
            <a:r>
              <a:rPr lang="zh-CN" altLang="en-US" sz="3600" b="1" dirty="0" smtClean="0">
                <a:ea typeface="+mn-ea"/>
              </a:rPr>
              <a:t>物体的质量不随位置改变，重力跟质量有关，那么无论在什么位置，它的重力应该是不变的</a:t>
            </a:r>
            <a:endParaRPr lang="en-US" altLang="zh-CN" sz="3600" b="1" dirty="0"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15140" y="357166"/>
            <a:ext cx="72808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altLang="zh-CN" sz="8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C</a:t>
            </a:r>
            <a:endParaRPr lang="zh-CN" altLang="en-US" sz="8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5" name="Rectangle 3"/>
          <p:cNvSpPr>
            <a:spLocks noChangeArrowheads="1"/>
          </p:cNvSpPr>
          <p:nvPr/>
        </p:nvSpPr>
        <p:spPr bwMode="auto">
          <a:xfrm>
            <a:off x="28575" y="628650"/>
            <a:ext cx="6754813" cy="377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3600" b="1" dirty="0">
                <a:ea typeface="+mn-ea"/>
              </a:rPr>
              <a:t> </a:t>
            </a:r>
            <a:r>
              <a:rPr lang="en-US" altLang="zh-CN" sz="3600" b="1" dirty="0" smtClean="0">
                <a:ea typeface="+mn-ea"/>
              </a:rPr>
              <a:t>4</a:t>
            </a:r>
            <a:r>
              <a:rPr lang="zh-CN" altLang="en-US" sz="3600" b="1" dirty="0" smtClean="0">
                <a:ea typeface="+mn-ea"/>
              </a:rPr>
              <a:t>、</a:t>
            </a:r>
            <a:r>
              <a:rPr lang="en-US" altLang="zh-CN" sz="3600" b="1" dirty="0" smtClean="0">
                <a:ea typeface="+mn-ea"/>
              </a:rPr>
              <a:t> </a:t>
            </a:r>
            <a:r>
              <a:rPr lang="zh-CN" altLang="en-US" sz="3600" b="1" dirty="0">
                <a:ea typeface="+mn-ea"/>
              </a:rPr>
              <a:t>如图所示，在桥头上看到的限重牌（</a:t>
            </a:r>
            <a:r>
              <a:rPr lang="en-US" altLang="zh-CN" sz="3600" b="1" dirty="0">
                <a:ea typeface="+mn-ea"/>
              </a:rPr>
              <a:t>t</a:t>
            </a:r>
            <a:r>
              <a:rPr lang="zh-CN" altLang="en-US" sz="3600" b="1" dirty="0">
                <a:ea typeface="+mn-ea"/>
              </a:rPr>
              <a:t>表示吨），它表示这座桥允许通过车的最大量，此桥所能承受的最大压力为</a:t>
            </a:r>
            <a:r>
              <a:rPr lang="en-US" altLang="zh-CN" sz="3600" b="1" dirty="0">
                <a:ea typeface="+mn-ea"/>
              </a:rPr>
              <a:t>3x10</a:t>
            </a:r>
            <a:r>
              <a:rPr lang="en-US" altLang="zh-CN" sz="3600" b="1" baseline="30000" dirty="0">
                <a:ea typeface="+mn-ea"/>
              </a:rPr>
              <a:t>5</a:t>
            </a:r>
            <a:r>
              <a:rPr lang="en-US" altLang="zh-CN" sz="3600" b="1" dirty="0">
                <a:ea typeface="+mn-ea"/>
              </a:rPr>
              <a:t> N</a:t>
            </a:r>
            <a:r>
              <a:rPr lang="zh-CN" altLang="en-US" sz="3600" b="1" dirty="0">
                <a:ea typeface="+mn-ea"/>
              </a:rPr>
              <a:t>请通过计算标出限重牌上的数字？</a:t>
            </a:r>
            <a:r>
              <a:rPr lang="en-US" altLang="zh-CN" sz="3600" b="1" dirty="0">
                <a:ea typeface="+mn-ea"/>
              </a:rPr>
              <a:t>(g=10N/kg)</a:t>
            </a:r>
          </a:p>
        </p:txBody>
      </p:sp>
      <p:sp>
        <p:nvSpPr>
          <p:cNvPr id="74756" name="Oval 4"/>
          <p:cNvSpPr>
            <a:spLocks noChangeArrowheads="1"/>
          </p:cNvSpPr>
          <p:nvPr/>
        </p:nvSpPr>
        <p:spPr bwMode="auto">
          <a:xfrm>
            <a:off x="6738938" y="1657350"/>
            <a:ext cx="2125662" cy="2009775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Font typeface="Arial" pitchFamily="34" charset="0"/>
              <a:buNone/>
              <a:defRPr/>
            </a:pPr>
            <a:endParaRPr lang="zh-CN" altLang="en-US" sz="4400" dirty="0">
              <a:latin typeface="+mn-ea"/>
              <a:ea typeface="+mn-ea"/>
            </a:endParaRPr>
          </a:p>
        </p:txBody>
      </p:sp>
      <p:sp>
        <p:nvSpPr>
          <p:cNvPr id="74757" name="Text Box 5"/>
          <p:cNvSpPr txBox="1">
            <a:spLocks noChangeArrowheads="1"/>
          </p:cNvSpPr>
          <p:nvPr/>
        </p:nvSpPr>
        <p:spPr bwMode="auto">
          <a:xfrm>
            <a:off x="7354280" y="2067896"/>
            <a:ext cx="13509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en-US" altLang="zh-CN" sz="7200" b="1" dirty="0">
                <a:solidFill>
                  <a:schemeClr val="hlink"/>
                </a:solidFill>
                <a:latin typeface="+mn-ea"/>
                <a:ea typeface="+mn-ea"/>
              </a:rPr>
              <a:t>?</a:t>
            </a:r>
            <a:r>
              <a:rPr lang="en-US" altLang="zh-CN" sz="7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ea"/>
                <a:ea typeface="+mn-ea"/>
              </a:rPr>
              <a:t>t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500042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/>
              <a:t>一、重力</a:t>
            </a:r>
            <a:endParaRPr lang="zh-CN" alt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571472" y="1285860"/>
            <a:ext cx="56436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由于地球的吸引而是物体受到的力叫做重力，通常用字母</a:t>
            </a:r>
            <a:r>
              <a:rPr lang="en-US" altLang="zh-CN" sz="3200" dirty="0" smtClean="0"/>
              <a:t>G</a:t>
            </a:r>
            <a:r>
              <a:rPr lang="zh-CN" altLang="en-US" sz="3200" dirty="0" smtClean="0"/>
              <a:t>表示。</a:t>
            </a:r>
            <a:endParaRPr lang="zh-CN" alt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42910" y="6000768"/>
            <a:ext cx="8001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地球附近的所有物体都受到重力的作用。</a:t>
            </a:r>
            <a:endParaRPr lang="zh-CN" altLang="en-US" sz="3200" dirty="0"/>
          </a:p>
        </p:txBody>
      </p:sp>
      <p:pic>
        <p:nvPicPr>
          <p:cNvPr id="5" name="图片 4" descr="飞船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2928934"/>
            <a:ext cx="5480092" cy="2884541"/>
          </a:xfrm>
          <a:prstGeom prst="rect">
            <a:avLst/>
          </a:prstGeom>
        </p:spPr>
      </p:pic>
      <p:pic>
        <p:nvPicPr>
          <p:cNvPr id="6" name="Picture 6" descr="失重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1878924"/>
            <a:ext cx="3000364" cy="3999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R八物下\第3节 重力\飞机空投.jpg"/>
          <p:cNvPicPr>
            <a:picLocks noChangeAspect="1" noChangeArrowheads="1"/>
          </p:cNvPicPr>
          <p:nvPr/>
        </p:nvPicPr>
        <p:blipFill>
          <a:blip r:embed="rId2" cstate="print"/>
          <a:srcRect l="5505" b="3189"/>
          <a:stretch>
            <a:fillRect/>
          </a:stretch>
        </p:blipFill>
        <p:spPr bwMode="auto">
          <a:xfrm>
            <a:off x="1857356" y="1214422"/>
            <a:ext cx="5000660" cy="341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A6A6A6">
                <a:alpha val="64998"/>
              </a:srgb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186767" y="186813"/>
            <a:ext cx="2954656" cy="92333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想想议议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4643446"/>
            <a:ext cx="885828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3200" dirty="0" smtClean="0"/>
              <a:t>飞机投放物资，受到地球对它的重力作用，会落向地面。你能举出几个例子来证明重力的存在吗？</a:t>
            </a:r>
            <a:endParaRPr lang="en-US" altLang="zh-CN" sz="3200" dirty="0" smtClean="0"/>
          </a:p>
          <a:p>
            <a:pPr indent="457200"/>
            <a:r>
              <a:rPr lang="zh-CN" altLang="en-US" sz="3200" dirty="0" smtClean="0"/>
              <a:t>如果没有重力，我们的生活会是什么样子？</a:t>
            </a:r>
            <a:endParaRPr lang="zh-CN" altLang="en-US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85728"/>
            <a:ext cx="4286280" cy="714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二、重力的大小</a:t>
            </a:r>
            <a:endParaRPr lang="zh-CN" altLang="en-US" sz="4000" dirty="0"/>
          </a:p>
        </p:txBody>
      </p:sp>
      <p:pic>
        <p:nvPicPr>
          <p:cNvPr id="3" name="图片 2" descr="举杠铃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3438" y="1071546"/>
            <a:ext cx="3810000" cy="3143250"/>
          </a:xfrm>
          <a:prstGeom prst="rect">
            <a:avLst/>
          </a:prstGeom>
        </p:spPr>
      </p:pic>
      <p:pic>
        <p:nvPicPr>
          <p:cNvPr id="4" name="图片 3" descr="举杠铃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1142984"/>
            <a:ext cx="4302289" cy="307183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4572008"/>
            <a:ext cx="82868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3200" dirty="0" smtClean="0"/>
              <a:t>举起质量不同的物体，会感觉所用力的大小不同，即质量不同的物体所受的重力不同。</a:t>
            </a:r>
            <a:endParaRPr lang="zh-CN" altLang="en-US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思考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1276970"/>
            <a:ext cx="5072067" cy="55810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158" y="1"/>
            <a:ext cx="450059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思   考</a:t>
            </a:r>
            <a:endParaRPr lang="zh-CN" altLang="en-US" sz="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57818" y="2000240"/>
            <a:ext cx="350046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4800" dirty="0" smtClean="0"/>
              <a:t>物体所受</a:t>
            </a:r>
            <a:r>
              <a:rPr lang="zh-CN" altLang="en-US" sz="4800" dirty="0" smtClean="0">
                <a:solidFill>
                  <a:srgbClr val="FF0000"/>
                </a:solidFill>
              </a:rPr>
              <a:t>重力</a:t>
            </a:r>
            <a:r>
              <a:rPr lang="zh-CN" altLang="en-US" sz="4800" dirty="0" smtClean="0"/>
              <a:t>和</a:t>
            </a:r>
            <a:r>
              <a:rPr lang="zh-CN" altLang="en-US" sz="4800" dirty="0" smtClean="0">
                <a:solidFill>
                  <a:srgbClr val="FF0000"/>
                </a:solidFill>
              </a:rPr>
              <a:t>质量</a:t>
            </a:r>
            <a:r>
              <a:rPr lang="zh-CN" altLang="en-US" sz="4800" dirty="0" smtClean="0"/>
              <a:t>之间有什么关系呢？</a:t>
            </a:r>
            <a:endParaRPr lang="zh-CN" altLang="en-US" sz="48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214290"/>
            <a:ext cx="15696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实验</a:t>
            </a:r>
            <a:endParaRPr lang="zh-CN" alt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3" name="Picture 9" descr="13 2 291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00561" y="357166"/>
            <a:ext cx="977901" cy="3145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1" descr="13 2 29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79326" y="582162"/>
            <a:ext cx="907224" cy="3454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2" descr="13 2 29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24706" y="669276"/>
            <a:ext cx="896944" cy="3824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28596" y="1357298"/>
            <a:ext cx="300039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3200" dirty="0" smtClean="0"/>
              <a:t>1</a:t>
            </a:r>
            <a:r>
              <a:rPr lang="zh-CN" altLang="en-US" sz="3200" dirty="0" smtClean="0"/>
              <a:t>、将质量为</a:t>
            </a:r>
            <a:r>
              <a:rPr lang="en-US" altLang="zh-CN" sz="3200" dirty="0" smtClean="0"/>
              <a:t>50g</a:t>
            </a:r>
            <a:r>
              <a:rPr lang="zh-CN" altLang="en-US" sz="3200" dirty="0" smtClean="0"/>
              <a:t>的钩码逐个增加，分别测出它们所受重力，并记录在下面表格中。</a:t>
            </a:r>
            <a:endParaRPr lang="zh-CN" altLang="en-US" sz="3200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85720" y="4581548"/>
          <a:ext cx="8715438" cy="213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2573"/>
                <a:gridCol w="1452573"/>
                <a:gridCol w="1452573"/>
                <a:gridCol w="1452573"/>
                <a:gridCol w="1452573"/>
                <a:gridCol w="1452573"/>
              </a:tblGrid>
              <a:tr h="103108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/>
                        <a:t>质量</a:t>
                      </a:r>
                      <a:r>
                        <a:rPr lang="en-US" altLang="zh-CN" sz="3200" dirty="0" smtClean="0"/>
                        <a:t>m/kg</a:t>
                      </a:r>
                      <a:endParaRPr lang="zh-CN" altLang="en-US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/>
                    </a:p>
                  </a:txBody>
                  <a:tcPr anchor="ctr"/>
                </a:tc>
              </a:tr>
              <a:tr h="103108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/>
                        <a:t>重力</a:t>
                      </a:r>
                      <a:r>
                        <a:rPr lang="en-US" altLang="zh-CN" sz="3200" dirty="0" smtClean="0"/>
                        <a:t>G/N</a:t>
                      </a:r>
                      <a:endParaRPr lang="zh-CN" altLang="en-US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928794" y="4987365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0.05</a:t>
            </a:r>
            <a:endParaRPr lang="zh-CN" alt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2000232" y="6000768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0.49</a:t>
            </a:r>
            <a:endParaRPr lang="zh-CN" alt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3357554" y="4987365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0.10</a:t>
            </a:r>
            <a:endParaRPr lang="zh-CN" altLang="en-US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3357554" y="6000768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0.98</a:t>
            </a:r>
            <a:endParaRPr lang="zh-CN" altLang="en-US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4929190" y="4987365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0.15</a:t>
            </a:r>
            <a:endParaRPr lang="zh-CN" altLang="en-US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4857752" y="5987497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1.49</a:t>
            </a:r>
            <a:endParaRPr lang="zh-CN" altLang="en-US" sz="3200" dirty="0"/>
          </a:p>
        </p:txBody>
      </p:sp>
      <p:sp>
        <p:nvSpPr>
          <p:cNvPr id="14" name="TextBox 13"/>
          <p:cNvSpPr txBox="1"/>
          <p:nvPr/>
        </p:nvSpPr>
        <p:spPr>
          <a:xfrm>
            <a:off x="6429388" y="5000636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0.20</a:t>
            </a:r>
            <a:endParaRPr lang="zh-CN" altLang="en-US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6357950" y="6000768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1.96</a:t>
            </a:r>
            <a:endParaRPr lang="zh-CN" altLang="en-US" sz="3200" dirty="0"/>
          </a:p>
        </p:txBody>
      </p:sp>
      <p:sp>
        <p:nvSpPr>
          <p:cNvPr id="16" name="TextBox 15"/>
          <p:cNvSpPr txBox="1"/>
          <p:nvPr/>
        </p:nvSpPr>
        <p:spPr>
          <a:xfrm>
            <a:off x="7786710" y="5000636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0.25</a:t>
            </a:r>
            <a:endParaRPr lang="zh-CN" altLang="en-US" sz="3200" dirty="0"/>
          </a:p>
        </p:txBody>
      </p:sp>
      <p:sp>
        <p:nvSpPr>
          <p:cNvPr id="17" name="TextBox 16"/>
          <p:cNvSpPr txBox="1"/>
          <p:nvPr/>
        </p:nvSpPr>
        <p:spPr>
          <a:xfrm>
            <a:off x="7715272" y="6000768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2.45</a:t>
            </a:r>
            <a:endParaRPr lang="zh-CN" altLang="en-US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/>
        </p:nvGraphicFramePr>
        <p:xfrm>
          <a:off x="1142976" y="2071678"/>
          <a:ext cx="6786610" cy="4071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214282" y="642918"/>
            <a:ext cx="87154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3200" dirty="0" smtClean="0"/>
              <a:t>2</a:t>
            </a:r>
            <a:r>
              <a:rPr lang="zh-CN" altLang="en-US" sz="3200" dirty="0" smtClean="0"/>
              <a:t>、以质量为横坐标，重力为横坐标描点并连接。</a:t>
            </a:r>
            <a:endParaRPr lang="zh-CN" altLang="en-US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642919"/>
            <a:ext cx="5429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3200" dirty="0" smtClean="0"/>
              <a:t>3</a:t>
            </a:r>
            <a:r>
              <a:rPr lang="zh-CN" altLang="en-US" sz="3200" dirty="0" smtClean="0"/>
              <a:t>、实验结论：</a:t>
            </a:r>
            <a:endParaRPr lang="zh-CN" alt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214282" y="1357298"/>
            <a:ext cx="85011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3200" dirty="0" smtClean="0"/>
              <a:t>物体所受重力跟它的质量成正比。</a:t>
            </a:r>
            <a:endParaRPr lang="zh-CN" alt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2000240"/>
            <a:ext cx="8501122" cy="1571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3200" dirty="0" smtClean="0"/>
              <a:t>如果用</a:t>
            </a:r>
            <a:r>
              <a:rPr lang="en-US" altLang="zh-CN" sz="3200" dirty="0" smtClean="0"/>
              <a:t>G</a:t>
            </a:r>
            <a:r>
              <a:rPr lang="zh-CN" altLang="en-US" sz="3200" dirty="0" smtClean="0"/>
              <a:t>表示重力，</a:t>
            </a:r>
            <a:r>
              <a:rPr lang="en-US" altLang="zh-CN" sz="3200" dirty="0" smtClean="0"/>
              <a:t>m</a:t>
            </a:r>
            <a:r>
              <a:rPr lang="zh-CN" altLang="en-US" sz="3200" dirty="0" smtClean="0"/>
              <a:t>表示质量，</a:t>
            </a:r>
            <a:r>
              <a:rPr lang="en-US" altLang="zh-CN" sz="3200" dirty="0" smtClean="0"/>
              <a:t>g</a:t>
            </a:r>
            <a:r>
              <a:rPr lang="zh-CN" altLang="en-US" sz="3200" dirty="0" smtClean="0"/>
              <a:t>表示重力与质量的比值，地球附近的物体所受的重力跟它的质量之间的关系可以写成</a:t>
            </a:r>
            <a:endParaRPr lang="zh-CN" altLang="en-US" sz="32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786446" y="3000372"/>
          <a:ext cx="928694" cy="846750"/>
        </p:xfrm>
        <a:graphic>
          <a:graphicData uri="http://schemas.openxmlformats.org/presentationml/2006/ole">
            <p:oleObj spid="_x0000_s1026" name="Equation" r:id="rId3" imgW="431640" imgH="393480" progId="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14282" y="3929090"/>
            <a:ext cx="15001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3200" dirty="0" smtClean="0"/>
              <a:t>即</a:t>
            </a:r>
            <a:endParaRPr lang="zh-CN" altLang="en-US" sz="3200" dirty="0"/>
          </a:p>
        </p:txBody>
      </p:sp>
      <p:sp>
        <p:nvSpPr>
          <p:cNvPr id="7" name="矩形 6"/>
          <p:cNvSpPr/>
          <p:nvPr/>
        </p:nvSpPr>
        <p:spPr>
          <a:xfrm>
            <a:off x="2428860" y="3714776"/>
            <a:ext cx="20185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G= mg</a:t>
            </a:r>
            <a:endParaRPr lang="zh-CN" alt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4572032"/>
            <a:ext cx="75724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3200" dirty="0" smtClean="0"/>
              <a:t>g</a:t>
            </a:r>
            <a:r>
              <a:rPr lang="zh-CN" altLang="en-US" sz="3200" dirty="0" smtClean="0"/>
              <a:t>的单位是牛每千克，符号是</a:t>
            </a:r>
            <a:r>
              <a:rPr lang="en-US" altLang="zh-CN" sz="3200" dirty="0" smtClean="0"/>
              <a:t>N/kg</a:t>
            </a:r>
            <a:r>
              <a:rPr lang="zh-CN" altLang="en-US" sz="3200" dirty="0" smtClean="0"/>
              <a:t>。其中，比值</a:t>
            </a:r>
            <a:r>
              <a:rPr lang="en-US" altLang="zh-CN" sz="3200" dirty="0" smtClean="0"/>
              <a:t>g</a:t>
            </a:r>
            <a:r>
              <a:rPr lang="zh-CN" altLang="en-US" sz="3200" dirty="0" smtClean="0"/>
              <a:t>的大小</a:t>
            </a:r>
            <a:endParaRPr lang="en-US" altLang="zh-CN" sz="3200" dirty="0" smtClean="0"/>
          </a:p>
          <a:p>
            <a:pPr indent="457200"/>
            <a:r>
              <a:rPr lang="en-US" altLang="zh-CN" sz="3200" dirty="0" smtClean="0"/>
              <a:t>                   g = 9.8 N/kg</a:t>
            </a:r>
            <a:endParaRPr lang="zh-CN" altLang="en-US" sz="3200" dirty="0"/>
          </a:p>
        </p:txBody>
      </p:sp>
      <p:sp>
        <p:nvSpPr>
          <p:cNvPr id="9" name="矩形 8"/>
          <p:cNvSpPr/>
          <p:nvPr/>
        </p:nvSpPr>
        <p:spPr>
          <a:xfrm>
            <a:off x="357158" y="6078700"/>
            <a:ext cx="686598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在粗略计算中</a:t>
            </a:r>
            <a:r>
              <a:rPr lang="en-US" altLang="zh-CN" sz="4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g</a:t>
            </a:r>
            <a:r>
              <a:rPr lang="zh-CN" altLang="en-US" sz="4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可以取</a:t>
            </a:r>
            <a:r>
              <a:rPr lang="en-US" altLang="zh-CN" sz="4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10N/kg .</a:t>
            </a:r>
            <a:endParaRPr lang="zh-CN" altLang="en-US" sz="4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行云流水">
  <a:themeElements>
    <a:clrScheme name="行云流水">
      <a:dk1>
        <a:sysClr val="windowText" lastClr="000000"/>
      </a:dk1>
      <a:lt1>
        <a:sysClr val="window" lastClr="FFFFFF"/>
      </a:lt1>
      <a:dk2>
        <a:srgbClr val="411401"/>
      </a:dk2>
      <a:lt2>
        <a:srgbClr val="FFE6E6"/>
      </a:lt2>
      <a:accent1>
        <a:srgbClr val="A24A48"/>
      </a:accent1>
      <a:accent2>
        <a:srgbClr val="B2935C"/>
      </a:accent2>
      <a:accent3>
        <a:srgbClr val="6A9A9A"/>
      </a:accent3>
      <a:accent4>
        <a:srgbClr val="B2B787"/>
      </a:accent4>
      <a:accent5>
        <a:srgbClr val="91644B"/>
      </a:accent5>
      <a:accent6>
        <a:srgbClr val="654A76"/>
      </a:accent6>
      <a:hlink>
        <a:srgbClr val="00A800"/>
      </a:hlink>
      <a:folHlink>
        <a:srgbClr val="FF00FF"/>
      </a:folHlink>
    </a:clrScheme>
    <a:fontScheme name="行云流水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华文行楷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libri"/>
        <a:ea typeface=""/>
        <a:cs typeface=""/>
        <a:font script="Jpan" typeface="ＭＳ Ｐ明朝"/>
        <a:font script="Hang" typeface="HY견명조"/>
        <a:font script="Hans" typeface="华文行楷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行云流水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30000"/>
              </a:schemeClr>
            </a:gs>
            <a:gs pos="50000">
              <a:schemeClr val="phClr">
                <a:tint val="45000"/>
                <a:satMod val="220000"/>
              </a:schemeClr>
            </a:gs>
            <a:gs pos="100000">
              <a:schemeClr val="phClr">
                <a:tint val="90000"/>
                <a:satMod val="13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200000"/>
              </a:schemeClr>
            </a:gs>
            <a:gs pos="50000">
              <a:schemeClr val="phClr">
                <a:tint val="100000"/>
                <a:shade val="60000"/>
                <a:hueMod val="100000"/>
                <a:satMod val="180000"/>
              </a:schemeClr>
            </a:gs>
            <a:gs pos="100000">
              <a:schemeClr val="phClr">
                <a:tint val="100000"/>
                <a:shade val="90000"/>
                <a:hueMod val="100000"/>
                <a:satMod val="2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50600">
              <a:schemeClr val="phClr">
                <a:alpha val="40000"/>
              </a:schemeClr>
            </a:glow>
          </a:effectLst>
        </a:effectStyle>
        <a:effectStyle>
          <a:effectLst>
            <a:glow rad="101600">
              <a:schemeClr val="phClr">
                <a:alpha val="60000"/>
              </a:schemeClr>
            </a:glow>
          </a:effectLst>
          <a:scene3d>
            <a:camera prst="isometricLeftDown" fov="0">
              <a:rot lat="0" lon="0" rev="0"/>
            </a:camera>
            <a:lightRig rig="harsh" dir="tl">
              <a:rot lat="0" lon="0" rev="14280000"/>
            </a:lightRig>
          </a:scene3d>
          <a:sp3d prstMaterial="flat">
            <a:bevelT w="38100" h="50800" prst="softRound"/>
          </a:sp3d>
        </a:effectStyle>
        <a:effectStyle>
          <a:effectLst>
            <a:glow>
              <a:schemeClr val="phClr"/>
            </a:glow>
          </a:effectLst>
          <a:scene3d>
            <a:camera prst="isometricLeftDown">
              <a:rot lat="0" lon="0" rev="0"/>
            </a:camera>
            <a:lightRig rig="harsh" dir="tl">
              <a:rot lat="0" lon="0" rev="14280000"/>
            </a:lightRig>
          </a:scene3d>
          <a:sp3d extrusionH="63500" contourW="38100" prstMaterial="flat">
            <a:bevelT w="50800" h="635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hueMod val="100000"/>
                <a:satMod val="300000"/>
              </a:schemeClr>
            </a:gs>
            <a:gs pos="72000">
              <a:schemeClr val="phClr">
                <a:tint val="100000"/>
                <a:shade val="100000"/>
                <a:hueMod val="100000"/>
                <a:satMod val="100000"/>
              </a:schemeClr>
            </a:gs>
            <a:gs pos="81000">
              <a:schemeClr val="phClr">
                <a:tint val="98000"/>
                <a:shade val="100000"/>
                <a:hueMod val="100000"/>
                <a:satMod val="15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39000"/>
                <a:hueMod val="100000"/>
                <a:satMod val="150000"/>
              </a:schemeClr>
              <a:schemeClr val="phClr">
                <a:tint val="90000"/>
                <a:shade val="100000"/>
                <a:hueMod val="100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Calligraphy</Template>
  <TotalTime>152</TotalTime>
  <Words>1191</Words>
  <Application>Microsoft Office PowerPoint</Application>
  <PresentationFormat>全屏显示(4:3)</PresentationFormat>
  <Paragraphs>96</Paragraphs>
  <Slides>23</Slides>
  <Notes>0</Notes>
  <HiddenSlides>0</HiddenSlides>
  <MMClips>1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行云流水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Nancy</dc:creator>
  <cp:lastModifiedBy>Administrator</cp:lastModifiedBy>
  <cp:revision>9</cp:revision>
  <dcterms:created xsi:type="dcterms:W3CDTF">2019-02-27T06:27:15Z</dcterms:created>
  <dcterms:modified xsi:type="dcterms:W3CDTF">2019-03-03T12:57:56Z</dcterms:modified>
</cp:coreProperties>
</file>