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2" r:id="rId2"/>
    <p:sldId id="270" r:id="rId3"/>
    <p:sldId id="257" r:id="rId4"/>
    <p:sldId id="381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5" r:id="rId18"/>
    <p:sldId id="396" r:id="rId19"/>
    <p:sldId id="397" r:id="rId20"/>
    <p:sldId id="361" r:id="rId21"/>
    <p:sldId id="364" r:id="rId22"/>
    <p:sldId id="39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72" autoAdjust="0"/>
  </p:normalViewPr>
  <p:slideViewPr>
    <p:cSldViewPr>
      <p:cViewPr>
        <p:scale>
          <a:sx n="60" d="100"/>
          <a:sy n="60" d="100"/>
        </p:scale>
        <p:origin x="-3084" y="-11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943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7D273-9840-4C45-AD41-8E22237D3F5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B4BA0-3369-41C0-BFE0-AC213FA331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7493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5120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8434" name="文本占位符 5120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84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223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2977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30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34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493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9189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56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06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358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23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B85A2-6FA7-4153-94A7-344B6BE3ADD9}" type="datetimeFigureOut">
              <a:rPr lang="zh-CN" altLang="en-US" smtClean="0"/>
              <a:pPr/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D411F-61FF-4971-AC91-BA15F63D7A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895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istrator.SC-201809101029\Desktop\&#20154;&#25945;&#29256;&#65306;&#12298;22.2&#26680;&#33021;&#12299;ppt+&#35270;&#39057;\&#26410;&#21629;&#21517;.wmv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908" y="3213521"/>
            <a:ext cx="7846553" cy="3066554"/>
          </a:xfrm>
          <a:prstGeom prst="rect">
            <a:avLst/>
          </a:prstGeom>
        </p:spPr>
      </p:pic>
      <p:sp>
        <p:nvSpPr>
          <p:cNvPr id="2" name="文本框 41986"/>
          <p:cNvSpPr txBox="1">
            <a:spLocks noChangeArrowheads="1"/>
          </p:cNvSpPr>
          <p:nvPr/>
        </p:nvSpPr>
        <p:spPr bwMode="auto">
          <a:xfrm>
            <a:off x="539552" y="509588"/>
            <a:ext cx="84969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400" dirty="0" smtClean="0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第二十一章   能源与可持续发展</a:t>
            </a:r>
            <a:endParaRPr lang="zh-CN" altLang="en-US" sz="4400" dirty="0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824041" y="1769095"/>
            <a:ext cx="343555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charset="-122"/>
              </a:rPr>
              <a:t>第</a:t>
            </a:r>
            <a:r>
              <a:rPr lang="en-US" altLang="zh-CN" sz="4400" b="1" smtClean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charset="-122"/>
              </a:rPr>
              <a:t>2</a:t>
            </a:r>
            <a:r>
              <a:rPr lang="zh-CN" altLang="en-US" sz="4400" b="1" smtClean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charset="-122"/>
              </a:rPr>
              <a:t>节     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2" charset="0"/>
                <a:ea typeface="隶书" panose="02010509060101010101" charset="-122"/>
              </a:rPr>
              <a:t>核能</a:t>
            </a:r>
            <a:endParaRPr lang="zh-CN" altLang="en-US" sz="4400" b="1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5" name="图片 31754" descr="18EW8Y5A@X70$ET_2KL1GK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7338"/>
            <a:ext cx="48958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extBox 11"/>
          <p:cNvSpPr txBox="1">
            <a:spLocks noChangeArrowheads="1"/>
          </p:cNvSpPr>
          <p:nvPr/>
        </p:nvSpPr>
        <p:spPr bwMode="auto">
          <a:xfrm>
            <a:off x="251520" y="1538288"/>
            <a:ext cx="356552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核电站的核心设备是核反应堆。核反应堆是原子核发生链式反应的场所。</a:t>
            </a:r>
            <a:endParaRPr lang="en-US" altLang="zh-CN" sz="2800" b="1" dirty="0">
              <a:latin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altLang="zh-CN" sz="2800" b="1" dirty="0">
                <a:latin typeface="Times New Roman" pitchFamily="18" charset="0"/>
              </a:rPr>
              <a:t>1942</a:t>
            </a:r>
            <a:r>
              <a:rPr lang="zh-CN" altLang="en-US" sz="2800" b="1" dirty="0">
                <a:latin typeface="Times New Roman" pitchFamily="18" charset="0"/>
              </a:rPr>
              <a:t>年，人类利用核反应堆第一次实现了可控制的铀核裂变。</a:t>
            </a:r>
          </a:p>
        </p:txBody>
      </p:sp>
      <p:sp>
        <p:nvSpPr>
          <p:cNvPr id="31747" name="矩形 37"/>
          <p:cNvSpPr>
            <a:spLocks noChangeArrowheads="1"/>
          </p:cNvSpPr>
          <p:nvPr/>
        </p:nvSpPr>
        <p:spPr bwMode="auto">
          <a:xfrm>
            <a:off x="395536" y="5532438"/>
            <a:ext cx="831691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itchFamily="18" charset="0"/>
              </a:rPr>
              <a:t>　　目前，全世界已经建成了几百座核电站，核电发电量接近全球发电量的</a:t>
            </a:r>
            <a:r>
              <a:rPr lang="en-US" altLang="zh-CN" sz="2800" b="1" dirty="0">
                <a:latin typeface="Times New Roman" pitchFamily="18" charset="0"/>
              </a:rPr>
              <a:t>1/5</a:t>
            </a:r>
            <a:r>
              <a:rPr lang="zh-CN" altLang="en-US" sz="2800" b="1" dirty="0">
                <a:latin typeface="Times New Roman" pitchFamily="18" charset="0"/>
              </a:rPr>
              <a:t>。</a:t>
            </a:r>
          </a:p>
        </p:txBody>
      </p:sp>
      <p:sp>
        <p:nvSpPr>
          <p:cNvPr id="11269" name="矩形 31748"/>
          <p:cNvSpPr>
            <a:spLocks noChangeArrowheads="1"/>
          </p:cNvSpPr>
          <p:nvPr/>
        </p:nvSpPr>
        <p:spPr bwMode="auto">
          <a:xfrm>
            <a:off x="683568" y="692696"/>
            <a:ext cx="36655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Times New Roman" pitchFamily="18" charset="0"/>
              </a:rPr>
              <a:t>3.</a:t>
            </a:r>
            <a:r>
              <a:rPr lang="zh-CN" altLang="en-US" sz="2800" b="1" dirty="0">
                <a:latin typeface="Times New Roman" pitchFamily="18" charset="0"/>
              </a:rPr>
              <a:t>核电站利用核能发电</a:t>
            </a:r>
          </a:p>
        </p:txBody>
      </p:sp>
    </p:spTree>
    <p:extLst>
      <p:ext uri="{BB962C8B-B14F-4D97-AF65-F5344CB8AC3E}">
        <p14:creationId xmlns:p14="http://schemas.microsoft.com/office/powerpoint/2010/main" xmlns="" val="18888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 descr="秦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63" y="1125538"/>
            <a:ext cx="38163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图片 53250" descr="田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5263"/>
            <a:ext cx="36718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图片 53251" descr="岭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17588"/>
            <a:ext cx="370840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文本框 53253"/>
          <p:cNvSpPr txBox="1">
            <a:spLocks noChangeArrowheads="1"/>
          </p:cNvSpPr>
          <p:nvPr/>
        </p:nvSpPr>
        <p:spPr bwMode="auto">
          <a:xfrm>
            <a:off x="6480175" y="3586163"/>
            <a:ext cx="180022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/>
              <a:t>田湾核电站</a:t>
            </a:r>
          </a:p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2295" name="文本框 53254"/>
          <p:cNvSpPr txBox="1">
            <a:spLocks noChangeArrowheads="1"/>
          </p:cNvSpPr>
          <p:nvPr/>
        </p:nvSpPr>
        <p:spPr bwMode="auto">
          <a:xfrm>
            <a:off x="4643438" y="1052513"/>
            <a:ext cx="10080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53256" name="文本框 53255"/>
          <p:cNvSpPr txBox="1">
            <a:spLocks noChangeArrowheads="1"/>
          </p:cNvSpPr>
          <p:nvPr/>
        </p:nvSpPr>
        <p:spPr bwMode="auto">
          <a:xfrm>
            <a:off x="2016125" y="765175"/>
            <a:ext cx="1657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/>
              <a:t>秦山核电站</a:t>
            </a:r>
          </a:p>
        </p:txBody>
      </p:sp>
      <p:sp>
        <p:nvSpPr>
          <p:cNvPr id="53257" name="文本框 53256"/>
          <p:cNvSpPr txBox="1">
            <a:spLocks noChangeArrowheads="1"/>
          </p:cNvSpPr>
          <p:nvPr/>
        </p:nvSpPr>
        <p:spPr bwMode="auto">
          <a:xfrm>
            <a:off x="6156176" y="620688"/>
            <a:ext cx="1584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 dirty="0"/>
              <a:t>岭奥核电站</a:t>
            </a:r>
          </a:p>
        </p:txBody>
      </p:sp>
      <p:pic>
        <p:nvPicPr>
          <p:cNvPr id="53258" name="图片 53257" descr="无标题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3960813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9" name="文本框 53258"/>
          <p:cNvSpPr txBox="1">
            <a:spLocks noChangeArrowheads="1"/>
          </p:cNvSpPr>
          <p:nvPr/>
        </p:nvSpPr>
        <p:spPr bwMode="auto">
          <a:xfrm>
            <a:off x="1619250" y="3392488"/>
            <a:ext cx="21605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/>
              <a:t>大亚湾核电站</a:t>
            </a:r>
          </a:p>
        </p:txBody>
      </p:sp>
    </p:spTree>
    <p:extLst>
      <p:ext uri="{BB962C8B-B14F-4D97-AF65-F5344CB8AC3E}">
        <p14:creationId xmlns:p14="http://schemas.microsoft.com/office/powerpoint/2010/main" xmlns="" val="377019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6" grpId="0"/>
      <p:bldP spid="532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1"/>
          <p:cNvSpPr txBox="1">
            <a:spLocks noChangeArrowheads="1"/>
          </p:cNvSpPr>
          <p:nvPr/>
        </p:nvSpPr>
        <p:spPr bwMode="auto">
          <a:xfrm>
            <a:off x="467544" y="1052736"/>
            <a:ext cx="4284662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itchFamily="2" charset="-122"/>
              </a:rPr>
              <a:t>　　链式反应如果不加以控制，大量原子核就在一瞬间发生裂变。释放出极大的能量。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30723" name="TextBox 11"/>
          <p:cNvSpPr txBox="1">
            <a:spLocks noChangeArrowheads="1"/>
          </p:cNvSpPr>
          <p:nvPr/>
        </p:nvSpPr>
        <p:spPr bwMode="auto">
          <a:xfrm>
            <a:off x="539552" y="3543300"/>
            <a:ext cx="4211638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itchFamily="2" charset="-122"/>
              </a:rPr>
              <a:t>　　在人类实现可控核裂变大约三年后，即</a:t>
            </a:r>
            <a:r>
              <a:rPr lang="en-US" altLang="zh-CN" sz="2800" b="1" dirty="0">
                <a:latin typeface="Times New Roman" pitchFamily="18" charset="0"/>
              </a:rPr>
              <a:t>1945</a:t>
            </a:r>
            <a:r>
              <a:rPr lang="zh-CN" altLang="en-US" sz="2800" b="1" dirty="0">
                <a:latin typeface="宋体" pitchFamily="2" charset="-122"/>
              </a:rPr>
              <a:t>年，利用不加控制的核裂变制造的毁灭性武器</a:t>
            </a:r>
            <a:r>
              <a:rPr lang="en-US" altLang="zh-CN" sz="2800" b="1" dirty="0">
                <a:latin typeface="宋体" pitchFamily="2" charset="-122"/>
              </a:rPr>
              <a:t>——</a:t>
            </a:r>
            <a:r>
              <a:rPr lang="zh-CN" altLang="en-US" sz="2800" b="1" dirty="0">
                <a:latin typeface="宋体" pitchFamily="2" charset="-122"/>
              </a:rPr>
              <a:t>原子弹爆炸了。</a:t>
            </a:r>
            <a:endParaRPr lang="en-US" altLang="zh-CN" sz="2800" b="1" dirty="0">
              <a:latin typeface="宋体" pitchFamily="2" charset="-122"/>
            </a:endParaRPr>
          </a:p>
        </p:txBody>
      </p:sp>
      <p:pic>
        <p:nvPicPr>
          <p:cNvPr id="30724" name="Picture 2" descr="E:\电子课件编制\22章\2\Nuclear-Weapo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050"/>
            <a:ext cx="3687762" cy="565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26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2005117135533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346" y="2110627"/>
            <a:ext cx="3376613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40962" descr="hAd9dmA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0677" y="578643"/>
            <a:ext cx="3011487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40963" descr="u=1547407096,1060057045&amp;gp=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612"/>
            <a:ext cx="2182813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40964" descr="smal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6640" y="4333266"/>
            <a:ext cx="3286125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40966"/>
          <p:cNvSpPr txBox="1">
            <a:spLocks noChangeArrowheads="1"/>
          </p:cNvSpPr>
          <p:nvPr/>
        </p:nvSpPr>
        <p:spPr bwMode="auto">
          <a:xfrm>
            <a:off x="611560" y="613568"/>
            <a:ext cx="30241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/>
              <a:t>原子弹爆炸</a:t>
            </a:r>
          </a:p>
        </p:txBody>
      </p:sp>
    </p:spTree>
    <p:extLst>
      <p:ext uri="{BB962C8B-B14F-4D97-AF65-F5344CB8AC3E}">
        <p14:creationId xmlns:p14="http://schemas.microsoft.com/office/powerpoint/2010/main" xmlns="" val="112799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0" name="图片 28689" descr="17204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547813"/>
            <a:ext cx="4427537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11"/>
          <p:cNvSpPr txBox="1">
            <a:spLocks noChangeArrowheads="1"/>
          </p:cNvSpPr>
          <p:nvPr/>
        </p:nvSpPr>
        <p:spPr bwMode="auto">
          <a:xfrm>
            <a:off x="323528" y="1474788"/>
            <a:ext cx="5435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将质量较小的原子核结合起来，也会释放出巨大的核能。</a:t>
            </a:r>
            <a:endParaRPr lang="en-US" altLang="zh-CN" sz="2800" b="1" dirty="0">
              <a:latin typeface="宋体" pitchFamily="2" charset="-122"/>
            </a:endParaRPr>
          </a:p>
        </p:txBody>
      </p:sp>
      <p:grpSp>
        <p:nvGrpSpPr>
          <p:cNvPr id="28698" name="组合 28697"/>
          <p:cNvGrpSpPr>
            <a:grpSpLocks/>
          </p:cNvGrpSpPr>
          <p:nvPr/>
        </p:nvGrpSpPr>
        <p:grpSpPr bwMode="auto">
          <a:xfrm>
            <a:off x="1657350" y="2735263"/>
            <a:ext cx="1855788" cy="519112"/>
            <a:chOff x="839" y="1706"/>
            <a:chExt cx="1169" cy="327"/>
          </a:xfrm>
        </p:grpSpPr>
        <p:sp>
          <p:nvSpPr>
            <p:cNvPr id="15365" name="矩形 15"/>
            <p:cNvSpPr>
              <a:spLocks noChangeArrowheads="1"/>
            </p:cNvSpPr>
            <p:nvPr/>
          </p:nvSpPr>
          <p:spPr bwMode="auto">
            <a:xfrm>
              <a:off x="839" y="1706"/>
              <a:ext cx="39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/>
                <a:t>氘</a:t>
              </a:r>
            </a:p>
          </p:txBody>
        </p:sp>
        <p:sp>
          <p:nvSpPr>
            <p:cNvPr id="15366" name="矩形 16"/>
            <p:cNvSpPr>
              <a:spLocks noChangeArrowheads="1"/>
            </p:cNvSpPr>
            <p:nvPr/>
          </p:nvSpPr>
          <p:spPr bwMode="auto">
            <a:xfrm>
              <a:off x="1678" y="1706"/>
              <a:ext cx="3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/>
                <a:t>氚</a:t>
              </a:r>
            </a:p>
          </p:txBody>
        </p:sp>
      </p:grpSp>
      <p:sp>
        <p:nvSpPr>
          <p:cNvPr id="28685" name="矩形 22"/>
          <p:cNvSpPr>
            <a:spLocks noChangeArrowheads="1"/>
          </p:cNvSpPr>
          <p:nvPr/>
        </p:nvSpPr>
        <p:spPr bwMode="auto">
          <a:xfrm>
            <a:off x="1117600" y="4751388"/>
            <a:ext cx="1042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/>
              <a:t>氦核</a:t>
            </a:r>
          </a:p>
        </p:txBody>
      </p:sp>
      <p:sp>
        <p:nvSpPr>
          <p:cNvPr id="28686" name="矩形 23"/>
          <p:cNvSpPr>
            <a:spLocks noChangeArrowheads="1"/>
          </p:cNvSpPr>
          <p:nvPr/>
        </p:nvSpPr>
        <p:spPr bwMode="auto">
          <a:xfrm>
            <a:off x="3168650" y="4714875"/>
            <a:ext cx="11890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/>
              <a:t>中子</a:t>
            </a:r>
          </a:p>
        </p:txBody>
      </p:sp>
      <p:sp>
        <p:nvSpPr>
          <p:cNvPr id="28687" name="TextBox 14"/>
          <p:cNvSpPr txBox="1">
            <a:spLocks noChangeArrowheads="1"/>
          </p:cNvSpPr>
          <p:nvPr/>
        </p:nvSpPr>
        <p:spPr bwMode="auto">
          <a:xfrm>
            <a:off x="395536" y="5795963"/>
            <a:ext cx="82438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氘核与氚核在超高温下结合形成氦核和一个中子，能释放大量核能。这一过程就是聚变。</a:t>
            </a:r>
            <a:endParaRPr lang="en-US" altLang="zh-CN" sz="2800" b="1" dirty="0">
              <a:latin typeface="宋体" pitchFamily="2" charset="-122"/>
            </a:endParaRPr>
          </a:p>
        </p:txBody>
      </p:sp>
      <p:grpSp>
        <p:nvGrpSpPr>
          <p:cNvPr id="28699" name="组合 28698"/>
          <p:cNvGrpSpPr>
            <a:grpSpLocks/>
          </p:cNvGrpSpPr>
          <p:nvPr/>
        </p:nvGrpSpPr>
        <p:grpSpPr bwMode="auto">
          <a:xfrm>
            <a:off x="2017713" y="3240088"/>
            <a:ext cx="1152525" cy="539750"/>
            <a:chOff x="1066" y="2024"/>
            <a:chExt cx="726" cy="340"/>
          </a:xfrm>
        </p:grpSpPr>
        <p:sp>
          <p:nvSpPr>
            <p:cNvPr id="15371" name="直接连接符 28691"/>
            <p:cNvSpPr>
              <a:spLocks noChangeShapeType="1"/>
            </p:cNvSpPr>
            <p:nvPr/>
          </p:nvSpPr>
          <p:spPr bwMode="auto">
            <a:xfrm>
              <a:off x="1066" y="2024"/>
              <a:ext cx="227" cy="3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直接连接符 28692"/>
            <p:cNvSpPr>
              <a:spLocks noChangeShapeType="1"/>
            </p:cNvSpPr>
            <p:nvPr/>
          </p:nvSpPr>
          <p:spPr bwMode="auto">
            <a:xfrm flipH="1">
              <a:off x="1542" y="2024"/>
              <a:ext cx="250" cy="3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96" name="矩形 23"/>
          <p:cNvSpPr>
            <a:spLocks noChangeArrowheads="1"/>
          </p:cNvSpPr>
          <p:nvPr/>
        </p:nvSpPr>
        <p:spPr bwMode="auto">
          <a:xfrm>
            <a:off x="2160588" y="5040313"/>
            <a:ext cx="1081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CC0000"/>
                </a:solidFill>
              </a:rPr>
              <a:t>能量</a:t>
            </a:r>
          </a:p>
        </p:txBody>
      </p:sp>
      <p:sp>
        <p:nvSpPr>
          <p:cNvPr id="28682" name="矩形 17"/>
          <p:cNvSpPr>
            <a:spLocks noChangeArrowheads="1"/>
          </p:cNvSpPr>
          <p:nvPr/>
        </p:nvSpPr>
        <p:spPr bwMode="auto">
          <a:xfrm>
            <a:off x="2125663" y="3814763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/>
              <a:t>聚变</a:t>
            </a:r>
          </a:p>
        </p:txBody>
      </p:sp>
      <p:sp>
        <p:nvSpPr>
          <p:cNvPr id="28694" name="直接连接符 28693"/>
          <p:cNvSpPr>
            <a:spLocks noChangeShapeType="1"/>
          </p:cNvSpPr>
          <p:nvPr/>
        </p:nvSpPr>
        <p:spPr bwMode="auto">
          <a:xfrm flipH="1">
            <a:off x="1909763" y="4283075"/>
            <a:ext cx="431800" cy="468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直接连接符 28694"/>
          <p:cNvSpPr>
            <a:spLocks noChangeShapeType="1"/>
          </p:cNvSpPr>
          <p:nvPr/>
        </p:nvSpPr>
        <p:spPr bwMode="auto">
          <a:xfrm>
            <a:off x="2844800" y="4283075"/>
            <a:ext cx="43180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直接连接符 28696"/>
          <p:cNvSpPr>
            <a:spLocks noChangeShapeType="1"/>
          </p:cNvSpPr>
          <p:nvPr/>
        </p:nvSpPr>
        <p:spPr bwMode="auto">
          <a:xfrm flipH="1">
            <a:off x="2593975" y="4318000"/>
            <a:ext cx="0" cy="720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矩形 28701"/>
          <p:cNvSpPr>
            <a:spLocks noChangeArrowheads="1"/>
          </p:cNvSpPr>
          <p:nvPr/>
        </p:nvSpPr>
        <p:spPr bwMode="auto">
          <a:xfrm>
            <a:off x="2971800" y="562048"/>
            <a:ext cx="3132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探究 三       </a:t>
            </a:r>
            <a:r>
              <a:rPr lang="zh-CN" altLang="en-US" sz="3200" b="1" dirty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聚变</a:t>
            </a:r>
          </a:p>
        </p:txBody>
      </p:sp>
    </p:spTree>
    <p:extLst>
      <p:ext uri="{BB962C8B-B14F-4D97-AF65-F5344CB8AC3E}">
        <p14:creationId xmlns:p14="http://schemas.microsoft.com/office/powerpoint/2010/main" xmlns="" val="2988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6" grpId="0"/>
      <p:bldP spid="28687" grpId="0"/>
      <p:bldP spid="28696" grpId="0"/>
      <p:bldP spid="28682" grpId="0"/>
      <p:bldP spid="28694" grpId="0" animBg="1"/>
      <p:bldP spid="28695" grpId="0" animBg="1"/>
      <p:bldP spid="2869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83568" y="764704"/>
            <a:ext cx="78486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800" dirty="0">
                <a:latin typeface="Times New Roman" pitchFamily="18" charset="0"/>
              </a:rPr>
              <a:t>     </a:t>
            </a:r>
            <a:r>
              <a:rPr lang="zh-CN" altLang="en-US" sz="2800" b="1" dirty="0">
                <a:latin typeface="Times New Roman" pitchFamily="18" charset="0"/>
              </a:rPr>
              <a:t>现阶段科学家还没有找到控制核聚变的方法。通过可控聚变来利用核能，有望彻底解决人类能源问题！</a:t>
            </a:r>
            <a:endParaRPr lang="zh-CN" altLang="en-US" sz="2800" b="1" dirty="0"/>
          </a:p>
        </p:txBody>
      </p:sp>
      <p:pic>
        <p:nvPicPr>
          <p:cNvPr id="39939" name="Picture 5" descr="http://img0.imgtn.bdimg.com/it/u=2018272291,2300350899&amp;fm=23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96" y="2564904"/>
            <a:ext cx="4392612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7" descr="http://img2.imgtn.bdimg.com/it/u=1066820932,1833858712&amp;fm=23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73"/>
          <a:stretch>
            <a:fillRect/>
          </a:stretch>
        </p:blipFill>
        <p:spPr bwMode="auto">
          <a:xfrm>
            <a:off x="5029283" y="2558554"/>
            <a:ext cx="381000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Rectangle 3"/>
          <p:cNvSpPr>
            <a:spLocks noChangeArrowheads="1"/>
          </p:cNvSpPr>
          <p:nvPr/>
        </p:nvSpPr>
        <p:spPr bwMode="auto">
          <a:xfrm>
            <a:off x="2339752" y="5517232"/>
            <a:ext cx="34655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Times New Roman" pitchFamily="18" charset="0"/>
              </a:rPr>
              <a:t>中国核聚变实验装置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283192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9535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376" y="1008856"/>
            <a:ext cx="8172450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文本框 49154"/>
          <p:cNvSpPr txBox="1">
            <a:spLocks noChangeArrowheads="1"/>
          </p:cNvSpPr>
          <p:nvPr/>
        </p:nvSpPr>
        <p:spPr bwMode="auto">
          <a:xfrm>
            <a:off x="755576" y="489743"/>
            <a:ext cx="3756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Times New Roman" pitchFamily="18" charset="0"/>
              </a:rPr>
              <a:t>氢弹爆炸产生的蘑菇云</a:t>
            </a:r>
          </a:p>
        </p:txBody>
      </p:sp>
    </p:spTree>
    <p:extLst>
      <p:ext uri="{BB962C8B-B14F-4D97-AF65-F5344CB8AC3E}">
        <p14:creationId xmlns:p14="http://schemas.microsoft.com/office/powerpoint/2010/main" xmlns="" val="167970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22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52226" descr="sun-photo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31069"/>
            <a:ext cx="5184775" cy="499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52227"/>
          <p:cNvSpPr txBox="1">
            <a:spLocks noChangeArrowheads="1"/>
          </p:cNvSpPr>
          <p:nvPr/>
        </p:nvSpPr>
        <p:spPr bwMode="auto">
          <a:xfrm>
            <a:off x="5868144" y="476672"/>
            <a:ext cx="2808287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spcBef>
                <a:spcPct val="20000"/>
              </a:spcBef>
              <a:buClr>
                <a:schemeClr val="hlink"/>
              </a:buClr>
              <a:buSzPct val="80000"/>
              <a:buFont typeface="Arial" pitchFamily="34" charset="0"/>
              <a:buChar char="►"/>
            </a:pPr>
            <a:r>
              <a:rPr lang="zh-CN" altLang="en-US" sz="2800" b="1" dirty="0">
                <a:latin typeface="宋体" pitchFamily="2" charset="-122"/>
              </a:rPr>
              <a:t>自然界中，太阳内部的温度高达摄氏</a:t>
            </a:r>
            <a:r>
              <a:rPr lang="en-US" altLang="zh-CN" sz="2800" b="1" dirty="0">
                <a:latin typeface="Times New Roman" pitchFamily="18" charset="0"/>
              </a:rPr>
              <a:t>1</a:t>
            </a:r>
            <a:r>
              <a:rPr lang="zh-CN" altLang="en-US" sz="2800" b="1" dirty="0">
                <a:latin typeface="宋体" pitchFamily="2" charset="-122"/>
              </a:rPr>
              <a:t>千万度以上，在那里就进行着大规模的聚变反应。太阳辐射出的光和热，正是由聚变反应释放的核能转化而来的。可以说，地球上的人类每天都享用着聚变释放出的能量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zh-CN" altLang="en-US" sz="28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913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电子课件编制\22章\2\hydrogen-bo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75965"/>
            <a:ext cx="4895850" cy="602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11"/>
          <p:cNvSpPr txBox="1">
            <a:spLocks noChangeArrowheads="1"/>
          </p:cNvSpPr>
          <p:nvPr/>
        </p:nvSpPr>
        <p:spPr bwMode="auto">
          <a:xfrm>
            <a:off x="395536" y="779463"/>
            <a:ext cx="3276600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氘核和氚核都属于氢核的一种。大量氢核的聚变，可以在瞬间释放惊人的能量。氢弹利用的就是聚变瞬间释放的能量。</a:t>
            </a:r>
            <a:endParaRPr lang="en-US" altLang="zh-CN" sz="2800" b="1" dirty="0">
              <a:latin typeface="宋体" pitchFamily="2" charset="-122"/>
            </a:endParaRPr>
          </a:p>
        </p:txBody>
      </p:sp>
      <p:sp>
        <p:nvSpPr>
          <p:cNvPr id="27652" name="TextBox 11"/>
          <p:cNvSpPr txBox="1">
            <a:spLocks noChangeArrowheads="1"/>
          </p:cNvSpPr>
          <p:nvPr/>
        </p:nvSpPr>
        <p:spPr bwMode="auto">
          <a:xfrm>
            <a:off x="323528" y="4014788"/>
            <a:ext cx="334962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rIns="1800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可控聚变尚未实</a:t>
            </a:r>
            <a:br>
              <a:rPr lang="zh-CN" altLang="en-US" sz="2800" b="1" dirty="0">
                <a:latin typeface="宋体" pitchFamily="2" charset="-122"/>
              </a:rPr>
            </a:br>
            <a:r>
              <a:rPr lang="zh-CN" altLang="en-US" sz="2800" b="1" dirty="0">
                <a:latin typeface="宋体" pitchFamily="2" charset="-122"/>
              </a:rPr>
              <a:t>现，海水中蕴藏着丰</a:t>
            </a:r>
            <a:br>
              <a:rPr lang="zh-CN" altLang="en-US" sz="2800" b="1" dirty="0">
                <a:latin typeface="宋体" pitchFamily="2" charset="-122"/>
              </a:rPr>
            </a:br>
            <a:r>
              <a:rPr lang="zh-CN" altLang="en-US" sz="2800" b="1" dirty="0">
                <a:latin typeface="宋体" pitchFamily="2" charset="-122"/>
              </a:rPr>
              <a:t>富的氘核，科学家预</a:t>
            </a:r>
            <a:br>
              <a:rPr lang="zh-CN" altLang="en-US" sz="2800" b="1" dirty="0">
                <a:latin typeface="宋体" pitchFamily="2" charset="-122"/>
              </a:rPr>
            </a:br>
            <a:r>
              <a:rPr lang="zh-CN" altLang="en-US" sz="2800" b="1" dirty="0">
                <a:latin typeface="宋体" pitchFamily="2" charset="-122"/>
              </a:rPr>
              <a:t>言，通过可控聚变来</a:t>
            </a:r>
            <a:br>
              <a:rPr lang="zh-CN" altLang="en-US" sz="2800" b="1" dirty="0">
                <a:latin typeface="宋体" pitchFamily="2" charset="-122"/>
              </a:rPr>
            </a:br>
            <a:r>
              <a:rPr lang="zh-CN" altLang="en-US" sz="2800" b="1" dirty="0">
                <a:latin typeface="宋体" pitchFamily="2" charset="-122"/>
              </a:rPr>
              <a:t>利用核能，将有望彻</a:t>
            </a:r>
            <a:br>
              <a:rPr lang="zh-CN" altLang="en-US" sz="2800" b="1" dirty="0">
                <a:latin typeface="宋体" pitchFamily="2" charset="-122"/>
              </a:rPr>
            </a:br>
            <a:r>
              <a:rPr lang="zh-CN" altLang="en-US" sz="2800" b="1" dirty="0">
                <a:latin typeface="宋体" pitchFamily="2" charset="-122"/>
              </a:rPr>
              <a:t>底解决人类能源问题。</a:t>
            </a:r>
            <a:endParaRPr lang="en-US" altLang="zh-CN" sz="2800" b="1" dirty="0">
              <a:latin typeface="宋体" pitchFamily="2" charset="-122"/>
            </a:endParaRPr>
          </a:p>
        </p:txBody>
      </p:sp>
      <p:pic>
        <p:nvPicPr>
          <p:cNvPr id="27653" name="Picture 3" descr="E:\电子课件编制\22章\2\77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31" r="8754"/>
          <a:stretch>
            <a:fillRect/>
          </a:stretch>
        </p:blipFill>
        <p:spPr bwMode="auto">
          <a:xfrm>
            <a:off x="3779912" y="576535"/>
            <a:ext cx="4967287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146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6626"/>
          <p:cNvGrpSpPr>
            <a:grpSpLocks/>
          </p:cNvGrpSpPr>
          <p:nvPr/>
        </p:nvGrpSpPr>
        <p:grpSpPr bwMode="auto">
          <a:xfrm>
            <a:off x="827088" y="2097088"/>
            <a:ext cx="3043237" cy="828675"/>
            <a:chOff x="0" y="0"/>
            <a:chExt cx="2523" cy="522"/>
          </a:xfrm>
        </p:grpSpPr>
        <p:pic>
          <p:nvPicPr>
            <p:cNvPr id="22531" name="矩形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23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2" name="文本框 26628"/>
            <p:cNvSpPr txBox="1">
              <a:spLocks noChangeArrowheads="1"/>
            </p:cNvSpPr>
            <p:nvPr/>
          </p:nvSpPr>
          <p:spPr bwMode="auto">
            <a:xfrm>
              <a:off x="39" y="68"/>
              <a:ext cx="2449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核能</a:t>
              </a:r>
            </a:p>
          </p:txBody>
        </p:sp>
      </p:grpSp>
      <p:grpSp>
        <p:nvGrpSpPr>
          <p:cNvPr id="22533" name="组合 26629"/>
          <p:cNvGrpSpPr>
            <a:grpSpLocks/>
          </p:cNvGrpSpPr>
          <p:nvPr/>
        </p:nvGrpSpPr>
        <p:grpSpPr bwMode="auto">
          <a:xfrm>
            <a:off x="863600" y="3141663"/>
            <a:ext cx="3043238" cy="804862"/>
            <a:chOff x="0" y="0"/>
            <a:chExt cx="2523" cy="507"/>
          </a:xfrm>
        </p:grpSpPr>
        <p:pic>
          <p:nvPicPr>
            <p:cNvPr id="22534" name="矩形 4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23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5" name="文本框 26631"/>
            <p:cNvSpPr txBox="1">
              <a:spLocks noChangeArrowheads="1"/>
            </p:cNvSpPr>
            <p:nvPr/>
          </p:nvSpPr>
          <p:spPr bwMode="auto">
            <a:xfrm>
              <a:off x="39" y="54"/>
              <a:ext cx="2449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裂变</a:t>
              </a:r>
              <a:endParaRPr lang="zh-CN" altLang="en-US" sz="3200" b="1" baseline="-250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22536" name="组合 26632"/>
          <p:cNvGrpSpPr>
            <a:grpSpLocks/>
          </p:cNvGrpSpPr>
          <p:nvPr/>
        </p:nvGrpSpPr>
        <p:grpSpPr bwMode="auto">
          <a:xfrm>
            <a:off x="792163" y="4329113"/>
            <a:ext cx="3043237" cy="804862"/>
            <a:chOff x="0" y="0"/>
            <a:chExt cx="2523" cy="507"/>
          </a:xfrm>
        </p:grpSpPr>
        <p:pic>
          <p:nvPicPr>
            <p:cNvPr id="22537" name="矩形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23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文本框 26634"/>
            <p:cNvSpPr txBox="1">
              <a:spLocks noChangeArrowheads="1"/>
            </p:cNvSpPr>
            <p:nvPr/>
          </p:nvSpPr>
          <p:spPr bwMode="auto">
            <a:xfrm>
              <a:off x="39" y="53"/>
              <a:ext cx="2449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Calibri" pitchFamily="34" charset="0"/>
                </a:rPr>
                <a:t>聚变</a:t>
              </a:r>
              <a:endParaRPr lang="zh-CN" altLang="en-US" sz="3200" b="1" baseline="-2500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grpSp>
        <p:nvGrpSpPr>
          <p:cNvPr id="22539" name="组合 26636"/>
          <p:cNvGrpSpPr>
            <a:grpSpLocks/>
          </p:cNvGrpSpPr>
          <p:nvPr/>
        </p:nvGrpSpPr>
        <p:grpSpPr bwMode="auto">
          <a:xfrm>
            <a:off x="5545138" y="2097088"/>
            <a:ext cx="2714625" cy="835025"/>
            <a:chOff x="0" y="0"/>
            <a:chExt cx="3572256" cy="835152"/>
          </a:xfrm>
        </p:grpSpPr>
        <p:pic>
          <p:nvPicPr>
            <p:cNvPr id="22540" name="矩形 6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72256" cy="835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1" name="文本框 26638"/>
            <p:cNvSpPr txBox="1">
              <a:spLocks noChangeArrowheads="1"/>
            </p:cNvSpPr>
            <p:nvPr/>
          </p:nvSpPr>
          <p:spPr bwMode="auto">
            <a:xfrm>
              <a:off x="64000" y="115080"/>
              <a:ext cx="3456384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Calibri" pitchFamily="34" charset="0"/>
                </a:rPr>
                <a:t>原子弹</a:t>
              </a:r>
              <a:endParaRPr lang="zh-CN" altLang="en-US" sz="3200" b="1" baseline="-25000">
                <a:latin typeface="Calibri" pitchFamily="34" charset="0"/>
              </a:endParaRPr>
            </a:p>
          </p:txBody>
        </p:sp>
      </p:grpSp>
      <p:cxnSp>
        <p:nvCxnSpPr>
          <p:cNvPr id="22542" name="直接连接符 10"/>
          <p:cNvCxnSpPr>
            <a:cxnSpLocks noChangeShapeType="1"/>
          </p:cNvCxnSpPr>
          <p:nvPr/>
        </p:nvCxnSpPr>
        <p:spPr bwMode="auto">
          <a:xfrm flipV="1">
            <a:off x="3851275" y="2420938"/>
            <a:ext cx="1735138" cy="10080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2543" name="组合 26641"/>
          <p:cNvGrpSpPr>
            <a:grpSpLocks/>
          </p:cNvGrpSpPr>
          <p:nvPr/>
        </p:nvGrpSpPr>
        <p:grpSpPr bwMode="auto">
          <a:xfrm>
            <a:off x="5507038" y="3249613"/>
            <a:ext cx="2714625" cy="858837"/>
            <a:chOff x="0" y="0"/>
            <a:chExt cx="3572256" cy="859536"/>
          </a:xfrm>
        </p:grpSpPr>
        <p:pic>
          <p:nvPicPr>
            <p:cNvPr id="22544" name="矩形 7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72256" cy="859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5" name="文本框 26643"/>
            <p:cNvSpPr txBox="1">
              <a:spLocks noChangeArrowheads="1"/>
            </p:cNvSpPr>
            <p:nvPr/>
          </p:nvSpPr>
          <p:spPr bwMode="auto">
            <a:xfrm>
              <a:off x="64000" y="137928"/>
              <a:ext cx="3456384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Calibri" pitchFamily="34" charset="0"/>
                </a:rPr>
                <a:t>核反应堆</a:t>
              </a:r>
            </a:p>
          </p:txBody>
        </p:sp>
      </p:grpSp>
      <p:cxnSp>
        <p:nvCxnSpPr>
          <p:cNvPr id="22546" name="直接连接符 12"/>
          <p:cNvCxnSpPr>
            <a:cxnSpLocks noChangeShapeType="1"/>
          </p:cNvCxnSpPr>
          <p:nvPr/>
        </p:nvCxnSpPr>
        <p:spPr bwMode="auto">
          <a:xfrm flipV="1">
            <a:off x="3851275" y="3644900"/>
            <a:ext cx="1692275" cy="365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22547" name="组合 26646"/>
          <p:cNvGrpSpPr>
            <a:grpSpLocks/>
          </p:cNvGrpSpPr>
          <p:nvPr/>
        </p:nvGrpSpPr>
        <p:grpSpPr bwMode="auto">
          <a:xfrm>
            <a:off x="5499100" y="4333875"/>
            <a:ext cx="2759075" cy="858838"/>
            <a:chOff x="0" y="0"/>
            <a:chExt cx="3572256" cy="859536"/>
          </a:xfrm>
        </p:grpSpPr>
        <p:pic>
          <p:nvPicPr>
            <p:cNvPr id="22548" name="矩形 8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72256" cy="859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9" name="文本框 26648"/>
            <p:cNvSpPr txBox="1">
              <a:spLocks noChangeArrowheads="1"/>
            </p:cNvSpPr>
            <p:nvPr/>
          </p:nvSpPr>
          <p:spPr bwMode="auto">
            <a:xfrm>
              <a:off x="64000" y="137912"/>
              <a:ext cx="3456384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3200" b="1">
                  <a:latin typeface="Calibri" pitchFamily="34" charset="0"/>
                </a:rPr>
                <a:t>氢弹</a:t>
              </a:r>
            </a:p>
          </p:txBody>
        </p:sp>
      </p:grpSp>
      <p:cxnSp>
        <p:nvCxnSpPr>
          <p:cNvPr id="22550" name="直接连接符 14"/>
          <p:cNvCxnSpPr>
            <a:cxnSpLocks noChangeShapeType="1"/>
          </p:cNvCxnSpPr>
          <p:nvPr/>
        </p:nvCxnSpPr>
        <p:spPr bwMode="auto">
          <a:xfrm flipV="1">
            <a:off x="3816350" y="4760913"/>
            <a:ext cx="1727200" cy="3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2551" name="文本框 26654"/>
          <p:cNvSpPr txBox="1">
            <a:spLocks noChangeArrowheads="1"/>
          </p:cNvSpPr>
          <p:nvPr/>
        </p:nvSpPr>
        <p:spPr bwMode="auto">
          <a:xfrm>
            <a:off x="1438275" y="873125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3200" b="1">
              <a:solidFill>
                <a:srgbClr val="FF0066"/>
              </a:solidFill>
              <a:ea typeface="黑体" pitchFamily="49" charset="-122"/>
              <a:sym typeface="Arial" pitchFamily="34" charset="0"/>
            </a:endParaRPr>
          </a:p>
        </p:txBody>
      </p:sp>
      <p:grpSp>
        <p:nvGrpSpPr>
          <p:cNvPr id="26" name="Group 4"/>
          <p:cNvGrpSpPr>
            <a:grpSpLocks/>
          </p:cNvGrpSpPr>
          <p:nvPr/>
        </p:nvGrpSpPr>
        <p:grpSpPr bwMode="auto">
          <a:xfrm>
            <a:off x="327422" y="291862"/>
            <a:ext cx="3092450" cy="863600"/>
            <a:chOff x="161" y="1151"/>
            <a:chExt cx="2000" cy="498"/>
          </a:xfrm>
        </p:grpSpPr>
        <p:sp>
          <p:nvSpPr>
            <p:cNvPr id="27" name="AutoShape 5"/>
            <p:cNvSpPr>
              <a:spLocks noChangeArrowheads="1"/>
            </p:cNvSpPr>
            <p:nvPr/>
          </p:nvSpPr>
          <p:spPr bwMode="auto"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28" name="Text Box 6"/>
            <p:cNvSpPr txBox="1">
              <a:spLocks noChangeArrowheads="1"/>
            </p:cNvSpPr>
            <p:nvPr/>
          </p:nvSpPr>
          <p:spPr bwMode="auto">
            <a:xfrm>
              <a:off x="710" y="1160"/>
              <a:ext cx="140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 dirty="0" smtClean="0">
                  <a:solidFill>
                    <a:srgbClr val="005F9B"/>
                  </a:solidFill>
                  <a:latin typeface="华文琥珀" pitchFamily="2" charset="-122"/>
                  <a:ea typeface="华文琥珀" pitchFamily="2" charset="-122"/>
                </a:rPr>
                <a:t>课堂小结</a:t>
              </a:r>
              <a:endParaRPr lang="zh-CN" altLang="en-US" sz="3200" dirty="0">
                <a:solidFill>
                  <a:srgbClr val="005F9B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pic>
          <p:nvPicPr>
            <p:cNvPr id="29" name="Picture 7" descr="标箭红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1151"/>
              <a:ext cx="49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3164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9405" y="332656"/>
            <a:ext cx="3175000" cy="790575"/>
            <a:chOff x="319405" y="758825"/>
            <a:chExt cx="3175000" cy="790575"/>
          </a:xfrm>
        </p:grpSpPr>
        <p:sp>
          <p:nvSpPr>
            <p:cNvPr id="7172" name="AutoShape 5"/>
            <p:cNvSpPr/>
            <p:nvPr/>
          </p:nvSpPr>
          <p:spPr>
            <a:xfrm>
              <a:off x="1017905" y="1355725"/>
              <a:ext cx="2476500" cy="101600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173" name="Text Box 6"/>
            <p:cNvSpPr txBox="1"/>
            <p:nvPr/>
          </p:nvSpPr>
          <p:spPr>
            <a:xfrm>
              <a:off x="1190943" y="773113"/>
              <a:ext cx="2232025" cy="5842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新课目标</a:t>
              </a:r>
              <a:endParaRPr lang="en-US" altLang="zh-CN" sz="3200" dirty="0">
                <a:solidFill>
                  <a:srgbClr val="005F9B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pic>
          <p:nvPicPr>
            <p:cNvPr id="7174" name="Picture 7" descr="&#10;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9405" y="758825"/>
              <a:ext cx="790575" cy="7905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546100" y="1579563"/>
            <a:ext cx="7513638" cy="4173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   </a:t>
            </a:r>
            <a:r>
              <a:rPr lang="en-US" altLang="zh-CN" sz="3000" dirty="0" smtClean="0">
                <a:latin typeface="+mn-ea"/>
              </a:rPr>
              <a:t>1.</a:t>
            </a:r>
            <a:r>
              <a:rPr lang="zh-CN" altLang="en-US" sz="3000" dirty="0" smtClean="0">
                <a:latin typeface="+mn-ea"/>
              </a:rPr>
              <a:t>了解原子和原子核的组成。</a:t>
            </a:r>
            <a:endParaRPr lang="en-US" altLang="zh-CN" sz="3000" dirty="0" smtClean="0">
              <a:latin typeface="+mn-ea"/>
            </a:endParaRP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000" dirty="0" smtClean="0">
                <a:latin typeface="+mn-ea"/>
              </a:rPr>
              <a:t> </a:t>
            </a:r>
            <a:r>
              <a:rPr lang="en-US" altLang="zh-CN" sz="3000" dirty="0" smtClean="0">
                <a:latin typeface="+mn-ea"/>
              </a:rPr>
              <a:t>2.</a:t>
            </a:r>
            <a:r>
              <a:rPr lang="zh-CN" altLang="en-US" sz="3000" dirty="0" smtClean="0">
                <a:latin typeface="+mn-ea"/>
              </a:rPr>
              <a:t>了解裂变、链式反应、聚变的大致情况和原子弹、氢弹的制造原理，以及核反应堆的作用。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000" dirty="0">
                <a:latin typeface="+mn-ea"/>
              </a:rPr>
              <a:t> </a:t>
            </a:r>
            <a:r>
              <a:rPr lang="en-US" altLang="zh-CN" sz="3000" dirty="0" smtClean="0">
                <a:latin typeface="+mn-ea"/>
              </a:rPr>
              <a:t>3.</a:t>
            </a:r>
            <a:r>
              <a:rPr lang="zh-CN" altLang="en-US" sz="3000" dirty="0" smtClean="0">
                <a:latin typeface="+mn-ea"/>
              </a:rPr>
              <a:t>初步认识科学及相关技术对于人类生活的影响有两面性。</a:t>
            </a:r>
          </a:p>
        </p:txBody>
      </p:sp>
    </p:spTree>
    <p:extLst>
      <p:ext uri="{BB962C8B-B14F-4D97-AF65-F5344CB8AC3E}">
        <p14:creationId xmlns:p14="http://schemas.microsoft.com/office/powerpoint/2010/main" xmlns="" val="1576922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7" name="Group 4"/>
          <p:cNvGrpSpPr>
            <a:grpSpLocks/>
          </p:cNvGrpSpPr>
          <p:nvPr/>
        </p:nvGrpSpPr>
        <p:grpSpPr bwMode="auto">
          <a:xfrm>
            <a:off x="282575" y="332656"/>
            <a:ext cx="3175000" cy="790575"/>
            <a:chOff x="161" y="1151"/>
            <a:chExt cx="2000" cy="498"/>
          </a:xfrm>
        </p:grpSpPr>
        <p:sp>
          <p:nvSpPr>
            <p:cNvPr id="30728" name="AutoShape 5"/>
            <p:cNvSpPr>
              <a:spLocks noChangeArrowheads="1"/>
            </p:cNvSpPr>
            <p:nvPr/>
          </p:nvSpPr>
          <p:spPr bwMode="auto"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30729" name="Text Box 6"/>
            <p:cNvSpPr txBox="1">
              <a:spLocks noChangeArrowheads="1"/>
            </p:cNvSpPr>
            <p:nvPr/>
          </p:nvSpPr>
          <p:spPr bwMode="auto">
            <a:xfrm>
              <a:off x="710" y="1160"/>
              <a:ext cx="140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60000"/>
                </a:spcBef>
                <a:spcAft>
                  <a:spcPct val="0"/>
                </a:spcAft>
                <a:buFont typeface="Arial" pitchFamily="34" charset="0"/>
                <a:defRPr sz="2600"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dirty="0">
                  <a:solidFill>
                    <a:srgbClr val="005F9B"/>
                  </a:solidFill>
                  <a:latin typeface="华文琥珀" pitchFamily="2" charset="-122"/>
                  <a:ea typeface="华文琥珀" pitchFamily="2" charset="-122"/>
                </a:rPr>
                <a:t>课堂训练</a:t>
              </a:r>
            </a:p>
          </p:txBody>
        </p:sp>
        <p:pic>
          <p:nvPicPr>
            <p:cNvPr id="30730" name="Picture 7" descr="标箭红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1151"/>
              <a:ext cx="49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74" y="1289986"/>
            <a:ext cx="8675933" cy="486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75087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1908" y="2605405"/>
            <a:ext cx="465137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6648" y="2618105"/>
            <a:ext cx="465137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410" y="260648"/>
            <a:ext cx="893318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382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811" y="260648"/>
            <a:ext cx="8728669" cy="440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0896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23528" y="260648"/>
            <a:ext cx="3092450" cy="863600"/>
            <a:chOff x="161" y="1151"/>
            <a:chExt cx="2000" cy="498"/>
          </a:xfrm>
        </p:grpSpPr>
        <p:sp>
          <p:nvSpPr>
            <p:cNvPr id="6" name="AutoShape 5"/>
            <p:cNvSpPr/>
            <p:nvPr/>
          </p:nvSpPr>
          <p:spPr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endParaRPr lang="zh-CN" altLang="en-US" sz="2400" dirty="0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 Box 6"/>
            <p:cNvSpPr txBox="1"/>
            <p:nvPr/>
          </p:nvSpPr>
          <p:spPr>
            <a:xfrm>
              <a:off x="710" y="1160"/>
              <a:ext cx="140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 smtClean="0">
                  <a:solidFill>
                    <a:srgbClr val="005F9B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预学反馈</a:t>
              </a:r>
              <a:endParaRPr lang="zh-CN" altLang="en-US" sz="3200" dirty="0">
                <a:solidFill>
                  <a:srgbClr val="005F9B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pic>
          <p:nvPicPr>
            <p:cNvPr id="8" name="Picture 7" descr="标箭红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" y="1151"/>
              <a:ext cx="498" cy="4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179512" y="1258911"/>
            <a:ext cx="878497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1.</a:t>
            </a:r>
            <a:r>
              <a:rPr lang="zh-CN" altLang="en-US" sz="2800" dirty="0">
                <a:latin typeface="+mn-ea"/>
              </a:rPr>
              <a:t>原子核由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质子</a:t>
            </a:r>
            <a:r>
              <a:rPr lang="zh-CN" altLang="en-US" sz="2800" dirty="0">
                <a:latin typeface="+mn-ea"/>
              </a:rPr>
              <a:t>和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中子</a:t>
            </a:r>
            <a:r>
              <a:rPr lang="zh-CN" altLang="en-US" sz="2800" dirty="0">
                <a:latin typeface="+mn-ea"/>
              </a:rPr>
              <a:t>组成。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质子</a:t>
            </a:r>
            <a:r>
              <a:rPr lang="zh-CN" altLang="en-US" sz="2800" dirty="0">
                <a:latin typeface="+mn-ea"/>
              </a:rPr>
              <a:t>带正电荷，其电荷量</a:t>
            </a:r>
            <a:r>
              <a:rPr lang="zh-CN" altLang="en-US" sz="2800" dirty="0" smtClean="0">
                <a:latin typeface="+mn-ea"/>
              </a:rPr>
              <a:t>跟电子</a:t>
            </a:r>
            <a:r>
              <a:rPr lang="zh-CN" altLang="en-US" sz="2800" dirty="0">
                <a:latin typeface="+mn-ea"/>
              </a:rPr>
              <a:t>电荷量相等，中子不带电。</a:t>
            </a:r>
            <a:br>
              <a:rPr lang="zh-CN" altLang="en-US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2.</a:t>
            </a:r>
            <a:r>
              <a:rPr lang="zh-CN" altLang="en-US" sz="2800" dirty="0">
                <a:latin typeface="+mn-ea"/>
              </a:rPr>
              <a:t>质子和中子依靠强大的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核力</a:t>
            </a:r>
            <a:r>
              <a:rPr lang="zh-CN" altLang="en-US" sz="2800" dirty="0">
                <a:latin typeface="+mn-ea"/>
              </a:rPr>
              <a:t>紧密地结合在一起，原子核分裂或聚合</a:t>
            </a:r>
            <a:r>
              <a:rPr lang="zh-CN" altLang="en-US" sz="2800" dirty="0" smtClean="0">
                <a:latin typeface="+mn-ea"/>
              </a:rPr>
              <a:t>就可能</a:t>
            </a:r>
            <a:r>
              <a:rPr lang="zh-CN" altLang="en-US" sz="2800" dirty="0">
                <a:latin typeface="+mn-ea"/>
              </a:rPr>
              <a:t>释放出惊人的能量，这就是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核能</a:t>
            </a:r>
            <a:r>
              <a:rPr lang="zh-CN" altLang="en-US" sz="2800" dirty="0">
                <a:latin typeface="+mn-ea"/>
              </a:rPr>
              <a:t>。获得核能的两种方式是</a:t>
            </a:r>
            <a:r>
              <a:rPr lang="zh-CN" altLang="en-US" sz="2800" u="sng" dirty="0" smtClean="0">
                <a:solidFill>
                  <a:srgbClr val="FF0000"/>
                </a:solidFill>
                <a:latin typeface="+mn-ea"/>
              </a:rPr>
              <a:t>裂变</a:t>
            </a:r>
            <a:r>
              <a:rPr lang="zh-CN" altLang="en-US" sz="2800" dirty="0" smtClean="0">
                <a:latin typeface="+mn-ea"/>
              </a:rPr>
              <a:t>和</a:t>
            </a:r>
            <a:r>
              <a:rPr lang="zh-CN" altLang="en-US" sz="2800" u="sng" dirty="0" smtClean="0">
                <a:solidFill>
                  <a:srgbClr val="FF0000"/>
                </a:solidFill>
                <a:latin typeface="+mn-ea"/>
              </a:rPr>
              <a:t>聚变</a:t>
            </a:r>
            <a:r>
              <a:rPr lang="zh-CN" altLang="en-US" sz="2800" dirty="0" smtClean="0">
                <a:latin typeface="+mn-ea"/>
              </a:rPr>
              <a:t>。</a:t>
            </a:r>
            <a:r>
              <a:rPr lang="zh-CN" altLang="en-US" sz="2800" dirty="0">
                <a:latin typeface="+mn-ea"/>
              </a:rPr>
              <a:t/>
            </a:r>
            <a:br>
              <a:rPr lang="zh-CN" altLang="en-US" sz="2800" dirty="0">
                <a:latin typeface="+mn-ea"/>
              </a:rPr>
            </a:br>
            <a:r>
              <a:rPr lang="en-US" altLang="zh-CN" sz="2800" dirty="0">
                <a:latin typeface="+mn-ea"/>
              </a:rPr>
              <a:t>3.</a:t>
            </a:r>
            <a:r>
              <a:rPr lang="zh-CN" altLang="en-US" sz="2800" dirty="0">
                <a:latin typeface="+mn-ea"/>
              </a:rPr>
              <a:t>核电站是利用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裂变</a:t>
            </a:r>
            <a:r>
              <a:rPr lang="zh-CN" altLang="en-US" sz="2800" dirty="0">
                <a:latin typeface="+mn-ea"/>
              </a:rPr>
              <a:t>（选填“裂变”或“聚变”）产生的能量来发电的，</a:t>
            </a:r>
            <a:r>
              <a:rPr lang="zh-CN" altLang="en-US" sz="2800" dirty="0" smtClean="0">
                <a:latin typeface="+mn-ea"/>
              </a:rPr>
              <a:t>将</a:t>
            </a:r>
            <a:r>
              <a:rPr lang="zh-CN" altLang="en-US" sz="2800" u="sng" dirty="0" smtClean="0">
                <a:solidFill>
                  <a:srgbClr val="FF0000"/>
                </a:solidFill>
                <a:latin typeface="+mn-ea"/>
              </a:rPr>
              <a:t>核</a:t>
            </a:r>
            <a:r>
              <a:rPr lang="zh-CN" altLang="en-US" sz="2800" dirty="0" smtClean="0">
                <a:latin typeface="+mn-ea"/>
              </a:rPr>
              <a:t>能</a:t>
            </a:r>
            <a:r>
              <a:rPr lang="zh-CN" altLang="en-US" sz="2800" dirty="0">
                <a:latin typeface="+mn-ea"/>
              </a:rPr>
              <a:t>最终转化为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</a:rPr>
              <a:t>电</a:t>
            </a:r>
            <a:r>
              <a:rPr lang="zh-CN" altLang="en-US" sz="2800" dirty="0">
                <a:latin typeface="+mn-ea"/>
              </a:rPr>
              <a:t>能。</a:t>
            </a:r>
            <a:br>
              <a:rPr lang="zh-CN" altLang="en-US" sz="2800" dirty="0">
                <a:latin typeface="+mn-ea"/>
              </a:rPr>
            </a:b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5445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327422" y="291862"/>
            <a:ext cx="3092450" cy="863600"/>
            <a:chOff x="161" y="1151"/>
            <a:chExt cx="2000" cy="498"/>
          </a:xfrm>
        </p:grpSpPr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710" y="1160"/>
              <a:ext cx="140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rgbClr val="005F9B"/>
                  </a:solidFill>
                  <a:latin typeface="华文琥珀" pitchFamily="2" charset="-122"/>
                  <a:ea typeface="华文琥珀" pitchFamily="2" charset="-122"/>
                </a:rPr>
                <a:t>新课引入</a:t>
              </a:r>
            </a:p>
          </p:txBody>
        </p:sp>
        <p:pic>
          <p:nvPicPr>
            <p:cNvPr id="13" name="Picture 7" descr="标箭红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1151"/>
              <a:ext cx="49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未命名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4990" y="1052736"/>
            <a:ext cx="8909498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799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6082"/>
          <p:cNvSpPr txBox="1">
            <a:spLocks noChangeArrowheads="1"/>
          </p:cNvSpPr>
          <p:nvPr/>
        </p:nvSpPr>
        <p:spPr bwMode="auto">
          <a:xfrm>
            <a:off x="7375525" y="26114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46084" name="文本框 46083"/>
          <p:cNvSpPr txBox="1">
            <a:spLocks noChangeArrowheads="1"/>
          </p:cNvSpPr>
          <p:nvPr/>
        </p:nvSpPr>
        <p:spPr bwMode="auto">
          <a:xfrm>
            <a:off x="4752975" y="736601"/>
            <a:ext cx="3443288" cy="536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1964年10月16日15时，我国第一颗原子弹爆炸成功.你知道原子弹为什么会突然放出那么大的能量的呢？随后，1967年6月17日上午8时20分，我国西部地区新疆罗布泊上空，我国第一颗氢弹爆炸试验获得完全的成功，氢弹和原子弹的原理相同吗？</a:t>
            </a:r>
          </a:p>
        </p:txBody>
      </p:sp>
      <p:sp>
        <p:nvSpPr>
          <p:cNvPr id="8196" name="文本框 46084"/>
          <p:cNvSpPr txBox="1">
            <a:spLocks noChangeArrowheads="1"/>
          </p:cNvSpPr>
          <p:nvPr/>
        </p:nvSpPr>
        <p:spPr bwMode="auto">
          <a:xfrm>
            <a:off x="6308725" y="45164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1026" name="Picture 2" descr="C:\Users\Administrator.SC-201809101029\Desktop\快照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614174" cy="6336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7578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4" name="图片 47113" descr="原子结构图_看图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938"/>
            <a:ext cx="437197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左大括号 47106"/>
          <p:cNvSpPr>
            <a:spLocks/>
          </p:cNvSpPr>
          <p:nvPr/>
        </p:nvSpPr>
        <p:spPr bwMode="auto">
          <a:xfrm>
            <a:off x="5470525" y="3819525"/>
            <a:ext cx="215900" cy="2016125"/>
          </a:xfrm>
          <a:prstGeom prst="leftBrace">
            <a:avLst>
              <a:gd name="adj1" fmla="val 6917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7108" name="文本框 47107"/>
          <p:cNvSpPr txBox="1">
            <a:spLocks noChangeArrowheads="1"/>
          </p:cNvSpPr>
          <p:nvPr/>
        </p:nvSpPr>
        <p:spPr bwMode="auto">
          <a:xfrm>
            <a:off x="5614988" y="3360738"/>
            <a:ext cx="14081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Times New Roman" pitchFamily="18" charset="0"/>
              </a:rPr>
              <a:t>原子核</a:t>
            </a:r>
          </a:p>
          <a:p>
            <a:r>
              <a:rPr lang="zh-CN" altLang="en-US" sz="3200" b="1">
                <a:latin typeface="Times New Roman" pitchFamily="18" charset="0"/>
              </a:rPr>
              <a:t>（正）</a:t>
            </a:r>
          </a:p>
        </p:txBody>
      </p:sp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5543550" y="5259388"/>
            <a:ext cx="18161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latin typeface="Times New Roman" pitchFamily="18" charset="0"/>
              </a:rPr>
              <a:t>核外电子</a:t>
            </a:r>
          </a:p>
          <a:p>
            <a:r>
              <a:rPr lang="zh-CN" altLang="en-US" sz="3200" b="1">
                <a:latin typeface="Times New Roman" pitchFamily="18" charset="0"/>
              </a:rPr>
              <a:t>（负）</a:t>
            </a:r>
          </a:p>
        </p:txBody>
      </p:sp>
      <p:sp>
        <p:nvSpPr>
          <p:cNvPr id="47110" name="左大括号 47109"/>
          <p:cNvSpPr>
            <a:spLocks/>
          </p:cNvSpPr>
          <p:nvPr/>
        </p:nvSpPr>
        <p:spPr bwMode="auto">
          <a:xfrm>
            <a:off x="7146925" y="3287713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7111" name="文本框 47110"/>
          <p:cNvSpPr txBox="1">
            <a:spLocks noChangeArrowheads="1"/>
          </p:cNvSpPr>
          <p:nvPr/>
        </p:nvSpPr>
        <p:spPr bwMode="auto">
          <a:xfrm>
            <a:off x="7270750" y="2740025"/>
            <a:ext cx="14081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lang="zh-CN" altLang="en-US" sz="3200" b="1">
                <a:latin typeface="Times New Roman" pitchFamily="18" charset="0"/>
              </a:rPr>
              <a:t>质子</a:t>
            </a:r>
          </a:p>
          <a:p>
            <a:r>
              <a:rPr lang="zh-CN" altLang="en-US" sz="3200" b="1">
                <a:latin typeface="Times New Roman" pitchFamily="18" charset="0"/>
              </a:rPr>
              <a:t>（正）</a:t>
            </a:r>
          </a:p>
        </p:txBody>
      </p:sp>
      <p:sp>
        <p:nvSpPr>
          <p:cNvPr id="47112" name="文本框 47111"/>
          <p:cNvSpPr txBox="1">
            <a:spLocks noChangeArrowheads="1"/>
          </p:cNvSpPr>
          <p:nvPr/>
        </p:nvSpPr>
        <p:spPr bwMode="auto">
          <a:xfrm>
            <a:off x="6919913" y="4251325"/>
            <a:ext cx="22240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      </a:t>
            </a:r>
            <a:r>
              <a:rPr lang="zh-CN" altLang="en-US" sz="3200" b="1">
                <a:latin typeface="Times New Roman" pitchFamily="18" charset="0"/>
              </a:rPr>
              <a:t>中子</a:t>
            </a:r>
          </a:p>
          <a:p>
            <a:r>
              <a:rPr lang="zh-CN" altLang="en-US" sz="3200" b="1">
                <a:latin typeface="Times New Roman" pitchFamily="18" charset="0"/>
              </a:rPr>
              <a:t>（不带电）</a:t>
            </a:r>
          </a:p>
        </p:txBody>
      </p:sp>
      <p:sp>
        <p:nvSpPr>
          <p:cNvPr id="47113" name="任意多边形 47112"/>
          <p:cNvSpPr>
            <a:spLocks noChangeArrowheads="1"/>
          </p:cNvSpPr>
          <p:nvPr/>
        </p:nvSpPr>
        <p:spPr bwMode="auto">
          <a:xfrm>
            <a:off x="4422775" y="4467225"/>
            <a:ext cx="976313" cy="647700"/>
          </a:xfrm>
          <a:custGeom>
            <a:avLst/>
            <a:gdLst>
              <a:gd name="T0" fmla="*/ 16200 w 21600"/>
              <a:gd name="T1" fmla="*/ 0 h 21600"/>
              <a:gd name="T2" fmla="*/ 16200 w 21600"/>
              <a:gd name="T3" fmla="*/ 5400 h 21600"/>
              <a:gd name="T4" fmla="*/ 3375 w 21600"/>
              <a:gd name="T5" fmla="*/ 5400 h 21600"/>
              <a:gd name="T6" fmla="*/ 3375 w 21600"/>
              <a:gd name="T7" fmla="*/ 16200 h 21600"/>
              <a:gd name="T8" fmla="*/ 16200 w 21600"/>
              <a:gd name="T9" fmla="*/ 16200 h 21600"/>
              <a:gd name="T10" fmla="*/ 16200 w 21600"/>
              <a:gd name="T11" fmla="*/ 21600 h 21600"/>
              <a:gd name="T12" fmla="*/ 21600 w 21600"/>
              <a:gd name="T13" fmla="*/ 10800 h 21600"/>
              <a:gd name="T14" fmla="*/ 1350 w 21600"/>
              <a:gd name="T15" fmla="*/ 5400 h 21600"/>
              <a:gd name="T16" fmla="*/ 1350 w 21600"/>
              <a:gd name="T17" fmla="*/ 16200 h 21600"/>
              <a:gd name="T18" fmla="*/ 2700 w 21600"/>
              <a:gd name="T19" fmla="*/ 16200 h 21600"/>
              <a:gd name="T20" fmla="*/ 2700 w 21600"/>
              <a:gd name="T21" fmla="*/ 5400 h 21600"/>
              <a:gd name="T22" fmla="*/ 0 w 21600"/>
              <a:gd name="T23" fmla="*/ 5400 h 21600"/>
              <a:gd name="T24" fmla="*/ 0 w 21600"/>
              <a:gd name="T25" fmla="*/ 16200 h 21600"/>
              <a:gd name="T26" fmla="*/ 675 w 21600"/>
              <a:gd name="T27" fmla="*/ 16200 h 21600"/>
              <a:gd name="T28" fmla="*/ 675 w 21600"/>
              <a:gd name="T29" fmla="*/ 5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6600FF"/>
              </a:gs>
            </a:gsLst>
            <a:lin ang="0" scaled="1"/>
          </a:gra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78" name="Text Box 7"/>
          <p:cNvSpPr txBox="1">
            <a:spLocks noChangeArrowheads="1"/>
          </p:cNvSpPr>
          <p:nvPr/>
        </p:nvSpPr>
        <p:spPr bwMode="auto">
          <a:xfrm>
            <a:off x="3995936" y="810782"/>
            <a:ext cx="4281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探究一        </a:t>
            </a:r>
            <a:r>
              <a:rPr lang="zh-CN" altLang="en-US" sz="3200" b="1" dirty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核能</a:t>
            </a:r>
            <a:endParaRPr lang="zh-CN" altLang="en-US" sz="3200" b="1" dirty="0">
              <a:solidFill>
                <a:srgbClr val="FF0066"/>
              </a:solidFill>
              <a:ea typeface="黑体" pitchFamily="49" charset="-122"/>
            </a:endParaRPr>
          </a:p>
        </p:txBody>
      </p:sp>
      <p:sp>
        <p:nvSpPr>
          <p:cNvPr id="47117" name="文本框 47116"/>
          <p:cNvSpPr txBox="1">
            <a:spLocks noChangeArrowheads="1"/>
          </p:cNvSpPr>
          <p:nvPr/>
        </p:nvSpPr>
        <p:spPr bwMode="auto">
          <a:xfrm>
            <a:off x="719138" y="1520825"/>
            <a:ext cx="34559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en-US" altLang="zh-CN" sz="2800" b="1">
                <a:latin typeface="宋体" pitchFamily="2" charset="-122"/>
              </a:rPr>
              <a:t>.</a:t>
            </a:r>
            <a:r>
              <a:rPr lang="zh-CN" altLang="en-US" sz="2800" b="1">
                <a:latin typeface="宋体" pitchFamily="2" charset="-122"/>
              </a:rPr>
              <a:t>原子的结构</a:t>
            </a:r>
          </a:p>
        </p:txBody>
      </p:sp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327422" y="291862"/>
            <a:ext cx="3092450" cy="863600"/>
            <a:chOff x="161" y="1151"/>
            <a:chExt cx="2000" cy="498"/>
          </a:xfrm>
        </p:grpSpPr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>
              <a:off x="601" y="1527"/>
              <a:ext cx="1560" cy="64"/>
            </a:xfrm>
            <a:prstGeom prst="roundRect">
              <a:avLst>
                <a:gd name="adj" fmla="val 50000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710" y="1160"/>
              <a:ext cx="140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3200" dirty="0">
                  <a:solidFill>
                    <a:srgbClr val="005F9B"/>
                  </a:solidFill>
                  <a:latin typeface="华文琥珀" pitchFamily="2" charset="-122"/>
                  <a:ea typeface="华文琥珀" pitchFamily="2" charset="-122"/>
                </a:rPr>
                <a:t>新</a:t>
              </a:r>
              <a:r>
                <a:rPr lang="zh-CN" altLang="en-US" sz="3200" dirty="0" smtClean="0">
                  <a:solidFill>
                    <a:srgbClr val="005F9B"/>
                  </a:solidFill>
                  <a:latin typeface="华文琥珀" pitchFamily="2" charset="-122"/>
                  <a:ea typeface="华文琥珀" pitchFamily="2" charset="-122"/>
                </a:rPr>
                <a:t>课讲授</a:t>
              </a:r>
              <a:endParaRPr lang="zh-CN" altLang="en-US" sz="3200" dirty="0">
                <a:solidFill>
                  <a:srgbClr val="005F9B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pic>
          <p:nvPicPr>
            <p:cNvPr id="16" name="Picture 7" descr="标箭红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" y="1151"/>
              <a:ext cx="49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27142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1" grpId="0"/>
      <p:bldP spid="47112" grpId="0"/>
      <p:bldP spid="471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:\Users\John\AppData\Roaming\Tencent\Users\76476908\QQ\WinTemp\RichOle\SCP_BBN$4WULZFMWK(N%8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99" b="5000"/>
          <a:stretch>
            <a:fillRect/>
          </a:stretch>
        </p:blipFill>
        <p:spPr bwMode="auto">
          <a:xfrm>
            <a:off x="1187450" y="2613025"/>
            <a:ext cx="2325688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2" descr="E:\电子课件编制\22章\2\12313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80" b="28622"/>
          <a:stretch>
            <a:fillRect/>
          </a:stretch>
        </p:blipFill>
        <p:spPr bwMode="auto">
          <a:xfrm>
            <a:off x="6481763" y="2601913"/>
            <a:ext cx="21574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0" name="组合 34819"/>
          <p:cNvGrpSpPr>
            <a:grpSpLocks noChangeAspect="1"/>
          </p:cNvGrpSpPr>
          <p:nvPr/>
        </p:nvGrpSpPr>
        <p:grpSpPr bwMode="auto">
          <a:xfrm>
            <a:off x="3819525" y="2457450"/>
            <a:ext cx="2016125" cy="2028825"/>
            <a:chOff x="0" y="0"/>
            <a:chExt cx="2774082" cy="2644700"/>
          </a:xfrm>
        </p:grpSpPr>
        <p:pic>
          <p:nvPicPr>
            <p:cNvPr id="8197" name="Picture 2" descr="E:\电子课件编制\22章\2\123131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280" b="28622"/>
            <a:stretch>
              <a:fillRect/>
            </a:stretch>
          </p:blipFill>
          <p:spPr bwMode="auto">
            <a:xfrm>
              <a:off x="0" y="0"/>
              <a:ext cx="2774082" cy="264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2" descr="E:\电子课件编制\22章\2\123131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565" t="51717" r="63635" b="40509"/>
            <a:stretch>
              <a:fillRect/>
            </a:stretch>
          </p:blipFill>
          <p:spPr bwMode="auto">
            <a:xfrm rot="5958979">
              <a:off x="272410" y="954669"/>
              <a:ext cx="720080" cy="288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2" descr="E:\电子课件编制\22章\2\1231312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565" t="51717" r="63635" b="40509"/>
            <a:stretch>
              <a:fillRect/>
            </a:stretch>
          </p:blipFill>
          <p:spPr bwMode="auto">
            <a:xfrm rot="9509615">
              <a:off x="1035841" y="1490118"/>
              <a:ext cx="720080" cy="288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4" name="TextBox 8"/>
          <p:cNvSpPr txBox="1">
            <a:spLocks noChangeArrowheads="1"/>
          </p:cNvSpPr>
          <p:nvPr/>
        </p:nvSpPr>
        <p:spPr bwMode="auto">
          <a:xfrm>
            <a:off x="467544" y="4432300"/>
            <a:ext cx="82089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/>
              <a:t>　　质量较大的原子核发生分裂或者质量较小的原子核相互结合时，就有可能释放出惊人的能量，这就是</a:t>
            </a:r>
            <a:r>
              <a:rPr lang="zh-CN" altLang="en-US" sz="2800" b="1" dirty="0">
                <a:solidFill>
                  <a:srgbClr val="CC0000"/>
                </a:solidFill>
              </a:rPr>
              <a:t>核能</a:t>
            </a:r>
            <a:r>
              <a:rPr lang="zh-CN" altLang="en-US" sz="2800" b="1" dirty="0"/>
              <a:t>。</a:t>
            </a:r>
            <a:endParaRPr lang="en-US" altLang="zh-CN" sz="2800" b="1" dirty="0"/>
          </a:p>
        </p:txBody>
      </p:sp>
      <p:sp>
        <p:nvSpPr>
          <p:cNvPr id="8201" name="矩形 34824"/>
          <p:cNvSpPr>
            <a:spLocks noChangeArrowheads="1"/>
          </p:cNvSpPr>
          <p:nvPr/>
        </p:nvSpPr>
        <p:spPr bwMode="auto">
          <a:xfrm>
            <a:off x="835025" y="657225"/>
            <a:ext cx="1433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</a:rPr>
              <a:t>核能</a:t>
            </a:r>
          </a:p>
        </p:txBody>
      </p:sp>
      <p:sp>
        <p:nvSpPr>
          <p:cNvPr id="34827" name="TextBox 8"/>
          <p:cNvSpPr txBox="1">
            <a:spLocks noChangeArrowheads="1"/>
          </p:cNvSpPr>
          <p:nvPr/>
        </p:nvSpPr>
        <p:spPr bwMode="auto">
          <a:xfrm>
            <a:off x="395536" y="1176338"/>
            <a:ext cx="84963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/>
              <a:t>　　质子和中子依靠强大的核力紧密地结合在一起。要使它们分裂或结合都是极其困难的。</a:t>
            </a:r>
            <a:endParaRPr lang="en-US" altLang="zh-CN" sz="2800" b="1" dirty="0"/>
          </a:p>
        </p:txBody>
      </p:sp>
      <p:sp>
        <p:nvSpPr>
          <p:cNvPr id="34829" name="矩形 34828"/>
          <p:cNvSpPr>
            <a:spLocks noChangeArrowheads="1"/>
          </p:cNvSpPr>
          <p:nvPr/>
        </p:nvSpPr>
        <p:spPr bwMode="auto">
          <a:xfrm>
            <a:off x="1223963" y="6096000"/>
            <a:ext cx="3756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/>
              <a:t>获得核能有两种途径：</a:t>
            </a:r>
          </a:p>
        </p:txBody>
      </p:sp>
      <p:sp>
        <p:nvSpPr>
          <p:cNvPr id="34830" name="矩形 34829"/>
          <p:cNvSpPr>
            <a:spLocks noChangeArrowheads="1"/>
          </p:cNvSpPr>
          <p:nvPr/>
        </p:nvSpPr>
        <p:spPr bwMode="auto">
          <a:xfrm>
            <a:off x="4608513" y="5949950"/>
            <a:ext cx="1873250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en-US" altLang="zh-CN" sz="2800" b="1">
                <a:latin typeface="Times New Roman" pitchFamily="18" charset="0"/>
              </a:rPr>
              <a:t>1.</a:t>
            </a:r>
            <a:r>
              <a:rPr lang="zh-CN" altLang="en-US" sz="2800" b="1">
                <a:latin typeface="宋体" pitchFamily="2" charset="-122"/>
              </a:rPr>
              <a:t>裂变</a:t>
            </a:r>
          </a:p>
        </p:txBody>
      </p:sp>
      <p:sp>
        <p:nvSpPr>
          <p:cNvPr id="34831" name="矩形 34830"/>
          <p:cNvSpPr>
            <a:spLocks noChangeArrowheads="1"/>
          </p:cNvSpPr>
          <p:nvPr/>
        </p:nvSpPr>
        <p:spPr bwMode="auto">
          <a:xfrm>
            <a:off x="6264275" y="5876925"/>
            <a:ext cx="18732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2.</a:t>
            </a:r>
            <a:r>
              <a:rPr lang="zh-CN" altLang="en-US" sz="2800" b="1">
                <a:latin typeface="宋体" pitchFamily="2" charset="-122"/>
              </a:rPr>
              <a:t>聚变</a:t>
            </a:r>
          </a:p>
        </p:txBody>
      </p:sp>
    </p:spTree>
    <p:extLst>
      <p:ext uri="{BB962C8B-B14F-4D97-AF65-F5344CB8AC3E}">
        <p14:creationId xmlns:p14="http://schemas.microsoft.com/office/powerpoint/2010/main" xmlns="" val="290850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build="p"/>
      <p:bldP spid="34827" grpId="0" build="p"/>
      <p:bldP spid="34829" grpId="0"/>
      <p:bldP spid="34830" grpId="0"/>
      <p:bldP spid="348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Box 11"/>
          <p:cNvSpPr txBox="1">
            <a:spLocks noChangeArrowheads="1"/>
          </p:cNvSpPr>
          <p:nvPr/>
        </p:nvSpPr>
        <p:spPr bwMode="auto">
          <a:xfrm>
            <a:off x="755650" y="1268413"/>
            <a:ext cx="792003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  1938</a:t>
            </a:r>
            <a:r>
              <a:rPr lang="zh-CN" altLang="en-US" sz="2800" b="1" dirty="0">
                <a:latin typeface="Times New Roman" pitchFamily="18" charset="0"/>
              </a:rPr>
              <a:t>年，科学家用中子轰击质量比较大的铀</a:t>
            </a:r>
            <a:r>
              <a:rPr lang="en-US" altLang="zh-CN" sz="2800" b="1" dirty="0">
                <a:latin typeface="Times New Roman" pitchFamily="18" charset="0"/>
              </a:rPr>
              <a:t>235</a:t>
            </a:r>
            <a:r>
              <a:rPr lang="zh-CN" altLang="en-US" sz="2800" b="1" dirty="0">
                <a:latin typeface="Times New Roman" pitchFamily="18" charset="0"/>
              </a:rPr>
              <a:t>原子核，使其发生了裂变。</a:t>
            </a:r>
            <a:endParaRPr lang="en-US" altLang="zh-CN" sz="2800" b="1" dirty="0">
              <a:latin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Times New Roman" pitchFamily="18" charset="0"/>
              </a:rPr>
              <a:t>         1 kg</a:t>
            </a:r>
            <a:r>
              <a:rPr lang="zh-CN" altLang="en-US" sz="2800" b="1" dirty="0">
                <a:latin typeface="Times New Roman" pitchFamily="18" charset="0"/>
              </a:rPr>
              <a:t>铀全部裂变，释放的能量超过</a:t>
            </a:r>
            <a:r>
              <a:rPr lang="en-US" altLang="zh-CN" sz="2800" b="1" dirty="0">
                <a:latin typeface="Times New Roman" pitchFamily="18" charset="0"/>
              </a:rPr>
              <a:t>2000 t</a:t>
            </a:r>
            <a:r>
              <a:rPr lang="zh-CN" altLang="en-US" sz="2800" b="1" dirty="0">
                <a:latin typeface="Times New Roman" pitchFamily="18" charset="0"/>
              </a:rPr>
              <a:t>煤完全燃烧时释放的能量。</a:t>
            </a:r>
          </a:p>
        </p:txBody>
      </p:sp>
      <p:sp>
        <p:nvSpPr>
          <p:cNvPr id="33796" name="TextBox 14"/>
          <p:cNvSpPr txBox="1">
            <a:spLocks noChangeArrowheads="1"/>
          </p:cNvSpPr>
          <p:nvPr/>
        </p:nvSpPr>
        <p:spPr bwMode="auto">
          <a:xfrm>
            <a:off x="935038" y="4221163"/>
            <a:ext cx="79930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宋体" pitchFamily="2" charset="-122"/>
              </a:rPr>
              <a:t>　　用中子轰击铀核，铀核才能发生裂变，放出能量。</a:t>
            </a:r>
          </a:p>
          <a:p>
            <a:r>
              <a:rPr lang="zh-CN" altLang="en-US" sz="2800" b="1">
                <a:latin typeface="宋体" pitchFamily="2" charset="-122"/>
              </a:rPr>
              <a:t>　　外界中子停止轰击，裂变也就停止了。怎样才能让裂变继续下去呢？</a:t>
            </a:r>
          </a:p>
        </p:txBody>
      </p:sp>
      <p:sp>
        <p:nvSpPr>
          <p:cNvPr id="33801" name="矩形 33800"/>
          <p:cNvSpPr>
            <a:spLocks noChangeArrowheads="1"/>
          </p:cNvSpPr>
          <p:nvPr/>
        </p:nvSpPr>
        <p:spPr bwMode="auto">
          <a:xfrm>
            <a:off x="763588" y="3536950"/>
            <a:ext cx="398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</a:rPr>
              <a:t>1.</a:t>
            </a:r>
            <a:r>
              <a:rPr lang="zh-CN" altLang="en-US" sz="2800" b="1">
                <a:latin typeface="宋体" pitchFamily="2" charset="-122"/>
              </a:rPr>
              <a:t>发生裂变的条件</a:t>
            </a: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2483768" y="447171"/>
            <a:ext cx="4281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探究 二         </a:t>
            </a:r>
            <a:r>
              <a:rPr lang="zh-CN" altLang="en-US" sz="3200" b="1" dirty="0">
                <a:solidFill>
                  <a:srgbClr val="FF0066"/>
                </a:solidFill>
                <a:ea typeface="黑体" pitchFamily="49" charset="-122"/>
                <a:sym typeface="Arial" pitchFamily="34" charset="0"/>
              </a:rPr>
              <a:t>裂变</a:t>
            </a:r>
            <a:endParaRPr lang="zh-CN" altLang="en-US" sz="3200" b="1" dirty="0">
              <a:solidFill>
                <a:srgbClr val="FF0066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88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8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3" descr="C:\Users\John\AppData\Roaming\Tencent\Users\76476908\QQ\WinTemp\RichOle\RP_]GTIF40XPBRKGB4P4G7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687638"/>
            <a:ext cx="2052637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287338" y="5802313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chemeClr val="bg1"/>
                </a:solidFill>
              </a:rPr>
              <a:t>那么，地球上的能源是否是无尽的呢？</a:t>
            </a:r>
          </a:p>
        </p:txBody>
      </p:sp>
      <p:sp>
        <p:nvSpPr>
          <p:cNvPr id="32773" name="TextBox 8"/>
          <p:cNvSpPr txBox="1">
            <a:spLocks noChangeArrowheads="1"/>
          </p:cNvSpPr>
          <p:nvPr/>
        </p:nvSpPr>
        <p:spPr bwMode="auto">
          <a:xfrm>
            <a:off x="395536" y="1716088"/>
            <a:ext cx="8280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</a:t>
            </a:r>
            <a:r>
              <a:rPr lang="zh-CN" altLang="en-US" sz="2800" b="1" dirty="0">
                <a:latin typeface="Times New Roman" pitchFamily="18" charset="0"/>
              </a:rPr>
              <a:t>将火柴搭成左下图所示结构，点燃第一根火柴后，会发生什么？</a:t>
            </a:r>
            <a:endParaRPr lang="en-US" altLang="zh-CN" sz="2800" b="1" dirty="0">
              <a:latin typeface="Times New Roman" pitchFamily="18" charset="0"/>
            </a:endParaRPr>
          </a:p>
        </p:txBody>
      </p:sp>
      <p:sp>
        <p:nvSpPr>
          <p:cNvPr id="32774" name="矩形 32773"/>
          <p:cNvSpPr>
            <a:spLocks noChangeArrowheads="1"/>
          </p:cNvSpPr>
          <p:nvPr/>
        </p:nvSpPr>
        <p:spPr bwMode="auto">
          <a:xfrm>
            <a:off x="828675" y="692150"/>
            <a:ext cx="2735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Times New Roman" pitchFamily="18" charset="0"/>
              </a:rPr>
              <a:t>2.</a:t>
            </a:r>
            <a:r>
              <a:rPr lang="zh-CN" altLang="en-US" sz="2800" b="1">
                <a:latin typeface="Times New Roman" pitchFamily="18" charset="0"/>
              </a:rPr>
              <a:t>链式反应</a:t>
            </a:r>
          </a:p>
        </p:txBody>
      </p:sp>
      <p:sp>
        <p:nvSpPr>
          <p:cNvPr id="32775" name="TextBox 8"/>
          <p:cNvSpPr txBox="1">
            <a:spLocks noChangeArrowheads="1"/>
          </p:cNvSpPr>
          <p:nvPr/>
        </p:nvSpPr>
        <p:spPr bwMode="auto">
          <a:xfrm>
            <a:off x="395536" y="4776788"/>
            <a:ext cx="842486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itchFamily="2" charset="-122"/>
              </a:rPr>
              <a:t>　　</a:t>
            </a:r>
            <a:r>
              <a:rPr lang="zh-CN" altLang="en-US" sz="2800" b="1" dirty="0">
                <a:latin typeface="Times New Roman" pitchFamily="18" charset="0"/>
              </a:rPr>
              <a:t>用中子轰击铀</a:t>
            </a:r>
            <a:r>
              <a:rPr lang="en-US" altLang="zh-CN" sz="2800" b="1" dirty="0">
                <a:latin typeface="Times New Roman" pitchFamily="18" charset="0"/>
              </a:rPr>
              <a:t>235</a:t>
            </a:r>
            <a:r>
              <a:rPr lang="zh-CN" altLang="en-US" sz="2800" b="1" dirty="0">
                <a:latin typeface="Times New Roman" pitchFamily="18" charset="0"/>
              </a:rPr>
              <a:t>原子核，铀核在分裂时，会释放出核能，同时还会产生几个新的中子，这些中子会继续轰击其他铀核。于是就导致一系列铀核持续裂变，并释放出大量核能，这就是裂变中的链式反应。</a:t>
            </a:r>
            <a:endParaRPr lang="en-US" altLang="zh-CN" sz="2800" b="1" dirty="0">
              <a:latin typeface="Times New Roman" pitchFamily="18" charset="0"/>
            </a:endParaRPr>
          </a:p>
        </p:txBody>
      </p:sp>
      <p:sp>
        <p:nvSpPr>
          <p:cNvPr id="32778" name="矩形 32777"/>
          <p:cNvSpPr>
            <a:spLocks noChangeArrowheads="1"/>
          </p:cNvSpPr>
          <p:nvPr/>
        </p:nvSpPr>
        <p:spPr bwMode="auto">
          <a:xfrm>
            <a:off x="863600" y="121761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66CC"/>
                </a:solidFill>
                <a:latin typeface="宋体" pitchFamily="2" charset="-122"/>
              </a:rPr>
              <a:t>想想议议</a:t>
            </a:r>
          </a:p>
        </p:txBody>
      </p:sp>
      <p:pic>
        <p:nvPicPr>
          <p:cNvPr id="32779" name="图片 32778" descr="8@9VH_%MW93WVL%~3%OP@4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449513"/>
            <a:ext cx="3671888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4" descr="E:\电子课件编制\22章\2\2531170_084404870773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544" r="48019" b="4489"/>
          <a:stretch>
            <a:fillRect/>
          </a:stretch>
        </p:blipFill>
        <p:spPr bwMode="auto">
          <a:xfrm>
            <a:off x="1306513" y="2781300"/>
            <a:ext cx="1393825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9691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/>
      <p:bldP spid="32774" grpId="0"/>
      <p:bldP spid="32775" grpId="0" build="p"/>
      <p:bldP spid="3277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410</Words>
  <Application>Microsoft Office PowerPoint</Application>
  <PresentationFormat>全屏显示(4:3)</PresentationFormat>
  <Paragraphs>73</Paragraphs>
  <Slides>22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lzlcm</dc:creator>
  <cp:lastModifiedBy>China</cp:lastModifiedBy>
  <cp:revision>85</cp:revision>
  <dcterms:created xsi:type="dcterms:W3CDTF">2019-01-28T12:43:33Z</dcterms:created>
  <dcterms:modified xsi:type="dcterms:W3CDTF">2019-03-01T05:38:38Z</dcterms:modified>
</cp:coreProperties>
</file>