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activeX/activeX10.bin" ContentType="application/vnd.ms-office.activeX"/>
  <Override PartName="/ppt/activeX/activeX10.xml" ContentType="application/vnd.ms-office.activeX+xml"/>
  <Override PartName="/ppt/activeX/activeX11.bin" ContentType="application/vnd.ms-office.activeX"/>
  <Override PartName="/ppt/activeX/activeX11.xml" ContentType="application/vnd.ms-office.activeX+xml"/>
  <Override PartName="/ppt/activeX/activeX12.bin" ContentType="application/vnd.ms-office.activeX"/>
  <Override PartName="/ppt/activeX/activeX12.xml" ContentType="application/vnd.ms-office.activeX+xml"/>
  <Override PartName="/ppt/activeX/activeX13.bin" ContentType="application/vnd.ms-office.activeX"/>
  <Override PartName="/ppt/activeX/activeX13.xml" ContentType="application/vnd.ms-office.activeX+xml"/>
  <Override PartName="/ppt/activeX/activeX14.bin" ContentType="application/vnd.ms-office.activeX"/>
  <Override PartName="/ppt/activeX/activeX14.xml" ContentType="application/vnd.ms-office.activeX+xml"/>
  <Override PartName="/ppt/activeX/activeX15.bin" ContentType="application/vnd.ms-office.activeX"/>
  <Override PartName="/ppt/activeX/activeX15.xml" ContentType="application/vnd.ms-office.activeX+xml"/>
  <Override PartName="/ppt/activeX/activeX16.bin" ContentType="application/vnd.ms-office.activeX"/>
  <Override PartName="/ppt/activeX/activeX16.xml" ContentType="application/vnd.ms-office.activeX+xml"/>
  <Override PartName="/ppt/activeX/activeX17.bin" ContentType="application/vnd.ms-office.activeX"/>
  <Override PartName="/ppt/activeX/activeX17.xml" ContentType="application/vnd.ms-office.activeX+xml"/>
  <Override PartName="/ppt/activeX/activeX18.bin" ContentType="application/vnd.ms-office.activeX"/>
  <Override PartName="/ppt/activeX/activeX18.xml" ContentType="application/vnd.ms-office.activeX+xml"/>
  <Override PartName="/ppt/activeX/activeX19.bin" ContentType="application/vnd.ms-office.activeX"/>
  <Override PartName="/ppt/activeX/activeX19.xml" ContentType="application/vnd.ms-office.activeX+xml"/>
  <Override PartName="/ppt/activeX/activeX2.bin" ContentType="application/vnd.ms-office.activeX"/>
  <Override PartName="/ppt/activeX/activeX2.xml" ContentType="application/vnd.ms-office.activeX+xml"/>
  <Override PartName="/ppt/activeX/activeX20.bin" ContentType="application/vnd.ms-office.activeX"/>
  <Override PartName="/ppt/activeX/activeX20.xml" ContentType="application/vnd.ms-office.activeX+xml"/>
  <Override PartName="/ppt/activeX/activeX21.bin" ContentType="application/vnd.ms-office.activeX"/>
  <Override PartName="/ppt/activeX/activeX21.xml" ContentType="application/vnd.ms-office.activeX+xml"/>
  <Override PartName="/ppt/activeX/activeX22.bin" ContentType="application/vnd.ms-office.activeX"/>
  <Override PartName="/ppt/activeX/activeX22.xml" ContentType="application/vnd.ms-office.activeX+xml"/>
  <Override PartName="/ppt/activeX/activeX3.bin" ContentType="application/vnd.ms-office.activeX"/>
  <Override PartName="/ppt/activeX/activeX3.xml" ContentType="application/vnd.ms-office.activeX+xml"/>
  <Override PartName="/ppt/activeX/activeX4.bin" ContentType="application/vnd.ms-office.activeX"/>
  <Override PartName="/ppt/activeX/activeX4.xml" ContentType="application/vnd.ms-office.activeX+xml"/>
  <Override PartName="/ppt/activeX/activeX5.bin" ContentType="application/vnd.ms-office.activeX"/>
  <Override PartName="/ppt/activeX/activeX5.xml" ContentType="application/vnd.ms-office.activeX+xml"/>
  <Override PartName="/ppt/activeX/activeX6.bin" ContentType="application/vnd.ms-office.activeX"/>
  <Override PartName="/ppt/activeX/activeX6.xml" ContentType="application/vnd.ms-office.activeX+xml"/>
  <Override PartName="/ppt/activeX/activeX7.bin" ContentType="application/vnd.ms-office.activeX"/>
  <Override PartName="/ppt/activeX/activeX7.xml" ContentType="application/vnd.ms-office.activeX+xml"/>
  <Override PartName="/ppt/activeX/activeX8.bin" ContentType="application/vnd.ms-office.activeX"/>
  <Override PartName="/ppt/activeX/activeX8.xml" ContentType="application/vnd.ms-office.activeX+xml"/>
  <Override PartName="/ppt/activeX/activeX9.bin" ContentType="application/vnd.ms-office.activeX"/>
  <Override PartName="/ppt/activeX/activeX9.xml" ContentType="application/vnd.ms-office.activeX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</p:sldMasterIdLst>
  <p:notesMasterIdLst>
    <p:notesMasterId r:id="rId13"/>
  </p:notesMasterIdLst>
  <p:sldIdLst>
    <p:sldId id="258" r:id="rId7"/>
    <p:sldId id="378" r:id="rId8"/>
    <p:sldId id="398" r:id="rId9"/>
    <p:sldId id="359" r:id="rId10"/>
    <p:sldId id="360" r:id="rId11"/>
    <p:sldId id="263" r:id="rId12"/>
    <p:sldId id="282" r:id="rId14"/>
    <p:sldId id="354" r:id="rId15"/>
    <p:sldId id="353" r:id="rId16"/>
    <p:sldId id="355" r:id="rId17"/>
    <p:sldId id="268" r:id="rId18"/>
    <p:sldId id="267" r:id="rId19"/>
    <p:sldId id="269" r:id="rId20"/>
    <p:sldId id="283" r:id="rId21"/>
    <p:sldId id="262" r:id="rId22"/>
    <p:sldId id="357" r:id="rId23"/>
    <p:sldId id="300" r:id="rId24"/>
    <p:sldId id="281" r:id="rId25"/>
    <p:sldId id="274" r:id="rId26"/>
    <p:sldId id="358" r:id="rId27"/>
    <p:sldId id="276" r:id="rId28"/>
    <p:sldId id="275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10.xml.rels><?xml version="1.0" encoding="UTF-8" standalone="yes"?>
<Relationships xmlns="http://schemas.openxmlformats.org/package/2006/relationships"><Relationship Id="rId1" Type="http://schemas.microsoft.com/office/2006/relationships/activeXControlBinary" Target="activeX10.bin"/></Relationships>
</file>

<file path=ppt/activeX/_rels/activeX11.xml.rels><?xml version="1.0" encoding="UTF-8" standalone="yes"?>
<Relationships xmlns="http://schemas.openxmlformats.org/package/2006/relationships"><Relationship Id="rId1" Type="http://schemas.microsoft.com/office/2006/relationships/activeXControlBinary" Target="activeX11.bin"/></Relationships>
</file>

<file path=ppt/activeX/_rels/activeX12.xml.rels><?xml version="1.0" encoding="UTF-8" standalone="yes"?>
<Relationships xmlns="http://schemas.openxmlformats.org/package/2006/relationships"><Relationship Id="rId1" Type="http://schemas.microsoft.com/office/2006/relationships/activeXControlBinary" Target="activeX12.bin"/></Relationships>
</file>

<file path=ppt/activeX/_rels/activeX13.xml.rels><?xml version="1.0" encoding="UTF-8" standalone="yes"?>
<Relationships xmlns="http://schemas.openxmlformats.org/package/2006/relationships"><Relationship Id="rId1" Type="http://schemas.microsoft.com/office/2006/relationships/activeXControlBinary" Target="activeX13.bin"/></Relationships>
</file>

<file path=ppt/activeX/_rels/activeX14.xml.rels><?xml version="1.0" encoding="UTF-8" standalone="yes"?>
<Relationships xmlns="http://schemas.openxmlformats.org/package/2006/relationships"><Relationship Id="rId1" Type="http://schemas.microsoft.com/office/2006/relationships/activeXControlBinary" Target="activeX14.bin"/></Relationships>
</file>

<file path=ppt/activeX/_rels/activeX15.xml.rels><?xml version="1.0" encoding="UTF-8" standalone="yes"?>
<Relationships xmlns="http://schemas.openxmlformats.org/package/2006/relationships"><Relationship Id="rId1" Type="http://schemas.microsoft.com/office/2006/relationships/activeXControlBinary" Target="activeX15.bin"/></Relationships>
</file>

<file path=ppt/activeX/_rels/activeX16.xml.rels><?xml version="1.0" encoding="UTF-8" standalone="yes"?>
<Relationships xmlns="http://schemas.openxmlformats.org/package/2006/relationships"><Relationship Id="rId1" Type="http://schemas.microsoft.com/office/2006/relationships/activeXControlBinary" Target="activeX16.bin"/></Relationships>
</file>

<file path=ppt/activeX/_rels/activeX17.xml.rels><?xml version="1.0" encoding="UTF-8" standalone="yes"?>
<Relationships xmlns="http://schemas.openxmlformats.org/package/2006/relationships"><Relationship Id="rId1" Type="http://schemas.microsoft.com/office/2006/relationships/activeXControlBinary" Target="activeX17.bin"/></Relationships>
</file>

<file path=ppt/activeX/_rels/activeX18.xml.rels><?xml version="1.0" encoding="UTF-8" standalone="yes"?>
<Relationships xmlns="http://schemas.openxmlformats.org/package/2006/relationships"><Relationship Id="rId1" Type="http://schemas.microsoft.com/office/2006/relationships/activeXControlBinary" Target="activeX18.bin"/></Relationships>
</file>

<file path=ppt/activeX/_rels/activeX19.xml.rels><?xml version="1.0" encoding="UTF-8" standalone="yes"?>
<Relationships xmlns="http://schemas.openxmlformats.org/package/2006/relationships"><Relationship Id="rId1" Type="http://schemas.microsoft.com/office/2006/relationships/activeXControlBinary" Target="activeX19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20.xml.rels><?xml version="1.0" encoding="UTF-8" standalone="yes"?>
<Relationships xmlns="http://schemas.openxmlformats.org/package/2006/relationships"><Relationship Id="rId1" Type="http://schemas.microsoft.com/office/2006/relationships/activeXControlBinary" Target="activeX20.bin"/></Relationships>
</file>

<file path=ppt/activeX/_rels/activeX21.xml.rels><?xml version="1.0" encoding="UTF-8" standalone="yes"?>
<Relationships xmlns="http://schemas.openxmlformats.org/package/2006/relationships"><Relationship Id="rId1" Type="http://schemas.microsoft.com/office/2006/relationships/activeXControlBinary" Target="activeX21.bin"/></Relationships>
</file>

<file path=ppt/activeX/_rels/activeX22.xml.rels><?xml version="1.0" encoding="UTF-8" standalone="yes"?>
<Relationships xmlns="http://schemas.openxmlformats.org/package/2006/relationships"><Relationship Id="rId1" Type="http://schemas.microsoft.com/office/2006/relationships/activeXControlBinary" Target="activeX2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_rels/activeX7.xml.rels><?xml version="1.0" encoding="UTF-8" standalone="yes"?>
<Relationships xmlns="http://schemas.openxmlformats.org/package/2006/relationships"><Relationship Id="rId1" Type="http://schemas.microsoft.com/office/2006/relationships/activeXControlBinary" Target="activeX7.bin"/></Relationships>
</file>

<file path=ppt/activeX/_rels/activeX8.xml.rels><?xml version="1.0" encoding="UTF-8" standalone="yes"?>
<Relationships xmlns="http://schemas.openxmlformats.org/package/2006/relationships"><Relationship Id="rId1" Type="http://schemas.microsoft.com/office/2006/relationships/activeXControlBinary" Target="activeX8.bin"/></Relationships>
</file>

<file path=ppt/activeX/_rels/activeX9.xml.rels><?xml version="1.0" encoding="UTF-8" standalone="yes"?>
<Relationships xmlns="http://schemas.openxmlformats.org/package/2006/relationships"><Relationship Id="rId1" Type="http://schemas.microsoft.com/office/2006/relationships/activeXControlBinary" Target="activeX9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0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6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7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8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9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0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7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8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9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3" name="标题 2052"/>
          <p:cNvSpPr/>
          <p:nvPr>
            <p:ph type="ctrTitle"/>
          </p:nvPr>
        </p:nvSpPr>
        <p:spPr>
          <a:xfrm>
            <a:off x="2844800" y="2372784"/>
            <a:ext cx="6043613" cy="122766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sz="3600" b="1" kern="12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54" name="副标题 2053"/>
          <p:cNvSpPr/>
          <p:nvPr>
            <p:ph type="subTitle" idx="1"/>
          </p:nvPr>
        </p:nvSpPr>
        <p:spPr>
          <a:xfrm>
            <a:off x="2844800" y="3814233"/>
            <a:ext cx="6040438" cy="1153584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r">
              <a:buNone/>
              <a:defRPr sz="2800" kern="1200">
                <a:solidFill>
                  <a:schemeClr val="bg1"/>
                </a:solidFill>
              </a:defRPr>
            </a:lvl1pPr>
            <a:lvl2pPr marL="457200" lvl="1" indent="-457200" algn="ctr">
              <a:buNone/>
              <a:defRPr sz="1800" kern="1200">
                <a:solidFill>
                  <a:schemeClr val="tx1"/>
                </a:solidFill>
              </a:defRPr>
            </a:lvl2pPr>
            <a:lvl3pPr marL="914400" lvl="2" indent="-914400" algn="ctr">
              <a:buNone/>
              <a:defRPr sz="1800" kern="1200">
                <a:solidFill>
                  <a:schemeClr val="tx1"/>
                </a:solidFill>
              </a:defRPr>
            </a:lvl3pPr>
            <a:lvl4pPr marL="1371600" lvl="3" indent="-1371600" algn="ctr">
              <a:buNone/>
              <a:defRPr sz="1800" kern="1200">
                <a:solidFill>
                  <a:schemeClr val="tx1"/>
                </a:solidFill>
              </a:defRPr>
            </a:lvl4pPr>
            <a:lvl5pPr marL="1828800" lvl="4" indent="-1828800" algn="ctr">
              <a:buNone/>
              <a:defRPr sz="1800" kern="1200">
                <a:solidFill>
                  <a:schemeClr val="tx1"/>
                </a:solidFill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2050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246813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endParaRPr lang="zh-CN" altLang="en-US" noProof="1"/>
          </a:p>
        </p:txBody>
      </p:sp>
      <p:sp>
        <p:nvSpPr>
          <p:cNvPr id="2051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6813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</a:p>
        </p:txBody>
      </p:sp>
      <p:sp>
        <p:nvSpPr>
          <p:cNvPr id="205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6813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fld id="{9A0DB2DC-4C9A-4742-B13C-FB6460FD3503}" type="slidenum">
              <a:rPr lang="zh-CN" noProof="1">
                <a:latin typeface="Arial" panose="020B0604020202020204" pitchFamily="34" charset="0"/>
                <a:ea typeface="微软雅黑" panose="020B0503020204020204" charset="-122"/>
                <a:cs typeface="+mn-ea"/>
              </a:rPr>
            </a:fld>
            <a:endParaRPr lang="zh-CN" noProof="1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微软雅黑" panose="020B0503020204020204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65100"/>
            <a:ext cx="2057400" cy="5962651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5100"/>
            <a:ext cx="6052930" cy="5962651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微软雅黑" panose="020B0503020204020204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9F325A3-D3B4-432E-AED8-2B06D7E68566}" type="datetime1"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fontAlgn="base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微软雅黑" panose="020B0503020204020204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9F325A3-D3B4-432E-AED8-2B06D7E68566}" type="datetime1"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fontAlgn="base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微软雅黑" panose="020B0503020204020204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9F325A3-D3B4-432E-AED8-2B06D7E68566}" type="datetime1"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fontAlgn="base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微软雅黑" panose="020B0503020204020204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9F325A3-D3B4-432E-AED8-2B06D7E68566}" type="datetime1"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fontAlgn="base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微软雅黑" panose="020B0503020204020204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9F325A3-D3B4-432E-AED8-2B06D7E68566}" type="datetime1"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fontAlgn="base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微软雅黑" panose="020B0503020204020204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9F325A3-D3B4-432E-AED8-2B06D7E68566}" type="datetime1"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fontAlgn="base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微软雅黑" panose="020B0503020204020204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9F325A3-D3B4-432E-AED8-2B06D7E68566}" type="datetime1"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fontAlgn="base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微软雅黑" panose="020B0503020204020204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9F325A3-D3B4-432E-AED8-2B06D7E68566}" type="datetime1"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fontAlgn="base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微软雅黑" panose="020B0503020204020204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微软雅黑" panose="020B0503020204020204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9F325A3-D3B4-432E-AED8-2B06D7E68566}" type="datetime1"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fontAlgn="base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微软雅黑" panose="020B0503020204020204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9F325A3-D3B4-432E-AED8-2B06D7E68566}" type="datetime1"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fontAlgn="base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微软雅黑" panose="020B0503020204020204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9F325A3-D3B4-432E-AED8-2B06D7E68566}" type="datetime1"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fontAlgn="base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微软雅黑" panose="020B0503020204020204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微软雅黑" panose="020B0503020204020204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b="0">
                <a:ea typeface="宋体" panose="02010600030101010101" pitchFamily="2" charset="-122"/>
              </a:rPr>
            </a:fld>
            <a:endParaRPr lang="en-US" altLang="zh-CN" sz="1400" b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b="0">
                <a:ea typeface="宋体" panose="02010600030101010101" pitchFamily="2" charset="-122"/>
              </a:rPr>
            </a:fld>
            <a:endParaRPr lang="en-US" altLang="zh-CN" sz="1400" b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b="0">
                <a:ea typeface="宋体" panose="02010600030101010101" pitchFamily="2" charset="-122"/>
              </a:rPr>
            </a:fld>
            <a:endParaRPr lang="en-US" altLang="zh-CN" sz="1400" b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b="0">
                <a:ea typeface="宋体" panose="02010600030101010101" pitchFamily="2" charset="-122"/>
              </a:rPr>
            </a:fld>
            <a:endParaRPr lang="en-US" altLang="zh-CN" sz="1400" b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b="0">
                <a:ea typeface="宋体" panose="02010600030101010101" pitchFamily="2" charset="-122"/>
              </a:rPr>
            </a:fld>
            <a:endParaRPr lang="en-US" altLang="zh-CN" sz="1400" b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b="0">
                <a:ea typeface="宋体" panose="02010600030101010101" pitchFamily="2" charset="-122"/>
              </a:rPr>
            </a:fld>
            <a:endParaRPr lang="en-US" altLang="zh-CN" sz="1400" b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511300"/>
            <a:ext cx="4032504" cy="4616451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511300"/>
            <a:ext cx="4032504" cy="4616451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微软雅黑" panose="020B0503020204020204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b="0">
                <a:ea typeface="宋体" panose="02010600030101010101" pitchFamily="2" charset="-122"/>
              </a:rPr>
            </a:fld>
            <a:endParaRPr lang="en-US" altLang="zh-CN" sz="1400" b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b="0">
                <a:ea typeface="宋体" panose="02010600030101010101" pitchFamily="2" charset="-122"/>
              </a:rPr>
            </a:fld>
            <a:endParaRPr lang="en-US" altLang="zh-CN" sz="1400" b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b="0">
                <a:ea typeface="宋体" panose="02010600030101010101" pitchFamily="2" charset="-122"/>
              </a:rPr>
            </a:fld>
            <a:endParaRPr lang="en-US" altLang="zh-CN" sz="1400" b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b="0">
                <a:ea typeface="宋体" panose="02010600030101010101" pitchFamily="2" charset="-122"/>
              </a:rPr>
            </a:fld>
            <a:endParaRPr lang="en-US" altLang="zh-CN" sz="1400" b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b="0">
                <a:ea typeface="宋体" panose="02010600030101010101" pitchFamily="2" charset="-122"/>
              </a:rPr>
            </a:fld>
            <a:endParaRPr lang="en-US" altLang="zh-CN" sz="1400" b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9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9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微软雅黑" panose="020B0503020204020204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en-US" altLang="x-none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微软雅黑" panose="020B0503020204020204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微软雅黑" panose="020B0503020204020204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微软雅黑" panose="020B0503020204020204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1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微软雅黑" panose="020B0503020204020204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3" Type="http://schemas.openxmlformats.org/officeDocument/2006/relationships/theme" Target="../theme/theme5.xml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lvl="0" fontAlgn="base"/>
          </a:p>
        </p:txBody>
      </p:sp>
      <p:sp>
        <p:nvSpPr>
          <p:cNvPr id="102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微软雅黑" panose="020B0503020204020204" charset="-122"/>
                <a:cs typeface="+mn-ea"/>
              </a:rPr>
            </a:fld>
            <a:endParaRPr lang="zh-CN" strike="noStrike" noProof="1"/>
          </a:p>
        </p:txBody>
      </p:sp>
      <p:sp>
        <p:nvSpPr>
          <p:cNvPr id="2053" name="标题 1028"/>
          <p:cNvSpPr/>
          <p:nvPr>
            <p:ph type="title"/>
          </p:nvPr>
        </p:nvSpPr>
        <p:spPr>
          <a:xfrm>
            <a:off x="457200" y="165100"/>
            <a:ext cx="8229600" cy="10556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4" name="文本占位符 1029"/>
          <p:cNvSpPr/>
          <p:nvPr>
            <p:ph type="body"/>
          </p:nvPr>
        </p:nvSpPr>
        <p:spPr>
          <a:xfrm>
            <a:off x="457200" y="1511300"/>
            <a:ext cx="8229600" cy="46164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9F325A3-D3B4-432E-AED8-2B06D7E68566}" type="datetime1"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0" hangingPunct="0"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501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fontAlgn="base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微软雅黑" panose="020B0503020204020204" charset="-122"/>
                <a:cs typeface="+mn-ea"/>
              </a:rPr>
            </a:fld>
            <a:endParaRPr lang="zh-CN" altLang="en-US" sz="14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en-US" altLang="zh-CN" sz="1400" b="0">
                <a:ea typeface="宋体" panose="02010600030101010101" pitchFamily="2" charset="-122"/>
              </a:rPr>
            </a:fld>
            <a:endParaRPr lang="en-US" altLang="zh-CN" sz="1400" b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>
                <a:ea typeface="宋体" panose="02010600030101010101" pitchFamily="2" charset="-122"/>
              </a:defRPr>
            </a:lvl1pPr>
          </a:lstStyle>
          <a:p>
            <a:pPr lvl="0" eaLnBrk="1" hangingPunct="1"/>
            <a:endParaRPr lang="en-US" altLang="x-none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>
                <a:ea typeface="宋体" panose="02010600030101010101" pitchFamily="2" charset="-122"/>
              </a:defRPr>
            </a:lvl1pPr>
          </a:lstStyle>
          <a:p>
            <a:pPr lvl="0" eaLnBrk="1" hangingPunct="1"/>
            <a:endParaRPr lang="en-US" altLang="x-none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en-US" altLang="x-none" dirty="0"/>
            </a:fld>
            <a:endParaRPr lang="en-US" altLang="x-non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wmf"/><Relationship Id="rId3" Type="http://schemas.openxmlformats.org/officeDocument/2006/relationships/control" Target="../activeX/activeX1.xml"/><Relationship Id="rId2" Type="http://schemas.openxmlformats.org/officeDocument/2006/relationships/hyperlink" Target="&#26174;&#24494;&#38236;&#21644;&#26395;&#36828;&#38236;%20&#19978;&#24093;&#30340;&#38053;&#21273;.avi" TargetMode="Externa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0.vml"/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5.wmf"/><Relationship Id="rId2" Type="http://schemas.openxmlformats.org/officeDocument/2006/relationships/control" Target="../activeX/activeX10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1.vml"/><Relationship Id="rId7" Type="http://schemas.openxmlformats.org/officeDocument/2006/relationships/slideLayout" Target="../slideLayouts/slideLayout24.xml"/><Relationship Id="rId6" Type="http://schemas.openxmlformats.org/officeDocument/2006/relationships/image" Target="../media/image5.wmf"/><Relationship Id="rId5" Type="http://schemas.openxmlformats.org/officeDocument/2006/relationships/control" Target="../activeX/activeX11.xml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2.vml"/><Relationship Id="rId8" Type="http://schemas.openxmlformats.org/officeDocument/2006/relationships/slideLayout" Target="../slideLayouts/slideLayout18.xml"/><Relationship Id="rId7" Type="http://schemas.openxmlformats.org/officeDocument/2006/relationships/image" Target="../media/image5.wmf"/><Relationship Id="rId6" Type="http://schemas.openxmlformats.org/officeDocument/2006/relationships/control" Target="../activeX/activeX12.xml"/><Relationship Id="rId5" Type="http://schemas.openxmlformats.org/officeDocument/2006/relationships/image" Target="C:/Users/Administrator/Desktop/5.5&#26174;&#24494;&#38236;&#21644;&#26395;&#36828;&#38236;&#36164;&#26009;/http:/dns.takes.tpc.edu.tw/~micro/images/jcm-45.jpg" TargetMode="External"/><Relationship Id="rId4" Type="http://schemas.openxmlformats.org/officeDocument/2006/relationships/image" Target="../media/image24.jpeg"/><Relationship Id="rId3" Type="http://schemas.openxmlformats.org/officeDocument/2006/relationships/image" Target="C:/Users/Administrator/Desktop/5.5&#26174;&#24494;&#38236;&#21644;&#26395;&#36828;&#38236;&#36164;&#26009;/http:/dns.takes.tpc.edu.tw/~micro/images/TB-2016R.jpg" TargetMode="External"/><Relationship Id="rId2" Type="http://schemas.openxmlformats.org/officeDocument/2006/relationships/image" Target="../media/image23.jpeg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3.vml"/><Relationship Id="rId7" Type="http://schemas.openxmlformats.org/officeDocument/2006/relationships/slideLayout" Target="../slideLayouts/slideLayout18.xml"/><Relationship Id="rId6" Type="http://schemas.openxmlformats.org/officeDocument/2006/relationships/image" Target="../media/image5.wmf"/><Relationship Id="rId5" Type="http://schemas.openxmlformats.org/officeDocument/2006/relationships/control" Target="../activeX/activeX13.xml"/><Relationship Id="rId4" Type="http://schemas.openxmlformats.org/officeDocument/2006/relationships/image" Target="../media/image27.jpe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4.vml"/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5.wmf"/><Relationship Id="rId3" Type="http://schemas.openxmlformats.org/officeDocument/2006/relationships/control" Target="../activeX/activeX14.xml"/><Relationship Id="rId2" Type="http://schemas.openxmlformats.org/officeDocument/2006/relationships/image" Target="../media/image28.png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5.vml"/><Relationship Id="rId6" Type="http://schemas.openxmlformats.org/officeDocument/2006/relationships/slideLayout" Target="../slideLayouts/slideLayout18.xml"/><Relationship Id="rId5" Type="http://schemas.openxmlformats.org/officeDocument/2006/relationships/image" Target="../media/image5.wmf"/><Relationship Id="rId4" Type="http://schemas.openxmlformats.org/officeDocument/2006/relationships/control" Target="../activeX/activeX15.xml"/><Relationship Id="rId3" Type="http://schemas.openxmlformats.org/officeDocument/2006/relationships/image" Target="../media/image19.png"/><Relationship Id="rId2" Type="http://schemas.openxmlformats.org/officeDocument/2006/relationships/image" Target="../media/image29.png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6.vml"/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5.wmf"/><Relationship Id="rId3" Type="http://schemas.openxmlformats.org/officeDocument/2006/relationships/control" Target="../activeX/activeX16.xml"/><Relationship Id="rId2" Type="http://schemas.openxmlformats.org/officeDocument/2006/relationships/image" Target="../media/image27.jpeg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7.vml"/><Relationship Id="rId7" Type="http://schemas.openxmlformats.org/officeDocument/2006/relationships/slideLayout" Target="../slideLayouts/slideLayout18.xml"/><Relationship Id="rId6" Type="http://schemas.openxmlformats.org/officeDocument/2006/relationships/image" Target="../media/image5.wmf"/><Relationship Id="rId5" Type="http://schemas.openxmlformats.org/officeDocument/2006/relationships/control" Target="../activeX/activeX17.xml"/><Relationship Id="rId4" Type="http://schemas.openxmlformats.org/officeDocument/2006/relationships/image" Target="../media/image19.png"/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8.vml"/><Relationship Id="rId7" Type="http://schemas.openxmlformats.org/officeDocument/2006/relationships/slideLayout" Target="../slideLayouts/slideLayout51.xml"/><Relationship Id="rId6" Type="http://schemas.openxmlformats.org/officeDocument/2006/relationships/image" Target="../media/image5.wmf"/><Relationship Id="rId5" Type="http://schemas.openxmlformats.org/officeDocument/2006/relationships/control" Target="../activeX/activeX18.xml"/><Relationship Id="rId4" Type="http://schemas.openxmlformats.org/officeDocument/2006/relationships/image" Target="../media/image33.png"/><Relationship Id="rId3" Type="http://schemas.openxmlformats.org/officeDocument/2006/relationships/hyperlink" Target="&#26376;&#29699;.mov" TargetMode="External"/><Relationship Id="rId2" Type="http://schemas.openxmlformats.org/officeDocument/2006/relationships/image" Target="../media/image32.jpeg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9.vml"/><Relationship Id="rId6" Type="http://schemas.openxmlformats.org/officeDocument/2006/relationships/slideLayout" Target="../slideLayouts/slideLayout40.xml"/><Relationship Id="rId5" Type="http://schemas.openxmlformats.org/officeDocument/2006/relationships/image" Target="../media/image5.wmf"/><Relationship Id="rId4" Type="http://schemas.openxmlformats.org/officeDocument/2006/relationships/control" Target="../activeX/activeX19.xml"/><Relationship Id="rId3" Type="http://schemas.openxmlformats.org/officeDocument/2006/relationships/image" Target="../media/image35.jpeg"/><Relationship Id="rId2" Type="http://schemas.openxmlformats.org/officeDocument/2006/relationships/hyperlink" Target="&#38886;&#20271;&#26367;&#20195;&#21704;&#21187;&#20026;&#20154;&#31867;&#25506;&#32034;&#31070;&#31192;&#23431;&#23449;%2014_&#36229;&#28165;_baofeng.avi" TargetMode="External"/><Relationship Id="rId1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5.wmf"/><Relationship Id="rId2" Type="http://schemas.openxmlformats.org/officeDocument/2006/relationships/control" Target="../activeX/activeX2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0.vml"/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5.wmf"/><Relationship Id="rId2" Type="http://schemas.openxmlformats.org/officeDocument/2006/relationships/control" Target="../activeX/activeX20.xml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1.vml"/><Relationship Id="rId6" Type="http://schemas.openxmlformats.org/officeDocument/2006/relationships/slideLayout" Target="../slideLayouts/slideLayout40.xml"/><Relationship Id="rId5" Type="http://schemas.openxmlformats.org/officeDocument/2006/relationships/image" Target="../media/image5.wmf"/><Relationship Id="rId4" Type="http://schemas.openxmlformats.org/officeDocument/2006/relationships/control" Target="../activeX/activeX21.xml"/><Relationship Id="rId3" Type="http://schemas.openxmlformats.org/officeDocument/2006/relationships/image" Target="../media/image27.jpeg"/><Relationship Id="rId2" Type="http://schemas.openxmlformats.org/officeDocument/2006/relationships/image" Target="../media/image12.jpeg"/><Relationship Id="rId1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2.vml"/><Relationship Id="rId4" Type="http://schemas.openxmlformats.org/officeDocument/2006/relationships/slideLayout" Target="../slideLayouts/slideLayout40.xml"/><Relationship Id="rId3" Type="http://schemas.openxmlformats.org/officeDocument/2006/relationships/image" Target="../media/image5.wmf"/><Relationship Id="rId2" Type="http://schemas.openxmlformats.org/officeDocument/2006/relationships/control" Target="../activeX/activeX22.xml"/><Relationship Id="rId1" Type="http://schemas.openxmlformats.org/officeDocument/2006/relationships/image" Target="../media/image37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9.wmf"/><Relationship Id="rId3" Type="http://schemas.openxmlformats.org/officeDocument/2006/relationships/control" Target="../activeX/activeX3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5.wmf"/><Relationship Id="rId3" Type="http://schemas.openxmlformats.org/officeDocument/2006/relationships/control" Target="../activeX/activeX4.xml"/><Relationship Id="rId2" Type="http://schemas.openxmlformats.org/officeDocument/2006/relationships/image" Target="../media/image10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5.vml"/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5.wmf"/><Relationship Id="rId2" Type="http://schemas.openxmlformats.org/officeDocument/2006/relationships/control" Target="../activeX/activeX5.xml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vmlDrawing" Target="../drawings/vmlDrawing6.vml"/><Relationship Id="rId6" Type="http://schemas.openxmlformats.org/officeDocument/2006/relationships/slideLayout" Target="../slideLayouts/slideLayout18.xml"/><Relationship Id="rId5" Type="http://schemas.openxmlformats.org/officeDocument/2006/relationships/image" Target="../media/image5.wmf"/><Relationship Id="rId4" Type="http://schemas.openxmlformats.org/officeDocument/2006/relationships/control" Target="../activeX/activeX6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7.vml"/><Relationship Id="rId7" Type="http://schemas.openxmlformats.org/officeDocument/2006/relationships/slideLayout" Target="../slideLayouts/slideLayout18.xml"/><Relationship Id="rId6" Type="http://schemas.openxmlformats.org/officeDocument/2006/relationships/image" Target="../media/image5.wmf"/><Relationship Id="rId5" Type="http://schemas.openxmlformats.org/officeDocument/2006/relationships/control" Target="../activeX/activeX7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8.vml"/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5.wmf"/><Relationship Id="rId3" Type="http://schemas.openxmlformats.org/officeDocument/2006/relationships/control" Target="../activeX/activeX8.xml"/><Relationship Id="rId2" Type="http://schemas.openxmlformats.org/officeDocument/2006/relationships/image" Target="../media/image17.jpe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9.vml"/><Relationship Id="rId6" Type="http://schemas.openxmlformats.org/officeDocument/2006/relationships/slideLayout" Target="../slideLayouts/slideLayout18.xml"/><Relationship Id="rId5" Type="http://schemas.openxmlformats.org/officeDocument/2006/relationships/image" Target="../media/image5.wmf"/><Relationship Id="rId4" Type="http://schemas.openxmlformats.org/officeDocument/2006/relationships/control" Target="../activeX/activeX9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矩形 4097">
            <a:hlinkClick r:id="rId2" action="ppaction://hlinkfile"/>
          </p:cNvPr>
          <p:cNvSpPr/>
          <p:nvPr/>
        </p:nvSpPr>
        <p:spPr>
          <a:xfrm>
            <a:off x="1007745" y="1971675"/>
            <a:ext cx="7411085" cy="1771015"/>
          </a:xfrm>
          <a:prstGeom prst="rect">
            <a:avLst/>
          </a:prstGeom>
          <a:solidFill>
            <a:schemeClr val="bg1">
              <a:alpha val="97000"/>
            </a:schemeClr>
          </a:solidFill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fontAlgn="base"/>
            <a:r>
              <a:rPr lang="en-US" altLang="zh-CN" sz="4000" strike="noStrike" noProof="1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5.5</a:t>
            </a:r>
            <a:r>
              <a:rPr lang="zh-CN" altLang="en-US" sz="4000" strike="noStrike" noProof="1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显微镜和望远镜</a:t>
            </a:r>
            <a:endParaRPr lang="zh-CN" altLang="en-US" sz="4000" strike="noStrike" noProof="1">
              <a:ln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122" name="Rectangle 12"/>
          <p:cNvSpPr/>
          <p:nvPr/>
        </p:nvSpPr>
        <p:spPr>
          <a:xfrm>
            <a:off x="136843" y="130176"/>
            <a:ext cx="5894387" cy="457200"/>
          </a:xfrm>
          <a:prstGeom prst="rect">
            <a:avLst/>
          </a:prstGeom>
          <a:solidFill>
            <a:schemeClr val="bg1">
              <a:alpha val="74000"/>
            </a:schemeClr>
          </a:solidFill>
          <a:ln w="9525">
            <a:noFill/>
          </a:ln>
        </p:spPr>
        <p:txBody>
          <a:bodyPr wrap="square" anchor="ctr">
            <a:spAutoFit/>
          </a:bodyPr>
          <a:p>
            <a:pPr lvl="0" indent="0" algn="ctr"/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人教版八年级上册第五章第五节 </a:t>
            </a: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3" name="Rectangle 13"/>
          <p:cNvSpPr/>
          <p:nvPr/>
        </p:nvSpPr>
        <p:spPr>
          <a:xfrm>
            <a:off x="5298758" y="5645150"/>
            <a:ext cx="3605212" cy="1100138"/>
          </a:xfrm>
          <a:prstGeom prst="rect">
            <a:avLst/>
          </a:prstGeom>
          <a:solidFill>
            <a:schemeClr val="bg2">
              <a:alpha val="71999"/>
            </a:schemeClr>
          </a:solidFill>
          <a:ln w="9525">
            <a:noFill/>
          </a:ln>
        </p:spPr>
        <p:txBody>
          <a:bodyPr wrap="square" anchor="t">
            <a:spAutoFit/>
          </a:bodyPr>
          <a:p>
            <a:pPr lvl="0" indent="0" algn="ctr"/>
            <a:r>
              <a:rPr lang="zh-CN" altLang="en-US" sz="3200" dirty="0">
                <a:solidFill>
                  <a:schemeClr val="tx1"/>
                </a:solidFill>
                <a:latin typeface="Segoe Script" panose="020B0504020000000003" pitchFamily="34" charset="0"/>
                <a:ea typeface="华文行楷" pitchFamily="2" charset="-122"/>
              </a:rPr>
              <a:t>雷州市第八中学</a:t>
            </a:r>
            <a:endParaRPr lang="zh-CN" altLang="en-US" sz="3200" dirty="0">
              <a:solidFill>
                <a:schemeClr val="tx1"/>
              </a:solidFill>
              <a:latin typeface="Segoe Script" panose="020B0504020000000003" pitchFamily="34" charset="0"/>
              <a:ea typeface="华文行楷" pitchFamily="2" charset="-122"/>
            </a:endParaRPr>
          </a:p>
          <a:p>
            <a:pPr lvl="0" indent="0" algn="ctr"/>
            <a:r>
              <a:rPr lang="zh-CN" altLang="en-US" sz="3200" dirty="0">
                <a:solidFill>
                  <a:schemeClr val="tx1"/>
                </a:solidFill>
                <a:latin typeface="Segoe Script" panose="020B0504020000000003" pitchFamily="34" charset="0"/>
                <a:ea typeface="华文行楷" pitchFamily="2" charset="-122"/>
              </a:rPr>
              <a:t>王文</a:t>
            </a:r>
            <a:endParaRPr lang="zh-CN" altLang="en-US" sz="3200" dirty="0">
              <a:solidFill>
                <a:schemeClr val="tx1"/>
              </a:solidFill>
              <a:latin typeface="Segoe Script" panose="020B0504020000000003" pitchFamily="34" charset="0"/>
              <a:ea typeface="华文行楷" pitchFamily="2" charset="-122"/>
            </a:endParaRPr>
          </a:p>
        </p:txBody>
      </p:sp>
      <p:sp>
        <p:nvSpPr>
          <p:cNvPr id="2" name="Rectangle 12"/>
          <p:cNvSpPr/>
          <p:nvPr/>
        </p:nvSpPr>
        <p:spPr>
          <a:xfrm>
            <a:off x="1467168" y="4799331"/>
            <a:ext cx="5894387" cy="457200"/>
          </a:xfrm>
          <a:prstGeom prst="rect">
            <a:avLst/>
          </a:prstGeom>
          <a:solidFill>
            <a:schemeClr val="bg1">
              <a:alpha val="74000"/>
            </a:schemeClr>
          </a:solidFill>
          <a:ln w="9525">
            <a:noFill/>
          </a:ln>
        </p:spPr>
        <p:txBody>
          <a:bodyPr wrap="square" anchor="ctr">
            <a:spAutoFit/>
          </a:bodyPr>
          <a:p>
            <a:pPr lvl="0" indent="0" algn="ctr"/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上课班级：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雷州市第五中学八（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25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）班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25" name="" r:id="rId3" imgW="1676400" imgH="566737"/>
        </mc:Choice>
        <mc:Fallback>
          <p:control name="" r:id="rId3" imgW="1676400" imgH="566737">
            <p:pic>
              <p:nvPicPr>
                <p:cNvPr id="0" name="Host Control  1024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446010" y="20638"/>
                  <a:ext cx="1676400" cy="56673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6" name="Rectangle 63"/>
          <p:cNvSpPr>
            <a:spLocks noGrp="1"/>
          </p:cNvSpPr>
          <p:nvPr>
            <p:ph type="dt" sz="half" idx="10"/>
          </p:nvPr>
        </p:nvSpPr>
        <p:spPr/>
        <p:txBody>
          <a:bodyPr wrap="square" lIns="91440" tIns="45720" rIns="91440" bIns="45720" anchor="t"/>
          <a:p>
            <a:pPr indent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147" name="Rectangle 6"/>
          <p:cNvSpPr>
            <a:spLocks noGrp="1"/>
          </p:cNvSpPr>
          <p:nvPr>
            <p:ph type="sldNum" sz="quarter" idx="12"/>
          </p:nvPr>
        </p:nvSpPr>
        <p:spPr/>
        <p:txBody>
          <a:bodyPr wrap="square" lIns="91440" tIns="45720" rIns="91440" bIns="45720" anchor="t"/>
          <a:p>
            <a:pPr indent="0" algn="r"/>
            <a:fld id="{9A0DB2DC-4C9A-4742-B13C-FB6460FD3503}" type="slidenum">
              <a:rPr lang="zh-CN" altLang="en-US" sz="1400" b="0" dirty="0">
                <a:solidFill>
                  <a:schemeClr val="hlink"/>
                </a:solidFill>
                <a:ea typeface="宋体" panose="02010600030101010101" pitchFamily="2" charset="-122"/>
              </a:rPr>
            </a:fld>
            <a:endParaRPr lang="zh-CN" altLang="en-US" sz="1400" b="0" dirty="0">
              <a:solidFill>
                <a:schemeClr val="hlink"/>
              </a:solidFill>
              <a:ea typeface="宋体" panose="02010600030101010101" pitchFamily="2" charset="-122"/>
            </a:endParaRPr>
          </a:p>
        </p:txBody>
      </p:sp>
      <p:sp>
        <p:nvSpPr>
          <p:cNvPr id="6169" name="文本框 6145"/>
          <p:cNvSpPr txBox="1"/>
          <p:nvPr/>
        </p:nvSpPr>
        <p:spPr>
          <a:xfrm>
            <a:off x="1447800" y="166688"/>
            <a:ext cx="6248400" cy="703580"/>
          </a:xfrm>
          <a:prstGeom prst="rect">
            <a:avLst/>
          </a:prstGeom>
          <a:solidFill>
            <a:schemeClr val="bg1"/>
          </a:solidFill>
          <a:ln w="762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0170" tIns="46990" rIns="90170" bIns="46990"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当堂练习</a:t>
            </a:r>
            <a:endParaRPr lang="zh-CN" altLang="en-US" sz="4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0490" y="1214755"/>
            <a:ext cx="8923020" cy="47701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/>
              <a:t>(2012·广东模拟)生物课上常用的显微镜能对微小的物体进行高倍放大，它们用两个焦距不同的凸透镜分别作为物镜和目镜，则物镜和目镜</a:t>
            </a:r>
            <a:r>
              <a:rPr lang="zh-CN" altLang="en-US" sz="3200" u="sng">
                <a:solidFill>
                  <a:srgbClr val="FF0000"/>
                </a:solidFill>
              </a:rPr>
              <a:t>对被观察物</a:t>
            </a:r>
            <a:r>
              <a:rPr lang="zh-CN" altLang="en-US" sz="3200"/>
              <a:t>所成的像是（  ）</a:t>
            </a:r>
            <a:endParaRPr lang="zh-CN" altLang="en-US" sz="320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/>
              <a:t>A.物镜成倒立、放大的实像    </a:t>
            </a:r>
            <a:endParaRPr lang="zh-CN" altLang="en-US" sz="320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/>
              <a:t>B .物镜和目镜都成实像   </a:t>
            </a:r>
            <a:endParaRPr lang="zh-CN" altLang="en-US" sz="320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/>
              <a:t>C.物镜和目镜都成虚像      </a:t>
            </a:r>
            <a:endParaRPr lang="zh-CN" altLang="en-US" sz="320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/>
              <a:t>D.目镜成正立、放大的虚像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3971290" y="2991485"/>
            <a:ext cx="120205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</a:rPr>
              <a:t>A</a:t>
            </a:r>
            <a:endParaRPr lang="en-US" altLang="zh-CN" sz="3600">
              <a:solidFill>
                <a:srgbClr val="FF0000"/>
              </a:solidFill>
            </a:endParaRPr>
          </a:p>
        </p:txBody>
      </p:sp>
      <p:sp>
        <p:nvSpPr>
          <p:cNvPr id="4" name="新月形 3">
            <a:hlinkClick r:id="" action="ppaction://hlinkshowjump?jump=lastslide"/>
          </p:cNvPr>
          <p:cNvSpPr/>
          <p:nvPr/>
        </p:nvSpPr>
        <p:spPr>
          <a:xfrm>
            <a:off x="7660005" y="6059170"/>
            <a:ext cx="1125855" cy="628015"/>
          </a:xfrm>
          <a:prstGeom prst="moon">
            <a:avLst/>
          </a:prstGeom>
          <a:solidFill>
            <a:srgbClr val="99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5121" name="" r:id="rId2" imgW="826135" imgH="566420"/>
        </mc:Choice>
        <mc:Fallback>
          <p:control name="" r:id="rId2" imgW="826135" imgH="566420">
            <p:pic>
              <p:nvPicPr>
                <p:cNvPr id="0" name="Host Control  5120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8298180" y="126365"/>
                  <a:ext cx="826135" cy="5664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1507" name="Picture 3" descr="2004414105447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88" y="1574800"/>
            <a:ext cx="2173287" cy="3600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8" name="Text Box 4"/>
          <p:cNvSpPr txBox="1"/>
          <p:nvPr/>
        </p:nvSpPr>
        <p:spPr>
          <a:xfrm>
            <a:off x="611188" y="5391150"/>
            <a:ext cx="2430462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R.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胡克在</a:t>
            </a: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17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世纪中期制做的复式显微镜</a:t>
            </a:r>
            <a:endParaRPr lang="zh-CN" altLang="en-US" sz="28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1509" name="Picture 5" descr="200441410545580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492500" y="1647825"/>
            <a:ext cx="2206625" cy="3671888"/>
          </a:xfrm>
        </p:spPr>
      </p:pic>
      <p:sp>
        <p:nvSpPr>
          <p:cNvPr id="21510" name="Text Box 6"/>
          <p:cNvSpPr txBox="1"/>
          <p:nvPr/>
        </p:nvSpPr>
        <p:spPr>
          <a:xfrm>
            <a:off x="3635375" y="5535613"/>
            <a:ext cx="2087563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19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世纪中期的显微镜</a:t>
            </a:r>
            <a:endParaRPr lang="zh-CN" altLang="en-US" sz="28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1511" name="Picture 7" descr="2004414105456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788" y="1524000"/>
            <a:ext cx="1960562" cy="3810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2" name="Text Box 8"/>
          <p:cNvSpPr txBox="1"/>
          <p:nvPr/>
        </p:nvSpPr>
        <p:spPr>
          <a:xfrm>
            <a:off x="6300788" y="5535613"/>
            <a:ext cx="2211387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世纪初期的显微镜</a:t>
            </a:r>
            <a:endParaRPr lang="zh-CN" altLang="en-US" sz="28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69" name="文本框 6145"/>
          <p:cNvSpPr txBox="1"/>
          <p:nvPr/>
        </p:nvSpPr>
        <p:spPr>
          <a:xfrm>
            <a:off x="1447800" y="166688"/>
            <a:ext cx="6248400" cy="703580"/>
          </a:xfrm>
          <a:prstGeom prst="rect">
            <a:avLst/>
          </a:prstGeom>
          <a:solidFill>
            <a:schemeClr val="bg1"/>
          </a:solidFill>
          <a:ln w="762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0170" tIns="46990" rIns="90170" bIns="46990"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4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光学</a:t>
            </a: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显微镜的</a:t>
            </a:r>
            <a:r>
              <a:rPr lang="zh-CN" altLang="en-US" sz="4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发展</a:t>
            </a:r>
            <a:endParaRPr lang="zh-CN" altLang="en-US" sz="4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8193" name="" r:id="rId5" imgW="826135" imgH="566420"/>
        </mc:Choice>
        <mc:Fallback>
          <p:control name="" r:id="rId5" imgW="826135" imgH="566420">
            <p:pic>
              <p:nvPicPr>
                <p:cNvPr id="0" name="Host Control  8192"/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8298180" y="126365"/>
                  <a:ext cx="826135" cy="5664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10" grpId="0"/>
      <p:bldP spid="215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6" name="Rectangle 63"/>
          <p:cNvSpPr>
            <a:spLocks noGrp="1"/>
          </p:cNvSpPr>
          <p:nvPr>
            <p:ph type="dt" sz="half" idx="10"/>
          </p:nvPr>
        </p:nvSpPr>
        <p:spPr/>
        <p:txBody>
          <a:bodyPr wrap="square" lIns="91440" tIns="45720" rIns="91440" bIns="45720" anchor="t"/>
          <a:p>
            <a:pPr indent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147" name="Rectangle 6"/>
          <p:cNvSpPr>
            <a:spLocks noGrp="1"/>
          </p:cNvSpPr>
          <p:nvPr>
            <p:ph type="sldNum" sz="quarter" idx="12"/>
          </p:nvPr>
        </p:nvSpPr>
        <p:spPr/>
        <p:txBody>
          <a:bodyPr wrap="square" lIns="91440" tIns="45720" rIns="91440" bIns="45720" anchor="t"/>
          <a:p>
            <a:pPr indent="0" algn="r"/>
            <a:fld id="{9A0DB2DC-4C9A-4742-B13C-FB6460FD3503}" type="slidenum">
              <a:rPr lang="zh-CN" altLang="en-US" sz="1400" b="0" dirty="0">
                <a:solidFill>
                  <a:schemeClr val="hlink"/>
                </a:solidFill>
                <a:ea typeface="宋体" panose="02010600030101010101" pitchFamily="2" charset="-122"/>
              </a:rPr>
            </a:fld>
            <a:endParaRPr lang="zh-CN" altLang="en-US" sz="1400" b="0" dirty="0">
              <a:solidFill>
                <a:schemeClr val="hlink"/>
              </a:solidFill>
              <a:ea typeface="宋体" panose="02010600030101010101" pitchFamily="2" charset="-122"/>
            </a:endParaRPr>
          </a:p>
        </p:txBody>
      </p:sp>
      <p:sp>
        <p:nvSpPr>
          <p:cNvPr id="6169" name="文本框 6145"/>
          <p:cNvSpPr txBox="1"/>
          <p:nvPr/>
        </p:nvSpPr>
        <p:spPr>
          <a:xfrm>
            <a:off x="1447800" y="166688"/>
            <a:ext cx="6248400" cy="703580"/>
          </a:xfrm>
          <a:prstGeom prst="rect">
            <a:avLst/>
          </a:prstGeom>
          <a:solidFill>
            <a:schemeClr val="bg1"/>
          </a:solidFill>
          <a:ln w="762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0170" tIns="46990" rIns="90170" bIns="46990"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400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光学</a:t>
            </a: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显微镜的</a:t>
            </a:r>
            <a:r>
              <a:rPr lang="zh-CN" altLang="en-US" sz="400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发展</a:t>
            </a:r>
            <a:endParaRPr lang="zh-CN" altLang="en-US" sz="4000" b="1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530" name="图片 22529" descr="C:/Users/Administrator/Desktop/5.5显微镜和望远镜资料/http:/dns.takes.tpc.edu.tw/~micro/images/TB-2016R.jpg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1173163" y="1570038"/>
            <a:ext cx="2684462" cy="3455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1" name="图片 22530" descr="C:/Users/Administrator/Desktop/5.5显微镜和望远镜资料/http:/dns.takes.tpc.edu.tw/~micro/images/jcm-45.jpg"/>
          <p:cNvPicPr>
            <a:picLocks noChangeAspect="1"/>
          </p:cNvPicPr>
          <p:nvPr/>
        </p:nvPicPr>
        <p:blipFill>
          <a:blip r:embed="rId4" r:link="rId5">
            <a:lum contrast="-12000"/>
          </a:blip>
          <a:stretch>
            <a:fillRect/>
          </a:stretch>
        </p:blipFill>
        <p:spPr>
          <a:xfrm>
            <a:off x="5150803" y="1570038"/>
            <a:ext cx="2705100" cy="3455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2" name="文本框 22531"/>
          <p:cNvSpPr txBox="1"/>
          <p:nvPr/>
        </p:nvSpPr>
        <p:spPr>
          <a:xfrm>
            <a:off x="906145" y="5428933"/>
            <a:ext cx="2951163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切片显微镜</a:t>
            </a:r>
            <a:endParaRPr lang="zh-CN" altLang="en-US" sz="28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3" name="文本框 22532"/>
          <p:cNvSpPr txBox="1"/>
          <p:nvPr/>
        </p:nvSpPr>
        <p:spPr>
          <a:xfrm>
            <a:off x="5535295" y="5429250"/>
            <a:ext cx="2160588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解剖显微镜</a:t>
            </a:r>
            <a:endParaRPr lang="zh-CN" altLang="en-US" sz="28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9217" name="" r:id="rId6" imgW="826135" imgH="566420"/>
        </mc:Choice>
        <mc:Fallback>
          <p:control name="" r:id="rId6" imgW="826135" imgH="566420">
            <p:pic>
              <p:nvPicPr>
                <p:cNvPr id="0" name="Host Control  9216"/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8298180" y="126365"/>
                  <a:ext cx="826135" cy="5664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225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770" y="2271395"/>
            <a:ext cx="6191250" cy="4368800"/>
          </a:xfrm>
          <a:prstGeom prst="rect">
            <a:avLst/>
          </a:prstGeom>
        </p:spPr>
      </p:pic>
      <p:sp>
        <p:nvSpPr>
          <p:cNvPr id="6146" name="Rectangle 63"/>
          <p:cNvSpPr>
            <a:spLocks noGrp="1"/>
          </p:cNvSpPr>
          <p:nvPr>
            <p:ph type="dt" sz="half" idx="10"/>
          </p:nvPr>
        </p:nvSpPr>
        <p:spPr/>
        <p:txBody>
          <a:bodyPr wrap="square" lIns="91440" tIns="45720" rIns="91440" bIns="45720" anchor="t"/>
          <a:p>
            <a:pPr indent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147" name="Rectangle 6"/>
          <p:cNvSpPr>
            <a:spLocks noGrp="1"/>
          </p:cNvSpPr>
          <p:nvPr>
            <p:ph type="sldNum" sz="quarter" idx="12"/>
          </p:nvPr>
        </p:nvSpPr>
        <p:spPr/>
        <p:txBody>
          <a:bodyPr wrap="square" lIns="91440" tIns="45720" rIns="91440" bIns="45720" anchor="t"/>
          <a:p>
            <a:pPr indent="0" algn="r"/>
            <a:fld id="{9A0DB2DC-4C9A-4742-B13C-FB6460FD3503}" type="slidenum">
              <a:rPr lang="zh-CN" altLang="en-US" sz="1400" b="0" dirty="0">
                <a:solidFill>
                  <a:schemeClr val="hlink"/>
                </a:solidFill>
                <a:ea typeface="宋体" panose="02010600030101010101" pitchFamily="2" charset="-122"/>
              </a:rPr>
            </a:fld>
            <a:endParaRPr lang="zh-CN" altLang="en-US" sz="1400" b="0" dirty="0">
              <a:solidFill>
                <a:schemeClr val="hlink"/>
              </a:solidFill>
              <a:ea typeface="宋体" panose="02010600030101010101" pitchFamily="2" charset="-122"/>
            </a:endParaRPr>
          </a:p>
        </p:txBody>
      </p:sp>
      <p:sp>
        <p:nvSpPr>
          <p:cNvPr id="6169" name="文本框 6145"/>
          <p:cNvSpPr txBox="1"/>
          <p:nvPr/>
        </p:nvSpPr>
        <p:spPr>
          <a:xfrm>
            <a:off x="1447800" y="166688"/>
            <a:ext cx="6248400" cy="703580"/>
          </a:xfrm>
          <a:prstGeom prst="rect">
            <a:avLst/>
          </a:prstGeom>
          <a:solidFill>
            <a:schemeClr val="bg1"/>
          </a:solidFill>
          <a:ln w="762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0170" tIns="46990" rIns="90170" bIns="46990"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4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望远镜</a:t>
            </a: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的主要</a:t>
            </a:r>
            <a:r>
              <a:rPr lang="zh-CN" altLang="en-US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</a:t>
            </a:r>
            <a:endParaRPr lang="zh-CN" altLang="en-US" sz="4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1013460"/>
            <a:ext cx="3495040" cy="2209800"/>
          </a:xfrm>
          <a:prstGeom prst="rect">
            <a:avLst/>
          </a:prstGeom>
        </p:spPr>
      </p:pic>
      <p:pic>
        <p:nvPicPr>
          <p:cNvPr id="6" name="图片 5" descr="1030400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6990" y="1586865"/>
            <a:ext cx="5230495" cy="4302125"/>
          </a:xfrm>
          <a:prstGeom prst="rect">
            <a:avLst/>
          </a:prstGeom>
        </p:spPr>
      </p:pic>
      <p:sp>
        <p:nvSpPr>
          <p:cNvPr id="40966" name="Rectangle 6"/>
          <p:cNvSpPr/>
          <p:nvPr/>
        </p:nvSpPr>
        <p:spPr>
          <a:xfrm>
            <a:off x="3856990" y="1125220"/>
            <a:ext cx="6965315" cy="8096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just" eaLnBrk="1" hangingPunct="1">
              <a:lnSpc>
                <a:spcPct val="125000"/>
              </a:lnSpc>
            </a:pPr>
            <a:r>
              <a:rPr lang="zh-CN" altLang="en-US" sz="3200" b="1" dirty="0">
                <a:solidFill>
                  <a:srgbClr val="0066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开普勒望远镜  </a:t>
            </a:r>
            <a:endParaRPr lang="zh-CN" altLang="en-US" sz="3200" b="1" dirty="0">
              <a:solidFill>
                <a:srgbClr val="0066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just" eaLnBrk="1" hangingPunct="1">
              <a:lnSpc>
                <a:spcPct val="125000"/>
              </a:lnSpc>
            </a:pPr>
            <a:r>
              <a:rPr lang="en-US" altLang="zh-CN" sz="3200" b="1" dirty="0">
                <a:solidFill>
                  <a:srgbClr val="0066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3200" b="1" dirty="0">
                <a:solidFill>
                  <a:srgbClr val="0066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折射式天文望远镜</a:t>
            </a:r>
            <a:r>
              <a:rPr lang="en-US" altLang="zh-CN" sz="3200" b="1" dirty="0">
                <a:solidFill>
                  <a:srgbClr val="0066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en-US" altLang="zh-CN" sz="3200" b="1" dirty="0">
              <a:solidFill>
                <a:srgbClr val="0066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96200" y="2071370"/>
            <a:ext cx="889000" cy="518160"/>
          </a:xfrm>
          <a:prstGeom prst="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txBody>
          <a:bodyPr wrap="square" rtlCol="0">
            <a:spAutoFit/>
          </a:bodyPr>
          <a:p>
            <a:r>
              <a:rPr lang="en-US" altLang="zh-CN" sz="2800" b="1"/>
              <a:t>1</a:t>
            </a:r>
            <a:endParaRPr lang="en-US" altLang="zh-CN" sz="2800" b="1"/>
          </a:p>
        </p:txBody>
      </p:sp>
      <p:sp>
        <p:nvSpPr>
          <p:cNvPr id="7" name="文本框 6"/>
          <p:cNvSpPr txBox="1"/>
          <p:nvPr/>
        </p:nvSpPr>
        <p:spPr>
          <a:xfrm>
            <a:off x="4462145" y="3916680"/>
            <a:ext cx="876300" cy="518160"/>
          </a:xfrm>
          <a:prstGeom prst="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txBody>
          <a:bodyPr wrap="square" rtlCol="0">
            <a:spAutoFit/>
          </a:bodyPr>
          <a:p>
            <a:r>
              <a:rPr lang="en-US" altLang="zh-CN" sz="2800" b="1"/>
              <a:t>2</a:t>
            </a:r>
            <a:endParaRPr lang="en-US" altLang="zh-CN" sz="2800" b="1"/>
          </a:p>
        </p:txBody>
      </p:sp>
      <p:sp>
        <p:nvSpPr>
          <p:cNvPr id="10" name="文本框 9"/>
          <p:cNvSpPr txBox="1"/>
          <p:nvPr/>
        </p:nvSpPr>
        <p:spPr>
          <a:xfrm>
            <a:off x="361950" y="5654675"/>
            <a:ext cx="8239760" cy="10668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en-US" altLang="zh-CN" sz="3200" b="1"/>
              <a:t>3.</a:t>
            </a:r>
            <a:r>
              <a:rPr lang="zh-CN" altLang="en-US" sz="3200" b="1"/>
              <a:t>利用实物并对着</a:t>
            </a:r>
            <a:r>
              <a:rPr lang="en-US" altLang="zh-CN" sz="3200" b="1"/>
              <a:t>ppt</a:t>
            </a:r>
            <a:r>
              <a:rPr lang="zh-CN" altLang="en-US" sz="3200" b="1"/>
              <a:t>中的图一一对应介绍上图</a:t>
            </a:r>
            <a:r>
              <a:rPr lang="en-US" altLang="zh-CN" sz="3200" b="1"/>
              <a:t>2</a:t>
            </a:r>
            <a:r>
              <a:rPr lang="zh-CN" altLang="en-US" sz="3200" b="1"/>
              <a:t>个位置的名称（</a:t>
            </a:r>
            <a:r>
              <a:rPr lang="zh-CN" altLang="en-US" sz="3200" b="1">
                <a:solidFill>
                  <a:srgbClr val="FF0000"/>
                </a:solidFill>
              </a:rPr>
              <a:t>谁来展示？？</a:t>
            </a:r>
            <a:r>
              <a:rPr lang="zh-CN" altLang="en-US" sz="3200" b="1"/>
              <a:t>）</a:t>
            </a:r>
            <a:endParaRPr lang="zh-CN" altLang="en-US" sz="3200" b="1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4337" name="" r:id="rId5" imgW="826135" imgH="566420"/>
        </mc:Choice>
        <mc:Fallback>
          <p:control name="" r:id="rId5" imgW="826135" imgH="566420">
            <p:pic>
              <p:nvPicPr>
                <p:cNvPr id="0" name="Host Control  14336"/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8298180" y="126365"/>
                  <a:ext cx="826135" cy="5664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7" grpId="0" bldLvl="0" animBg="1"/>
      <p:bldP spid="2" grpId="1" animBg="1"/>
      <p:bldP spid="7" grpId="1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9F325A3-D3B4-432E-AED8-2B06D7E68566}" type="datetime1"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6169" name="文本框 6145"/>
          <p:cNvSpPr txBox="1"/>
          <p:nvPr/>
        </p:nvSpPr>
        <p:spPr>
          <a:xfrm>
            <a:off x="1447800" y="166688"/>
            <a:ext cx="6248400" cy="703580"/>
          </a:xfrm>
          <a:prstGeom prst="rect">
            <a:avLst/>
          </a:prstGeom>
          <a:solidFill>
            <a:schemeClr val="bg1"/>
          </a:solidFill>
          <a:ln w="762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0170" tIns="46990" rIns="90170" bIns="46990"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4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体验</a:t>
            </a: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用望远镜</a:t>
            </a:r>
            <a:r>
              <a:rPr lang="zh-CN" altLang="en-US" sz="4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</a:t>
            </a:r>
            <a:endParaRPr lang="zh-CN" altLang="en-US" sz="4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6105" y="1774190"/>
            <a:ext cx="6918960" cy="37534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06065" y="5842000"/>
            <a:ext cx="5969000" cy="57912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p>
            <a:r>
              <a:rPr lang="en-US" altLang="zh-CN" sz="3200"/>
              <a:t>    </a:t>
            </a:r>
            <a:r>
              <a:rPr lang="zh-CN" altLang="en-US" sz="3200"/>
              <a:t>这</a:t>
            </a:r>
            <a:r>
              <a:rPr lang="zh-CN" altLang="en-US" sz="3200">
                <a:solidFill>
                  <a:srgbClr val="FF0000"/>
                </a:solidFill>
              </a:rPr>
              <a:t>像</a:t>
            </a:r>
            <a:r>
              <a:rPr lang="zh-CN" altLang="en-US" sz="3200"/>
              <a:t>背后的</a:t>
            </a:r>
            <a:r>
              <a:rPr lang="zh-CN" altLang="en-US" sz="3200">
                <a:solidFill>
                  <a:srgbClr val="FF0000"/>
                </a:solidFill>
              </a:rPr>
              <a:t>原理是什么呢？？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37590" y="1012190"/>
            <a:ext cx="807656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3200" b="1"/>
              <a:t>4.</a:t>
            </a:r>
            <a:r>
              <a:rPr lang="zh-CN" altLang="en-US" sz="3200" b="1"/>
              <a:t>用望远镜观察看看（</a:t>
            </a:r>
            <a:r>
              <a:rPr lang="zh-CN" altLang="en-US" sz="3200" b="1">
                <a:solidFill>
                  <a:srgbClr val="FF0000"/>
                </a:solidFill>
              </a:rPr>
              <a:t>像有什么不同？？</a:t>
            </a:r>
            <a:r>
              <a:rPr lang="zh-CN" altLang="en-US" sz="3200" b="1"/>
              <a:t>）</a:t>
            </a:r>
            <a:endParaRPr lang="zh-CN" altLang="en-US" sz="3200" b="1"/>
          </a:p>
        </p:txBody>
      </p:sp>
      <p:sp>
        <p:nvSpPr>
          <p:cNvPr id="4" name="文本框 3"/>
          <p:cNvSpPr txBox="1"/>
          <p:nvPr/>
        </p:nvSpPr>
        <p:spPr>
          <a:xfrm>
            <a:off x="457200" y="2353945"/>
            <a:ext cx="1256665" cy="701040"/>
          </a:xfrm>
          <a:prstGeom prst="rect">
            <a:avLst/>
          </a:prstGeom>
          <a:noFill/>
          <a:ln>
            <a:solidFill>
              <a:srgbClr val="FFFF00"/>
            </a:solidFill>
          </a:ln>
          <a:effectLst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很近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7200" y="3399790"/>
            <a:ext cx="1256665" cy="701040"/>
          </a:xfrm>
          <a:prstGeom prst="rect">
            <a:avLst/>
          </a:prstGeom>
          <a:noFill/>
          <a:ln>
            <a:solidFill>
              <a:srgbClr val="FFFF00"/>
            </a:solidFill>
          </a:ln>
          <a:effectLst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很大</a:t>
            </a:r>
            <a:endParaRPr lang="zh-CN" altLang="en-US" sz="4000">
              <a:solidFill>
                <a:srgbClr val="FF0000"/>
              </a:solidFill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5361" name="" r:id="rId3" imgW="826135" imgH="566420"/>
        </mc:Choice>
        <mc:Fallback>
          <p:control name="" r:id="rId3" imgW="826135" imgH="566420">
            <p:pic>
              <p:nvPicPr>
                <p:cNvPr id="0" name="Host Control  15360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8298180" y="126365"/>
                  <a:ext cx="826135" cy="5664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177925"/>
            <a:ext cx="7847330" cy="3676015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9F325A3-D3B4-432E-AED8-2B06D7E68566}" type="datetime1"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6169" name="文本框 6145"/>
          <p:cNvSpPr txBox="1"/>
          <p:nvPr/>
        </p:nvSpPr>
        <p:spPr>
          <a:xfrm>
            <a:off x="1447800" y="166688"/>
            <a:ext cx="6248400" cy="703580"/>
          </a:xfrm>
          <a:prstGeom prst="rect">
            <a:avLst/>
          </a:prstGeom>
          <a:solidFill>
            <a:schemeClr val="bg1"/>
          </a:solidFill>
          <a:ln w="762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0170" tIns="46990" rIns="90170" bIns="46990"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4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望远镜</a:t>
            </a: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的成像</a:t>
            </a:r>
            <a:r>
              <a:rPr lang="zh-CN" altLang="en-US" sz="4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原理</a:t>
            </a:r>
            <a:endParaRPr lang="zh-CN" altLang="en-US" sz="4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145" y="981710"/>
            <a:ext cx="1256665" cy="701040"/>
          </a:xfrm>
          <a:prstGeom prst="rect">
            <a:avLst/>
          </a:prstGeom>
          <a:solidFill>
            <a:schemeClr val="bg1"/>
          </a:solidFill>
          <a:ln>
            <a:solidFill>
              <a:srgbClr val="FFFF00"/>
            </a:solidFill>
          </a:ln>
          <a:effectLst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很近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73810" y="981710"/>
            <a:ext cx="1256665" cy="701040"/>
          </a:xfrm>
          <a:prstGeom prst="rect">
            <a:avLst/>
          </a:prstGeom>
          <a:solidFill>
            <a:schemeClr val="bg1"/>
          </a:solidFill>
          <a:ln>
            <a:solidFill>
              <a:srgbClr val="FFFF00"/>
            </a:solidFill>
          </a:ln>
          <a:effectLst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很大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59985" y="2125345"/>
            <a:ext cx="452120" cy="817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下箭头 4"/>
          <p:cNvSpPr/>
          <p:nvPr/>
        </p:nvSpPr>
        <p:spPr>
          <a:xfrm>
            <a:off x="5342255" y="3078480"/>
            <a:ext cx="130810" cy="452755"/>
          </a:xfrm>
          <a:prstGeom prst="downArrow">
            <a:avLst/>
          </a:prstGeom>
          <a:solidFill>
            <a:srgbClr val="FF0000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23940" y="1851025"/>
            <a:ext cx="529590" cy="2302510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90800" y="4167505"/>
            <a:ext cx="1034415" cy="569595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23940" y="4167505"/>
            <a:ext cx="1034415" cy="569595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218680" y="2179320"/>
            <a:ext cx="452120" cy="7632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8355" y="2179320"/>
            <a:ext cx="635635" cy="1250315"/>
          </a:xfrm>
          <a:prstGeom prst="rect">
            <a:avLst/>
          </a:prstGeom>
        </p:spPr>
      </p:pic>
      <p:cxnSp>
        <p:nvCxnSpPr>
          <p:cNvPr id="26" name="直接连接符 25"/>
          <p:cNvCxnSpPr/>
          <p:nvPr/>
        </p:nvCxnSpPr>
        <p:spPr>
          <a:xfrm flipH="1">
            <a:off x="3428365" y="3531870"/>
            <a:ext cx="1945005" cy="802005"/>
          </a:xfrm>
          <a:prstGeom prst="line">
            <a:avLst/>
          </a:prstGeom>
          <a:ln w="28575" cmpd="sng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下箭头 24"/>
          <p:cNvSpPr/>
          <p:nvPr/>
        </p:nvSpPr>
        <p:spPr>
          <a:xfrm>
            <a:off x="3302000" y="3156585"/>
            <a:ext cx="323215" cy="1177290"/>
          </a:xfrm>
          <a:prstGeom prst="downArrow">
            <a:avLst/>
          </a:prstGeom>
          <a:solidFill>
            <a:schemeClr val="accent3">
              <a:lumMod val="95000"/>
            </a:schemeClr>
          </a:solidFill>
          <a:ln w="12700" cmpd="sng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Text Box 4"/>
          <p:cNvSpPr txBox="1"/>
          <p:nvPr/>
        </p:nvSpPr>
        <p:spPr>
          <a:xfrm>
            <a:off x="17145" y="4884420"/>
            <a:ext cx="8287385" cy="100584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lvl="0" algn="just" eaLnBrk="1" hangingPunct="1"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物镜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：相当一样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拉近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了物体的距离（和照相机镜头原理相同）</a:t>
            </a:r>
            <a:endParaRPr lang="zh-CN" altLang="en-US" sz="28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Text Box 5"/>
          <p:cNvSpPr txBox="1"/>
          <p:nvPr/>
        </p:nvSpPr>
        <p:spPr>
          <a:xfrm>
            <a:off x="2521585" y="5426075"/>
            <a:ext cx="3278505" cy="518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lvl="0" algn="just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66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成倒立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缩小</a:t>
            </a:r>
            <a:r>
              <a:rPr lang="zh-CN" altLang="en-US" sz="2800" b="1" dirty="0">
                <a:solidFill>
                  <a:srgbClr val="0066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的实像。</a:t>
            </a:r>
            <a:endParaRPr lang="zh-CN" altLang="en-US" sz="2800" b="1" dirty="0">
              <a:solidFill>
                <a:srgbClr val="0066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Text Box 11"/>
          <p:cNvSpPr txBox="1"/>
          <p:nvPr/>
        </p:nvSpPr>
        <p:spPr>
          <a:xfrm>
            <a:off x="51435" y="5943918"/>
            <a:ext cx="9072563" cy="77724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algn="just" eaLnBrk="1" hangingPunct="1">
              <a:lnSpc>
                <a:spcPct val="125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目镜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：相当于放大镜（成正立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放大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的虚像），</a:t>
            </a:r>
            <a:endParaRPr lang="zh-CN" altLang="en-US" sz="28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Text Box 11"/>
          <p:cNvSpPr txBox="1"/>
          <p:nvPr/>
        </p:nvSpPr>
        <p:spPr>
          <a:xfrm>
            <a:off x="-34925" y="981393"/>
            <a:ext cx="9072563" cy="62484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algn="just" eaLnBrk="1" hangingPunct="1">
              <a:lnSpc>
                <a:spcPct val="125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总结：望远镜的原理是把远处的物体</a:t>
            </a:r>
            <a:endParaRPr lang="zh-CN" altLang="en-US" sz="28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883910" y="1108710"/>
            <a:ext cx="1334770" cy="57912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拉近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889750" y="959485"/>
            <a:ext cx="1764665" cy="82296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再</a:t>
            </a: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放大</a:t>
            </a:r>
            <a:endParaRPr lang="zh-CN" altLang="en-US" sz="4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上箭头 12"/>
          <p:cNvSpPr/>
          <p:nvPr/>
        </p:nvSpPr>
        <p:spPr>
          <a:xfrm>
            <a:off x="866140" y="1782445"/>
            <a:ext cx="407035" cy="1374140"/>
          </a:xfrm>
          <a:prstGeom prst="upArrow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-9525" y="2620010"/>
            <a:ext cx="5382260" cy="904240"/>
            <a:chOff x="27" y="4137"/>
            <a:chExt cx="8476" cy="1424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27" y="4137"/>
              <a:ext cx="8476" cy="1425"/>
            </a:xfrm>
            <a:prstGeom prst="line">
              <a:avLst/>
            </a:prstGeom>
            <a:noFill/>
            <a:ln w="9525" cap="flat" cmpd="sng" algn="ctr">
              <a:solidFill>
                <a:srgbClr val="FF0000"/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箭头连接符 27"/>
            <p:cNvCxnSpPr/>
            <p:nvPr/>
          </p:nvCxnSpPr>
          <p:spPr>
            <a:xfrm>
              <a:off x="2322" y="4522"/>
              <a:ext cx="1080" cy="163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-34925" y="3117215"/>
            <a:ext cx="5407660" cy="39370"/>
            <a:chOff x="-55" y="4909"/>
            <a:chExt cx="8516" cy="62"/>
          </a:xfrm>
        </p:grpSpPr>
        <p:cxnSp>
          <p:nvCxnSpPr>
            <p:cNvPr id="15" name="直接连接符 14"/>
            <p:cNvCxnSpPr/>
            <p:nvPr/>
          </p:nvCxnSpPr>
          <p:spPr>
            <a:xfrm flipV="1">
              <a:off x="-55" y="4909"/>
              <a:ext cx="8517" cy="62"/>
            </a:xfrm>
            <a:prstGeom prst="line">
              <a:avLst/>
            </a:prstGeom>
            <a:noFill/>
            <a:ln w="9525" cap="flat" cmpd="sng" algn="ctr">
              <a:solidFill>
                <a:srgbClr val="FF0000"/>
              </a:solidFill>
              <a:prstDash val="soli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箭头连接符 29"/>
            <p:cNvCxnSpPr/>
            <p:nvPr/>
          </p:nvCxnSpPr>
          <p:spPr>
            <a:xfrm flipV="1">
              <a:off x="2098" y="4930"/>
              <a:ext cx="876" cy="2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5407660" y="2716530"/>
            <a:ext cx="1720850" cy="814070"/>
            <a:chOff x="8516" y="4278"/>
            <a:chExt cx="2710" cy="1282"/>
          </a:xfrm>
        </p:grpSpPr>
        <p:cxnSp>
          <p:nvCxnSpPr>
            <p:cNvPr id="22" name="直接连接符 21"/>
            <p:cNvCxnSpPr>
              <a:stCxn id="5" idx="2"/>
            </p:cNvCxnSpPr>
            <p:nvPr/>
          </p:nvCxnSpPr>
          <p:spPr>
            <a:xfrm flipV="1">
              <a:off x="8516" y="4278"/>
              <a:ext cx="2711" cy="1283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2" name="直接箭头连接符 31"/>
            <p:cNvCxnSpPr/>
            <p:nvPr/>
          </p:nvCxnSpPr>
          <p:spPr>
            <a:xfrm flipV="1">
              <a:off x="9291" y="4441"/>
              <a:ext cx="1548" cy="754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5412105" y="3116580"/>
            <a:ext cx="1992630" cy="635"/>
            <a:chOff x="8523" y="4908"/>
            <a:chExt cx="3138" cy="1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8523" y="4908"/>
              <a:ext cx="3138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4" name="直接箭头连接符 33"/>
            <p:cNvCxnSpPr/>
            <p:nvPr/>
          </p:nvCxnSpPr>
          <p:spPr>
            <a:xfrm>
              <a:off x="9128" y="4909"/>
              <a:ext cx="1487" cy="0"/>
            </a:xfrm>
            <a:prstGeom prst="straightConnector1">
              <a:avLst/>
            </a:prstGeom>
            <a:ln>
              <a:solidFill>
                <a:srgbClr val="0000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ontrols>
      <mc:AlternateContent xmlns:mc="http://schemas.openxmlformats.org/markup-compatibility/2006">
        <mc:Choice xmlns:v="urn:schemas-microsoft-com:vml" Requires="v">
          <p:control spid="16385" name="" r:id="rId4" imgW="826135" imgH="566420"/>
        </mc:Choice>
        <mc:Fallback>
          <p:control name="" r:id="rId4" imgW="826135" imgH="566420">
            <p:pic>
              <p:nvPicPr>
                <p:cNvPr id="0" name="Host Control  16384"/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8298180" y="126365"/>
                  <a:ext cx="826135" cy="5664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 bldLvl="0" animBg="1"/>
      <p:bldP spid="12" grpId="0" bldLvl="0" animBg="1"/>
      <p:bldP spid="16" grpId="0" bldLvl="0" animBg="1"/>
      <p:bldP spid="7" grpId="0" animBg="1"/>
      <p:bldP spid="10" grpId="0" animBg="1"/>
      <p:bldP spid="25" grpId="0" animBg="1"/>
      <p:bldP spid="17" grpId="0" bldLvl="0" animBg="1"/>
      <p:bldP spid="18" grpId="0" bldLvl="0" animBg="1"/>
      <p:bldP spid="19" grpId="0" bldLvl="0" animBg="1"/>
      <p:bldP spid="20" grpId="0" bldLvl="0" animBg="1"/>
      <p:bldP spid="8" grpId="0" animBg="1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6" name="Rectangle 63"/>
          <p:cNvSpPr>
            <a:spLocks noGrp="1"/>
          </p:cNvSpPr>
          <p:nvPr>
            <p:ph type="dt" sz="half" idx="10"/>
          </p:nvPr>
        </p:nvSpPr>
        <p:spPr/>
        <p:txBody>
          <a:bodyPr wrap="square" lIns="91440" tIns="45720" rIns="91440" bIns="45720" anchor="t"/>
          <a:p>
            <a:pPr indent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147" name="Rectangle 6"/>
          <p:cNvSpPr>
            <a:spLocks noGrp="1"/>
          </p:cNvSpPr>
          <p:nvPr>
            <p:ph type="sldNum" sz="quarter" idx="12"/>
          </p:nvPr>
        </p:nvSpPr>
        <p:spPr/>
        <p:txBody>
          <a:bodyPr wrap="square" lIns="91440" tIns="45720" rIns="91440" bIns="45720" anchor="t"/>
          <a:p>
            <a:pPr indent="0" algn="r"/>
            <a:fld id="{9A0DB2DC-4C9A-4742-B13C-FB6460FD3503}" type="slidenum">
              <a:rPr lang="zh-CN" altLang="en-US" sz="1400" b="0" dirty="0">
                <a:solidFill>
                  <a:schemeClr val="hlink"/>
                </a:solidFill>
                <a:ea typeface="宋体" panose="02010600030101010101" pitchFamily="2" charset="-122"/>
              </a:rPr>
            </a:fld>
            <a:endParaRPr lang="zh-CN" altLang="en-US" sz="1400" b="0" dirty="0">
              <a:solidFill>
                <a:schemeClr val="hlink"/>
              </a:solidFill>
              <a:ea typeface="宋体" panose="02010600030101010101" pitchFamily="2" charset="-122"/>
            </a:endParaRPr>
          </a:p>
        </p:txBody>
      </p:sp>
      <p:sp>
        <p:nvSpPr>
          <p:cNvPr id="6169" name="文本框 6145"/>
          <p:cNvSpPr txBox="1"/>
          <p:nvPr/>
        </p:nvSpPr>
        <p:spPr>
          <a:xfrm>
            <a:off x="1447800" y="166688"/>
            <a:ext cx="6248400" cy="703580"/>
          </a:xfrm>
          <a:prstGeom prst="rect">
            <a:avLst/>
          </a:prstGeom>
          <a:solidFill>
            <a:schemeClr val="bg1"/>
          </a:solidFill>
          <a:ln w="762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0170" tIns="46990" rIns="90170" bIns="46990"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当堂练习</a:t>
            </a:r>
            <a:endParaRPr lang="zh-CN" altLang="en-US" sz="4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6550" y="1310640"/>
            <a:ext cx="8523605" cy="30175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zh-CN" altLang="en-US" sz="3200"/>
              <a:t>（</a:t>
            </a:r>
            <a:r>
              <a:rPr lang="zh-CN" altLang="en-US" sz="3200">
                <a:solidFill>
                  <a:srgbClr val="FF0000"/>
                </a:solidFill>
              </a:rPr>
              <a:t>双选</a:t>
            </a:r>
            <a:r>
              <a:rPr lang="zh-CN" altLang="en-US" sz="3200"/>
              <a:t>）如图由两组凸透镜组成的望远镜，关于两组透镜的作用下列说法中正确的是（　　）</a:t>
            </a:r>
            <a:endParaRPr lang="zh-CN" altLang="en-US" sz="3200"/>
          </a:p>
          <a:p>
            <a:r>
              <a:rPr lang="zh-CN" altLang="en-US" sz="3200"/>
              <a:t>A．物镜相当于照相机</a:t>
            </a:r>
            <a:endParaRPr lang="zh-CN" altLang="en-US" sz="3200"/>
          </a:p>
          <a:p>
            <a:r>
              <a:rPr lang="zh-CN" altLang="en-US" sz="3200"/>
              <a:t>B．物镜相当于投影仪</a:t>
            </a:r>
            <a:endParaRPr lang="zh-CN" altLang="en-US" sz="3200"/>
          </a:p>
          <a:p>
            <a:r>
              <a:rPr lang="zh-CN" altLang="en-US" sz="3200"/>
              <a:t>C．目镜相当于投影仪</a:t>
            </a:r>
            <a:endParaRPr lang="zh-CN" altLang="en-US" sz="3200"/>
          </a:p>
          <a:p>
            <a:r>
              <a:rPr lang="zh-CN" altLang="en-US" sz="3200"/>
              <a:t>D．目镜相当于放大镜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7660005" y="1772285"/>
            <a:ext cx="120205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</a:rPr>
              <a:t>AD</a:t>
            </a:r>
            <a:endParaRPr lang="en-US" altLang="zh-CN" sz="3600">
              <a:solidFill>
                <a:srgbClr val="FF0000"/>
              </a:solidFill>
            </a:endParaRPr>
          </a:p>
        </p:txBody>
      </p:sp>
      <p:sp>
        <p:nvSpPr>
          <p:cNvPr id="2" name="新月形 1">
            <a:hlinkClick r:id="" action="ppaction://hlinkshowjump?jump=lastslide"/>
          </p:cNvPr>
          <p:cNvSpPr/>
          <p:nvPr/>
        </p:nvSpPr>
        <p:spPr>
          <a:xfrm>
            <a:off x="7660005" y="6059170"/>
            <a:ext cx="1125855" cy="628015"/>
          </a:xfrm>
          <a:prstGeom prst="moon">
            <a:avLst/>
          </a:prstGeom>
          <a:solidFill>
            <a:srgbClr val="99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6" name="图片 5" descr="103040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6135" y="2412365"/>
            <a:ext cx="4225925" cy="3475990"/>
          </a:xfrm>
          <a:prstGeom prst="rect">
            <a:avLst/>
          </a:prstGeom>
        </p:spPr>
      </p:pic>
    </p:spTree>
    <p:controls>
      <mc:AlternateContent xmlns:mc="http://schemas.openxmlformats.org/markup-compatibility/2006">
        <mc:Choice xmlns:v="urn:schemas-microsoft-com:vml" Requires="v">
          <p:control spid="7169" name="" r:id="rId3" imgW="826135" imgH="566420"/>
        </mc:Choice>
        <mc:Fallback>
          <p:control name="" r:id="rId3" imgW="826135" imgH="566420">
            <p:pic>
              <p:nvPicPr>
                <p:cNvPr id="0" name="Host Control  7168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8298180" y="126365"/>
                  <a:ext cx="826135" cy="5664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9F325A3-D3B4-432E-AED8-2B06D7E68566}" type="datetime1"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6169" name="文本框 6145"/>
          <p:cNvSpPr txBox="1"/>
          <p:nvPr/>
        </p:nvSpPr>
        <p:spPr>
          <a:xfrm>
            <a:off x="1160780" y="167005"/>
            <a:ext cx="6993255" cy="703580"/>
          </a:xfrm>
          <a:prstGeom prst="rect">
            <a:avLst/>
          </a:prstGeom>
          <a:solidFill>
            <a:schemeClr val="bg1"/>
          </a:solidFill>
          <a:ln w="762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0170" tIns="46990" rIns="90170" bIns="46990"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4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体验</a:t>
            </a: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用凸透镜构建</a:t>
            </a:r>
            <a:r>
              <a:rPr lang="zh-CN" altLang="en-US" sz="4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望远镜</a:t>
            </a:r>
            <a:endParaRPr lang="zh-CN" altLang="en-US" sz="4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模拟望远镜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9235" y="1059180"/>
            <a:ext cx="1275080" cy="16268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3190" y="1400175"/>
            <a:ext cx="7913370" cy="9448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温馨提醒</a:t>
            </a:r>
            <a:r>
              <a:rPr lang="zh-CN" altLang="en-US" sz="2800" b="1"/>
              <a:t>：根据望远镜的</a:t>
            </a:r>
            <a:r>
              <a:rPr lang="zh-CN" altLang="en-US" sz="2800" b="1">
                <a:solidFill>
                  <a:srgbClr val="0000FF"/>
                </a:solidFill>
              </a:rPr>
              <a:t>成像原理构建</a:t>
            </a:r>
            <a:r>
              <a:rPr lang="zh-CN" altLang="en-US" sz="2800" b="1"/>
              <a:t>望远镜，大的透镜焦距</a:t>
            </a:r>
            <a:r>
              <a:rPr lang="zh-CN" altLang="en-US" sz="2800" b="1">
                <a:solidFill>
                  <a:srgbClr val="FF0000"/>
                </a:solidFill>
              </a:rPr>
              <a:t>是</a:t>
            </a:r>
            <a:r>
              <a:rPr lang="en-US" altLang="zh-CN" sz="2800" b="1">
                <a:solidFill>
                  <a:srgbClr val="FF0000"/>
                </a:solidFill>
              </a:rPr>
              <a:t>30cm</a:t>
            </a:r>
            <a:r>
              <a:rPr lang="zh-CN" altLang="en-US" sz="2800" b="1">
                <a:solidFill>
                  <a:srgbClr val="FF0000"/>
                </a:solidFill>
              </a:rPr>
              <a:t> ，</a:t>
            </a:r>
            <a:r>
              <a:rPr lang="zh-CN" altLang="en-US" sz="2800" b="1"/>
              <a:t>小的凸透镜焦距</a:t>
            </a:r>
            <a:r>
              <a:rPr lang="zh-CN" altLang="en-US" sz="2800" b="1">
                <a:solidFill>
                  <a:srgbClr val="FF0000"/>
                </a:solidFill>
              </a:rPr>
              <a:t>是</a:t>
            </a:r>
            <a:r>
              <a:rPr lang="en-US" altLang="zh-CN" sz="2800" b="1">
                <a:solidFill>
                  <a:srgbClr val="FF0000"/>
                </a:solidFill>
              </a:rPr>
              <a:t>10cm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280" y="2579370"/>
            <a:ext cx="7818755" cy="283781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8400" y="3188335"/>
            <a:ext cx="635635" cy="1250315"/>
          </a:xfrm>
          <a:prstGeom prst="rect">
            <a:avLst/>
          </a:prstGeom>
        </p:spPr>
      </p:pic>
    </p:spTree>
    <p:controls>
      <mc:AlternateContent xmlns:mc="http://schemas.openxmlformats.org/markup-compatibility/2006">
        <mc:Choice xmlns:v="urn:schemas-microsoft-com:vml" Requires="v">
          <p:control spid="17409" name="" r:id="rId5" imgW="826135" imgH="566420"/>
        </mc:Choice>
        <mc:Fallback>
          <p:control name="" r:id="rId5" imgW="826135" imgH="566420">
            <p:pic>
              <p:nvPicPr>
                <p:cNvPr id="0" name="Host Control  17408"/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8298180" y="126365"/>
                  <a:ext cx="826135" cy="5664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4338" name="图片 14337" descr="10404012##伽利略望远镜"/>
          <p:cNvPicPr>
            <a:picLocks noChangeAspect="1"/>
          </p:cNvPicPr>
          <p:nvPr/>
        </p:nvPicPr>
        <p:blipFill>
          <a:blip r:embed="rId2"/>
          <a:srcRect t="5164"/>
          <a:stretch>
            <a:fillRect/>
          </a:stretch>
        </p:blipFill>
        <p:spPr>
          <a:xfrm>
            <a:off x="476250" y="1358900"/>
            <a:ext cx="2747963" cy="414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文本框 14338"/>
          <p:cNvSpPr txBox="1"/>
          <p:nvPr/>
        </p:nvSpPr>
        <p:spPr>
          <a:xfrm>
            <a:off x="476250" y="5634038"/>
            <a:ext cx="34925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伽利略望远镜</a:t>
            </a:r>
            <a:endParaRPr lang="zh-CN" altLang="en-US" sz="3600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0" name="文本框 14339"/>
          <p:cNvSpPr txBox="1"/>
          <p:nvPr/>
        </p:nvSpPr>
        <p:spPr>
          <a:xfrm>
            <a:off x="2665730" y="1035050"/>
            <a:ext cx="6106795" cy="2529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lnSpc>
                <a:spcPct val="125000"/>
              </a:lnSpc>
            </a:pPr>
            <a:r>
              <a:rPr lang="zh-CN" altLang="en-US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　　</a:t>
            </a:r>
            <a:r>
              <a:rPr lang="zh-CN" altLang="en-US" sz="3200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第一个把望远镜指向天空的是伽利略，支持了哥白尼的“日心说”。第一个观测到了木星的卫星，太阳黑子和月球上的环形山。</a:t>
            </a:r>
            <a:endParaRPr lang="zh-CN" altLang="en-US" sz="3200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13560" y="226695"/>
            <a:ext cx="5133340" cy="701040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square" rtlCol="0" anchor="t">
            <a:spAutoFit/>
          </a:bodyPr>
          <a:p>
            <a:pPr lvl="0" algn="ctr"/>
            <a:r>
              <a:rPr lang="en-US" altLang="zh-CN" b="1">
                <a:solidFill>
                  <a:srgbClr val="0066CC"/>
                </a:solidFill>
                <a:sym typeface="+mn-ea"/>
              </a:rPr>
              <a:t> </a:t>
            </a:r>
            <a:r>
              <a:rPr lang="zh-CN" altLang="en-US" sz="4000" b="1">
                <a:solidFill>
                  <a:srgbClr val="0066CC"/>
                </a:solidFill>
                <a:latin typeface="宋体" panose="02010600030101010101" pitchFamily="2" charset="-122"/>
                <a:sym typeface="+mn-ea"/>
              </a:rPr>
              <a:t>三、探索宇宙</a:t>
            </a:r>
            <a:endParaRPr lang="zh-CN" altLang="en-US" sz="4000" b="1">
              <a:solidFill>
                <a:srgbClr val="0066CC"/>
              </a:solidFill>
              <a:latin typeface="宋体" panose="02010600030101010101" pitchFamily="2" charset="-122"/>
              <a:sym typeface="+mn-ea"/>
            </a:endParaRPr>
          </a:p>
        </p:txBody>
      </p:sp>
      <p:pic>
        <p:nvPicPr>
          <p:cNvPr id="4" name="图片 3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2255" y="3564890"/>
            <a:ext cx="4903470" cy="3203575"/>
          </a:xfrm>
          <a:prstGeom prst="rect">
            <a:avLst/>
          </a:prstGeom>
        </p:spPr>
      </p:pic>
    </p:spTree>
    <p:controls>
      <mc:AlternateContent xmlns:mc="http://schemas.openxmlformats.org/markup-compatibility/2006">
        <mc:Choice xmlns:v="urn:schemas-microsoft-com:vml" Requires="v">
          <p:control spid="18433" name="" r:id="rId5" imgW="826135" imgH="566420"/>
        </mc:Choice>
        <mc:Fallback>
          <p:control name="" r:id="rId5" imgW="826135" imgH="566420">
            <p:pic>
              <p:nvPicPr>
                <p:cNvPr id="0" name="Host Control  18432"/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8298180" y="126365"/>
                  <a:ext cx="826135" cy="5664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6387" name="图片 16386" descr="哈勃空间望远镜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8535" y="83820"/>
            <a:ext cx="2477770" cy="23704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新月形 2">
            <a:hlinkClick r:id="" action="ppaction://hlinkshowjump?jump=lastslide"/>
          </p:cNvPr>
          <p:cNvSpPr/>
          <p:nvPr/>
        </p:nvSpPr>
        <p:spPr>
          <a:xfrm>
            <a:off x="7660005" y="6059170"/>
            <a:ext cx="1125855" cy="628015"/>
          </a:xfrm>
          <a:prstGeom prst="moon">
            <a:avLst/>
          </a:prstGeom>
          <a:solidFill>
            <a:srgbClr val="99CCFF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800" b="1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9457" name="" r:id="rId4" imgW="826135" imgH="566420"/>
        </mc:Choice>
        <mc:Fallback>
          <p:control name="" r:id="rId4" imgW="826135" imgH="566420">
            <p:pic>
              <p:nvPicPr>
                <p:cNvPr id="0" name="Host Control  19456"/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8298180" y="126365"/>
                  <a:ext cx="826135" cy="5664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290" name="Rectangle 63"/>
          <p:cNvSpPr>
            <a:spLocks noGrp="1"/>
          </p:cNvSpPr>
          <p:nvPr>
            <p:ph type="dt" sz="half" idx="10"/>
          </p:nvPr>
        </p:nvSpPr>
        <p:spPr>
          <a:xfrm>
            <a:off x="361950" y="6327775"/>
            <a:ext cx="2133600" cy="476250"/>
          </a:xfrm>
        </p:spPr>
        <p:txBody>
          <a:bodyPr wrap="square" lIns="91440" tIns="45720" rIns="91440" bIns="45720" anchor="t"/>
          <a:p>
            <a:pPr indent="0"/>
            <a:fld id="{BB962C8B-B14F-4D97-AF65-F5344CB8AC3E}" type="datetime1">
              <a:rPr lang="zh-CN" altLang="en-US" sz="2000" b="1" dirty="0"/>
            </a:fld>
            <a:endParaRPr lang="zh-CN" altLang="en-US" sz="2000" b="1" dirty="0"/>
          </a:p>
        </p:txBody>
      </p:sp>
      <p:sp>
        <p:nvSpPr>
          <p:cNvPr id="12291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6327775"/>
            <a:ext cx="2133600" cy="476250"/>
          </a:xfrm>
        </p:spPr>
        <p:txBody>
          <a:bodyPr wrap="square" lIns="91440" tIns="45720" rIns="91440" bIns="45720" anchor="t"/>
          <a:p>
            <a:pPr indent="0" algn="r"/>
            <a:fld id="{9A0DB2DC-4C9A-4742-B13C-FB6460FD3503}" type="slidenum">
              <a:rPr lang="zh-CN" altLang="en-US" sz="2000" b="1" dirty="0">
                <a:solidFill>
                  <a:schemeClr val="hlink"/>
                </a:solidFill>
                <a:ea typeface="宋体" panose="02010600030101010101" pitchFamily="2" charset="-122"/>
              </a:rPr>
            </a:fld>
            <a:endParaRPr lang="zh-CN" altLang="en-US" sz="2000" b="1" dirty="0">
              <a:solidFill>
                <a:schemeClr val="hlink"/>
              </a:solidFill>
              <a:ea typeface="宋体" panose="02010600030101010101" pitchFamily="2" charset="-122"/>
            </a:endParaRPr>
          </a:p>
        </p:txBody>
      </p:sp>
      <p:sp>
        <p:nvSpPr>
          <p:cNvPr id="12292" name="AutoShape 95"/>
          <p:cNvSpPr/>
          <p:nvPr/>
        </p:nvSpPr>
        <p:spPr>
          <a:xfrm>
            <a:off x="2209800" y="4711700"/>
            <a:ext cx="6477000" cy="1295400"/>
          </a:xfrm>
          <a:prstGeom prst="roundRect">
            <a:avLst>
              <a:gd name="adj" fmla="val 2454"/>
            </a:avLst>
          </a:prstGeom>
          <a:solidFill>
            <a:srgbClr val="FFBC37"/>
          </a:solidFill>
          <a:ln w="28575" cap="flat" cmpd="sng">
            <a:solidFill>
              <a:srgbClr val="FEFEFE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/>
            <a:endParaRPr lang="zh-CN" altLang="en-US" sz="2400" b="1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293" name="AutoShape 66"/>
          <p:cNvSpPr/>
          <p:nvPr/>
        </p:nvSpPr>
        <p:spPr>
          <a:xfrm>
            <a:off x="2225675" y="3035300"/>
            <a:ext cx="6477000" cy="1295400"/>
          </a:xfrm>
          <a:prstGeom prst="roundRect">
            <a:avLst>
              <a:gd name="adj" fmla="val 2454"/>
            </a:avLst>
          </a:prstGeom>
          <a:solidFill>
            <a:srgbClr val="C8DD05"/>
          </a:solidFill>
          <a:ln w="28575" cap="flat" cmpd="sng">
            <a:solidFill>
              <a:srgbClr val="FEFEFE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/>
            <a:endParaRPr lang="zh-CN" altLang="en-US" sz="2400" b="1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294" name="AutoShape 39"/>
          <p:cNvSpPr/>
          <p:nvPr/>
        </p:nvSpPr>
        <p:spPr>
          <a:xfrm flipH="1">
            <a:off x="609600" y="1358900"/>
            <a:ext cx="1425575" cy="1295400"/>
          </a:xfrm>
          <a:prstGeom prst="roundRect">
            <a:avLst>
              <a:gd name="adj" fmla="val 11375"/>
            </a:avLst>
          </a:prstGeom>
          <a:solidFill>
            <a:schemeClr val="bg1"/>
          </a:solidFill>
          <a:ln w="28575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2400" b="1" dirty="0">
                <a:latin typeface="Arial" panose="020B0604020202020204" pitchFamily="34" charset="0"/>
                <a:ea typeface="微软雅黑" panose="020B0503020204020204" charset="-122"/>
              </a:rPr>
              <a:t>知识</a:t>
            </a:r>
            <a:endParaRPr lang="zh-CN" altLang="en-US" sz="2400" b="1" dirty="0">
              <a:latin typeface="Arial" panose="020B0604020202020204" pitchFamily="34" charset="0"/>
              <a:ea typeface="微软雅黑" panose="020B0503020204020204" charset="-122"/>
            </a:endParaRPr>
          </a:p>
          <a:p>
            <a:pPr lvl="0" indent="0" algn="ctr"/>
            <a:r>
              <a:rPr lang="zh-CN" altLang="en-US" sz="2400" b="1" dirty="0">
                <a:latin typeface="Arial" panose="020B0604020202020204" pitchFamily="34" charset="0"/>
                <a:ea typeface="微软雅黑" panose="020B0503020204020204" charset="-122"/>
              </a:rPr>
              <a:t>与</a:t>
            </a:r>
            <a:endParaRPr lang="zh-CN" altLang="en-US" sz="2400" b="1" dirty="0">
              <a:latin typeface="Arial" panose="020B0604020202020204" pitchFamily="34" charset="0"/>
              <a:ea typeface="微软雅黑" panose="020B0503020204020204" charset="-122"/>
            </a:endParaRPr>
          </a:p>
          <a:p>
            <a:pPr lvl="0" indent="0" algn="ctr"/>
            <a:r>
              <a:rPr lang="zh-CN" altLang="en-US" sz="2400" b="1" dirty="0">
                <a:latin typeface="Arial" panose="020B0604020202020204" pitchFamily="34" charset="0"/>
                <a:ea typeface="微软雅黑" panose="020B0503020204020204" charset="-122"/>
              </a:rPr>
              <a:t>技能</a:t>
            </a:r>
            <a:endParaRPr lang="zh-CN" altLang="en-US" sz="2400" b="1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295" name="AutoShape 40"/>
          <p:cNvSpPr/>
          <p:nvPr/>
        </p:nvSpPr>
        <p:spPr>
          <a:xfrm>
            <a:off x="2209800" y="1358900"/>
            <a:ext cx="6477000" cy="1295400"/>
          </a:xfrm>
          <a:prstGeom prst="roundRect">
            <a:avLst>
              <a:gd name="adj" fmla="val 2454"/>
            </a:avLst>
          </a:prstGeom>
          <a:solidFill>
            <a:srgbClr val="FFFF33"/>
          </a:solidFill>
          <a:ln w="28575" cap="flat" cmpd="sng">
            <a:solidFill>
              <a:srgbClr val="FEFEFE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/>
            <a:endParaRPr lang="zh-CN" altLang="en-US" sz="2400" b="1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296" name="Freeform 41"/>
          <p:cNvSpPr/>
          <p:nvPr/>
        </p:nvSpPr>
        <p:spPr>
          <a:xfrm flipH="1">
            <a:off x="8129588" y="1022350"/>
            <a:ext cx="515937" cy="465138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</a:cxnLst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solidFill>
            <a:srgbClr val="FFCC00">
              <a:alpha val="0"/>
            </a:srgbClr>
          </a:solidFill>
          <a:ln w="0">
            <a:noFill/>
          </a:ln>
        </p:spPr>
        <p:txBody>
          <a:bodyPr/>
          <a:p>
            <a:endParaRPr lang="zh-CN" altLang="en-US" sz="2400" b="1"/>
          </a:p>
        </p:txBody>
      </p:sp>
      <p:grpSp>
        <p:nvGrpSpPr>
          <p:cNvPr id="12297" name="Group 42"/>
          <p:cNvGrpSpPr/>
          <p:nvPr/>
        </p:nvGrpSpPr>
        <p:grpSpPr>
          <a:xfrm rot="5400000">
            <a:off x="1838325" y="1577975"/>
            <a:ext cx="495300" cy="666750"/>
            <a:chOff x="778" y="1762"/>
            <a:chExt cx="312" cy="420"/>
          </a:xfrm>
        </p:grpSpPr>
        <p:grpSp>
          <p:nvGrpSpPr>
            <p:cNvPr id="12298" name="Group 43"/>
            <p:cNvGrpSpPr/>
            <p:nvPr/>
          </p:nvGrpSpPr>
          <p:grpSpPr>
            <a:xfrm>
              <a:off x="960" y="1764"/>
              <a:ext cx="130" cy="418"/>
              <a:chOff x="960" y="1764"/>
              <a:chExt cx="130" cy="418"/>
            </a:xfrm>
          </p:grpSpPr>
          <p:sp>
            <p:nvSpPr>
              <p:cNvPr id="12299" name="Oval 44"/>
              <p:cNvSpPr/>
              <p:nvPr/>
            </p:nvSpPr>
            <p:spPr>
              <a:xfrm>
                <a:off x="960" y="1764"/>
                <a:ext cx="126" cy="120"/>
              </a:xfrm>
              <a:prstGeom prst="ellipse">
                <a:avLst/>
              </a:prstGeom>
              <a:solidFill>
                <a:srgbClr val="FFCC00">
                  <a:alpha val="20000"/>
                </a:srgbClr>
              </a:solidFill>
              <a:ln w="38100" cap="flat" cmpd="sng">
                <a:solidFill>
                  <a:srgbClr val="DDDDDD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indent="0"/>
                <a:endParaRPr lang="zh-CN" altLang="en-US" sz="2400" b="1" dirty="0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12300" name="Oval 45"/>
              <p:cNvSpPr/>
              <p:nvPr/>
            </p:nvSpPr>
            <p:spPr>
              <a:xfrm>
                <a:off x="964" y="2062"/>
                <a:ext cx="126" cy="120"/>
              </a:xfrm>
              <a:prstGeom prst="ellipse">
                <a:avLst/>
              </a:prstGeom>
              <a:solidFill>
                <a:srgbClr val="FFCC00">
                  <a:alpha val="30196"/>
                </a:srgbClr>
              </a:solidFill>
              <a:ln w="38100" cap="flat" cmpd="sng">
                <a:solidFill>
                  <a:srgbClr val="DDDDDD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indent="0"/>
                <a:endParaRPr lang="zh-CN" altLang="en-US" sz="2400" b="1" dirty="0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12301" name="AutoShape 46"/>
              <p:cNvSpPr/>
              <p:nvPr/>
            </p:nvSpPr>
            <p:spPr>
              <a:xfrm>
                <a:off x="996" y="1836"/>
                <a:ext cx="62" cy="300"/>
              </a:xfrm>
              <a:prstGeom prst="roundRect">
                <a:avLst>
                  <a:gd name="adj" fmla="val 50000"/>
                </a:avLst>
              </a:prstGeom>
              <a:solidFill>
                <a:srgbClr val="FFCC00"/>
              </a:solidFill>
              <a:ln w="38100">
                <a:noFill/>
              </a:ln>
            </p:spPr>
            <p:txBody>
              <a:bodyPr wrap="none" anchor="ctr"/>
              <a:p>
                <a:pPr lvl="0" indent="0"/>
                <a:endParaRPr lang="zh-CN" altLang="en-US" sz="2400" b="1" dirty="0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12302" name="Group 47"/>
            <p:cNvGrpSpPr/>
            <p:nvPr/>
          </p:nvGrpSpPr>
          <p:grpSpPr>
            <a:xfrm>
              <a:off x="778" y="1762"/>
              <a:ext cx="130" cy="418"/>
              <a:chOff x="960" y="1764"/>
              <a:chExt cx="130" cy="418"/>
            </a:xfrm>
          </p:grpSpPr>
          <p:sp>
            <p:nvSpPr>
              <p:cNvPr id="12303" name="Oval 48"/>
              <p:cNvSpPr/>
              <p:nvPr/>
            </p:nvSpPr>
            <p:spPr>
              <a:xfrm>
                <a:off x="960" y="1764"/>
                <a:ext cx="126" cy="120"/>
              </a:xfrm>
              <a:prstGeom prst="ellipse">
                <a:avLst/>
              </a:prstGeom>
              <a:solidFill>
                <a:srgbClr val="FFCC00">
                  <a:alpha val="20000"/>
                </a:srgbClr>
              </a:solidFill>
              <a:ln w="38100" cap="flat" cmpd="sng">
                <a:solidFill>
                  <a:srgbClr val="DDDDDD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indent="0"/>
                <a:endParaRPr lang="zh-CN" altLang="en-US" sz="2400" b="1" dirty="0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12304" name="Oval 49"/>
              <p:cNvSpPr/>
              <p:nvPr/>
            </p:nvSpPr>
            <p:spPr>
              <a:xfrm>
                <a:off x="964" y="2062"/>
                <a:ext cx="126" cy="120"/>
              </a:xfrm>
              <a:prstGeom prst="ellipse">
                <a:avLst/>
              </a:prstGeom>
              <a:solidFill>
                <a:srgbClr val="FFCC00">
                  <a:alpha val="30196"/>
                </a:srgbClr>
              </a:solidFill>
              <a:ln w="38100" cap="flat" cmpd="sng">
                <a:solidFill>
                  <a:srgbClr val="DDDDDD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indent="0"/>
                <a:endParaRPr lang="zh-CN" altLang="en-US" sz="2400" b="1" dirty="0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12305" name="AutoShape 50"/>
              <p:cNvSpPr/>
              <p:nvPr/>
            </p:nvSpPr>
            <p:spPr>
              <a:xfrm>
                <a:off x="996" y="1836"/>
                <a:ext cx="62" cy="300"/>
              </a:xfrm>
              <a:prstGeom prst="roundRect">
                <a:avLst>
                  <a:gd name="adj" fmla="val 50000"/>
                </a:avLst>
              </a:prstGeom>
              <a:solidFill>
                <a:srgbClr val="FFCC00"/>
              </a:solidFill>
              <a:ln w="38100">
                <a:noFill/>
              </a:ln>
            </p:spPr>
            <p:txBody>
              <a:bodyPr wrap="none" anchor="ctr"/>
              <a:p>
                <a:pPr lvl="0" indent="0"/>
                <a:endParaRPr lang="zh-CN" altLang="en-US" sz="2400" b="1" dirty="0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131107" name="Rectangle 35" descr="2"/>
          <p:cNvSpPr/>
          <p:nvPr/>
        </p:nvSpPr>
        <p:spPr>
          <a:xfrm>
            <a:off x="2419033" y="1577975"/>
            <a:ext cx="6194425" cy="15538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rPr>
              <a:t>了解显微镜和望远镜的基本结构及成像原理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lvl="0" indent="0">
              <a:lnSpc>
                <a:spcPct val="120000"/>
              </a:lnSpc>
            </a:pPr>
            <a:endParaRPr lang="en-US" altLang="zh-CN" sz="2400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31110" name="Rectangle 38" descr="2"/>
          <p:cNvSpPr/>
          <p:nvPr/>
        </p:nvSpPr>
        <p:spPr>
          <a:xfrm>
            <a:off x="2495550" y="3397250"/>
            <a:ext cx="6228080" cy="5486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rPr>
              <a:t>通过合作制作提高动手能力和合作能力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31115" name="Rectangle 43" descr="2"/>
          <p:cNvSpPr/>
          <p:nvPr/>
        </p:nvSpPr>
        <p:spPr>
          <a:xfrm>
            <a:off x="2495550" y="4874895"/>
            <a:ext cx="6552565" cy="11150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rPr>
              <a:t>初步认识科学技术对于社会发展和人类生活的影响.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315" name="AutoShape 65"/>
          <p:cNvSpPr/>
          <p:nvPr/>
        </p:nvSpPr>
        <p:spPr>
          <a:xfrm flipH="1">
            <a:off x="609600" y="3035300"/>
            <a:ext cx="1425575" cy="1295400"/>
          </a:xfrm>
          <a:prstGeom prst="roundRect">
            <a:avLst>
              <a:gd name="adj" fmla="val 11375"/>
            </a:avLst>
          </a:prstGeom>
          <a:solidFill>
            <a:schemeClr val="bg1"/>
          </a:solidFill>
          <a:ln w="28575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2400" b="1" dirty="0">
                <a:latin typeface="Arial" panose="020B0604020202020204" pitchFamily="34" charset="0"/>
                <a:ea typeface="微软雅黑" panose="020B0503020204020204" charset="-122"/>
              </a:rPr>
              <a:t>过程</a:t>
            </a:r>
            <a:endParaRPr lang="zh-CN" altLang="en-US" sz="2400" b="1" dirty="0">
              <a:latin typeface="Arial" panose="020B0604020202020204" pitchFamily="34" charset="0"/>
              <a:ea typeface="微软雅黑" panose="020B0503020204020204" charset="-122"/>
            </a:endParaRPr>
          </a:p>
          <a:p>
            <a:pPr lvl="0" indent="0" algn="ctr"/>
            <a:r>
              <a:rPr lang="zh-CN" altLang="en-US" sz="2400" b="1" dirty="0">
                <a:latin typeface="Arial" panose="020B0604020202020204" pitchFamily="34" charset="0"/>
                <a:ea typeface="微软雅黑" panose="020B0503020204020204" charset="-122"/>
              </a:rPr>
              <a:t>与</a:t>
            </a:r>
            <a:endParaRPr lang="zh-CN" altLang="en-US" sz="2400" b="1" dirty="0">
              <a:latin typeface="Arial" panose="020B0604020202020204" pitchFamily="34" charset="0"/>
              <a:ea typeface="微软雅黑" panose="020B0503020204020204" charset="-122"/>
            </a:endParaRPr>
          </a:p>
          <a:p>
            <a:pPr lvl="0" indent="0" algn="ctr"/>
            <a:r>
              <a:rPr lang="zh-CN" altLang="en-US" sz="2400" b="1" dirty="0">
                <a:latin typeface="Arial" panose="020B0604020202020204" pitchFamily="34" charset="0"/>
                <a:ea typeface="微软雅黑" panose="020B0503020204020204" charset="-122"/>
              </a:rPr>
              <a:t>方法</a:t>
            </a:r>
            <a:endParaRPr lang="zh-CN" altLang="en-US" sz="2400" b="1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316" name="Freeform 67"/>
          <p:cNvSpPr/>
          <p:nvPr/>
        </p:nvSpPr>
        <p:spPr>
          <a:xfrm flipH="1">
            <a:off x="8318500" y="2698750"/>
            <a:ext cx="515938" cy="465138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</a:cxnLst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solidFill>
            <a:srgbClr val="FFCC00">
              <a:alpha val="0"/>
            </a:srgbClr>
          </a:solidFill>
          <a:ln w="0">
            <a:noFill/>
          </a:ln>
        </p:spPr>
        <p:txBody>
          <a:bodyPr/>
          <a:p>
            <a:endParaRPr lang="zh-CN" altLang="en-US" sz="2400" b="1"/>
          </a:p>
        </p:txBody>
      </p:sp>
      <p:grpSp>
        <p:nvGrpSpPr>
          <p:cNvPr id="12317" name="Group 68"/>
          <p:cNvGrpSpPr/>
          <p:nvPr/>
        </p:nvGrpSpPr>
        <p:grpSpPr>
          <a:xfrm rot="5400000">
            <a:off x="1838325" y="3254375"/>
            <a:ext cx="495300" cy="666750"/>
            <a:chOff x="778" y="1762"/>
            <a:chExt cx="312" cy="420"/>
          </a:xfrm>
        </p:grpSpPr>
        <p:grpSp>
          <p:nvGrpSpPr>
            <p:cNvPr id="12318" name="Group 69"/>
            <p:cNvGrpSpPr/>
            <p:nvPr/>
          </p:nvGrpSpPr>
          <p:grpSpPr>
            <a:xfrm>
              <a:off x="960" y="1764"/>
              <a:ext cx="130" cy="418"/>
              <a:chOff x="960" y="1764"/>
              <a:chExt cx="130" cy="418"/>
            </a:xfrm>
          </p:grpSpPr>
          <p:sp>
            <p:nvSpPr>
              <p:cNvPr id="12319" name="Oval 70"/>
              <p:cNvSpPr/>
              <p:nvPr/>
            </p:nvSpPr>
            <p:spPr>
              <a:xfrm>
                <a:off x="960" y="1764"/>
                <a:ext cx="126" cy="120"/>
              </a:xfrm>
              <a:prstGeom prst="ellipse">
                <a:avLst/>
              </a:prstGeom>
              <a:solidFill>
                <a:srgbClr val="FFCC00">
                  <a:alpha val="20000"/>
                </a:srgbClr>
              </a:solidFill>
              <a:ln w="38100" cap="flat" cmpd="sng">
                <a:solidFill>
                  <a:srgbClr val="DDDDDD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indent="0"/>
                <a:endParaRPr lang="zh-CN" altLang="en-US" sz="2400" b="1" dirty="0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12320" name="Oval 71"/>
              <p:cNvSpPr/>
              <p:nvPr/>
            </p:nvSpPr>
            <p:spPr>
              <a:xfrm>
                <a:off x="964" y="2062"/>
                <a:ext cx="126" cy="120"/>
              </a:xfrm>
              <a:prstGeom prst="ellipse">
                <a:avLst/>
              </a:prstGeom>
              <a:solidFill>
                <a:srgbClr val="FFCC00">
                  <a:alpha val="30196"/>
                </a:srgbClr>
              </a:solidFill>
              <a:ln w="38100" cap="flat" cmpd="sng">
                <a:solidFill>
                  <a:srgbClr val="DDDDDD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indent="0"/>
                <a:endParaRPr lang="zh-CN" altLang="en-US" sz="2400" b="1" dirty="0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12321" name="AutoShape 72"/>
              <p:cNvSpPr/>
              <p:nvPr/>
            </p:nvSpPr>
            <p:spPr>
              <a:xfrm>
                <a:off x="996" y="1836"/>
                <a:ext cx="62" cy="300"/>
              </a:xfrm>
              <a:prstGeom prst="roundRect">
                <a:avLst>
                  <a:gd name="adj" fmla="val 50000"/>
                </a:avLst>
              </a:prstGeom>
              <a:solidFill>
                <a:srgbClr val="FFCC00"/>
              </a:solidFill>
              <a:ln w="38100">
                <a:noFill/>
              </a:ln>
            </p:spPr>
            <p:txBody>
              <a:bodyPr wrap="none" anchor="ctr"/>
              <a:p>
                <a:pPr lvl="0" indent="0"/>
                <a:endParaRPr lang="zh-CN" altLang="en-US" sz="2400" b="1" dirty="0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12322" name="Group 73"/>
            <p:cNvGrpSpPr/>
            <p:nvPr/>
          </p:nvGrpSpPr>
          <p:grpSpPr>
            <a:xfrm>
              <a:off x="778" y="1762"/>
              <a:ext cx="130" cy="418"/>
              <a:chOff x="960" y="1764"/>
              <a:chExt cx="130" cy="418"/>
            </a:xfrm>
          </p:grpSpPr>
          <p:sp>
            <p:nvSpPr>
              <p:cNvPr id="12323" name="Oval 74"/>
              <p:cNvSpPr/>
              <p:nvPr/>
            </p:nvSpPr>
            <p:spPr>
              <a:xfrm>
                <a:off x="960" y="1764"/>
                <a:ext cx="126" cy="120"/>
              </a:xfrm>
              <a:prstGeom prst="ellipse">
                <a:avLst/>
              </a:prstGeom>
              <a:solidFill>
                <a:srgbClr val="FFCC00">
                  <a:alpha val="20000"/>
                </a:srgbClr>
              </a:solidFill>
              <a:ln w="38100" cap="flat" cmpd="sng">
                <a:solidFill>
                  <a:srgbClr val="DDDDDD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indent="0"/>
                <a:endParaRPr lang="zh-CN" altLang="en-US" sz="2400" b="1" dirty="0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12324" name="Oval 75"/>
              <p:cNvSpPr/>
              <p:nvPr/>
            </p:nvSpPr>
            <p:spPr>
              <a:xfrm>
                <a:off x="964" y="2062"/>
                <a:ext cx="126" cy="120"/>
              </a:xfrm>
              <a:prstGeom prst="ellipse">
                <a:avLst/>
              </a:prstGeom>
              <a:solidFill>
                <a:srgbClr val="FFCC00">
                  <a:alpha val="30196"/>
                </a:srgbClr>
              </a:solidFill>
              <a:ln w="38100" cap="flat" cmpd="sng">
                <a:solidFill>
                  <a:srgbClr val="DDDDDD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indent="0"/>
                <a:endParaRPr lang="zh-CN" altLang="en-US" sz="2400" b="1" dirty="0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12325" name="AutoShape 76"/>
              <p:cNvSpPr/>
              <p:nvPr/>
            </p:nvSpPr>
            <p:spPr>
              <a:xfrm>
                <a:off x="996" y="1836"/>
                <a:ext cx="62" cy="300"/>
              </a:xfrm>
              <a:prstGeom prst="roundRect">
                <a:avLst>
                  <a:gd name="adj" fmla="val 50000"/>
                </a:avLst>
              </a:prstGeom>
              <a:solidFill>
                <a:srgbClr val="FFCC00"/>
              </a:solidFill>
              <a:ln w="38100">
                <a:noFill/>
              </a:ln>
            </p:spPr>
            <p:txBody>
              <a:bodyPr wrap="none" anchor="ctr"/>
              <a:p>
                <a:pPr lvl="0" indent="0"/>
                <a:endParaRPr lang="zh-CN" altLang="en-US" sz="2400" b="1" dirty="0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12326" name="Rectangle 79" descr="2"/>
          <p:cNvSpPr/>
          <p:nvPr/>
        </p:nvSpPr>
        <p:spPr>
          <a:xfrm>
            <a:off x="7734300" y="4702175"/>
            <a:ext cx="309880" cy="457200"/>
          </a:xfrm>
          <a:prstGeom prst="rect">
            <a:avLst/>
          </a:prstGeom>
          <a:noFill/>
          <a:ln w="9525">
            <a:noFill/>
          </a:ln>
          <a:effectLst>
            <a:prstShdw prst="shdw12" dir="16200000">
              <a:schemeClr val="bg2">
                <a:alpha val="50000"/>
              </a:schemeClr>
            </a:prstShdw>
          </a:effectLst>
        </p:spPr>
        <p:txBody>
          <a:bodyPr wrap="none" anchor="t">
            <a:spAutoFit/>
          </a:bodyPr>
          <a:p>
            <a:pPr lvl="0" indent="0">
              <a:spcBef>
                <a:spcPct val="50000"/>
              </a:spcBef>
            </a:pPr>
            <a:endParaRPr lang="en-US" altLang="zh-CN" sz="24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27" name="AutoShape 99"/>
          <p:cNvSpPr/>
          <p:nvPr/>
        </p:nvSpPr>
        <p:spPr>
          <a:xfrm flipH="1">
            <a:off x="571500" y="4730750"/>
            <a:ext cx="1485900" cy="1295400"/>
          </a:xfrm>
          <a:prstGeom prst="roundRect">
            <a:avLst>
              <a:gd name="adj" fmla="val 11375"/>
            </a:avLst>
          </a:prstGeom>
          <a:solidFill>
            <a:schemeClr val="bg1"/>
          </a:solidFill>
          <a:ln w="28575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2400" b="1" dirty="0">
                <a:latin typeface="Arial" panose="020B0604020202020204" pitchFamily="34" charset="0"/>
                <a:ea typeface="微软雅黑" panose="020B0503020204020204" charset="-122"/>
              </a:rPr>
              <a:t>情感态度</a:t>
            </a:r>
            <a:endParaRPr lang="zh-CN" altLang="en-US" sz="2400" b="1" dirty="0">
              <a:latin typeface="Arial" panose="020B0604020202020204" pitchFamily="34" charset="0"/>
              <a:ea typeface="微软雅黑" panose="020B0503020204020204" charset="-122"/>
            </a:endParaRPr>
          </a:p>
          <a:p>
            <a:pPr lvl="0" indent="0" algn="ctr"/>
            <a:r>
              <a:rPr lang="zh-CN" altLang="en-US" sz="2400" b="1" dirty="0">
                <a:latin typeface="Arial" panose="020B0604020202020204" pitchFamily="34" charset="0"/>
                <a:ea typeface="微软雅黑" panose="020B0503020204020204" charset="-122"/>
              </a:rPr>
              <a:t>与</a:t>
            </a:r>
            <a:endParaRPr lang="zh-CN" altLang="en-US" sz="2400" b="1" dirty="0">
              <a:latin typeface="Arial" panose="020B0604020202020204" pitchFamily="34" charset="0"/>
              <a:ea typeface="微软雅黑" panose="020B0503020204020204" charset="-122"/>
            </a:endParaRPr>
          </a:p>
          <a:p>
            <a:pPr lvl="0" indent="0" algn="ctr"/>
            <a:r>
              <a:rPr lang="zh-CN" altLang="en-US" sz="2400" b="1" dirty="0">
                <a:latin typeface="Arial" panose="020B0604020202020204" pitchFamily="34" charset="0"/>
                <a:ea typeface="微软雅黑" panose="020B0503020204020204" charset="-122"/>
              </a:rPr>
              <a:t>价值观</a:t>
            </a:r>
            <a:endParaRPr lang="zh-CN" altLang="en-US" sz="2400" b="1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pSp>
        <p:nvGrpSpPr>
          <p:cNvPr id="12328" name="Group 100"/>
          <p:cNvGrpSpPr/>
          <p:nvPr/>
        </p:nvGrpSpPr>
        <p:grpSpPr>
          <a:xfrm rot="5400000">
            <a:off x="1914525" y="5083175"/>
            <a:ext cx="495300" cy="666750"/>
            <a:chOff x="778" y="1762"/>
            <a:chExt cx="312" cy="420"/>
          </a:xfrm>
        </p:grpSpPr>
        <p:grpSp>
          <p:nvGrpSpPr>
            <p:cNvPr id="12329" name="Group 101"/>
            <p:cNvGrpSpPr/>
            <p:nvPr/>
          </p:nvGrpSpPr>
          <p:grpSpPr>
            <a:xfrm>
              <a:off x="960" y="1764"/>
              <a:ext cx="130" cy="418"/>
              <a:chOff x="960" y="1764"/>
              <a:chExt cx="130" cy="418"/>
            </a:xfrm>
          </p:grpSpPr>
          <p:sp>
            <p:nvSpPr>
              <p:cNvPr id="12330" name="Oval 102"/>
              <p:cNvSpPr/>
              <p:nvPr/>
            </p:nvSpPr>
            <p:spPr>
              <a:xfrm>
                <a:off x="960" y="1764"/>
                <a:ext cx="126" cy="120"/>
              </a:xfrm>
              <a:prstGeom prst="ellipse">
                <a:avLst/>
              </a:prstGeom>
              <a:solidFill>
                <a:srgbClr val="FFCC00">
                  <a:alpha val="20000"/>
                </a:srgbClr>
              </a:solidFill>
              <a:ln w="38100" cap="flat" cmpd="sng">
                <a:solidFill>
                  <a:srgbClr val="DDDDDD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indent="0"/>
                <a:endParaRPr lang="zh-CN" altLang="en-US" sz="2400" b="1" dirty="0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12331" name="Oval 103"/>
              <p:cNvSpPr/>
              <p:nvPr/>
            </p:nvSpPr>
            <p:spPr>
              <a:xfrm>
                <a:off x="964" y="2062"/>
                <a:ext cx="126" cy="120"/>
              </a:xfrm>
              <a:prstGeom prst="ellipse">
                <a:avLst/>
              </a:prstGeom>
              <a:solidFill>
                <a:srgbClr val="FFCC00">
                  <a:alpha val="30196"/>
                </a:srgbClr>
              </a:solidFill>
              <a:ln w="38100" cap="flat" cmpd="sng">
                <a:solidFill>
                  <a:srgbClr val="DDDDDD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indent="0"/>
                <a:endParaRPr lang="zh-CN" altLang="en-US" sz="2400" b="1" dirty="0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12332" name="AutoShape 104"/>
              <p:cNvSpPr/>
              <p:nvPr/>
            </p:nvSpPr>
            <p:spPr>
              <a:xfrm>
                <a:off x="996" y="1836"/>
                <a:ext cx="62" cy="300"/>
              </a:xfrm>
              <a:prstGeom prst="roundRect">
                <a:avLst>
                  <a:gd name="adj" fmla="val 50000"/>
                </a:avLst>
              </a:prstGeom>
              <a:solidFill>
                <a:srgbClr val="FFCC00"/>
              </a:solidFill>
              <a:ln w="38100">
                <a:noFill/>
              </a:ln>
            </p:spPr>
            <p:txBody>
              <a:bodyPr wrap="none" anchor="ctr"/>
              <a:p>
                <a:pPr lvl="0" indent="0"/>
                <a:endParaRPr lang="zh-CN" altLang="en-US" sz="2400" b="1" dirty="0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12333" name="Group 105"/>
            <p:cNvGrpSpPr/>
            <p:nvPr/>
          </p:nvGrpSpPr>
          <p:grpSpPr>
            <a:xfrm>
              <a:off x="778" y="1762"/>
              <a:ext cx="130" cy="418"/>
              <a:chOff x="960" y="1764"/>
              <a:chExt cx="130" cy="418"/>
            </a:xfrm>
          </p:grpSpPr>
          <p:sp>
            <p:nvSpPr>
              <p:cNvPr id="12334" name="Oval 106"/>
              <p:cNvSpPr/>
              <p:nvPr/>
            </p:nvSpPr>
            <p:spPr>
              <a:xfrm>
                <a:off x="960" y="1764"/>
                <a:ext cx="126" cy="120"/>
              </a:xfrm>
              <a:prstGeom prst="ellipse">
                <a:avLst/>
              </a:prstGeom>
              <a:solidFill>
                <a:srgbClr val="FFCC00">
                  <a:alpha val="20000"/>
                </a:srgbClr>
              </a:solidFill>
              <a:ln w="38100" cap="flat" cmpd="sng">
                <a:solidFill>
                  <a:srgbClr val="DDDDDD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indent="0"/>
                <a:endParaRPr lang="zh-CN" altLang="en-US" sz="2400" b="1" dirty="0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12335" name="Oval 107"/>
              <p:cNvSpPr/>
              <p:nvPr/>
            </p:nvSpPr>
            <p:spPr>
              <a:xfrm>
                <a:off x="964" y="2062"/>
                <a:ext cx="126" cy="120"/>
              </a:xfrm>
              <a:prstGeom prst="ellipse">
                <a:avLst/>
              </a:prstGeom>
              <a:solidFill>
                <a:srgbClr val="FFCC00">
                  <a:alpha val="30196"/>
                </a:srgbClr>
              </a:solidFill>
              <a:ln w="38100" cap="flat" cmpd="sng">
                <a:solidFill>
                  <a:srgbClr val="DDDDDD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lvl="0" indent="0"/>
                <a:endParaRPr lang="zh-CN" altLang="en-US" sz="2400" b="1" dirty="0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sp>
            <p:nvSpPr>
              <p:cNvPr id="12336" name="AutoShape 108"/>
              <p:cNvSpPr/>
              <p:nvPr/>
            </p:nvSpPr>
            <p:spPr>
              <a:xfrm>
                <a:off x="996" y="1836"/>
                <a:ext cx="62" cy="300"/>
              </a:xfrm>
              <a:prstGeom prst="roundRect">
                <a:avLst>
                  <a:gd name="adj" fmla="val 50000"/>
                </a:avLst>
              </a:prstGeom>
              <a:solidFill>
                <a:srgbClr val="FFCC00"/>
              </a:solidFill>
              <a:ln w="38100">
                <a:noFill/>
              </a:ln>
            </p:spPr>
            <p:txBody>
              <a:bodyPr wrap="none" anchor="ctr"/>
              <a:p>
                <a:pPr lvl="0" indent="0"/>
                <a:endParaRPr lang="zh-CN" altLang="en-US" sz="2400" b="1" dirty="0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59501" name="Freeform 109"/>
          <p:cNvSpPr/>
          <p:nvPr/>
        </p:nvSpPr>
        <p:spPr bwMode="gray">
          <a:xfrm flipH="1">
            <a:off x="8001000" y="1511300"/>
            <a:ext cx="515938" cy="465138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F8F8F8">
                  <a:gamma/>
                  <a:tint val="54510"/>
                  <a:invGamma/>
                </a:srgbClr>
              </a:gs>
              <a:gs pos="50000">
                <a:srgbClr val="F8F8F8">
                  <a:alpha val="0"/>
                </a:srgbClr>
              </a:gs>
              <a:gs pos="100000">
                <a:srgbClr val="F8F8F8">
                  <a:gamma/>
                  <a:tint val="54510"/>
                  <a:invGamma/>
                </a:srgbClr>
              </a:gs>
            </a:gsLst>
            <a:lin ang="2700000" scaled="1"/>
          </a:gradFill>
          <a:ln w="0">
            <a:noFill/>
            <a:prstDash val="solid"/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59502" name="Freeform 110"/>
          <p:cNvSpPr/>
          <p:nvPr/>
        </p:nvSpPr>
        <p:spPr bwMode="gray">
          <a:xfrm flipH="1">
            <a:off x="8077200" y="3111500"/>
            <a:ext cx="515938" cy="465138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F8F8F8">
                  <a:gamma/>
                  <a:tint val="54510"/>
                  <a:invGamma/>
                </a:srgbClr>
              </a:gs>
              <a:gs pos="50000">
                <a:srgbClr val="F8F8F8">
                  <a:alpha val="0"/>
                </a:srgbClr>
              </a:gs>
              <a:gs pos="100000">
                <a:srgbClr val="F8F8F8">
                  <a:gamma/>
                  <a:tint val="54510"/>
                  <a:invGamma/>
                </a:srgbClr>
              </a:gs>
            </a:gsLst>
            <a:lin ang="2700000" scaled="1"/>
          </a:gradFill>
          <a:ln w="0">
            <a:noFill/>
            <a:prstDash val="solid"/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59503" name="Freeform 111"/>
          <p:cNvSpPr/>
          <p:nvPr/>
        </p:nvSpPr>
        <p:spPr bwMode="gray">
          <a:xfrm flipH="1">
            <a:off x="8153400" y="4787900"/>
            <a:ext cx="515938" cy="465138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rgbClr val="F8F8F8">
                  <a:gamma/>
                  <a:tint val="54510"/>
                  <a:invGamma/>
                </a:srgbClr>
              </a:gs>
              <a:gs pos="50000">
                <a:srgbClr val="F8F8F8">
                  <a:alpha val="0"/>
                </a:srgbClr>
              </a:gs>
              <a:gs pos="100000">
                <a:srgbClr val="F8F8F8">
                  <a:gamma/>
                  <a:tint val="54510"/>
                  <a:invGamma/>
                </a:srgbClr>
              </a:gs>
            </a:gsLst>
            <a:lin ang="2700000" scaled="1"/>
          </a:gradFill>
          <a:ln w="0">
            <a:noFill/>
            <a:prstDash val="solid"/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6169" name="文本框 6145"/>
          <p:cNvSpPr txBox="1"/>
          <p:nvPr/>
        </p:nvSpPr>
        <p:spPr>
          <a:xfrm>
            <a:off x="1447800" y="126048"/>
            <a:ext cx="6248400" cy="769620"/>
          </a:xfrm>
          <a:prstGeom prst="rect">
            <a:avLst/>
          </a:prstGeom>
          <a:solidFill>
            <a:schemeClr val="bg1"/>
          </a:solidFill>
          <a:ln w="762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0170" tIns="46990" rIns="90170" bIns="46990"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4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迷你简卡通" panose="03000509000000000000" charset="-122"/>
                <a:ea typeface="迷你简卡通" panose="03000509000000000000" charset="-122"/>
              </a:rPr>
              <a:t>学习目标</a:t>
            </a:r>
            <a:endParaRPr lang="zh-CN" altLang="en-US" sz="4400" b="1"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迷你简卡通" panose="03000509000000000000" charset="-122"/>
              <a:ea typeface="迷你简卡通" panose="03000509000000000000" charset="-122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25" name="" r:id="rId2" imgW="826135" imgH="566420"/>
        </mc:Choice>
        <mc:Fallback>
          <p:control name="" r:id="rId2" imgW="826135" imgH="566420">
            <p:pic>
              <p:nvPicPr>
                <p:cNvPr id="0" name="Host Control  1024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8298180" y="126365"/>
                  <a:ext cx="826135" cy="5664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1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1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1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107" grpId="0"/>
      <p:bldP spid="131110" grpId="0"/>
      <p:bldP spid="1311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6" name="Rectangle 63"/>
          <p:cNvSpPr>
            <a:spLocks noGrp="1"/>
          </p:cNvSpPr>
          <p:nvPr>
            <p:ph type="dt" sz="half" idx="10"/>
          </p:nvPr>
        </p:nvSpPr>
        <p:spPr/>
        <p:txBody>
          <a:bodyPr wrap="square" lIns="91440" tIns="45720" rIns="91440" bIns="45720" anchor="t"/>
          <a:p>
            <a:pPr indent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147" name="Rectangle 6"/>
          <p:cNvSpPr>
            <a:spLocks noGrp="1"/>
          </p:cNvSpPr>
          <p:nvPr>
            <p:ph type="sldNum" sz="quarter" idx="12"/>
          </p:nvPr>
        </p:nvSpPr>
        <p:spPr/>
        <p:txBody>
          <a:bodyPr wrap="square" lIns="91440" tIns="45720" rIns="91440" bIns="45720" anchor="t"/>
          <a:p>
            <a:pPr indent="0" algn="r"/>
            <a:fld id="{9A0DB2DC-4C9A-4742-B13C-FB6460FD3503}" type="slidenum">
              <a:rPr lang="zh-CN" altLang="en-US" sz="1400" b="0" dirty="0">
                <a:solidFill>
                  <a:schemeClr val="hlink"/>
                </a:solidFill>
                <a:ea typeface="宋体" panose="02010600030101010101" pitchFamily="2" charset="-122"/>
              </a:rPr>
            </a:fld>
            <a:endParaRPr lang="zh-CN" altLang="en-US" sz="1400" b="0" dirty="0">
              <a:solidFill>
                <a:schemeClr val="hlink"/>
              </a:solidFill>
              <a:ea typeface="宋体" panose="02010600030101010101" pitchFamily="2" charset="-122"/>
            </a:endParaRPr>
          </a:p>
        </p:txBody>
      </p:sp>
      <p:sp>
        <p:nvSpPr>
          <p:cNvPr id="6169" name="文本框 6145"/>
          <p:cNvSpPr txBox="1"/>
          <p:nvPr/>
        </p:nvSpPr>
        <p:spPr>
          <a:xfrm>
            <a:off x="1447800" y="166688"/>
            <a:ext cx="6248400" cy="703580"/>
          </a:xfrm>
          <a:prstGeom prst="rect">
            <a:avLst/>
          </a:prstGeom>
          <a:solidFill>
            <a:schemeClr val="bg1"/>
          </a:solidFill>
          <a:ln w="762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0170" tIns="46990" rIns="90170" bIns="46990"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当堂练习</a:t>
            </a:r>
            <a:endParaRPr lang="zh-CN" altLang="en-US" sz="4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4065" y="1324610"/>
            <a:ext cx="7913370" cy="30175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1、（2010·义乌）下列关于宇宙的认识错误的是（　）</a:t>
            </a:r>
            <a:endParaRPr lang="zh-CN" altLang="en-US" sz="3200"/>
          </a:p>
          <a:p>
            <a:r>
              <a:rPr lang="zh-CN" altLang="en-US" sz="3200"/>
              <a:t>Ａ.太阳是宇宙的中心　　　</a:t>
            </a:r>
            <a:endParaRPr lang="zh-CN" altLang="en-US" sz="3200"/>
          </a:p>
          <a:p>
            <a:r>
              <a:rPr lang="zh-CN" altLang="en-US" sz="3200"/>
              <a:t>Ｂ.宇宙是无边的、膨胀的　　</a:t>
            </a:r>
            <a:endParaRPr lang="zh-CN" altLang="en-US" sz="3200"/>
          </a:p>
          <a:p>
            <a:r>
              <a:rPr lang="zh-CN" altLang="en-US" sz="3200"/>
              <a:t>Ｃ.地球是太阳系中的行星之一</a:t>
            </a:r>
            <a:endParaRPr lang="zh-CN" altLang="en-US" sz="3200"/>
          </a:p>
          <a:p>
            <a:r>
              <a:rPr lang="zh-CN" altLang="en-US" sz="3200"/>
              <a:t>Ｄ.宇宙是由大量不同层次的星系构成的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2331720" y="1775460"/>
            <a:ext cx="120205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rgbClr val="FF0000"/>
                </a:solidFill>
              </a:rPr>
              <a:t>A</a:t>
            </a:r>
            <a:endParaRPr lang="en-US" altLang="zh-CN" sz="3600">
              <a:solidFill>
                <a:srgbClr val="FF0000"/>
              </a:solidFill>
            </a:endParaRPr>
          </a:p>
        </p:txBody>
      </p:sp>
      <p:sp>
        <p:nvSpPr>
          <p:cNvPr id="3" name="新月形 2">
            <a:hlinkClick r:id="" action="ppaction://hlinkshowjump?jump=lastslide"/>
          </p:cNvPr>
          <p:cNvSpPr/>
          <p:nvPr/>
        </p:nvSpPr>
        <p:spPr>
          <a:xfrm>
            <a:off x="7660005" y="6059170"/>
            <a:ext cx="1125855" cy="628015"/>
          </a:xfrm>
          <a:prstGeom prst="moon">
            <a:avLst/>
          </a:prstGeom>
          <a:solidFill>
            <a:srgbClr val="99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8193" name="" r:id="rId2" imgW="826135" imgH="566420"/>
        </mc:Choice>
        <mc:Fallback>
          <p:control name="" r:id="rId2" imgW="826135" imgH="566420">
            <p:pic>
              <p:nvPicPr>
                <p:cNvPr id="0" name="Host Control  8192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8298180" y="126365"/>
                  <a:ext cx="826135" cy="5664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7890" name="文本框 37889"/>
          <p:cNvSpPr txBox="1"/>
          <p:nvPr/>
        </p:nvSpPr>
        <p:spPr>
          <a:xfrm>
            <a:off x="163513" y="2406968"/>
            <a:ext cx="609600" cy="25939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pPr lvl="0" eaLnBrk="1" hangingPunct="1"/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显微镜和望远镜</a:t>
            </a:r>
            <a:endParaRPr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7891" name="文本框 37890"/>
          <p:cNvSpPr txBox="1"/>
          <p:nvPr/>
        </p:nvSpPr>
        <p:spPr>
          <a:xfrm>
            <a:off x="1080135" y="2115185"/>
            <a:ext cx="2520950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显微镜</a:t>
            </a:r>
            <a:endParaRPr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7892" name="左大括号 37891"/>
          <p:cNvSpPr/>
          <p:nvPr/>
        </p:nvSpPr>
        <p:spPr>
          <a:xfrm>
            <a:off x="2259648" y="1704340"/>
            <a:ext cx="161925" cy="1566863"/>
          </a:xfrm>
          <a:prstGeom prst="leftBrace">
            <a:avLst>
              <a:gd name="adj1" fmla="val 80637"/>
              <a:gd name="adj2" fmla="val 34144"/>
            </a:avLst>
          </a:prstGeom>
          <a:noFill/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2800" b="1"/>
          </a:p>
        </p:txBody>
      </p:sp>
      <p:sp>
        <p:nvSpPr>
          <p:cNvPr id="37893" name="文本框 37892"/>
          <p:cNvSpPr txBox="1"/>
          <p:nvPr/>
        </p:nvSpPr>
        <p:spPr>
          <a:xfrm>
            <a:off x="2394268" y="1563688"/>
            <a:ext cx="1439862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结构</a:t>
            </a:r>
            <a:endParaRPr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7894" name="左大括号 37893"/>
          <p:cNvSpPr/>
          <p:nvPr/>
        </p:nvSpPr>
        <p:spPr>
          <a:xfrm>
            <a:off x="3257550" y="1036955"/>
            <a:ext cx="145415" cy="1572260"/>
          </a:xfrm>
          <a:prstGeom prst="leftBrace">
            <a:avLst>
              <a:gd name="adj1" fmla="val 128754"/>
              <a:gd name="adj2" fmla="val 50000"/>
            </a:avLst>
          </a:prstGeom>
          <a:noFill/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2800" b="1"/>
          </a:p>
        </p:txBody>
      </p:sp>
      <p:sp>
        <p:nvSpPr>
          <p:cNvPr id="37895" name="文本框 37894"/>
          <p:cNvSpPr txBox="1"/>
          <p:nvPr/>
        </p:nvSpPr>
        <p:spPr>
          <a:xfrm>
            <a:off x="3402013" y="835025"/>
            <a:ext cx="1612900" cy="17983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目镜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endParaRPr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物镜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endParaRPr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载物片：</a:t>
            </a:r>
            <a:endParaRPr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反光镜：</a:t>
            </a:r>
            <a:endParaRPr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7896" name="左大括号 37895"/>
          <p:cNvSpPr/>
          <p:nvPr/>
        </p:nvSpPr>
        <p:spPr>
          <a:xfrm>
            <a:off x="773430" y="2244090"/>
            <a:ext cx="360045" cy="3750945"/>
          </a:xfrm>
          <a:prstGeom prst="leftBrace">
            <a:avLst>
              <a:gd name="adj1" fmla="val 68282"/>
              <a:gd name="adj2" fmla="val 50000"/>
            </a:avLst>
          </a:prstGeom>
          <a:noFill/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2800" b="1"/>
          </a:p>
        </p:txBody>
      </p:sp>
      <p:sp>
        <p:nvSpPr>
          <p:cNvPr id="37897" name="文本框 37896"/>
          <p:cNvSpPr txBox="1"/>
          <p:nvPr/>
        </p:nvSpPr>
        <p:spPr>
          <a:xfrm>
            <a:off x="2465388" y="2963863"/>
            <a:ext cx="1655762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原理：</a:t>
            </a:r>
            <a:endParaRPr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7898" name="文本框 37897"/>
          <p:cNvSpPr txBox="1"/>
          <p:nvPr/>
        </p:nvSpPr>
        <p:spPr>
          <a:xfrm>
            <a:off x="2421573" y="4129088"/>
            <a:ext cx="6211887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7899" name="文本框 37898"/>
          <p:cNvSpPr txBox="1"/>
          <p:nvPr/>
        </p:nvSpPr>
        <p:spPr>
          <a:xfrm>
            <a:off x="1133158" y="4482783"/>
            <a:ext cx="2087562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望远镜</a:t>
            </a:r>
            <a:endParaRPr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7900" name="左大括号 37899"/>
          <p:cNvSpPr/>
          <p:nvPr/>
        </p:nvSpPr>
        <p:spPr>
          <a:xfrm>
            <a:off x="2681288" y="4294505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2800" b="1"/>
          </a:p>
        </p:txBody>
      </p:sp>
      <p:sp>
        <p:nvSpPr>
          <p:cNvPr id="37901" name="文本框 37900"/>
          <p:cNvSpPr txBox="1"/>
          <p:nvPr/>
        </p:nvSpPr>
        <p:spPr>
          <a:xfrm>
            <a:off x="2753678" y="4129088"/>
            <a:ext cx="1152525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结构</a:t>
            </a:r>
            <a:endParaRPr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7902" name="左大括号 37901"/>
          <p:cNvSpPr/>
          <p:nvPr/>
        </p:nvSpPr>
        <p:spPr>
          <a:xfrm>
            <a:off x="3681730" y="3930968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2800" b="1"/>
          </a:p>
        </p:txBody>
      </p:sp>
      <p:sp>
        <p:nvSpPr>
          <p:cNvPr id="37903" name="文本框 37902"/>
          <p:cNvSpPr txBox="1"/>
          <p:nvPr/>
        </p:nvSpPr>
        <p:spPr>
          <a:xfrm>
            <a:off x="3834130" y="3798253"/>
            <a:ext cx="1255395" cy="9448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66CC"/>
                </a:solidFill>
                <a:latin typeface="楷体_GB2312" pitchFamily="49" charset="-122"/>
                <a:ea typeface="楷体_GB2312" pitchFamily="49" charset="-122"/>
              </a:rPr>
              <a:t>物镜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endParaRPr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2800" b="1" dirty="0">
                <a:solidFill>
                  <a:srgbClr val="0066CC"/>
                </a:solidFill>
                <a:latin typeface="楷体_GB2312" pitchFamily="49" charset="-122"/>
                <a:ea typeface="楷体_GB2312" pitchFamily="49" charset="-122"/>
              </a:rPr>
              <a:t>目镜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endParaRPr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7904" name="文本框 37903"/>
          <p:cNvSpPr txBox="1"/>
          <p:nvPr/>
        </p:nvSpPr>
        <p:spPr>
          <a:xfrm>
            <a:off x="2833688" y="4845368"/>
            <a:ext cx="1944687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原理：</a:t>
            </a:r>
            <a:endParaRPr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7906" name="文本框 37905"/>
          <p:cNvSpPr txBox="1"/>
          <p:nvPr/>
        </p:nvSpPr>
        <p:spPr>
          <a:xfrm>
            <a:off x="2834005" y="59055"/>
            <a:ext cx="3460750" cy="7010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en-US" altLang="zh-CN" sz="4000" b="1" dirty="0">
                <a:solidFill>
                  <a:srgbClr val="0066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4000" b="1" dirty="0">
                <a:solidFill>
                  <a:srgbClr val="0066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课堂知识小结</a:t>
            </a:r>
            <a:endParaRPr lang="zh-CN" altLang="en-US" sz="4000" b="1" dirty="0">
              <a:solidFill>
                <a:srgbClr val="0066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新月形 1">
            <a:hlinkClick r:id="" action="ppaction://hlinkshowjump?jump=lastslide"/>
          </p:cNvPr>
          <p:cNvSpPr/>
          <p:nvPr/>
        </p:nvSpPr>
        <p:spPr>
          <a:xfrm>
            <a:off x="7551420" y="6158865"/>
            <a:ext cx="1125855" cy="628015"/>
          </a:xfrm>
          <a:prstGeom prst="moon">
            <a:avLst/>
          </a:prstGeom>
          <a:solidFill>
            <a:srgbClr val="99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13193" y="5640388"/>
            <a:ext cx="2087562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探索宇宙</a:t>
            </a:r>
            <a:endParaRPr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01085" y="2842260"/>
            <a:ext cx="517525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相当把微小物体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放大再放大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34130" y="4806315"/>
            <a:ext cx="5289550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相当把远处的物体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拉近再放大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" name="图片 5" descr="显微镜结构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8665" y="808990"/>
            <a:ext cx="1465580" cy="2028190"/>
          </a:xfrm>
          <a:prstGeom prst="rect">
            <a:avLst/>
          </a:prstGeom>
        </p:spPr>
      </p:pic>
      <p:pic>
        <p:nvPicPr>
          <p:cNvPr id="7" name="图片 6" descr="1030400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5920" y="3482340"/>
            <a:ext cx="2210435" cy="1329055"/>
          </a:xfrm>
          <a:prstGeom prst="rect">
            <a:avLst/>
          </a:prstGeom>
        </p:spPr>
      </p:pic>
    </p:spTree>
    <p:controls>
      <mc:AlternateContent xmlns:mc="http://schemas.openxmlformats.org/markup-compatibility/2006">
        <mc:Choice xmlns:v="urn:schemas-microsoft-com:vml" Requires="v">
          <p:control spid="20481" name="" r:id="rId4" imgW="826135" imgH="566420"/>
        </mc:Choice>
        <mc:Fallback>
          <p:control name="" r:id="rId4" imgW="826135" imgH="566420">
            <p:pic>
              <p:nvPicPr>
                <p:cNvPr id="0" name="Host Control  20480"/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8298180" y="126365"/>
                  <a:ext cx="826135" cy="5664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  <p:bldP spid="37893" grpId="0"/>
      <p:bldP spid="37895" grpId="0"/>
      <p:bldP spid="37897" grpId="0"/>
      <p:bldP spid="37899" grpId="0"/>
      <p:bldP spid="37901" grpId="0"/>
      <p:bldP spid="37903" grpId="0"/>
      <p:bldP spid="37904" grpId="0"/>
      <p:bldP spid="3" grpId="0"/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  <p:controls>
      <mc:AlternateContent xmlns:mc="http://schemas.openxmlformats.org/markup-compatibility/2006">
        <mc:Choice xmlns:v="urn:schemas-microsoft-com:vml" Requires="v">
          <p:control spid="1025" name="" r:id="rId2" imgW="826135" imgH="566420"/>
        </mc:Choice>
        <mc:Fallback>
          <p:control name="" r:id="rId2" imgW="826135" imgH="566420">
            <p:pic>
              <p:nvPicPr>
                <p:cNvPr id="0" name="Host Control  1024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8298180" y="126365"/>
                  <a:ext cx="826135" cy="5664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9F325A3-D3B4-432E-AED8-2B06D7E68566}" type="datetime1"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6169" name="文本框 6145"/>
          <p:cNvSpPr txBox="1"/>
          <p:nvPr/>
        </p:nvSpPr>
        <p:spPr>
          <a:xfrm>
            <a:off x="1447800" y="230823"/>
            <a:ext cx="6248400" cy="769620"/>
          </a:xfrm>
          <a:prstGeom prst="rect">
            <a:avLst/>
          </a:prstGeom>
          <a:solidFill>
            <a:schemeClr val="bg1"/>
          </a:solidFill>
          <a:ln w="762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0170" tIns="46990" rIns="90170" bIns="46990"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迷你简卡通" panose="03000509000000000000" charset="-122"/>
                <a:ea typeface="迷你简卡通" panose="03000509000000000000" charset="-122"/>
              </a:rPr>
              <a:t>导学稿</a:t>
            </a:r>
            <a:r>
              <a:rPr lang="zh-CN" altLang="en-US" sz="4400" b="1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迷你简卡通" panose="03000509000000000000" charset="-122"/>
                <a:ea typeface="迷你简卡通" panose="03000509000000000000" charset="-122"/>
              </a:rPr>
              <a:t>预习反馈</a:t>
            </a:r>
            <a:endParaRPr lang="zh-CN" altLang="en-US" sz="4400" b="1"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迷你简卡通" panose="03000509000000000000" charset="-122"/>
              <a:ea typeface="迷你简卡通" panose="03000509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870" y="1347470"/>
            <a:ext cx="8937625" cy="1371600"/>
          </a:xfrm>
          <a:prstGeom prst="rect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p>
            <a:r>
              <a:rPr lang="en-US" altLang="zh-CN" sz="2800" b="1"/>
              <a:t>1.</a:t>
            </a:r>
            <a:r>
              <a:rPr lang="zh-CN" altLang="en-US" sz="2800" b="1"/>
              <a:t>陈亚、王明碧、陈注、李巧茹、李泳婷、陈妙青、唐境茂、叶婷婷、张栩豪、何莹莹、黄迪、谢茂恒、陈其泽、肖勇翔</a:t>
            </a:r>
            <a:r>
              <a:rPr lang="en-US" altLang="zh-CN" sz="2800" b="1"/>
              <a:t>14</a:t>
            </a:r>
            <a:r>
              <a:rPr lang="zh-CN" altLang="en-US" sz="2800" b="1"/>
              <a:t>位同学预习案正确率高</a:t>
            </a:r>
            <a:endParaRPr lang="zh-CN" altLang="en-US" sz="2800" b="1"/>
          </a:p>
        </p:txBody>
      </p:sp>
      <p:sp>
        <p:nvSpPr>
          <p:cNvPr id="4" name="文本框 3"/>
          <p:cNvSpPr txBox="1"/>
          <p:nvPr/>
        </p:nvSpPr>
        <p:spPr>
          <a:xfrm>
            <a:off x="102870" y="2956560"/>
            <a:ext cx="8937625" cy="518160"/>
          </a:xfrm>
          <a:prstGeom prst="rect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p>
            <a:r>
              <a:rPr lang="en-US" altLang="zh-CN" sz="2800" b="1"/>
              <a:t>2.</a:t>
            </a:r>
            <a:r>
              <a:rPr lang="zh-CN" altLang="en-US" sz="2800" b="1"/>
              <a:t>某些同学</a:t>
            </a:r>
            <a:r>
              <a:rPr lang="zh-CN" altLang="en-US" sz="2800" b="1"/>
              <a:t>视角大小的影响因素没填好</a:t>
            </a:r>
            <a:endParaRPr lang="zh-CN" altLang="en-US" sz="2800" b="1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" y="1100455"/>
            <a:ext cx="9087485" cy="4657090"/>
          </a:xfrm>
          <a:prstGeom prst="rect">
            <a:avLst/>
          </a:prstGeom>
        </p:spPr>
      </p:pic>
    </p:spTree>
    <p:controls>
      <mc:AlternateContent xmlns:mc="http://schemas.openxmlformats.org/markup-compatibility/2006">
        <mc:Choice xmlns:v="urn:schemas-microsoft-com:vml" Requires="v">
          <p:control spid="1025" name="" r:id="rId3" imgW="826135" imgH="566420"/>
        </mc:Choice>
        <mc:Fallback>
          <p:control name="" r:id="rId3" imgW="826135" imgH="566420">
            <p:pic>
              <p:nvPicPr>
                <p:cNvPr id="0" name="Host Control  1024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8298180" y="126365"/>
                  <a:ext cx="826135" cy="5664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482" name="Rectangle 63"/>
          <p:cNvSpPr>
            <a:spLocks noGrp="1"/>
          </p:cNvSpPr>
          <p:nvPr>
            <p:ph type="dt" sz="half" idx="10"/>
          </p:nvPr>
        </p:nvSpPr>
        <p:spPr/>
        <p:txBody>
          <a:bodyPr wrap="square" lIns="91440" tIns="45720" rIns="91440" bIns="45720" anchor="t"/>
          <a:p>
            <a:pPr indent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20483" name="Rectangle 6"/>
          <p:cNvSpPr>
            <a:spLocks noGrp="1"/>
          </p:cNvSpPr>
          <p:nvPr>
            <p:ph type="sldNum" sz="quarter" idx="12"/>
          </p:nvPr>
        </p:nvSpPr>
        <p:spPr/>
        <p:txBody>
          <a:bodyPr wrap="square" lIns="91440" tIns="45720" rIns="91440" bIns="45720" anchor="t"/>
          <a:p>
            <a:pPr indent="0" algn="r"/>
            <a:fld id="{9A0DB2DC-4C9A-4742-B13C-FB6460FD3503}" type="slidenum">
              <a:rPr lang="zh-CN" altLang="en-US" sz="1400" b="0" dirty="0">
                <a:solidFill>
                  <a:schemeClr val="hlink"/>
                </a:solidFill>
                <a:ea typeface="宋体" panose="02010600030101010101" pitchFamily="2" charset="-122"/>
              </a:rPr>
            </a:fld>
            <a:endParaRPr lang="zh-CN" altLang="en-US" sz="1400" b="0" dirty="0">
              <a:solidFill>
                <a:schemeClr val="hlink"/>
              </a:solidFill>
              <a:ea typeface="宋体" panose="02010600030101010101" pitchFamily="2" charset="-122"/>
            </a:endParaRPr>
          </a:p>
        </p:txBody>
      </p:sp>
      <p:sp>
        <p:nvSpPr>
          <p:cNvPr id="60437" name="AutoShape 21" descr="2"/>
          <p:cNvSpPr/>
          <p:nvPr/>
        </p:nvSpPr>
        <p:spPr>
          <a:xfrm>
            <a:off x="297815" y="2382520"/>
            <a:ext cx="6163310" cy="1888490"/>
          </a:xfrm>
          <a:prstGeom prst="cloudCallout">
            <a:avLst>
              <a:gd name="adj1" fmla="val 38602"/>
              <a:gd name="adj2" fmla="val 106019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 algn="ctr"/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0438" name="Text Box 22" descr="2"/>
          <p:cNvSpPr txBox="1"/>
          <p:nvPr/>
        </p:nvSpPr>
        <p:spPr>
          <a:xfrm>
            <a:off x="1033780" y="2583815"/>
            <a:ext cx="5013325" cy="1101090"/>
          </a:xfrm>
          <a:prstGeom prst="rect">
            <a:avLst/>
          </a:prstGeom>
          <a:noFill/>
          <a:ln w="9525">
            <a:noFill/>
          </a:ln>
          <a:effectLst>
            <a:prstShdw prst="shdw12" dir="16200000">
              <a:schemeClr val="bg2">
                <a:alpha val="50000"/>
              </a:schemeClr>
            </a:prstShdw>
          </a:effectLst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rPr>
              <a:t>为什么我们看不清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很小的</a:t>
            </a:r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rPr>
              <a:t>物体和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远方</a:t>
            </a:r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rPr>
              <a:t>的物体呢？</a:t>
            </a:r>
            <a:endParaRPr lang="zh-CN" altLang="en-US" sz="32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20492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7450" y="1450975"/>
            <a:ext cx="2714625" cy="457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69" name="文本框 6145"/>
          <p:cNvSpPr txBox="1"/>
          <p:nvPr/>
        </p:nvSpPr>
        <p:spPr>
          <a:xfrm>
            <a:off x="1447800" y="166688"/>
            <a:ext cx="6248400" cy="703580"/>
          </a:xfrm>
          <a:prstGeom prst="rect">
            <a:avLst/>
          </a:prstGeom>
          <a:solidFill>
            <a:schemeClr val="bg1"/>
          </a:solidFill>
          <a:ln w="762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0170" tIns="46990" rIns="90170" bIns="46990"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4000" b="1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人眼观察的局限性</a:t>
            </a:r>
            <a:endParaRPr lang="zh-CN" altLang="en-US" sz="4000" b="1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9217" name="" r:id="rId3" imgW="826135" imgH="566420"/>
        </mc:Choice>
        <mc:Fallback>
          <p:control name="" r:id="rId3" imgW="826135" imgH="566420">
            <p:pic>
              <p:nvPicPr>
                <p:cNvPr id="0" name="Host Control  9216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8298180" y="126365"/>
                  <a:ext cx="826135" cy="5664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0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0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0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0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0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0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37" grpId="0" bldLvl="0" animBg="1"/>
      <p:bldP spid="6043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9F325A3-D3B4-432E-AED8-2B06D7E68566}" type="datetime1"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pic>
        <p:nvPicPr>
          <p:cNvPr id="28686" name="图片 28685" descr="眼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91275" y="142558"/>
            <a:ext cx="2654300" cy="2185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7" name="Tree"/>
          <p:cNvSpPr>
            <a:spLocks noEditPoints="1"/>
          </p:cNvSpPr>
          <p:nvPr/>
        </p:nvSpPr>
        <p:spPr>
          <a:xfrm>
            <a:off x="2225675" y="96838"/>
            <a:ext cx="1216025" cy="2339975"/>
          </a:xfrm>
          <a:custGeom>
            <a:avLst/>
            <a:gdLst>
              <a:gd name="A1" fmla="val 18900"/>
              <a:gd name="G0" fmla="+- 0 0 0"/>
              <a:gd name="G1" fmla="*/ A1 1 3"/>
              <a:gd name="G2" fmla="*/ A1 2 3"/>
              <a:gd name="G3" fmla="+- A1 0 0"/>
              <a:gd name="txL" fmla="*/ 761 w 21600"/>
              <a:gd name="txT" fmla="*/ 22454 h 21600"/>
              <a:gd name="txR" fmla="*/ 21069 w 21600"/>
              <a:gd name="txB" fmla="*/ 28282 h 21600"/>
            </a:gdLst>
            <a:ahLst/>
            <a:cxnLst>
              <a:cxn ang="17694720">
                <a:pos x="10800" y="0"/>
              </a:cxn>
              <a:cxn ang="11796480">
                <a:pos x="6171" y="G1"/>
              </a:cxn>
              <a:cxn ang="11796480">
                <a:pos x="3086" y="G2"/>
              </a:cxn>
              <a:cxn ang="11796480">
                <a:pos x="0" y="G3"/>
              </a:cxn>
              <a:cxn ang="0">
                <a:pos x="15429" y="G1"/>
              </a:cxn>
              <a:cxn ang="0">
                <a:pos x="18514" y="G2"/>
              </a:cxn>
              <a:cxn ang="0">
                <a:pos x="21600" y="G3"/>
              </a:cxn>
            </a:cxnLst>
            <a:rect l="txL" t="txT" r="txR" b="txB"/>
            <a:pathLst>
              <a:path w="21600" h="21600">
                <a:moveTo>
                  <a:pt x="0" y="G3"/>
                </a:moveTo>
                <a:lnTo>
                  <a:pt x="9257" y="G3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G3"/>
                </a:lnTo>
                <a:lnTo>
                  <a:pt x="21600" y="G3"/>
                </a:lnTo>
                <a:lnTo>
                  <a:pt x="12343" y="G2"/>
                </a:lnTo>
                <a:lnTo>
                  <a:pt x="18514" y="G2"/>
                </a:lnTo>
                <a:lnTo>
                  <a:pt x="12343" y="G1"/>
                </a:lnTo>
                <a:lnTo>
                  <a:pt x="15429" y="G1"/>
                </a:lnTo>
                <a:lnTo>
                  <a:pt x="10800" y="0"/>
                </a:lnTo>
                <a:lnTo>
                  <a:pt x="6171" y="G1"/>
                </a:lnTo>
                <a:lnTo>
                  <a:pt x="9257" y="G1"/>
                </a:lnTo>
                <a:lnTo>
                  <a:pt x="3086" y="G2"/>
                </a:lnTo>
                <a:lnTo>
                  <a:pt x="9257" y="G2"/>
                </a:lnTo>
                <a:close/>
              </a:path>
            </a:pathLst>
          </a:custGeom>
          <a:solidFill>
            <a:srgbClr val="008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/>
            </a:outerShdw>
          </a:effectLst>
        </p:spPr>
        <p:txBody>
          <a:bodyPr/>
          <a:p>
            <a:endParaRPr lang="zh-CN" altLang="en-US"/>
          </a:p>
        </p:txBody>
      </p:sp>
      <p:pic>
        <p:nvPicPr>
          <p:cNvPr id="6" name="图片 5" descr="眼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91275" y="2636838"/>
            <a:ext cx="2654300" cy="2185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ree"/>
          <p:cNvSpPr>
            <a:spLocks noEditPoints="1"/>
          </p:cNvSpPr>
          <p:nvPr/>
        </p:nvSpPr>
        <p:spPr>
          <a:xfrm>
            <a:off x="2641600" y="3713480"/>
            <a:ext cx="800100" cy="443865"/>
          </a:xfrm>
          <a:custGeom>
            <a:avLst/>
            <a:gdLst>
              <a:gd name="A1" fmla="val 18900"/>
              <a:gd name="G0" fmla="+- 0 0 0"/>
              <a:gd name="G1" fmla="*/ A1 1 3"/>
              <a:gd name="G2" fmla="*/ A1 2 3"/>
              <a:gd name="G3" fmla="+- A1 0 0"/>
              <a:gd name="txL" fmla="*/ 761 w 21600"/>
              <a:gd name="txT" fmla="*/ 22454 h 21600"/>
              <a:gd name="txR" fmla="*/ 21069 w 21600"/>
              <a:gd name="txB" fmla="*/ 28282 h 21600"/>
            </a:gdLst>
            <a:ahLst/>
            <a:cxnLst>
              <a:cxn ang="17694720">
                <a:pos x="10800" y="0"/>
              </a:cxn>
              <a:cxn ang="11796480">
                <a:pos x="6171" y="G1"/>
              </a:cxn>
              <a:cxn ang="11796480">
                <a:pos x="3086" y="G2"/>
              </a:cxn>
              <a:cxn ang="11796480">
                <a:pos x="0" y="G3"/>
              </a:cxn>
              <a:cxn ang="0">
                <a:pos x="15429" y="G1"/>
              </a:cxn>
              <a:cxn ang="0">
                <a:pos x="18514" y="G2"/>
              </a:cxn>
              <a:cxn ang="0">
                <a:pos x="21600" y="G3"/>
              </a:cxn>
            </a:cxnLst>
            <a:rect l="txL" t="txT" r="txR" b="txB"/>
            <a:pathLst>
              <a:path w="21600" h="21600">
                <a:moveTo>
                  <a:pt x="0" y="G3"/>
                </a:moveTo>
                <a:lnTo>
                  <a:pt x="9257" y="G3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G3"/>
                </a:lnTo>
                <a:lnTo>
                  <a:pt x="21600" y="G3"/>
                </a:lnTo>
                <a:lnTo>
                  <a:pt x="12343" y="G2"/>
                </a:lnTo>
                <a:lnTo>
                  <a:pt x="18514" y="G2"/>
                </a:lnTo>
                <a:lnTo>
                  <a:pt x="12343" y="G1"/>
                </a:lnTo>
                <a:lnTo>
                  <a:pt x="15429" y="G1"/>
                </a:lnTo>
                <a:lnTo>
                  <a:pt x="10800" y="0"/>
                </a:lnTo>
                <a:lnTo>
                  <a:pt x="6171" y="G1"/>
                </a:lnTo>
                <a:lnTo>
                  <a:pt x="9257" y="G1"/>
                </a:lnTo>
                <a:lnTo>
                  <a:pt x="3086" y="G2"/>
                </a:lnTo>
                <a:lnTo>
                  <a:pt x="9257" y="G2"/>
                </a:lnTo>
                <a:close/>
              </a:path>
            </a:pathLst>
          </a:custGeom>
          <a:solidFill>
            <a:srgbClr val="008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/>
            </a:outerShdw>
          </a:effectLst>
        </p:spPr>
        <p:txBody>
          <a:bodyPr/>
          <a:p>
            <a:endParaRPr lang="zh-CN" altLang="en-US"/>
          </a:p>
        </p:txBody>
      </p:sp>
      <p:sp>
        <p:nvSpPr>
          <p:cNvPr id="10" name="弧形 9"/>
          <p:cNvSpPr/>
          <p:nvPr/>
        </p:nvSpPr>
        <p:spPr>
          <a:xfrm>
            <a:off x="8086725" y="727075"/>
            <a:ext cx="313690" cy="900430"/>
          </a:xfrm>
          <a:prstGeom prst="arc">
            <a:avLst>
              <a:gd name="adj1" fmla="val 15785786"/>
              <a:gd name="adj2" fmla="val 5512213"/>
            </a:avLst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弧形 10"/>
          <p:cNvSpPr/>
          <p:nvPr/>
        </p:nvSpPr>
        <p:spPr>
          <a:xfrm>
            <a:off x="8264525" y="3492500"/>
            <a:ext cx="136525" cy="221615"/>
          </a:xfrm>
          <a:prstGeom prst="arc">
            <a:avLst>
              <a:gd name="adj1" fmla="val 15785786"/>
              <a:gd name="adj2" fmla="val 5512213"/>
            </a:avLst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 descr="眼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18275" y="4745038"/>
            <a:ext cx="2654300" cy="2185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弧形 15"/>
          <p:cNvSpPr/>
          <p:nvPr/>
        </p:nvSpPr>
        <p:spPr>
          <a:xfrm>
            <a:off x="8391525" y="5600700"/>
            <a:ext cx="136525" cy="221615"/>
          </a:xfrm>
          <a:prstGeom prst="arc">
            <a:avLst>
              <a:gd name="adj1" fmla="val 15785786"/>
              <a:gd name="adj2" fmla="val 5512213"/>
            </a:avLst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63575" y="3596005"/>
            <a:ext cx="137160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/>
              <a:t>微小</a:t>
            </a:r>
            <a:endParaRPr lang="zh-CN" altLang="en-US" sz="4400"/>
          </a:p>
        </p:txBody>
      </p:sp>
      <p:sp>
        <p:nvSpPr>
          <p:cNvPr id="23" name="文本框 22"/>
          <p:cNvSpPr txBox="1"/>
          <p:nvPr/>
        </p:nvSpPr>
        <p:spPr>
          <a:xfrm>
            <a:off x="457200" y="5060315"/>
            <a:ext cx="137160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/>
              <a:t>很远</a:t>
            </a:r>
            <a:endParaRPr lang="zh-CN" altLang="en-US" sz="4400"/>
          </a:p>
        </p:txBody>
      </p:sp>
      <p:sp>
        <p:nvSpPr>
          <p:cNvPr id="28674" name="文本框 28673"/>
          <p:cNvSpPr txBox="1"/>
          <p:nvPr/>
        </p:nvSpPr>
        <p:spPr>
          <a:xfrm>
            <a:off x="3670300" y="796290"/>
            <a:ext cx="1577975" cy="762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just" eaLnBrk="1" hangingPunct="1">
              <a:spcBef>
                <a:spcPct val="50000"/>
              </a:spcBef>
              <a:buClr>
                <a:srgbClr val="000000"/>
              </a:buClr>
            </a:pPr>
            <a:r>
              <a:rPr lang="zh-CN" altLang="en-US" sz="4400" dirty="0">
                <a:solidFill>
                  <a:srgbClr val="0066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视角</a:t>
            </a:r>
            <a:endParaRPr lang="zh-CN" altLang="en-US" sz="4400" dirty="0">
              <a:solidFill>
                <a:srgbClr val="0066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85" name="文本框 28684"/>
          <p:cNvSpPr txBox="1"/>
          <p:nvPr/>
        </p:nvSpPr>
        <p:spPr>
          <a:xfrm>
            <a:off x="5476240" y="922338"/>
            <a:ext cx="449263" cy="509587"/>
          </a:xfrm>
          <a:prstGeom prst="rect">
            <a:avLst/>
          </a:prstGeom>
          <a:noFill/>
          <a:ln w="9525">
            <a:noFill/>
          </a:ln>
        </p:spPr>
        <p:txBody>
          <a:bodyPr lIns="0" tIns="10800" rIns="0" bIns="10800">
            <a:spAutoFit/>
          </a:bodyPr>
          <a:p>
            <a:pPr lvl="0" algn="ctr" eaLnBrk="1" hangingPunct="1">
              <a:buClr>
                <a:srgbClr val="000000"/>
              </a:buClr>
            </a:pPr>
            <a:r>
              <a:rPr lang="en-US" altLang="zh-CN" sz="3200" i="1">
                <a:solidFill>
                  <a:srgbClr val="0066CC"/>
                </a:solidFill>
                <a:latin typeface="Symbol" panose="05050102010706020507" pitchFamily="18" charset="2"/>
                <a:ea typeface="楷体_GB2312" pitchFamily="49" charset="-122"/>
              </a:rPr>
              <a:t>a</a:t>
            </a:r>
            <a:endParaRPr lang="el-GR" altLang="zh-CN" sz="3200" i="1" dirty="0">
              <a:solidFill>
                <a:srgbClr val="0066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8680" name="任意多边形 28679"/>
          <p:cNvSpPr/>
          <p:nvPr/>
        </p:nvSpPr>
        <p:spPr>
          <a:xfrm rot="-98193" flipH="1">
            <a:off x="5933123" y="987425"/>
            <a:ext cx="136525" cy="496888"/>
          </a:xfrm>
          <a:custGeom>
            <a:avLst/>
            <a:gdLst>
              <a:gd name="txL" fmla="*/ 0 w 21600"/>
              <a:gd name="txT" fmla="*/ 0 h 42134"/>
              <a:gd name="txR" fmla="*/ 21600 w 21600"/>
              <a:gd name="txB" fmla="*/ 42134 h 42134"/>
            </a:gdLst>
            <a:ahLst/>
            <a:cxnLst>
              <a:cxn ang="270">
                <a:pos x="4402" y="0"/>
              </a:cxn>
              <a:cxn ang="90">
                <a:pos x="5110" y="42133"/>
              </a:cxn>
              <a:cxn ang="180">
                <a:pos x="0" y="21147"/>
              </a:cxn>
            </a:cxnLst>
            <a:rect l="txL" t="txT" r="txR" b="txB"/>
            <a:pathLst>
              <a:path w="21600" h="42134" fill="none">
                <a:moveTo>
                  <a:pt x="4402" y="0"/>
                </a:moveTo>
                <a:arcTo wR="21600" hR="21600" stAng="-4694467" swAng="9273370"/>
              </a:path>
              <a:path w="21600" h="42134" stroke="0">
                <a:moveTo>
                  <a:pt x="4402" y="0"/>
                </a:moveTo>
                <a:arcTo wR="21600" hR="21600" stAng="-4694467" swAng="9273370"/>
                <a:lnTo>
                  <a:pt x="0" y="21147"/>
                </a:lnTo>
                <a:close/>
              </a:path>
            </a:pathLst>
          </a:custGeom>
          <a:noFill/>
          <a:ln w="28575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2863850" y="142875"/>
            <a:ext cx="5447030" cy="1484630"/>
            <a:chOff x="4510" y="225"/>
            <a:chExt cx="8578" cy="2338"/>
          </a:xfrm>
        </p:grpSpPr>
        <p:sp>
          <p:nvSpPr>
            <p:cNvPr id="28678" name="直接连接符 28677"/>
            <p:cNvSpPr/>
            <p:nvPr/>
          </p:nvSpPr>
          <p:spPr>
            <a:xfrm>
              <a:off x="4510" y="225"/>
              <a:ext cx="8578" cy="2338"/>
            </a:xfrm>
            <a:prstGeom prst="line">
              <a:avLst/>
            </a:prstGeom>
            <a:ln w="28575" cap="flat" cmpd="sng">
              <a:solidFill>
                <a:srgbClr val="0066CC"/>
              </a:solidFill>
              <a:prstDash val="solid"/>
              <a:headEnd type="none" w="med" len="med"/>
              <a:tailEnd type="none" w="med" len="med"/>
            </a:ln>
          </p:spPr>
        </p:sp>
        <p:cxnSp>
          <p:nvCxnSpPr>
            <p:cNvPr id="3" name="直接箭头连接符 2"/>
            <p:cNvCxnSpPr/>
            <p:nvPr/>
          </p:nvCxnSpPr>
          <p:spPr>
            <a:xfrm>
              <a:off x="6691" y="839"/>
              <a:ext cx="1019" cy="286"/>
            </a:xfrm>
            <a:prstGeom prst="straightConnector1">
              <a:avLst/>
            </a:prstGeom>
            <a:ln w="38100">
              <a:solidFill>
                <a:schemeClr val="accent5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2954655" y="727075"/>
            <a:ext cx="5309870" cy="1755140"/>
            <a:chOff x="4653" y="1145"/>
            <a:chExt cx="8362" cy="2764"/>
          </a:xfrm>
        </p:grpSpPr>
        <p:sp>
          <p:nvSpPr>
            <p:cNvPr id="28679" name="直接连接符 28678"/>
            <p:cNvSpPr/>
            <p:nvPr/>
          </p:nvSpPr>
          <p:spPr>
            <a:xfrm flipV="1">
              <a:off x="4653" y="1145"/>
              <a:ext cx="8362" cy="2765"/>
            </a:xfrm>
            <a:prstGeom prst="line">
              <a:avLst/>
            </a:prstGeom>
            <a:ln w="28575" cap="flat" cmpd="sng">
              <a:solidFill>
                <a:srgbClr val="0066CC"/>
              </a:solidFill>
              <a:prstDash val="solid"/>
              <a:headEnd type="none" w="med" len="med"/>
              <a:tailEnd type="none" w="med" len="med"/>
            </a:ln>
          </p:spPr>
        </p:sp>
        <p:cxnSp>
          <p:nvCxnSpPr>
            <p:cNvPr id="5" name="直接箭头连接符 4"/>
            <p:cNvCxnSpPr/>
            <p:nvPr/>
          </p:nvCxnSpPr>
          <p:spPr>
            <a:xfrm flipV="1">
              <a:off x="6937" y="2804"/>
              <a:ext cx="1018" cy="346"/>
            </a:xfrm>
            <a:prstGeom prst="straightConnector1">
              <a:avLst/>
            </a:prstGeom>
            <a:ln w="38100">
              <a:solidFill>
                <a:schemeClr val="accent5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3025140" y="3713480"/>
            <a:ext cx="5285740" cy="7620"/>
            <a:chOff x="4764" y="5848"/>
            <a:chExt cx="8324" cy="12"/>
          </a:xfrm>
        </p:grpSpPr>
        <p:sp>
          <p:nvSpPr>
            <p:cNvPr id="8" name="直接连接符 7"/>
            <p:cNvSpPr/>
            <p:nvPr/>
          </p:nvSpPr>
          <p:spPr>
            <a:xfrm flipV="1">
              <a:off x="4764" y="5849"/>
              <a:ext cx="8324" cy="1"/>
            </a:xfrm>
            <a:prstGeom prst="line">
              <a:avLst/>
            </a:prstGeom>
            <a:ln w="28575" cap="flat" cmpd="sng">
              <a:solidFill>
                <a:srgbClr val="0066CC"/>
              </a:solidFill>
              <a:prstDash val="solid"/>
              <a:headEnd type="none" w="med" len="med"/>
              <a:tailEnd type="none" w="med" len="med"/>
            </a:ln>
          </p:spPr>
        </p:sp>
        <p:cxnSp>
          <p:nvCxnSpPr>
            <p:cNvPr id="13" name="直接箭头连接符 12"/>
            <p:cNvCxnSpPr/>
            <p:nvPr/>
          </p:nvCxnSpPr>
          <p:spPr>
            <a:xfrm flipV="1">
              <a:off x="6651" y="5848"/>
              <a:ext cx="1058" cy="12"/>
            </a:xfrm>
            <a:prstGeom prst="straightConnector1">
              <a:avLst/>
            </a:prstGeom>
            <a:ln w="38100">
              <a:solidFill>
                <a:schemeClr val="accent5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3001645" y="3491865"/>
            <a:ext cx="5398770" cy="688340"/>
            <a:chOff x="4727" y="5499"/>
            <a:chExt cx="8502" cy="1084"/>
          </a:xfrm>
        </p:grpSpPr>
        <p:sp>
          <p:nvSpPr>
            <p:cNvPr id="9" name="直接连接符 8"/>
            <p:cNvSpPr/>
            <p:nvPr/>
          </p:nvSpPr>
          <p:spPr>
            <a:xfrm flipV="1">
              <a:off x="4727" y="5499"/>
              <a:ext cx="8503" cy="1085"/>
            </a:xfrm>
            <a:prstGeom prst="line">
              <a:avLst/>
            </a:prstGeom>
            <a:ln w="28575" cap="flat" cmpd="sng">
              <a:solidFill>
                <a:srgbClr val="0066CC"/>
              </a:solidFill>
              <a:prstDash val="solid"/>
              <a:headEnd type="none" w="med" len="med"/>
              <a:tailEnd type="none" w="med" len="med"/>
            </a:ln>
          </p:spPr>
        </p:sp>
        <p:cxnSp>
          <p:nvCxnSpPr>
            <p:cNvPr id="18" name="直接箭头连接符 17"/>
            <p:cNvCxnSpPr/>
            <p:nvPr/>
          </p:nvCxnSpPr>
          <p:spPr>
            <a:xfrm flipV="1">
              <a:off x="6529" y="6221"/>
              <a:ext cx="1181" cy="128"/>
            </a:xfrm>
            <a:prstGeom prst="straightConnector1">
              <a:avLst/>
            </a:prstGeom>
            <a:ln w="38100">
              <a:solidFill>
                <a:schemeClr val="accent5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22225" y="5821680"/>
            <a:ext cx="8467090" cy="8255"/>
            <a:chOff x="35" y="9168"/>
            <a:chExt cx="13334" cy="13"/>
          </a:xfrm>
        </p:grpSpPr>
        <p:sp>
          <p:nvSpPr>
            <p:cNvPr id="14" name="直接连接符 13"/>
            <p:cNvSpPr/>
            <p:nvPr/>
          </p:nvSpPr>
          <p:spPr>
            <a:xfrm flipV="1">
              <a:off x="35" y="9168"/>
              <a:ext cx="13334" cy="1"/>
            </a:xfrm>
            <a:prstGeom prst="line">
              <a:avLst/>
            </a:prstGeom>
            <a:ln w="28575" cap="flat" cmpd="sng">
              <a:solidFill>
                <a:srgbClr val="0066CC"/>
              </a:solidFill>
              <a:prstDash val="solid"/>
              <a:headEnd type="none" w="med" len="med"/>
              <a:tailEnd type="none" w="med" len="med"/>
            </a:ln>
          </p:spPr>
        </p:sp>
        <p:cxnSp>
          <p:nvCxnSpPr>
            <p:cNvPr id="19" name="直接箭头连接符 18"/>
            <p:cNvCxnSpPr/>
            <p:nvPr/>
          </p:nvCxnSpPr>
          <p:spPr>
            <a:xfrm flipV="1">
              <a:off x="5879" y="9169"/>
              <a:ext cx="1058" cy="12"/>
            </a:xfrm>
            <a:prstGeom prst="straightConnector1">
              <a:avLst/>
            </a:prstGeom>
            <a:ln w="38100">
              <a:solidFill>
                <a:schemeClr val="accent5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22225" y="5599430"/>
            <a:ext cx="8555990" cy="1121410"/>
            <a:chOff x="35" y="8818"/>
            <a:chExt cx="13474" cy="1766"/>
          </a:xfrm>
        </p:grpSpPr>
        <p:sp>
          <p:nvSpPr>
            <p:cNvPr id="15" name="直接连接符 14"/>
            <p:cNvSpPr/>
            <p:nvPr/>
          </p:nvSpPr>
          <p:spPr>
            <a:xfrm flipV="1">
              <a:off x="35" y="8818"/>
              <a:ext cx="13474" cy="1767"/>
            </a:xfrm>
            <a:prstGeom prst="line">
              <a:avLst/>
            </a:prstGeom>
            <a:ln w="28575" cap="flat" cmpd="sng">
              <a:solidFill>
                <a:srgbClr val="0066CC"/>
              </a:solidFill>
              <a:prstDash val="solid"/>
              <a:headEnd type="none" w="med" len="med"/>
              <a:tailEnd type="none" w="med" len="med"/>
            </a:ln>
          </p:spPr>
        </p:sp>
        <p:cxnSp>
          <p:nvCxnSpPr>
            <p:cNvPr id="20" name="直接箭头连接符 19"/>
            <p:cNvCxnSpPr/>
            <p:nvPr/>
          </p:nvCxnSpPr>
          <p:spPr>
            <a:xfrm flipV="1">
              <a:off x="5756" y="9707"/>
              <a:ext cx="1181" cy="128"/>
            </a:xfrm>
            <a:prstGeom prst="straightConnector1">
              <a:avLst/>
            </a:prstGeom>
            <a:ln w="38100">
              <a:solidFill>
                <a:schemeClr val="accent5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ree"/>
          <p:cNvSpPr>
            <a:spLocks noEditPoints="1"/>
          </p:cNvSpPr>
          <p:nvPr/>
        </p:nvSpPr>
        <p:spPr>
          <a:xfrm>
            <a:off x="2741295" y="4357688"/>
            <a:ext cx="1216025" cy="2339975"/>
          </a:xfrm>
          <a:custGeom>
            <a:avLst/>
            <a:gdLst>
              <a:gd name="A1" fmla="val 18900"/>
              <a:gd name="G0" fmla="+- 0 0 0"/>
              <a:gd name="G1" fmla="*/ A1 1 3"/>
              <a:gd name="G2" fmla="*/ A1 2 3"/>
              <a:gd name="G3" fmla="+- A1 0 0"/>
              <a:gd name="txL" fmla="*/ 761 w 21600"/>
              <a:gd name="txT" fmla="*/ 22454 h 21600"/>
              <a:gd name="txR" fmla="*/ 21069 w 21600"/>
              <a:gd name="txB" fmla="*/ 28282 h 21600"/>
            </a:gdLst>
            <a:ahLst/>
            <a:cxnLst>
              <a:cxn ang="17694720">
                <a:pos x="10800" y="0"/>
              </a:cxn>
              <a:cxn ang="11796480">
                <a:pos x="6171" y="G1"/>
              </a:cxn>
              <a:cxn ang="11796480">
                <a:pos x="3086" y="G2"/>
              </a:cxn>
              <a:cxn ang="11796480">
                <a:pos x="0" y="G3"/>
              </a:cxn>
              <a:cxn ang="0">
                <a:pos x="15429" y="G1"/>
              </a:cxn>
              <a:cxn ang="0">
                <a:pos x="18514" y="G2"/>
              </a:cxn>
              <a:cxn ang="0">
                <a:pos x="21600" y="G3"/>
              </a:cxn>
            </a:cxnLst>
            <a:rect l="txL" t="txT" r="txR" b="txB"/>
            <a:pathLst>
              <a:path w="21600" h="21600">
                <a:moveTo>
                  <a:pt x="0" y="G3"/>
                </a:moveTo>
                <a:lnTo>
                  <a:pt x="9257" y="G3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G3"/>
                </a:lnTo>
                <a:lnTo>
                  <a:pt x="21600" y="G3"/>
                </a:lnTo>
                <a:lnTo>
                  <a:pt x="12343" y="G2"/>
                </a:lnTo>
                <a:lnTo>
                  <a:pt x="18514" y="G2"/>
                </a:lnTo>
                <a:lnTo>
                  <a:pt x="12343" y="G1"/>
                </a:lnTo>
                <a:lnTo>
                  <a:pt x="15429" y="G1"/>
                </a:lnTo>
                <a:lnTo>
                  <a:pt x="10800" y="0"/>
                </a:lnTo>
                <a:lnTo>
                  <a:pt x="6171" y="G1"/>
                </a:lnTo>
                <a:lnTo>
                  <a:pt x="9257" y="G1"/>
                </a:lnTo>
                <a:lnTo>
                  <a:pt x="3086" y="G2"/>
                </a:lnTo>
                <a:lnTo>
                  <a:pt x="9257" y="G2"/>
                </a:lnTo>
                <a:close/>
              </a:path>
            </a:pathLst>
          </a:custGeom>
          <a:solidFill>
            <a:srgbClr val="008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/>
            </a:outerShdw>
          </a:effectLst>
        </p:spPr>
        <p:txBody>
          <a:bodyPr/>
          <a:p>
            <a:endParaRPr lang="zh-CN" altLang="en-US"/>
          </a:p>
        </p:txBody>
      </p:sp>
      <p:sp>
        <p:nvSpPr>
          <p:cNvPr id="28" name="线形标注 1 27"/>
          <p:cNvSpPr/>
          <p:nvPr/>
        </p:nvSpPr>
        <p:spPr>
          <a:xfrm>
            <a:off x="8528050" y="142875"/>
            <a:ext cx="582295" cy="1527175"/>
          </a:xfrm>
          <a:prstGeom prst="borderCallout1">
            <a:avLst>
              <a:gd name="adj1" fmla="val 18750"/>
              <a:gd name="adj2" fmla="val -8333"/>
              <a:gd name="adj3" fmla="val 61663"/>
              <a:gd name="adj4" fmla="val -29552"/>
            </a:avLst>
          </a:prstGeom>
          <a:solidFill>
            <a:schemeClr val="bg1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rgbClr val="FF0000"/>
                </a:solidFill>
              </a:rPr>
              <a:t>视网膜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25" name="" r:id="rId2" imgW="1676400" imgH="566737"/>
        </mc:Choice>
        <mc:Fallback>
          <p:control name="" r:id="rId2" imgW="1676400" imgH="566737">
            <p:pic>
              <p:nvPicPr>
                <p:cNvPr id="0" name="Host Control  1024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-3175" y="4128"/>
                  <a:ext cx="1676400" cy="56673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6" grpId="0" bldLvl="0" animBg="1"/>
      <p:bldP spid="17" grpId="0"/>
      <p:bldP spid="23" grpId="0"/>
      <p:bldP spid="28685" grpId="0"/>
      <p:bldP spid="28674" grpId="0"/>
      <p:bldP spid="35" grpId="0" animBg="1"/>
      <p:bldP spid="35" grpId="1" animBg="1"/>
      <p:bldP spid="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6" name="Rectangle 63"/>
          <p:cNvSpPr>
            <a:spLocks noGrp="1"/>
          </p:cNvSpPr>
          <p:nvPr>
            <p:ph type="dt" sz="half" idx="10"/>
          </p:nvPr>
        </p:nvSpPr>
        <p:spPr/>
        <p:txBody>
          <a:bodyPr wrap="square" lIns="91440" tIns="45720" rIns="91440" bIns="45720" anchor="t"/>
          <a:p>
            <a:pPr indent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147" name="Rectangle 6"/>
          <p:cNvSpPr>
            <a:spLocks noGrp="1"/>
          </p:cNvSpPr>
          <p:nvPr>
            <p:ph type="sldNum" sz="quarter" idx="12"/>
          </p:nvPr>
        </p:nvSpPr>
        <p:spPr/>
        <p:txBody>
          <a:bodyPr wrap="square" lIns="91440" tIns="45720" rIns="91440" bIns="45720" anchor="t"/>
          <a:p>
            <a:pPr indent="0" algn="r"/>
            <a:fld id="{9A0DB2DC-4C9A-4742-B13C-FB6460FD3503}" type="slidenum">
              <a:rPr lang="zh-CN" altLang="en-US" sz="1400" b="0" dirty="0">
                <a:solidFill>
                  <a:schemeClr val="hlink"/>
                </a:solidFill>
                <a:ea typeface="宋体" panose="02010600030101010101" pitchFamily="2" charset="-122"/>
              </a:rPr>
            </a:fld>
            <a:endParaRPr lang="zh-CN" altLang="en-US" sz="1400" b="0" dirty="0">
              <a:solidFill>
                <a:schemeClr val="hlink"/>
              </a:solidFill>
              <a:ea typeface="宋体" panose="02010600030101010101" pitchFamily="2" charset="-122"/>
            </a:endParaRPr>
          </a:p>
        </p:txBody>
      </p:sp>
      <p:sp>
        <p:nvSpPr>
          <p:cNvPr id="6169" name="文本框 6145"/>
          <p:cNvSpPr txBox="1"/>
          <p:nvPr/>
        </p:nvSpPr>
        <p:spPr>
          <a:xfrm>
            <a:off x="1447800" y="166688"/>
            <a:ext cx="6248400" cy="703580"/>
          </a:xfrm>
          <a:prstGeom prst="rect">
            <a:avLst/>
          </a:prstGeom>
          <a:solidFill>
            <a:schemeClr val="bg1"/>
          </a:solidFill>
          <a:ln w="762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0170" tIns="46990" rIns="90170" bIns="46990"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显微镜的主要</a:t>
            </a:r>
            <a:r>
              <a:rPr lang="zh-CN" altLang="en-US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</a:t>
            </a:r>
            <a:endParaRPr lang="zh-CN" altLang="en-US" sz="4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 descr="显微镜结构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3720" y="1037590"/>
            <a:ext cx="4185920" cy="57931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477125" y="1514475"/>
            <a:ext cx="889000" cy="518160"/>
          </a:xfrm>
          <a:prstGeom prst="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txBody>
          <a:bodyPr wrap="square" rtlCol="0">
            <a:spAutoFit/>
          </a:bodyPr>
          <a:p>
            <a:r>
              <a:rPr lang="en-US" altLang="zh-CN" sz="2800" b="1"/>
              <a:t>1</a:t>
            </a:r>
            <a:endParaRPr lang="en-US" altLang="zh-CN" sz="2800" b="1"/>
          </a:p>
        </p:txBody>
      </p:sp>
      <p:sp>
        <p:nvSpPr>
          <p:cNvPr id="5" name="文本框 4"/>
          <p:cNvSpPr txBox="1"/>
          <p:nvPr/>
        </p:nvSpPr>
        <p:spPr>
          <a:xfrm>
            <a:off x="7477125" y="4036060"/>
            <a:ext cx="889000" cy="518160"/>
          </a:xfrm>
          <a:prstGeom prst="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txBody>
          <a:bodyPr wrap="square" rtlCol="0">
            <a:spAutoFit/>
          </a:bodyPr>
          <a:p>
            <a:r>
              <a:rPr lang="en-US" altLang="zh-CN" sz="2800" b="1"/>
              <a:t>2</a:t>
            </a:r>
            <a:endParaRPr lang="en-US" altLang="zh-CN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7477125" y="4596130"/>
            <a:ext cx="889000" cy="518160"/>
          </a:xfrm>
          <a:prstGeom prst="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txBody>
          <a:bodyPr wrap="square" rtlCol="0">
            <a:spAutoFit/>
          </a:bodyPr>
          <a:p>
            <a:r>
              <a:rPr lang="en-US" altLang="zh-CN" sz="2800" b="1"/>
              <a:t>3</a:t>
            </a:r>
            <a:endParaRPr lang="en-US" altLang="zh-CN" sz="2800" b="1"/>
          </a:p>
        </p:txBody>
      </p:sp>
      <p:sp>
        <p:nvSpPr>
          <p:cNvPr id="8" name="文本框 7"/>
          <p:cNvSpPr txBox="1"/>
          <p:nvPr/>
        </p:nvSpPr>
        <p:spPr>
          <a:xfrm>
            <a:off x="7362825" y="5727065"/>
            <a:ext cx="876300" cy="518160"/>
          </a:xfrm>
          <a:prstGeom prst="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txBody>
          <a:bodyPr wrap="square" rtlCol="0">
            <a:spAutoFit/>
          </a:bodyPr>
          <a:p>
            <a:r>
              <a:rPr lang="en-US" altLang="zh-CN" sz="2800" b="1"/>
              <a:t>4</a:t>
            </a:r>
            <a:endParaRPr lang="en-US" altLang="zh-CN" sz="2800" b="1"/>
          </a:p>
        </p:txBody>
      </p:sp>
      <p:cxnSp>
        <p:nvCxnSpPr>
          <p:cNvPr id="9" name="直接连接符 8"/>
          <p:cNvCxnSpPr>
            <a:endCxn id="8" idx="1"/>
          </p:cNvCxnSpPr>
          <p:nvPr/>
        </p:nvCxnSpPr>
        <p:spPr>
          <a:xfrm flipV="1">
            <a:off x="7138670" y="5986145"/>
            <a:ext cx="224155" cy="9906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335280" y="1012190"/>
            <a:ext cx="6217920" cy="15544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en-US" altLang="zh-CN" sz="3200" b="1"/>
              <a:t>1.</a:t>
            </a:r>
            <a:r>
              <a:rPr lang="zh-CN" altLang="en-US" sz="3200" b="1"/>
              <a:t>利用实物并对着</a:t>
            </a:r>
            <a:r>
              <a:rPr lang="en-US" altLang="zh-CN" sz="3200" b="1"/>
              <a:t>ppt</a:t>
            </a:r>
            <a:r>
              <a:rPr lang="zh-CN" altLang="en-US" sz="3200" b="1"/>
              <a:t>中的图对应介绍右图</a:t>
            </a:r>
            <a:r>
              <a:rPr lang="en-US" altLang="zh-CN" sz="3200" b="1"/>
              <a:t>4</a:t>
            </a:r>
            <a:r>
              <a:rPr lang="zh-CN" altLang="en-US" sz="3200" b="1"/>
              <a:t>个位置的名称（</a:t>
            </a:r>
            <a:r>
              <a:rPr lang="zh-CN" altLang="en-US" sz="3200" b="1">
                <a:solidFill>
                  <a:srgbClr val="FF0000"/>
                </a:solidFill>
              </a:rPr>
              <a:t>谁来展示？？</a:t>
            </a:r>
            <a:r>
              <a:rPr lang="zh-CN" altLang="en-US" sz="3200" b="1"/>
              <a:t>）</a:t>
            </a:r>
            <a:endParaRPr lang="zh-CN" altLang="en-US" sz="3200" b="1"/>
          </a:p>
        </p:txBody>
      </p:sp>
      <p:pic>
        <p:nvPicPr>
          <p:cNvPr id="3" name="图片 2" descr="201282916214975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345" y="2467610"/>
            <a:ext cx="4363085" cy="4363085"/>
          </a:xfrm>
          <a:prstGeom prst="rect">
            <a:avLst/>
          </a:prstGeom>
        </p:spPr>
      </p:pic>
    </p:spTree>
    <p:controls>
      <mc:AlternateContent xmlns:mc="http://schemas.openxmlformats.org/markup-compatibility/2006">
        <mc:Choice xmlns:v="urn:schemas-microsoft-com:vml" Requires="v">
          <p:control spid="4097" name="" r:id="rId4" imgW="826135" imgH="566420"/>
        </mc:Choice>
        <mc:Fallback>
          <p:control name="" r:id="rId4" imgW="826135" imgH="566420">
            <p:pic>
              <p:nvPicPr>
                <p:cNvPr id="0" name="Host Control  4096"/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8298180" y="139065"/>
                  <a:ext cx="826135" cy="5664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2296160"/>
            <a:ext cx="1605280" cy="3949065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9F325A3-D3B4-432E-AED8-2B06D7E68566}" type="datetime1"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00999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6169" name="文本框 6145"/>
          <p:cNvSpPr txBox="1"/>
          <p:nvPr/>
        </p:nvSpPr>
        <p:spPr>
          <a:xfrm>
            <a:off x="1447800" y="166688"/>
            <a:ext cx="6248400" cy="703580"/>
          </a:xfrm>
          <a:prstGeom prst="rect">
            <a:avLst/>
          </a:prstGeom>
          <a:solidFill>
            <a:schemeClr val="bg1"/>
          </a:solidFill>
          <a:ln w="762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0170" tIns="46990" rIns="90170" bIns="46990"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4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体验</a:t>
            </a: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用显微镜</a:t>
            </a:r>
            <a:r>
              <a:rPr lang="zh-CN" altLang="en-US" sz="4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</a:t>
            </a:r>
            <a:endParaRPr lang="zh-CN" altLang="en-US" sz="4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8990" y="2980055"/>
            <a:ext cx="5481955" cy="365061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037590" y="1012190"/>
            <a:ext cx="730250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2.</a:t>
            </a:r>
            <a:r>
              <a:rPr lang="zh-CN" altLang="en-US" sz="3200" b="1"/>
              <a:t>小组内轮流用显微镜观察蛙皮细胞（</a:t>
            </a:r>
            <a:r>
              <a:rPr lang="zh-CN" altLang="en-US" sz="3200" b="1">
                <a:solidFill>
                  <a:srgbClr val="FF0000"/>
                </a:solidFill>
              </a:rPr>
              <a:t>像是怎么样的呢？？说一说</a:t>
            </a:r>
            <a:r>
              <a:rPr lang="zh-CN" altLang="en-US" sz="3200" b="1"/>
              <a:t>）</a:t>
            </a:r>
            <a:endParaRPr lang="zh-CN" altLang="en-US" sz="3200" b="1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6500" y="2157730"/>
            <a:ext cx="4686935" cy="46424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3025" y="4690745"/>
            <a:ext cx="3545205" cy="106680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p>
            <a:r>
              <a:rPr lang="en-US" altLang="zh-CN" sz="3200"/>
              <a:t>    </a:t>
            </a:r>
            <a:r>
              <a:rPr lang="zh-CN" altLang="en-US" sz="3200"/>
              <a:t>像这么大背后的原理是什么呢？？</a:t>
            </a:r>
            <a:endParaRPr lang="zh-CN" altLang="en-US" sz="320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5121" name="" r:id="rId5" imgW="826135" imgH="566420"/>
        </mc:Choice>
        <mc:Fallback>
          <p:control name="" r:id="rId5" imgW="826135" imgH="566420">
            <p:pic>
              <p:nvPicPr>
                <p:cNvPr id="0" name="Host Control  5120"/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8298180" y="126365"/>
                  <a:ext cx="826135" cy="5664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6" name="Rectangle 63"/>
          <p:cNvSpPr>
            <a:spLocks noGrp="1"/>
          </p:cNvSpPr>
          <p:nvPr>
            <p:ph type="dt" sz="half" idx="10"/>
          </p:nvPr>
        </p:nvSpPr>
        <p:spPr/>
        <p:txBody>
          <a:bodyPr wrap="square" lIns="91440" tIns="45720" rIns="91440" bIns="45720" anchor="t"/>
          <a:p>
            <a:pPr indent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147" name="Rectangle 6"/>
          <p:cNvSpPr>
            <a:spLocks noGrp="1"/>
          </p:cNvSpPr>
          <p:nvPr>
            <p:ph type="sldNum" sz="quarter" idx="12"/>
          </p:nvPr>
        </p:nvSpPr>
        <p:spPr/>
        <p:txBody>
          <a:bodyPr wrap="square" lIns="91440" tIns="45720" rIns="91440" bIns="45720" anchor="t"/>
          <a:p>
            <a:pPr indent="0" algn="r"/>
            <a:fld id="{9A0DB2DC-4C9A-4742-B13C-FB6460FD3503}" type="slidenum">
              <a:rPr lang="zh-CN" altLang="en-US" sz="1400" b="0" dirty="0">
                <a:solidFill>
                  <a:schemeClr val="hlink"/>
                </a:solidFill>
                <a:ea typeface="宋体" panose="02010600030101010101" pitchFamily="2" charset="-122"/>
              </a:rPr>
            </a:fld>
            <a:endParaRPr lang="zh-CN" altLang="en-US" sz="1400" b="0" dirty="0">
              <a:solidFill>
                <a:schemeClr val="hlink"/>
              </a:solidFill>
              <a:ea typeface="宋体" panose="02010600030101010101" pitchFamily="2" charset="-122"/>
            </a:endParaRPr>
          </a:p>
        </p:txBody>
      </p:sp>
      <p:sp>
        <p:nvSpPr>
          <p:cNvPr id="6169" name="文本框 6145"/>
          <p:cNvSpPr txBox="1"/>
          <p:nvPr/>
        </p:nvSpPr>
        <p:spPr>
          <a:xfrm>
            <a:off x="1186180" y="126365"/>
            <a:ext cx="6995160" cy="703580"/>
          </a:xfrm>
          <a:prstGeom prst="rect">
            <a:avLst/>
          </a:prstGeom>
          <a:solidFill>
            <a:schemeClr val="bg1"/>
          </a:solidFill>
          <a:ln w="762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0170" tIns="46990" rIns="90170" bIns="46990"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显微镜的</a:t>
            </a:r>
            <a:r>
              <a:rPr lang="zh-CN" altLang="en-US" sz="4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原理（预备</a:t>
            </a:r>
            <a:r>
              <a:rPr lang="en-US" altLang="zh-CN" sz="4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4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回顾</a:t>
            </a:r>
            <a:r>
              <a:rPr lang="zh-CN" altLang="en-US" sz="4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4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 descr="AAED4ACF44F36E42821CB9CEA4B298D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8575" y="1107440"/>
            <a:ext cx="6637655" cy="4979035"/>
          </a:xfrm>
          <a:prstGeom prst="rect">
            <a:avLst/>
          </a:prstGeom>
        </p:spPr>
      </p:pic>
    </p:spTree>
    <p:controls>
      <mc:AlternateContent xmlns:mc="http://schemas.openxmlformats.org/markup-compatibility/2006">
        <mc:Choice xmlns:v="urn:schemas-microsoft-com:vml" Requires="v">
          <p:control spid="3073" name="" r:id="rId3" imgW="826135" imgH="566420"/>
        </mc:Choice>
        <mc:Fallback>
          <p:control name="" r:id="rId3" imgW="826135" imgH="566420">
            <p:pic>
              <p:nvPicPr>
                <p:cNvPr id="0" name="Host Control  3072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8298180" y="126365"/>
                  <a:ext cx="826135" cy="5664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7" name="Rectangle 6"/>
          <p:cNvSpPr>
            <a:spLocks noGrp="1"/>
          </p:cNvSpPr>
          <p:nvPr>
            <p:ph type="sldNum" sz="quarter" idx="12"/>
          </p:nvPr>
        </p:nvSpPr>
        <p:spPr/>
        <p:txBody>
          <a:bodyPr wrap="square" lIns="91440" tIns="45720" rIns="91440" bIns="45720" anchor="t"/>
          <a:p>
            <a:pPr indent="0" algn="r"/>
            <a:fld id="{9A0DB2DC-4C9A-4742-B13C-FB6460FD3503}" type="slidenum">
              <a:rPr lang="zh-CN" altLang="en-US" sz="1400" b="0" dirty="0">
                <a:solidFill>
                  <a:schemeClr val="hlink"/>
                </a:solidFill>
                <a:ea typeface="宋体" panose="02010600030101010101" pitchFamily="2" charset="-122"/>
              </a:rPr>
            </a:fld>
            <a:endParaRPr lang="zh-CN" altLang="en-US" sz="1400" b="0" dirty="0">
              <a:solidFill>
                <a:schemeClr val="hlink"/>
              </a:solidFill>
              <a:ea typeface="宋体" panose="02010600030101010101" pitchFamily="2" charset="-122"/>
            </a:endParaRPr>
          </a:p>
        </p:txBody>
      </p:sp>
      <p:sp>
        <p:nvSpPr>
          <p:cNvPr id="6169" name="文本框 6145"/>
          <p:cNvSpPr txBox="1"/>
          <p:nvPr/>
        </p:nvSpPr>
        <p:spPr>
          <a:xfrm>
            <a:off x="1447800" y="166688"/>
            <a:ext cx="6248400" cy="703580"/>
          </a:xfrm>
          <a:prstGeom prst="rect">
            <a:avLst/>
          </a:prstGeom>
          <a:solidFill>
            <a:schemeClr val="bg1"/>
          </a:solidFill>
          <a:ln w="762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0170" tIns="46990" rIns="90170" bIns="46990"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显微镜的</a:t>
            </a:r>
            <a:r>
              <a:rPr lang="zh-CN" altLang="en-US" sz="4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原理</a:t>
            </a:r>
            <a:endParaRPr lang="zh-CN" altLang="en-US" sz="4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990" y="1099185"/>
            <a:ext cx="7476490" cy="37522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86705" y="1656080"/>
            <a:ext cx="529590" cy="23031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52945" y="2774315"/>
            <a:ext cx="452120" cy="7632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31920" y="2593340"/>
            <a:ext cx="452120" cy="7632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上箭头 9"/>
          <p:cNvSpPr/>
          <p:nvPr/>
        </p:nvSpPr>
        <p:spPr>
          <a:xfrm>
            <a:off x="1426210" y="2767965"/>
            <a:ext cx="103505" cy="310515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319655" y="3881120"/>
            <a:ext cx="517525" cy="822960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p>
            <a:r>
              <a:rPr lang="zh-CN" altLang="en-US" sz="2400" b="1"/>
              <a:t>物镜</a:t>
            </a:r>
            <a:endParaRPr lang="zh-CN" altLang="en-US" sz="2400" b="1"/>
          </a:p>
        </p:txBody>
      </p:sp>
      <p:sp>
        <p:nvSpPr>
          <p:cNvPr id="13" name="下箭头 12"/>
          <p:cNvSpPr/>
          <p:nvPr/>
        </p:nvSpPr>
        <p:spPr>
          <a:xfrm>
            <a:off x="4643755" y="3078480"/>
            <a:ext cx="259080" cy="73787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Text Box 4"/>
          <p:cNvSpPr txBox="1"/>
          <p:nvPr/>
        </p:nvSpPr>
        <p:spPr>
          <a:xfrm>
            <a:off x="3460115" y="4850765"/>
            <a:ext cx="2174240" cy="518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lvl="0" algn="just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物镜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：成</a:t>
            </a:r>
            <a:endParaRPr lang="zh-CN" altLang="en-US" sz="28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68415" y="4881245"/>
            <a:ext cx="1101090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放大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383145" y="4911725"/>
            <a:ext cx="982980" cy="518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实像</a:t>
            </a:r>
            <a:endParaRPr lang="zh-CN" altLang="en-US" sz="28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386705" y="4911725"/>
            <a:ext cx="982980" cy="518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倒立</a:t>
            </a:r>
            <a:endParaRPr lang="zh-CN" altLang="en-US" sz="2800" b="1" dirty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398770" y="4088765"/>
            <a:ext cx="517525" cy="822960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p>
            <a:r>
              <a:rPr lang="zh-CN" altLang="en-US" sz="2400" b="1"/>
              <a:t>目镜</a:t>
            </a:r>
            <a:endParaRPr lang="zh-CN" altLang="en-US" sz="2400" b="1"/>
          </a:p>
        </p:txBody>
      </p:sp>
      <p:sp>
        <p:nvSpPr>
          <p:cNvPr id="21" name="Text Box 6"/>
          <p:cNvSpPr txBox="1"/>
          <p:nvPr/>
        </p:nvSpPr>
        <p:spPr>
          <a:xfrm>
            <a:off x="3444875" y="5399405"/>
            <a:ext cx="4673600" cy="624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just" eaLnBrk="1" hangingPunct="1">
              <a:lnSpc>
                <a:spcPct val="125000"/>
              </a:lnSpc>
            </a:pPr>
            <a:r>
              <a:rPr 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目镜</a:t>
            </a:r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：成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0660" y="2135505"/>
            <a:ext cx="635635" cy="1059180"/>
          </a:xfrm>
          <a:prstGeom prst="rect">
            <a:avLst/>
          </a:prstGeom>
        </p:spPr>
      </p:pic>
      <p:sp>
        <p:nvSpPr>
          <p:cNvPr id="25" name="下箭头 24"/>
          <p:cNvSpPr/>
          <p:nvPr/>
        </p:nvSpPr>
        <p:spPr>
          <a:xfrm>
            <a:off x="1647825" y="3079115"/>
            <a:ext cx="671830" cy="2729865"/>
          </a:xfrm>
          <a:prstGeom prst="downArrow">
            <a:avLst/>
          </a:prstGeom>
          <a:solidFill>
            <a:schemeClr val="accent3">
              <a:lumMod val="95000"/>
            </a:schemeClr>
          </a:solidFill>
          <a:ln w="12700" cmpd="sng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26" name="直接连接符 25"/>
          <p:cNvCxnSpPr/>
          <p:nvPr/>
        </p:nvCxnSpPr>
        <p:spPr>
          <a:xfrm flipH="1">
            <a:off x="2021840" y="3816350"/>
            <a:ext cx="2756535" cy="1992630"/>
          </a:xfrm>
          <a:prstGeom prst="line">
            <a:avLst/>
          </a:prstGeom>
          <a:ln w="28575" cmpd="sng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6383655" y="5460365"/>
            <a:ext cx="1101090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放大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429250" y="5521325"/>
            <a:ext cx="897890" cy="518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正立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400290" y="5521325"/>
            <a:ext cx="897890" cy="518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虚像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-6350" y="1098550"/>
            <a:ext cx="6082665" cy="5181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zh-CN" altLang="en-US" sz="2800" b="1"/>
              <a:t>总结：显微镜的原理是把</a:t>
            </a:r>
            <a:r>
              <a:rPr lang="zh-CN" altLang="en-US" sz="2000" b="1">
                <a:solidFill>
                  <a:schemeClr val="accent2"/>
                </a:solidFill>
              </a:rPr>
              <a:t>微小</a:t>
            </a:r>
            <a:r>
              <a:rPr lang="zh-CN" altLang="en-US" sz="2800" b="1"/>
              <a:t>的物体</a:t>
            </a:r>
            <a:endParaRPr lang="zh-CN" altLang="en-US" sz="2800" b="1"/>
          </a:p>
        </p:txBody>
      </p:sp>
      <p:sp>
        <p:nvSpPr>
          <p:cNvPr id="31" name="文本框 30"/>
          <p:cNvSpPr txBox="1"/>
          <p:nvPr/>
        </p:nvSpPr>
        <p:spPr>
          <a:xfrm>
            <a:off x="5617845" y="1016000"/>
            <a:ext cx="1101090" cy="64008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放大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718935" y="976630"/>
            <a:ext cx="1918335" cy="91440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p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再</a:t>
            </a:r>
            <a:r>
              <a:rPr lang="zh-CN" altLang="en-US" sz="5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放大</a:t>
            </a:r>
            <a:endParaRPr lang="zh-CN" altLang="en-US" sz="5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3" name="Text Box 9"/>
          <p:cNvSpPr txBox="1"/>
          <p:nvPr/>
        </p:nvSpPr>
        <p:spPr>
          <a:xfrm>
            <a:off x="48260" y="6039485"/>
            <a:ext cx="8997950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显微镜放大倍数</a:t>
            </a:r>
            <a:r>
              <a:rPr lang="en-US" altLang="zh-CN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物镜放大倍数</a:t>
            </a:r>
            <a:r>
              <a:rPr lang="en-US" altLang="zh-CN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*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Wingdings 2" pitchFamily="18" charset="2"/>
              </a:rPr>
              <a:t>目镜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放大倍数</a:t>
            </a:r>
            <a:r>
              <a:rPr lang="zh-CN" altLang="en-US" sz="3200" b="1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504315" y="2767965"/>
            <a:ext cx="3268980" cy="995680"/>
            <a:chOff x="2369" y="4359"/>
            <a:chExt cx="5148" cy="156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2369" y="4359"/>
              <a:ext cx="5148" cy="1569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" name="直接箭头连接符 1"/>
            <p:cNvCxnSpPr/>
            <p:nvPr/>
          </p:nvCxnSpPr>
          <p:spPr>
            <a:xfrm>
              <a:off x="4308" y="4951"/>
              <a:ext cx="779" cy="244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1478280" y="3078480"/>
            <a:ext cx="3294380" cy="12700"/>
            <a:chOff x="2328" y="4848"/>
            <a:chExt cx="5188" cy="20"/>
          </a:xfrm>
        </p:grpSpPr>
        <p:cxnSp>
          <p:nvCxnSpPr>
            <p:cNvPr id="15" name="直接连接符 14"/>
            <p:cNvCxnSpPr>
              <a:stCxn id="10" idx="2"/>
              <a:endCxn id="13" idx="0"/>
            </p:cNvCxnSpPr>
            <p:nvPr/>
          </p:nvCxnSpPr>
          <p:spPr>
            <a:xfrm>
              <a:off x="2328" y="4848"/>
              <a:ext cx="5189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箭头连接符 4"/>
            <p:cNvCxnSpPr/>
            <p:nvPr/>
          </p:nvCxnSpPr>
          <p:spPr>
            <a:xfrm>
              <a:off x="4646" y="4868"/>
              <a:ext cx="958" cy="0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4726305" y="3078480"/>
            <a:ext cx="1992630" cy="0"/>
            <a:chOff x="7443" y="4848"/>
            <a:chExt cx="3138" cy="0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7443" y="4848"/>
              <a:ext cx="3138" cy="0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4" name="直接箭头连接符 33"/>
            <p:cNvCxnSpPr/>
            <p:nvPr/>
          </p:nvCxnSpPr>
          <p:spPr>
            <a:xfrm>
              <a:off x="8151" y="4848"/>
              <a:ext cx="1630" cy="0"/>
            </a:xfrm>
            <a:prstGeom prst="straightConnector1">
              <a:avLst/>
            </a:prstGeom>
            <a:ln w="28575">
              <a:solidFill>
                <a:schemeClr val="accent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>
            <a:off x="4773295" y="2353945"/>
            <a:ext cx="1776730" cy="1461770"/>
            <a:chOff x="7517" y="3707"/>
            <a:chExt cx="2798" cy="2302"/>
          </a:xfrm>
        </p:grpSpPr>
        <p:cxnSp>
          <p:nvCxnSpPr>
            <p:cNvPr id="22" name="直接连接符 21"/>
            <p:cNvCxnSpPr>
              <a:stCxn id="13" idx="2"/>
            </p:cNvCxnSpPr>
            <p:nvPr/>
          </p:nvCxnSpPr>
          <p:spPr>
            <a:xfrm flipV="1">
              <a:off x="7517" y="3707"/>
              <a:ext cx="2799" cy="2303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6" name="直接箭头连接符 35"/>
            <p:cNvCxnSpPr/>
            <p:nvPr/>
          </p:nvCxnSpPr>
          <p:spPr>
            <a:xfrm flipV="1">
              <a:off x="8518" y="4359"/>
              <a:ext cx="978" cy="815"/>
            </a:xfrm>
            <a:prstGeom prst="straightConnector1">
              <a:avLst/>
            </a:prstGeom>
            <a:ln w="19050">
              <a:solidFill>
                <a:srgbClr val="0000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ontrols>
      <mc:AlternateContent xmlns:mc="http://schemas.openxmlformats.org/markup-compatibility/2006">
        <mc:Choice xmlns:v="urn:schemas-microsoft-com:vml" Requires="v">
          <p:control spid="2049" name="" r:id="rId4" imgW="826135" imgH="566420"/>
        </mc:Choice>
        <mc:Fallback>
          <p:control name="" r:id="rId4" imgW="826135" imgH="566420">
            <p:pic>
              <p:nvPicPr>
                <p:cNvPr id="0" name="Host Control  2048"/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8298180" y="126365"/>
                  <a:ext cx="826135" cy="56642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6" grpId="0" animBg="1"/>
      <p:bldP spid="17" grpId="0"/>
      <p:bldP spid="3" grpId="0" animBg="1"/>
      <p:bldP spid="20" grpId="0" animBg="1"/>
      <p:bldP spid="18" grpId="0"/>
      <p:bldP spid="19" grpId="0"/>
      <p:bldP spid="25" grpId="0" animBg="1"/>
      <p:bldP spid="21" grpId="0"/>
      <p:bldP spid="27" grpId="0"/>
      <p:bldP spid="29" grpId="0"/>
      <p:bldP spid="30" grpId="0" bldLvl="0" animBg="1"/>
      <p:bldP spid="31" grpId="0" bldLvl="0" animBg="1"/>
      <p:bldP spid="32" grpId="0" bldLvl="0" animBg="1"/>
      <p:bldP spid="33" grpId="0"/>
      <p:bldP spid="28" grpId="0"/>
    </p:bldLst>
  </p:timing>
</p:sld>
</file>

<file path=ppt/theme/theme1.xml><?xml version="1.0" encoding="utf-8"?>
<a:theme xmlns:a="http://schemas.openxmlformats.org/drawingml/2006/main" name="科技模板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默认设计模板">
  <a:themeElements>
    <a:clrScheme name="">
      <a:dk1>
        <a:srgbClr val="002EC2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009900"/>
      </a:accent2>
      <a:accent3>
        <a:srgbClr val="FFFFFF"/>
      </a:accent3>
      <a:accent4>
        <a:srgbClr val="0026A5"/>
      </a:accent4>
      <a:accent5>
        <a:srgbClr val="AAE2CA"/>
      </a:accent5>
      <a:accent6>
        <a:srgbClr val="008A00"/>
      </a:accent6>
      <a:hlink>
        <a:srgbClr val="CC3300"/>
      </a:hlink>
      <a:folHlink>
        <a:srgbClr val="008080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99CC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_GB2312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99CC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_GB2312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默认设计模板">
  <a:themeElements>
    <a:clrScheme name="">
      <a:dk1>
        <a:srgbClr val="002EC2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009900"/>
      </a:accent2>
      <a:accent3>
        <a:srgbClr val="FFFFFF"/>
      </a:accent3>
      <a:accent4>
        <a:srgbClr val="0026A7"/>
      </a:accent4>
      <a:accent5>
        <a:srgbClr val="AAE2CA"/>
      </a:accent5>
      <a:accent6>
        <a:srgbClr val="008900"/>
      </a:accent6>
      <a:hlink>
        <a:srgbClr val="CC3300"/>
      </a:hlink>
      <a:folHlink>
        <a:srgbClr val="008080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1303</Words>
  <Application>WPS 演示</Application>
  <PresentationFormat>宽屏</PresentationFormat>
  <Paragraphs>273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22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Times New Roman</vt:lpstr>
      <vt:lpstr>楷体_GB2312</vt:lpstr>
      <vt:lpstr>Segoe Script</vt:lpstr>
      <vt:lpstr>华文行楷</vt:lpstr>
      <vt:lpstr>迷你简卡通</vt:lpstr>
      <vt:lpstr>楷体</vt:lpstr>
      <vt:lpstr>Symbol</vt:lpstr>
      <vt:lpstr>Wingdings 2</vt:lpstr>
      <vt:lpstr>Calibri</vt:lpstr>
      <vt:lpstr>新宋体</vt:lpstr>
      <vt:lpstr>Wingdings</vt:lpstr>
      <vt:lpstr>科技模板</vt:lpstr>
      <vt:lpstr>自定义设计方案</vt:lpstr>
      <vt:lpstr>Office 主题​​</vt:lpstr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75</cp:revision>
  <dcterms:created xsi:type="dcterms:W3CDTF">2015-05-05T08:02:00Z</dcterms:created>
  <dcterms:modified xsi:type="dcterms:W3CDTF">2016-11-20T15:30:05Z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2052-10.1.0.6028</vt:lpwstr>
  </property>
</Properties>
</file>