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3963" r:id="rId3"/>
    <p:sldId id="3964" r:id="rId5"/>
    <p:sldId id="3965" r:id="rId6"/>
    <p:sldId id="3966" r:id="rId7"/>
    <p:sldId id="3967" r:id="rId8"/>
    <p:sldId id="3968" r:id="rId9"/>
    <p:sldId id="3969" r:id="rId10"/>
    <p:sldId id="3970" r:id="rId11"/>
    <p:sldId id="3971" r:id="rId12"/>
    <p:sldId id="3972" r:id="rId13"/>
    <p:sldId id="3973" r:id="rId14"/>
    <p:sldId id="3974" r:id="rId15"/>
    <p:sldId id="3975" r:id="rId16"/>
    <p:sldId id="3976" r:id="rId17"/>
    <p:sldId id="3977" r:id="rId18"/>
    <p:sldId id="3978" r:id="rId19"/>
    <p:sldId id="3979" r:id="rId20"/>
    <p:sldId id="3980" r:id="rId21"/>
    <p:sldId id="3981" r:id="rId22"/>
    <p:sldId id="3982" r:id="rId23"/>
    <p:sldId id="3983" r:id="rId24"/>
    <p:sldId id="3984" r:id="rId25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lvl="1" indent="-1828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lvl="2" indent="-3683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lvl="3" indent="-5543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lvl="4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8C8A"/>
    <a:srgbClr val="AB0019"/>
    <a:srgbClr val="334859"/>
    <a:srgbClr val="005D40"/>
    <a:srgbClr val="F29548"/>
    <a:srgbClr val="F18D3B"/>
    <a:srgbClr val="EE7919"/>
    <a:srgbClr val="F8B566"/>
    <a:srgbClr val="EB6300"/>
    <a:srgbClr val="EA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294"/>
    <p:restoredTop sz="92986"/>
  </p:normalViewPr>
  <p:slideViewPr>
    <p:cSldViewPr showGuides="1">
      <p:cViewPr varScale="1">
        <p:scale>
          <a:sx n="108" d="100"/>
          <a:sy n="108" d="100"/>
        </p:scale>
        <p:origin x="-486" y="-96"/>
      </p:cViewPr>
      <p:guideLst>
        <p:guide orient="horz" pos="428"/>
        <p:guide orient="horz" pos="3792"/>
        <p:guide pos="2976"/>
        <p:guide pos="542"/>
        <p:guide pos="55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>
              <a:defRPr/>
            </a:pPr>
            <a:fld id="{06024D97-E667-405D-B634-E583E2108D71}" type="datetimeFigureOut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fontAlgn="base"/>
            <a:fld id="{418F03C3-53C1-4F10-8DAF-D1F318E96C6E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5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9650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" name="矩形 259"/>
          <p:cNvSpPr>
            <a:spLocks noChangeArrowheads="1"/>
          </p:cNvSpPr>
          <p:nvPr userDrawn="1"/>
        </p:nvSpPr>
        <p:spPr bwMode="auto">
          <a:xfrm>
            <a:off x="2352675" y="2930525"/>
            <a:ext cx="443865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buNone/>
            </a:pPr>
            <a:r>
              <a:rPr lang="zh-CN" altLang="en-US" sz="9815" b="1" strike="noStrike" cap="all" noProof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谢   谢</a:t>
            </a:r>
            <a:endParaRPr lang="zh-CN" altLang="en-US" sz="9815" b="1" strike="noStrike" cap="all" noProof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4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0125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/>
      <p:bldP spid="21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ct val="19000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813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55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89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638300" y="2919730"/>
            <a:ext cx="5857240" cy="1736725"/>
            <a:chOff x="2580" y="4598"/>
            <a:chExt cx="9224" cy="2735"/>
          </a:xfrm>
        </p:grpSpPr>
        <p:sp>
          <p:nvSpPr>
            <p:cNvPr id="21" name="矩形 259"/>
            <p:cNvSpPr>
              <a:spLocks noChangeArrowheads="1"/>
            </p:cNvSpPr>
            <p:nvPr/>
          </p:nvSpPr>
          <p:spPr bwMode="auto">
            <a:xfrm>
              <a:off x="2580" y="4598"/>
              <a:ext cx="9224" cy="1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265" b="1" i="0" u="none" strike="noStrike" kern="1200" cap="all" spc="0" normalizeH="0" baseline="0" noProof="1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课后作业本</a:t>
              </a:r>
              <a:endParaRPr kumimoji="0" lang="zh-CN" altLang="en-US" sz="4265" b="1" i="0" u="none" strike="noStrike" kern="1200" cap="all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矩形 259"/>
            <p:cNvSpPr>
              <a:spLocks noChangeArrowheads="1"/>
            </p:cNvSpPr>
            <p:nvPr/>
          </p:nvSpPr>
          <p:spPr bwMode="auto">
            <a:xfrm>
              <a:off x="2580" y="6505"/>
              <a:ext cx="9224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415" b="0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第四章  光现象</a:t>
              </a:r>
              <a:endParaRPr kumimoji="0" lang="zh-CN" altLang="en-US" sz="3415" b="0" i="0" u="none" strike="noStrike" kern="1200" cap="all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01090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8．（2019·宁波）如图所示是一种反射式路灯，灯发出的光不是直接照射到路面，而是经过灯上方粗糙的反射板的反射后照亮路面.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（1）光在反射板表面发生了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（选填“镜面反射”或“漫反射”）现象.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（2）如果把反射板换成平面镜，当黑夜灯亮时，地面上会有灯罩的影子，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因为光在同一种均匀介质中沿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　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传播.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16919" y="2636520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漫反射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3365" y="4236720"/>
            <a:ext cx="1061085" cy="22796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13817" y="519811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直线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（3）该灯铭牌上标有“220V 70W～150W”等字样.如果某段道路上装有44盏这样的灯，该段道路路灯的电路中，干路上熔断器的额定电流不能小于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86127" y="3001010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30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0" y="3959860"/>
            <a:ext cx="2344420" cy="20326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01090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9.（2019·安徽）光从空气斜射到水面时，一部分光射进水中，另一部分光返回到空中，其光路如图甲.现在让光逆着折射光线的方向从水中斜射到与空气的分界面，请在图乙中画出相应的折射光线和反射光线.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5664" y="3776345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如图：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2615" y="3895725"/>
            <a:ext cx="3949700" cy="202184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10.（2019·泰安）如图所示，从光源S点发出的一条光线射向平面镜，经平面镜反射后射向墙上的P点处. 请你作出这条入射光线并完成光路图.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2664" y="3402965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如图：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0175" y="3684270"/>
            <a:ext cx="2744470" cy="21774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2475" y="3684270"/>
            <a:ext cx="2917190" cy="197612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55663" y="1531620"/>
            <a:ext cx="7432675" cy="4829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11.（2019·随州）宠物狗狗正前方竖立着一面镜子，它正在欣赏镜中的自己（如图所示），假设狗狗不动，把平面镜沿MN截成两半，并分别向两侧平移一段距离（两块镜面仍然在原镜面平面内），则狗狗的头部通过左、右两面镜子（　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A．都不能成像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B．各成半个像，合起来成一个完整的像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C．都成完整的像，且两个像在不同位置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D．都成完整的像，且两个像在同一位置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72960" y="3878580"/>
            <a:ext cx="1474470" cy="10763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66267" y="387858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能力提升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96130" y="4408170"/>
            <a:ext cx="3365500" cy="18853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45986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12．（2018·枣庄）诗句“大漠孤烟直，长河落日圆”给我们展现了一幅美丽的画卷．其实诗人观察到的落日并非太阳的实际位置（如图所示），而是太阳光经过不均匀的大气层发生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所成的像，太阳实际在图中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（选填“甲”或“乙”）的位置．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0617" y="351599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折射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95759" y="354076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乙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34485" y="5130800"/>
            <a:ext cx="3891280" cy="14020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01090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13.（2019·德州）利用图甲装置探究“平面镜成像的特点”.在水平桌面上铺一张白纸，再将玻璃竖立在白纸上，把一支点燃的蜡烛A放在玻璃板前面，再拿一支外形完全相同但不点燃的蜡烛B竖立在玻璃板后面移动，直到看上去它跟蜡烛A的像完全重合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（1）把光屏放在玻璃板后，无论如何移动，都不能承接到蜡烛A的像，说明平面镜所成的像是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像.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41844" y="527431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1005" y="4624705"/>
            <a:ext cx="5151120" cy="18561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01090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（2）图乙是小强某次测量蜡烛A到平面镜的距离，L为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cm；将蜡烛靠近玻璃板，像的大小将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　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.（选填“变大”“变小”或“不变”）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（3）若将玻璃板向左倾斜，如图丙所示，观察到蜡烛A的像的大致位置在图中的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（选填“①”或“②”）处.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50492" y="1662430"/>
            <a:ext cx="805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3.50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74647" y="215265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不变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53874" y="368490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②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14．（2019·贵阳）光从空气斜射入水和玻璃时都会发生折射现象，但是水和玻璃的折射情况会相同吗？为了探究这个问题，小华选择了光屏、透明玻璃砖、水槽、激光电筒等器材进行实验.他在光屏上画出互相垂直的NN′和MM′两条线段并相交于O点，如图甲所示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0380" y="4446905"/>
            <a:ext cx="5603875" cy="169545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0380" y="4814570"/>
            <a:ext cx="5603875" cy="16954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244600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（1）小华将玻璃砖的一个表面与MM′齐平放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置，让激光电筒发出的光线从A点到O点入射，他看到了如图乙所示的光路（AO、OC为同一直线），你认为出现光线OC是因为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en-US" altLang="zh-CN" sz="2800">
                <a:noFill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       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         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      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所致，鉴于本实验的目的，此时最应该记录的两条光线是 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5980" y="2830195"/>
            <a:ext cx="7251700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                                                   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有部分光线并没有通过玻璃砖，而依旧在空气中传播 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57577" y="4292600"/>
            <a:ext cx="165735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AO和OB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基础巩固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663" y="1746885"/>
            <a:ext cx="743267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1．（2019·临沂）下列光现象，由于光的折射形成的是（　 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1880" y="3060065"/>
            <a:ext cx="4460240" cy="29775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35657" y="234950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0380" y="4867275"/>
            <a:ext cx="5603875" cy="16954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675130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（2）接下来他要观察光从空气中进入水中的情况，他将光屏竖直放入水槽中，（使线段MM′水平）并向水槽中慢慢注水至水面与MM′齐平，入射光线应该从A点向O点射入，这是为了保证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，其实本实验小华还考虑了入射光线所在一侧的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相同.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44362" y="23749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一一一一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91057" y="3754755"/>
            <a:ext cx="23279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入射光线重合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55654" y="4269740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入射角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0380" y="4886325"/>
            <a:ext cx="5603875" cy="16954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（3）小华最终在光屏上记录下了如丙所示的光路图（OE为水中的折射光线），通过分析光路，你认为玻璃和水这两种介质对光的偏折能力较强的是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（4）若用激光以相同的入射角分别从玻璃和水中斜射入空气中，则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射出的折射光线更远离法线.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1077" y="276606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玻璃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46397" y="372173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玻璃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>
    <p:push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 （2019·株洲）如图为某同学游酒埠江时拍下的一张照片. 根据这张照片可推断（　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山峰有多高，湖水有多深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照片中实景在上，倒影在下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群山通过照相机镜头成正立、缩小的实像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倒影通过照相机镜头成倒立、缩小的虚像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98082" y="183896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0430" y="2360930"/>
            <a:ext cx="2264410" cy="14097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1130" y="3318510"/>
            <a:ext cx="4105275" cy="30391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388110"/>
            <a:ext cx="743267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3．（2019·南京）如图是小明春游时在水边看到的美景，下图中能正确反映他看到水中“树木”的光路图是（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65042" y="2473325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4．（2019·武威）关于光现象及其解释，下列描述错误的是（　 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6215" y="2505710"/>
            <a:ext cx="3991610" cy="366014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A．图甲中漫反射的光线杂乱无章但遵循光的反射定律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B． 图乙中立杆见影是由光的直线传播形成的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C． 图丙中平静水面上的倒影是光的反射形成的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D． 图丁中水面“折断”的铅笔是光的反射形成的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79272" y="516890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01090"/>
            <a:ext cx="743267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5．（2019·重庆）中国的诗词歌赋蕴含丰富的光学知识，下列说法正确的是（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A．“明月几时有？把酒问青天”，酒中明月倒影是光的折射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B．“起舞弄清影，何似在人间”，影子的形成是由于光沿直线传播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C．“人有悲欢离合，月有阴晴圆缺”，阴晴圆缺的月亮是自然光源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D．“但愿人长久，千里共婵娟”，共赏的天上明月是平面镜所成的像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36057" y="1618615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9455" y="3144520"/>
            <a:ext cx="2192020" cy="18503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6.（2019·金华）我国建成全球规模最大熔盐塔式光热电站，如图是利用大规模阵列抛物镜面收集太阳能的工作原理图.下列关于太阳光传播的说法错误的是（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在定日镜面上发生反射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在定日镜面上发生折射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经过定日镜后沿直线传播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经过定日镜后传播速度不变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82822" y="273685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6000" y="4793615"/>
            <a:ext cx="2507615" cy="15163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01090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7. （2019·烟台）小明将一枚硬币放在碗的底部，眼睛在A处恰好看不到它（如图）.小明看不到硬币，这是因为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</a:t>
            </a:r>
            <a:r>
              <a:rPr lang="en-US" altLang="zh-CN" sz="2800" u="sng">
                <a:noFill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 u="sng">
              <a:noFill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；将平面镜放到碗边适当的位置，小明在A处通过平面镜看到了硬币的虚像，这是利用了光的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；沿碗壁缓缓向碗中加水，小明在A处也能看到硬币的虚像，这是利用了光的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5345" y="2146300"/>
            <a:ext cx="7305675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                                 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光在均匀介质中沿直线传播  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71242" y="366649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反射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4827" y="468376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反射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ISPRING_PRESENTATION_TITLE" val="bt021.pptx"/>
</p:tagLst>
</file>

<file path=ppt/theme/theme1.xml><?xml version="1.0" encoding="utf-8"?>
<a:theme xmlns:a="http://schemas.openxmlformats.org/drawingml/2006/main" name="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0019"/>
      </a:accent1>
      <a:accent2>
        <a:srgbClr val="A5A5A5"/>
      </a:accent2>
      <a:accent3>
        <a:srgbClr val="AB0019"/>
      </a:accent3>
      <a:accent4>
        <a:srgbClr val="A5A5A5"/>
      </a:accent4>
      <a:accent5>
        <a:srgbClr val="AB0019"/>
      </a:accent5>
      <a:accent6>
        <a:srgbClr val="A5A5A5"/>
      </a:accent6>
      <a:hlink>
        <a:srgbClr val="AB0019"/>
      </a:hlink>
      <a:folHlink>
        <a:srgbClr val="A5A5A5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2693</Words>
  <Application>WPS 演示</Application>
  <PresentationFormat>自定义</PresentationFormat>
  <Paragraphs>139</Paragraphs>
  <Slides>22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微软雅黑</vt:lpstr>
      <vt:lpstr>方正北魏楷书_GBK</vt:lpstr>
      <vt:lpstr>方正书宋繁体</vt:lpstr>
      <vt:lpstr>Times New Roman</vt:lpstr>
      <vt:lpstr>方正楷体_GBK</vt:lpstr>
      <vt:lpstr>Arial Unicode MS</vt:lpstr>
      <vt:lpstr>方正黑体_GBK</vt:lpstr>
      <vt:lpstr>方正正中黑简体</vt:lpstr>
      <vt:lpstr>黑体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CCAV1234</cp:lastModifiedBy>
  <cp:revision>115</cp:revision>
  <dcterms:created xsi:type="dcterms:W3CDTF">2019-05-24T02:19:00Z</dcterms:created>
  <dcterms:modified xsi:type="dcterms:W3CDTF">2020-01-14T10:17:43Z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