
<file path=[Content_Types].xml><?xml version="1.0" encoding="utf-8"?>
<Types xmlns="http://schemas.openxmlformats.org/package/2006/content-types">
  <Default Extension="jpeg" ContentType="image/jpe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28"/>
  </p:handoutMasterIdLst>
  <p:sldIdLst>
    <p:sldId id="468" r:id="rId3"/>
    <p:sldId id="545" r:id="rId4"/>
    <p:sldId id="256" r:id="rId5"/>
    <p:sldId id="522" r:id="rId7"/>
    <p:sldId id="523" r:id="rId8"/>
    <p:sldId id="524" r:id="rId9"/>
    <p:sldId id="469" r:id="rId10"/>
    <p:sldId id="525" r:id="rId11"/>
    <p:sldId id="526" r:id="rId12"/>
    <p:sldId id="527" r:id="rId13"/>
    <p:sldId id="528" r:id="rId14"/>
    <p:sldId id="529" r:id="rId15"/>
    <p:sldId id="530" r:id="rId16"/>
    <p:sldId id="544" r:id="rId17"/>
    <p:sldId id="485" r:id="rId18"/>
    <p:sldId id="531" r:id="rId19"/>
    <p:sldId id="532" r:id="rId20"/>
    <p:sldId id="533" r:id="rId21"/>
    <p:sldId id="534" r:id="rId22"/>
    <p:sldId id="535" r:id="rId23"/>
    <p:sldId id="536" r:id="rId24"/>
    <p:sldId id="537" r:id="rId25"/>
    <p:sldId id="538" r:id="rId26"/>
    <p:sldId id="539" r:id="rId27"/>
  </p:sldIdLst>
  <p:sldSz cx="12190730" cy="6858000"/>
  <p:notesSz cx="6858000" cy="9144000"/>
  <p:custDataLst>
    <p:tags r:id="rId3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411DD5"/>
    <a:srgbClr val="ED7D31"/>
    <a:srgbClr val="DD8F40"/>
    <a:srgbClr val="FFC410"/>
    <a:srgbClr val="FFF401"/>
    <a:srgbClr val="C4551D"/>
    <a:srgbClr val="FACF00"/>
    <a:srgbClr val="F8C300"/>
    <a:srgbClr val="EF9B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244"/>
        <p:guide pos="3810"/>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86.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tiff"/><Relationship Id="rId5" Type="http://schemas.openxmlformats.org/officeDocument/2006/relationships/image" Target="../media/image2.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pic>
        <p:nvPicPr>
          <p:cNvPr id="2051" name="图片 4" descr="哈哈"/>
          <p:cNvPicPr>
            <a:picLocks noChangeAspect="1"/>
          </p:cNvPicPr>
          <p:nvPr userDrawn="1"/>
        </p:nvPicPr>
        <p:blipFill>
          <a:blip r:embed="rId5"/>
          <a:stretch>
            <a:fillRect/>
          </a:stretch>
        </p:blipFill>
        <p:spPr>
          <a:xfrm>
            <a:off x="8312150" y="-47625"/>
            <a:ext cx="3489325" cy="1179513"/>
          </a:xfrm>
          <a:prstGeom prst="rect">
            <a:avLst/>
          </a:prstGeom>
          <a:noFill/>
          <a:ln w="9525">
            <a:noFill/>
          </a:ln>
        </p:spPr>
      </p:pic>
      <p:pic>
        <p:nvPicPr>
          <p:cNvPr id="5" name="图片 4" descr="面对面logo4（四色）"/>
          <p:cNvPicPr>
            <a:picLocks noChangeAspect="1"/>
          </p:cNvPicPr>
          <p:nvPr userDrawn="1"/>
        </p:nvPicPr>
        <p:blipFill>
          <a:blip r:embed="rId6"/>
          <a:stretch>
            <a:fillRect/>
          </a:stretch>
        </p:blipFill>
        <p:spPr>
          <a:xfrm>
            <a:off x="227965" y="260350"/>
            <a:ext cx="1691640" cy="563880"/>
          </a:xfrm>
          <a:prstGeom prst="rect">
            <a:avLst/>
          </a:prstGeom>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5" Type="http://schemas.openxmlformats.org/officeDocument/2006/relationships/theme" Target="../theme/theme1.xml"/><Relationship Id="rId44" Type="http://schemas.openxmlformats.org/officeDocument/2006/relationships/tags" Target="../tags/tag76.xml"/><Relationship Id="rId43" Type="http://schemas.openxmlformats.org/officeDocument/2006/relationships/tags" Target="../tags/tag75.xml"/><Relationship Id="rId42" Type="http://schemas.openxmlformats.org/officeDocument/2006/relationships/tags" Target="../tags/tag74.xml"/><Relationship Id="rId41" Type="http://schemas.openxmlformats.org/officeDocument/2006/relationships/tags" Target="../tags/tag73.xml"/><Relationship Id="rId40" Type="http://schemas.openxmlformats.org/officeDocument/2006/relationships/tags" Target="../tags/tag72.xml"/><Relationship Id="rId4" Type="http://schemas.openxmlformats.org/officeDocument/2006/relationships/slideLayout" Target="../slideLayouts/slideLayout4.xml"/><Relationship Id="rId39" Type="http://schemas.openxmlformats.org/officeDocument/2006/relationships/tags" Target="../tags/tag71.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39"/>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40"/>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41"/>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42"/>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43"/>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4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hf sldNum="0" hdr="0" ftr="0" dt="0"/>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slide" Target="slide14.xml"/><Relationship Id="rId3" Type="http://schemas.openxmlformats.org/officeDocument/2006/relationships/image" Target="../media/image3.png"/><Relationship Id="rId2" Type="http://schemas.openxmlformats.org/officeDocument/2006/relationships/tags" Target="../tags/tag77.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 Target="slide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slide" Target="slide2.xml"/><Relationship Id="rId2" Type="http://schemas.openxmlformats.org/officeDocument/2006/relationships/image" Target="../media/image8.emf"/><Relationship Id="rId1" Type="http://schemas.openxmlformats.org/officeDocument/2006/relationships/image" Target="../media/image2.tif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 Target="slide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6.xml"/><Relationship Id="rId3" Type="http://schemas.openxmlformats.org/officeDocument/2006/relationships/tags" Target="../tags/tag84.xml"/><Relationship Id="rId2" Type="http://schemas.openxmlformats.org/officeDocument/2006/relationships/image" Target="../media/image2.tiff"/><Relationship Id="rId1" Type="http://schemas.openxmlformats.org/officeDocument/2006/relationships/image" Target="../media/image3.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tags" Target="../tags/tag8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slide" Target="slide4.xml"/><Relationship Id="rId3" Type="http://schemas.openxmlformats.org/officeDocument/2006/relationships/slide" Target="slide7.xml"/><Relationship Id="rId2" Type="http://schemas.openxmlformats.org/officeDocument/2006/relationships/slide" Target="slide11.xml"/><Relationship Id="rId1" Type="http://schemas.openxmlformats.org/officeDocument/2006/relationships/slide" Target="slide1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2.tif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4.png"/><Relationship Id="rId1" Type="http://schemas.openxmlformats.org/officeDocument/2006/relationships/image" Target="../media/image2.tif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5.xml"/><Relationship Id="rId4" Type="http://schemas.openxmlformats.org/officeDocument/2006/relationships/tags" Target="../tags/tag80.xml"/><Relationship Id="rId3" Type="http://schemas.openxmlformats.org/officeDocument/2006/relationships/slide" Target="slide2.xml"/><Relationship Id="rId2" Type="http://schemas.openxmlformats.org/officeDocument/2006/relationships/image" Target="../media/image3.tiff"/><Relationship Id="rId1" Type="http://schemas.openxmlformats.org/officeDocument/2006/relationships/image" Target="../media/image2.tiff"/></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6.xml"/><Relationship Id="rId3" Type="http://schemas.openxmlformats.org/officeDocument/2006/relationships/tags" Target="../tags/tag81.xml"/><Relationship Id="rId2" Type="http://schemas.openxmlformats.org/officeDocument/2006/relationships/slide" Target="slide2.xml"/><Relationship Id="rId1" Type="http://schemas.openxmlformats.org/officeDocument/2006/relationships/image" Target="../media/image2.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 Target="slide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9.xml"/><Relationship Id="rId4" Type="http://schemas.openxmlformats.org/officeDocument/2006/relationships/tags" Target="../tags/tag83.xml"/><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tags" Target="../tags/tag8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 Target="slide2.xml"/><Relationship Id="rId1"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874010" y="377952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74010" y="4738370"/>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陕西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年真题、副题精讲练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4" name="矩形 103"/>
          <p:cNvSpPr/>
          <p:nvPr/>
        </p:nvSpPr>
        <p:spPr>
          <a:xfrm>
            <a:off x="1216660" y="1310640"/>
            <a:ext cx="894524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第六章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物质的物理属性</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1106170" y="2557145"/>
            <a:ext cx="92767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物质的物理属性　质量和密度</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822325" y="744855"/>
            <a:ext cx="1097851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测量液体的体积常用测量工具：</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、量杯单位：量筒的标度单位通常是</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，符号</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单位换算：</a:t>
            </a:r>
            <a:r>
              <a:rPr lang="en-US" sz="2400">
                <a:latin typeface="Times New Roman" panose="02020603050405020304" pitchFamily="18" charset="0"/>
                <a:ea typeface="宋体" panose="02010600030101010101" pitchFamily="2" charset="-122"/>
              </a:rPr>
              <a:t>1 mL</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mL</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__________L(4)</a:t>
            </a:r>
            <a:r>
              <a:rPr lang="zh-CN" sz="2400">
                <a:ea typeface="宋体" panose="02010600030101010101" pitchFamily="2" charset="-122"/>
              </a:rPr>
              <a:t>量筒的使用及读数</a:t>
            </a:r>
            <a:r>
              <a:rPr lang="en-US" sz="2400">
                <a:latin typeface="Times New Roman" panose="02020603050405020304" pitchFamily="18" charset="0"/>
                <a:cs typeface="仿宋_GB2312" charset="0"/>
              </a:rPr>
              <a:t>[2019.31(2)</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2018.26</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a:t>
            </a:r>
            <a:r>
              <a:rPr lang="en-US" sz="2400">
                <a:latin typeface="Times New Roman" panose="02020603050405020304" pitchFamily="18" charset="0"/>
                <a:cs typeface="仿宋_GB2312" charset="0"/>
              </a:rPr>
              <a:t>3</a:t>
            </a:r>
            <a:r>
              <a:rPr lang="zh-CN" sz="2400">
                <a:cs typeface="仿宋_GB2312" charset="0"/>
              </a:rPr>
              <a:t>空、</a:t>
            </a:r>
            <a:r>
              <a:rPr lang="en-US" sz="2400">
                <a:latin typeface="Times New Roman" panose="02020603050405020304" pitchFamily="18" charset="0"/>
                <a:cs typeface="仿宋_GB2312" charset="0"/>
              </a:rPr>
              <a:t>2017.30(1)]</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．在测量前应根据被测物体的大小和测量精度的要求</a:t>
            </a:r>
            <a:endParaRPr lang="zh-CN" sz="240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来选择合适的量筒．首先要认清量筒的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b．量筒在使用时，应放在____________上，读数时，</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视线应与液体凹液面的底部__________．如图所示，</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视线________是正确的，量筒中液体的体积为________</a:t>
            </a:r>
            <a:r>
              <a:rPr lang="zh-CN" altLang="en-US" sz="2400"/>
              <a:t>．</a:t>
            </a:r>
            <a:endParaRPr lang="zh-CN" altLang="en-US" sz="2400"/>
          </a:p>
        </p:txBody>
      </p:sp>
      <p:pic>
        <p:nvPicPr>
          <p:cNvPr id="2" name="图片 -2147482340"/>
          <p:cNvPicPr>
            <a:picLocks noChangeAspect="1"/>
          </p:cNvPicPr>
          <p:nvPr/>
        </p:nvPicPr>
        <p:blipFill>
          <a:blip r:embed="rId1"/>
          <a:stretch>
            <a:fillRect/>
          </a:stretch>
        </p:blipFill>
        <p:spPr>
          <a:xfrm>
            <a:off x="9788525" y="3885565"/>
            <a:ext cx="1514475" cy="2153285"/>
          </a:xfrm>
          <a:prstGeom prst="rect">
            <a:avLst/>
          </a:prstGeom>
          <a:noFill/>
          <a:ln w="9525">
            <a:noFill/>
          </a:ln>
        </p:spPr>
      </p:pic>
      <p:sp>
        <p:nvSpPr>
          <p:cNvPr id="100" name="文本框 99"/>
          <p:cNvSpPr txBox="1"/>
          <p:nvPr/>
        </p:nvSpPr>
        <p:spPr>
          <a:xfrm>
            <a:off x="3206115" y="1390015"/>
            <a:ext cx="8712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量筒</a:t>
            </a:r>
            <a:endParaRPr lang="zh-CN" altLang="en-US"/>
          </a:p>
        </p:txBody>
      </p:sp>
      <p:sp>
        <p:nvSpPr>
          <p:cNvPr id="3" name="文本框 2"/>
          <p:cNvSpPr txBox="1"/>
          <p:nvPr/>
        </p:nvSpPr>
        <p:spPr>
          <a:xfrm>
            <a:off x="4892675" y="1945640"/>
            <a:ext cx="868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毫升</a:t>
            </a:r>
            <a:endParaRPr lang="zh-CN" altLang="en-US"/>
          </a:p>
        </p:txBody>
      </p:sp>
      <p:sp>
        <p:nvSpPr>
          <p:cNvPr id="4" name="文本框 3"/>
          <p:cNvSpPr txBox="1"/>
          <p:nvPr/>
        </p:nvSpPr>
        <p:spPr>
          <a:xfrm>
            <a:off x="6638925" y="1945640"/>
            <a:ext cx="6140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mL</a:t>
            </a:r>
            <a:endParaRPr lang="zh-CN" altLang="en-US"/>
          </a:p>
        </p:txBody>
      </p:sp>
      <p:sp>
        <p:nvSpPr>
          <p:cNvPr id="5" name="文本框 4"/>
          <p:cNvSpPr txBox="1"/>
          <p:nvPr/>
        </p:nvSpPr>
        <p:spPr>
          <a:xfrm>
            <a:off x="3771265" y="2491740"/>
            <a:ext cx="5181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endParaRPr lang="zh-CN" altLang="en-US"/>
          </a:p>
        </p:txBody>
      </p:sp>
      <p:sp>
        <p:nvSpPr>
          <p:cNvPr id="6" name="文本框 5"/>
          <p:cNvSpPr txBox="1"/>
          <p:nvPr/>
        </p:nvSpPr>
        <p:spPr>
          <a:xfrm>
            <a:off x="5494655" y="2491740"/>
            <a:ext cx="1869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6</a:t>
            </a:r>
            <a:endParaRPr lang="zh-CN" altLang="en-US"/>
          </a:p>
        </p:txBody>
      </p:sp>
      <p:sp>
        <p:nvSpPr>
          <p:cNvPr id="7" name="文本框 6"/>
          <p:cNvSpPr txBox="1"/>
          <p:nvPr/>
        </p:nvSpPr>
        <p:spPr>
          <a:xfrm>
            <a:off x="8599805" y="2493010"/>
            <a:ext cx="1441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8" name="文本框 7"/>
          <p:cNvSpPr txBox="1"/>
          <p:nvPr/>
        </p:nvSpPr>
        <p:spPr>
          <a:xfrm>
            <a:off x="6228715" y="4124325"/>
            <a:ext cx="948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量程</a:t>
            </a:r>
            <a:endParaRPr lang="zh-CN" sz="2400">
              <a:solidFill>
                <a:srgbClr val="FF0000"/>
              </a:solidFill>
              <a:ea typeface="宋体" panose="02010600030101010101" pitchFamily="2" charset="-122"/>
            </a:endParaRPr>
          </a:p>
        </p:txBody>
      </p:sp>
      <p:sp>
        <p:nvSpPr>
          <p:cNvPr id="9" name="文本框 8"/>
          <p:cNvSpPr txBox="1"/>
          <p:nvPr/>
        </p:nvSpPr>
        <p:spPr>
          <a:xfrm>
            <a:off x="7720330" y="4124325"/>
            <a:ext cx="1377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分度值</a:t>
            </a:r>
            <a:endParaRPr lang="zh-CN" sz="2400">
              <a:solidFill>
                <a:srgbClr val="FF0000"/>
              </a:solidFill>
              <a:ea typeface="宋体" panose="02010600030101010101" pitchFamily="2" charset="-122"/>
            </a:endParaRPr>
          </a:p>
        </p:txBody>
      </p:sp>
      <p:sp>
        <p:nvSpPr>
          <p:cNvPr id="11" name="文本框 10"/>
          <p:cNvSpPr txBox="1"/>
          <p:nvPr/>
        </p:nvSpPr>
        <p:spPr>
          <a:xfrm>
            <a:off x="4621530" y="4686935"/>
            <a:ext cx="15652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水平台面</a:t>
            </a:r>
            <a:endParaRPr lang="zh-CN" altLang="en-US"/>
          </a:p>
        </p:txBody>
      </p:sp>
      <p:sp>
        <p:nvSpPr>
          <p:cNvPr id="12" name="文本框 11"/>
          <p:cNvSpPr txBox="1"/>
          <p:nvPr/>
        </p:nvSpPr>
        <p:spPr>
          <a:xfrm>
            <a:off x="4761865" y="5236210"/>
            <a:ext cx="999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相平</a:t>
            </a:r>
            <a:endParaRPr lang="zh-CN" altLang="en-US"/>
          </a:p>
        </p:txBody>
      </p:sp>
      <p:sp>
        <p:nvSpPr>
          <p:cNvPr id="13" name="文本框 12"/>
          <p:cNvSpPr txBox="1"/>
          <p:nvPr/>
        </p:nvSpPr>
        <p:spPr>
          <a:xfrm>
            <a:off x="1910080" y="5768340"/>
            <a:ext cx="8997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r>
              <a:rPr lang="zh-CN" sz="2400">
                <a:solidFill>
                  <a:srgbClr val="FF0000"/>
                </a:solidFill>
                <a:ea typeface="宋体" panose="02010600030101010101" pitchFamily="2" charset="-122"/>
              </a:rPr>
              <a:t>　</a:t>
            </a:r>
            <a:endParaRPr lang="zh-CN" altLang="en-US"/>
          </a:p>
        </p:txBody>
      </p:sp>
      <p:sp>
        <p:nvSpPr>
          <p:cNvPr id="14" name="文本框 13"/>
          <p:cNvSpPr txBox="1"/>
          <p:nvPr/>
        </p:nvSpPr>
        <p:spPr>
          <a:xfrm>
            <a:off x="7148830" y="5783580"/>
            <a:ext cx="12026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88 mL</a:t>
            </a:r>
            <a:endParaRPr lang="zh-CN" altLang="en-US"/>
          </a:p>
        </p:txBody>
      </p:sp>
      <p:sp>
        <p:nvSpPr>
          <p:cNvPr id="35" name="流程图: 终止 34">
            <a:hlinkClick r:id="rId2" action="ppaction://hlinksldjump"/>
          </p:cNvPr>
          <p:cNvSpPr/>
          <p:nvPr/>
        </p:nvSpPr>
        <p:spPr>
          <a:xfrm>
            <a:off x="9268460" y="13023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P spid="7" grpId="0"/>
      <p:bldP spid="8" grpId="0"/>
      <p:bldP spid="9"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925195" y="109664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密度</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近6年必考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055235" y="1791970"/>
            <a:ext cx="1122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a:p>
        </p:txBody>
      </p:sp>
      <p:sp>
        <p:nvSpPr>
          <p:cNvPr id="2" name="文本框 1"/>
          <p:cNvSpPr txBox="1"/>
          <p:nvPr/>
        </p:nvSpPr>
        <p:spPr>
          <a:xfrm>
            <a:off x="6579870" y="1791970"/>
            <a:ext cx="1266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体积</a:t>
            </a:r>
            <a:endParaRPr lang="zh-CN" altLang="en-US"/>
          </a:p>
        </p:txBody>
      </p:sp>
      <p:pic>
        <p:nvPicPr>
          <p:cNvPr id="5" name="图片 4"/>
          <p:cNvPicPr>
            <a:picLocks noChangeAspect="1"/>
          </p:cNvPicPr>
          <p:nvPr/>
        </p:nvPicPr>
        <p:blipFill>
          <a:blip r:embed="rId2"/>
          <a:srcRect r="93972" b="5476"/>
          <a:stretch>
            <a:fillRect/>
          </a:stretch>
        </p:blipFill>
        <p:spPr>
          <a:xfrm>
            <a:off x="2900680" y="3093720"/>
            <a:ext cx="318770" cy="756285"/>
          </a:xfrm>
          <a:prstGeom prst="rect">
            <a:avLst/>
          </a:prstGeom>
        </p:spPr>
      </p:pic>
      <p:sp>
        <p:nvSpPr>
          <p:cNvPr id="7" name="文本框 6"/>
          <p:cNvSpPr txBox="1"/>
          <p:nvPr/>
        </p:nvSpPr>
        <p:spPr>
          <a:xfrm>
            <a:off x="3796030" y="5629275"/>
            <a:ext cx="11785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grpSp>
        <p:nvGrpSpPr>
          <p:cNvPr id="6" name="组合 5"/>
          <p:cNvGrpSpPr/>
          <p:nvPr/>
        </p:nvGrpSpPr>
        <p:grpSpPr>
          <a:xfrm>
            <a:off x="853440" y="1657985"/>
            <a:ext cx="10808335" cy="4523105"/>
            <a:chOff x="1110" y="2174"/>
            <a:chExt cx="17021" cy="7123"/>
          </a:xfrm>
        </p:grpSpPr>
        <p:sp>
          <p:nvSpPr>
            <p:cNvPr id="101" name="文本框 100"/>
            <p:cNvSpPr txBox="1"/>
            <p:nvPr/>
          </p:nvSpPr>
          <p:spPr>
            <a:xfrm>
              <a:off x="1110" y="2174"/>
              <a:ext cx="17021" cy="7123"/>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定义：</a:t>
              </a:r>
              <a:r>
                <a:rPr lang="zh-CN" sz="2400">
                  <a:ea typeface="宋体" panose="02010600030101010101" pitchFamily="2" charset="-122"/>
                </a:rPr>
                <a:t>某种物质的物体，其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之比叫做这种物质的</a:t>
              </a:r>
              <a:r>
                <a:rPr lang="zh-CN" sz="2400">
                  <a:latin typeface="Times New Roman" panose="02020603050405020304" pitchFamily="18" charset="0"/>
                  <a:ea typeface="宋体" panose="02010600030101010101" pitchFamily="2" charset="-122"/>
                </a:rPr>
                <a:t>密度，用</a:t>
              </a:r>
              <a:r>
                <a:rPr lang="en-US" sz="2400" i="1">
                  <a:latin typeface="Times New Roman" panose="02020603050405020304" pitchFamily="18" charset="0"/>
                  <a:cs typeface="Times New Roman" panose="02020603050405020304" pitchFamily="18" charset="0"/>
                </a:rPr>
                <a:t>ρ</a:t>
              </a:r>
              <a:r>
                <a:rPr lang="zh-CN" sz="2400">
                  <a:latin typeface="Times New Roman" panose="02020603050405020304" pitchFamily="18" charset="0"/>
                  <a:ea typeface="宋体" panose="02010600030101010101" pitchFamily="2" charset="-122"/>
                </a:rPr>
                <a:t>表示．</a:t>
              </a:r>
              <a:endParaRPr lang="zh-CN"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公式</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单位国际单位：</a:t>
              </a:r>
              <a:r>
                <a:rPr lang="zh-CN" sz="2400">
                  <a:ea typeface="宋体" panose="02010600030101010101" pitchFamily="2" charset="-122"/>
                </a:rPr>
                <a:t>千克</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米</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a:t>
              </a:r>
              <a:r>
                <a:rPr lang="zh-CN" sz="2400">
                  <a:ea typeface="黑体" panose="02010609060101010101" pitchFamily="49" charset="-122"/>
                </a:rPr>
                <a:t>常用单位：</a:t>
              </a:r>
              <a:r>
                <a:rPr lang="zh-CN" sz="2400">
                  <a:ea typeface="宋体" panose="02010600030101010101" pitchFamily="2" charset="-122"/>
                </a:rPr>
                <a:t>克</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厘米</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(g/cm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黑体" panose="02010609060101010101" pitchFamily="49" charset="-122"/>
                </a:rPr>
                <a:t>单位换算：</a:t>
              </a:r>
              <a:r>
                <a:rPr lang="en-US" sz="2400">
                  <a:latin typeface="Times New Roman" panose="02020603050405020304" pitchFamily="18" charset="0"/>
                  <a:ea typeface="宋体" panose="02010600030101010101" pitchFamily="2" charset="-122"/>
                </a:rPr>
                <a:t>1 g/cm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6408" y="4016"/>
              <a:ext cx="2974" cy="2761"/>
            </a:xfrm>
            <a:prstGeom prst="rect">
              <a:avLst/>
            </a:prstGeom>
            <a:noFill/>
          </p:spPr>
          <p:txBody>
            <a:bodyPr wrap="square" rtlCol="0" anchor="t">
              <a:spAutoFit/>
            </a:bodyPr>
            <a:p>
              <a:pPr>
                <a:lnSpc>
                  <a:spcPct val="150000"/>
                </a:lnSpc>
              </a:pPr>
              <a:r>
                <a:rPr lang="en-US" sz="2400" i="1">
                  <a:latin typeface="Times New Roman" panose="02020603050405020304" pitchFamily="18" charset="0"/>
                  <a:sym typeface="+mn-ea"/>
                </a:rPr>
                <a:t>m</a:t>
              </a:r>
              <a:r>
                <a:rPr lang="zh-CN" sz="2400">
                  <a:sym typeface="+mn-ea"/>
                </a:rPr>
                <a:t>表示质量</a:t>
              </a:r>
              <a:endParaRPr lang="en-US" sz="2400">
                <a:latin typeface="Times New Roman" panose="02020603050405020304" pitchFamily="18" charset="0"/>
                <a:ea typeface="宋体" panose="02010600030101010101" pitchFamily="2" charset="-122"/>
              </a:endParaRPr>
            </a:p>
            <a:p>
              <a:pPr>
                <a:lnSpc>
                  <a:spcPct val="150000"/>
                </a:lnSpc>
              </a:pPr>
              <a:r>
                <a:rPr lang="en-US" sz="2400" i="1">
                  <a:latin typeface="Times New Roman" panose="02020603050405020304" pitchFamily="18" charset="0"/>
                  <a:sym typeface="+mn-ea"/>
                </a:rPr>
                <a:t>V</a:t>
              </a:r>
              <a:r>
                <a:rPr lang="zh-CN" sz="2400">
                  <a:sym typeface="+mn-ea"/>
                </a:rPr>
                <a:t>表示体积</a:t>
              </a:r>
              <a:endParaRPr lang="zh-CN" sz="2400">
                <a:ea typeface="宋体" panose="02010600030101010101" pitchFamily="2" charset="-122"/>
              </a:endParaRPr>
            </a:p>
            <a:p>
              <a:pPr>
                <a:lnSpc>
                  <a:spcPct val="150000"/>
                </a:lnSpc>
              </a:pPr>
              <a:r>
                <a:rPr lang="en-US" sz="2400" i="1">
                  <a:latin typeface="Times New Roman" panose="02020603050405020304" pitchFamily="18" charset="0"/>
                  <a:sym typeface="+mn-ea"/>
                </a:rPr>
                <a:t> ρ</a:t>
              </a:r>
              <a:r>
                <a:rPr lang="zh-CN" sz="2400">
                  <a:sym typeface="+mn-ea"/>
                </a:rPr>
                <a:t>表示密度</a:t>
              </a:r>
              <a:endParaRPr lang="zh-CN" altLang="en-US" sz="2400"/>
            </a:p>
          </p:txBody>
        </p:sp>
        <p:sp>
          <p:nvSpPr>
            <p:cNvPr id="8" name="左大括号 7"/>
            <p:cNvSpPr/>
            <p:nvPr/>
          </p:nvSpPr>
          <p:spPr>
            <a:xfrm>
              <a:off x="6021" y="4664"/>
              <a:ext cx="259" cy="1971"/>
            </a:xfrm>
            <a:prstGeom prst="leftBrace">
              <a:avLst/>
            </a:prstGeom>
            <a:ln w="2857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grpSp>
      <p:sp>
        <p:nvSpPr>
          <p:cNvPr id="35" name="流程图: 终止 34">
            <a:hlinkClick r:id="rId3" action="ppaction://hlinksldjump"/>
          </p:cNvPr>
          <p:cNvSpPr/>
          <p:nvPr/>
        </p:nvSpPr>
        <p:spPr>
          <a:xfrm>
            <a:off x="9101455" y="48437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2147482338"/>
          <p:cNvPicPr>
            <a:picLocks noChangeAspect="1"/>
          </p:cNvPicPr>
          <p:nvPr/>
        </p:nvPicPr>
        <p:blipFill>
          <a:blip r:embed="rId1"/>
          <a:stretch>
            <a:fillRect/>
          </a:stretch>
        </p:blipFill>
        <p:spPr>
          <a:xfrm>
            <a:off x="9164955" y="1287780"/>
            <a:ext cx="1902460" cy="1988820"/>
          </a:xfrm>
          <a:prstGeom prst="rect">
            <a:avLst/>
          </a:prstGeom>
          <a:noFill/>
          <a:ln w="9525">
            <a:noFill/>
          </a:ln>
        </p:spPr>
      </p:pic>
      <p:grpSp>
        <p:nvGrpSpPr>
          <p:cNvPr id="30" name="组合 29"/>
          <p:cNvGrpSpPr/>
          <p:nvPr/>
        </p:nvGrpSpPr>
        <p:grpSpPr>
          <a:xfrm>
            <a:off x="9254490" y="357378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1306195" y="1457960"/>
            <a:ext cx="705104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i="1">
                <a:latin typeface="Times New Roman" panose="02020603050405020304" pitchFamily="18" charset="0"/>
                <a:ea typeface="黑体" panose="02010609060101010101" pitchFamily="49" charset="-122"/>
              </a:rPr>
              <a:t>m</a:t>
            </a:r>
            <a:r>
              <a:rPr lang="zh-CN" sz="2400">
                <a:ea typeface="黑体" panose="02010609060101010101" pitchFamily="49" charset="-122"/>
              </a:rPr>
              <a:t>－</a:t>
            </a:r>
            <a:r>
              <a:rPr lang="en-US" sz="2400" i="1">
                <a:latin typeface="Times New Roman" panose="02020603050405020304" pitchFamily="18" charset="0"/>
                <a:ea typeface="黑体" panose="02010609060101010101" pitchFamily="49" charset="-122"/>
              </a:rPr>
              <a:t>V</a:t>
            </a:r>
            <a:r>
              <a:rPr lang="zh-CN" sz="2400">
                <a:ea typeface="黑体" panose="02010609060101010101" pitchFamily="49" charset="-122"/>
              </a:rPr>
              <a:t>图像</a:t>
            </a:r>
            <a:r>
              <a:rPr lang="en-US" sz="2400">
                <a:latin typeface="Times New Roman" panose="02020603050405020304" pitchFamily="18" charset="0"/>
                <a:cs typeface="仿宋_GB2312" charset="0"/>
              </a:rPr>
              <a:t>(2016.3D)</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黑体" panose="02010609060101010101" pitchFamily="49" charset="-122"/>
              </a:rPr>
              <a:t>图像解读：</a:t>
            </a:r>
            <a:r>
              <a:rPr lang="zh-CN" sz="2400">
                <a:ea typeface="宋体" panose="02010600030101010101" pitchFamily="2" charset="-122"/>
              </a:rPr>
              <a:t>同种物质的质量与它的体积的比值是一个定值，其图像是一条过原点的倾斜直线，此定值即为该物质的密度．</a:t>
            </a:r>
            <a:r>
              <a:rPr lang="en-US" sz="2400">
                <a:latin typeface="Times New Roman" panose="02020603050405020304" pitchFamily="18" charset="0"/>
                <a:ea typeface="宋体" panose="02010600030101010101" pitchFamily="2" charset="-122"/>
              </a:rPr>
              <a:t>5. </a:t>
            </a:r>
            <a:r>
              <a:rPr lang="zh-CN" sz="2400">
                <a:ea typeface="黑体" panose="02010609060101010101" pitchFamily="49" charset="-122"/>
              </a:rPr>
              <a:t>性质：</a:t>
            </a:r>
            <a:r>
              <a:rPr lang="zh-CN" sz="2400">
                <a:ea typeface="宋体" panose="02010600030101010101" pitchFamily="2" charset="-122"/>
              </a:rPr>
              <a:t>当物态不变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气体除外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时，同种物质的密度一般是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的，其与物质的质量和体积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a:p>
        </p:txBody>
      </p:sp>
      <p:sp>
        <p:nvSpPr>
          <p:cNvPr id="100" name="文本框 99"/>
          <p:cNvSpPr txBox="1"/>
          <p:nvPr/>
        </p:nvSpPr>
        <p:spPr>
          <a:xfrm>
            <a:off x="2823845" y="4267200"/>
            <a:ext cx="8712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相同</a:t>
            </a:r>
            <a:endParaRPr lang="zh-CN" altLang="en-US"/>
          </a:p>
        </p:txBody>
      </p:sp>
      <p:sp>
        <p:nvSpPr>
          <p:cNvPr id="3" name="文本框 2"/>
          <p:cNvSpPr txBox="1"/>
          <p:nvPr/>
        </p:nvSpPr>
        <p:spPr>
          <a:xfrm>
            <a:off x="1656080" y="4834890"/>
            <a:ext cx="10147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无关</a:t>
            </a:r>
            <a:endParaRPr lang="zh-CN" altLang="en-US"/>
          </a:p>
        </p:txBody>
      </p:sp>
      <p:sp>
        <p:nvSpPr>
          <p:cNvPr id="35" name="流程图: 终止 34">
            <a:hlinkClick r:id="rId2" action="ppaction://hlinksldjump"/>
          </p:cNvPr>
          <p:cNvSpPr/>
          <p:nvPr/>
        </p:nvSpPr>
        <p:spPr>
          <a:xfrm>
            <a:off x="9098915" y="55676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546100" y="2125980"/>
            <a:ext cx="1124013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zh-CN" sz="2400">
                <a:ea typeface="黑体" panose="02010609060101010101" pitchFamily="49" charset="-122"/>
              </a:rPr>
              <a:t>常见物质的密度：</a:t>
            </a:r>
            <a:r>
              <a:rPr lang="zh-CN" sz="2400">
                <a:ea typeface="宋体" panose="02010600030101010101" pitchFamily="2" charset="-122"/>
              </a:rPr>
              <a:t>水的密度是</a:t>
            </a:r>
            <a:r>
              <a:rPr lang="en-US" sz="2400">
                <a:latin typeface="Times New Roman" panose="02020603050405020304" pitchFamily="18" charset="0"/>
                <a:ea typeface="宋体" panose="02010600030101010101" pitchFamily="2" charset="-122"/>
              </a:rPr>
              <a:t>1.0</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，酒精的密度是</a:t>
            </a:r>
            <a:r>
              <a:rPr lang="en-US" sz="2400">
                <a:latin typeface="Times New Roman" panose="02020603050405020304" pitchFamily="18" charset="0"/>
                <a:ea typeface="宋体" panose="02010600030101010101" pitchFamily="2" charset="-122"/>
              </a:rPr>
              <a:t>0.8</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，冰的密度是</a:t>
            </a:r>
            <a:r>
              <a:rPr lang="en-US" sz="2400">
                <a:latin typeface="Times New Roman" panose="02020603050405020304" pitchFamily="18" charset="0"/>
                <a:ea typeface="宋体" panose="02010600030101010101" pitchFamily="2" charset="-122"/>
              </a:rPr>
              <a:t>0.9</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，金的密度是</a:t>
            </a:r>
            <a:r>
              <a:rPr lang="en-US" sz="2400">
                <a:latin typeface="Times New Roman" panose="02020603050405020304" pitchFamily="18" charset="0"/>
                <a:ea typeface="宋体" panose="02010600030101010101" pitchFamily="2" charset="-122"/>
              </a:rPr>
              <a:t>19.3</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，空气的密度是</a:t>
            </a:r>
            <a:r>
              <a:rPr lang="en-US" sz="2400">
                <a:latin typeface="Times New Roman" panose="02020603050405020304" pitchFamily="18" charset="0"/>
                <a:ea typeface="宋体" panose="02010600030101010101" pitchFamily="2" charset="-122"/>
              </a:rPr>
              <a:t>1.29 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7. </a:t>
            </a:r>
            <a:r>
              <a:rPr lang="zh-CN" sz="2400">
                <a:ea typeface="黑体" panose="02010609060101010101" pitchFamily="49" charset="-122"/>
              </a:rPr>
              <a:t>密度与鉴别物质：</a:t>
            </a:r>
            <a:r>
              <a:rPr lang="zh-CN" sz="2400">
                <a:ea typeface="宋体" panose="02010600030101010101" pitchFamily="2" charset="-122"/>
              </a:rPr>
              <a:t>不同物质密度一</a:t>
            </a:r>
            <a:r>
              <a:rPr lang="zh-CN" sz="2400">
                <a:latin typeface="Times New Roman" panose="02020603050405020304" pitchFamily="18" charset="0"/>
                <a:ea typeface="宋体" panose="02010600030101010101" pitchFamily="2" charset="-122"/>
              </a:rPr>
              <a:t>般不同，因此可以通过实验测出样品的密度，再与密度表中的密度值对比，从而大致判断出物质的种类．</a:t>
            </a:r>
            <a:endParaRPr lang="zh-CN" altLang="en-US"/>
          </a:p>
        </p:txBody>
      </p:sp>
      <p:sp>
        <p:nvSpPr>
          <p:cNvPr id="35" name="流程图: 终止 34">
            <a:hlinkClick r:id="rId1" action="ppaction://hlinksldjump"/>
          </p:cNvPr>
          <p:cNvSpPr/>
          <p:nvPr/>
        </p:nvSpPr>
        <p:spPr>
          <a:xfrm>
            <a:off x="9316720" y="50819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723404" y="130111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陕西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年真题、副题精讲练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908050" y="2272030"/>
            <a:ext cx="10210800" cy="523080"/>
            <a:chOff x="894" y="3246"/>
            <a:chExt cx="16080" cy="824"/>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物质的物理属性</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1" name="文本框 100"/>
          <p:cNvSpPr txBox="1"/>
          <p:nvPr/>
        </p:nvSpPr>
        <p:spPr>
          <a:xfrm>
            <a:off x="723265" y="2975610"/>
            <a:ext cx="1069022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 1. </a:t>
            </a:r>
            <a:r>
              <a:rPr lang="en-US" sz="2400">
                <a:latin typeface="Times New Roman" panose="02020603050405020304" pitchFamily="18" charset="0"/>
                <a:cs typeface="楷体_GB2312" charset="0"/>
              </a:rPr>
              <a:t>(2019</a:t>
            </a:r>
            <a:r>
              <a:rPr lang="zh-CN" sz="2400">
                <a:cs typeface="楷体_GB2312" charset="0"/>
              </a:rPr>
              <a:t>副题</a:t>
            </a:r>
            <a:r>
              <a:rPr lang="en-US" sz="2400">
                <a:latin typeface="Times New Roman" panose="02020603050405020304" pitchFamily="18" charset="0"/>
                <a:cs typeface="楷体_GB2312" charset="0"/>
              </a:rPr>
              <a:t>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人们根据需要生产出种类多样的功能玻璃．电磁屏蔽玻璃中敷设金属丝可以防止室外电磁波干扰；泡沫玻璃内富含气泡可以保温；防弹玻璃具有很强的抗冲击能力，可抵御枪弹</a:t>
            </a:r>
            <a:r>
              <a:rPr lang="zh-CN" sz="2400">
                <a:latin typeface="Times New Roman" panose="02020603050405020304" pitchFamily="18" charset="0"/>
                <a:ea typeface="宋体" panose="02010600030101010101" pitchFamily="2" charset="-122"/>
              </a:rPr>
              <a:t>射击；电致发光玻璃的表面涂有一层特殊材料，将电能直接转化为光能，可用来照明．</a:t>
            </a:r>
            <a:r>
              <a:rPr lang="zh-CN" sz="2400">
                <a:ea typeface="宋体" panose="02010600030101010101" pitchFamily="2" charset="-122"/>
              </a:rPr>
              <a:t>关于上述材料，下列说法正确的是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768475" y="2189480"/>
            <a:ext cx="775525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所有电磁波都能通过电磁屏蔽玻璃              </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泡沫玻璃的导热性能较好</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防弹玻璃具有很高的硬度和强度  </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电致发光玻璃是利用电流的热效应工作的</a:t>
            </a:r>
            <a:endParaRPr lang="zh-CN" altLang="en-US"/>
          </a:p>
        </p:txBody>
      </p:sp>
      <p:sp>
        <p:nvSpPr>
          <p:cNvPr id="100" name="文本框 99"/>
          <p:cNvSpPr txBox="1"/>
          <p:nvPr/>
        </p:nvSpPr>
        <p:spPr>
          <a:xfrm>
            <a:off x="1768475" y="4597400"/>
            <a:ext cx="2753995" cy="460375"/>
          </a:xfrm>
          <a:prstGeom prst="rect">
            <a:avLst/>
          </a:prstGeom>
          <a:noFill/>
          <a:ln w="9525">
            <a:noFill/>
          </a:ln>
        </p:spPr>
        <p:txBody>
          <a:bodyPr wrap="square">
            <a:spAutoFit/>
          </a:bodyPr>
          <a:p>
            <a:r>
              <a:rPr lang="zh-CN" altLang="en-US" sz="2400">
                <a:solidFill>
                  <a:srgbClr val="FF0000"/>
                </a:solidFill>
                <a:latin typeface="Times New Roman" panose="02020603050405020304" pitchFamily="18" charset="0"/>
                <a:ea typeface="宋体" panose="02010600030101010101" pitchFamily="2" charset="-122"/>
              </a:rPr>
              <a:t>【答案】</a:t>
            </a:r>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731520" y="1257935"/>
            <a:ext cx="108654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(2017陕西7题2分)“智能纤维”是一种新型材料，能对外界环境和内部状态的变化做出响应．其中，相变纤维能够通过吸热、放热来实现对温度的调节；凝胶纤维能够对温度做出反应；电子纤维能够导电以及消除静电；记忆纤维能够在特定环境下恢复原状．下列说法正确的是(　　)</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相变纤维制成的衣服可以调节体温是通过做功来实现的</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用凝胶纤维有可能制成显示体温的衣服</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电子纤维是一种绝缘体</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记忆纤维发生形变后无法恢复原状</a:t>
            </a:r>
            <a:endParaRPr lang="zh-CN" altLang="en-US"/>
          </a:p>
        </p:txBody>
      </p:sp>
      <p:sp>
        <p:nvSpPr>
          <p:cNvPr id="100" name="文本框 99"/>
          <p:cNvSpPr txBox="1"/>
          <p:nvPr/>
        </p:nvSpPr>
        <p:spPr>
          <a:xfrm>
            <a:off x="5930900" y="3062605"/>
            <a:ext cx="4902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718185" y="1572895"/>
            <a:ext cx="109924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(2016</a:t>
            </a:r>
            <a:r>
              <a:rPr lang="zh-CN" sz="2400">
                <a:cs typeface="楷体_GB2312" charset="0"/>
              </a:rPr>
              <a:t>陕西</a:t>
            </a:r>
            <a:r>
              <a:rPr lang="en-US" sz="2400">
                <a:latin typeface="Times New Roman" panose="02020603050405020304" pitchFamily="18" charset="0"/>
                <a:cs typeface="楷体_GB2312" charset="0"/>
              </a:rPr>
              <a:t>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精细陶瓷以硬度大、耐高温、绝缘性能好、有的还有高透光性等特点成为当代新材料之一．下列陶瓷制品中主要利用耐高温这一物理属性的是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陶瓷制成的汽油机火花塞</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陶瓷刀具</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陶瓷制成的光导纤维</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陶瓷制成</a:t>
            </a:r>
            <a:r>
              <a:rPr lang="zh-CN" sz="2400">
                <a:latin typeface="Times New Roman" panose="02020603050405020304" pitchFamily="18" charset="0"/>
                <a:ea typeface="宋体" panose="02010600030101010101" pitchFamily="2" charset="-122"/>
              </a:rPr>
              <a:t>的人工膝关节</a:t>
            </a:r>
            <a:endParaRPr lang="zh-CN" altLang="en-US"/>
          </a:p>
        </p:txBody>
      </p:sp>
      <p:sp>
        <p:nvSpPr>
          <p:cNvPr id="100" name="文本框 99"/>
          <p:cNvSpPr txBox="1"/>
          <p:nvPr/>
        </p:nvSpPr>
        <p:spPr>
          <a:xfrm>
            <a:off x="1350645" y="2850515"/>
            <a:ext cx="8864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737870" y="1820545"/>
            <a:ext cx="1090866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(2016</a:t>
            </a:r>
            <a:r>
              <a:rPr lang="zh-CN" sz="2400">
                <a:cs typeface="楷体_GB2312" charset="0"/>
              </a:rPr>
              <a:t>副题</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中国科学家发现了一种新材料，它像气球一样轻；强度比同质量的钢材大</a:t>
            </a:r>
            <a:r>
              <a:rPr lang="en-US" sz="2400">
                <a:latin typeface="Times New Roman" panose="02020603050405020304" pitchFamily="18" charset="0"/>
                <a:ea typeface="宋体" panose="02010600030101010101" pitchFamily="2" charset="-122"/>
              </a:rPr>
              <a:t>207</a:t>
            </a:r>
            <a:r>
              <a:rPr lang="zh-CN" sz="2400">
                <a:ea typeface="宋体" panose="02010600030101010101" pitchFamily="2" charset="-122"/>
              </a:rPr>
              <a:t>倍，能承受极大的冲击力；导电导热性能好；还能在被挤压到原体积的</a:t>
            </a: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后恢复到原来的形态．这种材料可作为缓冲垫用于防弹衣的内部和坦克的表面，做缓冲垫时，没有用到该材料的物理属性的是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密度小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强度大</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导电性能好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弹性好</a:t>
            </a:r>
            <a:endParaRPr lang="zh-CN" altLang="en-US"/>
          </a:p>
        </p:txBody>
      </p:sp>
      <p:sp>
        <p:nvSpPr>
          <p:cNvPr id="100" name="文本框 99"/>
          <p:cNvSpPr txBox="1"/>
          <p:nvPr/>
        </p:nvSpPr>
        <p:spPr>
          <a:xfrm>
            <a:off x="8970010" y="3635375"/>
            <a:ext cx="4584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2147482334"/>
          <p:cNvPicPr>
            <a:picLocks noChangeAspect="1"/>
          </p:cNvPicPr>
          <p:nvPr/>
        </p:nvPicPr>
        <p:blipFill>
          <a:blip r:embed="rId1"/>
          <a:stretch>
            <a:fillRect/>
          </a:stretch>
        </p:blipFill>
        <p:spPr>
          <a:xfrm>
            <a:off x="8173085" y="3197225"/>
            <a:ext cx="2821940" cy="2329815"/>
          </a:xfrm>
          <a:prstGeom prst="rect">
            <a:avLst/>
          </a:prstGeom>
          <a:noFill/>
          <a:ln w="9525">
            <a:noFill/>
          </a:ln>
        </p:spPr>
      </p:pic>
      <p:sp>
        <p:nvSpPr>
          <p:cNvPr id="101" name="文本框 100"/>
          <p:cNvSpPr txBox="1"/>
          <p:nvPr/>
        </p:nvSpPr>
        <p:spPr>
          <a:xfrm>
            <a:off x="8282940" y="5624830"/>
            <a:ext cx="271208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3" name="文本框 2"/>
          <p:cNvSpPr txBox="1"/>
          <p:nvPr/>
        </p:nvSpPr>
        <p:spPr>
          <a:xfrm>
            <a:off x="766445" y="1222375"/>
            <a:ext cx="106235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(2015</a:t>
            </a:r>
            <a:r>
              <a:rPr lang="zh-CN" sz="2400">
                <a:cs typeface="楷体_GB2312" charset="0"/>
              </a:rPr>
              <a:t>副题</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如图所示是一种新型材料</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海绵金属．</a:t>
            </a:r>
            <a:r>
              <a:rPr lang="zh-CN" sz="2400">
                <a:ea typeface="宋体" panose="02010600030101010101" pitchFamily="2" charset="-122"/>
              </a:rPr>
              <a:t>它是往熔融的金属里加进起泡剂，金属中产生大量气泡，再将金属强制冷却、快速凝固，气泡被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冻结</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在固体的金属里，这样就使海绵金属具有了多孔的独特结构．下列关于海绵金属的说法不正确的是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由于海绵金属里有大量气泡，可作为保温材料</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海绵金属的导电性能比同成分金属的导电性能弱</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由于海绵金属多孔，可作为消音设备的材料</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海绵金属的密度比同成分金属的密度大</a:t>
            </a:r>
            <a:endParaRPr lang="zh-CN" altLang="en-US"/>
          </a:p>
        </p:txBody>
      </p:sp>
      <p:sp>
        <p:nvSpPr>
          <p:cNvPr id="100" name="文本框 99"/>
          <p:cNvSpPr txBox="1"/>
          <p:nvPr/>
        </p:nvSpPr>
        <p:spPr>
          <a:xfrm>
            <a:off x="5356225" y="3030855"/>
            <a:ext cx="5854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MainIdea"/>
          <p:cNvSpPr/>
          <p:nvPr/>
        </p:nvSpPr>
        <p:spPr>
          <a:xfrm>
            <a:off x="4833620" y="3188335"/>
            <a:ext cx="2645410" cy="1178560"/>
          </a:xfrm>
          <a:custGeom>
            <a:avLst/>
            <a:gdLst>
              <a:gd name="rtl" fmla="*/ 224960 w 1699360"/>
              <a:gd name="rtt" fmla="*/ 132240 h 547200"/>
              <a:gd name="rtr" fmla="*/ 1471360 w 1699360"/>
              <a:gd name="rtb" fmla="*/ 428640 h 547200"/>
            </a:gdLst>
            <a:ahLst/>
            <a:cxnLst/>
            <a:rect l="rtl" t="rtt" r="rtr" b="rtb"/>
            <a:pathLst>
              <a:path w="1699360" h="547200">
                <a:moveTo>
                  <a:pt x="273600" y="0"/>
                </a:moveTo>
                <a:lnTo>
                  <a:pt x="1425760" y="0"/>
                </a:lnTo>
                <a:cubicBezTo>
                  <a:pt x="1576871" y="0"/>
                  <a:pt x="1699360" y="122491"/>
                  <a:pt x="1699360" y="273600"/>
                </a:cubicBezTo>
                <a:cubicBezTo>
                  <a:pt x="1699360" y="424709"/>
                  <a:pt x="1576871" y="547200"/>
                  <a:pt x="14257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FFC000"/>
            </a:solidFill>
            <a:round/>
          </a:ln>
        </p:spPr>
        <p:txBody>
          <a:bodyPr wrap="none" lIns="0" tIns="0" rIns="0" bIns="22500" rtlCol="0" anchor="ctr"/>
          <a:p>
            <a:pPr algn="ctr">
              <a:lnSpc>
                <a:spcPct val="100000"/>
              </a:lnSpc>
            </a:pPr>
            <a:r>
              <a:rPr sz="2400" b="1">
                <a:solidFill>
                  <a:srgbClr val="454545"/>
                </a:solidFill>
                <a:latin typeface="方正粗黑宋简体" panose="02000000000000000000" charset="-122"/>
              </a:rPr>
              <a:t>质量与密度</a:t>
            </a:r>
            <a:endParaRPr sz="2400" b="1">
              <a:solidFill>
                <a:srgbClr val="454545"/>
              </a:solidFill>
              <a:latin typeface="方正粗黑宋简体" panose="02000000000000000000" charset="-122"/>
            </a:endParaRPr>
          </a:p>
        </p:txBody>
      </p:sp>
      <p:grpSp>
        <p:nvGrpSpPr>
          <p:cNvPr id="23" name="组合 22"/>
          <p:cNvGrpSpPr/>
          <p:nvPr/>
        </p:nvGrpSpPr>
        <p:grpSpPr>
          <a:xfrm flipH="1">
            <a:off x="1827462" y="4739628"/>
            <a:ext cx="3963008" cy="1400113"/>
            <a:chOff x="12053" y="16629"/>
            <a:chExt cx="18820" cy="3119"/>
          </a:xfrm>
        </p:grpSpPr>
        <p:sp>
          <p:nvSpPr>
            <p:cNvPr id="24" name="MMConnector"/>
            <p:cNvSpPr/>
            <p:nvPr/>
          </p:nvSpPr>
          <p:spPr>
            <a:xfrm flipH="1">
              <a:off x="12053" y="16629"/>
              <a:ext cx="3531" cy="3119"/>
            </a:xfrm>
            <a:custGeom>
              <a:avLst/>
              <a:gdLst/>
              <a:ahLst/>
              <a:cxnLst/>
              <a:pathLst>
                <a:path w="958331" h="484273">
                  <a:moveTo>
                    <a:pt x="150116" y="-96045"/>
                  </a:moveTo>
                  <a:cubicBezTo>
                    <a:pt x="165782" y="-107063"/>
                    <a:pt x="168918" y="-124483"/>
                    <a:pt x="160324" y="-136323"/>
                  </a:cubicBezTo>
                  <a:cubicBezTo>
                    <a:pt x="151730" y="-148163"/>
                    <a:pt x="134061" y="-150758"/>
                    <a:pt x="118866" y="-139100"/>
                  </a:cubicBezTo>
                  <a:cubicBezTo>
                    <a:pt x="104659" y="-128199"/>
                    <a:pt x="90452" y="-117298"/>
                    <a:pt x="76388" y="-106266"/>
                  </a:cubicBezTo>
                  <a:cubicBezTo>
                    <a:pt x="62324" y="-95235"/>
                    <a:pt x="48404" y="-84073"/>
                    <a:pt x="34551" y="-72863"/>
                  </a:cubicBezTo>
                  <a:cubicBezTo>
                    <a:pt x="20697" y="-61654"/>
                    <a:pt x="6911" y="-50397"/>
                    <a:pt x="-6828" y="-39116"/>
                  </a:cubicBezTo>
                  <a:cubicBezTo>
                    <a:pt x="-20566" y="-27836"/>
                    <a:pt x="-34256" y="-16532"/>
                    <a:pt x="-47934" y="-5244"/>
                  </a:cubicBezTo>
                  <a:cubicBezTo>
                    <a:pt x="-61612" y="6043"/>
                    <a:pt x="-75277" y="17315"/>
                    <a:pt x="-88960" y="28535"/>
                  </a:cubicBezTo>
                  <a:cubicBezTo>
                    <a:pt x="-102644" y="39756"/>
                    <a:pt x="-116346" y="50924"/>
                    <a:pt x="-130099" y="62004"/>
                  </a:cubicBezTo>
                  <a:cubicBezTo>
                    <a:pt x="-143852" y="73084"/>
                    <a:pt x="-157656" y="84075"/>
                    <a:pt x="-171540" y="94937"/>
                  </a:cubicBezTo>
                  <a:cubicBezTo>
                    <a:pt x="-185425" y="105800"/>
                    <a:pt x="-199392" y="116536"/>
                    <a:pt x="-213469" y="127102"/>
                  </a:cubicBezTo>
                  <a:cubicBezTo>
                    <a:pt x="-227546" y="137669"/>
                    <a:pt x="-241734" y="148067"/>
                    <a:pt x="-256059" y="158253"/>
                  </a:cubicBezTo>
                  <a:cubicBezTo>
                    <a:pt x="-270384" y="168439"/>
                    <a:pt x="-284847" y="178414"/>
                    <a:pt x="-299471" y="188132"/>
                  </a:cubicBezTo>
                  <a:cubicBezTo>
                    <a:pt x="-314095" y="197850"/>
                    <a:pt x="-328880" y="207311"/>
                    <a:pt x="-343843" y="216469"/>
                  </a:cubicBezTo>
                  <a:cubicBezTo>
                    <a:pt x="-358807" y="225627"/>
                    <a:pt x="-373951" y="234482"/>
                    <a:pt x="-389285" y="242986"/>
                  </a:cubicBezTo>
                  <a:cubicBezTo>
                    <a:pt x="-404620" y="251491"/>
                    <a:pt x="-420145" y="259645"/>
                    <a:pt x="-435868" y="267403"/>
                  </a:cubicBezTo>
                  <a:cubicBezTo>
                    <a:pt x="-451590" y="275162"/>
                    <a:pt x="-467508" y="282524"/>
                    <a:pt x="-483617" y="289450"/>
                  </a:cubicBezTo>
                  <a:cubicBezTo>
                    <a:pt x="-499726" y="296376"/>
                    <a:pt x="-516025" y="302864"/>
                    <a:pt x="-532510" y="308880"/>
                  </a:cubicBezTo>
                  <a:cubicBezTo>
                    <a:pt x="-548996" y="314897"/>
                    <a:pt x="-565668" y="320442"/>
                    <a:pt x="-582472" y="325488"/>
                  </a:cubicBezTo>
                  <a:cubicBezTo>
                    <a:pt x="-599277" y="330534"/>
                    <a:pt x="-616214" y="335081"/>
                    <a:pt x="-633382" y="339119"/>
                  </a:cubicBezTo>
                  <a:cubicBezTo>
                    <a:pt x="-650550" y="343157"/>
                    <a:pt x="-667950" y="346686"/>
                    <a:pt x="-685081" y="349686"/>
                  </a:cubicBezTo>
                  <a:cubicBezTo>
                    <a:pt x="-702213" y="352686"/>
                    <a:pt x="-719076" y="355157"/>
                    <a:pt x="-737390" y="357169"/>
                  </a:cubicBezTo>
                  <a:cubicBezTo>
                    <a:pt x="-755704" y="359180"/>
                    <a:pt x="-775469" y="360732"/>
                    <a:pt x="-790119" y="361611"/>
                  </a:cubicBezTo>
                  <a:cubicBezTo>
                    <a:pt x="-804769" y="362490"/>
                    <a:pt x="-814305" y="362695"/>
                    <a:pt x="-823840" y="362900"/>
                  </a:cubicBezTo>
                  <a:cubicBezTo>
                    <a:pt x="-826575" y="362959"/>
                    <a:pt x="-828400" y="364610"/>
                    <a:pt x="-828400" y="366700"/>
                  </a:cubicBezTo>
                  <a:cubicBezTo>
                    <a:pt x="-828400" y="368790"/>
                    <a:pt x="-826575" y="370445"/>
                    <a:pt x="-823840" y="370500"/>
                  </a:cubicBezTo>
                  <a:cubicBezTo>
                    <a:pt x="-814230" y="370693"/>
                    <a:pt x="-804621" y="370885"/>
                    <a:pt x="-789805" y="370613"/>
                  </a:cubicBezTo>
                  <a:cubicBezTo>
                    <a:pt x="-774989" y="370341"/>
                    <a:pt x="-754966" y="369603"/>
                    <a:pt x="-736361" y="368338"/>
                  </a:cubicBezTo>
                  <a:cubicBezTo>
                    <a:pt x="-717756" y="367074"/>
                    <a:pt x="-700569" y="365281"/>
                    <a:pt x="-683065" y="362961"/>
                  </a:cubicBezTo>
                  <a:cubicBezTo>
                    <a:pt x="-665561" y="360640"/>
                    <a:pt x="-647741" y="357791"/>
                    <a:pt x="-630112" y="354410"/>
                  </a:cubicBezTo>
                  <a:cubicBezTo>
                    <a:pt x="-612483" y="351029"/>
                    <a:pt x="-595045" y="347116"/>
                    <a:pt x="-577703" y="342685"/>
                  </a:cubicBezTo>
                  <a:cubicBezTo>
                    <a:pt x="-560362" y="338253"/>
                    <a:pt x="-543117" y="333304"/>
                    <a:pt x="-526030" y="327860"/>
                  </a:cubicBezTo>
                  <a:cubicBezTo>
                    <a:pt x="-508943" y="322417"/>
                    <a:pt x="-492014" y="316480"/>
                    <a:pt x="-475255" y="310085"/>
                  </a:cubicBezTo>
                  <a:cubicBezTo>
                    <a:pt x="-458496" y="303691"/>
                    <a:pt x="-441906" y="296839"/>
                    <a:pt x="-425500" y="289574"/>
                  </a:cubicBezTo>
                  <a:cubicBezTo>
                    <a:pt x="-409094" y="282309"/>
                    <a:pt x="-392872" y="274631"/>
                    <a:pt x="-376836" y="266589"/>
                  </a:cubicBezTo>
                  <a:cubicBezTo>
                    <a:pt x="-360800" y="258547"/>
                    <a:pt x="-344950" y="250142"/>
                    <a:pt x="-329281" y="241425"/>
                  </a:cubicBezTo>
                  <a:cubicBezTo>
                    <a:pt x="-313612" y="232709"/>
                    <a:pt x="-298124" y="223680"/>
                    <a:pt x="-282803" y="214393"/>
                  </a:cubicBezTo>
                  <a:cubicBezTo>
                    <a:pt x="-267483" y="205105"/>
                    <a:pt x="-252330" y="195557"/>
                    <a:pt x="-237327" y="185801"/>
                  </a:cubicBezTo>
                  <a:cubicBezTo>
                    <a:pt x="-222324" y="176044"/>
                    <a:pt x="-207470" y="166079"/>
                    <a:pt x="-192743" y="155952"/>
                  </a:cubicBezTo>
                  <a:cubicBezTo>
                    <a:pt x="-178016" y="145825"/>
                    <a:pt x="-163415" y="135538"/>
                    <a:pt x="-148916" y="125135"/>
                  </a:cubicBezTo>
                  <a:cubicBezTo>
                    <a:pt x="-134417" y="114732"/>
                    <a:pt x="-120019" y="104214"/>
                    <a:pt x="-105695" y="93624"/>
                  </a:cubicBezTo>
                  <a:cubicBezTo>
                    <a:pt x="-91371" y="83034"/>
                    <a:pt x="-77121" y="72372"/>
                    <a:pt x="-62917" y="61679"/>
                  </a:cubicBezTo>
                  <a:cubicBezTo>
                    <a:pt x="-48713" y="50987"/>
                    <a:pt x="-34555" y="40264"/>
                    <a:pt x="-20415" y="29550"/>
                  </a:cubicBezTo>
                  <a:cubicBezTo>
                    <a:pt x="-6276" y="18836"/>
                    <a:pt x="7846" y="8131"/>
                    <a:pt x="21978" y="-2522"/>
                  </a:cubicBezTo>
                  <a:cubicBezTo>
                    <a:pt x="36111" y="-13176"/>
                    <a:pt x="50254" y="-23777"/>
                    <a:pt x="64428" y="-34303"/>
                  </a:cubicBezTo>
                  <a:cubicBezTo>
                    <a:pt x="78601" y="-44828"/>
                    <a:pt x="92805" y="-55278"/>
                    <a:pt x="107091" y="-65556"/>
                  </a:cubicBezTo>
                  <a:cubicBezTo>
                    <a:pt x="121378" y="-75834"/>
                    <a:pt x="135747" y="-85939"/>
                    <a:pt x="150116" y="-96045"/>
                  </a:cubicBezTo>
                  <a:close/>
                </a:path>
              </a:pathLst>
            </a:custGeom>
            <a:solidFill>
              <a:schemeClr val="accent4"/>
            </a:solidFill>
            <a:ln w="7600" cap="rnd">
              <a:solidFill>
                <a:srgbClr val="FFC000"/>
              </a:solidFill>
              <a:round/>
            </a:ln>
          </p:spPr>
        </p:sp>
        <p:sp>
          <p:nvSpPr>
            <p:cNvPr id="26" name="MainTopic"/>
            <p:cNvSpPr/>
            <p:nvPr/>
          </p:nvSpPr>
          <p:spPr>
            <a:xfrm>
              <a:off x="18726" y="18489"/>
              <a:ext cx="12147" cy="100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量筒的使用和读数</a:t>
              </a:r>
              <a:endParaRPr sz="2400">
                <a:solidFill>
                  <a:srgbClr val="303030"/>
                </a:solidFill>
                <a:latin typeface="宋体" panose="02010600030101010101" pitchFamily="2" charset="-122"/>
              </a:endParaRPr>
            </a:p>
          </p:txBody>
        </p:sp>
      </p:grpSp>
      <p:grpSp>
        <p:nvGrpSpPr>
          <p:cNvPr id="29" name="组合 28"/>
          <p:cNvGrpSpPr/>
          <p:nvPr/>
        </p:nvGrpSpPr>
        <p:grpSpPr>
          <a:xfrm>
            <a:off x="7439025" y="1966595"/>
            <a:ext cx="2204720" cy="2032635"/>
            <a:chOff x="11700" y="3252"/>
            <a:chExt cx="3472" cy="3201"/>
          </a:xfrm>
        </p:grpSpPr>
        <p:sp>
          <p:nvSpPr>
            <p:cNvPr id="34" name="MMConnector"/>
            <p:cNvSpPr/>
            <p:nvPr/>
          </p:nvSpPr>
          <p:spPr>
            <a:xfrm>
              <a:off x="11700" y="4929"/>
              <a:ext cx="2319" cy="1525"/>
            </a:xfrm>
            <a:custGeom>
              <a:avLst/>
              <a:gdLst/>
              <a:ahLst/>
              <a:cxnLst/>
              <a:pathLst>
                <a:path w="945867" h="449486">
                  <a:moveTo>
                    <a:pt x="-137093" y="81289"/>
                  </a:moveTo>
                  <a:cubicBezTo>
                    <a:pt x="-153048" y="91883"/>
                    <a:pt x="-156620" y="109233"/>
                    <a:pt x="-148333" y="121290"/>
                  </a:cubicBezTo>
                  <a:cubicBezTo>
                    <a:pt x="-140047" y="133347"/>
                    <a:pt x="-122450" y="136398"/>
                    <a:pt x="-106961" y="125133"/>
                  </a:cubicBezTo>
                  <a:cubicBezTo>
                    <a:pt x="-92491" y="114608"/>
                    <a:pt x="-78020" y="104084"/>
                    <a:pt x="-63678" y="93439"/>
                  </a:cubicBezTo>
                  <a:cubicBezTo>
                    <a:pt x="-49336" y="82795"/>
                    <a:pt x="-35122" y="72031"/>
                    <a:pt x="-20966" y="61228"/>
                  </a:cubicBezTo>
                  <a:cubicBezTo>
                    <a:pt x="-6810" y="50424"/>
                    <a:pt x="7289" y="39581"/>
                    <a:pt x="21349" y="28723"/>
                  </a:cubicBezTo>
                  <a:cubicBezTo>
                    <a:pt x="35410" y="17866"/>
                    <a:pt x="49432" y="6995"/>
                    <a:pt x="63449" y="-3851"/>
                  </a:cubicBezTo>
                  <a:cubicBezTo>
                    <a:pt x="77466" y="-14697"/>
                    <a:pt x="91478" y="-25516"/>
                    <a:pt x="105516" y="-36274"/>
                  </a:cubicBezTo>
                  <a:cubicBezTo>
                    <a:pt x="119554" y="-47031"/>
                    <a:pt x="133617" y="-57726"/>
                    <a:pt x="147737" y="-68320"/>
                  </a:cubicBezTo>
                  <a:cubicBezTo>
                    <a:pt x="161856" y="-78913"/>
                    <a:pt x="176031" y="-89406"/>
                    <a:pt x="190291" y="-99758"/>
                  </a:cubicBezTo>
                  <a:cubicBezTo>
                    <a:pt x="204551" y="-110110"/>
                    <a:pt x="218897" y="-120321"/>
                    <a:pt x="233354" y="-130349"/>
                  </a:cubicBezTo>
                  <a:cubicBezTo>
                    <a:pt x="247812" y="-140377"/>
                    <a:pt x="262382" y="-150223"/>
                    <a:pt x="277088" y="-159843"/>
                  </a:cubicBezTo>
                  <a:cubicBezTo>
                    <a:pt x="291795" y="-169462"/>
                    <a:pt x="306638" y="-178856"/>
                    <a:pt x="321638" y="-187978"/>
                  </a:cubicBezTo>
                  <a:cubicBezTo>
                    <a:pt x="336638" y="-197100"/>
                    <a:pt x="351795" y="-205951"/>
                    <a:pt x="367124" y="-214486"/>
                  </a:cubicBezTo>
                  <a:cubicBezTo>
                    <a:pt x="382452" y="-223020"/>
                    <a:pt x="397953" y="-231237"/>
                    <a:pt x="413633" y="-239093"/>
                  </a:cubicBezTo>
                  <a:cubicBezTo>
                    <a:pt x="429313" y="-246950"/>
                    <a:pt x="445174" y="-254444"/>
                    <a:pt x="461215" y="-261535"/>
                  </a:cubicBezTo>
                  <a:cubicBezTo>
                    <a:pt x="477257" y="-268626"/>
                    <a:pt x="493480" y="-275313"/>
                    <a:pt x="509874" y="-281560"/>
                  </a:cubicBezTo>
                  <a:cubicBezTo>
                    <a:pt x="526268" y="-287807"/>
                    <a:pt x="542834" y="-293614"/>
                    <a:pt x="559565" y="-298951"/>
                  </a:cubicBezTo>
                  <a:cubicBezTo>
                    <a:pt x="576296" y="-304288"/>
                    <a:pt x="593191" y="-309154"/>
                    <a:pt x="610198" y="-313533"/>
                  </a:cubicBezTo>
                  <a:cubicBezTo>
                    <a:pt x="627205" y="-317913"/>
                    <a:pt x="644325" y="-321805"/>
                    <a:pt x="661643" y="-325189"/>
                  </a:cubicBezTo>
                  <a:cubicBezTo>
                    <a:pt x="678962" y="-328574"/>
                    <a:pt x="696479" y="-331452"/>
                    <a:pt x="713743" y="-333865"/>
                  </a:cubicBezTo>
                  <a:cubicBezTo>
                    <a:pt x="731007" y="-336278"/>
                    <a:pt x="748018" y="-338227"/>
                    <a:pt x="766325" y="-339568"/>
                  </a:cubicBezTo>
                  <a:cubicBezTo>
                    <a:pt x="784632" y="-340909"/>
                    <a:pt x="804236" y="-341643"/>
                    <a:pt x="823840" y="-342376"/>
                  </a:cubicBezTo>
                  <a:cubicBezTo>
                    <a:pt x="826574" y="-342478"/>
                    <a:pt x="828400" y="-344185"/>
                    <a:pt x="828400" y="-346275"/>
                  </a:cubicBezTo>
                  <a:cubicBezTo>
                    <a:pt x="828400" y="-348365"/>
                    <a:pt x="826576" y="-350171"/>
                    <a:pt x="823840" y="-350174"/>
                  </a:cubicBezTo>
                  <a:cubicBezTo>
                    <a:pt x="804055" y="-350195"/>
                    <a:pt x="784271" y="-350215"/>
                    <a:pt x="765735" y="-349619"/>
                  </a:cubicBezTo>
                  <a:cubicBezTo>
                    <a:pt x="747200" y="-349023"/>
                    <a:pt x="729914" y="-347810"/>
                    <a:pt x="712330" y="-346122"/>
                  </a:cubicBezTo>
                  <a:cubicBezTo>
                    <a:pt x="694746" y="-344433"/>
                    <a:pt x="676864" y="-342269"/>
                    <a:pt x="659138" y="-339581"/>
                  </a:cubicBezTo>
                  <a:cubicBezTo>
                    <a:pt x="641412" y="-336894"/>
                    <a:pt x="623842" y="-333683"/>
                    <a:pt x="606347" y="-329966"/>
                  </a:cubicBezTo>
                  <a:cubicBezTo>
                    <a:pt x="588851" y="-326250"/>
                    <a:pt x="571429" y="-322028"/>
                    <a:pt x="554139" y="-317315"/>
                  </a:cubicBezTo>
                  <a:cubicBezTo>
                    <a:pt x="536849" y="-312602"/>
                    <a:pt x="519692" y="-307399"/>
                    <a:pt x="502681" y="-301735"/>
                  </a:cubicBezTo>
                  <a:cubicBezTo>
                    <a:pt x="485671" y="-296072"/>
                    <a:pt x="468807" y="-289948"/>
                    <a:pt x="452107" y="-283403"/>
                  </a:cubicBezTo>
                  <a:cubicBezTo>
                    <a:pt x="435408" y="-276858"/>
                    <a:pt x="418873" y="-269891"/>
                    <a:pt x="402509" y="-262548"/>
                  </a:cubicBezTo>
                  <a:cubicBezTo>
                    <a:pt x="386144" y="-255205"/>
                    <a:pt x="369951" y="-247486"/>
                    <a:pt x="353927" y="-239440"/>
                  </a:cubicBezTo>
                  <a:cubicBezTo>
                    <a:pt x="337903" y="-231394"/>
                    <a:pt x="322049" y="-223021"/>
                    <a:pt x="306356" y="-214372"/>
                  </a:cubicBezTo>
                  <a:cubicBezTo>
                    <a:pt x="290663" y="-205723"/>
                    <a:pt x="275131" y="-196797"/>
                    <a:pt x="259745" y="-187646"/>
                  </a:cubicBezTo>
                  <a:cubicBezTo>
                    <a:pt x="244359" y="-178495"/>
                    <a:pt x="229120" y="-169118"/>
                    <a:pt x="214007" y="-159563"/>
                  </a:cubicBezTo>
                  <a:cubicBezTo>
                    <a:pt x="198895" y="-150008"/>
                    <a:pt x="183909" y="-140277"/>
                    <a:pt x="169027" y="-130414"/>
                  </a:cubicBezTo>
                  <a:cubicBezTo>
                    <a:pt x="154145" y="-120552"/>
                    <a:pt x="139366" y="-110559"/>
                    <a:pt x="124667" y="-100480"/>
                  </a:cubicBezTo>
                  <a:cubicBezTo>
                    <a:pt x="109967" y="-90401"/>
                    <a:pt x="95346" y="-80236"/>
                    <a:pt x="80778" y="-70028"/>
                  </a:cubicBezTo>
                  <a:cubicBezTo>
                    <a:pt x="66209" y="-59820"/>
                    <a:pt x="51692" y="-49569"/>
                    <a:pt x="37202" y="-39314"/>
                  </a:cubicBezTo>
                  <a:cubicBezTo>
                    <a:pt x="22712" y="-29060"/>
                    <a:pt x="8247" y="-18803"/>
                    <a:pt x="-6219" y="-8586"/>
                  </a:cubicBezTo>
                  <a:cubicBezTo>
                    <a:pt x="-20685" y="1630"/>
                    <a:pt x="-35153" y="11806"/>
                    <a:pt x="-49642" y="21916"/>
                  </a:cubicBezTo>
                  <a:cubicBezTo>
                    <a:pt x="-64131" y="32025"/>
                    <a:pt x="-78641" y="42068"/>
                    <a:pt x="-93220" y="51953"/>
                  </a:cubicBezTo>
                  <a:cubicBezTo>
                    <a:pt x="-107798" y="61837"/>
                    <a:pt x="-122446" y="71563"/>
                    <a:pt x="-137093" y="81289"/>
                  </a:cubicBezTo>
                  <a:close/>
                </a:path>
              </a:pathLst>
            </a:custGeom>
            <a:solidFill>
              <a:schemeClr val="accent4"/>
            </a:solidFill>
            <a:ln w="7600" cap="rnd">
              <a:solidFill>
                <a:srgbClr val="FFC000"/>
              </a:solidFill>
              <a:round/>
            </a:ln>
          </p:spPr>
        </p:sp>
        <p:sp>
          <p:nvSpPr>
            <p:cNvPr id="35" name="MainTopic"/>
            <p:cNvSpPr/>
            <p:nvPr/>
          </p:nvSpPr>
          <p:spPr>
            <a:xfrm>
              <a:off x="13720" y="3252"/>
              <a:ext cx="1453" cy="1006"/>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密度</a:t>
              </a:r>
              <a:endParaRPr sz="2400">
                <a:solidFill>
                  <a:srgbClr val="303030"/>
                </a:solidFill>
                <a:latin typeface="宋体" panose="02010600030101010101" pitchFamily="2" charset="-122"/>
              </a:endParaRPr>
            </a:p>
          </p:txBody>
        </p:sp>
      </p:grpSp>
      <p:grpSp>
        <p:nvGrpSpPr>
          <p:cNvPr id="36" name="组合 35"/>
          <p:cNvGrpSpPr/>
          <p:nvPr/>
        </p:nvGrpSpPr>
        <p:grpSpPr>
          <a:xfrm>
            <a:off x="3168650" y="3564255"/>
            <a:ext cx="2423160" cy="1655445"/>
            <a:chOff x="4974" y="6178"/>
            <a:chExt cx="3816" cy="2607"/>
          </a:xfrm>
        </p:grpSpPr>
        <p:sp>
          <p:nvSpPr>
            <p:cNvPr id="37" name="MMConnector"/>
            <p:cNvSpPr/>
            <p:nvPr/>
          </p:nvSpPr>
          <p:spPr>
            <a:xfrm rot="21420000">
              <a:off x="7599" y="6683"/>
              <a:ext cx="1191" cy="844"/>
            </a:xfrm>
            <a:custGeom>
              <a:avLst/>
              <a:gdLst/>
              <a:ahLst/>
              <a:cxnLst/>
              <a:pathLst>
                <a:path w="826665" h="147744">
                  <a:moveTo>
                    <a:pt x="9560" y="12889"/>
                  </a:moveTo>
                  <a:cubicBezTo>
                    <a:pt x="28206" y="8520"/>
                    <a:pt x="37409" y="-6772"/>
                    <a:pt x="33705" y="-20925"/>
                  </a:cubicBezTo>
                  <a:cubicBezTo>
                    <a:pt x="30001" y="-35079"/>
                    <a:pt x="14474" y="-43949"/>
                    <a:pt x="-3909" y="-38578"/>
                  </a:cubicBezTo>
                  <a:cubicBezTo>
                    <a:pt x="-20968" y="-33593"/>
                    <a:pt x="-38028" y="-28608"/>
                    <a:pt x="-55065" y="-23602"/>
                  </a:cubicBezTo>
                  <a:cubicBezTo>
                    <a:pt x="-72102" y="-18595"/>
                    <a:pt x="-89116" y="-13565"/>
                    <a:pt x="-106124" y="-8549"/>
                  </a:cubicBezTo>
                  <a:cubicBezTo>
                    <a:pt x="-123131" y="-3533"/>
                    <a:pt x="-140132" y="1469"/>
                    <a:pt x="-157133" y="6437"/>
                  </a:cubicBezTo>
                  <a:cubicBezTo>
                    <a:pt x="-174133" y="11406"/>
                    <a:pt x="-191133" y="16339"/>
                    <a:pt x="-208141" y="21213"/>
                  </a:cubicBezTo>
                  <a:cubicBezTo>
                    <a:pt x="-225149" y="26086"/>
                    <a:pt x="-242165" y="30899"/>
                    <a:pt x="-259198" y="35628"/>
                  </a:cubicBezTo>
                  <a:cubicBezTo>
                    <a:pt x="-276230" y="40356"/>
                    <a:pt x="-293279" y="44999"/>
                    <a:pt x="-310351" y="49532"/>
                  </a:cubicBezTo>
                  <a:cubicBezTo>
                    <a:pt x="-327423" y="54066"/>
                    <a:pt x="-344518" y="58489"/>
                    <a:pt x="-361644" y="62778"/>
                  </a:cubicBezTo>
                  <a:cubicBezTo>
                    <a:pt x="-378769" y="67067"/>
                    <a:pt x="-395923" y="71221"/>
                    <a:pt x="-413113" y="75218"/>
                  </a:cubicBezTo>
                  <a:cubicBezTo>
                    <a:pt x="-430302" y="79214"/>
                    <a:pt x="-447527" y="83053"/>
                    <a:pt x="-464788" y="86712"/>
                  </a:cubicBezTo>
                  <a:cubicBezTo>
                    <a:pt x="-482049" y="90371"/>
                    <a:pt x="-499347" y="93850"/>
                    <a:pt x="-516688" y="97129"/>
                  </a:cubicBezTo>
                  <a:cubicBezTo>
                    <a:pt x="-534028" y="100408"/>
                    <a:pt x="-551411" y="103487"/>
                    <a:pt x="-568821" y="106347"/>
                  </a:cubicBezTo>
                  <a:cubicBezTo>
                    <a:pt x="-586230" y="109207"/>
                    <a:pt x="-603667" y="111849"/>
                    <a:pt x="-621184" y="114259"/>
                  </a:cubicBezTo>
                  <a:cubicBezTo>
                    <a:pt x="-638702" y="116670"/>
                    <a:pt x="-656301" y="118850"/>
                    <a:pt x="-673765" y="120776"/>
                  </a:cubicBezTo>
                  <a:cubicBezTo>
                    <a:pt x="-691229" y="122701"/>
                    <a:pt x="-708559" y="124372"/>
                    <a:pt x="-726538" y="125823"/>
                  </a:cubicBezTo>
                  <a:cubicBezTo>
                    <a:pt x="-744517" y="127274"/>
                    <a:pt x="-763146" y="128504"/>
                    <a:pt x="-779472" y="129347"/>
                  </a:cubicBezTo>
                  <a:cubicBezTo>
                    <a:pt x="-795797" y="130190"/>
                    <a:pt x="-809818" y="130645"/>
                    <a:pt x="-823840" y="131100"/>
                  </a:cubicBezTo>
                  <a:cubicBezTo>
                    <a:pt x="-826575" y="131189"/>
                    <a:pt x="-828400" y="132810"/>
                    <a:pt x="-828400" y="134900"/>
                  </a:cubicBezTo>
                  <a:cubicBezTo>
                    <a:pt x="-828400" y="136990"/>
                    <a:pt x="-826575" y="138641"/>
                    <a:pt x="-823840" y="138700"/>
                  </a:cubicBezTo>
                  <a:cubicBezTo>
                    <a:pt x="-809751" y="139005"/>
                    <a:pt x="-795662" y="139311"/>
                    <a:pt x="-779224" y="139352"/>
                  </a:cubicBezTo>
                  <a:cubicBezTo>
                    <a:pt x="-762787" y="139394"/>
                    <a:pt x="-744001" y="139171"/>
                    <a:pt x="-725844" y="138692"/>
                  </a:cubicBezTo>
                  <a:cubicBezTo>
                    <a:pt x="-707686" y="138212"/>
                    <a:pt x="-690157" y="137476"/>
                    <a:pt x="-672468" y="136490"/>
                  </a:cubicBezTo>
                  <a:cubicBezTo>
                    <a:pt x="-654779" y="135503"/>
                    <a:pt x="-636931" y="134268"/>
                    <a:pt x="-619143" y="132794"/>
                  </a:cubicBezTo>
                  <a:cubicBezTo>
                    <a:pt x="-601355" y="131321"/>
                    <a:pt x="-583628" y="129609"/>
                    <a:pt x="-565911" y="127675"/>
                  </a:cubicBezTo>
                  <a:cubicBezTo>
                    <a:pt x="-548193" y="125741"/>
                    <a:pt x="-530485" y="123585"/>
                    <a:pt x="-512807" y="121224"/>
                  </a:cubicBezTo>
                  <a:cubicBezTo>
                    <a:pt x="-495128" y="118863"/>
                    <a:pt x="-477479" y="116297"/>
                    <a:pt x="-459858" y="113548"/>
                  </a:cubicBezTo>
                  <a:cubicBezTo>
                    <a:pt x="-442237" y="110799"/>
                    <a:pt x="-424645" y="107866"/>
                    <a:pt x="-407083" y="104773"/>
                  </a:cubicBezTo>
                  <a:cubicBezTo>
                    <a:pt x="-389521" y="101680"/>
                    <a:pt x="-371991" y="98427"/>
                    <a:pt x="-354490" y="95038"/>
                  </a:cubicBezTo>
                  <a:cubicBezTo>
                    <a:pt x="-336990" y="91649"/>
                    <a:pt x="-319520" y="88125"/>
                    <a:pt x="-302078" y="84490"/>
                  </a:cubicBezTo>
                  <a:cubicBezTo>
                    <a:pt x="-284637" y="80856"/>
                    <a:pt x="-267224" y="77112"/>
                    <a:pt x="-249837" y="73285"/>
                  </a:cubicBezTo>
                  <a:cubicBezTo>
                    <a:pt x="-232451" y="69457"/>
                    <a:pt x="-215090" y="65547"/>
                    <a:pt x="-197751" y="61579"/>
                  </a:cubicBezTo>
                  <a:cubicBezTo>
                    <a:pt x="-180412" y="57612"/>
                    <a:pt x="-163095" y="53587"/>
                    <a:pt x="-145795" y="49533"/>
                  </a:cubicBezTo>
                  <a:cubicBezTo>
                    <a:pt x="-128496" y="45478"/>
                    <a:pt x="-111214" y="41394"/>
                    <a:pt x="-93944" y="37302"/>
                  </a:cubicBezTo>
                  <a:cubicBezTo>
                    <a:pt x="-76675" y="33209"/>
                    <a:pt x="-59418" y="29109"/>
                    <a:pt x="-42169" y="25039"/>
                  </a:cubicBezTo>
                  <a:cubicBezTo>
                    <a:pt x="-24921" y="20968"/>
                    <a:pt x="-7680" y="16929"/>
                    <a:pt x="9560" y="12889"/>
                  </a:cubicBezTo>
                  <a:close/>
                </a:path>
              </a:pathLst>
            </a:custGeom>
            <a:solidFill>
              <a:schemeClr val="accent4"/>
            </a:solidFill>
            <a:ln w="7600" cap="rnd">
              <a:solidFill>
                <a:srgbClr val="FFC000"/>
              </a:solidFill>
              <a:round/>
            </a:ln>
          </p:spPr>
        </p:sp>
        <p:sp>
          <p:nvSpPr>
            <p:cNvPr id="38" name="MainTopic"/>
            <p:cNvSpPr/>
            <p:nvPr/>
          </p:nvSpPr>
          <p:spPr>
            <a:xfrm>
              <a:off x="4974" y="6178"/>
              <a:ext cx="1457" cy="2607"/>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天平</a:t>
              </a:r>
              <a:endParaRPr sz="2400">
                <a:solidFill>
                  <a:srgbClr val="303030"/>
                </a:solidFill>
                <a:latin typeface="宋体" panose="02010600030101010101" pitchFamily="2" charset="-122"/>
                <a:hlinkClick r:id="rId3" action="ppaction://hlinksldjump"/>
              </a:endParaRPr>
            </a:p>
            <a:p>
              <a:pPr algn="ctr">
                <a:lnSpc>
                  <a:spcPct val="100000"/>
                </a:lnSpc>
              </a:pPr>
              <a:r>
                <a:rPr sz="2400">
                  <a:solidFill>
                    <a:srgbClr val="303030"/>
                  </a:solidFill>
                  <a:latin typeface="宋体" panose="02010600030101010101" pitchFamily="2" charset="-122"/>
                  <a:hlinkClick r:id="rId3" action="ppaction://hlinksldjump"/>
                </a:rPr>
                <a:t>的使</a:t>
              </a:r>
              <a:endParaRPr sz="2400">
                <a:solidFill>
                  <a:srgbClr val="303030"/>
                </a:solidFill>
                <a:latin typeface="宋体" panose="02010600030101010101" pitchFamily="2" charset="-122"/>
                <a:hlinkClick r:id="rId3" action="ppaction://hlinksldjump"/>
              </a:endParaRPr>
            </a:p>
            <a:p>
              <a:pPr algn="ctr">
                <a:lnSpc>
                  <a:spcPct val="100000"/>
                </a:lnSpc>
              </a:pPr>
              <a:r>
                <a:rPr sz="2400">
                  <a:solidFill>
                    <a:srgbClr val="303030"/>
                  </a:solidFill>
                  <a:latin typeface="宋体" panose="02010600030101010101" pitchFamily="2" charset="-122"/>
                  <a:hlinkClick r:id="rId3" action="ppaction://hlinksldjump"/>
                </a:rPr>
                <a:t>用和</a:t>
              </a:r>
              <a:endParaRPr sz="2400">
                <a:solidFill>
                  <a:srgbClr val="303030"/>
                </a:solidFill>
                <a:latin typeface="宋体" panose="02010600030101010101" pitchFamily="2" charset="-122"/>
                <a:hlinkClick r:id="rId3" action="ppaction://hlinksldjump"/>
              </a:endParaRPr>
            </a:p>
            <a:p>
              <a:pPr algn="ctr">
                <a:lnSpc>
                  <a:spcPct val="100000"/>
                </a:lnSpc>
              </a:pPr>
              <a:r>
                <a:rPr sz="2400">
                  <a:solidFill>
                    <a:srgbClr val="303030"/>
                  </a:solidFill>
                  <a:latin typeface="宋体" panose="02010600030101010101" pitchFamily="2" charset="-122"/>
                  <a:hlinkClick r:id="rId3" action="ppaction://hlinksldjump"/>
                </a:rPr>
                <a:t>读数</a:t>
              </a:r>
              <a:endParaRPr sz="2400">
                <a:solidFill>
                  <a:srgbClr val="303030"/>
                </a:solidFill>
                <a:latin typeface="宋体" panose="02010600030101010101" pitchFamily="2" charset="-122"/>
              </a:endParaRPr>
            </a:p>
          </p:txBody>
        </p:sp>
      </p:grpSp>
      <p:grpSp>
        <p:nvGrpSpPr>
          <p:cNvPr id="39" name="组合 38"/>
          <p:cNvGrpSpPr/>
          <p:nvPr/>
        </p:nvGrpSpPr>
        <p:grpSpPr>
          <a:xfrm>
            <a:off x="2260600" y="1017270"/>
            <a:ext cx="1176655" cy="1156335"/>
            <a:chOff x="3545" y="3113"/>
            <a:chExt cx="1853" cy="1821"/>
          </a:xfrm>
        </p:grpSpPr>
        <p:sp>
          <p:nvSpPr>
            <p:cNvPr id="40" name="MMConnector"/>
            <p:cNvSpPr/>
            <p:nvPr/>
          </p:nvSpPr>
          <p:spPr>
            <a:xfrm>
              <a:off x="4784" y="4128"/>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41" name="SubTopic"/>
            <p:cNvSpPr/>
            <p:nvPr/>
          </p:nvSpPr>
          <p:spPr>
            <a:xfrm>
              <a:off x="3545" y="3113"/>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42" name="组合 41"/>
          <p:cNvGrpSpPr/>
          <p:nvPr/>
        </p:nvGrpSpPr>
        <p:grpSpPr>
          <a:xfrm>
            <a:off x="1477645" y="1487805"/>
            <a:ext cx="1887855" cy="450215"/>
            <a:chOff x="2312" y="3854"/>
            <a:chExt cx="2973" cy="709"/>
          </a:xfrm>
        </p:grpSpPr>
        <p:sp>
          <p:nvSpPr>
            <p:cNvPr id="43" name="MMConnector"/>
            <p:cNvSpPr/>
            <p:nvPr/>
          </p:nvSpPr>
          <p:spPr>
            <a:xfrm>
              <a:off x="4671" y="4499"/>
              <a:ext cx="615" cy="64"/>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44" name="SubTopic"/>
            <p:cNvSpPr/>
            <p:nvPr/>
          </p:nvSpPr>
          <p:spPr>
            <a:xfrm>
              <a:off x="2312" y="3854"/>
              <a:ext cx="2121"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45" name="组合 44"/>
          <p:cNvGrpSpPr/>
          <p:nvPr/>
        </p:nvGrpSpPr>
        <p:grpSpPr>
          <a:xfrm>
            <a:off x="550545" y="1958975"/>
            <a:ext cx="2886710" cy="603250"/>
            <a:chOff x="852" y="4596"/>
            <a:chExt cx="4546" cy="950"/>
          </a:xfrm>
        </p:grpSpPr>
        <p:sp>
          <p:nvSpPr>
            <p:cNvPr id="46" name="MMConnector"/>
            <p:cNvSpPr/>
            <p:nvPr/>
          </p:nvSpPr>
          <p:spPr>
            <a:xfrm>
              <a:off x="4784" y="4870"/>
              <a:ext cx="615" cy="677"/>
            </a:xfrm>
            <a:custGeom>
              <a:avLst/>
              <a:gdLst/>
              <a:ahLst/>
              <a:cxnLst/>
              <a:pathLst>
                <a:path w="250800" h="199500" fill="none">
                  <a:moveTo>
                    <a:pt x="125400" y="-99750"/>
                  </a:moveTo>
                  <a:cubicBezTo>
                    <a:pt x="1957" y="-99750"/>
                    <a:pt x="3793" y="99750"/>
                    <a:pt x="-125400" y="99750"/>
                  </a:cubicBezTo>
                </a:path>
              </a:pathLst>
            </a:custGeom>
            <a:noFill/>
            <a:ln w="15200" cap="rnd">
              <a:solidFill>
                <a:srgbClr val="FFC000"/>
              </a:solidFill>
              <a:round/>
            </a:ln>
          </p:spPr>
        </p:sp>
        <p:sp>
          <p:nvSpPr>
            <p:cNvPr id="47" name="SubTopic"/>
            <p:cNvSpPr/>
            <p:nvPr/>
          </p:nvSpPr>
          <p:spPr>
            <a:xfrm>
              <a:off x="852" y="4596"/>
              <a:ext cx="3624" cy="61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是物体的固有属性</a:t>
              </a:r>
              <a:endParaRPr sz="2400">
                <a:solidFill>
                  <a:srgbClr val="303030"/>
                </a:solidFill>
                <a:latin typeface="宋体" panose="02010600030101010101" pitchFamily="2" charset="-122"/>
              </a:endParaRPr>
            </a:p>
          </p:txBody>
        </p:sp>
      </p:grpSp>
      <p:grpSp>
        <p:nvGrpSpPr>
          <p:cNvPr id="48" name="组合 47"/>
          <p:cNvGrpSpPr/>
          <p:nvPr/>
        </p:nvGrpSpPr>
        <p:grpSpPr>
          <a:xfrm>
            <a:off x="945515" y="2367915"/>
            <a:ext cx="2492375" cy="900430"/>
            <a:chOff x="1474" y="5240"/>
            <a:chExt cx="3925" cy="1418"/>
          </a:xfrm>
        </p:grpSpPr>
        <p:sp>
          <p:nvSpPr>
            <p:cNvPr id="49" name="MMConnector"/>
            <p:cNvSpPr/>
            <p:nvPr/>
          </p:nvSpPr>
          <p:spPr>
            <a:xfrm>
              <a:off x="4784" y="5240"/>
              <a:ext cx="615" cy="1418"/>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50" name="SubTopic"/>
            <p:cNvSpPr/>
            <p:nvPr/>
          </p:nvSpPr>
          <p:spPr>
            <a:xfrm>
              <a:off x="1474" y="5337"/>
              <a:ext cx="2986" cy="61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常考质量估测</a:t>
              </a:r>
              <a:endParaRPr sz="2400">
                <a:solidFill>
                  <a:srgbClr val="303030"/>
                </a:solidFill>
                <a:latin typeface="宋体" panose="02010600030101010101" pitchFamily="2" charset="-122"/>
              </a:endParaRPr>
            </a:p>
          </p:txBody>
        </p:sp>
      </p:grpSp>
      <p:grpSp>
        <p:nvGrpSpPr>
          <p:cNvPr id="51" name="组合 50"/>
          <p:cNvGrpSpPr/>
          <p:nvPr/>
        </p:nvGrpSpPr>
        <p:grpSpPr>
          <a:xfrm>
            <a:off x="7439025" y="3859530"/>
            <a:ext cx="1981835" cy="1310640"/>
            <a:chOff x="11700" y="6233"/>
            <a:chExt cx="3121" cy="2064"/>
          </a:xfrm>
        </p:grpSpPr>
        <p:sp>
          <p:nvSpPr>
            <p:cNvPr id="123" name="MMConnector"/>
            <p:cNvSpPr/>
            <p:nvPr/>
          </p:nvSpPr>
          <p:spPr>
            <a:xfrm>
              <a:off x="11700" y="6562"/>
              <a:ext cx="896" cy="501"/>
            </a:xfrm>
            <a:custGeom>
              <a:avLst/>
              <a:gdLst/>
              <a:ahLst/>
              <a:cxnLst/>
              <a:pathLst>
                <a:path w="826665" h="147744">
                  <a:moveTo>
                    <a:pt x="3909" y="-38577"/>
                  </a:moveTo>
                  <a:cubicBezTo>
                    <a:pt x="-14474" y="-43949"/>
                    <a:pt x="-30001" y="-35079"/>
                    <a:pt x="-33705" y="-20925"/>
                  </a:cubicBezTo>
                  <a:cubicBezTo>
                    <a:pt x="-37409" y="-6772"/>
                    <a:pt x="-28206" y="8520"/>
                    <a:pt x="-9559" y="12889"/>
                  </a:cubicBezTo>
                  <a:cubicBezTo>
                    <a:pt x="7681" y="16929"/>
                    <a:pt x="24921" y="20968"/>
                    <a:pt x="42169" y="25039"/>
                  </a:cubicBezTo>
                  <a:cubicBezTo>
                    <a:pt x="59418" y="29109"/>
                    <a:pt x="76675" y="33209"/>
                    <a:pt x="93944" y="37302"/>
                  </a:cubicBezTo>
                  <a:cubicBezTo>
                    <a:pt x="111214" y="41394"/>
                    <a:pt x="128496" y="45478"/>
                    <a:pt x="145795" y="49533"/>
                  </a:cubicBezTo>
                  <a:cubicBezTo>
                    <a:pt x="163095" y="53587"/>
                    <a:pt x="180412" y="57612"/>
                    <a:pt x="197751" y="61579"/>
                  </a:cubicBezTo>
                  <a:cubicBezTo>
                    <a:pt x="215090" y="65547"/>
                    <a:pt x="232451" y="69457"/>
                    <a:pt x="249838" y="73285"/>
                  </a:cubicBezTo>
                  <a:cubicBezTo>
                    <a:pt x="267224" y="77112"/>
                    <a:pt x="284637" y="80856"/>
                    <a:pt x="302078" y="84490"/>
                  </a:cubicBezTo>
                  <a:cubicBezTo>
                    <a:pt x="319520" y="88125"/>
                    <a:pt x="336990" y="91649"/>
                    <a:pt x="354490" y="95038"/>
                  </a:cubicBezTo>
                  <a:cubicBezTo>
                    <a:pt x="371991" y="98427"/>
                    <a:pt x="389522" y="101680"/>
                    <a:pt x="407083" y="104773"/>
                  </a:cubicBezTo>
                  <a:cubicBezTo>
                    <a:pt x="424645" y="107866"/>
                    <a:pt x="442237" y="110799"/>
                    <a:pt x="459858" y="113548"/>
                  </a:cubicBezTo>
                  <a:cubicBezTo>
                    <a:pt x="477479" y="116297"/>
                    <a:pt x="495128" y="118863"/>
                    <a:pt x="512807" y="121224"/>
                  </a:cubicBezTo>
                  <a:cubicBezTo>
                    <a:pt x="530485" y="123585"/>
                    <a:pt x="548193" y="125741"/>
                    <a:pt x="565911" y="127675"/>
                  </a:cubicBezTo>
                  <a:cubicBezTo>
                    <a:pt x="583628" y="129609"/>
                    <a:pt x="601355" y="131321"/>
                    <a:pt x="619143" y="132794"/>
                  </a:cubicBezTo>
                  <a:cubicBezTo>
                    <a:pt x="636931" y="134268"/>
                    <a:pt x="654779" y="135503"/>
                    <a:pt x="672468" y="136490"/>
                  </a:cubicBezTo>
                  <a:cubicBezTo>
                    <a:pt x="690157" y="137476"/>
                    <a:pt x="707687" y="138212"/>
                    <a:pt x="725844" y="138692"/>
                  </a:cubicBezTo>
                  <a:cubicBezTo>
                    <a:pt x="744002" y="139171"/>
                    <a:pt x="762787" y="139394"/>
                    <a:pt x="779225" y="139352"/>
                  </a:cubicBezTo>
                  <a:cubicBezTo>
                    <a:pt x="795662" y="139311"/>
                    <a:pt x="809751" y="139005"/>
                    <a:pt x="823840" y="138700"/>
                  </a:cubicBezTo>
                  <a:cubicBezTo>
                    <a:pt x="826575" y="138641"/>
                    <a:pt x="828400" y="136990"/>
                    <a:pt x="828400" y="134900"/>
                  </a:cubicBezTo>
                  <a:cubicBezTo>
                    <a:pt x="828400" y="132810"/>
                    <a:pt x="826575" y="131189"/>
                    <a:pt x="823840" y="131100"/>
                  </a:cubicBezTo>
                  <a:cubicBezTo>
                    <a:pt x="809818" y="130645"/>
                    <a:pt x="795797" y="130190"/>
                    <a:pt x="779472" y="129347"/>
                  </a:cubicBezTo>
                  <a:cubicBezTo>
                    <a:pt x="763147" y="128504"/>
                    <a:pt x="744518" y="127274"/>
                    <a:pt x="726538" y="125823"/>
                  </a:cubicBezTo>
                  <a:cubicBezTo>
                    <a:pt x="708559" y="124372"/>
                    <a:pt x="691229" y="122701"/>
                    <a:pt x="673765" y="120776"/>
                  </a:cubicBezTo>
                  <a:cubicBezTo>
                    <a:pt x="656301" y="118850"/>
                    <a:pt x="638702" y="116670"/>
                    <a:pt x="621185" y="114259"/>
                  </a:cubicBezTo>
                  <a:cubicBezTo>
                    <a:pt x="603667" y="111849"/>
                    <a:pt x="586231" y="109207"/>
                    <a:pt x="568821" y="106347"/>
                  </a:cubicBezTo>
                  <a:cubicBezTo>
                    <a:pt x="551411" y="103487"/>
                    <a:pt x="534028" y="100408"/>
                    <a:pt x="516688" y="97129"/>
                  </a:cubicBezTo>
                  <a:cubicBezTo>
                    <a:pt x="499347" y="93850"/>
                    <a:pt x="482049" y="90371"/>
                    <a:pt x="464788" y="86712"/>
                  </a:cubicBezTo>
                  <a:cubicBezTo>
                    <a:pt x="447527" y="83053"/>
                    <a:pt x="430303" y="79214"/>
                    <a:pt x="413113" y="75218"/>
                  </a:cubicBezTo>
                  <a:cubicBezTo>
                    <a:pt x="395924" y="71221"/>
                    <a:pt x="378769" y="67067"/>
                    <a:pt x="361644" y="62778"/>
                  </a:cubicBezTo>
                  <a:cubicBezTo>
                    <a:pt x="344519" y="58489"/>
                    <a:pt x="327423" y="54066"/>
                    <a:pt x="310351" y="49532"/>
                  </a:cubicBezTo>
                  <a:cubicBezTo>
                    <a:pt x="293279" y="44999"/>
                    <a:pt x="276230" y="40356"/>
                    <a:pt x="259198" y="35628"/>
                  </a:cubicBezTo>
                  <a:cubicBezTo>
                    <a:pt x="242165" y="30900"/>
                    <a:pt x="225149" y="26086"/>
                    <a:pt x="208141" y="21213"/>
                  </a:cubicBezTo>
                  <a:cubicBezTo>
                    <a:pt x="191133" y="16339"/>
                    <a:pt x="174133" y="11406"/>
                    <a:pt x="157133" y="6437"/>
                  </a:cubicBezTo>
                  <a:cubicBezTo>
                    <a:pt x="140132" y="1469"/>
                    <a:pt x="123131" y="-3533"/>
                    <a:pt x="106124" y="-8549"/>
                  </a:cubicBezTo>
                  <a:cubicBezTo>
                    <a:pt x="89116" y="-13565"/>
                    <a:pt x="72102" y="-18595"/>
                    <a:pt x="55065" y="-23602"/>
                  </a:cubicBezTo>
                  <a:cubicBezTo>
                    <a:pt x="38028" y="-28608"/>
                    <a:pt x="20969" y="-33593"/>
                    <a:pt x="3909" y="-38577"/>
                  </a:cubicBezTo>
                  <a:close/>
                </a:path>
              </a:pathLst>
            </a:custGeom>
            <a:solidFill>
              <a:schemeClr val="accent4"/>
            </a:solidFill>
            <a:ln w="7600" cap="rnd">
              <a:solidFill>
                <a:srgbClr val="FFC000"/>
              </a:solidFill>
              <a:round/>
            </a:ln>
          </p:spPr>
        </p:sp>
        <p:sp>
          <p:nvSpPr>
            <p:cNvPr id="122" name="MainTopic"/>
            <p:cNvSpPr/>
            <p:nvPr/>
          </p:nvSpPr>
          <p:spPr>
            <a:xfrm>
              <a:off x="12539" y="6233"/>
              <a:ext cx="2283" cy="2065"/>
            </a:xfrm>
            <a:custGeom>
              <a:avLst/>
              <a:gdLst>
                <a:gd name="rtl" fmla="*/ 135280 w 881600"/>
                <a:gd name="rtt" fmla="*/ 71440 h 463600"/>
                <a:gd name="rtr" fmla="*/ 743280 w 881600"/>
                <a:gd name="rtb" fmla="*/ 405840 h 463600"/>
              </a:gdLst>
              <a:ahLst/>
              <a:cxnLst/>
              <a:rect l="rtl" t="rtt" r="rtr" b="rtb"/>
              <a:pathLst>
                <a:path w="881600" h="463600">
                  <a:moveTo>
                    <a:pt x="30400" y="0"/>
                  </a:moveTo>
                  <a:lnTo>
                    <a:pt x="851200" y="0"/>
                  </a:lnTo>
                  <a:cubicBezTo>
                    <a:pt x="867981" y="0"/>
                    <a:pt x="881600" y="13619"/>
                    <a:pt x="881600" y="30400"/>
                  </a:cubicBezTo>
                  <a:lnTo>
                    <a:pt x="881600" y="433200"/>
                  </a:lnTo>
                  <a:cubicBezTo>
                    <a:pt x="881600" y="449981"/>
                    <a:pt x="867981" y="463600"/>
                    <a:pt x="8512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FFC000"/>
              </a:solidFill>
              <a:round/>
            </a:ln>
          </p:spPr>
          <p:txBody>
            <a:bodyPr wrap="square" lIns="0" tIns="0" rIns="0" bIns="22500" rtlCol="0" anchor="ctr"/>
            <a:p>
              <a:pPr algn="ctr"/>
              <a:r>
                <a:rPr sz="2400">
                  <a:solidFill>
                    <a:srgbClr val="303030"/>
                  </a:solidFill>
                  <a:latin typeface="宋体" panose="02010600030101010101" pitchFamily="2" charset="-122"/>
                </a:rPr>
                <a:t>测量物体的密度</a:t>
              </a:r>
              <a:endParaRPr sz="2400">
                <a:solidFill>
                  <a:srgbClr val="303030"/>
                </a:solidFill>
                <a:latin typeface="宋体" panose="02010600030101010101" pitchFamily="2" charset="-122"/>
              </a:endParaRPr>
            </a:p>
          </p:txBody>
        </p:sp>
      </p:grpSp>
      <p:grpSp>
        <p:nvGrpSpPr>
          <p:cNvPr id="52" name="组合 51"/>
          <p:cNvGrpSpPr/>
          <p:nvPr/>
        </p:nvGrpSpPr>
        <p:grpSpPr>
          <a:xfrm>
            <a:off x="9839325" y="1385570"/>
            <a:ext cx="787400" cy="1156335"/>
            <a:chOff x="15480" y="2337"/>
            <a:chExt cx="1240" cy="1821"/>
          </a:xfrm>
        </p:grpSpPr>
        <p:sp>
          <p:nvSpPr>
            <p:cNvPr id="131" name="MMConnector"/>
            <p:cNvSpPr/>
            <p:nvPr/>
          </p:nvSpPr>
          <p:spPr>
            <a:xfrm>
              <a:off x="15480" y="3352"/>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130" name="SubTopic"/>
            <p:cNvSpPr/>
            <p:nvPr/>
          </p:nvSpPr>
          <p:spPr>
            <a:xfrm>
              <a:off x="15788" y="2337"/>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53" name="组合 52"/>
          <p:cNvGrpSpPr/>
          <p:nvPr/>
        </p:nvGrpSpPr>
        <p:grpSpPr>
          <a:xfrm>
            <a:off x="9839325" y="1856105"/>
            <a:ext cx="1744980" cy="449580"/>
            <a:chOff x="15480" y="3078"/>
            <a:chExt cx="2748" cy="708"/>
          </a:xfrm>
        </p:grpSpPr>
        <p:sp>
          <p:nvSpPr>
            <p:cNvPr id="133" name="MMConnector"/>
            <p:cNvSpPr/>
            <p:nvPr/>
          </p:nvSpPr>
          <p:spPr>
            <a:xfrm>
              <a:off x="15480" y="3722"/>
              <a:ext cx="615" cy="64"/>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132" name="SubTopic"/>
            <p:cNvSpPr/>
            <p:nvPr/>
          </p:nvSpPr>
          <p:spPr>
            <a:xfrm>
              <a:off x="15788" y="3078"/>
              <a:ext cx="2440"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54" name="组合 53"/>
          <p:cNvGrpSpPr/>
          <p:nvPr/>
        </p:nvGrpSpPr>
        <p:grpSpPr>
          <a:xfrm>
            <a:off x="9839325" y="2326640"/>
            <a:ext cx="787400" cy="603250"/>
            <a:chOff x="15480" y="3819"/>
            <a:chExt cx="1240" cy="950"/>
          </a:xfrm>
        </p:grpSpPr>
        <p:sp>
          <p:nvSpPr>
            <p:cNvPr id="135" name="MMConnector"/>
            <p:cNvSpPr/>
            <p:nvPr/>
          </p:nvSpPr>
          <p:spPr>
            <a:xfrm>
              <a:off x="15480" y="4093"/>
              <a:ext cx="615" cy="677"/>
            </a:xfrm>
            <a:custGeom>
              <a:avLst/>
              <a:gdLst/>
              <a:ahLst/>
              <a:cxnLst/>
              <a:pathLst>
                <a:path w="250800" h="199500" fill="none">
                  <a:moveTo>
                    <a:pt x="-125400" y="-99750"/>
                  </a:moveTo>
                  <a:cubicBezTo>
                    <a:pt x="-1957" y="-99750"/>
                    <a:pt x="-3793" y="99750"/>
                    <a:pt x="125400" y="99750"/>
                  </a:cubicBezTo>
                </a:path>
              </a:pathLst>
            </a:custGeom>
            <a:noFill/>
            <a:ln w="15200" cap="rnd">
              <a:solidFill>
                <a:srgbClr val="FFC000"/>
              </a:solidFill>
              <a:round/>
            </a:ln>
          </p:spPr>
        </p:sp>
        <p:sp>
          <p:nvSpPr>
            <p:cNvPr id="134" name="SubTopic"/>
            <p:cNvSpPr/>
            <p:nvPr/>
          </p:nvSpPr>
          <p:spPr>
            <a:xfrm>
              <a:off x="15788" y="3819"/>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55" name="组合 54"/>
          <p:cNvGrpSpPr/>
          <p:nvPr/>
        </p:nvGrpSpPr>
        <p:grpSpPr>
          <a:xfrm>
            <a:off x="9839325" y="2736215"/>
            <a:ext cx="1165860" cy="900430"/>
            <a:chOff x="15480" y="4464"/>
            <a:chExt cx="1836" cy="1418"/>
          </a:xfrm>
        </p:grpSpPr>
        <p:sp>
          <p:nvSpPr>
            <p:cNvPr id="137" name="MMConnector"/>
            <p:cNvSpPr/>
            <p:nvPr/>
          </p:nvSpPr>
          <p:spPr>
            <a:xfrm>
              <a:off x="15480" y="4464"/>
              <a:ext cx="615" cy="1418"/>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136" name="SubTopic"/>
            <p:cNvSpPr/>
            <p:nvPr/>
          </p:nvSpPr>
          <p:spPr>
            <a:xfrm>
              <a:off x="15788" y="4560"/>
              <a:ext cx="1528" cy="61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56" name="组合 55"/>
          <p:cNvGrpSpPr/>
          <p:nvPr/>
        </p:nvGrpSpPr>
        <p:grpSpPr>
          <a:xfrm>
            <a:off x="9643110" y="3546475"/>
            <a:ext cx="787400" cy="1023620"/>
            <a:chOff x="15171" y="5740"/>
            <a:chExt cx="1240" cy="1612"/>
          </a:xfrm>
        </p:grpSpPr>
        <p:sp>
          <p:nvSpPr>
            <p:cNvPr id="143" name="MMConnector"/>
            <p:cNvSpPr/>
            <p:nvPr/>
          </p:nvSpPr>
          <p:spPr>
            <a:xfrm>
              <a:off x="15171" y="6686"/>
              <a:ext cx="615" cy="667"/>
            </a:xfrm>
            <a:custGeom>
              <a:avLst/>
              <a:gdLst/>
              <a:ahLst/>
              <a:cxnLst/>
              <a:pathLst>
                <a:path w="250800" h="196650" fill="none">
                  <a:moveTo>
                    <a:pt x="-125400" y="98325"/>
                  </a:moveTo>
                  <a:cubicBezTo>
                    <a:pt x="-2277" y="98325"/>
                    <a:pt x="-3047" y="-98325"/>
                    <a:pt x="125400" y="-98325"/>
                  </a:cubicBezTo>
                </a:path>
              </a:pathLst>
            </a:custGeom>
            <a:noFill/>
            <a:ln w="15200" cap="rnd">
              <a:solidFill>
                <a:srgbClr val="FFC000"/>
              </a:solidFill>
              <a:round/>
            </a:ln>
          </p:spPr>
        </p:sp>
        <p:sp>
          <p:nvSpPr>
            <p:cNvPr id="142" name="SubTopic"/>
            <p:cNvSpPr/>
            <p:nvPr/>
          </p:nvSpPr>
          <p:spPr>
            <a:xfrm>
              <a:off x="15479" y="5740"/>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固体</a:t>
              </a:r>
              <a:endParaRPr sz="2400">
                <a:solidFill>
                  <a:srgbClr val="303030"/>
                </a:solidFill>
                <a:latin typeface="宋体" panose="02010600030101010101" pitchFamily="2" charset="-122"/>
              </a:endParaRPr>
            </a:p>
          </p:txBody>
        </p:sp>
      </p:grpSp>
      <p:grpSp>
        <p:nvGrpSpPr>
          <p:cNvPr id="57" name="组合 56"/>
          <p:cNvGrpSpPr/>
          <p:nvPr/>
        </p:nvGrpSpPr>
        <p:grpSpPr>
          <a:xfrm>
            <a:off x="9643110" y="4017010"/>
            <a:ext cx="787400" cy="412115"/>
            <a:chOff x="15171" y="6481"/>
            <a:chExt cx="1240" cy="649"/>
          </a:xfrm>
        </p:grpSpPr>
        <p:sp>
          <p:nvSpPr>
            <p:cNvPr id="145" name="MMConnector"/>
            <p:cNvSpPr/>
            <p:nvPr/>
          </p:nvSpPr>
          <p:spPr>
            <a:xfrm>
              <a:off x="15171" y="7056"/>
              <a:ext cx="615" cy="74"/>
            </a:xfrm>
            <a:custGeom>
              <a:avLst/>
              <a:gdLst/>
              <a:ahLst/>
              <a:cxnLst/>
              <a:pathLst>
                <a:path w="250800" h="21850" fill="none">
                  <a:moveTo>
                    <a:pt x="-125400" y="-10925"/>
                  </a:moveTo>
                  <a:cubicBezTo>
                    <a:pt x="-25080" y="-10925"/>
                    <a:pt x="50160" y="10925"/>
                    <a:pt x="125400" y="10925"/>
                  </a:cubicBezTo>
                </a:path>
              </a:pathLst>
            </a:custGeom>
            <a:noFill/>
            <a:ln w="15200" cap="rnd">
              <a:solidFill>
                <a:srgbClr val="FFC000"/>
              </a:solidFill>
              <a:round/>
            </a:ln>
          </p:spPr>
        </p:sp>
        <p:sp>
          <p:nvSpPr>
            <p:cNvPr id="144" name="SubTopic"/>
            <p:cNvSpPr/>
            <p:nvPr/>
          </p:nvSpPr>
          <p:spPr>
            <a:xfrm>
              <a:off x="15479" y="6481"/>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液体</a:t>
              </a:r>
              <a:endParaRPr sz="2400">
                <a:solidFill>
                  <a:srgbClr val="303030"/>
                </a:solidFill>
                <a:latin typeface="宋体" panose="02010600030101010101" pitchFamily="2" charset="-122"/>
              </a:endParaRPr>
            </a:p>
          </p:txBody>
        </p:sp>
      </p:grpSp>
      <p:grpSp>
        <p:nvGrpSpPr>
          <p:cNvPr id="58" name="组合 57"/>
          <p:cNvGrpSpPr/>
          <p:nvPr/>
        </p:nvGrpSpPr>
        <p:grpSpPr>
          <a:xfrm>
            <a:off x="7439025" y="4813935"/>
            <a:ext cx="3566160" cy="1492885"/>
            <a:chOff x="11700" y="7736"/>
            <a:chExt cx="5616" cy="2351"/>
          </a:xfrm>
        </p:grpSpPr>
        <p:sp>
          <p:nvSpPr>
            <p:cNvPr id="147" name="MMConnector"/>
            <p:cNvSpPr/>
            <p:nvPr/>
          </p:nvSpPr>
          <p:spPr>
            <a:xfrm>
              <a:off x="11700" y="7736"/>
              <a:ext cx="2510" cy="2351"/>
            </a:xfrm>
            <a:custGeom>
              <a:avLst/>
              <a:gdLst/>
              <a:ahLst/>
              <a:cxnLst/>
              <a:pathLst>
                <a:path w="1023773" h="692916">
                  <a:moveTo>
                    <a:pt x="-181892" y="-231287"/>
                  </a:moveTo>
                  <a:cubicBezTo>
                    <a:pt x="-195620" y="-244642"/>
                    <a:pt x="-213467" y="-244141"/>
                    <a:pt x="-223390" y="-233390"/>
                  </a:cubicBezTo>
                  <a:cubicBezTo>
                    <a:pt x="-233312" y="-222639"/>
                    <a:pt x="-232170" y="-205050"/>
                    <a:pt x="-217974" y="-192194"/>
                  </a:cubicBezTo>
                  <a:cubicBezTo>
                    <a:pt x="-205012" y="-180455"/>
                    <a:pt x="-192049" y="-168715"/>
                    <a:pt x="-179254" y="-156744"/>
                  </a:cubicBezTo>
                  <a:cubicBezTo>
                    <a:pt x="-166458" y="-144773"/>
                    <a:pt x="-153830" y="-132569"/>
                    <a:pt x="-141289" y="-120245"/>
                  </a:cubicBezTo>
                  <a:cubicBezTo>
                    <a:pt x="-128749" y="-107920"/>
                    <a:pt x="-116296" y="-95476"/>
                    <a:pt x="-103915" y="-82927"/>
                  </a:cubicBezTo>
                  <a:cubicBezTo>
                    <a:pt x="-91534" y="-70378"/>
                    <a:pt x="-79225" y="-57724"/>
                    <a:pt x="-66954" y="-45006"/>
                  </a:cubicBezTo>
                  <a:cubicBezTo>
                    <a:pt x="-54684" y="-32287"/>
                    <a:pt x="-42451" y="-19504"/>
                    <a:pt x="-30227" y="-6686"/>
                  </a:cubicBezTo>
                  <a:cubicBezTo>
                    <a:pt x="-18002" y="6132"/>
                    <a:pt x="-5786" y="18984"/>
                    <a:pt x="6454" y="31838"/>
                  </a:cubicBezTo>
                  <a:cubicBezTo>
                    <a:pt x="18694" y="44691"/>
                    <a:pt x="30957" y="57546"/>
                    <a:pt x="43276" y="70370"/>
                  </a:cubicBezTo>
                  <a:cubicBezTo>
                    <a:pt x="55595" y="83194"/>
                    <a:pt x="67970" y="95987"/>
                    <a:pt x="80432" y="108716"/>
                  </a:cubicBezTo>
                  <a:cubicBezTo>
                    <a:pt x="92894" y="121444"/>
                    <a:pt x="105444" y="134107"/>
                    <a:pt x="118113" y="146669"/>
                  </a:cubicBezTo>
                  <a:cubicBezTo>
                    <a:pt x="130783" y="159232"/>
                    <a:pt x="143572" y="171693"/>
                    <a:pt x="156513" y="184013"/>
                  </a:cubicBezTo>
                  <a:cubicBezTo>
                    <a:pt x="169454" y="196334"/>
                    <a:pt x="182547" y="208514"/>
                    <a:pt x="195821" y="220511"/>
                  </a:cubicBezTo>
                  <a:cubicBezTo>
                    <a:pt x="209095" y="232507"/>
                    <a:pt x="222551" y="244320"/>
                    <a:pt x="236217" y="255901"/>
                  </a:cubicBezTo>
                  <a:cubicBezTo>
                    <a:pt x="249883" y="267482"/>
                    <a:pt x="263760" y="278831"/>
                    <a:pt x="277870" y="289896"/>
                  </a:cubicBezTo>
                  <a:cubicBezTo>
                    <a:pt x="291980" y="300961"/>
                    <a:pt x="306325" y="311742"/>
                    <a:pt x="320922" y="322181"/>
                  </a:cubicBezTo>
                  <a:cubicBezTo>
                    <a:pt x="335518" y="332621"/>
                    <a:pt x="350368" y="342719"/>
                    <a:pt x="365479" y="352417"/>
                  </a:cubicBezTo>
                  <a:cubicBezTo>
                    <a:pt x="380591" y="362115"/>
                    <a:pt x="395965" y="371412"/>
                    <a:pt x="411600" y="380249"/>
                  </a:cubicBezTo>
                  <a:cubicBezTo>
                    <a:pt x="427236" y="389086"/>
                    <a:pt x="443133" y="397462"/>
                    <a:pt x="459280" y="405323"/>
                  </a:cubicBezTo>
                  <a:cubicBezTo>
                    <a:pt x="475426" y="413184"/>
                    <a:pt x="491822" y="420528"/>
                    <a:pt x="508441" y="427310"/>
                  </a:cubicBezTo>
                  <a:cubicBezTo>
                    <a:pt x="525059" y="434092"/>
                    <a:pt x="541902" y="440311"/>
                    <a:pt x="558933" y="445933"/>
                  </a:cubicBezTo>
                  <a:cubicBezTo>
                    <a:pt x="575965" y="451554"/>
                    <a:pt x="593185" y="456579"/>
                    <a:pt x="610545" y="460991"/>
                  </a:cubicBezTo>
                  <a:cubicBezTo>
                    <a:pt x="627905" y="465404"/>
                    <a:pt x="645405" y="469205"/>
                    <a:pt x="663020" y="472382"/>
                  </a:cubicBezTo>
                  <a:cubicBezTo>
                    <a:pt x="680634" y="475560"/>
                    <a:pt x="698364" y="478112"/>
                    <a:pt x="716081" y="480105"/>
                  </a:cubicBezTo>
                  <a:cubicBezTo>
                    <a:pt x="733799" y="482098"/>
                    <a:pt x="751505" y="483531"/>
                    <a:pt x="769463" y="484252"/>
                  </a:cubicBezTo>
                  <a:cubicBezTo>
                    <a:pt x="787421" y="484973"/>
                    <a:pt x="805630" y="484982"/>
                    <a:pt x="823840" y="484991"/>
                  </a:cubicBezTo>
                  <a:cubicBezTo>
                    <a:pt x="826576" y="484993"/>
                    <a:pt x="828400" y="483265"/>
                    <a:pt x="828400" y="481175"/>
                  </a:cubicBezTo>
                  <a:cubicBezTo>
                    <a:pt x="828400" y="479085"/>
                    <a:pt x="826574" y="477456"/>
                    <a:pt x="823840" y="477359"/>
                  </a:cubicBezTo>
                  <a:cubicBezTo>
                    <a:pt x="805811" y="476719"/>
                    <a:pt x="787782" y="476080"/>
                    <a:pt x="770061" y="474739"/>
                  </a:cubicBezTo>
                  <a:cubicBezTo>
                    <a:pt x="752339" y="473399"/>
                    <a:pt x="734925" y="471357"/>
                    <a:pt x="717543" y="468769"/>
                  </a:cubicBezTo>
                  <a:cubicBezTo>
                    <a:pt x="700161" y="466181"/>
                    <a:pt x="682812" y="463048"/>
                    <a:pt x="665622" y="459311"/>
                  </a:cubicBezTo>
                  <a:cubicBezTo>
                    <a:pt x="648433" y="455573"/>
                    <a:pt x="631404" y="451231"/>
                    <a:pt x="614555" y="446302"/>
                  </a:cubicBezTo>
                  <a:cubicBezTo>
                    <a:pt x="597705" y="441372"/>
                    <a:pt x="581035" y="435855"/>
                    <a:pt x="564588" y="429767"/>
                  </a:cubicBezTo>
                  <a:cubicBezTo>
                    <a:pt x="548140" y="423680"/>
                    <a:pt x="531915" y="417021"/>
                    <a:pt x="515938" y="409825"/>
                  </a:cubicBezTo>
                  <a:cubicBezTo>
                    <a:pt x="499961" y="402630"/>
                    <a:pt x="484232" y="394898"/>
                    <a:pt x="468768" y="386675"/>
                  </a:cubicBezTo>
                  <a:cubicBezTo>
                    <a:pt x="453305" y="378452"/>
                    <a:pt x="438106" y="369737"/>
                    <a:pt x="423178" y="360582"/>
                  </a:cubicBezTo>
                  <a:cubicBezTo>
                    <a:pt x="408249" y="351427"/>
                    <a:pt x="393590" y="341832"/>
                    <a:pt x="379195" y="331851"/>
                  </a:cubicBezTo>
                  <a:cubicBezTo>
                    <a:pt x="364800" y="321870"/>
                    <a:pt x="350669" y="311504"/>
                    <a:pt x="336786" y="300806"/>
                  </a:cubicBezTo>
                  <a:cubicBezTo>
                    <a:pt x="322903" y="290108"/>
                    <a:pt x="309269" y="279079"/>
                    <a:pt x="295861" y="267769"/>
                  </a:cubicBezTo>
                  <a:cubicBezTo>
                    <a:pt x="282453" y="256460"/>
                    <a:pt x="269271" y="244870"/>
                    <a:pt x="256288" y="233047"/>
                  </a:cubicBezTo>
                  <a:cubicBezTo>
                    <a:pt x="243306" y="221224"/>
                    <a:pt x="230523" y="209168"/>
                    <a:pt x="217908" y="196923"/>
                  </a:cubicBezTo>
                  <a:cubicBezTo>
                    <a:pt x="205294" y="184677"/>
                    <a:pt x="192849" y="172242"/>
                    <a:pt x="180540" y="159656"/>
                  </a:cubicBezTo>
                  <a:cubicBezTo>
                    <a:pt x="168231" y="147070"/>
                    <a:pt x="156059" y="134333"/>
                    <a:pt x="143990" y="121481"/>
                  </a:cubicBezTo>
                  <a:cubicBezTo>
                    <a:pt x="131922" y="108628"/>
                    <a:pt x="119956" y="95661"/>
                    <a:pt x="108060" y="82610"/>
                  </a:cubicBezTo>
                  <a:cubicBezTo>
                    <a:pt x="96164" y="69559"/>
                    <a:pt x="84337" y="56425"/>
                    <a:pt x="72545" y="43239"/>
                  </a:cubicBezTo>
                  <a:cubicBezTo>
                    <a:pt x="60753" y="30052"/>
                    <a:pt x="48996" y="16813"/>
                    <a:pt x="37240" y="3551"/>
                  </a:cubicBezTo>
                  <a:cubicBezTo>
                    <a:pt x="25483" y="-9712"/>
                    <a:pt x="13727" y="-22999"/>
                    <a:pt x="1936" y="-36280"/>
                  </a:cubicBezTo>
                  <a:cubicBezTo>
                    <a:pt x="-9854" y="-49561"/>
                    <a:pt x="-21680" y="-62837"/>
                    <a:pt x="-33573" y="-76079"/>
                  </a:cubicBezTo>
                  <a:cubicBezTo>
                    <a:pt x="-45467" y="-89322"/>
                    <a:pt x="-57429" y="-102531"/>
                    <a:pt x="-69500" y="-115672"/>
                  </a:cubicBezTo>
                  <a:cubicBezTo>
                    <a:pt x="-81571" y="-128813"/>
                    <a:pt x="-93750" y="-141886"/>
                    <a:pt x="-106055" y="-154873"/>
                  </a:cubicBezTo>
                  <a:cubicBezTo>
                    <a:pt x="-118359" y="-167861"/>
                    <a:pt x="-130789" y="-180763"/>
                    <a:pt x="-143449" y="-193484"/>
                  </a:cubicBezTo>
                  <a:cubicBezTo>
                    <a:pt x="-156109" y="-206206"/>
                    <a:pt x="-169001" y="-218747"/>
                    <a:pt x="-181892" y="-231287"/>
                  </a:cubicBezTo>
                  <a:close/>
                </a:path>
              </a:pathLst>
            </a:custGeom>
            <a:solidFill>
              <a:schemeClr val="accent4"/>
            </a:solidFill>
            <a:ln w="7600" cap="rnd">
              <a:solidFill>
                <a:srgbClr val="FFC000"/>
              </a:solidFill>
              <a:round/>
            </a:ln>
          </p:spPr>
        </p:sp>
        <p:sp>
          <p:nvSpPr>
            <p:cNvPr id="146" name="MainTopic"/>
            <p:cNvSpPr/>
            <p:nvPr/>
          </p:nvSpPr>
          <p:spPr>
            <a:xfrm>
              <a:off x="13720" y="8866"/>
              <a:ext cx="3596" cy="100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密度与社会生活</a:t>
              </a:r>
              <a:endParaRPr sz="2400">
                <a:solidFill>
                  <a:srgbClr val="303030"/>
                </a:solidFill>
                <a:latin typeface="宋体" panose="02010600030101010101" pitchFamily="2" charset="-122"/>
              </a:endParaRPr>
            </a:p>
          </p:txBody>
        </p:sp>
      </p:grpSp>
      <p:grpSp>
        <p:nvGrpSpPr>
          <p:cNvPr id="59" name="组合 58"/>
          <p:cNvGrpSpPr/>
          <p:nvPr/>
        </p:nvGrpSpPr>
        <p:grpSpPr>
          <a:xfrm>
            <a:off x="9643110" y="4488180"/>
            <a:ext cx="2077085" cy="1088390"/>
            <a:chOff x="15171" y="7223"/>
            <a:chExt cx="3271" cy="1714"/>
          </a:xfrm>
        </p:grpSpPr>
        <p:sp>
          <p:nvSpPr>
            <p:cNvPr id="149" name="MMConnector"/>
            <p:cNvSpPr/>
            <p:nvPr/>
          </p:nvSpPr>
          <p:spPr>
            <a:xfrm>
              <a:off x="15171" y="7659"/>
              <a:ext cx="615" cy="1279"/>
            </a:xfrm>
            <a:custGeom>
              <a:avLst/>
              <a:gdLst/>
              <a:ahLst/>
              <a:cxnLst/>
              <a:pathLst>
                <a:path w="250800" h="377150" fill="none">
                  <a:moveTo>
                    <a:pt x="-125400" y="-188575"/>
                  </a:moveTo>
                  <a:cubicBezTo>
                    <a:pt x="16814" y="-188575"/>
                    <a:pt x="-47593" y="188575"/>
                    <a:pt x="125400" y="188575"/>
                  </a:cubicBezTo>
                </a:path>
              </a:pathLst>
            </a:custGeom>
            <a:noFill/>
            <a:ln w="15200" cap="rnd">
              <a:solidFill>
                <a:srgbClr val="FFC000"/>
              </a:solidFill>
              <a:round/>
            </a:ln>
          </p:spPr>
        </p:sp>
        <p:sp>
          <p:nvSpPr>
            <p:cNvPr id="148" name="SubTopic"/>
            <p:cNvSpPr/>
            <p:nvPr/>
          </p:nvSpPr>
          <p:spPr>
            <a:xfrm>
              <a:off x="15366" y="7223"/>
              <a:ext cx="3077" cy="1076"/>
            </a:xfrm>
            <a:custGeom>
              <a:avLst/>
              <a:gdLst>
                <a:gd name="rtl" fmla="*/ 54150 w 744800"/>
                <a:gd name="rtt" fmla="*/ 26030 h 317300"/>
                <a:gd name="rtr" fmla="*/ 692550 w 744800"/>
                <a:gd name="rtb" fmla="*/ 299630 h 317300"/>
              </a:gdLst>
              <a:ahLst/>
              <a:cxnLst/>
              <a:rect l="rtl" t="rtt" r="rtr" b="rtb"/>
              <a:pathLst>
                <a:path w="744800" h="317300" stroke="0">
                  <a:moveTo>
                    <a:pt x="0" y="0"/>
                  </a:moveTo>
                  <a:lnTo>
                    <a:pt x="744800" y="0"/>
                  </a:lnTo>
                  <a:lnTo>
                    <a:pt x="744800" y="317300"/>
                  </a:lnTo>
                  <a:lnTo>
                    <a:pt x="0" y="317300"/>
                  </a:lnTo>
                  <a:lnTo>
                    <a:pt x="0" y="0"/>
                  </a:lnTo>
                  <a:close/>
                </a:path>
                <a:path w="744800" h="317300" fill="none">
                  <a:moveTo>
                    <a:pt x="0" y="317300"/>
                  </a:moveTo>
                  <a:lnTo>
                    <a:pt x="744800" y="317300"/>
                  </a:lnTo>
                </a:path>
              </a:pathLst>
            </a:custGeom>
            <a:noFill/>
            <a:ln w="15200" cap="flat">
              <a:solidFill>
                <a:srgbClr val="FFC000"/>
              </a:solidFill>
              <a:round/>
            </a:ln>
          </p:spPr>
          <p:txBody>
            <a:bodyPr wrap="square" lIns="0" tIns="0" rIns="0" bIns="22500" rtlCol="0" anchor="ctr"/>
            <a:p>
              <a:pPr algn="l"/>
              <a:r>
                <a:rPr sz="2400">
                  <a:solidFill>
                    <a:srgbClr val="303030"/>
                  </a:solidFill>
                  <a:latin typeface="宋体" panose="02010600030101010101" pitchFamily="2" charset="-122"/>
                </a:rPr>
                <a:t>误差分析及方法改进</a:t>
              </a:r>
              <a:endParaRPr sz="2400">
                <a:solidFill>
                  <a:srgbClr val="303030"/>
                </a:solidFill>
                <a:latin typeface="宋体" panose="02010600030101010101" pitchFamily="2" charset="-122"/>
              </a:endParaRPr>
            </a:p>
          </p:txBody>
        </p:sp>
      </p:grpSp>
      <p:grpSp>
        <p:nvGrpSpPr>
          <p:cNvPr id="60" name="组合 59"/>
          <p:cNvGrpSpPr/>
          <p:nvPr/>
        </p:nvGrpSpPr>
        <p:grpSpPr>
          <a:xfrm>
            <a:off x="945515" y="2601595"/>
            <a:ext cx="2475865" cy="1332230"/>
            <a:chOff x="1274" y="4956"/>
            <a:chExt cx="3899" cy="2098"/>
          </a:xfrm>
        </p:grpSpPr>
        <p:sp>
          <p:nvSpPr>
            <p:cNvPr id="61" name="MMConnector"/>
            <p:cNvSpPr/>
            <p:nvPr/>
          </p:nvSpPr>
          <p:spPr>
            <a:xfrm>
              <a:off x="4558" y="4956"/>
              <a:ext cx="615" cy="2098"/>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62" name="SubTopic"/>
            <p:cNvSpPr/>
            <p:nvPr/>
          </p:nvSpPr>
          <p:spPr>
            <a:xfrm>
              <a:off x="1274" y="5296"/>
              <a:ext cx="2986" cy="685"/>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质量</a:t>
              </a:r>
              <a:r>
                <a:rPr lang="zh-CN" sz="2400">
                  <a:solidFill>
                    <a:srgbClr val="303030"/>
                  </a:solidFill>
                  <a:latin typeface="宋体" panose="02010600030101010101" pitchFamily="2" charset="-122"/>
                </a:rPr>
                <a:t>的测量</a:t>
              </a:r>
              <a:endParaRPr lang="zh-CN" sz="2400">
                <a:solidFill>
                  <a:srgbClr val="303030"/>
                </a:solidFill>
                <a:latin typeface="宋体" panose="02010600030101010101" pitchFamily="2" charset="-122"/>
              </a:endParaRPr>
            </a:p>
          </p:txBody>
        </p:sp>
      </p:grpSp>
      <p:grpSp>
        <p:nvGrpSpPr>
          <p:cNvPr id="63" name="组合 62"/>
          <p:cNvGrpSpPr/>
          <p:nvPr/>
        </p:nvGrpSpPr>
        <p:grpSpPr>
          <a:xfrm>
            <a:off x="3242310" y="1598930"/>
            <a:ext cx="1883410" cy="2479040"/>
            <a:chOff x="5091" y="2673"/>
            <a:chExt cx="2966" cy="3904"/>
          </a:xfrm>
        </p:grpSpPr>
        <p:sp>
          <p:nvSpPr>
            <p:cNvPr id="64" name="MainTopic"/>
            <p:cNvSpPr/>
            <p:nvPr/>
          </p:nvSpPr>
          <p:spPr>
            <a:xfrm>
              <a:off x="5091" y="2673"/>
              <a:ext cx="1453" cy="1006"/>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质量</a:t>
              </a:r>
              <a:endParaRPr sz="2400">
                <a:solidFill>
                  <a:srgbClr val="303030"/>
                </a:solidFill>
                <a:latin typeface="宋体" panose="02010600030101010101" pitchFamily="2" charset="-122"/>
              </a:endParaRPr>
            </a:p>
          </p:txBody>
        </p:sp>
        <p:sp>
          <p:nvSpPr>
            <p:cNvPr id="65" name="MMConnector"/>
            <p:cNvSpPr/>
            <p:nvPr/>
          </p:nvSpPr>
          <p:spPr>
            <a:xfrm flipH="1">
              <a:off x="6319" y="4649"/>
              <a:ext cx="1739" cy="1928"/>
            </a:xfrm>
            <a:custGeom>
              <a:avLst/>
              <a:gdLst/>
              <a:ahLst/>
              <a:cxnLst/>
              <a:pathLst>
                <a:path w="945867" h="449486">
                  <a:moveTo>
                    <a:pt x="-137093" y="81289"/>
                  </a:moveTo>
                  <a:cubicBezTo>
                    <a:pt x="-153048" y="91883"/>
                    <a:pt x="-156620" y="109233"/>
                    <a:pt x="-148333" y="121290"/>
                  </a:cubicBezTo>
                  <a:cubicBezTo>
                    <a:pt x="-140047" y="133347"/>
                    <a:pt x="-122450" y="136398"/>
                    <a:pt x="-106961" y="125133"/>
                  </a:cubicBezTo>
                  <a:cubicBezTo>
                    <a:pt x="-92491" y="114608"/>
                    <a:pt x="-78020" y="104084"/>
                    <a:pt x="-63678" y="93439"/>
                  </a:cubicBezTo>
                  <a:cubicBezTo>
                    <a:pt x="-49336" y="82795"/>
                    <a:pt x="-35122" y="72031"/>
                    <a:pt x="-20966" y="61228"/>
                  </a:cubicBezTo>
                  <a:cubicBezTo>
                    <a:pt x="-6810" y="50424"/>
                    <a:pt x="7289" y="39581"/>
                    <a:pt x="21349" y="28723"/>
                  </a:cubicBezTo>
                  <a:cubicBezTo>
                    <a:pt x="35410" y="17866"/>
                    <a:pt x="49432" y="6995"/>
                    <a:pt x="63449" y="-3851"/>
                  </a:cubicBezTo>
                  <a:cubicBezTo>
                    <a:pt x="77466" y="-14697"/>
                    <a:pt x="91478" y="-25516"/>
                    <a:pt x="105516" y="-36274"/>
                  </a:cubicBezTo>
                  <a:cubicBezTo>
                    <a:pt x="119554" y="-47031"/>
                    <a:pt x="133617" y="-57726"/>
                    <a:pt x="147737" y="-68320"/>
                  </a:cubicBezTo>
                  <a:cubicBezTo>
                    <a:pt x="161856" y="-78913"/>
                    <a:pt x="176031" y="-89406"/>
                    <a:pt x="190291" y="-99758"/>
                  </a:cubicBezTo>
                  <a:cubicBezTo>
                    <a:pt x="204551" y="-110110"/>
                    <a:pt x="218897" y="-120321"/>
                    <a:pt x="233354" y="-130349"/>
                  </a:cubicBezTo>
                  <a:cubicBezTo>
                    <a:pt x="247812" y="-140377"/>
                    <a:pt x="262382" y="-150223"/>
                    <a:pt x="277088" y="-159843"/>
                  </a:cubicBezTo>
                  <a:cubicBezTo>
                    <a:pt x="291795" y="-169462"/>
                    <a:pt x="306638" y="-178856"/>
                    <a:pt x="321638" y="-187978"/>
                  </a:cubicBezTo>
                  <a:cubicBezTo>
                    <a:pt x="336638" y="-197100"/>
                    <a:pt x="351795" y="-205951"/>
                    <a:pt x="367124" y="-214486"/>
                  </a:cubicBezTo>
                  <a:cubicBezTo>
                    <a:pt x="382452" y="-223020"/>
                    <a:pt x="397953" y="-231237"/>
                    <a:pt x="413633" y="-239093"/>
                  </a:cubicBezTo>
                  <a:cubicBezTo>
                    <a:pt x="429313" y="-246950"/>
                    <a:pt x="445174" y="-254444"/>
                    <a:pt x="461215" y="-261535"/>
                  </a:cubicBezTo>
                  <a:cubicBezTo>
                    <a:pt x="477257" y="-268626"/>
                    <a:pt x="493480" y="-275313"/>
                    <a:pt x="509874" y="-281560"/>
                  </a:cubicBezTo>
                  <a:cubicBezTo>
                    <a:pt x="526268" y="-287807"/>
                    <a:pt x="542834" y="-293614"/>
                    <a:pt x="559565" y="-298951"/>
                  </a:cubicBezTo>
                  <a:cubicBezTo>
                    <a:pt x="576296" y="-304288"/>
                    <a:pt x="593191" y="-309154"/>
                    <a:pt x="610198" y="-313533"/>
                  </a:cubicBezTo>
                  <a:cubicBezTo>
                    <a:pt x="627205" y="-317913"/>
                    <a:pt x="644325" y="-321805"/>
                    <a:pt x="661643" y="-325189"/>
                  </a:cubicBezTo>
                  <a:cubicBezTo>
                    <a:pt x="678962" y="-328574"/>
                    <a:pt x="696479" y="-331452"/>
                    <a:pt x="713743" y="-333865"/>
                  </a:cubicBezTo>
                  <a:cubicBezTo>
                    <a:pt x="731007" y="-336278"/>
                    <a:pt x="748018" y="-338227"/>
                    <a:pt x="766325" y="-339568"/>
                  </a:cubicBezTo>
                  <a:cubicBezTo>
                    <a:pt x="784632" y="-340909"/>
                    <a:pt x="804236" y="-341643"/>
                    <a:pt x="823840" y="-342376"/>
                  </a:cubicBezTo>
                  <a:cubicBezTo>
                    <a:pt x="826574" y="-342478"/>
                    <a:pt x="828400" y="-344185"/>
                    <a:pt x="828400" y="-346275"/>
                  </a:cubicBezTo>
                  <a:cubicBezTo>
                    <a:pt x="828400" y="-348365"/>
                    <a:pt x="826576" y="-350171"/>
                    <a:pt x="823840" y="-350174"/>
                  </a:cubicBezTo>
                  <a:cubicBezTo>
                    <a:pt x="804055" y="-350195"/>
                    <a:pt x="784271" y="-350215"/>
                    <a:pt x="765735" y="-349619"/>
                  </a:cubicBezTo>
                  <a:cubicBezTo>
                    <a:pt x="747200" y="-349023"/>
                    <a:pt x="729914" y="-347810"/>
                    <a:pt x="712330" y="-346122"/>
                  </a:cubicBezTo>
                  <a:cubicBezTo>
                    <a:pt x="694746" y="-344433"/>
                    <a:pt x="676864" y="-342269"/>
                    <a:pt x="659138" y="-339581"/>
                  </a:cubicBezTo>
                  <a:cubicBezTo>
                    <a:pt x="641412" y="-336894"/>
                    <a:pt x="623842" y="-333683"/>
                    <a:pt x="606347" y="-329966"/>
                  </a:cubicBezTo>
                  <a:cubicBezTo>
                    <a:pt x="588851" y="-326250"/>
                    <a:pt x="571429" y="-322028"/>
                    <a:pt x="554139" y="-317315"/>
                  </a:cubicBezTo>
                  <a:cubicBezTo>
                    <a:pt x="536849" y="-312602"/>
                    <a:pt x="519692" y="-307399"/>
                    <a:pt x="502681" y="-301735"/>
                  </a:cubicBezTo>
                  <a:cubicBezTo>
                    <a:pt x="485671" y="-296072"/>
                    <a:pt x="468807" y="-289948"/>
                    <a:pt x="452107" y="-283403"/>
                  </a:cubicBezTo>
                  <a:cubicBezTo>
                    <a:pt x="435408" y="-276858"/>
                    <a:pt x="418873" y="-269891"/>
                    <a:pt x="402509" y="-262548"/>
                  </a:cubicBezTo>
                  <a:cubicBezTo>
                    <a:pt x="386144" y="-255205"/>
                    <a:pt x="369951" y="-247486"/>
                    <a:pt x="353927" y="-239440"/>
                  </a:cubicBezTo>
                  <a:cubicBezTo>
                    <a:pt x="337903" y="-231394"/>
                    <a:pt x="322049" y="-223021"/>
                    <a:pt x="306356" y="-214372"/>
                  </a:cubicBezTo>
                  <a:cubicBezTo>
                    <a:pt x="290663" y="-205723"/>
                    <a:pt x="275131" y="-196797"/>
                    <a:pt x="259745" y="-187646"/>
                  </a:cubicBezTo>
                  <a:cubicBezTo>
                    <a:pt x="244359" y="-178495"/>
                    <a:pt x="229120" y="-169118"/>
                    <a:pt x="214007" y="-159563"/>
                  </a:cubicBezTo>
                  <a:cubicBezTo>
                    <a:pt x="198895" y="-150008"/>
                    <a:pt x="183909" y="-140277"/>
                    <a:pt x="169027" y="-130414"/>
                  </a:cubicBezTo>
                  <a:cubicBezTo>
                    <a:pt x="154145" y="-120552"/>
                    <a:pt x="139366" y="-110559"/>
                    <a:pt x="124667" y="-100480"/>
                  </a:cubicBezTo>
                  <a:cubicBezTo>
                    <a:pt x="109967" y="-90401"/>
                    <a:pt x="95346" y="-80236"/>
                    <a:pt x="80778" y="-70028"/>
                  </a:cubicBezTo>
                  <a:cubicBezTo>
                    <a:pt x="66209" y="-59820"/>
                    <a:pt x="51692" y="-49569"/>
                    <a:pt x="37202" y="-39314"/>
                  </a:cubicBezTo>
                  <a:cubicBezTo>
                    <a:pt x="22712" y="-29060"/>
                    <a:pt x="8247" y="-18803"/>
                    <a:pt x="-6219" y="-8586"/>
                  </a:cubicBezTo>
                  <a:cubicBezTo>
                    <a:pt x="-20685" y="1630"/>
                    <a:pt x="-35153" y="11806"/>
                    <a:pt x="-49642" y="21916"/>
                  </a:cubicBezTo>
                  <a:cubicBezTo>
                    <a:pt x="-64131" y="32025"/>
                    <a:pt x="-78641" y="42068"/>
                    <a:pt x="-93220" y="51953"/>
                  </a:cubicBezTo>
                  <a:cubicBezTo>
                    <a:pt x="-107798" y="61837"/>
                    <a:pt x="-122446" y="71563"/>
                    <a:pt x="-137093" y="81289"/>
                  </a:cubicBezTo>
                  <a:close/>
                </a:path>
              </a:pathLst>
            </a:custGeom>
            <a:solidFill>
              <a:schemeClr val="accent4"/>
            </a:solidFill>
            <a:ln w="7600" cap="rnd">
              <a:solidFill>
                <a:srgbClr val="FFC000"/>
              </a:solidFill>
              <a:round/>
            </a:ln>
          </p:spPr>
        </p:sp>
      </p:grpSp>
      <p:grpSp>
        <p:nvGrpSpPr>
          <p:cNvPr id="66" name="组合 65"/>
          <p:cNvGrpSpPr/>
          <p:nvPr/>
        </p:nvGrpSpPr>
        <p:grpSpPr>
          <a:xfrm>
            <a:off x="1389380" y="3440430"/>
            <a:ext cx="1960245" cy="1156335"/>
            <a:chOff x="2312" y="3113"/>
            <a:chExt cx="3087" cy="1821"/>
          </a:xfrm>
        </p:grpSpPr>
        <p:sp>
          <p:nvSpPr>
            <p:cNvPr id="67" name="MMConnector"/>
            <p:cNvSpPr/>
            <p:nvPr/>
          </p:nvSpPr>
          <p:spPr>
            <a:xfrm>
              <a:off x="4784" y="4128"/>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68" name="SubTopic"/>
            <p:cNvSpPr/>
            <p:nvPr/>
          </p:nvSpPr>
          <p:spPr>
            <a:xfrm>
              <a:off x="2312" y="3113"/>
              <a:ext cx="2165"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测量过程</a:t>
              </a:r>
              <a:endParaRPr lang="zh-CN" sz="2400">
                <a:solidFill>
                  <a:srgbClr val="303030"/>
                </a:solidFill>
                <a:latin typeface="宋体" panose="02010600030101010101" pitchFamily="2" charset="-122"/>
              </a:endParaRPr>
            </a:p>
          </p:txBody>
        </p:sp>
      </p:grpSp>
      <p:grpSp>
        <p:nvGrpSpPr>
          <p:cNvPr id="69" name="组合 68"/>
          <p:cNvGrpSpPr/>
          <p:nvPr/>
        </p:nvGrpSpPr>
        <p:grpSpPr>
          <a:xfrm>
            <a:off x="1389380" y="3910965"/>
            <a:ext cx="1887855" cy="450215"/>
            <a:chOff x="2312" y="3854"/>
            <a:chExt cx="2973" cy="709"/>
          </a:xfrm>
        </p:grpSpPr>
        <p:sp>
          <p:nvSpPr>
            <p:cNvPr id="70" name="MMConnector"/>
            <p:cNvSpPr/>
            <p:nvPr/>
          </p:nvSpPr>
          <p:spPr>
            <a:xfrm>
              <a:off x="4671" y="4499"/>
              <a:ext cx="615" cy="64"/>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71" name="SubTopic"/>
            <p:cNvSpPr/>
            <p:nvPr/>
          </p:nvSpPr>
          <p:spPr>
            <a:xfrm>
              <a:off x="2312" y="3854"/>
              <a:ext cx="2121"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FFC000"/>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天平的读数</a:t>
              </a:r>
              <a:endParaRPr lang="zh-CN" sz="2400">
                <a:solidFill>
                  <a:srgbClr val="303030"/>
                </a:solidFill>
                <a:latin typeface="宋体" panose="02010600030101010101" pitchFamily="2" charset="-122"/>
              </a:endParaRPr>
            </a:p>
          </p:txBody>
        </p:sp>
      </p:grpSp>
      <p:grpSp>
        <p:nvGrpSpPr>
          <p:cNvPr id="72" name="组合 71"/>
          <p:cNvGrpSpPr/>
          <p:nvPr/>
        </p:nvGrpSpPr>
        <p:grpSpPr>
          <a:xfrm>
            <a:off x="1389380" y="4299585"/>
            <a:ext cx="1960245" cy="686435"/>
            <a:chOff x="2312" y="4466"/>
            <a:chExt cx="3087" cy="1081"/>
          </a:xfrm>
        </p:grpSpPr>
        <p:sp>
          <p:nvSpPr>
            <p:cNvPr id="73" name="MMConnector"/>
            <p:cNvSpPr/>
            <p:nvPr/>
          </p:nvSpPr>
          <p:spPr>
            <a:xfrm>
              <a:off x="4784" y="4870"/>
              <a:ext cx="615" cy="677"/>
            </a:xfrm>
            <a:custGeom>
              <a:avLst/>
              <a:gdLst/>
              <a:ahLst/>
              <a:cxnLst/>
              <a:pathLst>
                <a:path w="250800" h="199500" fill="none">
                  <a:moveTo>
                    <a:pt x="125400" y="-99750"/>
                  </a:moveTo>
                  <a:cubicBezTo>
                    <a:pt x="1957" y="-99750"/>
                    <a:pt x="3793" y="99750"/>
                    <a:pt x="-125400" y="99750"/>
                  </a:cubicBezTo>
                </a:path>
              </a:pathLst>
            </a:custGeom>
            <a:noFill/>
            <a:ln w="15200" cap="rnd">
              <a:solidFill>
                <a:srgbClr val="FFC000"/>
              </a:solidFill>
              <a:round/>
            </a:ln>
          </p:spPr>
        </p:sp>
        <p:sp>
          <p:nvSpPr>
            <p:cNvPr id="74" name="SubTopic"/>
            <p:cNvSpPr/>
            <p:nvPr/>
          </p:nvSpPr>
          <p:spPr>
            <a:xfrm>
              <a:off x="2312" y="4466"/>
              <a:ext cx="2164" cy="74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FFC000"/>
              </a:solidFill>
              <a:round/>
            </a:ln>
          </p:spPr>
          <p:txBody>
            <a:bodyPr wrap="none" lIns="0" tIns="0" rIns="0" bIns="22500" rtlCol="0" anchor="ctr"/>
            <a:p>
              <a:pPr algn="ctr"/>
              <a:r>
                <a:rPr lang="zh-CN" sz="2400">
                  <a:solidFill>
                    <a:srgbClr val="303030"/>
                  </a:solidFill>
                  <a:latin typeface="宋体" panose="02010600030101010101" pitchFamily="2" charset="-122"/>
                </a:rPr>
                <a:t>注意事项</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blinds(horizontal)">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linds(horizontal)">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linds(horizont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linds(horizontal)">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horizontal)">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linds(horizontal)">
                                      <p:cBhvr>
                                        <p:cTn id="37" dur="5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linds(horizontal)">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linds(horizontal)">
                                      <p:cBhvr>
                                        <p:cTn id="47" dur="500"/>
                                        <p:tgtEl>
                                          <p:spTgt spid="6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blinds(horizontal)">
                                      <p:cBhvr>
                                        <p:cTn id="52" dur="500"/>
                                        <p:tgtEl>
                                          <p:spTgt spid="6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blinds(horizontal)">
                                      <p:cBhvr>
                                        <p:cTn id="57" dur="500"/>
                                        <p:tgtEl>
                                          <p:spTgt spid="7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linds(horizontal)">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blinds(horizontal)">
                                      <p:cBhvr>
                                        <p:cTn id="72" dur="500"/>
                                        <p:tgtEl>
                                          <p:spTgt spid="5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blinds(horizontal)">
                                      <p:cBhvr>
                                        <p:cTn id="77" dur="500"/>
                                        <p:tgtEl>
                                          <p:spTgt spid="5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blinds(horizontal)">
                                      <p:cBhvr>
                                        <p:cTn id="82" dur="500"/>
                                        <p:tgtEl>
                                          <p:spTgt spid="5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blinds(horizontal)">
                                      <p:cBhvr>
                                        <p:cTn id="87" dur="500"/>
                                        <p:tgtEl>
                                          <p:spTgt spid="55"/>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51"/>
                                        </p:tgtEl>
                                        <p:attrNameLst>
                                          <p:attrName>style.visibility</p:attrName>
                                        </p:attrNameLst>
                                      </p:cBhvr>
                                      <p:to>
                                        <p:strVal val="visible"/>
                                      </p:to>
                                    </p:set>
                                    <p:animEffect transition="in" filter="blinds(horizontal)">
                                      <p:cBhvr>
                                        <p:cTn id="92" dur="500"/>
                                        <p:tgtEl>
                                          <p:spTgt spid="5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56"/>
                                        </p:tgtEl>
                                        <p:attrNameLst>
                                          <p:attrName>style.visibility</p:attrName>
                                        </p:attrNameLst>
                                      </p:cBhvr>
                                      <p:to>
                                        <p:strVal val="visible"/>
                                      </p:to>
                                    </p:set>
                                    <p:animEffect transition="in" filter="blinds(horizontal)">
                                      <p:cBhvr>
                                        <p:cTn id="97" dur="500"/>
                                        <p:tgtEl>
                                          <p:spTgt spid="5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blinds(horizontal)">
                                      <p:cBhvr>
                                        <p:cTn id="102" dur="500"/>
                                        <p:tgtEl>
                                          <p:spTgt spid="57"/>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blinds(horizontal)">
                                      <p:cBhvr>
                                        <p:cTn id="107" dur="500"/>
                                        <p:tgtEl>
                                          <p:spTgt spid="59"/>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58"/>
                                        </p:tgtEl>
                                        <p:attrNameLst>
                                          <p:attrName>style.visibility</p:attrName>
                                        </p:attrNameLst>
                                      </p:cBhvr>
                                      <p:to>
                                        <p:strVal val="visible"/>
                                      </p:to>
                                    </p:set>
                                    <p:animEffect transition="in" filter="blinds(horizontal)">
                                      <p:cBhvr>
                                        <p:cTn id="11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963295" y="1530985"/>
            <a:ext cx="10424795" cy="470789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[2017</a:t>
            </a:r>
            <a:r>
              <a:rPr lang="zh-CN" sz="2400">
                <a:cs typeface="楷体_GB2312" charset="0"/>
              </a:rPr>
              <a:t>陕西</a:t>
            </a:r>
            <a:r>
              <a:rPr lang="en-US" sz="2400">
                <a:latin typeface="Times New Roman" panose="02020603050405020304" pitchFamily="18" charset="0"/>
                <a:cs typeface="楷体_GB2312" charset="0"/>
              </a:rPr>
              <a:t>30(3)</a:t>
            </a:r>
            <a:r>
              <a:rPr lang="zh-CN" sz="2400">
                <a:cs typeface="楷体_GB2312" charset="0"/>
              </a:rPr>
              <a:t>题</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如图所示，量筒中液体的体积为</a:t>
            </a:r>
            <a:r>
              <a:rPr lang="en-US" sz="2400">
                <a:latin typeface="Times New Roman" panose="02020603050405020304" pitchFamily="18" charset="0"/>
                <a:ea typeface="宋体" panose="02010600030101010101" pitchFamily="2" charset="-122"/>
              </a:rPr>
              <a:t>________mL.</a:t>
            </a: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200000"/>
              </a:lnSpc>
            </a:pP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7. </a:t>
            </a:r>
            <a:r>
              <a:rPr lang="en-US" sz="2400">
                <a:latin typeface="Times New Roman" panose="02020603050405020304" pitchFamily="18" charset="0"/>
                <a:cs typeface="楷体_GB2312" charset="0"/>
              </a:rPr>
              <a:t>[2014</a:t>
            </a:r>
            <a:r>
              <a:rPr lang="zh-CN" sz="2400">
                <a:cs typeface="楷体_GB2312" charset="0"/>
              </a:rPr>
              <a:t>陕西</a:t>
            </a:r>
            <a:r>
              <a:rPr lang="en-US" sz="2400">
                <a:latin typeface="Times New Roman" panose="02020603050405020304" pitchFamily="18" charset="0"/>
                <a:cs typeface="楷体_GB2312" charset="0"/>
              </a:rPr>
              <a:t>30(2)</a:t>
            </a:r>
            <a:r>
              <a:rPr lang="zh-CN" sz="2400">
                <a:cs typeface="楷体_GB2312" charset="0"/>
              </a:rPr>
              <a:t>题</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如图为调节托盘天平时指针偏转情况，要使天平平衡，应向右调节</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a:t>
            </a:r>
            <a:endParaRPr lang="zh-CN" altLang="en-US"/>
          </a:p>
        </p:txBody>
      </p:sp>
      <p:grpSp>
        <p:nvGrpSpPr>
          <p:cNvPr id="14" name="组合 13"/>
          <p:cNvGrpSpPr/>
          <p:nvPr/>
        </p:nvGrpSpPr>
        <p:grpSpPr>
          <a:xfrm>
            <a:off x="1019175" y="1009015"/>
            <a:ext cx="10210800" cy="523080"/>
            <a:chOff x="894" y="3246"/>
            <a:chExt cx="16080" cy="824"/>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天平和量筒</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pic>
        <p:nvPicPr>
          <p:cNvPr id="2" name="图片 -2147482332"/>
          <p:cNvPicPr>
            <a:picLocks noChangeAspect="1"/>
          </p:cNvPicPr>
          <p:nvPr/>
        </p:nvPicPr>
        <p:blipFill>
          <a:blip r:embed="rId2"/>
          <a:stretch>
            <a:fillRect/>
          </a:stretch>
        </p:blipFill>
        <p:spPr>
          <a:xfrm>
            <a:off x="3587115" y="2259330"/>
            <a:ext cx="1553210" cy="2276475"/>
          </a:xfrm>
          <a:prstGeom prst="rect">
            <a:avLst/>
          </a:prstGeom>
          <a:noFill/>
          <a:ln w="9525">
            <a:noFill/>
          </a:ln>
        </p:spPr>
      </p:pic>
      <p:pic>
        <p:nvPicPr>
          <p:cNvPr id="3" name="图片 -2147482331"/>
          <p:cNvPicPr>
            <a:picLocks noChangeAspect="1"/>
          </p:cNvPicPr>
          <p:nvPr/>
        </p:nvPicPr>
        <p:blipFill>
          <a:blip r:embed="rId3"/>
          <a:stretch>
            <a:fillRect/>
          </a:stretch>
        </p:blipFill>
        <p:spPr>
          <a:xfrm>
            <a:off x="6766243" y="2679700"/>
            <a:ext cx="2899410" cy="1712595"/>
          </a:xfrm>
          <a:prstGeom prst="rect">
            <a:avLst/>
          </a:prstGeom>
          <a:noFill/>
          <a:ln w="9525">
            <a:noFill/>
          </a:ln>
        </p:spPr>
      </p:pic>
      <p:sp>
        <p:nvSpPr>
          <p:cNvPr id="101" name="文本框 100"/>
          <p:cNvSpPr txBox="1"/>
          <p:nvPr/>
        </p:nvSpPr>
        <p:spPr>
          <a:xfrm>
            <a:off x="3684905" y="4679315"/>
            <a:ext cx="135763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 </a:t>
            </a:r>
            <a:endParaRPr lang="zh-CN" altLang="en-US"/>
          </a:p>
        </p:txBody>
      </p:sp>
      <p:sp>
        <p:nvSpPr>
          <p:cNvPr id="100" name="文本框 99"/>
          <p:cNvSpPr txBox="1"/>
          <p:nvPr/>
        </p:nvSpPr>
        <p:spPr>
          <a:xfrm>
            <a:off x="8613775" y="1655445"/>
            <a:ext cx="7924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35</a:t>
            </a:r>
            <a:endParaRPr lang="zh-CN" altLang="en-US"/>
          </a:p>
        </p:txBody>
      </p:sp>
      <p:sp>
        <p:nvSpPr>
          <p:cNvPr id="5" name="文本框 4"/>
          <p:cNvSpPr txBox="1"/>
          <p:nvPr/>
        </p:nvSpPr>
        <p:spPr>
          <a:xfrm>
            <a:off x="2639695" y="5650230"/>
            <a:ext cx="1676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平衡螺母</a:t>
            </a:r>
            <a:endParaRPr lang="zh-CN" altLang="en-US"/>
          </a:p>
        </p:txBody>
      </p:sp>
      <p:sp>
        <p:nvSpPr>
          <p:cNvPr id="6" name="文本框 5"/>
          <p:cNvSpPr txBox="1"/>
          <p:nvPr/>
        </p:nvSpPr>
        <p:spPr>
          <a:xfrm>
            <a:off x="7520940" y="4679315"/>
            <a:ext cx="139001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4900613" y="5584190"/>
            <a:ext cx="290258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                                           </a:t>
            </a:r>
            <a:endParaRPr lang="zh-CN" altLang="en-US"/>
          </a:p>
        </p:txBody>
      </p:sp>
      <p:sp>
        <p:nvSpPr>
          <p:cNvPr id="5" name="文本框 4"/>
          <p:cNvSpPr txBox="1"/>
          <p:nvPr/>
        </p:nvSpPr>
        <p:spPr>
          <a:xfrm>
            <a:off x="796925" y="1111250"/>
            <a:ext cx="1072197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[2015</a:t>
            </a:r>
            <a:r>
              <a:rPr lang="zh-CN" sz="2400">
                <a:cs typeface="楷体_GB2312" charset="0"/>
              </a:rPr>
              <a:t>陕西</a:t>
            </a:r>
            <a:r>
              <a:rPr lang="en-US" sz="2400">
                <a:latin typeface="Times New Roman" panose="02020603050405020304" pitchFamily="18" charset="0"/>
                <a:cs typeface="楷体_GB2312" charset="0"/>
              </a:rPr>
              <a:t>30(1)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如图甲所示，用放置在水平台面上的天平称量物体质量时</a:t>
            </a:r>
            <a:r>
              <a:rPr lang="zh-CN" sz="2400">
                <a:latin typeface="Times New Roman" panose="02020603050405020304" pitchFamily="18" charset="0"/>
                <a:ea typeface="宋体" panose="02010600030101010101" pitchFamily="2" charset="-122"/>
              </a:rPr>
              <a:t>，要使天平横梁水平平衡，应将平衡螺母向</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调节．图乙所示为正确测量物体质量后所用砝码的规格和标尺上游码的位置，则该物体的质量为</a:t>
            </a:r>
            <a:r>
              <a:rPr lang="en-US" sz="2400">
                <a:latin typeface="Times New Roman" panose="02020603050405020304" pitchFamily="18" charset="0"/>
                <a:ea typeface="宋体" panose="02010600030101010101" pitchFamily="2" charset="-122"/>
              </a:rPr>
              <a:t>______g.</a:t>
            </a:r>
            <a:endParaRPr lang="zh-CN" altLang="en-US"/>
          </a:p>
        </p:txBody>
      </p:sp>
      <p:pic>
        <p:nvPicPr>
          <p:cNvPr id="2" name="图片 -2147482330"/>
          <p:cNvPicPr>
            <a:picLocks noChangeAspect="1"/>
          </p:cNvPicPr>
          <p:nvPr/>
        </p:nvPicPr>
        <p:blipFill>
          <a:blip r:embed="rId1"/>
          <a:stretch>
            <a:fillRect/>
          </a:stretch>
        </p:blipFill>
        <p:spPr>
          <a:xfrm>
            <a:off x="3141345" y="3585210"/>
            <a:ext cx="6421120" cy="1827530"/>
          </a:xfrm>
          <a:prstGeom prst="rect">
            <a:avLst/>
          </a:prstGeom>
          <a:noFill/>
          <a:ln w="9525">
            <a:noFill/>
          </a:ln>
        </p:spPr>
      </p:pic>
      <p:sp>
        <p:nvSpPr>
          <p:cNvPr id="100" name="文本框 99"/>
          <p:cNvSpPr txBox="1"/>
          <p:nvPr/>
        </p:nvSpPr>
        <p:spPr>
          <a:xfrm>
            <a:off x="7129780" y="1744345"/>
            <a:ext cx="6508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
        <p:nvSpPr>
          <p:cNvPr id="3" name="文本框 2"/>
          <p:cNvSpPr txBox="1"/>
          <p:nvPr/>
        </p:nvSpPr>
        <p:spPr>
          <a:xfrm>
            <a:off x="3058160" y="2886075"/>
            <a:ext cx="8413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36.2</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1100455" y="1259205"/>
            <a:ext cx="10210800" cy="523080"/>
            <a:chOff x="894" y="3246"/>
            <a:chExt cx="16080" cy="824"/>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密度相关计算</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近6年必考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1" name="文本框 100"/>
          <p:cNvSpPr txBox="1"/>
          <p:nvPr/>
        </p:nvSpPr>
        <p:spPr>
          <a:xfrm>
            <a:off x="1028700" y="1854200"/>
            <a:ext cx="1047178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[2017</a:t>
            </a:r>
            <a:r>
              <a:rPr lang="zh-CN" sz="2400">
                <a:cs typeface="楷体_GB2312" charset="0"/>
              </a:rPr>
              <a:t>副题</a:t>
            </a:r>
            <a:r>
              <a:rPr lang="en-US" sz="2400">
                <a:latin typeface="Times New Roman" panose="02020603050405020304" pitchFamily="18" charset="0"/>
                <a:cs typeface="楷体_GB2312" charset="0"/>
              </a:rPr>
              <a:t>30(1)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测量小石块密度时，天平的示数如图所示，则小石块的质量为</a:t>
            </a:r>
            <a:r>
              <a:rPr lang="en-US" sz="2400">
                <a:latin typeface="Times New Roman" panose="02020603050405020304" pitchFamily="18" charset="0"/>
                <a:ea typeface="宋体" panose="02010600030101010101" pitchFamily="2" charset="-122"/>
              </a:rPr>
              <a:t>__________g</a:t>
            </a:r>
            <a:r>
              <a:rPr lang="zh-CN" sz="2400">
                <a:ea typeface="宋体" panose="02010600030101010101" pitchFamily="2" charset="-122"/>
              </a:rPr>
              <a:t>，再用量筒测得小石块体积为</a:t>
            </a:r>
            <a:r>
              <a:rPr lang="en-US" sz="2400">
                <a:latin typeface="Times New Roman" panose="02020603050405020304" pitchFamily="18" charset="0"/>
                <a:ea typeface="宋体" panose="02010600030101010101" pitchFamily="2" charset="-122"/>
              </a:rPr>
              <a:t>6 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，小石块的密度是</a:t>
            </a:r>
            <a:r>
              <a:rPr lang="en-US" sz="2400">
                <a:latin typeface="Times New Roman" panose="02020603050405020304" pitchFamily="18" charset="0"/>
                <a:ea typeface="宋体" panose="02010600030101010101" pitchFamily="2" charset="-122"/>
              </a:rPr>
              <a:t>_________kg/m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a:p>
        </p:txBody>
      </p:sp>
      <p:pic>
        <p:nvPicPr>
          <p:cNvPr id="2" name="图片 -2147482328"/>
          <p:cNvPicPr>
            <a:picLocks noChangeAspect="1"/>
          </p:cNvPicPr>
          <p:nvPr/>
        </p:nvPicPr>
        <p:blipFill>
          <a:blip r:embed="rId2"/>
          <a:stretch>
            <a:fillRect/>
          </a:stretch>
        </p:blipFill>
        <p:spPr>
          <a:xfrm>
            <a:off x="5017770" y="3548380"/>
            <a:ext cx="3097530" cy="1858645"/>
          </a:xfrm>
          <a:prstGeom prst="rect">
            <a:avLst/>
          </a:prstGeom>
          <a:noFill/>
          <a:ln w="9525">
            <a:noFill/>
          </a:ln>
        </p:spPr>
      </p:pic>
      <p:sp>
        <p:nvSpPr>
          <p:cNvPr id="3" name="文本框 2"/>
          <p:cNvSpPr txBox="1"/>
          <p:nvPr/>
        </p:nvSpPr>
        <p:spPr>
          <a:xfrm>
            <a:off x="5688965" y="5603875"/>
            <a:ext cx="175514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100" name="文本框 99"/>
          <p:cNvSpPr txBox="1"/>
          <p:nvPr/>
        </p:nvSpPr>
        <p:spPr>
          <a:xfrm>
            <a:off x="2681605" y="2500630"/>
            <a:ext cx="194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16.8</a:t>
            </a:r>
            <a:endParaRPr lang="zh-CN" altLang="en-US"/>
          </a:p>
        </p:txBody>
      </p:sp>
      <p:sp>
        <p:nvSpPr>
          <p:cNvPr id="4" name="文本框 3"/>
          <p:cNvSpPr txBox="1"/>
          <p:nvPr/>
        </p:nvSpPr>
        <p:spPr>
          <a:xfrm>
            <a:off x="1162685" y="3052445"/>
            <a:ext cx="13595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2.8×10</a:t>
            </a:r>
            <a:r>
              <a:rPr lang="en-US" sz="2400" baseline="30000">
                <a:solidFill>
                  <a:srgbClr val="FF0000"/>
                </a:solidFill>
                <a:latin typeface="Times New Roman" panose="02020603050405020304" pitchFamily="18" charset="0"/>
                <a:ea typeface="宋体" panose="02010600030101010101" pitchFamily="2" charset="-122"/>
              </a:rPr>
              <a:t>3</a:t>
            </a:r>
            <a:r>
              <a:rPr lang="zh-CN" sz="2400">
                <a:solidFill>
                  <a:srgbClr val="FF0000"/>
                </a:solidFill>
                <a:ea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8057515" y="5668645"/>
            <a:ext cx="156591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4" name="文本框 3"/>
          <p:cNvSpPr txBox="1"/>
          <p:nvPr/>
        </p:nvSpPr>
        <p:spPr>
          <a:xfrm>
            <a:off x="822325" y="1024890"/>
            <a:ext cx="1038733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(2018</a:t>
            </a:r>
            <a:r>
              <a:rPr lang="zh-CN" sz="2400">
                <a:cs typeface="楷体_GB2312" charset="0"/>
              </a:rPr>
              <a:t>陕西</a:t>
            </a:r>
            <a:r>
              <a:rPr lang="en-US" sz="2400">
                <a:latin typeface="Times New Roman" panose="02020603050405020304" pitchFamily="18" charset="0"/>
                <a:cs typeface="楷体_GB2312" charset="0"/>
              </a:rPr>
              <a:t>26</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如图甲，利用定滑轮和两个完全相同的小桶，测量一块蓝田玉坠的密度．将玉坠放入左侧小桶，向右侧小桶内逐渐加水至</a:t>
            </a:r>
            <a:r>
              <a:rPr lang="en-US" sz="2400">
                <a:latin typeface="Times New Roman" panose="02020603050405020304" pitchFamily="18" charset="0"/>
                <a:ea typeface="宋体" panose="02010600030101010101" pitchFamily="2" charset="-122"/>
              </a:rPr>
              <a:t>19.5 mL</a:t>
            </a:r>
            <a:r>
              <a:rPr lang="zh-CN" sz="2400">
                <a:ea typeface="宋体" panose="02010600030101010101" pitchFamily="2" charset="-122"/>
              </a:rPr>
              <a:t>时，滑轮两侧平衡，则玉坠的质量为</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__________g</a:t>
            </a:r>
            <a:r>
              <a:rPr lang="zh-CN" sz="2400">
                <a:ea typeface="宋体" panose="02010600030101010101" pitchFamily="2" charset="-122"/>
              </a:rPr>
              <a:t>．取下右侧小桶置于水平</a:t>
            </a:r>
            <a:endParaRPr lang="zh-CN" sz="2400">
              <a:ea typeface="宋体" panose="02010600030101010101" pitchFamily="2" charset="-122"/>
            </a:endParaRPr>
          </a:p>
          <a:p>
            <a:pPr>
              <a:lnSpc>
                <a:spcPct val="150000"/>
              </a:lnSpc>
            </a:pPr>
            <a:r>
              <a:rPr lang="zh-CN" sz="2400">
                <a:ea typeface="宋体" panose="02010600030101010101" pitchFamily="2" charset="-122"/>
              </a:rPr>
              <a:t>桌面上，将玉坠浸没在水中如图乙所</a:t>
            </a:r>
            <a:endParaRPr lang="zh-CN" sz="2400">
              <a:ea typeface="宋体" panose="02010600030101010101" pitchFamily="2" charset="-122"/>
            </a:endParaRPr>
          </a:p>
          <a:p>
            <a:pPr>
              <a:lnSpc>
                <a:spcPct val="150000"/>
              </a:lnSpc>
            </a:pPr>
            <a:r>
              <a:rPr lang="zh-CN" sz="2400">
                <a:ea typeface="宋体" panose="02010600030101010101" pitchFamily="2" charset="-122"/>
              </a:rPr>
              <a:t>示，此时液面示数是</a:t>
            </a:r>
            <a:r>
              <a:rPr lang="en-US" sz="2400">
                <a:latin typeface="Times New Roman" panose="02020603050405020304" pitchFamily="18" charset="0"/>
                <a:ea typeface="宋体" panose="02010600030101010101" pitchFamily="2" charset="-122"/>
              </a:rPr>
              <a:t>__________mL</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玉坠的体积是</a:t>
            </a:r>
            <a:r>
              <a:rPr lang="en-US" sz="2400">
                <a:latin typeface="Times New Roman" panose="02020603050405020304" pitchFamily="18" charset="0"/>
                <a:ea typeface="宋体" panose="02010600030101010101" pitchFamily="2" charset="-122"/>
              </a:rPr>
              <a:t>__________mL.</a:t>
            </a:r>
            <a:r>
              <a:rPr lang="zh-CN" sz="2400">
                <a:ea typeface="宋体" panose="02010600030101010101" pitchFamily="2" charset="-122"/>
              </a:rPr>
              <a:t>由此可</a:t>
            </a:r>
            <a:endParaRPr lang="zh-CN" sz="2400">
              <a:ea typeface="宋体" panose="02010600030101010101" pitchFamily="2" charset="-122"/>
            </a:endParaRPr>
          </a:p>
          <a:p>
            <a:pPr>
              <a:lnSpc>
                <a:spcPct val="150000"/>
              </a:lnSpc>
            </a:pPr>
            <a:r>
              <a:rPr lang="zh-CN" sz="2400">
                <a:ea typeface="宋体" panose="02010600030101010101" pitchFamily="2" charset="-122"/>
              </a:rPr>
              <a:t>得到</a:t>
            </a:r>
            <a:r>
              <a:rPr lang="zh-CN" sz="2400">
                <a:latin typeface="Times New Roman" panose="02020603050405020304" pitchFamily="18" charset="0"/>
                <a:ea typeface="宋体" panose="02010600030101010101" pitchFamily="2" charset="-122"/>
              </a:rPr>
              <a:t>该玉坠的密度为</a:t>
            </a:r>
            <a:r>
              <a:rPr lang="en-US" sz="2400">
                <a:latin typeface="Times New Roman" panose="02020603050405020304" pitchFamily="18" charset="0"/>
                <a:ea typeface="宋体" panose="02010600030101010101" pitchFamily="2" charset="-122"/>
              </a:rPr>
              <a:t>________g/cm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1.0</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a:p>
        </p:txBody>
      </p:sp>
      <p:pic>
        <p:nvPicPr>
          <p:cNvPr id="2" name="图片 -2147482327"/>
          <p:cNvPicPr>
            <a:picLocks noChangeAspect="1"/>
          </p:cNvPicPr>
          <p:nvPr/>
        </p:nvPicPr>
        <p:blipFill>
          <a:blip r:embed="rId1"/>
          <a:stretch>
            <a:fillRect/>
          </a:stretch>
        </p:blipFill>
        <p:spPr>
          <a:xfrm>
            <a:off x="6788150" y="2324735"/>
            <a:ext cx="4105275" cy="3343910"/>
          </a:xfrm>
          <a:prstGeom prst="rect">
            <a:avLst/>
          </a:prstGeom>
          <a:noFill/>
          <a:ln w="9525">
            <a:noFill/>
          </a:ln>
        </p:spPr>
      </p:pic>
      <p:sp>
        <p:nvSpPr>
          <p:cNvPr id="100" name="文本框 99"/>
          <p:cNvSpPr txBox="1"/>
          <p:nvPr/>
        </p:nvSpPr>
        <p:spPr>
          <a:xfrm>
            <a:off x="1212850" y="2745740"/>
            <a:ext cx="9112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19.5</a:t>
            </a:r>
            <a:endParaRPr lang="zh-CN" altLang="en-US"/>
          </a:p>
        </p:txBody>
      </p:sp>
      <p:sp>
        <p:nvSpPr>
          <p:cNvPr id="5" name="文本框 4"/>
          <p:cNvSpPr txBox="1"/>
          <p:nvPr/>
        </p:nvSpPr>
        <p:spPr>
          <a:xfrm>
            <a:off x="4016375" y="3863340"/>
            <a:ext cx="6940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26</a:t>
            </a:r>
            <a:endParaRPr lang="zh-CN" altLang="en-US"/>
          </a:p>
        </p:txBody>
      </p:sp>
      <p:sp>
        <p:nvSpPr>
          <p:cNvPr id="6" name="文本框 5"/>
          <p:cNvSpPr txBox="1"/>
          <p:nvPr/>
        </p:nvSpPr>
        <p:spPr>
          <a:xfrm>
            <a:off x="3087370" y="4413885"/>
            <a:ext cx="7588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6.5</a:t>
            </a:r>
            <a:endParaRPr lang="zh-CN" altLang="en-US"/>
          </a:p>
        </p:txBody>
      </p:sp>
      <p:sp>
        <p:nvSpPr>
          <p:cNvPr id="7" name="文本框 6"/>
          <p:cNvSpPr txBox="1"/>
          <p:nvPr/>
        </p:nvSpPr>
        <p:spPr>
          <a:xfrm>
            <a:off x="4048125" y="4987925"/>
            <a:ext cx="7277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8807450" y="4770120"/>
            <a:ext cx="197675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
        <p:nvSpPr>
          <p:cNvPr id="101" name="文本框 100"/>
          <p:cNvSpPr txBox="1"/>
          <p:nvPr/>
        </p:nvSpPr>
        <p:spPr>
          <a:xfrm>
            <a:off x="664845" y="1945640"/>
            <a:ext cx="73685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(2018</a:t>
            </a:r>
            <a:r>
              <a:rPr lang="zh-CN" sz="2400">
                <a:cs typeface="楷体_GB2312" charset="0"/>
              </a:rPr>
              <a:t>副题</a:t>
            </a:r>
            <a:r>
              <a:rPr lang="en-US" sz="2400">
                <a:latin typeface="Times New Roman" panose="02020603050405020304" pitchFamily="18" charset="0"/>
                <a:cs typeface="楷体_GB2312" charset="0"/>
              </a:rPr>
              <a:t>26</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用天平和量筒测量芒果汁的密度时，先用调好的天平测得烧杯和果汁的总质量为</a:t>
            </a:r>
            <a:r>
              <a:rPr lang="en-US" sz="2400">
                <a:latin typeface="Times New Roman" panose="02020603050405020304" pitchFamily="18" charset="0"/>
                <a:ea typeface="宋体" panose="02010600030101010101" pitchFamily="2" charset="-122"/>
              </a:rPr>
              <a:t>182.4 g</a:t>
            </a:r>
            <a:r>
              <a:rPr lang="zh-CN" sz="2400">
                <a:ea typeface="宋体" panose="02010600030101010101" pitchFamily="2" charset="-122"/>
              </a:rPr>
              <a:t>，然后将烧杯中的部分果汁倒入量筒中，量</a:t>
            </a:r>
            <a:r>
              <a:rPr lang="zh-CN" sz="2400">
                <a:latin typeface="Times New Roman" panose="02020603050405020304" pitchFamily="18" charset="0"/>
                <a:ea typeface="宋体" panose="02010600030101010101" pitchFamily="2" charset="-122"/>
              </a:rPr>
              <a:t>筒中果汁的体积恰好为</a:t>
            </a:r>
            <a:r>
              <a:rPr lang="en-US" sz="2400">
                <a:latin typeface="Times New Roman" panose="02020603050405020304" pitchFamily="18" charset="0"/>
                <a:ea typeface="宋体" panose="02010600030101010101" pitchFamily="2" charset="-122"/>
              </a:rPr>
              <a:t>30 mL</a:t>
            </a:r>
            <a:r>
              <a:rPr lang="zh-CN" sz="2400">
                <a:ea typeface="宋体" panose="02010600030101010101" pitchFamily="2" charset="-122"/>
              </a:rPr>
              <a:t>，如图所示用天平测量剩余果汁和烧杯的总质量为</a:t>
            </a:r>
            <a:r>
              <a:rPr lang="en-US" sz="2400">
                <a:latin typeface="Times New Roman" panose="02020603050405020304" pitchFamily="18" charset="0"/>
                <a:ea typeface="宋体" panose="02010600030101010101" pitchFamily="2" charset="-122"/>
              </a:rPr>
              <a:t>_______g</a:t>
            </a:r>
            <a:r>
              <a:rPr lang="zh-CN" sz="2400">
                <a:ea typeface="宋体" panose="02010600030101010101" pitchFamily="2" charset="-122"/>
              </a:rPr>
              <a:t>，则量筒中果汁的质量为</a:t>
            </a:r>
            <a:r>
              <a:rPr lang="en-US" sz="2400">
                <a:latin typeface="Times New Roman" panose="02020603050405020304" pitchFamily="18" charset="0"/>
                <a:ea typeface="宋体" panose="02010600030101010101" pitchFamily="2" charset="-122"/>
              </a:rPr>
              <a:t>________g</a:t>
            </a:r>
            <a:r>
              <a:rPr lang="zh-CN" sz="2400">
                <a:ea typeface="宋体" panose="02010600030101010101" pitchFamily="2" charset="-122"/>
              </a:rPr>
              <a:t>，测得果汁的密度为</a:t>
            </a:r>
            <a:r>
              <a:rPr lang="en-US" sz="2400">
                <a:latin typeface="Times New Roman" panose="02020603050405020304" pitchFamily="18" charset="0"/>
                <a:ea typeface="宋体" panose="02010600030101010101" pitchFamily="2" charset="-122"/>
              </a:rPr>
              <a:t>________g/cm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a:p>
        </p:txBody>
      </p:sp>
      <p:pic>
        <p:nvPicPr>
          <p:cNvPr id="2" name="图片 -2147482326"/>
          <p:cNvPicPr>
            <a:picLocks noChangeAspect="1"/>
          </p:cNvPicPr>
          <p:nvPr/>
        </p:nvPicPr>
        <p:blipFill>
          <a:blip r:embed="rId1"/>
          <a:stretch>
            <a:fillRect/>
          </a:stretch>
        </p:blipFill>
        <p:spPr>
          <a:xfrm>
            <a:off x="8164830" y="2705100"/>
            <a:ext cx="3261995" cy="1860550"/>
          </a:xfrm>
          <a:prstGeom prst="rect">
            <a:avLst/>
          </a:prstGeom>
          <a:noFill/>
          <a:ln w="9525">
            <a:noFill/>
          </a:ln>
        </p:spPr>
      </p:pic>
      <p:sp>
        <p:nvSpPr>
          <p:cNvPr id="100" name="文本框 99"/>
          <p:cNvSpPr txBox="1"/>
          <p:nvPr/>
        </p:nvSpPr>
        <p:spPr>
          <a:xfrm>
            <a:off x="4192270" y="4237990"/>
            <a:ext cx="13131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151.8</a:t>
            </a:r>
            <a:endParaRPr lang="zh-CN" altLang="en-US"/>
          </a:p>
        </p:txBody>
      </p:sp>
      <p:sp>
        <p:nvSpPr>
          <p:cNvPr id="4" name="文本框 3"/>
          <p:cNvSpPr txBox="1"/>
          <p:nvPr/>
        </p:nvSpPr>
        <p:spPr>
          <a:xfrm>
            <a:off x="1952625" y="4806315"/>
            <a:ext cx="9950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30.6</a:t>
            </a:r>
            <a:endParaRPr lang="zh-CN" altLang="en-US"/>
          </a:p>
        </p:txBody>
      </p:sp>
      <p:sp>
        <p:nvSpPr>
          <p:cNvPr id="5" name="文本框 4"/>
          <p:cNvSpPr txBox="1"/>
          <p:nvPr/>
        </p:nvSpPr>
        <p:spPr>
          <a:xfrm>
            <a:off x="5664200" y="4791075"/>
            <a:ext cx="1472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1.02</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819785" y="268859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物质的物理属性</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0"/>
              <a:chOff x="6686" y="8865"/>
              <a:chExt cx="2836" cy="875"/>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791019" y="1607820"/>
            <a:ext cx="10515147" cy="644525"/>
            <a:chOff x="1208" y="1190"/>
            <a:chExt cx="16640" cy="1017"/>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7"/>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12" name="文本框 11"/>
          <p:cNvSpPr txBox="1"/>
          <p:nvPr/>
        </p:nvSpPr>
        <p:spPr>
          <a:xfrm>
            <a:off x="718820" y="3425825"/>
            <a:ext cx="10515600" cy="1198880"/>
          </a:xfrm>
          <a:prstGeom prst="rect">
            <a:avLst/>
          </a:prstGeom>
          <a:noFill/>
          <a:ln w="9525">
            <a:noFill/>
          </a:ln>
        </p:spPr>
        <p:txBody>
          <a:bodyPr wrap="square">
            <a:spAutoFit/>
          </a:bodyPr>
          <a:p>
            <a:pPr>
              <a:lnSpc>
                <a:spcPct val="150000"/>
              </a:lnSpc>
            </a:pPr>
            <a:r>
              <a:rPr lang="zh-CN" sz="2400">
                <a:ea typeface="宋体" panose="02010600030101010101" pitchFamily="2" charset="-122"/>
              </a:rPr>
              <a:t>常见的物质的物理属性：密度、弹性、导电性、导热性、磁性、透光性、硬度、延展性、</a:t>
            </a:r>
            <a:r>
              <a:rPr lang="zh-CN" sz="2400">
                <a:latin typeface="Times New Roman" panose="02020603050405020304" pitchFamily="18" charset="0"/>
                <a:ea typeface="宋体" panose="02010600030101010101" pitchFamily="2" charset="-122"/>
              </a:rPr>
              <a:t>耐磨性和耐腐蚀性等．</a:t>
            </a:r>
            <a:endParaRPr lang="zh-CN" altLang="en-US"/>
          </a:p>
        </p:txBody>
      </p:sp>
      <p:sp>
        <p:nvSpPr>
          <p:cNvPr id="35" name="流程图: 终止 34">
            <a:hlinkClick r:id="rId3" action="ppaction://hlinksldjump"/>
          </p:cNvPr>
          <p:cNvSpPr/>
          <p:nvPr/>
        </p:nvSpPr>
        <p:spPr>
          <a:xfrm>
            <a:off x="9199880" y="49625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796290" y="130873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质量与体积</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近6年必考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1" name="文本框 100"/>
          <p:cNvSpPr txBox="1"/>
          <p:nvPr/>
        </p:nvSpPr>
        <p:spPr>
          <a:xfrm>
            <a:off x="652780" y="1943100"/>
            <a:ext cx="1104201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物体的质量</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物体所含物质的多少，通常用字母</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单位国际单位</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，符号</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常用单位：</a:t>
            </a:r>
            <a:r>
              <a:rPr lang="zh-CN" sz="2400">
                <a:ea typeface="宋体" panose="02010600030101010101" pitchFamily="2" charset="-122"/>
              </a:rPr>
              <a:t>克</a:t>
            </a:r>
            <a:r>
              <a:rPr lang="en-US" sz="2400">
                <a:latin typeface="Times New Roman" panose="02020603050405020304" pitchFamily="18" charset="0"/>
                <a:ea typeface="宋体" panose="02010600030101010101" pitchFamily="2" charset="-122"/>
              </a:rPr>
              <a:t>(g)</a:t>
            </a:r>
            <a:r>
              <a:rPr lang="zh-CN" sz="2400">
                <a:ea typeface="宋体" panose="02010600030101010101" pitchFamily="2" charset="-122"/>
              </a:rPr>
              <a:t>、毫克</a:t>
            </a:r>
            <a:r>
              <a:rPr lang="en-US" sz="2400">
                <a:latin typeface="Times New Roman" panose="02020603050405020304" pitchFamily="18" charset="0"/>
                <a:ea typeface="宋体" panose="02010600030101010101" pitchFamily="2" charset="-122"/>
              </a:rPr>
              <a:t>(mg)</a:t>
            </a:r>
            <a:r>
              <a:rPr lang="zh-CN" sz="2400">
                <a:ea typeface="宋体" panose="02010600030101010101" pitchFamily="2" charset="-122"/>
              </a:rPr>
              <a:t>、吨</a:t>
            </a:r>
            <a:r>
              <a:rPr lang="en-US" sz="2400">
                <a:latin typeface="Times New Roman" panose="02020603050405020304" pitchFamily="18" charset="0"/>
                <a:ea typeface="宋体" panose="02010600030101010101" pitchFamily="2" charset="-122"/>
              </a:rPr>
              <a:t>(t)</a:t>
            </a:r>
            <a:r>
              <a:rPr lang="zh-CN" sz="2400">
                <a:ea typeface="宋体" panose="02010600030101010101" pitchFamily="2" charset="-122"/>
              </a:rPr>
              <a:t>．</a:t>
            </a:r>
            <a:r>
              <a:rPr lang="zh-CN" sz="2400">
                <a:ea typeface="黑体" panose="02010609060101010101" pitchFamily="49" charset="-122"/>
              </a:rPr>
              <a:t>单位换算：</a:t>
            </a:r>
            <a:r>
              <a:rPr lang="en-US" sz="2400">
                <a:latin typeface="Times New Roman" panose="02020603050405020304" pitchFamily="18" charset="0"/>
                <a:ea typeface="宋体" panose="02010600030101010101" pitchFamily="2" charset="-122"/>
              </a:rPr>
              <a:t>1 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________kg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kg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________mg.(3)</a:t>
            </a:r>
            <a:r>
              <a:rPr lang="zh-CN" sz="2400">
                <a:ea typeface="黑体" panose="02010609060101010101" pitchFamily="49" charset="-122"/>
              </a:rPr>
              <a:t>质量是物体的一种属性．</a:t>
            </a:r>
            <a:r>
              <a:rPr lang="zh-CN" sz="2400">
                <a:ea typeface="宋体" panose="02010600030101010101" pitchFamily="2" charset="-122"/>
              </a:rPr>
              <a:t>它不随物体的</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、物态和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的改变而改变</a:t>
            </a:r>
            <a:r>
              <a:rPr lang="en-US" altLang="zh-CN" sz="2400">
                <a:ea typeface="宋体" panose="02010600030101010101" pitchFamily="2" charset="-122"/>
              </a:rPr>
              <a:t>.</a:t>
            </a:r>
            <a:endParaRPr lang="en-US" altLang="zh-CN" sz="2400">
              <a:ea typeface="宋体" panose="02010600030101010101" pitchFamily="2" charset="-122"/>
            </a:endParaRPr>
          </a:p>
        </p:txBody>
      </p:sp>
      <p:sp>
        <p:nvSpPr>
          <p:cNvPr id="100" name="文本框 99"/>
          <p:cNvSpPr txBox="1"/>
          <p:nvPr/>
        </p:nvSpPr>
        <p:spPr>
          <a:xfrm>
            <a:off x="6690995" y="2587625"/>
            <a:ext cx="41529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m</a:t>
            </a:r>
            <a:endParaRPr lang="zh-CN" altLang="en-US"/>
          </a:p>
        </p:txBody>
      </p:sp>
      <p:sp>
        <p:nvSpPr>
          <p:cNvPr id="2" name="文本框 1"/>
          <p:cNvSpPr txBox="1"/>
          <p:nvPr/>
        </p:nvSpPr>
        <p:spPr>
          <a:xfrm>
            <a:off x="2477770" y="3666490"/>
            <a:ext cx="981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千克</a:t>
            </a:r>
            <a:endParaRPr lang="zh-CN" altLang="en-US"/>
          </a:p>
        </p:txBody>
      </p:sp>
      <p:sp>
        <p:nvSpPr>
          <p:cNvPr id="4" name="文本框 3"/>
          <p:cNvSpPr txBox="1"/>
          <p:nvPr/>
        </p:nvSpPr>
        <p:spPr>
          <a:xfrm>
            <a:off x="4656455" y="3666490"/>
            <a:ext cx="8051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kg</a:t>
            </a:r>
            <a:endParaRPr lang="zh-CN" altLang="en-US"/>
          </a:p>
        </p:txBody>
      </p:sp>
      <p:sp>
        <p:nvSpPr>
          <p:cNvPr id="5" name="文本框 4"/>
          <p:cNvSpPr txBox="1"/>
          <p:nvPr/>
        </p:nvSpPr>
        <p:spPr>
          <a:xfrm>
            <a:off x="3105785" y="4787900"/>
            <a:ext cx="11379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1 000</a:t>
            </a:r>
            <a:endParaRPr lang="zh-CN" altLang="en-US"/>
          </a:p>
        </p:txBody>
      </p:sp>
      <p:sp>
        <p:nvSpPr>
          <p:cNvPr id="6" name="文本框 5"/>
          <p:cNvSpPr txBox="1"/>
          <p:nvPr/>
        </p:nvSpPr>
        <p:spPr>
          <a:xfrm>
            <a:off x="5760085" y="4787900"/>
            <a:ext cx="11379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1 000</a:t>
            </a:r>
            <a:endParaRPr lang="zh-CN" altLang="en-US"/>
          </a:p>
        </p:txBody>
      </p:sp>
      <p:sp>
        <p:nvSpPr>
          <p:cNvPr id="7" name="文本框 6"/>
          <p:cNvSpPr txBox="1"/>
          <p:nvPr/>
        </p:nvSpPr>
        <p:spPr>
          <a:xfrm>
            <a:off x="8048625" y="4787900"/>
            <a:ext cx="11379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1 000</a:t>
            </a:r>
            <a:endParaRPr lang="zh-CN" altLang="en-US"/>
          </a:p>
        </p:txBody>
      </p:sp>
      <p:sp>
        <p:nvSpPr>
          <p:cNvPr id="8" name="文本框 7"/>
          <p:cNvSpPr txBox="1"/>
          <p:nvPr/>
        </p:nvSpPr>
        <p:spPr>
          <a:xfrm>
            <a:off x="6301105" y="5318760"/>
            <a:ext cx="805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形状</a:t>
            </a:r>
            <a:endParaRPr lang="zh-CN" altLang="en-US"/>
          </a:p>
        </p:txBody>
      </p:sp>
      <p:sp>
        <p:nvSpPr>
          <p:cNvPr id="9" name="文本框 8"/>
          <p:cNvSpPr txBox="1"/>
          <p:nvPr/>
        </p:nvSpPr>
        <p:spPr>
          <a:xfrm>
            <a:off x="8430895" y="5318760"/>
            <a:ext cx="10306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位置</a:t>
            </a:r>
            <a:endParaRPr lang="zh-CN" altLang="en-US"/>
          </a:p>
        </p:txBody>
      </p:sp>
      <p:sp>
        <p:nvSpPr>
          <p:cNvPr id="35" name="流程图: 终止 34">
            <a:hlinkClick r:id="rId2" action="ppaction://hlinksldjump"/>
          </p:cNvPr>
          <p:cNvSpPr/>
          <p:nvPr/>
        </p:nvSpPr>
        <p:spPr>
          <a:xfrm>
            <a:off x="9246870" y="36893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279525" y="1435735"/>
            <a:ext cx="925830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【常考物体质量的估测】</a:t>
            </a:r>
            <a:r>
              <a:rPr lang="en-US" sz="2400">
                <a:latin typeface="Times New Roman" panose="02020603050405020304" pitchFamily="18" charset="0"/>
                <a:cs typeface="仿宋_GB2312" charset="0"/>
              </a:rPr>
              <a:t>(2016.2D)</a:t>
            </a:r>
            <a:r>
              <a:rPr lang="zh-CN" sz="2400">
                <a:ea typeface="宋体" panose="02010600030101010101" pitchFamily="2" charset="-122"/>
              </a:rPr>
              <a:t>普通中学生的质量约为</a:t>
            </a:r>
            <a:r>
              <a:rPr lang="en-US" sz="2400">
                <a:latin typeface="Times New Roman" panose="02020603050405020304" pitchFamily="18" charset="0"/>
                <a:ea typeface="宋体" panose="02010600030101010101" pitchFamily="2" charset="-122"/>
              </a:rPr>
              <a:t>50 kg</a:t>
            </a:r>
            <a:r>
              <a:rPr lang="zh-CN" sz="2400">
                <a:ea typeface="宋体" panose="02010600030101010101" pitchFamily="2" charset="-122"/>
              </a:rPr>
              <a:t>，      一瓶普通矿泉水的质量约为</a:t>
            </a:r>
            <a:r>
              <a:rPr lang="en-US" sz="2400">
                <a:latin typeface="Times New Roman" panose="02020603050405020304" pitchFamily="18" charset="0"/>
                <a:ea typeface="宋体" panose="02010600030101010101" pitchFamily="2" charset="-122"/>
              </a:rPr>
              <a:t>500 g</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一个苹果的质量约为</a:t>
            </a:r>
            <a:r>
              <a:rPr lang="en-US" sz="2400">
                <a:latin typeface="Times New Roman" panose="02020603050405020304" pitchFamily="18" charset="0"/>
                <a:ea typeface="宋体" panose="02010600030101010101" pitchFamily="2" charset="-122"/>
              </a:rPr>
              <a:t>150 g</a:t>
            </a:r>
            <a:r>
              <a:rPr lang="zh-CN" sz="2400">
                <a:ea typeface="宋体" panose="02010600030101010101" pitchFamily="2" charset="-122"/>
              </a:rPr>
              <a:t>，           一个鸡蛋的质量约为</a:t>
            </a:r>
            <a:r>
              <a:rPr lang="en-US" sz="2400">
                <a:latin typeface="Times New Roman" panose="02020603050405020304" pitchFamily="18" charset="0"/>
                <a:ea typeface="宋体" panose="02010600030101010101" pitchFamily="2" charset="-122"/>
              </a:rPr>
              <a:t>50 g</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一枚邮票的质量约为 </a:t>
            </a:r>
            <a:r>
              <a:rPr lang="en-US" sz="2400">
                <a:latin typeface="Times New Roman" panose="02020603050405020304" pitchFamily="18" charset="0"/>
                <a:ea typeface="宋体" panose="02010600030101010101" pitchFamily="2" charset="-122"/>
              </a:rPr>
              <a:t>50 mg</a:t>
            </a:r>
            <a:r>
              <a:rPr lang="zh-CN" sz="2400">
                <a:ea typeface="宋体" panose="02010600030101010101" pitchFamily="2" charset="-122"/>
              </a:rPr>
              <a:t>，         一头象的质量约为</a:t>
            </a:r>
            <a:r>
              <a:rPr lang="en-US" sz="2400">
                <a:latin typeface="Times New Roman" panose="02020603050405020304" pitchFamily="18" charset="0"/>
                <a:ea typeface="宋体" panose="02010600030101010101" pitchFamily="2" charset="-122"/>
              </a:rPr>
              <a:t>5 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一枚</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元硬币的质量约为</a:t>
            </a:r>
            <a:r>
              <a:rPr lang="en-US" sz="2400">
                <a:latin typeface="Times New Roman" panose="02020603050405020304" pitchFamily="18" charset="0"/>
                <a:ea typeface="宋体" panose="02010600030101010101" pitchFamily="2" charset="-122"/>
              </a:rPr>
              <a:t>6 g</a:t>
            </a:r>
            <a:r>
              <a:rPr lang="zh-CN" sz="2400">
                <a:ea typeface="宋体" panose="02010600030101010101" pitchFamily="2" charset="-122"/>
              </a:rPr>
              <a:t>，         一支答卷笔的质量约为</a:t>
            </a:r>
            <a:r>
              <a:rPr lang="en-US" sz="2400">
                <a:latin typeface="Times New Roman" panose="02020603050405020304" pitchFamily="18" charset="0"/>
                <a:ea typeface="宋体" panose="02010600030101010101" pitchFamily="2" charset="-122"/>
              </a:rPr>
              <a:t>10 g</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一份理化试卷的质量约为</a:t>
            </a:r>
            <a:r>
              <a:rPr lang="en-US" sz="2400">
                <a:latin typeface="Times New Roman" panose="02020603050405020304" pitchFamily="18" charset="0"/>
                <a:ea typeface="宋体" panose="02010600030101010101" pitchFamily="2" charset="-122"/>
              </a:rPr>
              <a:t>8 g</a:t>
            </a:r>
            <a:r>
              <a:rPr lang="zh-CN" sz="2400">
                <a:ea typeface="宋体" panose="02010600030101010101" pitchFamily="2" charset="-122"/>
              </a:rPr>
              <a:t>，       一只鸡的质量约为</a:t>
            </a:r>
            <a:r>
              <a:rPr lang="en-US" sz="2400">
                <a:latin typeface="Times New Roman" panose="02020603050405020304" pitchFamily="18" charset="0"/>
                <a:ea typeface="宋体" panose="02010600030101010101" pitchFamily="2" charset="-122"/>
              </a:rPr>
              <a:t>2 kg</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一本物理课本质量约为</a:t>
            </a:r>
            <a:r>
              <a:rPr lang="en-US" sz="2400">
                <a:latin typeface="Times New Roman" panose="02020603050405020304" pitchFamily="18" charset="0"/>
                <a:ea typeface="宋体" panose="02010600030101010101" pitchFamily="2" charset="-122"/>
              </a:rPr>
              <a:t>250 g.</a:t>
            </a:r>
            <a:endParaRPr lang="zh-CN" altLang="en-US"/>
          </a:p>
        </p:txBody>
      </p:sp>
      <p:sp>
        <p:nvSpPr>
          <p:cNvPr id="35" name="流程图: 终止 34">
            <a:hlinkClick r:id="rId1" action="ppaction://hlinksldjump"/>
          </p:cNvPr>
          <p:cNvSpPr/>
          <p:nvPr/>
        </p:nvSpPr>
        <p:spPr>
          <a:xfrm>
            <a:off x="8979535" y="523113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1101725" y="867410"/>
            <a:ext cx="995807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测量质量的工具</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测量工具：</a:t>
            </a:r>
            <a:r>
              <a:rPr lang="zh-CN" sz="2400">
                <a:ea typeface="宋体" panose="02010600030101010101" pitchFamily="2" charset="-122"/>
              </a:rPr>
              <a:t>实验室中常用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测量物体的质量．生活中常用的有磅秤、案秤、杆秤．</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托盘天平的使用和读数</a:t>
            </a:r>
            <a:r>
              <a:rPr lang="en-US" sz="2400">
                <a:latin typeface="Times New Roman" panose="02020603050405020304" pitchFamily="18" charset="0"/>
                <a:cs typeface="仿宋_GB2312" charset="0"/>
              </a:rPr>
              <a:t>[2019.31(1)</a:t>
            </a:r>
            <a:r>
              <a:rPr lang="zh-CN" sz="2400">
                <a:cs typeface="仿宋_GB2312" charset="0"/>
              </a:rPr>
              <a:t>、</a:t>
            </a:r>
            <a:r>
              <a:rPr lang="en-US" sz="2400">
                <a:latin typeface="Times New Roman" panose="02020603050405020304" pitchFamily="18" charset="0"/>
                <a:cs typeface="仿宋_GB2312" charset="0"/>
              </a:rPr>
              <a:t>(2)</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2015.30(1)</a:t>
            </a:r>
            <a:r>
              <a:rPr lang="zh-CN" sz="2400">
                <a:cs typeface="仿宋_GB2312" charset="0"/>
              </a:rPr>
              <a:t>、</a:t>
            </a:r>
            <a:r>
              <a:rPr lang="en-US" sz="2400">
                <a:latin typeface="Times New Roman" panose="02020603050405020304" pitchFamily="18" charset="0"/>
                <a:cs typeface="仿宋_GB2312" charset="0"/>
              </a:rPr>
              <a:t>2014.30(2)]</a:t>
            </a:r>
            <a:r>
              <a:rPr lang="en-US" sz="2400">
                <a:latin typeface="Times New Roman" panose="02020603050405020304" pitchFamily="18" charset="0"/>
                <a:ea typeface="黑体" panose="02010609060101010101" pitchFamily="49" charset="-122"/>
              </a:rPr>
              <a:t>a.</a:t>
            </a:r>
            <a:r>
              <a:rPr lang="zh-CN" sz="2400">
                <a:ea typeface="黑体" panose="02010609060101010101" pitchFamily="49" charset="-122"/>
              </a:rPr>
              <a:t>结构：</a:t>
            </a:r>
            <a:endParaRPr lang="zh-CN" altLang="en-US"/>
          </a:p>
        </p:txBody>
      </p:sp>
      <p:pic>
        <p:nvPicPr>
          <p:cNvPr id="2" name="图片 -2147482342"/>
          <p:cNvPicPr>
            <a:picLocks noChangeAspect="1"/>
          </p:cNvPicPr>
          <p:nvPr/>
        </p:nvPicPr>
        <p:blipFill>
          <a:blip r:embed="rId1"/>
          <a:stretch>
            <a:fillRect/>
          </a:stretch>
        </p:blipFill>
        <p:spPr>
          <a:xfrm>
            <a:off x="4279900" y="3302635"/>
            <a:ext cx="4341495" cy="2666365"/>
          </a:xfrm>
          <a:prstGeom prst="rect">
            <a:avLst/>
          </a:prstGeom>
          <a:noFill/>
          <a:ln w="9525">
            <a:noFill/>
          </a:ln>
        </p:spPr>
      </p:pic>
      <p:sp>
        <p:nvSpPr>
          <p:cNvPr id="100" name="文本框 99"/>
          <p:cNvSpPr txBox="1"/>
          <p:nvPr/>
        </p:nvSpPr>
        <p:spPr>
          <a:xfrm>
            <a:off x="5049520" y="1505585"/>
            <a:ext cx="8388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天平</a:t>
            </a:r>
            <a:endParaRPr lang="zh-CN" altLang="en-US"/>
          </a:p>
        </p:txBody>
      </p:sp>
      <p:sp>
        <p:nvSpPr>
          <p:cNvPr id="35" name="流程图: 终止 34">
            <a:hlinkClick r:id="rId2" action="ppaction://hlinksldjump"/>
          </p:cNvPr>
          <p:cNvSpPr/>
          <p:nvPr/>
        </p:nvSpPr>
        <p:spPr>
          <a:xfrm>
            <a:off x="9088120" y="51314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722630" y="942023"/>
            <a:ext cx="5080000" cy="460375"/>
          </a:xfrm>
          <a:prstGeom prst="rect">
            <a:avLst/>
          </a:prstGeom>
          <a:noFill/>
          <a:ln w="9525">
            <a:noFill/>
          </a:ln>
        </p:spPr>
        <p:txBody>
          <a:bodyPr>
            <a:spAutoFit/>
          </a:bodyPr>
          <a:p>
            <a:r>
              <a:rPr lang="en-US" sz="2400">
                <a:latin typeface="Times New Roman" panose="02020603050405020304" pitchFamily="18" charset="0"/>
                <a:ea typeface="黑体" panose="02010609060101010101" pitchFamily="49" charset="-122"/>
              </a:rPr>
              <a:t>b.</a:t>
            </a:r>
            <a:r>
              <a:rPr lang="zh-CN" sz="2400">
                <a:ea typeface="黑体" panose="02010609060101010101" pitchFamily="49" charset="-122"/>
              </a:rPr>
              <a:t>使用方法：</a:t>
            </a:r>
            <a:endParaRPr lang="zh-CN" altLang="en-US"/>
          </a:p>
        </p:txBody>
      </p:sp>
      <p:graphicFrame>
        <p:nvGraphicFramePr>
          <p:cNvPr id="6" name="表格 5"/>
          <p:cNvGraphicFramePr/>
          <p:nvPr>
            <p:custDataLst>
              <p:tags r:id="rId1"/>
            </p:custDataLst>
          </p:nvPr>
        </p:nvGraphicFramePr>
        <p:xfrm>
          <a:off x="775335" y="1567815"/>
          <a:ext cx="10633075" cy="4859020"/>
        </p:xfrm>
        <a:graphic>
          <a:graphicData uri="http://schemas.openxmlformats.org/drawingml/2006/table">
            <a:tbl>
              <a:tblPr firstRow="1" bandRow="1">
                <a:tableStyleId>{5940675A-B579-460E-94D1-54222C63F5DA}</a:tableStyleId>
              </a:tblPr>
              <a:tblGrid>
                <a:gridCol w="746760"/>
                <a:gridCol w="988631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把天平放在</a:t>
                      </a:r>
                      <a:r>
                        <a:rPr lang="en-US" sz="2400" b="0">
                          <a:latin typeface="宋体" panose="02010600030101010101" pitchFamily="2" charset="-122"/>
                        </a:rPr>
                        <a:t>________</a:t>
                      </a:r>
                      <a:r>
                        <a:rPr lang="zh-CN" sz="2400" b="0">
                          <a:ea typeface="宋体" panose="02010600030101010101" pitchFamily="2" charset="-122"/>
                        </a:rPr>
                        <a:t>台上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981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将游码移至标尺左端的____________处，调节横梁上的__________，使指针对准分度盘中央的刻度线</a:t>
                      </a:r>
                      <a:r>
                        <a:rPr lang="en-US" sz="2400" b="0">
                          <a:latin typeface="黑体" panose="02010609060101010101" pitchFamily="49" charset="-122"/>
                          <a:ea typeface="黑体" panose="02010609060101010101" pitchFamily="49" charset="-122"/>
                          <a:cs typeface="黑体" panose="02010609060101010101" pitchFamily="49" charset="-122"/>
                        </a:rPr>
                        <a:t>(左偏右调，右偏左调)</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0332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把被测物体放在天平的</a:t>
                      </a:r>
                      <a:r>
                        <a:rPr lang="en-US" sz="2400" b="0">
                          <a:latin typeface="宋体" panose="02010600030101010101" pitchFamily="2" charset="-122"/>
                          <a:ea typeface="宋体" panose="02010600030101010101" pitchFamily="2" charset="-122"/>
                          <a:cs typeface="宋体" panose="02010600030101010101" pitchFamily="2" charset="-122"/>
                        </a:rPr>
                        <a:t>______</a:t>
                      </a:r>
                      <a:r>
                        <a:rPr lang="en-US" sz="2400" b="0">
                          <a:latin typeface="Times New Roman" panose="02020603050405020304" pitchFamily="18" charset="0"/>
                          <a:cs typeface="Times New Roman" panose="02020603050405020304" pitchFamily="18" charset="0"/>
                        </a:rPr>
                        <a:t>盘，用镊子向______盘中加减砝码并移动游码，使指针对准分度盘中央刻度线</a:t>
                      </a:r>
                      <a:r>
                        <a:rPr lang="en-US" sz="2400" b="0">
                          <a:latin typeface="黑体" panose="02010609060101010101" pitchFamily="49" charset="-122"/>
                          <a:ea typeface="黑体" panose="02010609060101010101" pitchFamily="49" charset="-122"/>
                          <a:cs typeface="黑体" panose="02010609060101010101" pitchFamily="49" charset="-122"/>
                        </a:rPr>
                        <a:t>(加减砝码原则：先大后小)</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0977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 右盘中________的总质量与游码</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所示质量________，就等于所测</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物体的质量，图中物体的质量为________g</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6461125" y="1593850"/>
            <a:ext cx="9340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a:t>
            </a:r>
            <a:endParaRPr lang="zh-CN" altLang="en-US"/>
          </a:p>
        </p:txBody>
      </p:sp>
      <p:sp>
        <p:nvSpPr>
          <p:cNvPr id="2" name="文本框 1"/>
          <p:cNvSpPr txBox="1"/>
          <p:nvPr/>
        </p:nvSpPr>
        <p:spPr>
          <a:xfrm>
            <a:off x="4793615" y="2164080"/>
            <a:ext cx="1581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零刻度线</a:t>
            </a:r>
            <a:endParaRPr lang="zh-CN" altLang="en-US"/>
          </a:p>
        </p:txBody>
      </p:sp>
      <p:sp>
        <p:nvSpPr>
          <p:cNvPr id="3" name="文本框 2"/>
          <p:cNvSpPr txBox="1"/>
          <p:nvPr/>
        </p:nvSpPr>
        <p:spPr>
          <a:xfrm>
            <a:off x="8931275" y="2148840"/>
            <a:ext cx="1566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平衡螺母</a:t>
            </a:r>
            <a:endParaRPr lang="zh-CN" altLang="en-US"/>
          </a:p>
        </p:txBody>
      </p:sp>
      <p:sp>
        <p:nvSpPr>
          <p:cNvPr id="4" name="文本框 3"/>
          <p:cNvSpPr txBox="1"/>
          <p:nvPr/>
        </p:nvSpPr>
        <p:spPr>
          <a:xfrm>
            <a:off x="4832350" y="3308350"/>
            <a:ext cx="868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
        <p:nvSpPr>
          <p:cNvPr id="5" name="文本框 4"/>
          <p:cNvSpPr txBox="1"/>
          <p:nvPr/>
        </p:nvSpPr>
        <p:spPr>
          <a:xfrm>
            <a:off x="7534275" y="3380105"/>
            <a:ext cx="1154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右</a:t>
            </a:r>
            <a:endParaRPr lang="zh-CN" altLang="en-US"/>
          </a:p>
        </p:txBody>
      </p:sp>
      <p:sp>
        <p:nvSpPr>
          <p:cNvPr id="8" name="文本框 7"/>
          <p:cNvSpPr txBox="1"/>
          <p:nvPr/>
        </p:nvSpPr>
        <p:spPr>
          <a:xfrm>
            <a:off x="2766060" y="4648200"/>
            <a:ext cx="820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砝码</a:t>
            </a:r>
            <a:endParaRPr lang="zh-CN" altLang="en-US"/>
          </a:p>
        </p:txBody>
      </p:sp>
      <p:sp>
        <p:nvSpPr>
          <p:cNvPr id="9" name="文本框 8"/>
          <p:cNvSpPr txBox="1"/>
          <p:nvPr/>
        </p:nvSpPr>
        <p:spPr>
          <a:xfrm>
            <a:off x="2941955" y="5220335"/>
            <a:ext cx="8769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之和</a:t>
            </a:r>
            <a:endParaRPr lang="zh-CN" altLang="en-US"/>
          </a:p>
        </p:txBody>
      </p:sp>
      <p:sp>
        <p:nvSpPr>
          <p:cNvPr id="10" name="文本框 9"/>
          <p:cNvSpPr txBox="1"/>
          <p:nvPr/>
        </p:nvSpPr>
        <p:spPr>
          <a:xfrm>
            <a:off x="5988050" y="5739765"/>
            <a:ext cx="9499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32.2</a:t>
            </a:r>
            <a:endParaRPr lang="zh-CN" altLang="en-US"/>
          </a:p>
        </p:txBody>
      </p:sp>
      <p:pic>
        <p:nvPicPr>
          <p:cNvPr id="7" name="图片 -2147482341"/>
          <p:cNvPicPr>
            <a:picLocks noChangeAspect="1"/>
          </p:cNvPicPr>
          <p:nvPr/>
        </p:nvPicPr>
        <p:blipFill>
          <a:blip r:embed="rId2"/>
          <a:stretch>
            <a:fillRect/>
          </a:stretch>
        </p:blipFill>
        <p:spPr>
          <a:xfrm>
            <a:off x="7821295" y="4603115"/>
            <a:ext cx="3132455" cy="1597660"/>
          </a:xfrm>
          <a:prstGeom prst="rect">
            <a:avLst/>
          </a:prstGeom>
          <a:noFill/>
          <a:ln w="9525">
            <a:noFill/>
          </a:ln>
        </p:spPr>
      </p:pic>
      <p:sp>
        <p:nvSpPr>
          <p:cNvPr id="35" name="流程图: 终止 34">
            <a:hlinkClick r:id="rId3" action="ppaction://hlinksldjump"/>
          </p:cNvPr>
          <p:cNvSpPr/>
          <p:nvPr/>
        </p:nvSpPr>
        <p:spPr>
          <a:xfrm>
            <a:off x="9445625" y="9023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P spid="5"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772160" y="755015"/>
            <a:ext cx="1086485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c.</a:t>
            </a:r>
            <a:r>
              <a:rPr lang="zh-CN" sz="2400">
                <a:ea typeface="黑体" panose="02010609060101010101" pitchFamily="49" charset="-122"/>
              </a:rPr>
              <a:t>注意事项：</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待测物体的质量不能超过天平的最大测量值．向托盘中加减砝码时，应轻拿轻放，选取砝码的质量顺序应先大后小．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天平与砝码应保持干燥、清洁，不要把潮湿的物品或化学药品直接放在天平的托盘里，砝码要用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夹取，不要用手直接取．</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在测量时绝对不允许调节平衡螺母来调节横梁平衡．</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测量物体的质量</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测量一般固体的质量时直接用天平进行测量．当被测物体的质量较小时，可以先测量</a:t>
            </a:r>
            <a:r>
              <a:rPr lang="en-US" sz="2400" i="1">
                <a:latin typeface="Times New Roman" panose="02020603050405020304" pitchFamily="18" charset="0"/>
                <a:ea typeface="宋体" panose="02010600030101010101" pitchFamily="2" charset="-122"/>
              </a:rPr>
              <a:t>n</a:t>
            </a:r>
            <a:r>
              <a:rPr lang="zh-CN" sz="2400">
                <a:ea typeface="宋体" panose="02010600030101010101" pitchFamily="2" charset="-122"/>
              </a:rPr>
              <a:t>个物体的总质量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，则一个物体的质量</a:t>
            </a:r>
            <a:r>
              <a:rPr lang="en-US" sz="2400" i="1">
                <a:latin typeface="Times New Roman" panose="02020603050405020304" pitchFamily="18" charset="0"/>
                <a:ea typeface="宋体" panose="02010600030101010101" pitchFamily="2" charset="-122"/>
              </a:rPr>
              <a:t>m</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，这种测量方法叫做</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累积法</a:t>
            </a:r>
            <a:r>
              <a:rPr lang="en-US" sz="2400">
                <a:latin typeface="宋体" panose="02010600030101010101" pitchFamily="2" charset="-122"/>
                <a:cs typeface="Times New Roman" panose="02020603050405020304" pitchFamily="18" charset="0"/>
              </a:rPr>
              <a:t>”</a:t>
            </a:r>
            <a:endParaRPr lang="zh-CN" altLang="en-US"/>
          </a:p>
        </p:txBody>
      </p:sp>
      <p:sp>
        <p:nvSpPr>
          <p:cNvPr id="100" name="文本框 99"/>
          <p:cNvSpPr txBox="1"/>
          <p:nvPr/>
        </p:nvSpPr>
        <p:spPr>
          <a:xfrm>
            <a:off x="3831590" y="3091180"/>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镊子</a:t>
            </a:r>
            <a:endParaRPr lang="zh-CN" altLang="en-US"/>
          </a:p>
        </p:txBody>
      </p:sp>
      <p:pic>
        <p:nvPicPr>
          <p:cNvPr id="3" name="图片 2"/>
          <p:cNvPicPr>
            <a:picLocks noChangeAspect="1"/>
          </p:cNvPicPr>
          <p:nvPr/>
        </p:nvPicPr>
        <p:blipFill>
          <a:blip r:embed="rId1"/>
          <a:srcRect r="78218" b="79"/>
          <a:stretch>
            <a:fillRect/>
          </a:stretch>
        </p:blipFill>
        <p:spPr>
          <a:xfrm>
            <a:off x="8415020" y="5011420"/>
            <a:ext cx="1151890" cy="799465"/>
          </a:xfrm>
          <a:prstGeom prst="rect">
            <a:avLst/>
          </a:prstGeom>
        </p:spPr>
      </p:pic>
      <p:sp>
        <p:nvSpPr>
          <p:cNvPr id="35" name="流程图: 终止 34">
            <a:hlinkClick r:id="rId2" action="ppaction://hlinksldjump"/>
          </p:cNvPr>
          <p:cNvSpPr/>
          <p:nvPr/>
        </p:nvSpPr>
        <p:spPr>
          <a:xfrm>
            <a:off x="9277350" y="38804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文本框 100"/>
          <p:cNvSpPr txBox="1"/>
          <p:nvPr/>
        </p:nvSpPr>
        <p:spPr>
          <a:xfrm>
            <a:off x="774065" y="1258570"/>
            <a:ext cx="1061021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测量液体质量的合理顺序是：先测量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的质量</a:t>
            </a:r>
            <a:r>
              <a:rPr lang="en-US" sz="2400" i="1">
                <a:latin typeface="Times New Roman" panose="02020603050405020304" pitchFamily="18" charset="0"/>
                <a:ea typeface="宋体" panose="02010600030101010101" pitchFamily="2" charset="-122"/>
              </a:rPr>
              <a:t>m</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，再测量</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的总质量</a:t>
            </a:r>
            <a:r>
              <a:rPr lang="en-US" sz="2400" i="1">
                <a:latin typeface="Times New Roman" panose="02020603050405020304" pitchFamily="18" charset="0"/>
                <a:ea typeface="宋体" panose="02010600030101010101" pitchFamily="2" charset="-122"/>
              </a:rPr>
              <a:t>m</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，则液体的质量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测量物体的体积</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测量规则物体的体积：只要测量出它们的长、宽、高或直径，就可以计算出它们</a:t>
            </a:r>
            <a:r>
              <a:rPr lang="zh-CN" sz="2400">
                <a:latin typeface="Times New Roman" panose="02020603050405020304" pitchFamily="18" charset="0"/>
                <a:ea typeface="宋体" panose="02010600030101010101" pitchFamily="2" charset="-122"/>
              </a:rPr>
              <a:t>的体积．</a:t>
            </a:r>
            <a:r>
              <a:rPr lang="zh-CN" sz="2400">
                <a:ea typeface="宋体" panose="02010600030101010101" pitchFamily="2" charset="-122"/>
              </a:rPr>
              <a:t>如长方体、正方体、球体等．</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对于某些形状不规则的固体，可用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排水法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间接测量它们的体积．先在量筒内倒入适量的水，记下水的体积</a:t>
            </a:r>
            <a:r>
              <a:rPr lang="en-US" sz="2400" i="1">
                <a:latin typeface="Times New Roman" panose="02020603050405020304" pitchFamily="18" charset="0"/>
                <a:ea typeface="宋体" panose="02010600030101010101" pitchFamily="2" charset="-122"/>
              </a:rPr>
              <a:t>V</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，把待测物体放入此量筒内让其被完全浸没，记下水的体积</a:t>
            </a:r>
            <a:r>
              <a:rPr lang="en-US" sz="2400" i="1">
                <a:latin typeface="Times New Roman" panose="02020603050405020304" pitchFamily="18" charset="0"/>
                <a:ea typeface="宋体" panose="02010600030101010101" pitchFamily="2" charset="-122"/>
              </a:rPr>
              <a:t>V</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，则待测物体的体积为：</a:t>
            </a:r>
            <a:r>
              <a:rPr lang="en-US" sz="2400" i="1">
                <a:latin typeface="Times New Roman" panose="02020603050405020304" pitchFamily="18" charset="0"/>
                <a:ea typeface="宋体" panose="02010600030101010101" pitchFamily="2" charset="-122"/>
              </a:rPr>
              <a:t>V</a:t>
            </a:r>
            <a:r>
              <a:rPr lang="zh-CN" sz="2400" baseline="-25000">
                <a:ea typeface="宋体" panose="02010600030101010101" pitchFamily="2" charset="-122"/>
              </a:rPr>
              <a:t>物</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a:p>
        </p:txBody>
      </p:sp>
      <p:sp>
        <p:nvSpPr>
          <p:cNvPr id="100" name="文本框 99"/>
          <p:cNvSpPr txBox="1"/>
          <p:nvPr/>
        </p:nvSpPr>
        <p:spPr>
          <a:xfrm>
            <a:off x="6305550" y="1373505"/>
            <a:ext cx="9182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容器</a:t>
            </a:r>
            <a:endParaRPr lang="zh-CN" altLang="en-US"/>
          </a:p>
        </p:txBody>
      </p:sp>
      <p:sp>
        <p:nvSpPr>
          <p:cNvPr id="2" name="文本框 1"/>
          <p:cNvSpPr txBox="1"/>
          <p:nvPr/>
        </p:nvSpPr>
        <p:spPr>
          <a:xfrm>
            <a:off x="901065" y="1920875"/>
            <a:ext cx="1952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容器和液体</a:t>
            </a:r>
            <a:endParaRPr lang="zh-CN" altLang="en-US"/>
          </a:p>
        </p:txBody>
      </p:sp>
      <p:sp>
        <p:nvSpPr>
          <p:cNvPr id="3" name="文本框 2"/>
          <p:cNvSpPr txBox="1"/>
          <p:nvPr/>
        </p:nvSpPr>
        <p:spPr>
          <a:xfrm>
            <a:off x="6931660" y="1920875"/>
            <a:ext cx="123825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m</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m</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　</a:t>
            </a:r>
            <a:endParaRPr lang="zh-CN" altLang="en-US"/>
          </a:p>
        </p:txBody>
      </p:sp>
      <p:sp>
        <p:nvSpPr>
          <p:cNvPr id="4" name="文本框 3"/>
          <p:cNvSpPr txBox="1"/>
          <p:nvPr/>
        </p:nvSpPr>
        <p:spPr>
          <a:xfrm>
            <a:off x="7698105" y="5186680"/>
            <a:ext cx="117284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V</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V</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　</a:t>
            </a:r>
            <a:endParaRPr lang="zh-CN" altLang="en-US"/>
          </a:p>
        </p:txBody>
      </p:sp>
      <p:sp>
        <p:nvSpPr>
          <p:cNvPr id="35" name="流程图: 终止 34">
            <a:hlinkClick r:id="rId1" action="ppaction://hlinksldjump"/>
          </p:cNvPr>
          <p:cNvSpPr/>
          <p:nvPr/>
        </p:nvSpPr>
        <p:spPr>
          <a:xfrm>
            <a:off x="9276715" y="54489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SLIDE_ITEM_CNT"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ITEM_CNT" val="1"/>
  <p:tag name="KSO_WM_SLIDE_MODEL_TYPE" val="timeline"/>
</p:tagLst>
</file>

<file path=ppt/tags/tag81.xml><?xml version="1.0" encoding="utf-8"?>
<p:tagLst xmlns:p="http://schemas.openxmlformats.org/presentationml/2006/main">
  <p:tag name="KSO_WM_SLIDE_ITEM_CNT" val="1"/>
  <p:tag name="KSO_WM_SLIDE_MODEL_TYPE" val="timeline"/>
</p:tagLst>
</file>

<file path=ppt/tags/tag82.xml><?xml version="1.0" encoding="utf-8"?>
<p:tagLst xmlns:p="http://schemas.openxmlformats.org/presentationml/2006/main">
  <p:tag name="KSO_WM_UNIT_TABLE_BEAUTIFY" val="smartTable{7cdda20e-713f-41d4-aaf4-b85a3652edb1}"/>
</p:tagLst>
</file>

<file path=ppt/tags/tag83.xml><?xml version="1.0" encoding="utf-8"?>
<p:tagLst xmlns:p="http://schemas.openxmlformats.org/presentationml/2006/main">
  <p:tag name="KSO_WM_SLIDE_ITEM_CNT" val="1"/>
  <p:tag name="KSO_WM_SLIDE_MODEL_TYPE" val="timeline"/>
</p:tagLst>
</file>

<file path=ppt/tags/tag84.xml><?xml version="1.0" encoding="utf-8"?>
<p:tagLst xmlns:p="http://schemas.openxmlformats.org/presentationml/2006/main">
  <p:tag name="KSO_WM_SLIDE_ITEM_CNT" val="1"/>
  <p:tag name="KSO_WM_SLIDE_MODEL_TYPE" val="timeline"/>
</p:tagLst>
</file>

<file path=ppt/tags/tag85.xml><?xml version="1.0" encoding="utf-8"?>
<p:tagLst xmlns:p="http://schemas.openxmlformats.org/presentationml/2006/main">
  <p:tag name="KSO_WM_SLIDE_ITEM_CNT" val="1"/>
  <p:tag name="KSO_WM_SLIDE_MODEL_TYPE" val="timeline"/>
</p:tagLst>
</file>

<file path=ppt/tags/tag86.xml><?xml version="1.0" encoding="utf-8"?>
<p:tagLst xmlns:p="http://schemas.openxmlformats.org/presentationml/2006/main">
  <p:tag name="KSO_WM_DOC_GUID" val="{7c98234e-252d-4894-86df-c67ef64b496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4340</Words>
  <Application>WPS 演示</Application>
  <PresentationFormat>自定义</PresentationFormat>
  <Paragraphs>391</Paragraphs>
  <Slides>24</Slides>
  <Notes>10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Calibri</vt:lpstr>
      <vt:lpstr>微软雅黑</vt:lpstr>
      <vt:lpstr>Times New Roman</vt:lpstr>
      <vt:lpstr>黑体</vt:lpstr>
      <vt:lpstr>方正粗黑宋简体</vt:lpstr>
      <vt:lpstr>仿宋_GB2312</vt:lpstr>
      <vt:lpstr>仿宋</vt:lpstr>
      <vt:lpstr>楷体_GB2312</vt:lpstr>
      <vt:lpstr>新宋体</vt:lpstr>
      <vt:lpstr>123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2018-06-26T07:00:00Z</dcterms:created>
  <dcterms:modified xsi:type="dcterms:W3CDTF">2019-12-27T14:00:27Z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