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6"/>
  </p:notesMasterIdLst>
  <p:sldIdLst>
    <p:sldId id="1221" r:id="rId2"/>
    <p:sldId id="1222" r:id="rId3"/>
    <p:sldId id="1223" r:id="rId4"/>
    <p:sldId id="1094" r:id="rId5"/>
    <p:sldId id="1096" r:id="rId6"/>
    <p:sldId id="1283" r:id="rId7"/>
    <p:sldId id="1284" r:id="rId8"/>
    <p:sldId id="1285" r:id="rId9"/>
    <p:sldId id="1286" r:id="rId10"/>
    <p:sldId id="1287" r:id="rId11"/>
    <p:sldId id="1288" r:id="rId12"/>
    <p:sldId id="1289" r:id="rId13"/>
    <p:sldId id="1290" r:id="rId14"/>
    <p:sldId id="1291" r:id="rId15"/>
    <p:sldId id="1292" r:id="rId16"/>
    <p:sldId id="1293" r:id="rId17"/>
    <p:sldId id="1294" r:id="rId18"/>
    <p:sldId id="1100" r:id="rId19"/>
    <p:sldId id="1118" r:id="rId20"/>
    <p:sldId id="1295" r:id="rId21"/>
    <p:sldId id="1296" r:id="rId22"/>
    <p:sldId id="1297" r:id="rId23"/>
    <p:sldId id="1298" r:id="rId24"/>
    <p:sldId id="1299" r:id="rId25"/>
    <p:sldId id="1300" r:id="rId26"/>
    <p:sldId id="1301" r:id="rId27"/>
    <p:sldId id="1302" r:id="rId28"/>
    <p:sldId id="1326" r:id="rId29"/>
    <p:sldId id="1303" r:id="rId30"/>
    <p:sldId id="1304" r:id="rId31"/>
    <p:sldId id="1305" r:id="rId32"/>
    <p:sldId id="1306" r:id="rId33"/>
    <p:sldId id="1307" r:id="rId34"/>
    <p:sldId id="1308" r:id="rId35"/>
    <p:sldId id="1130" r:id="rId36"/>
    <p:sldId id="1131" r:id="rId37"/>
    <p:sldId id="1309" r:id="rId38"/>
    <p:sldId id="1310" r:id="rId39"/>
    <p:sldId id="1311" r:id="rId40"/>
    <p:sldId id="1312" r:id="rId41"/>
    <p:sldId id="1313" r:id="rId42"/>
    <p:sldId id="1314" r:id="rId43"/>
    <p:sldId id="1315" r:id="rId44"/>
    <p:sldId id="1316" r:id="rId45"/>
    <p:sldId id="1317" r:id="rId46"/>
    <p:sldId id="1137" r:id="rId47"/>
    <p:sldId id="1139" r:id="rId48"/>
    <p:sldId id="1318" r:id="rId49"/>
    <p:sldId id="1320" r:id="rId50"/>
    <p:sldId id="1319" r:id="rId51"/>
    <p:sldId id="1321" r:id="rId52"/>
    <p:sldId id="1322" r:id="rId53"/>
    <p:sldId id="1324" r:id="rId54"/>
    <p:sldId id="1325" r:id="rId55"/>
  </p:sldIdLst>
  <p:sldSz cx="12192000" cy="6858000"/>
  <p:notesSz cx="6858000" cy="9144000"/>
  <p:custDataLst>
    <p:tags r:id="rId5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1221"/>
            <p14:sldId id="1222"/>
            <p14:sldId id="1223"/>
          </p14:sldIdLst>
        </p14:section>
        <p14:section name="考点帮" id="{978995A4-9037-4E87-967E-4A5438635121}">
          <p14:sldIdLst>
            <p14:sldId id="1094"/>
            <p14:sldId id="1096"/>
            <p14:sldId id="1283"/>
            <p14:sldId id="1284"/>
            <p14:sldId id="1285"/>
            <p14:sldId id="1286"/>
            <p14:sldId id="1287"/>
            <p14:sldId id="1288"/>
            <p14:sldId id="1289"/>
            <p14:sldId id="1290"/>
            <p14:sldId id="1291"/>
            <p14:sldId id="1292"/>
            <p14:sldId id="1293"/>
            <p14:sldId id="1294"/>
          </p14:sldIdLst>
        </p14:section>
        <p14:section name="方法帮" id="{4648BAD8-85C3-4DAE-941B-012047793868}">
          <p14:sldIdLst>
            <p14:sldId id="1100"/>
            <p14:sldId id="1118"/>
            <p14:sldId id="1295"/>
            <p14:sldId id="1296"/>
            <p14:sldId id="1297"/>
            <p14:sldId id="1298"/>
            <p14:sldId id="1299"/>
            <p14:sldId id="1300"/>
            <p14:sldId id="1301"/>
            <p14:sldId id="1302"/>
            <p14:sldId id="1326"/>
            <p14:sldId id="1303"/>
            <p14:sldId id="1304"/>
            <p14:sldId id="1305"/>
            <p14:sldId id="1306"/>
            <p14:sldId id="1307"/>
            <p14:sldId id="1308"/>
          </p14:sldIdLst>
        </p14:section>
        <p14:section name="实验帮" id="{F398CBF7-8BEC-40DE-AA10-9D0847B8683C}">
          <p14:sldIdLst>
            <p14:sldId id="1130"/>
            <p14:sldId id="1131"/>
            <p14:sldId id="1309"/>
            <p14:sldId id="1310"/>
            <p14:sldId id="1311"/>
            <p14:sldId id="1312"/>
            <p14:sldId id="1313"/>
            <p14:sldId id="1314"/>
            <p14:sldId id="1315"/>
            <p14:sldId id="1316"/>
            <p14:sldId id="1317"/>
          </p14:sldIdLst>
        </p14:section>
        <p14:section name="拓展帮" id="{02D32E79-305B-4D3E-AB3B-80ABC261B831}">
          <p14:sldIdLst>
            <p14:sldId id="1137"/>
            <p14:sldId id="1139"/>
            <p14:sldId id="1318"/>
            <p14:sldId id="1320"/>
            <p14:sldId id="1319"/>
            <p14:sldId id="1321"/>
            <p14:sldId id="1322"/>
            <p14:sldId id="1324"/>
            <p14:sldId id="1325"/>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 id="2" name="zk-43" initials="z"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5" autoAdjust="0"/>
    <p:restoredTop sz="94660"/>
  </p:normalViewPr>
  <p:slideViewPr>
    <p:cSldViewPr snapToGrid="0">
      <p:cViewPr varScale="1">
        <p:scale>
          <a:sx n="114" d="100"/>
          <a:sy n="114" d="100"/>
        </p:scale>
        <p:origin x="-414" y="-108"/>
      </p:cViewPr>
      <p:guideLst>
        <p:guide orient="horz" pos="2073"/>
        <p:guide pos="3840"/>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gs" Target="tags/tag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1710439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image" Target="../media/image1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5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第八讲　简单机械　功和机械能</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396938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1.物体处于平衡状态时,没有力对物体做功.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2.物体竖直向上抛出,重力对它不做功.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3.铅球被抛出后,运动员对铅球不做功.	                             (　)</a:t>
            </a:r>
          </a:p>
          <a:p>
            <a:pPr algn="just" fontAlgn="auto">
              <a:lnSpc>
                <a:spcPct val="150000"/>
              </a:lnSpc>
            </a:pPr>
            <a:r>
              <a:rPr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4.爸爸用很大的力推汽车没有推动,小明从地上捡起一片落叶,小明做的功多.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5.做功越多的机器功率越大.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6.功率越大的机器,做相同的功所需的时间越长.	                 (　)</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2" name="矩形 1"/>
          <p:cNvSpPr/>
          <p:nvPr/>
        </p:nvSpPr>
        <p:spPr>
          <a:xfrm>
            <a:off x="10844530" y="5092700"/>
            <a:ext cx="3740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757535" y="3958590"/>
            <a:ext cx="4171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864850" y="4545330"/>
            <a:ext cx="4038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810240" y="2927350"/>
            <a:ext cx="4425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0" name="矩形 9"/>
          <p:cNvSpPr/>
          <p:nvPr/>
        </p:nvSpPr>
        <p:spPr>
          <a:xfrm>
            <a:off x="10770235" y="2362835"/>
            <a:ext cx="3917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1" name="矩形 10"/>
          <p:cNvSpPr/>
          <p:nvPr/>
        </p:nvSpPr>
        <p:spPr>
          <a:xfrm>
            <a:off x="10757535" y="3387725"/>
            <a:ext cx="5302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3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3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270" y="1337310"/>
            <a:ext cx="1080135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能量</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(1)定义:物体能够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,我们就说这个物体具有能量,简称能.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(2)意义:一个物体能够做的功越多,表示这个物体的能量越大.可以用物体能够做功的多少来衡量物体能量的大小.</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(3)单位:</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(4)功和能量的关系:具有能量的物体不一定正在做功,做功的过程一定伴随着能量的转化.</a:t>
            </a:r>
          </a:p>
        </p:txBody>
      </p:sp>
      <p:sp>
        <p:nvSpPr>
          <p:cNvPr id="10" name="矩形 9"/>
          <p:cNvSpPr/>
          <p:nvPr/>
        </p:nvSpPr>
        <p:spPr>
          <a:xfrm>
            <a:off x="3348990" y="2009775"/>
            <a:ext cx="183007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对外做功</a:t>
            </a:r>
          </a:p>
        </p:txBody>
      </p:sp>
      <p:sp>
        <p:nvSpPr>
          <p:cNvPr id="2" name="矩形 1"/>
          <p:cNvSpPr/>
          <p:nvPr/>
        </p:nvSpPr>
        <p:spPr>
          <a:xfrm>
            <a:off x="2138045" y="3625850"/>
            <a:ext cx="1477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焦耳(J)</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270" y="1337310"/>
            <a:ext cx="10801350" cy="3415030"/>
          </a:xfrm>
          <a:prstGeom prst="rect">
            <a:avLst/>
          </a:prstGeom>
        </p:spPr>
        <p:txBody>
          <a:bodyPr wrap="square">
            <a:spAutoFit/>
          </a:bodyPr>
          <a:lstStyle/>
          <a:p>
            <a:pPr algn="just" fontAlgn="auto">
              <a:lnSpc>
                <a:spcPct val="150000"/>
              </a:lnSpc>
            </a:pPr>
            <a:r>
              <a:rPr sz="2400" dirty="0">
                <a:cs typeface="宋体" panose="02010600030101010101" pitchFamily="2" charset="-122"/>
              </a:rPr>
              <a:t>2.动能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(1)定义:物体由于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而具有的能,叫作动能.一切运动的物体都具有动能.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(2)影响因素</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ⅰ.物体的质量:运动速度相同的物体,质量越大,动能越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ⅱ.物体的速度:质量相同的物体,运动的速度越大,动能越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(3)举例:如图,运动的水具有动能.</a:t>
            </a:r>
          </a:p>
        </p:txBody>
      </p:sp>
      <p:pic>
        <p:nvPicPr>
          <p:cNvPr id="213" name="18ZKYBWLKDBS128.jpg" descr="id:2147486749;FounderCES"/>
          <p:cNvPicPr>
            <a:picLocks noChangeAspect="1"/>
          </p:cNvPicPr>
          <p:nvPr/>
        </p:nvPicPr>
        <p:blipFill>
          <a:blip r:embed="rId2"/>
          <a:stretch>
            <a:fillRect/>
          </a:stretch>
        </p:blipFill>
        <p:spPr>
          <a:xfrm>
            <a:off x="4703445" y="4752340"/>
            <a:ext cx="2079625" cy="1580515"/>
          </a:xfrm>
          <a:prstGeom prst="rect">
            <a:avLst/>
          </a:prstGeom>
        </p:spPr>
      </p:pic>
      <p:sp>
        <p:nvSpPr>
          <p:cNvPr id="2" name="矩形 1"/>
          <p:cNvSpPr/>
          <p:nvPr/>
        </p:nvSpPr>
        <p:spPr>
          <a:xfrm>
            <a:off x="3378200" y="1985010"/>
            <a:ext cx="8210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p>
        </p:txBody>
      </p:sp>
      <p:sp>
        <p:nvSpPr>
          <p:cNvPr id="3" name="矩形 2"/>
          <p:cNvSpPr/>
          <p:nvPr/>
        </p:nvSpPr>
        <p:spPr>
          <a:xfrm>
            <a:off x="8322945" y="3058160"/>
            <a:ext cx="5175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4" name="矩形 3"/>
          <p:cNvSpPr/>
          <p:nvPr/>
        </p:nvSpPr>
        <p:spPr>
          <a:xfrm>
            <a:off x="8651875" y="3625850"/>
            <a:ext cx="5429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270" y="1337310"/>
            <a:ext cx="1080135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势能</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(1)定义:相互作用的物体凭借其位置而具有的能量叫作势能.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(2)常见的势能:重力势能和弹性势能.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a:t>
            </a:r>
            <a:r>
              <a:rPr sz="2400" dirty="0">
                <a:latin typeface="黑体" panose="02010609060101010101" pitchFamily="49" charset="-122"/>
                <a:ea typeface="黑体" panose="02010609060101010101" pitchFamily="49" charset="-122"/>
                <a:cs typeface="宋体" panose="02010600030101010101" pitchFamily="2" charset="-122"/>
              </a:rPr>
              <a:t>重力势能</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(1)定义:在地球表面附近,物体由于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而具有的能.</a:t>
            </a:r>
          </a:p>
        </p:txBody>
      </p:sp>
      <p:sp>
        <p:nvSpPr>
          <p:cNvPr id="2" name="矩形 1"/>
          <p:cNvSpPr/>
          <p:nvPr/>
        </p:nvSpPr>
        <p:spPr>
          <a:xfrm>
            <a:off x="763270" y="4198620"/>
            <a:ext cx="9631045"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(2)影响因素</a:t>
            </a:r>
          </a:p>
          <a:p>
            <a:pPr algn="just" fontAlgn="auto">
              <a:lnSpc>
                <a:spcPct val="150000"/>
              </a:lnSpc>
            </a:pP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ⅰ.物体的质量:被举高的高度相同的物体,质量越大,重力势能越</a:t>
            </a:r>
            <a:r>
              <a:rPr sz="2400" u="sng"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ⅱ.物体被举高的高度:质量相同的物体被举得越高,重力势能越</a:t>
            </a:r>
            <a:r>
              <a:rPr sz="2400" u="sng"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(3)举例:如图,腾空的运动员具有重力势能.</a:t>
            </a:r>
          </a:p>
        </p:txBody>
      </p:sp>
      <p:pic>
        <p:nvPicPr>
          <p:cNvPr id="216" name="18ZKYBWLKDBS129.jpg" descr="id:2147486756;FounderCES"/>
          <p:cNvPicPr>
            <a:picLocks noChangeAspect="1"/>
          </p:cNvPicPr>
          <p:nvPr/>
        </p:nvPicPr>
        <p:blipFill>
          <a:blip r:embed="rId2"/>
          <a:stretch>
            <a:fillRect/>
          </a:stretch>
        </p:blipFill>
        <p:spPr>
          <a:xfrm>
            <a:off x="10372090" y="4198620"/>
            <a:ext cx="1192530" cy="1874520"/>
          </a:xfrm>
          <a:prstGeom prst="rect">
            <a:avLst/>
          </a:prstGeom>
        </p:spPr>
      </p:pic>
      <p:sp>
        <p:nvSpPr>
          <p:cNvPr id="4" name="矩形 3"/>
          <p:cNvSpPr/>
          <p:nvPr/>
        </p:nvSpPr>
        <p:spPr>
          <a:xfrm>
            <a:off x="5673725" y="3600450"/>
            <a:ext cx="11493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被举高</a:t>
            </a:r>
          </a:p>
        </p:txBody>
      </p:sp>
      <p:sp>
        <p:nvSpPr>
          <p:cNvPr id="3" name="矩形 2"/>
          <p:cNvSpPr/>
          <p:nvPr/>
        </p:nvSpPr>
        <p:spPr>
          <a:xfrm>
            <a:off x="9194800" y="4812665"/>
            <a:ext cx="5429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5" name="矩形 4"/>
          <p:cNvSpPr/>
          <p:nvPr/>
        </p:nvSpPr>
        <p:spPr>
          <a:xfrm>
            <a:off x="8982075" y="5394325"/>
            <a:ext cx="5429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270" y="1337310"/>
            <a:ext cx="10801350" cy="507746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5.</a:t>
            </a:r>
            <a:r>
              <a:rPr sz="2400" dirty="0">
                <a:latin typeface="黑体" panose="02010609060101010101" pitchFamily="49" charset="-122"/>
                <a:ea typeface="黑体" panose="02010609060101010101" pitchFamily="49" charset="-122"/>
                <a:cs typeface="宋体" panose="02010600030101010101" pitchFamily="2" charset="-122"/>
              </a:rPr>
              <a:t>弹性势能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(1)定义:物体由于发生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而具有的能,叫作弹性势能.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(2)影响因素:同一个物体,在它的弹性限度内,弹性形变越大,具有的弹性势能就越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(3)举例:如图,拉弯的弓具有弹性势能.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6.</a:t>
            </a:r>
            <a:r>
              <a:rPr sz="2400" dirty="0">
                <a:latin typeface="黑体" panose="02010609060101010101" pitchFamily="49" charset="-122"/>
                <a:ea typeface="黑体" panose="02010609060101010101" pitchFamily="49" charset="-122"/>
                <a:cs typeface="宋体" panose="02010600030101010101" pitchFamily="2" charset="-122"/>
              </a:rPr>
              <a:t>机械能</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(1)定义:动能和势能统称为机械能.</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(2)机械能及其转化</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ⅰ.动能和势能是可以相互转化的.</a:t>
            </a:r>
          </a:p>
        </p:txBody>
      </p:sp>
      <p:pic>
        <p:nvPicPr>
          <p:cNvPr id="221" name="18ZKYBWLKDBS130.jpg" descr="id:2147486763;FounderCES"/>
          <p:cNvPicPr>
            <a:picLocks noChangeAspect="1"/>
          </p:cNvPicPr>
          <p:nvPr/>
        </p:nvPicPr>
        <p:blipFill>
          <a:blip r:embed="rId2"/>
          <a:stretch>
            <a:fillRect/>
          </a:stretch>
        </p:blipFill>
        <p:spPr>
          <a:xfrm>
            <a:off x="7870825" y="3524250"/>
            <a:ext cx="2414270" cy="1572895"/>
          </a:xfrm>
          <a:prstGeom prst="rect">
            <a:avLst/>
          </a:prstGeom>
        </p:spPr>
      </p:pic>
      <p:sp>
        <p:nvSpPr>
          <p:cNvPr id="3" name="矩形 2"/>
          <p:cNvSpPr/>
          <p:nvPr/>
        </p:nvSpPr>
        <p:spPr>
          <a:xfrm>
            <a:off x="3969385" y="2010410"/>
            <a:ext cx="16344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弹性形变</a:t>
            </a:r>
          </a:p>
        </p:txBody>
      </p:sp>
      <p:sp>
        <p:nvSpPr>
          <p:cNvPr id="4" name="矩形 3"/>
          <p:cNvSpPr/>
          <p:nvPr/>
        </p:nvSpPr>
        <p:spPr>
          <a:xfrm>
            <a:off x="1146175" y="3063875"/>
            <a:ext cx="5429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graphicFrame>
        <p:nvGraphicFramePr>
          <p:cNvPr id="2" name="表格 1"/>
          <p:cNvGraphicFramePr/>
          <p:nvPr>
            <p:custDataLst>
              <p:tags r:id="rId1"/>
            </p:custDataLst>
          </p:nvPr>
        </p:nvGraphicFramePr>
        <p:xfrm>
          <a:off x="811530" y="1597025"/>
          <a:ext cx="10208260" cy="4518025"/>
        </p:xfrm>
        <a:graphic>
          <a:graphicData uri="http://schemas.openxmlformats.org/drawingml/2006/table">
            <a:tbl>
              <a:tblPr firstRow="1" bandRow="1">
                <a:tableStyleId>{5940675A-B579-460E-94D1-54222C63F5DA}</a:tableStyleId>
              </a:tblPr>
              <a:tblGrid>
                <a:gridCol w="2353945"/>
                <a:gridCol w="3138805"/>
                <a:gridCol w="4715510"/>
              </a:tblGrid>
              <a:tr h="502285">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转化形式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简述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57045">
                <a:tc rowSpan="2">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重力势能和动能的相互转化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滚摆上升时,动能转化为重力势能;滚摆下降时,重力势能转化为动能</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25869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摆球从</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点摆向</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B</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点时,重力势能转化为动能;从</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B</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点摆向</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C</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点时,动能转化为重力势能</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222" name="18ZKYBWLKDBS131.jpg"/>
          <p:cNvPicPr>
            <a:picLocks noChangeAspect="1"/>
          </p:cNvPicPr>
          <p:nvPr/>
        </p:nvPicPr>
        <p:blipFill>
          <a:blip r:embed="rId3"/>
          <a:stretch>
            <a:fillRect/>
          </a:stretch>
        </p:blipFill>
        <p:spPr>
          <a:xfrm>
            <a:off x="4077335" y="2244725"/>
            <a:ext cx="1247140" cy="1517015"/>
          </a:xfrm>
          <a:prstGeom prst="rect">
            <a:avLst/>
          </a:prstGeom>
        </p:spPr>
      </p:pic>
      <p:pic>
        <p:nvPicPr>
          <p:cNvPr id="223" name="18ZKYBWLKDBS132.jpg"/>
          <p:cNvPicPr>
            <a:picLocks noChangeAspect="1"/>
          </p:cNvPicPr>
          <p:nvPr/>
        </p:nvPicPr>
        <p:blipFill>
          <a:blip r:embed="rId4"/>
          <a:stretch>
            <a:fillRect/>
          </a:stretch>
        </p:blipFill>
        <p:spPr>
          <a:xfrm>
            <a:off x="4077335" y="4356100"/>
            <a:ext cx="1320800" cy="1602740"/>
          </a:xfrm>
          <a:prstGeom prst="rect">
            <a:avLst/>
          </a:prstGeom>
        </p:spPr>
      </p:pic>
    </p:spTree>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graphicFrame>
        <p:nvGraphicFramePr>
          <p:cNvPr id="3" name="表格 2"/>
          <p:cNvGraphicFramePr/>
          <p:nvPr>
            <p:custDataLst>
              <p:tags r:id="rId1"/>
            </p:custDataLst>
          </p:nvPr>
        </p:nvGraphicFramePr>
        <p:xfrm>
          <a:off x="537845" y="1299210"/>
          <a:ext cx="10494645" cy="3770630"/>
        </p:xfrm>
        <a:graphic>
          <a:graphicData uri="http://schemas.openxmlformats.org/drawingml/2006/table">
            <a:tbl>
              <a:tblPr firstRow="1" bandRow="1">
                <a:tableStyleId>{5940675A-B579-460E-94D1-54222C63F5DA}</a:tableStyleId>
              </a:tblPr>
              <a:tblGrid>
                <a:gridCol w="2420620"/>
                <a:gridCol w="3226435"/>
                <a:gridCol w="4847590"/>
              </a:tblGrid>
              <a:tr h="507365">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转化形式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简述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533525">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弹性势能和动能的相互转化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罐子滚动使橡皮筋绞紧,动能转化为弹性势能;橡皮筋放松使罐子反向滚动,弹性势能转化为动能</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29740">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重力势能和弹性势能的相互转化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蹦蹦杆的弹簧被压缩时,重力势能转化为弹性势能;弹簧回弹时,弹性势能转化为重力势能</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224" name="18ZKYBWLKDBS133.jpg"/>
          <p:cNvPicPr>
            <a:picLocks noChangeAspect="1"/>
          </p:cNvPicPr>
          <p:nvPr/>
        </p:nvPicPr>
        <p:blipFill>
          <a:blip r:embed="rId3"/>
          <a:stretch>
            <a:fillRect/>
          </a:stretch>
        </p:blipFill>
        <p:spPr>
          <a:xfrm>
            <a:off x="3769360" y="1951355"/>
            <a:ext cx="1929765" cy="1247775"/>
          </a:xfrm>
          <a:prstGeom prst="rect">
            <a:avLst/>
          </a:prstGeom>
        </p:spPr>
      </p:pic>
      <p:pic>
        <p:nvPicPr>
          <p:cNvPr id="225" name="18ZKYBWLKDBS134.jpg"/>
          <p:cNvPicPr>
            <a:picLocks noChangeAspect="1"/>
          </p:cNvPicPr>
          <p:nvPr/>
        </p:nvPicPr>
        <p:blipFill>
          <a:blip r:embed="rId4"/>
          <a:stretch>
            <a:fillRect/>
          </a:stretch>
        </p:blipFill>
        <p:spPr>
          <a:xfrm>
            <a:off x="3769360" y="3468370"/>
            <a:ext cx="1681480" cy="1463675"/>
          </a:xfrm>
          <a:prstGeom prst="rect">
            <a:avLst/>
          </a:prstGeom>
        </p:spPr>
      </p:pic>
      <p:sp>
        <p:nvSpPr>
          <p:cNvPr id="10" name="矩形 9"/>
          <p:cNvSpPr/>
          <p:nvPr/>
        </p:nvSpPr>
        <p:spPr>
          <a:xfrm>
            <a:off x="538480" y="5160645"/>
            <a:ext cx="10615295" cy="119888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ⅱ.机械能守恒:如果只有动能和势能相互转化,则动能、势能的大小会变化,但机械能的总和</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p>
        </p:txBody>
      </p:sp>
      <p:sp>
        <p:nvSpPr>
          <p:cNvPr id="11" name="矩形 10"/>
          <p:cNvSpPr/>
          <p:nvPr/>
        </p:nvSpPr>
        <p:spPr>
          <a:xfrm>
            <a:off x="2686050" y="5777230"/>
            <a:ext cx="9213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4407535"/>
          </a:xfrm>
          <a:prstGeom prst="rect">
            <a:avLst/>
          </a:prstGeom>
        </p:spPr>
        <p:txBody>
          <a:bodyPr wrap="square">
            <a:spAutoFit/>
          </a:bodyPr>
          <a:lstStyle/>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1.动能的影响因素中包括速度,因此物体的动能大小与参照物的选择有关;在分析动能时,常选地面或相对于地面静止的物体作为参照物.</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2.重力势能的影响因素中包括高度,在分析重力势能时,需要选择一个水平面作为高度的零点,这个水平面叫作“零势能面”;初中物理中一般选择物体运动能达到的最低点所在的水平面或地面为零势能面.</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机械能守恒的条件是物体系统内只有重力或弹力做功.重力对物体做功时,重力势能转化为动能;物体克服重力做功时,动能转化为重力势能.弹簧弹力对物体做功时,弹性势能转化为动能;物体克服弹簧弹力做功时,动能转化为弹性势能.</a:t>
            </a:r>
          </a:p>
        </p:txBody>
      </p:sp>
      <p:sp>
        <p:nvSpPr>
          <p:cNvPr id="14" name="文本框 13"/>
          <p:cNvSpPr txBox="1"/>
          <p:nvPr/>
        </p:nvSpPr>
        <p:spPr>
          <a:xfrm>
            <a:off x="8667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3046095"/>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[2019宣城模拟]</a:t>
            </a:r>
            <a:r>
              <a:rPr sz="2400" dirty="0">
                <a:latin typeface="宋体" panose="02010600030101010101" pitchFamily="2" charset="-122"/>
                <a:ea typeface="宋体" panose="02010600030101010101" pitchFamily="2" charset="-122"/>
                <a:cs typeface="宋体" panose="02010600030101010101" pitchFamily="2" charset="-122"/>
              </a:rPr>
              <a:t>如图所示的漫画中,若在50 s的时间内,男孩提着15 N的小提琴水平向左匀速走了100 m,女孩用5 N的水平拉力拉</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着箱子向右匀速走了100 m;</a:t>
            </a:r>
            <a:r>
              <a:rPr sz="2400" dirty="0">
                <a:latin typeface="宋体" panose="02010600030101010101" pitchFamily="2" charset="-122"/>
                <a:ea typeface="宋体" panose="02010600030101010101" pitchFamily="2" charset="-122"/>
                <a:cs typeface="宋体" panose="02010600030101010101" pitchFamily="2" charset="-122"/>
              </a:rPr>
              <a:t>则在这段时间内,女孩的拉力对箱子做功的功率是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W,男孩对小提琴做的功是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J. </a:t>
            </a:r>
          </a:p>
        </p:txBody>
      </p:sp>
      <p:pic>
        <p:nvPicPr>
          <p:cNvPr id="239" name="19宣城-3.jpg" descr="id:2147486862;FounderCES"/>
          <p:cNvPicPr>
            <a:picLocks noChangeAspect="1"/>
          </p:cNvPicPr>
          <p:nvPr/>
        </p:nvPicPr>
        <p:blipFill>
          <a:blip r:embed="rId2"/>
          <a:stretch>
            <a:fillRect/>
          </a:stretch>
        </p:blipFill>
        <p:spPr>
          <a:xfrm>
            <a:off x="4340860" y="4303395"/>
            <a:ext cx="3509645" cy="2050415"/>
          </a:xfrm>
          <a:prstGeom prst="rect">
            <a:avLst/>
          </a:prstGeom>
        </p:spPr>
      </p:pic>
      <p:sp>
        <p:nvSpPr>
          <p:cNvPr id="11" name="矩形 10"/>
          <p:cNvSpPr/>
          <p:nvPr/>
        </p:nvSpPr>
        <p:spPr>
          <a:xfrm>
            <a:off x="7393940" y="2924810"/>
            <a:ext cx="9213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p>
        </p:txBody>
      </p:sp>
      <p:sp>
        <p:nvSpPr>
          <p:cNvPr id="5" name="矩形 4"/>
          <p:cNvSpPr/>
          <p:nvPr/>
        </p:nvSpPr>
        <p:spPr>
          <a:xfrm>
            <a:off x="1525905" y="3657600"/>
            <a:ext cx="31559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sp>
        <p:nvSpPr>
          <p:cNvPr id="10" name="矩形 9"/>
          <p:cNvSpPr/>
          <p:nvPr/>
        </p:nvSpPr>
        <p:spPr>
          <a:xfrm>
            <a:off x="1054735" y="3075940"/>
            <a:ext cx="10081895" cy="706755"/>
          </a:xfrm>
          <a:prstGeom prst="rect">
            <a:avLst/>
          </a:prstGeom>
        </p:spPr>
        <p:txBody>
          <a:bodyPr wrap="square">
            <a:spAutoFit/>
          </a:bodyPr>
          <a:lstStyle/>
          <a:p>
            <a:pPr algn="ctr"/>
            <a:r>
              <a:rPr lang="zh-CN" altLang="en-US" sz="4000" b="1" dirty="0">
                <a:solidFill>
                  <a:srgbClr val="EE3028"/>
                </a:solidFill>
                <a:cs typeface="+mn-ea"/>
                <a:sym typeface="+mn-lt"/>
              </a:rPr>
              <a:t>第二节　功和机械能</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257300"/>
            <a:ext cx="8112760" cy="2306955"/>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2</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图示为倾角</a:t>
            </a:r>
            <a:r>
              <a:rPr sz="2400" i="1"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θ</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=30°的固定斜面,用平行于斜面向上的6 N</a:t>
            </a:r>
            <a:r>
              <a:rPr sz="2400" dirty="0">
                <a:latin typeface="宋体" panose="02010600030101010101" pitchFamily="2" charset="-122"/>
                <a:ea typeface="宋体" panose="02010600030101010101" pitchFamily="2" charset="-122"/>
                <a:cs typeface="宋体" panose="02010600030101010101" pitchFamily="2" charset="-122"/>
              </a:rPr>
              <a:t>拉力</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latin typeface="宋体" panose="02010600030101010101" pitchFamily="2" charset="-122"/>
                <a:ea typeface="宋体" panose="02010600030101010101" pitchFamily="2" charset="-122"/>
                <a:cs typeface="宋体" panose="02010600030101010101" pitchFamily="2" charset="-122"/>
              </a:rPr>
              <a:t>,将一重力为10 N的物体从斜面底端匀速拉到斜面顶端,已知物体上升的高度为0.5 m,则拉力做功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J,物体所受斜面的摩擦力为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N.(不计空气阻力) </a:t>
            </a:r>
          </a:p>
        </p:txBody>
      </p:sp>
      <p:pic>
        <p:nvPicPr>
          <p:cNvPr id="241" name="18考点帮S252.EPS" descr="id:2147486876;FounderCES"/>
          <p:cNvPicPr>
            <a:picLocks noChangeAspect="1"/>
          </p:cNvPicPr>
          <p:nvPr/>
        </p:nvPicPr>
        <p:blipFill>
          <a:blip r:embed="rId2"/>
          <a:stretch>
            <a:fillRect/>
          </a:stretch>
        </p:blipFill>
        <p:spPr>
          <a:xfrm>
            <a:off x="9245600" y="1734185"/>
            <a:ext cx="2373630" cy="1353185"/>
          </a:xfrm>
          <a:prstGeom prst="rect">
            <a:avLst/>
          </a:prstGeom>
        </p:spPr>
      </p:pic>
      <p:sp>
        <p:nvSpPr>
          <p:cNvPr id="2" name="矩形 1"/>
          <p:cNvSpPr/>
          <p:nvPr/>
        </p:nvSpPr>
        <p:spPr>
          <a:xfrm>
            <a:off x="684530" y="3564255"/>
            <a:ext cx="10673080" cy="296862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cs typeface="宋体" panose="02010600030101010101" pitchFamily="2" charset="-122"/>
              </a:rPr>
              <a:t>【思路分析】</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楷体" panose="02010609060101010101" pitchFamily="49" charset="-122"/>
                <a:ea typeface="楷体" panose="02010609060101010101" pitchFamily="49" charset="-122"/>
                <a:cs typeface="楷体" panose="02010609060101010101" pitchFamily="49" charset="-122"/>
              </a:rPr>
              <a:t>已知斜面的坡度和高度,根据几何知识可以求出斜面的长,进而用</a:t>
            </a:r>
            <a:r>
              <a:rPr sz="2400" i="1" spc="-100" dirty="0">
                <a:uFillTx/>
                <a:latin typeface="宋体" panose="02010600030101010101" pitchFamily="2" charset="-122"/>
                <a:ea typeface="宋体" panose="02010600030101010101" pitchFamily="2" charset="-122"/>
                <a:cs typeface="宋体" panose="02010600030101010101" pitchFamily="2" charset="-122"/>
              </a:rPr>
              <a:t>W</a:t>
            </a:r>
            <a:r>
              <a:rPr sz="2400" dirty="0">
                <a:latin typeface="楷体" panose="02010609060101010101" pitchFamily="49" charset="-122"/>
                <a:ea typeface="楷体" panose="02010609060101010101" pitchFamily="49" charset="-122"/>
                <a:cs typeface="楷体" panose="02010609060101010101" pitchFamily="49"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Fs</a:t>
            </a:r>
            <a:r>
              <a:rPr sz="2400" dirty="0">
                <a:latin typeface="楷体" panose="02010609060101010101" pitchFamily="49" charset="-122"/>
                <a:ea typeface="楷体" panose="02010609060101010101" pitchFamily="49" charset="-122"/>
                <a:cs typeface="楷体" panose="02010609060101010101" pitchFamily="49" charset="-122"/>
              </a:rPr>
              <a:t>求出拉力做的功;整个过程中拉力对物体做功,同时物体克服重力和摩擦力做功,这三个功的关系可以从总功、有用功、额外功的角度来理解,也可以从以下的角度来理解:物体的动能不变,这说明拉力做的功的效果是使物体的重力势能增大,同时产生了内能,而重力势能的增加量就等于克服重力做的功,内能的增加量就等于克服滑动摩擦力做的功.</a:t>
            </a:r>
          </a:p>
        </p:txBody>
      </p:sp>
      <p:sp>
        <p:nvSpPr>
          <p:cNvPr id="5" name="矩形 4"/>
          <p:cNvSpPr/>
          <p:nvPr/>
        </p:nvSpPr>
        <p:spPr>
          <a:xfrm>
            <a:off x="6473825" y="2407920"/>
            <a:ext cx="31559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a:t>
            </a:r>
          </a:p>
        </p:txBody>
      </p:sp>
      <p:sp>
        <p:nvSpPr>
          <p:cNvPr id="3" name="矩形 2"/>
          <p:cNvSpPr/>
          <p:nvPr/>
        </p:nvSpPr>
        <p:spPr>
          <a:xfrm>
            <a:off x="3432810" y="2964180"/>
            <a:ext cx="31559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257300"/>
            <a:ext cx="10664825" cy="2861310"/>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[2010安徽,21]</a:t>
            </a:r>
            <a:r>
              <a:rPr sz="2400" dirty="0">
                <a:latin typeface="宋体" panose="02010600030101010101" pitchFamily="2" charset="-122"/>
                <a:ea typeface="宋体" panose="02010600030101010101" pitchFamily="2" charset="-122"/>
                <a:cs typeface="宋体" panose="02010600030101010101" pitchFamily="2" charset="-122"/>
              </a:rPr>
              <a:t>某型号汽车发动机的额定功率为6×10</a:t>
            </a:r>
            <a:r>
              <a:rPr sz="2400" baseline="30000" dirty="0">
                <a:latin typeface="宋体" panose="02010600030101010101" pitchFamily="2" charset="-122"/>
                <a:ea typeface="宋体" panose="02010600030101010101" pitchFamily="2" charset="-122"/>
                <a:cs typeface="宋体" panose="02010600030101010101" pitchFamily="2" charset="-122"/>
              </a:rPr>
              <a:t>4</a:t>
            </a:r>
            <a:r>
              <a:rPr sz="2400" dirty="0">
                <a:latin typeface="宋体" panose="02010600030101010101" pitchFamily="2" charset="-122"/>
                <a:ea typeface="宋体" panose="02010600030101010101" pitchFamily="2" charset="-122"/>
                <a:cs typeface="宋体" panose="02010600030101010101" pitchFamily="2" charset="-122"/>
              </a:rPr>
              <a:t> W,在水平路面上匀速行驶时受到的阻力是1 800 N.在额定功率下,当汽车匀速行驶时,求:</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(1)发动机所提供的牵引力大小;</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(2)行驶速度的大小;</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(3)行驶5 min牵引力所做的功.</a:t>
            </a:r>
          </a:p>
        </p:txBody>
      </p:sp>
      <p:sp>
        <p:nvSpPr>
          <p:cNvPr id="5" name="矩形 4"/>
          <p:cNvSpPr/>
          <p:nvPr/>
        </p:nvSpPr>
        <p:spPr>
          <a:xfrm>
            <a:off x="944245" y="4224655"/>
            <a:ext cx="8505825" cy="2306955"/>
          </a:xfrm>
          <a:prstGeom prst="rect">
            <a:avLst/>
          </a:prstGeom>
        </p:spPr>
        <p:txBody>
          <a:bodyPr wrap="square">
            <a:spAutoFit/>
          </a:bodyPr>
          <a:lstStyle/>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解:(1)由于汽车匀速行驶时,受平衡力的作用,所以牵引力</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=1 800 N</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(2)由</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P</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Fv</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得,汽车匀速行驶速度</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≈33.3 m/s</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(3)牵引力所做的功</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Pt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W×5×60 s=1.8×10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7</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a:t>
            </a:r>
          </a:p>
        </p:txBody>
      </p:sp>
      <p:pic>
        <p:nvPicPr>
          <p:cNvPr id="3" name="图片 2"/>
          <p:cNvPicPr>
            <a:picLocks noChangeAspect="1"/>
          </p:cNvPicPr>
          <p:nvPr/>
        </p:nvPicPr>
        <p:blipFill>
          <a:blip r:embed="rId2"/>
          <a:stretch>
            <a:fillRect/>
          </a:stretch>
        </p:blipFill>
        <p:spPr>
          <a:xfrm>
            <a:off x="5668010" y="5325110"/>
            <a:ext cx="1184910" cy="6216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0" name="矩形 9"/>
          <p:cNvSpPr/>
          <p:nvPr/>
        </p:nvSpPr>
        <p:spPr>
          <a:xfrm>
            <a:off x="757367" y="1551043"/>
            <a:ext cx="10694013" cy="4521835"/>
          </a:xfrm>
          <a:prstGeom prst="rect">
            <a:avLst/>
          </a:prstGeom>
        </p:spPr>
        <p:txBody>
          <a:bodyPr wrap="square">
            <a:spAutoFit/>
          </a:bodyPr>
          <a:lstStyle/>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在功和功率的计算中,要注意以下问题:</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①分析是哪个力对物体做功,即找对</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②计算中用到的</a:t>
            </a:r>
            <a:r>
              <a:rPr sz="2400" i="1" spc="-100" dirty="0">
                <a:uFillTx/>
                <a:latin typeface="宋体" panose="02010600030101010101" pitchFamily="2" charset="-122"/>
                <a:ea typeface="宋体" panose="02010600030101010101" pitchFamily="2" charset="-122"/>
                <a:cs typeface="宋体" panose="02010600030101010101" pitchFamily="2" charset="-122"/>
              </a:rPr>
              <a:t>s</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和</a:t>
            </a:r>
            <a:r>
              <a:rPr sz="2400" i="1" spc="-100" dirty="0">
                <a:uFillTx/>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必须是物体在力的方向上运动的距离和速度,即只有</a:t>
            </a:r>
            <a:r>
              <a:rPr sz="2400" i="1" spc="-100" dirty="0">
                <a:uFillTx/>
                <a:latin typeface="宋体" panose="02010600030101010101" pitchFamily="2" charset="-122"/>
                <a:ea typeface="宋体" panose="02010600030101010101" pitchFamily="2" charset="-122"/>
                <a:cs typeface="宋体" panose="02010600030101010101" pitchFamily="2" charset="-122"/>
              </a:rPr>
              <a:t>s</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和</a:t>
            </a:r>
            <a:r>
              <a:rPr sz="2400" i="1" spc="-100" dirty="0">
                <a:uFillTx/>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与</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的方向在一条直线上时才可以直接用</a:t>
            </a:r>
            <a:r>
              <a:rPr sz="2400" i="1" spc="-100" dirty="0">
                <a:uFillTx/>
                <a:latin typeface="宋体" panose="02010600030101010101" pitchFamily="2" charset="-122"/>
                <a:ea typeface="宋体" panose="02010600030101010101" pitchFamily="2" charset="-122"/>
                <a:cs typeface="宋体" panose="02010600030101010101" pitchFamily="2" charset="-122"/>
              </a:rPr>
              <a:t>W</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Fs</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和</a:t>
            </a:r>
            <a:r>
              <a:rPr sz="2400" i="1" spc="-100" dirty="0">
                <a:uFillTx/>
                <a:latin typeface="宋体" panose="02010600030101010101" pitchFamily="2" charset="-122"/>
                <a:ea typeface="宋体" panose="02010600030101010101" pitchFamily="2" charset="-122"/>
                <a:cs typeface="宋体" panose="02010600030101010101" pitchFamily="2" charset="-122"/>
              </a:rPr>
              <a:t>P</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Fv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计算功和功率,否则需要做正交分解.</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③功的单位J=N·m,因此在用</a:t>
            </a:r>
            <a:r>
              <a:rPr sz="2400" i="1" spc="-100" dirty="0">
                <a:uFillTx/>
                <a:latin typeface="宋体" panose="02010600030101010101" pitchFamily="2" charset="-122"/>
                <a:ea typeface="宋体" panose="02010600030101010101" pitchFamily="2" charset="-122"/>
                <a:cs typeface="宋体" panose="02010600030101010101" pitchFamily="2" charset="-122"/>
              </a:rPr>
              <a:t>W</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Fs</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计算功时,</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的单位要用N,</a:t>
            </a:r>
            <a:r>
              <a:rPr sz="2400" i="1" spc="-100" dirty="0">
                <a:uFillTx/>
                <a:latin typeface="宋体" panose="02010600030101010101" pitchFamily="2" charset="-122"/>
                <a:ea typeface="宋体" panose="02010600030101010101" pitchFamily="2" charset="-122"/>
                <a:cs typeface="宋体" panose="02010600030101010101" pitchFamily="2" charset="-122"/>
              </a:rPr>
              <a:t>s</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的单位要用m;功率的单位W=J/s=N·m/s,因此用</a:t>
            </a:r>
            <a:r>
              <a:rPr sz="2400" i="1" spc="-100" dirty="0">
                <a:uFillTx/>
                <a:latin typeface="宋体" panose="02010600030101010101" pitchFamily="2" charset="-122"/>
                <a:ea typeface="宋体" panose="02010600030101010101" pitchFamily="2" charset="-122"/>
                <a:cs typeface="宋体" panose="02010600030101010101" pitchFamily="2" charset="-122"/>
              </a:rPr>
              <a:t>P</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计算功率时,</a:t>
            </a:r>
            <a:r>
              <a:rPr sz="2400" i="1" spc="-100" dirty="0">
                <a:uFillTx/>
                <a:latin typeface="宋体" panose="02010600030101010101" pitchFamily="2" charset="-122"/>
                <a:ea typeface="宋体" panose="02010600030101010101" pitchFamily="2" charset="-122"/>
                <a:cs typeface="宋体" panose="02010600030101010101" pitchFamily="2" charset="-122"/>
              </a:rPr>
              <a:t>W</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的单位要用J,</a:t>
            </a:r>
            <a:r>
              <a:rPr sz="2400" i="1" spc="-100" dirty="0">
                <a:uFillTx/>
                <a:latin typeface="宋体" panose="02010600030101010101" pitchFamily="2" charset="-122"/>
                <a:ea typeface="宋体" panose="02010600030101010101" pitchFamily="2" charset="-122"/>
                <a:cs typeface="宋体" panose="02010600030101010101" pitchFamily="2" charset="-122"/>
              </a:rPr>
              <a:t>t</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的单位要用s,用</a:t>
            </a:r>
            <a:r>
              <a:rPr sz="2400" i="1" spc="-100" dirty="0">
                <a:uFillTx/>
                <a:latin typeface="宋体" panose="02010600030101010101" pitchFamily="2" charset="-122"/>
                <a:ea typeface="宋体" panose="02010600030101010101" pitchFamily="2" charset="-122"/>
                <a:cs typeface="宋体" panose="02010600030101010101" pitchFamily="2" charset="-122"/>
              </a:rPr>
              <a:t>P</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Fv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计算功率时,</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的单位要用N,</a:t>
            </a:r>
            <a:r>
              <a:rPr sz="2400" i="1" spc="-100" dirty="0">
                <a:uFillTx/>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的单位要用m/s.</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④做功的多少与力和在力的方向上通过的距离有关,与物体做的是匀速运动还是变速运动无关.</a:t>
            </a:r>
          </a:p>
        </p:txBody>
      </p:sp>
      <p:pic>
        <p:nvPicPr>
          <p:cNvPr id="2" name="图片 1"/>
          <p:cNvPicPr>
            <a:picLocks noChangeAspect="1"/>
          </p:cNvPicPr>
          <p:nvPr/>
        </p:nvPicPr>
        <p:blipFill>
          <a:blip r:embed="rId2"/>
          <a:stretch>
            <a:fillRect/>
          </a:stretch>
        </p:blipFill>
        <p:spPr>
          <a:xfrm>
            <a:off x="5067300" y="4203065"/>
            <a:ext cx="239395" cy="526415"/>
          </a:xfrm>
          <a:prstGeom prst="rect">
            <a:avLst/>
          </a:prstGeom>
        </p:spPr>
      </p:pic>
    </p:spTree>
  </p:cSld>
  <p:clrMapOvr>
    <a:masterClrMapping/>
  </p:clrMapOvr>
  <p:transition spd="med">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0" name="矩形 9"/>
          <p:cNvSpPr/>
          <p:nvPr/>
        </p:nvSpPr>
        <p:spPr>
          <a:xfrm>
            <a:off x="757367" y="1551043"/>
            <a:ext cx="10694013" cy="304609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1.</a:t>
            </a:r>
            <a:r>
              <a:rPr sz="2400" dirty="0">
                <a:solidFill>
                  <a:schemeClr val="tx1">
                    <a:lumMod val="85000"/>
                    <a:lumOff val="15000"/>
                  </a:schemeClr>
                </a:solidFill>
                <a:uFillTx/>
                <a:latin typeface="仿宋" panose="02010609060101010101" pitchFamily="49" charset="-122"/>
                <a:ea typeface="仿宋" panose="02010609060101010101" pitchFamily="49" charset="-122"/>
                <a:cs typeface="仿宋" panose="02010609060101010101" pitchFamily="49" charset="-122"/>
              </a:rPr>
              <a:t>[2020合肥包河区一模]</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已知同一物体在月球上的重力只有其在地球上的,“玉兔二号”月球车的质量为135 kg,该月球车在水平月面上做匀速直线运动,前进了10 m.如果在行进过程中,其受到的阻力是自重的0.2,则在这一过程中,“玉兔二号”月球车的牵引力所做的功为</a:t>
            </a:r>
            <a:r>
              <a:rPr sz="2400" u="sng"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J. </a:t>
            </a:r>
          </a:p>
        </p:txBody>
      </p:sp>
      <p:sp>
        <p:nvSpPr>
          <p:cNvPr id="3" name="矩形 2"/>
          <p:cNvSpPr/>
          <p:nvPr/>
        </p:nvSpPr>
        <p:spPr>
          <a:xfrm>
            <a:off x="6783070" y="3936365"/>
            <a:ext cx="107188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450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0" name="矩形 9"/>
          <p:cNvSpPr/>
          <p:nvPr/>
        </p:nvSpPr>
        <p:spPr>
          <a:xfrm>
            <a:off x="757555" y="1551305"/>
            <a:ext cx="7431405" cy="452310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2.</a:t>
            </a:r>
            <a:r>
              <a:rPr sz="2400" dirty="0">
                <a:solidFill>
                  <a:schemeClr val="tx1">
                    <a:lumMod val="85000"/>
                    <a:lumOff val="15000"/>
                  </a:schemeClr>
                </a:solidFill>
                <a:uFillTx/>
                <a:latin typeface="仿宋" panose="02010609060101010101" pitchFamily="49" charset="-122"/>
                <a:ea typeface="仿宋" panose="02010609060101010101" pitchFamily="49" charset="-122"/>
                <a:cs typeface="仿宋" panose="02010609060101010101" pitchFamily="49" charset="-122"/>
              </a:rPr>
              <a:t>[2019山东威海]</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如图是一款健身拉力器原理图,斜面的倾角为30°,重500 N的物块与固定在斜面底端的弹簧相连,小明通过定滑轮拉着物块沿斜面向上匀速运动2 m的过程中(此过程弹簧始终处于被拉伸状态),小明对拉环的拉力所做的功为1 000 J,克服弹簧拉力做功300 J,则克服物块重力做的功为</a:t>
            </a:r>
            <a:r>
              <a:rPr sz="2400" u="sng"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J,物块与斜面之间摩擦力的大小为</a:t>
            </a:r>
            <a:r>
              <a:rPr sz="2400" u="sng"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N.(忽略拉环重、绳重、滑轮与轴的摩擦) </a:t>
            </a:r>
          </a:p>
        </p:txBody>
      </p:sp>
      <p:pic>
        <p:nvPicPr>
          <p:cNvPr id="252" name="19WJJANZKBWLZYY33.EPS" descr="id:2147486953;FounderCES"/>
          <p:cNvPicPr>
            <a:picLocks noChangeAspect="1"/>
          </p:cNvPicPr>
          <p:nvPr/>
        </p:nvPicPr>
        <p:blipFill>
          <a:blip r:embed="rId2"/>
          <a:stretch>
            <a:fillRect/>
          </a:stretch>
        </p:blipFill>
        <p:spPr>
          <a:xfrm>
            <a:off x="8511540" y="2974975"/>
            <a:ext cx="2758440" cy="1410970"/>
          </a:xfrm>
          <a:prstGeom prst="rect">
            <a:avLst/>
          </a:prstGeom>
        </p:spPr>
      </p:pic>
      <p:sp>
        <p:nvSpPr>
          <p:cNvPr id="3" name="矩形 2"/>
          <p:cNvSpPr/>
          <p:nvPr/>
        </p:nvSpPr>
        <p:spPr>
          <a:xfrm>
            <a:off x="5281295" y="4385945"/>
            <a:ext cx="107188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500</a:t>
            </a:r>
          </a:p>
        </p:txBody>
      </p:sp>
      <p:sp>
        <p:nvSpPr>
          <p:cNvPr id="2" name="矩形 1"/>
          <p:cNvSpPr/>
          <p:nvPr/>
        </p:nvSpPr>
        <p:spPr>
          <a:xfrm>
            <a:off x="3855720" y="4934585"/>
            <a:ext cx="107188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0" name="矩形 9"/>
          <p:cNvSpPr/>
          <p:nvPr/>
        </p:nvSpPr>
        <p:spPr>
          <a:xfrm>
            <a:off x="757555" y="1551305"/>
            <a:ext cx="10532745" cy="452310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3.</a:t>
            </a:r>
            <a:r>
              <a:rPr sz="2400" dirty="0">
                <a:solidFill>
                  <a:schemeClr val="tx1">
                    <a:lumMod val="85000"/>
                    <a:lumOff val="15000"/>
                  </a:schemeClr>
                </a:solidFill>
                <a:uFillTx/>
                <a:latin typeface="仿宋" panose="02010609060101010101" pitchFamily="49" charset="-122"/>
                <a:ea typeface="仿宋" panose="02010609060101010101" pitchFamily="49" charset="-122"/>
                <a:cs typeface="仿宋" panose="02010609060101010101" pitchFamily="49" charset="-122"/>
              </a:rPr>
              <a:t>[2020湖南长沙]</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小杰背着书包回家,在水平路面上行走100 m用时100 s,乘坐电梯从1楼到21楼用时30 s.以下符合实际的是	              (　　)</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A.电梯对小杰做功约3.6×10</a:t>
            </a:r>
            <a:r>
              <a:rPr sz="2400" baseline="300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3</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 J</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B.小杰乘坐电梯上升时,对书包不做功</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C.电梯对小杰做功的功率约1 200 W</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D.小杰在水平路面行走时,重力做功的功率约600 W</a:t>
            </a:r>
          </a:p>
        </p:txBody>
      </p:sp>
      <p:sp>
        <p:nvSpPr>
          <p:cNvPr id="2" name="矩形 1"/>
          <p:cNvSpPr/>
          <p:nvPr/>
        </p:nvSpPr>
        <p:spPr>
          <a:xfrm>
            <a:off x="10443845" y="2511425"/>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0" name="矩形 9"/>
          <p:cNvSpPr/>
          <p:nvPr/>
        </p:nvSpPr>
        <p:spPr>
          <a:xfrm>
            <a:off x="757555" y="1551305"/>
            <a:ext cx="10532745"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4.列车提速的一个关键是提高列车发动机的功率.已知列车做匀速直线运动时,列车所受阻力与速度的平方成正比,即</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a:t>
            </a:r>
            <a:r>
              <a:rPr sz="2400" i="1" spc="-100" dirty="0">
                <a:uFillTx/>
                <a:latin typeface="宋体" panose="02010600030101010101" pitchFamily="2" charset="-122"/>
                <a:ea typeface="宋体" panose="02010600030101010101" pitchFamily="2" charset="-122"/>
                <a:cs typeface="宋体" panose="02010600030101010101" pitchFamily="2" charset="-122"/>
              </a:rPr>
              <a:t>kv</a:t>
            </a:r>
            <a:r>
              <a:rPr sz="2400" baseline="300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2</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,设提速前速度为80 km/h,提速后速度为120 km/h,则提速前与提速后列车发动机的功率之比为(提速前后均视为匀速运动)	                                                  (　　)</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A.8∶27　　　B.4∶9　　　C.2∶3　　　D.16∶81</a:t>
            </a:r>
          </a:p>
        </p:txBody>
      </p:sp>
      <p:sp>
        <p:nvSpPr>
          <p:cNvPr id="2" name="矩形 1"/>
          <p:cNvSpPr/>
          <p:nvPr/>
        </p:nvSpPr>
        <p:spPr>
          <a:xfrm>
            <a:off x="10481945" y="4038600"/>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0" name="矩形 9"/>
          <p:cNvSpPr/>
          <p:nvPr/>
        </p:nvSpPr>
        <p:spPr>
          <a:xfrm>
            <a:off x="757555" y="1551305"/>
            <a:ext cx="7345045" cy="452310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5.</a:t>
            </a:r>
            <a:r>
              <a:rPr sz="2400" dirty="0">
                <a:solidFill>
                  <a:schemeClr val="tx1">
                    <a:lumMod val="85000"/>
                    <a:lumOff val="15000"/>
                  </a:schemeClr>
                </a:solidFill>
                <a:uFillTx/>
                <a:latin typeface="仿宋" panose="02010609060101010101" pitchFamily="49" charset="-122"/>
                <a:ea typeface="仿宋" panose="02010609060101010101" pitchFamily="49" charset="-122"/>
                <a:cs typeface="仿宋" panose="02010609060101010101" pitchFamily="49" charset="-122"/>
              </a:rPr>
              <a:t>[2020广东]</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某轿车在平直公路上行驶的45 s内,其速度</a:t>
            </a:r>
            <a:r>
              <a:rPr sz="2400" i="1" spc="-100" dirty="0">
                <a:uFillTx/>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与时间</a:t>
            </a:r>
            <a:r>
              <a:rPr sz="2400" i="1" spc="-100" dirty="0">
                <a:uFillTx/>
                <a:latin typeface="宋体" panose="02010600030101010101" pitchFamily="2" charset="-122"/>
                <a:ea typeface="宋体" panose="02010600030101010101" pitchFamily="2" charset="-122"/>
                <a:cs typeface="宋体" panose="02010600030101010101" pitchFamily="2" charset="-122"/>
              </a:rPr>
              <a:t>t</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、动力</a:t>
            </a:r>
            <a:r>
              <a:rPr sz="2400" i="1" spc="-100" dirty="0">
                <a:uFillTx/>
                <a:latin typeface="宋体" panose="02010600030101010101" pitchFamily="2" charset="-122"/>
                <a:ea typeface="宋体" panose="02010600030101010101" pitchFamily="2" charset="-122"/>
                <a:cs typeface="宋体" panose="02010600030101010101" pitchFamily="2" charset="-122"/>
              </a:rPr>
              <a:t>F</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与时间</a:t>
            </a:r>
            <a:r>
              <a:rPr sz="2400" i="1" spc="-100" dirty="0">
                <a:uFillTx/>
                <a:latin typeface="宋体" panose="02010600030101010101" pitchFamily="2" charset="-122"/>
                <a:ea typeface="宋体" panose="02010600030101010101" pitchFamily="2" charset="-122"/>
                <a:cs typeface="宋体" panose="02010600030101010101" pitchFamily="2" charset="-122"/>
              </a:rPr>
              <a:t>t</a:t>
            </a: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的关系图像分别如图甲、乙所示,已知前10 s轿车运动的路程为100 m.求:</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(1)前10 s轿车运动的平均速度;</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(2)轿车在匀速直线运动阶段通过的路程;</a:t>
            </a:r>
          </a:p>
          <a:p>
            <a:pPr algn="just" fontAlgn="auto">
              <a:lnSpc>
                <a:spcPct val="200000"/>
              </a:lnSpc>
            </a:pPr>
            <a:r>
              <a:rPr sz="24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(3)动力F做的总功.</a:t>
            </a:r>
          </a:p>
        </p:txBody>
      </p:sp>
      <p:pic>
        <p:nvPicPr>
          <p:cNvPr id="253" name="20WJJQGWLWWLL113.EPS" descr="id:2147486960;FounderCES"/>
          <p:cNvPicPr>
            <a:picLocks noChangeAspect="1"/>
          </p:cNvPicPr>
          <p:nvPr/>
        </p:nvPicPr>
        <p:blipFill>
          <a:blip r:embed="rId2"/>
          <a:stretch>
            <a:fillRect/>
          </a:stretch>
        </p:blipFill>
        <p:spPr>
          <a:xfrm>
            <a:off x="8521065" y="1640840"/>
            <a:ext cx="2878455" cy="1915160"/>
          </a:xfrm>
          <a:prstGeom prst="rect">
            <a:avLst/>
          </a:prstGeom>
        </p:spPr>
      </p:pic>
      <p:pic>
        <p:nvPicPr>
          <p:cNvPr id="254" name="20WJJQGWLWWLL113-1.EPS" descr="id:2147486967;FounderCES"/>
          <p:cNvPicPr>
            <a:picLocks noChangeAspect="1"/>
          </p:cNvPicPr>
          <p:nvPr/>
        </p:nvPicPr>
        <p:blipFill>
          <a:blip r:embed="rId3"/>
          <a:stretch>
            <a:fillRect/>
          </a:stretch>
        </p:blipFill>
        <p:spPr>
          <a:xfrm>
            <a:off x="8521065" y="4030980"/>
            <a:ext cx="2947035" cy="1745615"/>
          </a:xfrm>
          <a:prstGeom prst="rect">
            <a:avLst/>
          </a:prstGeom>
        </p:spPr>
      </p:pic>
      <p:sp>
        <p:nvSpPr>
          <p:cNvPr id="2" name="文本框 1"/>
          <p:cNvSpPr txBox="1"/>
          <p:nvPr/>
        </p:nvSpPr>
        <p:spPr>
          <a:xfrm>
            <a:off x="9626600" y="3556000"/>
            <a:ext cx="460375" cy="46037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rPr>
              <a:t>甲</a:t>
            </a:r>
          </a:p>
        </p:txBody>
      </p:sp>
      <p:sp>
        <p:nvSpPr>
          <p:cNvPr id="3" name="文本框 2"/>
          <p:cNvSpPr txBox="1"/>
          <p:nvPr/>
        </p:nvSpPr>
        <p:spPr>
          <a:xfrm>
            <a:off x="9890125" y="5701665"/>
            <a:ext cx="385445" cy="46037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rPr>
              <a:t>乙</a:t>
            </a:r>
          </a:p>
        </p:txBody>
      </p:sp>
    </p:spTree>
  </p:cSld>
  <p:clrMapOvr>
    <a:masterClrMapping/>
  </p:clrMapOvr>
  <p:transition spd="med">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功、功率的计算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4" name="矩形 3"/>
          <p:cNvSpPr/>
          <p:nvPr/>
        </p:nvSpPr>
        <p:spPr>
          <a:xfrm>
            <a:off x="1066800" y="1968500"/>
            <a:ext cx="9893300" cy="3969385"/>
          </a:xfrm>
          <a:prstGeom prst="rect">
            <a:avLst/>
          </a:prstGeom>
        </p:spPr>
        <p:txBody>
          <a:bodyPr wrap="square">
            <a:spAutoFit/>
          </a:bodyPr>
          <a:lstStyle/>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解:(1)前10 s轿车运动的平均速度</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=10 m/s</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(2)由图甲可知,轿车做匀速直线运动的时间</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′=45 s-10 s=35 s,轿车做匀速直线运动的速度</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=20 m/s</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运动的路程</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=20 m/s×35 s=700 m</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(3)前10 s动力做的功</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Fs</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=4 000 N×100 m=4×10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en-US" altLang="zh-CN" sz="2400" b="1" kern="100" dirty="0">
                <a:solidFill>
                  <a:srgbClr val="EE3028"/>
                </a:solidFill>
                <a:uFill>
                  <a:solidFill>
                    <a:srgbClr val="000000"/>
                  </a:solidFill>
                </a:uFill>
                <a:latin typeface="+mn-ea"/>
                <a:cs typeface="Times New Roman" panose="02020603050405020304" pitchFamily="18" charset="0"/>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45 s动力做的功</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=1 000 N×700 m=7×10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a:t>
            </a:r>
          </a:p>
          <a:p>
            <a:pPr algn="l" fontAlgn="auto">
              <a:lnSpc>
                <a:spcPct val="150000"/>
              </a:lnSpc>
            </a:pP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动力做的总功</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baseline="-25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总</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J+7×10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J=1.1×10</a:t>
            </a:r>
            <a:r>
              <a:rPr lang="en-US" altLang="zh-CN"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J</a:t>
            </a:r>
          </a:p>
        </p:txBody>
      </p:sp>
      <p:pic>
        <p:nvPicPr>
          <p:cNvPr id="5" name="图片 4"/>
          <p:cNvPicPr>
            <a:picLocks noChangeAspect="1"/>
          </p:cNvPicPr>
          <p:nvPr/>
        </p:nvPicPr>
        <p:blipFill>
          <a:blip r:embed="rId2"/>
          <a:stretch>
            <a:fillRect/>
          </a:stretch>
        </p:blipFill>
        <p:spPr>
          <a:xfrm>
            <a:off x="6288405" y="2069465"/>
            <a:ext cx="869950" cy="56642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6" name="矩形 5"/>
          <p:cNvSpPr/>
          <p:nvPr/>
        </p:nvSpPr>
        <p:spPr>
          <a:xfrm>
            <a:off x="763270" y="1257300"/>
            <a:ext cx="9323070" cy="5259070"/>
          </a:xfrm>
          <a:prstGeom prst="rect">
            <a:avLst/>
          </a:prstGeom>
        </p:spPr>
        <p:txBody>
          <a:bodyPr wrap="square">
            <a:spAutoFit/>
          </a:bodyPr>
          <a:lstStyle/>
          <a:p>
            <a:pPr algn="just" fontAlgn="auto">
              <a:lnSpc>
                <a:spcPct val="14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[2020湖南益阳改编]</a:t>
            </a:r>
            <a:r>
              <a:rPr sz="2400" dirty="0">
                <a:latin typeface="宋体" panose="02010600030101010101" pitchFamily="2" charset="-122"/>
                <a:ea typeface="宋体" panose="02010600030101010101" pitchFamily="2" charset="-122"/>
                <a:cs typeface="宋体" panose="02010600030101010101" pitchFamily="2" charset="-122"/>
              </a:rPr>
              <a:t>“反向蹦极”是一项比蹦极更刺激的运动.如图所示,弹性轻绳的上端固定在</a:t>
            </a:r>
            <a:r>
              <a:rPr sz="2400" i="1" spc="-100" dirty="0">
                <a:uFillTx/>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点,拉长后将下端固定在体验者的身上,并与固定在地面上的扣环相连.打开扣环,人从</a:t>
            </a:r>
            <a:r>
              <a:rPr sz="2400" i="1" spc="-100" dirty="0">
                <a:uFillTx/>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点由静止释放,像火箭一样被“竖直发射”,经</a:t>
            </a:r>
            <a:r>
              <a:rPr sz="2400" i="1" spc="-100" dirty="0">
                <a:uFillTx/>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点上升到最高位置</a:t>
            </a:r>
            <a:r>
              <a:rPr sz="2400" i="1" spc="-100" dirty="0">
                <a:uFillTx/>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点,在</a:t>
            </a:r>
            <a:r>
              <a:rPr sz="2400" i="1" spc="-100" dirty="0">
                <a:uFillTx/>
                <a:latin typeface="宋体" panose="02010600030101010101" pitchFamily="2" charset="-122"/>
                <a:ea typeface="宋体" panose="02010600030101010101" pitchFamily="2" charset="-122"/>
                <a:cs typeface="宋体" panose="02010600030101010101" pitchFamily="2" charset="-122"/>
              </a:rPr>
              <a:t>B</a:t>
            </a:r>
            <a:r>
              <a:rPr sz="2400" spc="-100" dirty="0">
                <a:uFillTx/>
                <a:latin typeface="宋体" panose="02010600030101010101" pitchFamily="2" charset="-122"/>
                <a:ea typeface="宋体" panose="02010600030101010101" pitchFamily="2" charset="-122"/>
                <a:cs typeface="宋体" panose="02010600030101010101" pitchFamily="2" charset="-122"/>
              </a:rPr>
              <a:t>点</a:t>
            </a:r>
            <a:r>
              <a:rPr sz="2400" dirty="0">
                <a:latin typeface="宋体" panose="02010600030101010101" pitchFamily="2" charset="-122"/>
                <a:ea typeface="宋体" panose="02010600030101010101" pitchFamily="2" charset="-122"/>
                <a:cs typeface="宋体" panose="02010600030101010101" pitchFamily="2" charset="-122"/>
              </a:rPr>
              <a:t>时速度最大.忽略绳重、空气阻力等次要因素,对上述过程,下列描述正确的是	                                                (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A.人从</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到</a:t>
            </a:r>
            <a:r>
              <a:rPr sz="2400" i="1" dirty="0">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的过程中,重力势能增加,动能一直减少</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B.人从</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到</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的过程中,动能增加,重力势能减少</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C.人从</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到</a:t>
            </a:r>
            <a:r>
              <a:rPr sz="2400" i="1" dirty="0">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的过程中,动能的减少量小于重力势能的增加量</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D.人和弹性绳的弹性势能在</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点时最大</a:t>
            </a:r>
          </a:p>
        </p:txBody>
      </p:sp>
      <p:pic>
        <p:nvPicPr>
          <p:cNvPr id="257" name="18考点帮S252_0.jpg" descr="id:2147486988;FounderCES"/>
          <p:cNvPicPr>
            <a:picLocks noChangeAspect="1"/>
          </p:cNvPicPr>
          <p:nvPr/>
        </p:nvPicPr>
        <p:blipFill>
          <a:blip r:embed="rId2"/>
          <a:stretch>
            <a:fillRect/>
          </a:stretch>
        </p:blipFill>
        <p:spPr>
          <a:xfrm>
            <a:off x="10307320" y="1604010"/>
            <a:ext cx="1487170" cy="2894965"/>
          </a:xfrm>
          <a:prstGeom prst="rect">
            <a:avLst/>
          </a:prstGeom>
        </p:spPr>
      </p:pic>
      <p:sp>
        <p:nvSpPr>
          <p:cNvPr id="4" name="矩形 3"/>
          <p:cNvSpPr/>
          <p:nvPr/>
        </p:nvSpPr>
        <p:spPr>
          <a:xfrm>
            <a:off x="9283065" y="3849370"/>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endCxn id="2" idx="0"/>
          </p:cNvCxnSpPr>
          <p:nvPr/>
        </p:nvCxnSpPr>
        <p:spPr>
          <a:xfrm>
            <a:off x="3284220" y="1930400"/>
            <a:ext cx="1270" cy="3693160"/>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5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487348" y="1443404"/>
            <a:ext cx="1596297" cy="576159"/>
            <a:chOff x="5206317" y="5270936"/>
            <a:chExt cx="1596297" cy="576159"/>
          </a:xfrm>
          <a:solidFill>
            <a:srgbClr val="EE3028"/>
          </a:solidFill>
        </p:grpSpPr>
        <p:sp>
          <p:nvSpPr>
            <p:cNvPr id="5" name="圆角矩形 1">
              <a:hlinkClick r:id="rId2" action="ppaction://hlinksldjump"/>
            </p:cNvPr>
            <p:cNvSpPr/>
            <p:nvPr/>
          </p:nvSpPr>
          <p:spPr>
            <a:xfrm>
              <a:off x="5206317" y="527093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6113" y="535905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707255" y="553720"/>
            <a:ext cx="6523990" cy="2306955"/>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功</a:t>
            </a:r>
          </a:p>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功率</a:t>
            </a:r>
          </a:p>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sym typeface="+mn-ea"/>
              </a:rPr>
              <a:t>考点 </a:t>
            </a:r>
            <a:r>
              <a:rPr lang="en-US" altLang="zh-CN" sz="2400" dirty="0">
                <a:solidFill>
                  <a:schemeClr val="tx1">
                    <a:lumMod val="85000"/>
                    <a:lumOff val="15000"/>
                  </a:schemeClr>
                </a:solidFill>
                <a:latin typeface="+mn-ea"/>
                <a:sym typeface="+mn-ea"/>
              </a:rPr>
              <a:t>3</a:t>
            </a:r>
            <a:r>
              <a:rPr lang="zh-CN" altLang="en-US" sz="2400" dirty="0">
                <a:solidFill>
                  <a:schemeClr val="tx1">
                    <a:lumMod val="85000"/>
                    <a:lumOff val="15000"/>
                  </a:schemeClr>
                </a:solidFill>
                <a:latin typeface="+mn-ea"/>
                <a:sym typeface="+mn-ea"/>
              </a:rPr>
              <a:t>　</a:t>
            </a:r>
            <a:r>
              <a:rPr lang="zh-CN" altLang="en-US" sz="2400" dirty="0">
                <a:solidFill>
                  <a:schemeClr val="tx1">
                    <a:lumMod val="85000"/>
                    <a:lumOff val="15000"/>
                  </a:schemeClr>
                </a:solidFill>
                <a:latin typeface="+mn-ea"/>
              </a:rPr>
              <a:t>机械能</a:t>
            </a:r>
          </a:p>
        </p:txBody>
      </p:sp>
      <p:grpSp>
        <p:nvGrpSpPr>
          <p:cNvPr id="7" name="组合 6"/>
          <p:cNvGrpSpPr/>
          <p:nvPr/>
        </p:nvGrpSpPr>
        <p:grpSpPr>
          <a:xfrm>
            <a:off x="2486078" y="3028759"/>
            <a:ext cx="1596297" cy="576159"/>
            <a:chOff x="5203777" y="3722953"/>
            <a:chExt cx="1596297" cy="576159"/>
          </a:xfrm>
          <a:solidFill>
            <a:srgbClr val="EE3028"/>
          </a:solidFill>
        </p:grpSpPr>
        <p:sp>
          <p:nvSpPr>
            <p:cNvPr id="8" name="圆角矩形 42">
              <a:hlinkClick r:id="rId3" action="ppaction://hlinksldjump"/>
            </p:cNvPr>
            <p:cNvSpPr/>
            <p:nvPr/>
          </p:nvSpPr>
          <p:spPr>
            <a:xfrm>
              <a:off x="5203777" y="3722953"/>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2303" y="383505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4708525" y="2711450"/>
            <a:ext cx="6522720" cy="1568450"/>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命题角度</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功、功率的计算</a:t>
            </a:r>
          </a:p>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a:t>
            </a:r>
            <a:r>
              <a:rPr lang="en-US" altLang="zh-CN" sz="2400" dirty="0">
                <a:solidFill>
                  <a:schemeClr val="tx1">
                    <a:lumMod val="85000"/>
                    <a:lumOff val="15000"/>
                  </a:schemeClr>
                </a:solidFill>
                <a:latin typeface="+mn-ea"/>
                <a:sym typeface="+mn-ea"/>
              </a:rPr>
              <a:t>2</a:t>
            </a:r>
            <a:r>
              <a:rPr lang="zh-CN" altLang="en-US" sz="2400" dirty="0">
                <a:solidFill>
                  <a:schemeClr val="tx1">
                    <a:lumMod val="85000"/>
                    <a:lumOff val="15000"/>
                  </a:schemeClr>
                </a:solidFill>
                <a:latin typeface="+mn-ea"/>
                <a:sym typeface="+mn-ea"/>
              </a:rPr>
              <a:t> 　机械能变化的判断</a:t>
            </a:r>
            <a:endParaRPr lang="zh-CN" altLang="en-US" sz="2400" dirty="0">
              <a:solidFill>
                <a:schemeClr val="tx1">
                  <a:lumMod val="85000"/>
                  <a:lumOff val="15000"/>
                </a:schemeClr>
              </a:solidFill>
              <a:latin typeface="+mn-ea"/>
            </a:endParaRPr>
          </a:p>
        </p:txBody>
      </p:sp>
      <p:grpSp>
        <p:nvGrpSpPr>
          <p:cNvPr id="10" name="组合 9"/>
          <p:cNvGrpSpPr/>
          <p:nvPr/>
        </p:nvGrpSpPr>
        <p:grpSpPr>
          <a:xfrm>
            <a:off x="2486078" y="4326895"/>
            <a:ext cx="1596297" cy="576159"/>
            <a:chOff x="5203777" y="4012366"/>
            <a:chExt cx="1596297" cy="576159"/>
          </a:xfrm>
          <a:solidFill>
            <a:srgbClr val="EE3028"/>
          </a:solidFill>
        </p:grpSpPr>
        <p:sp>
          <p:nvSpPr>
            <p:cNvPr id="11" name="圆角矩形 49">
              <a:hlinkClick r:id="" action="ppaction://noaction"/>
            </p:cNvPr>
            <p:cNvSpPr/>
            <p:nvPr/>
          </p:nvSpPr>
          <p:spPr>
            <a:xfrm>
              <a:off x="5203777" y="401236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3573" y="410048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 name="圆角矩形 49">
            <a:hlinkClick r:id="" action="ppaction://noaction"/>
          </p:cNvPr>
          <p:cNvSpPr/>
          <p:nvPr/>
        </p:nvSpPr>
        <p:spPr>
          <a:xfrm>
            <a:off x="2487348" y="5623565"/>
            <a:ext cx="1596297" cy="576159"/>
          </a:xfrm>
          <a:prstGeom prst="roundRect">
            <a:avLst>
              <a:gd name="adj" fmla="val 9503"/>
            </a:avLst>
          </a:prstGeom>
          <a:solidFill>
            <a:srgbClr val="EE3028"/>
          </a:solid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拓展帮</a:t>
            </a:r>
          </a:p>
        </p:txBody>
      </p:sp>
      <p:sp>
        <p:nvSpPr>
          <p:cNvPr id="13" name="light-bulb-variant-outline_29979"/>
          <p:cNvSpPr>
            <a:spLocks noChangeAspect="1"/>
          </p:cNvSpPr>
          <p:nvPr/>
        </p:nvSpPr>
        <p:spPr bwMode="auto">
          <a:xfrm>
            <a:off x="2647144" y="5711682"/>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solidFill>
            <a:srgbClr val="EE3028"/>
          </a:solidFill>
          <a:ln>
            <a:solidFill>
              <a:schemeClr val="bg1"/>
            </a:solidFill>
          </a:ln>
        </p:spPr>
      </p:sp>
      <p:sp>
        <p:nvSpPr>
          <p:cNvPr id="20" name="文本框 19"/>
          <p:cNvSpPr txBox="1"/>
          <p:nvPr/>
        </p:nvSpPr>
        <p:spPr>
          <a:xfrm>
            <a:off x="4782820" y="5558790"/>
            <a:ext cx="6586220" cy="53403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从教材到中考　摆球的运动分析</a:t>
            </a:r>
          </a:p>
        </p:txBody>
      </p:sp>
      <p:sp>
        <p:nvSpPr>
          <p:cNvPr id="14" name="文本框 13"/>
          <p:cNvSpPr txBox="1"/>
          <p:nvPr/>
        </p:nvSpPr>
        <p:spPr>
          <a:xfrm>
            <a:off x="4707890" y="4291330"/>
            <a:ext cx="6523355" cy="755650"/>
          </a:xfrm>
          <a:prstGeom prst="rect">
            <a:avLst/>
          </a:prstGeom>
          <a:noFill/>
        </p:spPr>
        <p:txBody>
          <a:bodyPr wrap="square" rtlCol="0">
            <a:spAutoFit/>
          </a:bodyPr>
          <a:lstStyle/>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rPr>
              <a:t>实验 　探究物体的动能与哪些因素有关</a:t>
            </a:r>
          </a:p>
        </p:txBody>
      </p:sp>
    </p:spTree>
  </p:cSld>
  <p:clrMapOvr>
    <a:masterClrMapping/>
  </p:clrMapOvr>
  <p:transition spd="med">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6" name="矩形 5"/>
          <p:cNvSpPr/>
          <p:nvPr/>
        </p:nvSpPr>
        <p:spPr>
          <a:xfrm>
            <a:off x="763270" y="1257300"/>
            <a:ext cx="7630160" cy="4485640"/>
          </a:xfrm>
          <a:prstGeom prst="rect">
            <a:avLst/>
          </a:prstGeom>
        </p:spPr>
        <p:txBody>
          <a:bodyPr wrap="square">
            <a:spAutoFit/>
          </a:bodyPr>
          <a:lstStyle/>
          <a:p>
            <a:pPr algn="just" fontAlgn="auto">
              <a:lnSpc>
                <a:spcPct val="17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[2019江苏苏州改编]</a:t>
            </a:r>
            <a:r>
              <a:rPr sz="2400" dirty="0">
                <a:latin typeface="宋体" panose="02010600030101010101" pitchFamily="2" charset="-122"/>
                <a:ea typeface="宋体" panose="02010600030101010101" pitchFamily="2" charset="-122"/>
                <a:cs typeface="宋体" panose="02010600030101010101" pitchFamily="2" charset="-122"/>
              </a:rPr>
              <a:t>将皮球从离地某一高度</a:t>
            </a:r>
            <a:r>
              <a:rPr sz="2400" i="1" dirty="0">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点处水平抛出.球落地后又弹起.它的部分运动轨迹如图所示.下列说法正确的是	                         (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A.皮球经过同一高度的</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两点时动能相等</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B.皮球第一次反弹后到达最高点</a:t>
            </a:r>
            <a:r>
              <a:rPr sz="2400" i="1" dirty="0">
                <a:latin typeface="宋体" panose="02010600030101010101" pitchFamily="2" charset="-122"/>
                <a:ea typeface="宋体" panose="02010600030101010101" pitchFamily="2" charset="-122"/>
                <a:cs typeface="宋体" panose="02010600030101010101" pitchFamily="2" charset="-122"/>
              </a:rPr>
              <a:t>P</a:t>
            </a:r>
            <a:r>
              <a:rPr sz="2400" dirty="0">
                <a:latin typeface="宋体" panose="02010600030101010101" pitchFamily="2" charset="-122"/>
                <a:ea typeface="宋体" panose="02010600030101010101" pitchFamily="2" charset="-122"/>
                <a:cs typeface="宋体" panose="02010600030101010101" pitchFamily="2" charset="-122"/>
              </a:rPr>
              <a:t>时速度为零</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C.皮球在</a:t>
            </a:r>
            <a:r>
              <a:rPr sz="2400" i="1" dirty="0">
                <a:latin typeface="宋体" panose="02010600030101010101" pitchFamily="2" charset="-122"/>
                <a:ea typeface="宋体" panose="02010600030101010101" pitchFamily="2" charset="-122"/>
                <a:cs typeface="宋体" panose="02010600030101010101" pitchFamily="2" charset="-122"/>
              </a:rPr>
              <a:t>D</a:t>
            </a:r>
            <a:r>
              <a:rPr sz="2400" dirty="0">
                <a:latin typeface="宋体" panose="02010600030101010101" pitchFamily="2" charset="-122"/>
                <a:ea typeface="宋体" panose="02010600030101010101" pitchFamily="2" charset="-122"/>
                <a:cs typeface="宋体" panose="02010600030101010101" pitchFamily="2" charset="-122"/>
              </a:rPr>
              <a:t>点时的机械能小于在</a:t>
            </a:r>
            <a:r>
              <a:rPr sz="2400" i="1" dirty="0">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点时的机械能</a:t>
            </a:r>
          </a:p>
          <a:p>
            <a:pPr algn="just" fontAlgn="auto">
              <a:lnSpc>
                <a:spcPct val="170000"/>
              </a:lnSpc>
            </a:pPr>
            <a:endParaRPr sz="2400" i="1" dirty="0">
              <a:latin typeface="宋体" panose="02010600030101010101" pitchFamily="2" charset="-122"/>
              <a:ea typeface="宋体" panose="02010600030101010101" pitchFamily="2" charset="-122"/>
              <a:cs typeface="宋体" panose="02010600030101010101" pitchFamily="2" charset="-122"/>
            </a:endParaRPr>
          </a:p>
        </p:txBody>
      </p:sp>
      <p:pic>
        <p:nvPicPr>
          <p:cNvPr id="259" name="2019SZ-6.jpg" descr="id:2147487002;FounderCES"/>
          <p:cNvPicPr>
            <a:picLocks noChangeAspect="1"/>
          </p:cNvPicPr>
          <p:nvPr/>
        </p:nvPicPr>
        <p:blipFill>
          <a:blip r:embed="rId2"/>
          <a:stretch>
            <a:fillRect/>
          </a:stretch>
        </p:blipFill>
        <p:spPr>
          <a:xfrm>
            <a:off x="9029700" y="1489710"/>
            <a:ext cx="2462530" cy="1780540"/>
          </a:xfrm>
          <a:prstGeom prst="rect">
            <a:avLst/>
          </a:prstGeom>
        </p:spPr>
      </p:pic>
      <p:sp>
        <p:nvSpPr>
          <p:cNvPr id="2" name="矩形 1"/>
          <p:cNvSpPr/>
          <p:nvPr/>
        </p:nvSpPr>
        <p:spPr>
          <a:xfrm>
            <a:off x="763270" y="5060950"/>
            <a:ext cx="10527030" cy="60769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D.若将皮球表面涂黑,则会在地面</a:t>
            </a:r>
            <a:r>
              <a:rPr sz="2400" i="1" dirty="0">
                <a:latin typeface="宋体" panose="02010600030101010101" pitchFamily="2" charset="-122"/>
                <a:ea typeface="宋体" panose="02010600030101010101" pitchFamily="2" charset="-122"/>
                <a:cs typeface="宋体" panose="02010600030101010101" pitchFamily="2" charset="-122"/>
              </a:rPr>
              <a:t>M、</a:t>
            </a:r>
            <a:r>
              <a:rPr sz="2400" dirty="0">
                <a:latin typeface="宋体" panose="02010600030101010101" pitchFamily="2" charset="-122"/>
                <a:ea typeface="宋体" panose="02010600030101010101" pitchFamily="2" charset="-122"/>
                <a:cs typeface="宋体" panose="02010600030101010101" pitchFamily="2" charset="-122"/>
              </a:rPr>
              <a:t>N两点留下两个大小相等的黑色圆斑</a:t>
            </a:r>
          </a:p>
        </p:txBody>
      </p:sp>
      <p:sp>
        <p:nvSpPr>
          <p:cNvPr id="4" name="矩形 3"/>
          <p:cNvSpPr/>
          <p:nvPr/>
        </p:nvSpPr>
        <p:spPr>
          <a:xfrm>
            <a:off x="7629525" y="2612390"/>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6" name="矩形 5"/>
          <p:cNvSpPr/>
          <p:nvPr/>
        </p:nvSpPr>
        <p:spPr>
          <a:xfrm>
            <a:off x="763270" y="1257300"/>
            <a:ext cx="7630160" cy="718820"/>
          </a:xfrm>
          <a:prstGeom prst="rect">
            <a:avLst/>
          </a:prstGeom>
        </p:spPr>
        <p:txBody>
          <a:bodyPr wrap="square">
            <a:spAutoFit/>
          </a:bodyPr>
          <a:lstStyle/>
          <a:p>
            <a:pPr algn="just" fontAlgn="auto">
              <a:lnSpc>
                <a:spcPct val="170000"/>
              </a:lnSpc>
            </a:pPr>
            <a:r>
              <a:rPr sz="2400" dirty="0">
                <a:latin typeface="黑体" panose="02010609060101010101" pitchFamily="49" charset="-122"/>
                <a:ea typeface="黑体" panose="02010609060101010101" pitchFamily="49" charset="-122"/>
              </a:rPr>
              <a:t>【思路分析】</a:t>
            </a:r>
            <a:endParaRPr sz="2400" dirty="0">
              <a:latin typeface="宋体" panose="02010600030101010101" pitchFamily="2" charset="-122"/>
              <a:ea typeface="宋体" panose="02010600030101010101" pitchFamily="2" charset="-122"/>
              <a:cs typeface="宋体" panose="02010600030101010101" pitchFamily="2" charset="-122"/>
            </a:endParaRPr>
          </a:p>
        </p:txBody>
      </p:sp>
      <p:pic>
        <p:nvPicPr>
          <p:cNvPr id="260" name="19WJJANZKBWLZYY32.EPS" descr="id:2147487009;FounderCES"/>
          <p:cNvPicPr>
            <a:picLocks noChangeAspect="1"/>
          </p:cNvPicPr>
          <p:nvPr/>
        </p:nvPicPr>
        <p:blipFill>
          <a:blip r:embed="rId2"/>
          <a:stretch>
            <a:fillRect/>
          </a:stretch>
        </p:blipFill>
        <p:spPr>
          <a:xfrm>
            <a:off x="2363470" y="2306955"/>
            <a:ext cx="6569710" cy="3743960"/>
          </a:xfrm>
          <a:prstGeom prst="rect">
            <a:avLst/>
          </a:prstGeom>
        </p:spPr>
      </p:pic>
    </p:spTree>
  </p:cSld>
  <p:clrMapOvr>
    <a:masterClrMapping/>
  </p:clrMapOvr>
  <p:transition spd="med">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6" name="矩形 5"/>
          <p:cNvSpPr/>
          <p:nvPr/>
        </p:nvSpPr>
        <p:spPr>
          <a:xfrm>
            <a:off x="763270" y="1257300"/>
            <a:ext cx="10594340" cy="4485640"/>
          </a:xfrm>
          <a:prstGeom prst="rect">
            <a:avLst/>
          </a:prstGeom>
        </p:spPr>
        <p:txBody>
          <a:bodyPr wrap="square">
            <a:spAutoFit/>
          </a:bodyPr>
          <a:lstStyle/>
          <a:p>
            <a:pPr algn="just" fontAlgn="auto">
              <a:lnSpc>
                <a:spcPct val="17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6</a:t>
            </a:r>
            <a:r>
              <a:rPr lang="zh-CN" altLang="en-US" sz="2400" dirty="0">
                <a:latin typeface="黑体" panose="02010609060101010101" pitchFamily="49" charset="-122"/>
                <a:ea typeface="黑体" panose="02010609060101010101" pitchFamily="49"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下列关于能量的描述正确的是	                           (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A.人造卫星在加速升空的过程中,机械能的总量保持不变</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B.地震形成的“堰塞湖”有潜在的危险性,是因为积蓄在高处的湖水有很大的重力势能</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C.跳伞运动员从空中徐徐下降时,动能全部转化为重力势能</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D.刹车后,水平路面上行驶的公交车逐渐减速停靠在车站,其他形式的能转化为机械能</a:t>
            </a:r>
          </a:p>
        </p:txBody>
      </p:sp>
      <p:sp>
        <p:nvSpPr>
          <p:cNvPr id="4" name="矩形 3"/>
          <p:cNvSpPr/>
          <p:nvPr/>
        </p:nvSpPr>
        <p:spPr>
          <a:xfrm>
            <a:off x="10659110" y="1413510"/>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57367" y="1551043"/>
            <a:ext cx="10694013" cy="4523105"/>
          </a:xfrm>
          <a:prstGeom prst="rect">
            <a:avLst/>
          </a:prstGeom>
        </p:spPr>
        <p:txBody>
          <a:bodyPr wrap="square">
            <a:spAutoFit/>
          </a:bodyPr>
          <a:lstStyle/>
          <a:p>
            <a:pPr algn="ctr" fontAlgn="auto">
              <a:lnSpc>
                <a:spcPct val="200000"/>
              </a:lnSpc>
            </a:pPr>
            <a:r>
              <a:rPr sz="2400" dirty="0">
                <a:solidFill>
                  <a:schemeClr val="tx1">
                    <a:lumMod val="85000"/>
                    <a:lumOff val="15000"/>
                  </a:schemeClr>
                </a:solidFill>
                <a:latin typeface="黑体" panose="02010609060101010101" pitchFamily="49" charset="-122"/>
                <a:ea typeface="黑体" panose="02010609060101010101" pitchFamily="49" charset="-122"/>
                <a:cs typeface="宋体" panose="02010600030101010101" pitchFamily="2" charset="-122"/>
              </a:rPr>
              <a:t>判断质量、速度、高度、机械能的变化情况</a:t>
            </a: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1.判断质量</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m</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的变化</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正在洒水的洒水车、空投救灾物资的飞机——</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m</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减小;正在工作的扫地机器人——</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m</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增大.</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2.判断速度</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的大小的变化</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匀速——</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不变;加速、起动——</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增大;减速、刹车——</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减</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小</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p>
        </p:txBody>
      </p:sp>
    </p:spTree>
  </p:cSld>
  <p:clrMapOvr>
    <a:masterClrMapping/>
  </p:clrMapOvr>
  <p:transition spd="med">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机械能变化的判断</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57367" y="1551043"/>
            <a:ext cx="10694013"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3.判断高度</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的变化</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上升、起飞——</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增大;下落、下滑、降落——</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减小;水平路面——</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不变;近地点——</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最小;远地点——</a:t>
            </a:r>
            <a:r>
              <a:rPr sz="2400" i="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h</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最大.</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4.判断机械能的变化</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光滑、忽略空气阻力——机械能不变;粗糙——机械能减少</a:t>
            </a:r>
          </a:p>
        </p:txBody>
      </p:sp>
    </p:spTree>
  </p:cSld>
  <p:clrMapOvr>
    <a:masterClrMapping/>
  </p:clrMapOvr>
  <p:transition spd="med">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6" name="矩形 5"/>
          <p:cNvSpPr/>
          <p:nvPr/>
        </p:nvSpPr>
        <p:spPr>
          <a:xfrm>
            <a:off x="763270" y="1257300"/>
            <a:ext cx="10738485" cy="5335270"/>
          </a:xfrm>
          <a:prstGeom prst="rect">
            <a:avLst/>
          </a:prstGeom>
        </p:spPr>
        <p:txBody>
          <a:bodyPr wrap="square">
            <a:spAutoFit/>
          </a:bodyPr>
          <a:lstStyle/>
          <a:p>
            <a:pPr algn="just" fontAlgn="auto">
              <a:lnSpc>
                <a:spcPct val="10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7</a:t>
            </a:r>
            <a:r>
              <a:rPr lang="zh-CN" altLang="en-US" sz="2400" spc="-50" dirty="0">
                <a:latin typeface="黑体" panose="02010609060101010101" pitchFamily="49" charset="-122"/>
                <a:ea typeface="黑体" panose="02010609060101010101" pitchFamily="49" charset="-122"/>
              </a:rPr>
              <a:t>　</a:t>
            </a:r>
            <a:r>
              <a:rPr sz="2400" spc="-50" dirty="0">
                <a:latin typeface="仿宋" panose="02010609060101010101" pitchFamily="49" charset="-122"/>
                <a:ea typeface="仿宋" panose="02010609060101010101" pitchFamily="49" charset="-122"/>
                <a:cs typeface="仿宋" panose="02010609060101010101" pitchFamily="49" charset="-122"/>
              </a:rPr>
              <a:t>[2020福建]</a:t>
            </a:r>
            <a:r>
              <a:rPr sz="2400" spc="-50" dirty="0">
                <a:latin typeface="宋体" panose="02010600030101010101" pitchFamily="2" charset="-122"/>
                <a:ea typeface="宋体" panose="02010600030101010101" pitchFamily="2" charset="-122"/>
                <a:cs typeface="宋体" panose="02010600030101010101" pitchFamily="2" charset="-122"/>
              </a:rPr>
              <a:t>用钢球、木块和带有斜槽的长木板,探究物体的动能跟哪些因素有关.</a:t>
            </a:r>
          </a:p>
          <a:p>
            <a:pPr algn="just" fontAlgn="auto">
              <a:lnSpc>
                <a:spcPct val="10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0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0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0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00000"/>
              </a:lnSpc>
            </a:pPr>
            <a:r>
              <a:rPr lang="zh-CN" sz="2400" spc="-50" dirty="0">
                <a:latin typeface="宋体" panose="02010600030101010101" pitchFamily="2" charset="-122"/>
                <a:ea typeface="宋体" panose="02010600030101010101" pitchFamily="2" charset="-122"/>
                <a:cs typeface="宋体" panose="02010600030101010101" pitchFamily="2" charset="-122"/>
              </a:rPr>
              <a:t>                    甲                                  乙</a:t>
            </a: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r>
              <a:rPr sz="2400" spc="-50" dirty="0">
                <a:latin typeface="宋体" panose="02010600030101010101" pitchFamily="2" charset="-122"/>
                <a:ea typeface="宋体" panose="02010600030101010101" pitchFamily="2" charset="-122"/>
                <a:cs typeface="宋体" panose="02010600030101010101" pitchFamily="2" charset="-122"/>
              </a:rPr>
              <a:t>(1)如图甲,让钢球从斜槽上的某一高度由</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开始运动,撞击水平面上的木块.钢球撞击木块时具有的动能大小可通过木块移动的距离来反映. </a:t>
            </a:r>
          </a:p>
          <a:p>
            <a:pPr algn="just" fontAlgn="auto">
              <a:lnSpc>
                <a:spcPct val="120000"/>
              </a:lnSpc>
            </a:pP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(2)如图乙,将钢球置于斜槽上更高的位置重复上述实验.实验表明,钢球质量一定时,从斜槽越高的位置开始运动,撞击木块时的速度越大,钢球的动能越</a:t>
            </a:r>
            <a:r>
              <a:rPr sz="2400" u="sng"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20000"/>
              </a:lnSpc>
            </a:pPr>
            <a:r>
              <a:rPr sz="2400" spc="-50" dirty="0">
                <a:latin typeface="宋体" panose="02010600030101010101" pitchFamily="2" charset="-122"/>
                <a:ea typeface="宋体" panose="02010600030101010101" pitchFamily="2" charset="-122"/>
                <a:cs typeface="宋体" panose="02010600030101010101" pitchFamily="2" charset="-122"/>
              </a:rPr>
              <a:t>(3)探究动能跟质量的关系时,应选择让质量</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的钢球从斜槽高度</a:t>
            </a:r>
            <a:r>
              <a:rPr lang="en-US" sz="2400" spc="-50" dirty="0">
                <a:latin typeface="宋体" panose="02010600030101010101" pitchFamily="2" charset="-122"/>
                <a:ea typeface="宋体" panose="02010600030101010101" pitchFamily="2" charset="-122"/>
                <a:cs typeface="宋体" panose="02010600030101010101" pitchFamily="2" charset="-122"/>
              </a:rPr>
              <a:t>________</a:t>
            </a:r>
            <a:r>
              <a:rPr sz="2400" spc="-50" dirty="0">
                <a:latin typeface="宋体" panose="02010600030101010101" pitchFamily="2" charset="-122"/>
                <a:ea typeface="宋体" panose="02010600030101010101" pitchFamily="2" charset="-122"/>
                <a:cs typeface="宋体" panose="02010600030101010101" pitchFamily="2" charset="-122"/>
              </a:rPr>
              <a:t>　　　　的位置开始运动.(均选填“相同”或“不同”)</a:t>
            </a:r>
          </a:p>
        </p:txBody>
      </p:sp>
      <p:pic>
        <p:nvPicPr>
          <p:cNvPr id="271" name="2020fjwl-13.jpg" descr="id:2147487086;FounderCES"/>
          <p:cNvPicPr>
            <a:picLocks noChangeAspect="1"/>
          </p:cNvPicPr>
          <p:nvPr/>
        </p:nvPicPr>
        <p:blipFill>
          <a:blip r:embed="rId2"/>
          <a:stretch>
            <a:fillRect/>
          </a:stretch>
        </p:blipFill>
        <p:spPr>
          <a:xfrm>
            <a:off x="1689100" y="2397760"/>
            <a:ext cx="3996055" cy="788035"/>
          </a:xfrm>
          <a:prstGeom prst="rect">
            <a:avLst/>
          </a:prstGeom>
        </p:spPr>
      </p:pic>
      <p:pic>
        <p:nvPicPr>
          <p:cNvPr id="272" name="2020fjwl-14.jpg" descr="id:2147487093;FounderCES"/>
          <p:cNvPicPr>
            <a:picLocks noChangeAspect="1"/>
          </p:cNvPicPr>
          <p:nvPr/>
        </p:nvPicPr>
        <p:blipFill>
          <a:blip r:embed="rId3"/>
          <a:stretch>
            <a:fillRect/>
          </a:stretch>
        </p:blipFill>
        <p:spPr>
          <a:xfrm>
            <a:off x="6789420" y="2411730"/>
            <a:ext cx="3644265" cy="774065"/>
          </a:xfrm>
          <a:prstGeom prst="rect">
            <a:avLst/>
          </a:prstGeom>
        </p:spPr>
      </p:pic>
      <p:sp>
        <p:nvSpPr>
          <p:cNvPr id="4" name="矩形 3"/>
          <p:cNvSpPr/>
          <p:nvPr/>
        </p:nvSpPr>
        <p:spPr>
          <a:xfrm>
            <a:off x="6311265" y="3773805"/>
            <a:ext cx="109347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3" name="矩形 2"/>
          <p:cNvSpPr/>
          <p:nvPr/>
        </p:nvSpPr>
        <p:spPr>
          <a:xfrm>
            <a:off x="9410700" y="5145405"/>
            <a:ext cx="4781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8" name="矩形 7"/>
          <p:cNvSpPr/>
          <p:nvPr/>
        </p:nvSpPr>
        <p:spPr>
          <a:xfrm>
            <a:off x="6621780" y="560578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不同</a:t>
            </a:r>
          </a:p>
        </p:txBody>
      </p:sp>
      <p:sp>
        <p:nvSpPr>
          <p:cNvPr id="10" name="矩形 9"/>
          <p:cNvSpPr/>
          <p:nvPr/>
        </p:nvSpPr>
        <p:spPr>
          <a:xfrm>
            <a:off x="10131425" y="560578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相同</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8"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422592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rPr>
              <a:t>(4)用斜面控制钢球速度的原理是:忽略斜面上的摩擦,钢球由静止开始从斜面上滚下,机械能</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(选填“守恒”或“不守恒”),重力势能全部转化为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,钢球末速度的大小只与</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有关,与钢球的质量无关. </a:t>
            </a:r>
          </a:p>
          <a:p>
            <a:pPr algn="just" fontAlgn="auto">
              <a:lnSpc>
                <a:spcPct val="140000"/>
              </a:lnSpc>
            </a:pPr>
            <a:r>
              <a:rPr sz="2400" dirty="0">
                <a:latin typeface="宋体" panose="02010600030101010101" pitchFamily="2" charset="-122"/>
                <a:ea typeface="宋体" panose="02010600030101010101" pitchFamily="2" charset="-122"/>
              </a:rPr>
              <a:t>(5)实验中木块用来显示钢球动能的大小,这体现了</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法的应用,其中的原理是:钢球因为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而具有动能;钢球撞击木块时,钢球对木块做功,钢球的动能</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,木块的动能</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;钢球和木块在水平面上运动时克服</a:t>
            </a:r>
            <a:r>
              <a:rPr lang="en-US" sz="2400" dirty="0">
                <a:latin typeface="宋体" panose="02010600030101010101" pitchFamily="2" charset="-122"/>
                <a:ea typeface="宋体" panose="02010600030101010101" pitchFamily="2" charset="-122"/>
              </a:rPr>
              <a:t>________</a:t>
            </a:r>
            <a:r>
              <a:rPr sz="2400" dirty="0">
                <a:latin typeface="宋体" panose="02010600030101010101" pitchFamily="2" charset="-122"/>
                <a:ea typeface="宋体" panose="02010600030101010101" pitchFamily="2" charset="-122"/>
              </a:rPr>
              <a:t>做功,动能最终转化为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;钢球原来的动能越大,钢球对木块做的功就越</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,木块被撞击后能够运动的距离就越</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2979420" y="218122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守恒</a:t>
            </a:r>
          </a:p>
        </p:txBody>
      </p:sp>
      <p:sp>
        <p:nvSpPr>
          <p:cNvPr id="2" name="矩形 1"/>
          <p:cNvSpPr/>
          <p:nvPr/>
        </p:nvSpPr>
        <p:spPr>
          <a:xfrm>
            <a:off x="1171575" y="264160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动能</a:t>
            </a:r>
          </a:p>
        </p:txBody>
      </p:sp>
      <p:sp>
        <p:nvSpPr>
          <p:cNvPr id="3" name="矩形 2"/>
          <p:cNvSpPr/>
          <p:nvPr/>
        </p:nvSpPr>
        <p:spPr>
          <a:xfrm>
            <a:off x="5559425" y="2641600"/>
            <a:ext cx="264795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下落的高度</a:t>
            </a:r>
          </a:p>
        </p:txBody>
      </p:sp>
      <p:sp>
        <p:nvSpPr>
          <p:cNvPr id="4" name="矩形 3"/>
          <p:cNvSpPr/>
          <p:nvPr/>
        </p:nvSpPr>
        <p:spPr>
          <a:xfrm>
            <a:off x="7786370" y="319849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转换</a:t>
            </a:r>
          </a:p>
        </p:txBody>
      </p:sp>
      <p:sp>
        <p:nvSpPr>
          <p:cNvPr id="5" name="矩形 4"/>
          <p:cNvSpPr/>
          <p:nvPr/>
        </p:nvSpPr>
        <p:spPr>
          <a:xfrm>
            <a:off x="3230880" y="365887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p>
        </p:txBody>
      </p:sp>
      <p:sp>
        <p:nvSpPr>
          <p:cNvPr id="8" name="矩形 7"/>
          <p:cNvSpPr/>
          <p:nvPr/>
        </p:nvSpPr>
        <p:spPr>
          <a:xfrm>
            <a:off x="1807845" y="422465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p>
        </p:txBody>
      </p:sp>
      <p:sp>
        <p:nvSpPr>
          <p:cNvPr id="11" name="矩形 10"/>
          <p:cNvSpPr/>
          <p:nvPr/>
        </p:nvSpPr>
        <p:spPr>
          <a:xfrm>
            <a:off x="4451350" y="4119245"/>
            <a:ext cx="110807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p>
        </p:txBody>
      </p:sp>
      <p:sp>
        <p:nvSpPr>
          <p:cNvPr id="12" name="矩形 11"/>
          <p:cNvSpPr/>
          <p:nvPr/>
        </p:nvSpPr>
        <p:spPr>
          <a:xfrm>
            <a:off x="10021570" y="4119245"/>
            <a:ext cx="136080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摩擦力</a:t>
            </a:r>
          </a:p>
        </p:txBody>
      </p:sp>
      <p:sp>
        <p:nvSpPr>
          <p:cNvPr id="16" name="矩形 15"/>
          <p:cNvSpPr/>
          <p:nvPr/>
        </p:nvSpPr>
        <p:spPr>
          <a:xfrm>
            <a:off x="3905885" y="457962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内能</a:t>
            </a:r>
          </a:p>
        </p:txBody>
      </p:sp>
      <p:sp>
        <p:nvSpPr>
          <p:cNvPr id="17" name="矩形 16"/>
          <p:cNvSpPr/>
          <p:nvPr/>
        </p:nvSpPr>
        <p:spPr>
          <a:xfrm>
            <a:off x="1330960" y="522097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a:t>
            </a:r>
          </a:p>
        </p:txBody>
      </p:sp>
      <p:sp>
        <p:nvSpPr>
          <p:cNvPr id="18" name="矩形 17"/>
          <p:cNvSpPr/>
          <p:nvPr/>
        </p:nvSpPr>
        <p:spPr>
          <a:xfrm>
            <a:off x="7334250" y="522097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远</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3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3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3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3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p:bldP spid="4" grpId="0"/>
      <p:bldP spid="5" grpId="0"/>
      <p:bldP spid="8" grpId="0"/>
      <p:bldP spid="11" grpId="0"/>
      <p:bldP spid="12" grpId="0"/>
      <p:bldP spid="16" grpId="0"/>
      <p:bldP spid="17" grpId="0"/>
      <p:bldP spid="1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452310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(6)在(2)中,钢球初始位置越</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,使木块移动的距离越大;在(3)中,钢球的质量越</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,使木块移动的距离越大. </a:t>
            </a:r>
          </a:p>
          <a:p>
            <a:pPr algn="just" fontAlgn="auto">
              <a:lnSpc>
                <a:spcPct val="200000"/>
              </a:lnSpc>
            </a:pPr>
            <a:r>
              <a:rPr sz="2400" dirty="0">
                <a:latin typeface="宋体" panose="02010600030101010101" pitchFamily="2" charset="-122"/>
                <a:ea typeface="宋体" panose="02010600030101010101" pitchFamily="2" charset="-122"/>
              </a:rPr>
              <a:t>(7)实验中,木块运动时受到的摩擦力的大小</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(选填“相等”或“不相等”). </a:t>
            </a:r>
          </a:p>
          <a:p>
            <a:pPr algn="just" fontAlgn="auto">
              <a:lnSpc>
                <a:spcPct val="200000"/>
              </a:lnSpc>
            </a:pPr>
            <a:r>
              <a:rPr sz="2400" dirty="0">
                <a:latin typeface="宋体" panose="02010600030101010101" pitchFamily="2" charset="-122"/>
                <a:ea typeface="宋体" panose="02010600030101010101" pitchFamily="2" charset="-122"/>
              </a:rPr>
              <a:t>(8)实验中,水平面如果是光滑的,则</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(选填“仍能”或“不能”)得出实验结论,理由是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8" name="矩形 17"/>
          <p:cNvSpPr/>
          <p:nvPr/>
        </p:nvSpPr>
        <p:spPr>
          <a:xfrm>
            <a:off x="4835525" y="176276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高</a:t>
            </a:r>
          </a:p>
        </p:txBody>
      </p:sp>
      <p:sp>
        <p:nvSpPr>
          <p:cNvPr id="2" name="矩形 1"/>
          <p:cNvSpPr/>
          <p:nvPr/>
        </p:nvSpPr>
        <p:spPr>
          <a:xfrm>
            <a:off x="2110105" y="253301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3" name="矩形 2"/>
          <p:cNvSpPr/>
          <p:nvPr/>
        </p:nvSpPr>
        <p:spPr>
          <a:xfrm>
            <a:off x="6729095" y="319913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4" name="矩形 3"/>
          <p:cNvSpPr/>
          <p:nvPr/>
        </p:nvSpPr>
        <p:spPr>
          <a:xfrm>
            <a:off x="5708650" y="476059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p>
        </p:txBody>
      </p:sp>
      <p:sp>
        <p:nvSpPr>
          <p:cNvPr id="5" name="矩形 4"/>
          <p:cNvSpPr/>
          <p:nvPr/>
        </p:nvSpPr>
        <p:spPr>
          <a:xfrm>
            <a:off x="3223260" y="5473700"/>
            <a:ext cx="782256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木块将做匀速直线运动,不会停下来</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3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 grpId="0"/>
      <p:bldP spid="3" grpId="0"/>
      <p:bldP spid="4" grpId="0"/>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296862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(9)小明想通过实验探究速度和质量哪一个对动能的影响更大,他用该实验中的装置进行了测量,数据如下表所示.</a:t>
            </a: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2" name="表格 1"/>
          <p:cNvGraphicFramePr/>
          <p:nvPr>
            <p:custDataLst>
              <p:tags r:id="rId1"/>
            </p:custDataLst>
          </p:nvPr>
        </p:nvGraphicFramePr>
        <p:xfrm>
          <a:off x="1422400" y="2749550"/>
          <a:ext cx="9695180" cy="1828800"/>
        </p:xfrm>
        <a:graphic>
          <a:graphicData uri="http://schemas.openxmlformats.org/drawingml/2006/table">
            <a:tbl>
              <a:tblPr firstRow="1" bandRow="1">
                <a:tableStyleId>{5940675A-B579-460E-94D1-54222C63F5DA}</a:tableStyleId>
              </a:tblPr>
              <a:tblGrid>
                <a:gridCol w="2423795"/>
                <a:gridCol w="2423795"/>
                <a:gridCol w="2423795"/>
                <a:gridCol w="2423795"/>
              </a:tblGrid>
              <a:tr h="4572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钢球质量</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m</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钢球下落高度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木块滑行距离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4511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35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72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71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72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72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3" name="矩形 2"/>
          <p:cNvSpPr/>
          <p:nvPr/>
        </p:nvSpPr>
        <p:spPr>
          <a:xfrm>
            <a:off x="854075" y="4578350"/>
            <a:ext cx="10624820" cy="152971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通过实验,小明认为速度和质量对动能的影响是相同的,请指出小明实验设计逻辑中的错误并简要解释:</a:t>
            </a:r>
            <a:r>
              <a:rPr lang="en-US" sz="2400" dirty="0">
                <a:latin typeface="宋体" panose="02010600030101010101" pitchFamily="2" charset="-122"/>
                <a:ea typeface="宋体" panose="02010600030101010101" pitchFamily="2" charset="-122"/>
              </a:rPr>
              <a:t>_______________________________________________</a:t>
            </a:r>
          </a:p>
          <a:p>
            <a:pPr algn="just" fontAlgn="auto">
              <a:lnSpc>
                <a:spcPct val="130000"/>
              </a:lnSpc>
            </a:pPr>
            <a:r>
              <a:rPr lang="en-US" sz="2400" dirty="0">
                <a:latin typeface="宋体" panose="02010600030101010101" pitchFamily="2" charset="-122"/>
                <a:ea typeface="宋体" panose="02010600030101010101" pitchFamily="2" charset="-122"/>
              </a:rPr>
              <a:t>____</a:t>
            </a:r>
            <a:r>
              <a:rPr lang="en-US" sz="2400" u="sng" dirty="0">
                <a:latin typeface="宋体" panose="02010600030101010101" pitchFamily="2" charset="-122"/>
                <a:ea typeface="宋体" panose="02010600030101010101" pitchFamily="2" charset="-122"/>
              </a:rPr>
              <a:t>    </a:t>
            </a:r>
            <a:r>
              <a:rPr lang="en-US" sz="2400" dirty="0">
                <a:latin typeface="宋体" panose="02010600030101010101" pitchFamily="2" charset="-122"/>
                <a:ea typeface="宋体" panose="02010600030101010101" pitchFamily="2" charset="-122"/>
              </a:rPr>
              <a:t>____________________________________</a:t>
            </a:r>
            <a:r>
              <a:rPr sz="2400" dirty="0">
                <a:latin typeface="宋体" panose="02010600030101010101" pitchFamily="2" charset="-122"/>
                <a:ea typeface="宋体" panose="02010600030101010101" pitchFamily="2" charset="-122"/>
              </a:rPr>
              <a:t>.</a:t>
            </a:r>
          </a:p>
        </p:txBody>
      </p:sp>
      <p:sp>
        <p:nvSpPr>
          <p:cNvPr id="4" name="矩形 3"/>
          <p:cNvSpPr/>
          <p:nvPr/>
        </p:nvSpPr>
        <p:spPr>
          <a:xfrm>
            <a:off x="4283075" y="5095875"/>
            <a:ext cx="719582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定量分析时不能用钢球的下落高度表示钢球的速度,</a:t>
            </a:r>
          </a:p>
        </p:txBody>
      </p:sp>
      <p:sp>
        <p:nvSpPr>
          <p:cNvPr id="6" name="矩形 5"/>
          <p:cNvSpPr/>
          <p:nvPr/>
        </p:nvSpPr>
        <p:spPr>
          <a:xfrm>
            <a:off x="939800" y="5476240"/>
            <a:ext cx="641413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因为下落高度和速度不成正比(叙述合理即可)</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(10)下表中是一些物体的质量、速度和动能的估算值: </a:t>
            </a: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854075" y="3939540"/>
            <a:ext cx="10624820"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①在质量和速度这两个物理量中,对动能影响较大的是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30000"/>
              </a:lnSpc>
            </a:pPr>
            <a:r>
              <a:rPr sz="2400" dirty="0">
                <a:latin typeface="宋体" panose="02010600030101010101" pitchFamily="2" charset="-122"/>
                <a:ea typeface="宋体" panose="02010600030101010101" pitchFamily="2" charset="-122"/>
              </a:rPr>
              <a:t>②物体的动能(</a:t>
            </a:r>
            <a:r>
              <a:rPr sz="2400" i="1" dirty="0">
                <a:latin typeface="宋体" panose="02010600030101010101" pitchFamily="2" charset="-122"/>
                <a:ea typeface="宋体" panose="02010600030101010101" pitchFamily="2" charset="-122"/>
              </a:rPr>
              <a:t>E</a:t>
            </a:r>
            <a:r>
              <a:rPr sz="2400" dirty="0">
                <a:latin typeface="宋体" panose="02010600030101010101" pitchFamily="2" charset="-122"/>
                <a:ea typeface="宋体" panose="02010600030101010101" pitchFamily="2" charset="-122"/>
              </a:rPr>
              <a:t>)与物体的质量(</a:t>
            </a:r>
            <a:r>
              <a:rPr sz="2400" i="1" dirty="0">
                <a:latin typeface="宋体" panose="02010600030101010101" pitchFamily="2" charset="-122"/>
                <a:ea typeface="宋体" panose="02010600030101010101" pitchFamily="2" charset="-122"/>
              </a:rPr>
              <a:t>m</a:t>
            </a:r>
            <a:r>
              <a:rPr sz="2400" dirty="0">
                <a:latin typeface="宋体" panose="02010600030101010101" pitchFamily="2" charset="-122"/>
                <a:ea typeface="宋体" panose="02010600030101010101" pitchFamily="2" charset="-122"/>
              </a:rPr>
              <a:t>)、运动速度(</a:t>
            </a:r>
            <a:r>
              <a:rPr sz="2400" i="1" dirty="0">
                <a:latin typeface="宋体" panose="02010600030101010101" pitchFamily="2" charset="-122"/>
                <a:ea typeface="宋体" panose="02010600030101010101" pitchFamily="2" charset="-122"/>
              </a:rPr>
              <a:t>v</a:t>
            </a:r>
            <a:r>
              <a:rPr sz="2400" dirty="0">
                <a:latin typeface="宋体" panose="02010600030101010101" pitchFamily="2" charset="-122"/>
                <a:ea typeface="宋体" panose="02010600030101010101" pitchFamily="2" charset="-122"/>
              </a:rPr>
              <a:t>)的定量关系,可能是下面的</a:t>
            </a:r>
            <a:r>
              <a:rPr lang="en-US" sz="2400" dirty="0">
                <a:latin typeface="宋体" panose="02010600030101010101" pitchFamily="2" charset="-122"/>
                <a:ea typeface="宋体" panose="02010600030101010101" pitchFamily="2" charset="-122"/>
              </a:rPr>
              <a:t>___</a:t>
            </a:r>
            <a:r>
              <a:rPr sz="2400" dirty="0">
                <a:latin typeface="宋体" panose="02010600030101010101" pitchFamily="2" charset="-122"/>
                <a:ea typeface="宋体" panose="02010600030101010101" pitchFamily="2" charset="-122"/>
              </a:rPr>
              <a:t>(填序号).(</a:t>
            </a:r>
            <a:r>
              <a:rPr sz="2400" i="1" dirty="0">
                <a:latin typeface="宋体" panose="02010600030101010101" pitchFamily="2" charset="-122"/>
                <a:ea typeface="宋体" panose="02010600030101010101" pitchFamily="2" charset="-122"/>
              </a:rPr>
              <a:t>k</a:t>
            </a:r>
            <a:r>
              <a:rPr sz="2400" dirty="0">
                <a:latin typeface="宋体" panose="02010600030101010101" pitchFamily="2" charset="-122"/>
                <a:ea typeface="宋体" panose="02010600030101010101" pitchFamily="2" charset="-122"/>
              </a:rPr>
              <a:t>为某一常数) </a:t>
            </a:r>
          </a:p>
          <a:p>
            <a:pPr algn="just" fontAlgn="auto">
              <a:lnSpc>
                <a:spcPct val="130000"/>
              </a:lnSpc>
            </a:pPr>
            <a:r>
              <a:rPr sz="2400" dirty="0">
                <a:latin typeface="宋体" panose="02010600030101010101" pitchFamily="2" charset="-122"/>
                <a:ea typeface="宋体" panose="02010600030101010101" pitchFamily="2" charset="-122"/>
              </a:rPr>
              <a:t>A.</a:t>
            </a:r>
            <a:r>
              <a:rPr sz="2400" i="1" dirty="0">
                <a:latin typeface="宋体" panose="02010600030101010101" pitchFamily="2" charset="-122"/>
                <a:ea typeface="宋体" panose="02010600030101010101" pitchFamily="2" charset="-122"/>
              </a:rPr>
              <a:t>E=kmv</a:t>
            </a:r>
            <a:r>
              <a:rPr sz="2400" dirty="0">
                <a:latin typeface="宋体" panose="02010600030101010101" pitchFamily="2" charset="-122"/>
                <a:ea typeface="宋体" panose="02010600030101010101" pitchFamily="2" charset="-122"/>
              </a:rPr>
              <a:t>　　B.</a:t>
            </a:r>
            <a:r>
              <a:rPr sz="2400" i="1" dirty="0">
                <a:latin typeface="宋体" panose="02010600030101010101" pitchFamily="2" charset="-122"/>
                <a:ea typeface="宋体" panose="02010600030101010101" pitchFamily="2" charset="-122"/>
              </a:rPr>
              <a:t>E=km</a:t>
            </a:r>
            <a:r>
              <a:rPr sz="2400" dirty="0">
                <a:latin typeface="宋体" panose="02010600030101010101" pitchFamily="2" charset="-122"/>
                <a:ea typeface="宋体" panose="02010600030101010101" pitchFamily="2" charset="-122"/>
              </a:rPr>
              <a:t>　　  C.</a:t>
            </a:r>
            <a:r>
              <a:rPr sz="2400" i="1" dirty="0">
                <a:latin typeface="宋体" panose="02010600030101010101" pitchFamily="2" charset="-122"/>
                <a:ea typeface="宋体" panose="02010600030101010101" pitchFamily="2" charset="-122"/>
              </a:rPr>
              <a:t>E=kmv</a:t>
            </a:r>
            <a:r>
              <a:rPr sz="2400" baseline="30000" dirty="0">
                <a:latin typeface="宋体" panose="02010600030101010101" pitchFamily="2" charset="-122"/>
                <a:ea typeface="宋体" panose="02010600030101010101" pitchFamily="2" charset="-122"/>
              </a:rPr>
              <a:t>2</a:t>
            </a:r>
          </a:p>
        </p:txBody>
      </p:sp>
      <p:graphicFrame>
        <p:nvGraphicFramePr>
          <p:cNvPr id="4" name="表格 3"/>
          <p:cNvGraphicFramePr/>
          <p:nvPr>
            <p:custDataLst>
              <p:tags r:id="rId1"/>
            </p:custDataLst>
          </p:nvPr>
        </p:nvGraphicFramePr>
        <p:xfrm>
          <a:off x="1097280" y="2181860"/>
          <a:ext cx="8564880" cy="1757680"/>
        </p:xfrm>
        <a:graphic>
          <a:graphicData uri="http://schemas.openxmlformats.org/drawingml/2006/table">
            <a:tbl>
              <a:tblPr firstRow="1" bandRow="1">
                <a:tableStyleId>{5940675A-B579-460E-94D1-54222C63F5DA}</a:tableStyleId>
              </a:tblPr>
              <a:tblGrid>
                <a:gridCol w="2633345"/>
                <a:gridCol w="1645920"/>
                <a:gridCol w="2639695"/>
                <a:gridCol w="1645920"/>
              </a:tblGrid>
              <a:tr h="4394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物体</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质量</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m</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/kg</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速度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v</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/(m·s</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动能</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E</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/J</a:t>
                      </a: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94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行走的牛</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约500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约0.5</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约60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94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跑百米的运动员</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约60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约10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约3×10</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94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飞行的步枪子弹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约0.01</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约1 000</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约5×10</a:t>
                      </a:r>
                      <a:r>
                        <a:rPr lang="en-US" sz="2000" b="0" baseline="30000">
                          <a:solidFill>
                            <a:srgbClr val="000000"/>
                          </a:solidFill>
                          <a:latin typeface="宋体" panose="02010600030101010101" pitchFamily="2" charset="-122"/>
                          <a:ea typeface="宋体" panose="02010600030101010101" pitchFamily="2" charset="-122"/>
                          <a:cs typeface="宋体" panose="02010600030101010101" pitchFamily="2" charset="-122"/>
                        </a:rPr>
                        <a:t>3</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5" name="图片 4"/>
          <p:cNvPicPr>
            <a:picLocks noChangeAspect="1"/>
          </p:cNvPicPr>
          <p:nvPr/>
        </p:nvPicPr>
        <p:blipFill>
          <a:blip r:embed="rId3"/>
          <a:stretch>
            <a:fillRect/>
          </a:stretch>
        </p:blipFill>
        <p:spPr>
          <a:xfrm>
            <a:off x="3547745" y="5517515"/>
            <a:ext cx="474345" cy="431800"/>
          </a:xfrm>
          <a:prstGeom prst="rect">
            <a:avLst/>
          </a:prstGeom>
        </p:spPr>
      </p:pic>
      <p:sp>
        <p:nvSpPr>
          <p:cNvPr id="6" name="矩形 5"/>
          <p:cNvSpPr/>
          <p:nvPr/>
        </p:nvSpPr>
        <p:spPr>
          <a:xfrm>
            <a:off x="8218805" y="393954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速度</a:t>
            </a:r>
          </a:p>
        </p:txBody>
      </p:sp>
      <p:sp>
        <p:nvSpPr>
          <p:cNvPr id="8" name="矩形 7"/>
          <p:cNvSpPr/>
          <p:nvPr/>
        </p:nvSpPr>
        <p:spPr>
          <a:xfrm>
            <a:off x="949960" y="4937125"/>
            <a:ext cx="4527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396938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实验器材</a:t>
            </a:r>
          </a:p>
          <a:p>
            <a:pPr algn="just" fontAlgn="auto">
              <a:lnSpc>
                <a:spcPct val="150000"/>
              </a:lnSpc>
            </a:pPr>
            <a:r>
              <a:rPr sz="2400" dirty="0">
                <a:latin typeface="宋体" panose="02010600030101010101" pitchFamily="2" charset="-122"/>
                <a:ea typeface="宋体" panose="02010600030101010101" pitchFamily="2" charset="-122"/>
              </a:rPr>
              <a:t>1.实验研究对象:钢球.</a:t>
            </a:r>
          </a:p>
          <a:p>
            <a:pPr algn="just" fontAlgn="auto">
              <a:lnSpc>
                <a:spcPct val="150000"/>
              </a:lnSpc>
            </a:pPr>
            <a:r>
              <a:rPr sz="2400" dirty="0">
                <a:latin typeface="宋体" panose="02010600030101010101" pitchFamily="2" charset="-122"/>
                <a:ea typeface="宋体" panose="02010600030101010101" pitchFamily="2" charset="-122"/>
              </a:rPr>
              <a:t>2.对水平面的要求:</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不能太粗糙</a:t>
            </a:r>
            <a:r>
              <a:rPr sz="2400" dirty="0">
                <a:latin typeface="宋体" panose="02010600030101010101" pitchFamily="2" charset="-122"/>
                <a:ea typeface="宋体" panose="02010600030101010101" pitchFamily="2" charset="-122"/>
              </a:rPr>
              <a:t>,否则木块滑动距离太小且容易翻倒,实验误差大;</a:t>
            </a:r>
            <a:r>
              <a:rPr sz="2400" u="wavyHeavy" dirty="0">
                <a:uFill>
                  <a:solidFill>
                    <a:srgbClr val="FF0000"/>
                  </a:solidFill>
                </a:uFill>
                <a:latin typeface="宋体" panose="02010600030101010101" pitchFamily="2" charset="-122"/>
                <a:ea typeface="宋体" panose="02010600030101010101" pitchFamily="2" charset="-122"/>
              </a:rPr>
              <a:t>也不能太光滑</a:t>
            </a:r>
            <a:r>
              <a:rPr sz="2400" dirty="0">
                <a:latin typeface="宋体" panose="02010600030101010101" pitchFamily="2" charset="-122"/>
                <a:ea typeface="宋体" panose="02010600030101010101" pitchFamily="2" charset="-122"/>
              </a:rPr>
              <a:t>,否则木块可能滑出长木板.</a:t>
            </a:r>
          </a:p>
          <a:p>
            <a:pPr algn="just" fontAlgn="auto">
              <a:lnSpc>
                <a:spcPct val="150000"/>
              </a:lnSpc>
            </a:pPr>
            <a:r>
              <a:rPr sz="2400" dirty="0">
                <a:latin typeface="宋体" panose="02010600030101010101" pitchFamily="2" charset="-122"/>
                <a:ea typeface="宋体" panose="02010600030101010101" pitchFamily="2" charset="-122"/>
              </a:rPr>
              <a:t>3.斜面的作用:控制钢球与木块碰撞前的速度的大小.</a:t>
            </a:r>
          </a:p>
          <a:p>
            <a:pPr algn="just" fontAlgn="auto">
              <a:lnSpc>
                <a:spcPct val="150000"/>
              </a:lnSpc>
            </a:pPr>
            <a:r>
              <a:rPr sz="2400" dirty="0">
                <a:latin typeface="宋体" panose="02010600030101010101" pitchFamily="2" charset="-122"/>
                <a:ea typeface="宋体" panose="02010600030101010101" pitchFamily="2" charset="-122"/>
              </a:rPr>
              <a:t>4.木块的作用:通过木块被推动的距离的远近来反映钢球动能的大小,</a:t>
            </a:r>
            <a:r>
              <a:rPr sz="2400" u="wavyHeavy" dirty="0">
                <a:uFill>
                  <a:solidFill>
                    <a:srgbClr val="FF0000"/>
                  </a:solidFill>
                </a:uFill>
                <a:latin typeface="宋体" panose="02010600030101010101" pitchFamily="2" charset="-122"/>
                <a:ea typeface="宋体" panose="02010600030101010101" pitchFamily="2" charset="-122"/>
              </a:rPr>
              <a:t>木块被推动得越远</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说明钢球与木块碰撞前的动能越大</a:t>
            </a:r>
            <a:r>
              <a:rPr sz="2400" dirty="0">
                <a:latin typeface="宋体" panose="02010600030101010101" pitchFamily="2" charset="-122"/>
                <a:ea typeface="宋体" panose="02010600030101010101" pitchFamily="2" charset="-122"/>
              </a:rPr>
              <a:t>.(转换法)</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440753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rPr>
              <a:t>实验操作要点</a:t>
            </a:r>
          </a:p>
          <a:p>
            <a:pPr algn="just" fontAlgn="auto">
              <a:lnSpc>
                <a:spcPct val="130000"/>
              </a:lnSpc>
            </a:pPr>
            <a:r>
              <a:rPr sz="2400" dirty="0">
                <a:latin typeface="宋体" panose="02010600030101010101" pitchFamily="2" charset="-122"/>
                <a:ea typeface="宋体" panose="02010600030101010101" pitchFamily="2" charset="-122"/>
              </a:rPr>
              <a:t>5.控制变量法的应用:</a:t>
            </a:r>
          </a:p>
          <a:p>
            <a:pPr algn="just" fontAlgn="auto">
              <a:lnSpc>
                <a:spcPct val="130000"/>
              </a:lnSpc>
            </a:pPr>
            <a:r>
              <a:rPr sz="2400" spc="-100" dirty="0">
                <a:solidFill>
                  <a:schemeClr val="tx1"/>
                </a:solidFill>
                <a:uFillTx/>
                <a:latin typeface="宋体" panose="02010600030101010101" pitchFamily="2" charset="-122"/>
                <a:ea typeface="宋体" panose="02010600030101010101" pitchFamily="2" charset="-122"/>
              </a:rPr>
              <a:t>(1)探究物体的动能与质量的关系时,让质量不同的钢球从同一斜面的同一高度由静止释放,撞击同一水平面上的同一木块,即控制除钢球质量外的其他因素相同;</a:t>
            </a:r>
          </a:p>
          <a:p>
            <a:pPr algn="just" fontAlgn="auto">
              <a:lnSpc>
                <a:spcPct val="130000"/>
              </a:lnSpc>
            </a:pPr>
            <a:r>
              <a:rPr sz="2400" dirty="0">
                <a:latin typeface="宋体" panose="02010600030101010101" pitchFamily="2" charset="-122"/>
                <a:ea typeface="宋体" panose="02010600030101010101" pitchFamily="2" charset="-122"/>
              </a:rPr>
              <a:t>(2)探究物体的动能与速度大小的关系时,让质量相同的钢球从同一斜面的不同高度由静止释放,撞击同一水平面上的同一木块,即控制除小球撞击木块前的速度的大小外的其他因素相同.</a:t>
            </a:r>
          </a:p>
          <a:p>
            <a:pPr algn="just" fontAlgn="auto">
              <a:lnSpc>
                <a:spcPct val="130000"/>
              </a:lnSpc>
            </a:pPr>
            <a:r>
              <a:rPr sz="2400" dirty="0">
                <a:latin typeface="宋体" panose="02010600030101010101" pitchFamily="2" charset="-122"/>
                <a:ea typeface="宋体" panose="02010600030101010101" pitchFamily="2" charset="-122"/>
              </a:rPr>
              <a:t>6.实验表格设计:记录的数据包括钢球质量、钢球下落高度、木块滑行距离等;需要进行多次测量.</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396938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实验分析</a:t>
            </a:r>
          </a:p>
          <a:p>
            <a:pPr algn="just" fontAlgn="auto">
              <a:lnSpc>
                <a:spcPct val="150000"/>
              </a:lnSpc>
            </a:pPr>
            <a:r>
              <a:rPr sz="2400" dirty="0">
                <a:latin typeface="宋体" panose="02010600030101010101" pitchFamily="2" charset="-122"/>
                <a:ea typeface="宋体" panose="02010600030101010101" pitchFamily="2" charset="-122"/>
              </a:rPr>
              <a:t>7.机械能的转化:钢球从斜面上滚下的过程中,重力势能转化为动能;钢球和木块碰撞后在水平面上减速运动时,动能转化为内能.</a:t>
            </a:r>
          </a:p>
          <a:p>
            <a:pPr algn="just" fontAlgn="auto">
              <a:lnSpc>
                <a:spcPct val="150000"/>
              </a:lnSpc>
            </a:pPr>
            <a:r>
              <a:rPr sz="2400" dirty="0">
                <a:latin typeface="宋体" panose="02010600030101010101" pitchFamily="2" charset="-122"/>
                <a:ea typeface="宋体" panose="02010600030101010101" pitchFamily="2" charset="-122"/>
              </a:rPr>
              <a:t>8.若水平面光滑,将不能得出实验结论:因为木块在水平方向不受力,将做匀速直线运动,不会停下来.</a:t>
            </a:r>
          </a:p>
          <a:p>
            <a:pPr algn="just" fontAlgn="auto">
              <a:lnSpc>
                <a:spcPct val="150000"/>
              </a:lnSpc>
            </a:pPr>
            <a:r>
              <a:rPr sz="2400" dirty="0">
                <a:latin typeface="黑体" panose="02010609060101010101" pitchFamily="49" charset="-122"/>
                <a:ea typeface="黑体" panose="02010609060101010101" pitchFamily="49" charset="-122"/>
                <a:cs typeface="黑体" panose="02010609060101010101" pitchFamily="49" charset="-122"/>
              </a:rPr>
              <a:t>实验结论:</a:t>
            </a:r>
            <a:r>
              <a:rPr sz="2400" dirty="0">
                <a:latin typeface="宋体" panose="02010600030101010101" pitchFamily="2" charset="-122"/>
                <a:ea typeface="宋体" panose="02010600030101010101" pitchFamily="2" charset="-122"/>
              </a:rPr>
              <a:t>物体的动能与物体的质量和速度大小有关;</a:t>
            </a:r>
            <a:r>
              <a:rPr sz="2400" u="wavyHeavy" dirty="0">
                <a:uFill>
                  <a:solidFill>
                    <a:srgbClr val="FF0000"/>
                  </a:solidFill>
                </a:uFill>
                <a:latin typeface="宋体" panose="02010600030101010101" pitchFamily="2" charset="-122"/>
                <a:ea typeface="宋体" panose="02010600030101010101" pitchFamily="2" charset="-122"/>
              </a:rPr>
              <a:t>物体的质量越大,速度越大,动能就越大</a:t>
            </a:r>
            <a:r>
              <a:rPr sz="2400" dirty="0">
                <a:latin typeface="宋体" panose="02010600030101010101" pitchFamily="2" charset="-122"/>
                <a:ea typeface="宋体" panose="02010600030101010101" pitchFamily="2" charset="-122"/>
              </a:rPr>
              <a:t>.</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440753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1.前置性实验:进行本实验前可先通过实验验证相同质量的钢球从同一斜面的不同高度滚下时速度不同,不同质量的钢球从同一斜面的同一高度滚下时速度相同.</a:t>
            </a:r>
          </a:p>
          <a:p>
            <a:pPr algn="just" fontAlgn="auto">
              <a:lnSpc>
                <a:spcPct val="130000"/>
              </a:lnSpc>
            </a:pPr>
            <a:r>
              <a:rPr sz="2400" dirty="0">
                <a:latin typeface="宋体" panose="02010600030101010101" pitchFamily="2" charset="-122"/>
                <a:ea typeface="宋体" panose="02010600030101010101" pitchFamily="2" charset="-122"/>
              </a:rPr>
              <a:t>2.钢球换成圆柱体的好处:钢球从斜面滚下后方向不易控制,圆柱体从斜面滚下后方向容易控制.</a:t>
            </a:r>
          </a:p>
          <a:p>
            <a:pPr algn="just" fontAlgn="auto">
              <a:lnSpc>
                <a:spcPct val="130000"/>
              </a:lnSpc>
            </a:pPr>
            <a:r>
              <a:rPr sz="2400" dirty="0">
                <a:latin typeface="宋体" panose="02010600030101010101" pitchFamily="2" charset="-122"/>
                <a:ea typeface="宋体" panose="02010600030101010101" pitchFamily="2" charset="-122"/>
              </a:rPr>
              <a:t>3.斜面换成斜槽的好处:便于控制钢球的运动方向.</a:t>
            </a:r>
          </a:p>
          <a:p>
            <a:pPr algn="just" fontAlgn="auto">
              <a:lnSpc>
                <a:spcPct val="130000"/>
              </a:lnSpc>
            </a:pPr>
            <a:r>
              <a:rPr sz="2400" dirty="0">
                <a:latin typeface="宋体" panose="02010600030101010101" pitchFamily="2" charset="-122"/>
                <a:ea typeface="宋体" panose="02010600030101010101" pitchFamily="2" charset="-122"/>
              </a:rPr>
              <a:t>4.若实验中木块滑出了水平面,可以采取的措施:①用更长的水平面;②用更粗糙的水平面;③减小钢球的初始高度;④减小选用的钢球的质量;⑤换用质量较大的木块.(注意:更改实验器材或实验条件时,要注意控制变量)</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spTree>
  </p:cSld>
  <p:clrMapOvr>
    <a:masterClrMapping/>
  </p:clrMapOvr>
  <p:transition spd="med">
    <p:wipe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探究物体的动能与哪些因素有关</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440753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5.碰撞后的运动分析:一般情况下,钢球和木块碰撞后,二者会同向运动,木块初速度较大,但速度减小得快,因此钢球会追上木块,发生二次碰撞.</a:t>
            </a:r>
          </a:p>
          <a:p>
            <a:pPr algn="just" fontAlgn="auto">
              <a:lnSpc>
                <a:spcPct val="130000"/>
              </a:lnSpc>
            </a:pPr>
            <a:r>
              <a:rPr sz="2400" dirty="0">
                <a:latin typeface="宋体" panose="02010600030101010101" pitchFamily="2" charset="-122"/>
                <a:ea typeface="宋体" panose="02010600030101010101" pitchFamily="2" charset="-122"/>
              </a:rPr>
              <a:t>6.本实验也可以利用摆球进行探究,如图,通过改变单摆的倾角来控制钢球摆到水平位置时的速度,倾角越大,钢球摆到水平面时的速度就越大.</a:t>
            </a: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endParaRPr sz="2400" dirty="0">
              <a:latin typeface="宋体" panose="02010600030101010101" pitchFamily="2" charset="-122"/>
              <a:ea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rPr>
              <a:t>7.动能的计算公式:</a:t>
            </a:r>
            <a:r>
              <a:rPr sz="2400" i="1" dirty="0">
                <a:latin typeface="宋体" panose="02010600030101010101" pitchFamily="2" charset="-122"/>
                <a:ea typeface="宋体" panose="02010600030101010101" pitchFamily="2" charset="-122"/>
              </a:rPr>
              <a:t>E</a:t>
            </a:r>
            <a:r>
              <a:rPr sz="2400" baseline="-25000" dirty="0">
                <a:latin typeface="宋体" panose="02010600030101010101" pitchFamily="2" charset="-122"/>
                <a:ea typeface="宋体" panose="02010600030101010101" pitchFamily="2" charset="-122"/>
              </a:rPr>
              <a:t>k</a:t>
            </a:r>
            <a:r>
              <a:rPr sz="2400" dirty="0">
                <a:latin typeface="宋体" panose="02010600030101010101" pitchFamily="2" charset="-122"/>
                <a:ea typeface="宋体" panose="02010600030101010101" pitchFamily="2" charset="-122"/>
              </a:rPr>
              <a:t>=</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pic>
        <p:nvPicPr>
          <p:cNvPr id="294" name="18考点帮S255.EPS" descr="id:2147487263;FounderCES"/>
          <p:cNvPicPr>
            <a:picLocks noChangeAspect="1"/>
          </p:cNvPicPr>
          <p:nvPr/>
        </p:nvPicPr>
        <p:blipFill>
          <a:blip r:embed="rId2"/>
          <a:stretch>
            <a:fillRect/>
          </a:stretch>
        </p:blipFill>
        <p:spPr>
          <a:xfrm>
            <a:off x="4377055" y="3772535"/>
            <a:ext cx="2894965" cy="1442720"/>
          </a:xfrm>
          <a:prstGeom prst="rect">
            <a:avLst/>
          </a:prstGeom>
        </p:spPr>
      </p:pic>
      <p:pic>
        <p:nvPicPr>
          <p:cNvPr id="2" name="图片 1"/>
          <p:cNvPicPr>
            <a:picLocks noChangeAspect="1"/>
          </p:cNvPicPr>
          <p:nvPr/>
        </p:nvPicPr>
        <p:blipFill>
          <a:blip r:embed="rId3"/>
          <a:stretch>
            <a:fillRect/>
          </a:stretch>
        </p:blipFill>
        <p:spPr>
          <a:xfrm>
            <a:off x="3927475" y="5378450"/>
            <a:ext cx="535940" cy="579755"/>
          </a:xfrm>
          <a:prstGeom prst="rect">
            <a:avLst/>
          </a:prstGeom>
        </p:spPr>
      </p:pic>
    </p:spTree>
  </p:cSld>
  <p:clrMapOvr>
    <a:masterClrMapping/>
  </p:clrMapOvr>
  <p:transition spd="med">
    <p:wipe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拓展帮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112" y="1257200"/>
            <a:ext cx="10760673" cy="2453640"/>
          </a:xfrm>
          <a:prstGeom prst="rect">
            <a:avLst/>
          </a:prstGeom>
        </p:spPr>
        <p:txBody>
          <a:bodyPr wrap="square">
            <a:spAutoFit/>
          </a:bodyPr>
          <a:lstStyle/>
          <a:p>
            <a:pPr algn="just">
              <a:lnSpc>
                <a:spcPct val="16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教材情景</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rPr>
              <a:t>[沪粤版九上P18]</a:t>
            </a:r>
          </a:p>
          <a:p>
            <a:pPr algn="just">
              <a:lnSpc>
                <a:spcPct val="160000"/>
              </a:lnSpc>
            </a:pPr>
            <a:r>
              <a:rPr lang="zh-CN" altLang="en-US" sz="2400"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如图11-27所示,将小球拉到点</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处,然后释放.仔细观察小球摆动的情况;比较小球在点</a:t>
            </a:r>
            <a:r>
              <a:rPr sz="2400" i="1" dirty="0">
                <a:latin typeface="宋体" panose="02010600030101010101" pitchFamily="2" charset="-122"/>
                <a:ea typeface="宋体" panose="02010600030101010101" pitchFamily="2" charset="-122"/>
              </a:rPr>
              <a:t>A、B</a:t>
            </a:r>
            <a:r>
              <a:rPr sz="2400" dirty="0">
                <a:latin typeface="宋体" panose="02010600030101010101" pitchFamily="2" charset="-122"/>
                <a:ea typeface="宋体" panose="02010600030101010101" pitchFamily="2" charset="-122"/>
              </a:rPr>
              <a:t>和中间点</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的势能和动能的情况.这个实验说明:物体具有的动能和势能是可以</a:t>
            </a:r>
            <a:r>
              <a:rPr sz="2400" u="sng" dirty="0">
                <a:solidFill>
                  <a:schemeClr val="tx1"/>
                </a:solidFill>
                <a:uFillTx/>
                <a:latin typeface="宋体" panose="02010600030101010101" pitchFamily="2" charset="-122"/>
                <a:ea typeface="宋体" panose="02010600030101010101" pitchFamily="2" charset="-122"/>
              </a:rPr>
              <a:t>相互转化</a:t>
            </a:r>
            <a:r>
              <a:rPr sz="2400" dirty="0">
                <a:latin typeface="宋体" panose="02010600030101010101" pitchFamily="2" charset="-122"/>
                <a:ea typeface="宋体" panose="02010600030101010101" pitchFamily="2" charset="-122"/>
              </a:rPr>
              <a:t>的.</a:t>
            </a:r>
          </a:p>
        </p:txBody>
      </p:sp>
      <p:sp>
        <p:nvSpPr>
          <p:cNvPr id="10" name="矩形 9"/>
          <p:cNvSpPr/>
          <p:nvPr/>
        </p:nvSpPr>
        <p:spPr>
          <a:xfrm>
            <a:off x="3859530" y="5683250"/>
            <a:ext cx="5608955"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图11-27　摆球动能与势能的转化</a:t>
            </a:r>
          </a:p>
        </p:txBody>
      </p:sp>
      <p:pic>
        <p:nvPicPr>
          <p:cNvPr id="297" name="19WJJANZKBWLZYY34.EPS" descr="id:2147487284;FounderCES"/>
          <p:cNvPicPr>
            <a:picLocks noChangeAspect="1"/>
          </p:cNvPicPr>
          <p:nvPr/>
        </p:nvPicPr>
        <p:blipFill>
          <a:blip r:embed="rId2"/>
          <a:stretch>
            <a:fillRect/>
          </a:stretch>
        </p:blipFill>
        <p:spPr>
          <a:xfrm>
            <a:off x="5005070" y="3815080"/>
            <a:ext cx="1860550" cy="1725930"/>
          </a:xfrm>
          <a:prstGeom prst="rect">
            <a:avLst/>
          </a:prstGeom>
        </p:spPr>
      </p:pic>
    </p:spTree>
  </p:cSld>
  <p:clrMapOvr>
    <a:masterClrMapping/>
  </p:clrMapOvr>
  <p:transition spd="med">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519795" cy="4815840"/>
          </a:xfrm>
          <a:prstGeom prst="rect">
            <a:avLst/>
          </a:prstGeom>
        </p:spPr>
        <p:txBody>
          <a:bodyPr wrap="square">
            <a:spAutoFit/>
          </a:bodyPr>
          <a:lstStyle/>
          <a:p>
            <a:pPr algn="just">
              <a:lnSpc>
                <a:spcPct val="16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教材提升</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a:t>
            </a:r>
            <a:r>
              <a:rPr sz="2400" dirty="0">
                <a:latin typeface="黑体" panose="02010609060101010101" pitchFamily="49" charset="-122"/>
                <a:ea typeface="黑体" panose="02010609060101010101" pitchFamily="49" charset="-122"/>
              </a:rPr>
              <a:t>摆球机械能的转化和守恒</a:t>
            </a:r>
            <a:endParaRPr sz="2400" dirty="0">
              <a:latin typeface="仿宋" panose="02010609060101010101" pitchFamily="49" charset="-122"/>
              <a:ea typeface="仿宋" panose="02010609060101010101" pitchFamily="49" charset="-122"/>
            </a:endParaRPr>
          </a:p>
          <a:p>
            <a:pPr algn="just">
              <a:lnSpc>
                <a:spcPct val="160000"/>
              </a:lnSpc>
            </a:pPr>
            <a:r>
              <a:rPr lang="zh-CN" altLang="en-US" sz="2400"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1.关于图11-27所示的情景,若小球在摆动过程中机械能守恒:小球从A点由静止释放,从</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向</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运动的过程中,</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能转化为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能,从</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向</a:t>
            </a:r>
            <a:r>
              <a:rPr sz="2400" i="1"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运动的过程中,</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能转化为</a:t>
            </a:r>
            <a:r>
              <a:rPr lang="en-US" sz="2400" dirty="0">
                <a:latin typeface="宋体" panose="02010600030101010101" pitchFamily="2" charset="-122"/>
                <a:ea typeface="宋体" panose="02010600030101010101" pitchFamily="2" charset="-122"/>
              </a:rPr>
              <a:t>________</a:t>
            </a:r>
            <a:r>
              <a:rPr sz="2400" dirty="0">
                <a:latin typeface="宋体" panose="02010600030101010101" pitchFamily="2" charset="-122"/>
                <a:ea typeface="宋体" panose="02010600030101010101" pitchFamily="2" charset="-122"/>
              </a:rPr>
              <a:t>能;小球在</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处动能最大;小球在</a:t>
            </a:r>
            <a:r>
              <a:rPr sz="2400" i="1"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处的重力势能</a:t>
            </a:r>
            <a:r>
              <a:rPr lang="en-US" sz="2400" dirty="0">
                <a:latin typeface="宋体" panose="02010600030101010101" pitchFamily="2" charset="-122"/>
                <a:ea typeface="宋体" panose="02010600030101010101" pitchFamily="2" charset="-122"/>
              </a:rPr>
              <a:t>_______</a:t>
            </a:r>
            <a:r>
              <a:rPr sz="2400" dirty="0">
                <a:latin typeface="宋体" panose="02010600030101010101" pitchFamily="2" charset="-122"/>
                <a:ea typeface="宋体" panose="02010600030101010101" pitchFamily="2" charset="-122"/>
              </a:rPr>
              <a:t>在</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处的重力势能,因此</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a:t>
            </a:r>
            <a:r>
              <a:rPr sz="2400" i="1"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的高度</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.若不能忽略空气阻力的影响,则小球摆动过程中机械能转化为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能,小球摆动的幅度会逐渐变</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10" name="矩形 9"/>
          <p:cNvSpPr/>
          <p:nvPr/>
        </p:nvSpPr>
        <p:spPr>
          <a:xfrm>
            <a:off x="10086340" y="4084320"/>
            <a:ext cx="1238250"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图11-27</a:t>
            </a:r>
          </a:p>
        </p:txBody>
      </p:sp>
      <p:pic>
        <p:nvPicPr>
          <p:cNvPr id="297" name="19WJJANZKBWLZYY34.EPS" descr="id:2147487284;FounderCES"/>
          <p:cNvPicPr>
            <a:picLocks noChangeAspect="1"/>
          </p:cNvPicPr>
          <p:nvPr/>
        </p:nvPicPr>
        <p:blipFill>
          <a:blip r:embed="rId2"/>
          <a:stretch>
            <a:fillRect/>
          </a:stretch>
        </p:blipFill>
        <p:spPr>
          <a:xfrm>
            <a:off x="9775190" y="2358390"/>
            <a:ext cx="1860550" cy="1725930"/>
          </a:xfrm>
          <a:prstGeom prst="rect">
            <a:avLst/>
          </a:prstGeom>
        </p:spPr>
      </p:pic>
      <p:sp>
        <p:nvSpPr>
          <p:cNvPr id="2" name="矩形 1"/>
          <p:cNvSpPr/>
          <p:nvPr/>
        </p:nvSpPr>
        <p:spPr>
          <a:xfrm>
            <a:off x="7095490" y="2531745"/>
            <a:ext cx="136144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重力势</a:t>
            </a:r>
          </a:p>
        </p:txBody>
      </p:sp>
      <p:sp>
        <p:nvSpPr>
          <p:cNvPr id="3" name="矩形 2"/>
          <p:cNvSpPr/>
          <p:nvPr/>
        </p:nvSpPr>
        <p:spPr>
          <a:xfrm>
            <a:off x="1277620" y="312166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动</a:t>
            </a:r>
          </a:p>
        </p:txBody>
      </p:sp>
      <p:sp>
        <p:nvSpPr>
          <p:cNvPr id="4" name="矩形 3"/>
          <p:cNvSpPr/>
          <p:nvPr/>
        </p:nvSpPr>
        <p:spPr>
          <a:xfrm>
            <a:off x="5348605" y="319849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动</a:t>
            </a:r>
          </a:p>
        </p:txBody>
      </p:sp>
      <p:sp>
        <p:nvSpPr>
          <p:cNvPr id="5" name="矩形 4"/>
          <p:cNvSpPr/>
          <p:nvPr/>
        </p:nvSpPr>
        <p:spPr>
          <a:xfrm>
            <a:off x="7579360" y="3121660"/>
            <a:ext cx="118491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重力势</a:t>
            </a:r>
          </a:p>
        </p:txBody>
      </p:sp>
      <p:sp>
        <p:nvSpPr>
          <p:cNvPr id="8" name="矩形 7"/>
          <p:cNvSpPr/>
          <p:nvPr/>
        </p:nvSpPr>
        <p:spPr>
          <a:xfrm>
            <a:off x="1873250" y="3733165"/>
            <a:ext cx="1020445" cy="460375"/>
          </a:xfrm>
          <a:prstGeom prst="rect">
            <a:avLst/>
          </a:prstGeom>
        </p:spPr>
        <p:txBody>
          <a:bodyPr wrap="square">
            <a:spAutoFit/>
          </a:bodyPr>
          <a:lstStyle/>
          <a:p>
            <a:pPr algn="l"/>
            <a:r>
              <a:rPr lang="en-US" altLang="zh-CN"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
        <p:nvSpPr>
          <p:cNvPr id="11" name="矩形 10"/>
          <p:cNvSpPr/>
          <p:nvPr/>
        </p:nvSpPr>
        <p:spPr>
          <a:xfrm>
            <a:off x="7579360" y="373316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等于</a:t>
            </a:r>
          </a:p>
        </p:txBody>
      </p:sp>
      <p:sp>
        <p:nvSpPr>
          <p:cNvPr id="12" name="矩形 11"/>
          <p:cNvSpPr/>
          <p:nvPr/>
        </p:nvSpPr>
        <p:spPr>
          <a:xfrm>
            <a:off x="5080635" y="4320540"/>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13" name="矩形 12"/>
          <p:cNvSpPr/>
          <p:nvPr/>
        </p:nvSpPr>
        <p:spPr>
          <a:xfrm>
            <a:off x="6369050" y="4949825"/>
            <a:ext cx="102044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a:t>
            </a:r>
          </a:p>
        </p:txBody>
      </p:sp>
      <p:sp>
        <p:nvSpPr>
          <p:cNvPr id="14" name="矩形 13"/>
          <p:cNvSpPr/>
          <p:nvPr/>
        </p:nvSpPr>
        <p:spPr>
          <a:xfrm>
            <a:off x="3127375" y="5410200"/>
            <a:ext cx="103251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3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3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3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P spid="11" grpId="0"/>
      <p:bldP spid="12" grpId="0"/>
      <p:bldP spid="13" grpId="0"/>
      <p:bldP spid="14"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519795" cy="42252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rPr>
              <a:t>【教材拓展】　摆球的受力分析和运动分析</a:t>
            </a:r>
          </a:p>
          <a:p>
            <a:pPr algn="just">
              <a:lnSpc>
                <a:spcPct val="160000"/>
              </a:lnSpc>
            </a:pPr>
            <a:r>
              <a:rPr lang="zh-CN" altLang="en-US" sz="2400"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2.关于图11-27所示的情景,若细线长度的变化和空气阻力忽略不计,下列说法正确的是	                         (　　)</a:t>
            </a:r>
          </a:p>
          <a:p>
            <a:pPr algn="just">
              <a:lnSpc>
                <a:spcPct val="160000"/>
              </a:lnSpc>
            </a:pPr>
            <a:r>
              <a:rPr sz="2400" dirty="0">
                <a:latin typeface="宋体" panose="02010600030101010101" pitchFamily="2" charset="-122"/>
                <a:ea typeface="宋体" panose="02010600030101010101" pitchFamily="2" charset="-122"/>
              </a:rPr>
              <a:t>A.小球在</a:t>
            </a:r>
            <a:r>
              <a:rPr sz="2400" i="1"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点速度为零,因此受平衡力的作用</a:t>
            </a:r>
          </a:p>
          <a:p>
            <a:pPr algn="just">
              <a:lnSpc>
                <a:spcPct val="160000"/>
              </a:lnSpc>
            </a:pPr>
            <a:r>
              <a:rPr sz="2400" dirty="0">
                <a:latin typeface="宋体" panose="02010600030101010101" pitchFamily="2" charset="-122"/>
                <a:ea typeface="宋体" panose="02010600030101010101" pitchFamily="2" charset="-122"/>
              </a:rPr>
              <a:t>B.小球在</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点受到的重力和拉力是一对平衡力</a:t>
            </a:r>
          </a:p>
          <a:p>
            <a:pPr algn="just">
              <a:lnSpc>
                <a:spcPct val="160000"/>
              </a:lnSpc>
            </a:pPr>
            <a:r>
              <a:rPr sz="2400" dirty="0">
                <a:latin typeface="宋体" panose="02010600030101010101" pitchFamily="2" charset="-122"/>
                <a:ea typeface="宋体" panose="02010600030101010101" pitchFamily="2" charset="-122"/>
              </a:rPr>
              <a:t>C.小球从</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到</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的过程中,力改变了小球的运动状态</a:t>
            </a:r>
          </a:p>
          <a:p>
            <a:pPr algn="just">
              <a:lnSpc>
                <a:spcPct val="160000"/>
              </a:lnSpc>
            </a:pPr>
            <a:r>
              <a:rPr sz="2400" dirty="0">
                <a:latin typeface="宋体" panose="02010600030101010101" pitchFamily="2" charset="-122"/>
                <a:ea typeface="宋体" panose="02010600030101010101" pitchFamily="2" charset="-122"/>
              </a:rPr>
              <a:t>D.小球从</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到</a:t>
            </a:r>
            <a:r>
              <a:rPr sz="2400" i="1" dirty="0">
                <a:latin typeface="宋体" panose="02010600030101010101" pitchFamily="2" charset="-122"/>
                <a:ea typeface="宋体" panose="02010600030101010101" pitchFamily="2" charset="-122"/>
              </a:rPr>
              <a:t>C</a:t>
            </a:r>
            <a:r>
              <a:rPr sz="2400" dirty="0">
                <a:latin typeface="宋体" panose="02010600030101010101" pitchFamily="2" charset="-122"/>
                <a:ea typeface="宋体" panose="02010600030101010101" pitchFamily="2" charset="-122"/>
              </a:rPr>
              <a:t>的过程中,重力和拉力都不做功</a:t>
            </a:r>
          </a:p>
        </p:txBody>
      </p:sp>
      <p:sp>
        <p:nvSpPr>
          <p:cNvPr id="2" name="矩形 1"/>
          <p:cNvSpPr/>
          <p:nvPr/>
        </p:nvSpPr>
        <p:spPr>
          <a:xfrm>
            <a:off x="10086340" y="4084320"/>
            <a:ext cx="1238250"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图11-27</a:t>
            </a:r>
          </a:p>
        </p:txBody>
      </p:sp>
      <p:pic>
        <p:nvPicPr>
          <p:cNvPr id="3" name="19WJJANZKBWLZYY34.EPS" descr="id:2147487284;FounderCES"/>
          <p:cNvPicPr>
            <a:picLocks noChangeAspect="1"/>
          </p:cNvPicPr>
          <p:nvPr/>
        </p:nvPicPr>
        <p:blipFill>
          <a:blip r:embed="rId2"/>
          <a:stretch>
            <a:fillRect/>
          </a:stretch>
        </p:blipFill>
        <p:spPr>
          <a:xfrm>
            <a:off x="9775190" y="2358390"/>
            <a:ext cx="1860550" cy="1725930"/>
          </a:xfrm>
          <a:prstGeom prst="rect">
            <a:avLst/>
          </a:prstGeom>
        </p:spPr>
      </p:pic>
      <p:sp>
        <p:nvSpPr>
          <p:cNvPr id="14" name="矩形 13"/>
          <p:cNvSpPr/>
          <p:nvPr/>
        </p:nvSpPr>
        <p:spPr>
          <a:xfrm>
            <a:off x="8478520" y="2557780"/>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296862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功的物理意义</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(1)定义:如果一个力作用在物体上,物体在这个力的方向上移动了一段距离,这个力就对物体做了功(机械功).</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(2)做功的两个必要因素:一是作用在物体上的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,二是物体在力的方向上移动的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(3)三种不做功的情况</a:t>
            </a:r>
          </a:p>
        </p:txBody>
      </p:sp>
      <p:sp>
        <p:nvSpPr>
          <p:cNvPr id="11" name="矩形 10"/>
          <p:cNvSpPr/>
          <p:nvPr/>
        </p:nvSpPr>
        <p:spPr>
          <a:xfrm>
            <a:off x="7241334" y="282611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力</a:t>
            </a:r>
          </a:p>
        </p:txBody>
      </p:sp>
      <p:graphicFrame>
        <p:nvGraphicFramePr>
          <p:cNvPr id="5" name="表格 4"/>
          <p:cNvGraphicFramePr/>
          <p:nvPr>
            <p:custDataLst>
              <p:tags r:id="rId1"/>
            </p:custDataLst>
          </p:nvPr>
        </p:nvGraphicFramePr>
        <p:xfrm>
          <a:off x="1397635" y="4305935"/>
          <a:ext cx="10031095" cy="2070100"/>
        </p:xfrm>
        <a:graphic>
          <a:graphicData uri="http://schemas.openxmlformats.org/drawingml/2006/table">
            <a:tbl>
              <a:tblPr firstRow="1" bandRow="1">
                <a:tableStyleId>{5940675A-B579-460E-94D1-54222C63F5DA}</a:tableStyleId>
              </a:tblPr>
              <a:tblGrid>
                <a:gridCol w="751205"/>
                <a:gridCol w="3296920"/>
                <a:gridCol w="3303905"/>
                <a:gridCol w="2679065"/>
              </a:tblGrid>
              <a:tr h="44386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类型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力和距离的关系</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2623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不劳无功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物体移动了距离,但在运动方向上没有力作用在物体上</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跳远起跳后,人依靠惯性前进,在水平方向上没有力做功(忽略空气阻力)</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75" name="18ZKYBWLKDBS125.jpg"/>
          <p:cNvPicPr>
            <a:picLocks noChangeAspect="1"/>
          </p:cNvPicPr>
          <p:nvPr/>
        </p:nvPicPr>
        <p:blipFill>
          <a:blip r:embed="rId3"/>
          <a:stretch>
            <a:fillRect/>
          </a:stretch>
        </p:blipFill>
        <p:spPr>
          <a:xfrm>
            <a:off x="9559290" y="4814570"/>
            <a:ext cx="1306195" cy="1421765"/>
          </a:xfrm>
          <a:prstGeom prst="rect">
            <a:avLst/>
          </a:prstGeom>
        </p:spPr>
      </p:pic>
      <p:sp>
        <p:nvSpPr>
          <p:cNvPr id="13" name="矩形 12"/>
          <p:cNvSpPr/>
          <p:nvPr/>
        </p:nvSpPr>
        <p:spPr>
          <a:xfrm>
            <a:off x="2193719" y="328648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距离</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10636885" cy="18630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rPr>
              <a:t>【</a:t>
            </a:r>
            <a:r>
              <a:rPr lang="zh-CN" sz="2400" dirty="0">
                <a:latin typeface="黑体" panose="02010609060101010101" pitchFamily="49" charset="-122"/>
                <a:ea typeface="黑体" panose="02010609060101010101" pitchFamily="49" charset="-122"/>
              </a:rPr>
              <a:t>中考真题</a:t>
            </a:r>
            <a:r>
              <a:rPr sz="2400" dirty="0">
                <a:latin typeface="黑体" panose="02010609060101010101" pitchFamily="49" charset="-122"/>
                <a:ea typeface="黑体" panose="02010609060101010101" pitchFamily="49" charset="-122"/>
              </a:rPr>
              <a:t>】　</a:t>
            </a:r>
          </a:p>
          <a:p>
            <a:pPr algn="just">
              <a:lnSpc>
                <a:spcPct val="160000"/>
              </a:lnSpc>
            </a:pPr>
            <a:r>
              <a:rPr sz="2400" dirty="0">
                <a:latin typeface="仿宋" panose="02010609060101010101" pitchFamily="49" charset="-122"/>
                <a:ea typeface="仿宋" panose="02010609060101010101" pitchFamily="49" charset="-122"/>
                <a:cs typeface="仿宋" panose="02010609060101010101" pitchFamily="49" charset="-122"/>
              </a:rPr>
              <a:t>[2019安徽,3]</a:t>
            </a:r>
            <a:r>
              <a:rPr sz="2400" dirty="0">
                <a:latin typeface="宋体" panose="02010600030101010101" pitchFamily="2" charset="-122"/>
                <a:ea typeface="宋体" panose="02010600030101010101" pitchFamily="2" charset="-122"/>
              </a:rPr>
              <a:t>如图所示,用细线将小钢球悬挂起来,让其在竖直平面内左右摆动.忽略空气阻力,在图上画出小钢球摆动到</a:t>
            </a:r>
            <a:r>
              <a:rPr sz="2400" i="1"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点时所受力的示意图.</a:t>
            </a:r>
          </a:p>
        </p:txBody>
      </p:sp>
      <p:pic>
        <p:nvPicPr>
          <p:cNvPr id="218" name="20WJJCZQGWLKKK63.jpg" descr="id:2147489771;FounderCES"/>
          <p:cNvPicPr>
            <a:picLocks noChangeAspect="1"/>
          </p:cNvPicPr>
          <p:nvPr/>
        </p:nvPicPr>
        <p:blipFill>
          <a:blip r:embed="rId2"/>
          <a:stretch>
            <a:fillRect/>
          </a:stretch>
        </p:blipFill>
        <p:spPr>
          <a:xfrm>
            <a:off x="2847340" y="3359150"/>
            <a:ext cx="1590040" cy="1522095"/>
          </a:xfrm>
          <a:prstGeom prst="rect">
            <a:avLst/>
          </a:prstGeom>
        </p:spPr>
      </p:pic>
      <p:pic>
        <p:nvPicPr>
          <p:cNvPr id="219" name="20WJJCZQGWLKKKDA63-1.jpg" descr="id:2147489778;FounderCES"/>
          <p:cNvPicPr>
            <a:picLocks noChangeAspect="1"/>
          </p:cNvPicPr>
          <p:nvPr/>
        </p:nvPicPr>
        <p:blipFill>
          <a:blip r:embed="rId3"/>
          <a:stretch>
            <a:fillRect/>
          </a:stretch>
        </p:blipFill>
        <p:spPr>
          <a:xfrm>
            <a:off x="6419850" y="3359150"/>
            <a:ext cx="1866265" cy="224917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9"/>
                                        </p:tgtEl>
                                        <p:attrNameLst>
                                          <p:attrName>style.visibility</p:attrName>
                                        </p:attrNameLst>
                                      </p:cBhvr>
                                      <p:to>
                                        <p:strVal val="visible"/>
                                      </p:to>
                                    </p:set>
                                    <p:animEffect transition="in" filter="fade">
                                      <p:cBhvr>
                                        <p:cTn id="7" dur="500"/>
                                        <p:tgtEl>
                                          <p:spTgt spid="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9292590" cy="296862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rPr>
              <a:t>【拓展提升】　简谐振动(初高中知识衔接)</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3.如图所示,大小可以忽略的小球用轻质细线悬挂在固定点,在竖直平面内摆动,忽略空气阻力,这样的装置称为单摆;单摆做小幅度摆动时,使摆球回到平衡位置的力的大小与摆球离开平衡位置的距离(近似)成正比,这样的运动称为简谐振动.关于单摆的简谐振动,下列说法正确的是	                                          (　　)</a:t>
            </a:r>
          </a:p>
        </p:txBody>
      </p:sp>
      <p:pic>
        <p:nvPicPr>
          <p:cNvPr id="298" name="19WJJANZKBWLZYY35.EPS" descr="id:2147487291;FounderCES"/>
          <p:cNvPicPr>
            <a:picLocks noChangeAspect="1"/>
          </p:cNvPicPr>
          <p:nvPr/>
        </p:nvPicPr>
        <p:blipFill>
          <a:blip r:embed="rId2"/>
          <a:stretch>
            <a:fillRect/>
          </a:stretch>
        </p:blipFill>
        <p:spPr>
          <a:xfrm>
            <a:off x="10439400" y="2012950"/>
            <a:ext cx="1435735" cy="2832100"/>
          </a:xfrm>
          <a:prstGeom prst="rect">
            <a:avLst/>
          </a:prstGeom>
        </p:spPr>
      </p:pic>
      <p:sp>
        <p:nvSpPr>
          <p:cNvPr id="2" name="矩形 1"/>
          <p:cNvSpPr/>
          <p:nvPr/>
        </p:nvSpPr>
        <p:spPr>
          <a:xfrm>
            <a:off x="763270" y="4109085"/>
            <a:ext cx="10636885"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A.使摆球回到平衡位置的力是摆球重力在垂直摆线方向的分力</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B.使摆球回到平衡位置的力是摆球重力在摆线延长线方向的分力</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C.其他条件相同时,摆球质量越小,使摆球回到平衡位置的力越大</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D.其他条件相同时,摆线越长,摆球的振动频率越高</a:t>
            </a:r>
          </a:p>
        </p:txBody>
      </p:sp>
      <p:sp>
        <p:nvSpPr>
          <p:cNvPr id="14" name="矩形 13"/>
          <p:cNvSpPr/>
          <p:nvPr/>
        </p:nvSpPr>
        <p:spPr>
          <a:xfrm>
            <a:off x="9362440" y="3765550"/>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026910" cy="296862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4.如图所示,把一个有孔的小球连接在轻弹簧的一端,轻弹簧的另一端固定,小球穿在光滑的水平杆上,可以自由滑动.压缩弹簧使小球至</a:t>
            </a:r>
            <a:r>
              <a:rPr sz="2400" i="1"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位置,然后释放小球,小球就在</a:t>
            </a:r>
            <a:r>
              <a:rPr sz="2400" i="1" dirty="0">
                <a:latin typeface="宋体" panose="02010600030101010101" pitchFamily="2" charset="-122"/>
                <a:ea typeface="宋体" panose="02010600030101010101" pitchFamily="2" charset="-122"/>
              </a:rPr>
              <a:t>AB</a:t>
            </a:r>
            <a:r>
              <a:rPr sz="2400" dirty="0">
                <a:latin typeface="宋体" panose="02010600030101010101" pitchFamily="2" charset="-122"/>
                <a:ea typeface="宋体" panose="02010600030101010101" pitchFamily="2" charset="-122"/>
                <a:cs typeface="宋体" panose="02010600030101010101" pitchFamily="2" charset="-122"/>
              </a:rPr>
              <a:t>间做往复运动,</a:t>
            </a:r>
            <a:r>
              <a:rPr sz="2400" i="1" dirty="0">
                <a:latin typeface="宋体" panose="02010600030101010101" pitchFamily="2" charset="-122"/>
                <a:ea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是弹簧保持原长时小球的位置,</a:t>
            </a:r>
            <a:r>
              <a:rPr sz="2400" i="1" dirty="0">
                <a:latin typeface="宋体" panose="02010600030101010101" pitchFamily="2" charset="-122"/>
                <a:ea typeface="宋体" panose="02010600030101010101" pitchFamily="2" charset="-122"/>
              </a:rPr>
              <a:t>AO</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rPr>
              <a:t>OB</a:t>
            </a:r>
            <a:r>
              <a:rPr sz="2400" dirty="0">
                <a:latin typeface="宋体" panose="02010600030101010101" pitchFamily="2" charset="-122"/>
                <a:ea typeface="宋体" panose="02010600030101010101" pitchFamily="2" charset="-122"/>
                <a:cs typeface="宋体" panose="02010600030101010101" pitchFamily="2" charset="-122"/>
              </a:rPr>
              <a:t>.小球从</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运动到</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的过程中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                                       (　　)</a:t>
            </a:r>
          </a:p>
        </p:txBody>
      </p:sp>
      <p:sp>
        <p:nvSpPr>
          <p:cNvPr id="2" name="矩形 1"/>
          <p:cNvSpPr/>
          <p:nvPr/>
        </p:nvSpPr>
        <p:spPr>
          <a:xfrm>
            <a:off x="763270" y="4109085"/>
            <a:ext cx="10636885"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A.小球受到弹簧弹力的大小与小球到</a:t>
            </a:r>
            <a:r>
              <a:rPr sz="2400" i="1" dirty="0">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点的距离成正比</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B.小球受到弹簧弹力的方向不变</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C.小球的速度越来越大,动能越来越大</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D.小球和弹簧整体的机械能先增大后减小</a:t>
            </a:r>
          </a:p>
        </p:txBody>
      </p:sp>
      <p:pic>
        <p:nvPicPr>
          <p:cNvPr id="299" name="19WJJANZKBWLZYY36.EPS" descr="id:2147487298;FounderCES"/>
          <p:cNvPicPr>
            <a:picLocks noChangeAspect="1"/>
          </p:cNvPicPr>
          <p:nvPr/>
        </p:nvPicPr>
        <p:blipFill>
          <a:blip r:embed="rId2"/>
          <a:stretch>
            <a:fillRect/>
          </a:stretch>
        </p:blipFill>
        <p:spPr>
          <a:xfrm>
            <a:off x="8512175" y="1456055"/>
            <a:ext cx="3060700" cy="2418080"/>
          </a:xfrm>
          <a:prstGeom prst="rect">
            <a:avLst/>
          </a:prstGeom>
        </p:spPr>
      </p:pic>
      <p:sp>
        <p:nvSpPr>
          <p:cNvPr id="14" name="矩形 13"/>
          <p:cNvSpPr/>
          <p:nvPr/>
        </p:nvSpPr>
        <p:spPr>
          <a:xfrm>
            <a:off x="7077710" y="3648710"/>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947660" cy="296862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rPr>
              <a:t>【</a:t>
            </a:r>
            <a:r>
              <a:rPr lang="zh-CN" sz="2400" dirty="0">
                <a:latin typeface="黑体" panose="02010609060101010101" pitchFamily="49" charset="-122"/>
                <a:ea typeface="黑体" panose="02010609060101010101" pitchFamily="49" charset="-122"/>
              </a:rPr>
              <a:t>中考真题</a:t>
            </a:r>
            <a:r>
              <a:rPr sz="2400" dirty="0">
                <a:latin typeface="黑体" panose="02010609060101010101" pitchFamily="49" charset="-122"/>
                <a:ea typeface="黑体" panose="02010609060101010101" pitchFamily="49" charset="-122"/>
              </a:rPr>
              <a:t>】　</a:t>
            </a:r>
          </a:p>
          <a:p>
            <a:pPr algn="just" fontAlgn="auto">
              <a:lnSpc>
                <a:spcPct val="130000"/>
              </a:lnSpc>
            </a:pPr>
            <a:r>
              <a:rPr sz="2400" dirty="0">
                <a:latin typeface="仿宋" panose="02010609060101010101" pitchFamily="49" charset="-122"/>
                <a:ea typeface="仿宋" panose="02010609060101010101" pitchFamily="49" charset="-122"/>
                <a:cs typeface="仿宋" panose="02010609060101010101" pitchFamily="49" charset="-122"/>
              </a:rPr>
              <a:t>[2019安徽,12]</a:t>
            </a:r>
            <a:r>
              <a:rPr sz="2400" dirty="0">
                <a:latin typeface="宋体" panose="02010600030101010101" pitchFamily="2" charset="-122"/>
                <a:ea typeface="宋体" panose="02010600030101010101" pitchFamily="2" charset="-122"/>
                <a:cs typeface="宋体" panose="02010600030101010101" pitchFamily="2" charset="-122"/>
              </a:rPr>
              <a:t>如图所示,在光滑的水平台面上,一轻弹簧左端固定,右端连接一金属小球,</a:t>
            </a:r>
            <a:r>
              <a:rPr sz="2400" i="1" dirty="0">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点是弹簧保持原长时小球的位置.压缩弹簧使小球至</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位置,然后释放小球,小球就在</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cs typeface="宋体" panose="02010600030101010101" pitchFamily="2" charset="-122"/>
              </a:rPr>
              <a:t>间做往复运动(已知 </a:t>
            </a:r>
            <a:r>
              <a:rPr sz="2400" i="1" dirty="0">
                <a:latin typeface="宋体" panose="02010600030101010101" pitchFamily="2" charset="-122"/>
                <a:ea typeface="宋体" panose="02010600030101010101" pitchFamily="2" charset="-122"/>
                <a:cs typeface="宋体" panose="02010600030101010101" pitchFamily="2" charset="-122"/>
              </a:rPr>
              <a:t>AO</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OB</a:t>
            </a:r>
            <a:r>
              <a:rPr sz="2400" dirty="0">
                <a:latin typeface="宋体" panose="02010600030101010101" pitchFamily="2" charset="-122"/>
                <a:ea typeface="宋体" panose="02010600030101010101" pitchFamily="2" charset="-122"/>
                <a:cs typeface="宋体" panose="02010600030101010101" pitchFamily="2" charset="-122"/>
              </a:rPr>
              <a:t>).小球从A位置运动到</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位置的过程中,下列判断正确的是	                (   )</a:t>
            </a:r>
          </a:p>
        </p:txBody>
      </p:sp>
      <p:pic>
        <p:nvPicPr>
          <p:cNvPr id="393" name="20WJJCZQGWLKKK69.jpg" descr="id:2147490996;FounderCES"/>
          <p:cNvPicPr>
            <a:picLocks noChangeAspect="1"/>
          </p:cNvPicPr>
          <p:nvPr/>
        </p:nvPicPr>
        <p:blipFill>
          <a:blip r:embed="rId2"/>
          <a:stretch>
            <a:fillRect/>
          </a:stretch>
        </p:blipFill>
        <p:spPr>
          <a:xfrm>
            <a:off x="9022715" y="2727960"/>
            <a:ext cx="2889885" cy="892175"/>
          </a:xfrm>
          <a:prstGeom prst="rect">
            <a:avLst/>
          </a:prstGeom>
        </p:spPr>
      </p:pic>
      <p:sp>
        <p:nvSpPr>
          <p:cNvPr id="2" name="矩形 1"/>
          <p:cNvSpPr/>
          <p:nvPr/>
        </p:nvSpPr>
        <p:spPr>
          <a:xfrm>
            <a:off x="777875" y="4150995"/>
            <a:ext cx="10636885"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A.小球的动能不断增加</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B.弹簧的弹性势能不断减少</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C.小球运动到</a:t>
            </a:r>
            <a:r>
              <a:rPr sz="2400" i="1" dirty="0">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点时的动能与此时弹簧的弹性势能相等</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D.在任一位置弹簧的弹性势能和小球的动能之和保持不变</a:t>
            </a:r>
          </a:p>
        </p:txBody>
      </p:sp>
      <p:sp>
        <p:nvSpPr>
          <p:cNvPr id="14" name="矩形 13"/>
          <p:cNvSpPr/>
          <p:nvPr/>
        </p:nvSpPr>
        <p:spPr>
          <a:xfrm>
            <a:off x="8037830" y="3690620"/>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摆球的运动分析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947660" cy="344868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rPr>
              <a:t>【</a:t>
            </a:r>
            <a:r>
              <a:rPr lang="zh-CN" sz="2400" dirty="0">
                <a:latin typeface="黑体" panose="02010609060101010101" pitchFamily="49" charset="-122"/>
                <a:ea typeface="黑体" panose="02010609060101010101" pitchFamily="49" charset="-122"/>
              </a:rPr>
              <a:t>中考真题</a:t>
            </a:r>
            <a:r>
              <a:rPr sz="2400" dirty="0">
                <a:latin typeface="黑体" panose="02010609060101010101" pitchFamily="49" charset="-122"/>
                <a:ea typeface="黑体" panose="02010609060101010101" pitchFamily="49" charset="-122"/>
              </a:rPr>
              <a:t>】　</a:t>
            </a:r>
          </a:p>
          <a:p>
            <a:pPr algn="just" fontAlgn="auto">
              <a:lnSpc>
                <a:spcPct val="130000"/>
              </a:lnSpc>
            </a:pPr>
            <a:r>
              <a:rPr sz="2400" dirty="0">
                <a:latin typeface="仿宋" panose="02010609060101010101" pitchFamily="49" charset="-122"/>
                <a:ea typeface="仿宋" panose="02010609060101010101" pitchFamily="49" charset="-122"/>
                <a:cs typeface="仿宋" panose="02010609060101010101" pitchFamily="49" charset="-122"/>
              </a:rPr>
              <a:t>[2014安徽,15]</a:t>
            </a:r>
            <a:r>
              <a:rPr sz="2400" dirty="0">
                <a:latin typeface="宋体" panose="02010600030101010101" pitchFamily="2" charset="-122"/>
                <a:ea typeface="宋体" panose="02010600030101010101" pitchFamily="2" charset="-122"/>
                <a:cs typeface="宋体" panose="02010600030101010101" pitchFamily="2" charset="-122"/>
              </a:rPr>
              <a:t>如图所示,在光滑的水平台面上,一轻弹簧左端固定,右端连接一金属小球,</a:t>
            </a:r>
            <a:r>
              <a:rPr sz="2400" i="1" dirty="0">
                <a:latin typeface="宋体" panose="02010600030101010101" pitchFamily="2" charset="-122"/>
                <a:ea typeface="宋体" panose="02010600030101010101" pitchFamily="2" charset="-122"/>
                <a:cs typeface="宋体" panose="02010600030101010101" pitchFamily="2" charset="-122"/>
              </a:rPr>
              <a:t>O</a:t>
            </a:r>
            <a:r>
              <a:rPr sz="2400" dirty="0">
                <a:latin typeface="宋体" panose="02010600030101010101" pitchFamily="2" charset="-122"/>
                <a:ea typeface="宋体" panose="02010600030101010101" pitchFamily="2" charset="-122"/>
                <a:cs typeface="宋体" panose="02010600030101010101" pitchFamily="2" charset="-122"/>
              </a:rPr>
              <a:t>点是弹簧保持原长时小球的位置.开始时通过小球压缩弹簧到</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位置(已知</a:t>
            </a:r>
            <a:r>
              <a:rPr sz="2400" i="1" dirty="0">
                <a:latin typeface="宋体" panose="02010600030101010101" pitchFamily="2" charset="-122"/>
                <a:ea typeface="宋体" panose="02010600030101010101" pitchFamily="2" charset="-122"/>
                <a:cs typeface="宋体" panose="02010600030101010101" pitchFamily="2" charset="-122"/>
              </a:rPr>
              <a:t>AO</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OB</a:t>
            </a:r>
            <a:r>
              <a:rPr sz="2400" dirty="0">
                <a:latin typeface="宋体" panose="02010600030101010101" pitchFamily="2" charset="-122"/>
                <a:ea typeface="宋体" panose="02010600030101010101" pitchFamily="2" charset="-122"/>
                <a:cs typeface="宋体" panose="02010600030101010101" pitchFamily="2" charset="-122"/>
              </a:rPr>
              <a:t>),释放小球,研究小球在水平方向上的受力和运动情况,则	                                        (   )</a:t>
            </a:r>
          </a:p>
          <a:p>
            <a:pPr algn="just" fontAlgn="auto">
              <a:lnSpc>
                <a:spcPct val="130000"/>
              </a:lnSpc>
            </a:pPr>
            <a:endParaRPr sz="2400" i="1"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777875" y="4150995"/>
            <a:ext cx="10636885"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sym typeface="+mn-ea"/>
              </a:rPr>
              <a:t>A.小球从</a:t>
            </a:r>
            <a:r>
              <a:rPr sz="2400" i="1" dirty="0">
                <a:latin typeface="宋体" panose="02010600030101010101" pitchFamily="2" charset="-122"/>
                <a:ea typeface="宋体" panose="02010600030101010101" pitchFamily="2" charset="-122"/>
                <a:cs typeface="宋体" panose="02010600030101010101" pitchFamily="2" charset="-122"/>
                <a:sym typeface="+mn-ea"/>
              </a:rPr>
              <a:t>A</a:t>
            </a:r>
            <a:r>
              <a:rPr sz="2400" dirty="0">
                <a:latin typeface="宋体" panose="02010600030101010101" pitchFamily="2" charset="-122"/>
                <a:ea typeface="宋体" panose="02010600030101010101" pitchFamily="2" charset="-122"/>
                <a:cs typeface="宋体" panose="02010600030101010101" pitchFamily="2" charset="-122"/>
                <a:sym typeface="+mn-ea"/>
              </a:rPr>
              <a:t>运动到</a:t>
            </a:r>
            <a:r>
              <a:rPr sz="2400" i="1" dirty="0">
                <a:latin typeface="宋体" panose="02010600030101010101" pitchFamily="2" charset="-122"/>
                <a:ea typeface="宋体" panose="02010600030101010101" pitchFamily="2" charset="-122"/>
                <a:cs typeface="宋体" panose="02010600030101010101" pitchFamily="2" charset="-122"/>
                <a:sym typeface="+mn-ea"/>
              </a:rPr>
              <a:t>O</a:t>
            </a:r>
            <a:r>
              <a:rPr sz="2400" dirty="0">
                <a:latin typeface="宋体" panose="02010600030101010101" pitchFamily="2" charset="-122"/>
                <a:ea typeface="宋体" panose="02010600030101010101" pitchFamily="2" charset="-122"/>
                <a:cs typeface="宋体" panose="02010600030101010101" pitchFamily="2" charset="-122"/>
                <a:sym typeface="+mn-ea"/>
              </a:rPr>
              <a:t>的过程中所受弹力方向向右,速度不断增大</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sym typeface="+mn-ea"/>
              </a:rPr>
              <a:t>B.小球从</a:t>
            </a:r>
            <a:r>
              <a:rPr sz="2400" i="1" dirty="0">
                <a:latin typeface="宋体" panose="02010600030101010101" pitchFamily="2" charset="-122"/>
                <a:ea typeface="宋体" panose="02010600030101010101" pitchFamily="2" charset="-122"/>
                <a:cs typeface="宋体" panose="02010600030101010101" pitchFamily="2" charset="-122"/>
                <a:sym typeface="+mn-ea"/>
              </a:rPr>
              <a:t>O</a:t>
            </a:r>
            <a:r>
              <a:rPr sz="2400" dirty="0">
                <a:latin typeface="宋体" panose="02010600030101010101" pitchFamily="2" charset="-122"/>
                <a:ea typeface="宋体" panose="02010600030101010101" pitchFamily="2" charset="-122"/>
                <a:cs typeface="宋体" panose="02010600030101010101" pitchFamily="2" charset="-122"/>
                <a:sym typeface="+mn-ea"/>
              </a:rPr>
              <a:t>运动到</a:t>
            </a:r>
            <a:r>
              <a:rPr sz="2400" i="1" dirty="0">
                <a:latin typeface="宋体" panose="02010600030101010101" pitchFamily="2" charset="-122"/>
                <a:ea typeface="宋体" panose="02010600030101010101" pitchFamily="2" charset="-122"/>
                <a:cs typeface="宋体" panose="02010600030101010101" pitchFamily="2" charset="-122"/>
                <a:sym typeface="+mn-ea"/>
              </a:rPr>
              <a:t>B</a:t>
            </a:r>
            <a:r>
              <a:rPr sz="2400" dirty="0">
                <a:latin typeface="宋体" panose="02010600030101010101" pitchFamily="2" charset="-122"/>
                <a:ea typeface="宋体" panose="02010600030101010101" pitchFamily="2" charset="-122"/>
                <a:cs typeface="宋体" panose="02010600030101010101" pitchFamily="2" charset="-122"/>
                <a:sym typeface="+mn-ea"/>
              </a:rPr>
              <a:t>的过程中所受弹力方向向右,速度不断减小</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sym typeface="+mn-ea"/>
              </a:rPr>
              <a:t>C.小球运动到</a:t>
            </a:r>
            <a:r>
              <a:rPr sz="2400" i="1" dirty="0">
                <a:latin typeface="宋体" panose="02010600030101010101" pitchFamily="2" charset="-122"/>
                <a:ea typeface="宋体" panose="02010600030101010101" pitchFamily="2" charset="-122"/>
                <a:cs typeface="宋体" panose="02010600030101010101" pitchFamily="2" charset="-122"/>
                <a:sym typeface="+mn-ea"/>
              </a:rPr>
              <a:t>B</a:t>
            </a:r>
            <a:r>
              <a:rPr sz="2400" dirty="0">
                <a:latin typeface="宋体" panose="02010600030101010101" pitchFamily="2" charset="-122"/>
                <a:ea typeface="宋体" panose="02010600030101010101" pitchFamily="2" charset="-122"/>
                <a:cs typeface="宋体" panose="02010600030101010101" pitchFamily="2" charset="-122"/>
                <a:sym typeface="+mn-ea"/>
              </a:rPr>
              <a:t>点时将停止运动并保持静止</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sym typeface="+mn-ea"/>
              </a:rPr>
              <a:t>D.小球在运动过程中所受弹力的方向保持不变</a:t>
            </a:r>
            <a:endParaRPr sz="2400" dirty="0">
              <a:latin typeface="宋体" panose="02010600030101010101" pitchFamily="2" charset="-122"/>
              <a:ea typeface="宋体" panose="02010600030101010101" pitchFamily="2" charset="-122"/>
              <a:cs typeface="宋体" panose="02010600030101010101" pitchFamily="2" charset="-122"/>
            </a:endParaRPr>
          </a:p>
        </p:txBody>
      </p:sp>
      <p:pic>
        <p:nvPicPr>
          <p:cNvPr id="252" name="15dhoqyqiibq32.jpg" descr="id:2147490009;FounderCES"/>
          <p:cNvPicPr>
            <a:picLocks noChangeAspect="1"/>
          </p:cNvPicPr>
          <p:nvPr/>
        </p:nvPicPr>
        <p:blipFill>
          <a:blip r:embed="rId2"/>
          <a:stretch>
            <a:fillRect/>
          </a:stretch>
        </p:blipFill>
        <p:spPr>
          <a:xfrm>
            <a:off x="8853170" y="2630805"/>
            <a:ext cx="2742565" cy="981075"/>
          </a:xfrm>
          <a:prstGeom prst="rect">
            <a:avLst/>
          </a:prstGeom>
        </p:spPr>
      </p:pic>
      <p:sp>
        <p:nvSpPr>
          <p:cNvPr id="14" name="矩形 13"/>
          <p:cNvSpPr/>
          <p:nvPr/>
        </p:nvSpPr>
        <p:spPr>
          <a:xfrm>
            <a:off x="8092440" y="3690620"/>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graphicFrame>
        <p:nvGraphicFramePr>
          <p:cNvPr id="2" name="表格 1"/>
          <p:cNvGraphicFramePr/>
          <p:nvPr>
            <p:custDataLst>
              <p:tags r:id="rId1"/>
            </p:custDataLst>
          </p:nvPr>
        </p:nvGraphicFramePr>
        <p:xfrm>
          <a:off x="1126490" y="1285875"/>
          <a:ext cx="10000615" cy="4583430"/>
        </p:xfrm>
        <a:graphic>
          <a:graphicData uri="http://schemas.openxmlformats.org/drawingml/2006/table">
            <a:tbl>
              <a:tblPr firstRow="1" bandRow="1">
                <a:tableStyleId>{5940675A-B579-460E-94D1-54222C63F5DA}</a:tableStyleId>
              </a:tblPr>
              <a:tblGrid>
                <a:gridCol w="1137285"/>
                <a:gridCol w="3148965"/>
                <a:gridCol w="3155315"/>
                <a:gridCol w="2559050"/>
              </a:tblGrid>
              <a:tr h="54102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类型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力和距离的关系</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6784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不动无功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有力作用在物体上,但物体静止不动</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搬石头而未起,人对石头的力没有做功</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27457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垂直无功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力的方向和物体运动的方向垂直</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提着滑板在水平路面上前行,人提滑板的力没有做功</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76" name="18ZKYBWLKDBS126.jpg"/>
          <p:cNvPicPr>
            <a:picLocks noChangeAspect="1"/>
          </p:cNvPicPr>
          <p:nvPr/>
        </p:nvPicPr>
        <p:blipFill>
          <a:blip r:embed="rId3"/>
          <a:stretch>
            <a:fillRect/>
          </a:stretch>
        </p:blipFill>
        <p:spPr>
          <a:xfrm>
            <a:off x="9095105" y="2023110"/>
            <a:ext cx="1555115" cy="1297305"/>
          </a:xfrm>
          <a:prstGeom prst="rect">
            <a:avLst/>
          </a:prstGeom>
        </p:spPr>
      </p:pic>
      <p:pic>
        <p:nvPicPr>
          <p:cNvPr id="177" name="18ZKYBWLKDBS127.jpg"/>
          <p:cNvPicPr>
            <a:picLocks noChangeAspect="1"/>
          </p:cNvPicPr>
          <p:nvPr/>
        </p:nvPicPr>
        <p:blipFill>
          <a:blip r:embed="rId4"/>
          <a:stretch>
            <a:fillRect/>
          </a:stretch>
        </p:blipFill>
        <p:spPr>
          <a:xfrm>
            <a:off x="9170035" y="3718560"/>
            <a:ext cx="1238250" cy="2004695"/>
          </a:xfrm>
          <a:prstGeom prst="rect">
            <a:avLst/>
          </a:prstGeom>
        </p:spPr>
      </p:pic>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1080135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功的计算</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(1)定义:力学中,功等于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的乘积,常用字母</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表示.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(2)公式:</a:t>
            </a:r>
            <a:r>
              <a:rPr sz="2400" i="1" dirty="0">
                <a:latin typeface="宋体" panose="02010600030101010101" pitchFamily="2" charset="-122"/>
                <a:ea typeface="宋体" panose="02010600030101010101" pitchFamily="2" charset="-122"/>
                <a:cs typeface="宋体" panose="02010600030101010101" pitchFamily="2" charset="-122"/>
              </a:rPr>
              <a:t>W</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.变形式:</a:t>
            </a:r>
            <a:r>
              <a:rPr sz="2400" i="1" dirty="0">
                <a:latin typeface="宋体" panose="02010600030101010101" pitchFamily="2" charset="-122"/>
                <a:ea typeface="宋体" panose="02010600030101010101" pitchFamily="2" charset="-122"/>
                <a:cs typeface="宋体" panose="02010600030101010101" pitchFamily="2" charset="-122"/>
              </a:rPr>
              <a:t>F</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(计算力),</a:t>
            </a:r>
            <a:r>
              <a:rPr sz="2400" i="1" dirty="0">
                <a:latin typeface="宋体" panose="02010600030101010101" pitchFamily="2" charset="-122"/>
                <a:ea typeface="宋体" panose="02010600030101010101" pitchFamily="2" charset="-122"/>
                <a:cs typeface="宋体" panose="02010600030101010101" pitchFamily="2" charset="-122"/>
              </a:rPr>
              <a:t>s</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(计算距离).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(3)单位:力的单位是N、距离的单位是m时,功的单位是</a:t>
            </a:r>
            <a:r>
              <a:rPr sz="2400" u="sng" dirty="0">
                <a:latin typeface="宋体" panose="02010600030101010101" pitchFamily="2" charset="-122"/>
                <a:ea typeface="宋体" panose="02010600030101010101" pitchFamily="2" charset="-122"/>
                <a:cs typeface="宋体" panose="02010600030101010101" pitchFamily="2" charset="-122"/>
              </a:rPr>
              <a:t>　　　</a:t>
            </a:r>
            <a:r>
              <a:rPr lang="en-US" sz="2400" dirty="0">
                <a:latin typeface="宋体" panose="02010600030101010101" pitchFamily="2" charset="-122"/>
                <a:ea typeface="宋体" panose="02010600030101010101" pitchFamily="2" charset="-122"/>
                <a:cs typeface="宋体" panose="02010600030101010101" pitchFamily="2" charset="-122"/>
              </a:rPr>
              <a:t>_</a:t>
            </a:r>
            <a:r>
              <a:rPr sz="2400" dirty="0">
                <a:latin typeface="宋体" panose="02010600030101010101" pitchFamily="2" charset="-122"/>
                <a:ea typeface="宋体" panose="02010600030101010101" pitchFamily="2" charset="-122"/>
                <a:cs typeface="宋体" panose="02010600030101010101" pitchFamily="2" charset="-122"/>
              </a:rPr>
              <a:t>,符号是</a:t>
            </a:r>
            <a:r>
              <a:rPr sz="2400" u="sng" dirty="0">
                <a:latin typeface="宋体" panose="02010600030101010101" pitchFamily="2" charset="-122"/>
                <a:ea typeface="宋体" panose="02010600030101010101" pitchFamily="2" charset="-122"/>
                <a:cs typeface="宋体" panose="02010600030101010101" pitchFamily="2" charset="-122"/>
              </a:rPr>
              <a:t>　　</a:t>
            </a:r>
            <a:r>
              <a:rPr lang="en-US" sz="2400" dirty="0">
                <a:latin typeface="宋体" panose="02010600030101010101" pitchFamily="2" charset="-122"/>
                <a:ea typeface="宋体" panose="02010600030101010101" pitchFamily="2" charset="-122"/>
                <a:cs typeface="宋体" panose="02010600030101010101" pitchFamily="2" charset="-122"/>
              </a:rPr>
              <a:t>___</a:t>
            </a:r>
            <a:r>
              <a:rPr sz="2400" dirty="0">
                <a:latin typeface="宋体" panose="02010600030101010101" pitchFamily="2" charset="-122"/>
                <a:ea typeface="宋体" panose="02010600030101010101" pitchFamily="2" charset="-122"/>
                <a:cs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 J=1 N·m. </a:t>
            </a:r>
          </a:p>
          <a:p>
            <a:pPr algn="just" fontAlgn="auto">
              <a:lnSpc>
                <a:spcPct val="150000"/>
              </a:lnSpc>
            </a:pP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(4)功的估计:将两个鸡蛋举高1 m,做功约1 J;普通中学生爬一层楼做功约1 500 J.</a:t>
            </a:r>
          </a:p>
        </p:txBody>
      </p:sp>
      <p:sp>
        <p:nvSpPr>
          <p:cNvPr id="13" name="矩形 12"/>
          <p:cNvSpPr/>
          <p:nvPr/>
        </p:nvSpPr>
        <p:spPr>
          <a:xfrm>
            <a:off x="4404789" y="191171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力</a:t>
            </a:r>
          </a:p>
        </p:txBody>
      </p:sp>
      <p:sp>
        <p:nvSpPr>
          <p:cNvPr id="2" name="矩形 1"/>
          <p:cNvSpPr/>
          <p:nvPr/>
        </p:nvSpPr>
        <p:spPr>
          <a:xfrm>
            <a:off x="5766229" y="1911712"/>
            <a:ext cx="41617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物体在力的方向上移动的距离</a:t>
            </a:r>
          </a:p>
        </p:txBody>
      </p:sp>
      <p:sp>
        <p:nvSpPr>
          <p:cNvPr id="3" name="矩形 2"/>
          <p:cNvSpPr/>
          <p:nvPr/>
        </p:nvSpPr>
        <p:spPr>
          <a:xfrm>
            <a:off x="2107359" y="2518137"/>
            <a:ext cx="336550" cy="460375"/>
          </a:xfrm>
          <a:prstGeom prst="rect">
            <a:avLst/>
          </a:prstGeom>
        </p:spPr>
        <p:txBody>
          <a:bodyPr wrap="none">
            <a:spAutoFit/>
          </a:bodyPr>
          <a:lstStyle/>
          <a:p>
            <a:pPr algn="l"/>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p>
        </p:txBody>
      </p:sp>
      <p:sp>
        <p:nvSpPr>
          <p:cNvPr id="4" name="矩形 3"/>
          <p:cNvSpPr/>
          <p:nvPr/>
        </p:nvSpPr>
        <p:spPr>
          <a:xfrm>
            <a:off x="2443909" y="3127737"/>
            <a:ext cx="490220" cy="460375"/>
          </a:xfrm>
          <a:prstGeom prst="rect">
            <a:avLst/>
          </a:prstGeom>
        </p:spPr>
        <p:txBody>
          <a:bodyPr wrap="none">
            <a:spAutoFit/>
          </a:bodyPr>
          <a:lstStyle/>
          <a:p>
            <a:pPr algn="l"/>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Fs</a:t>
            </a:r>
          </a:p>
        </p:txBody>
      </p:sp>
      <p:sp>
        <p:nvSpPr>
          <p:cNvPr id="12" name="矩形 11"/>
          <p:cNvSpPr/>
          <p:nvPr/>
        </p:nvSpPr>
        <p:spPr>
          <a:xfrm>
            <a:off x="8067469" y="358811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焦耳</a:t>
            </a:r>
          </a:p>
        </p:txBody>
      </p:sp>
      <p:sp>
        <p:nvSpPr>
          <p:cNvPr id="14" name="矩形 13"/>
          <p:cNvSpPr/>
          <p:nvPr/>
        </p:nvSpPr>
        <p:spPr>
          <a:xfrm>
            <a:off x="10251869" y="3588112"/>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J</a:t>
            </a:r>
          </a:p>
        </p:txBody>
      </p:sp>
      <p:pic>
        <p:nvPicPr>
          <p:cNvPr id="15" name="图片 14"/>
          <p:cNvPicPr>
            <a:picLocks noChangeAspect="1"/>
          </p:cNvPicPr>
          <p:nvPr/>
        </p:nvPicPr>
        <p:blipFill>
          <a:blip r:embed="rId2"/>
          <a:stretch>
            <a:fillRect/>
          </a:stretch>
        </p:blipFill>
        <p:spPr>
          <a:xfrm>
            <a:off x="5271135" y="2890520"/>
            <a:ext cx="358775" cy="544195"/>
          </a:xfrm>
          <a:prstGeom prst="rect">
            <a:avLst/>
          </a:prstGeom>
        </p:spPr>
      </p:pic>
      <p:pic>
        <p:nvPicPr>
          <p:cNvPr id="16" name="图片 15"/>
          <p:cNvPicPr>
            <a:picLocks noChangeAspect="1"/>
          </p:cNvPicPr>
          <p:nvPr/>
        </p:nvPicPr>
        <p:blipFill>
          <a:blip r:embed="rId3"/>
          <a:stretch>
            <a:fillRect/>
          </a:stretch>
        </p:blipFill>
        <p:spPr>
          <a:xfrm>
            <a:off x="8305165" y="2865120"/>
            <a:ext cx="319405" cy="56959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3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P spid="3" grpId="0"/>
      <p:bldP spid="4" grpId="0"/>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80135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黑体" panose="02010609060101010101" pitchFamily="49" charset="-122"/>
              </a:rPr>
              <a:t>1</a:t>
            </a:r>
            <a:r>
              <a:rPr sz="2400" dirty="0">
                <a:latin typeface="黑体" panose="02010609060101010101" pitchFamily="49" charset="-122"/>
                <a:ea typeface="黑体" panose="02010609060101010101" pitchFamily="49" charset="-122"/>
                <a:cs typeface="黑体" panose="02010609060101010101" pitchFamily="49" charset="-122"/>
              </a:rPr>
              <a:t>.比较做功快慢的方法</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(1)比较相同时间内做的功,做功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的做功快;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(2)比较做相同的功所用的时间,所用时间</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的做功快;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(3)比较功和时间的比值,比值</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的做功快. </a:t>
            </a:r>
          </a:p>
          <a:p>
            <a:pPr algn="just" fontAlgn="auto">
              <a:lnSpc>
                <a:spcPct val="150000"/>
              </a:lnSpc>
            </a:pPr>
            <a:r>
              <a:rPr sz="2400" dirty="0">
                <a:latin typeface="宋体" panose="02010600030101010101" pitchFamily="2" charset="-122"/>
                <a:ea typeface="宋体" panose="02010600030101010101" pitchFamily="2" charset="-122"/>
                <a:cs typeface="黑体" panose="02010609060101010101" pitchFamily="49" charset="-122"/>
              </a:rPr>
              <a:t>2</a:t>
            </a:r>
            <a:r>
              <a:rPr sz="2400" dirty="0">
                <a:latin typeface="黑体" panose="02010609060101010101" pitchFamily="49" charset="-122"/>
                <a:ea typeface="黑体" panose="02010609060101010101" pitchFamily="49" charset="-122"/>
                <a:cs typeface="黑体" panose="02010609060101010101" pitchFamily="49" charset="-122"/>
              </a:rPr>
              <a:t>.功率的定义:</a:t>
            </a:r>
            <a:r>
              <a:rPr sz="2400" u="sng" dirty="0">
                <a:latin typeface="黑体" panose="02010609060101010101" pitchFamily="49" charset="-122"/>
                <a:ea typeface="黑体" panose="02010609060101010101" pitchFamily="49" charset="-122"/>
                <a:cs typeface="黑体" panose="02010609060101010101" pitchFamily="49" charset="-122"/>
              </a:rPr>
              <a:t>　</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之比叫作功率,常用字母</a:t>
            </a:r>
            <a:r>
              <a:rPr lang="en-US" sz="2400" dirty="0">
                <a:latin typeface="宋体" panose="02010600030101010101" pitchFamily="2" charset="-122"/>
                <a:ea typeface="宋体" panose="02010600030101010101" pitchFamily="2" charset="-122"/>
                <a:cs typeface="宋体" panose="02010600030101010101" pitchFamily="2" charset="-122"/>
              </a:rPr>
              <a:t>_____</a:t>
            </a:r>
            <a:r>
              <a:rPr sz="2400" dirty="0">
                <a:latin typeface="宋体" panose="02010600030101010101" pitchFamily="2" charset="-122"/>
                <a:ea typeface="宋体" panose="02010600030101010101" pitchFamily="2" charset="-122"/>
                <a:cs typeface="宋体" panose="02010600030101010101" pitchFamily="2" charset="-122"/>
              </a:rPr>
              <a:t>表示. </a:t>
            </a:r>
          </a:p>
          <a:p>
            <a:pPr algn="just" fontAlgn="auto">
              <a:lnSpc>
                <a:spcPct val="150000"/>
              </a:lnSpc>
            </a:pPr>
            <a:r>
              <a:rPr sz="2400" dirty="0">
                <a:latin typeface="宋体" panose="02010600030101010101" pitchFamily="2" charset="-122"/>
                <a:ea typeface="宋体" panose="02010600030101010101" pitchFamily="2" charset="-122"/>
                <a:cs typeface="黑体" panose="02010609060101010101" pitchFamily="49" charset="-122"/>
              </a:rPr>
              <a:t>3</a:t>
            </a:r>
            <a:r>
              <a:rPr sz="2400" dirty="0">
                <a:latin typeface="黑体" panose="02010609060101010101" pitchFamily="49" charset="-122"/>
                <a:ea typeface="黑体" panose="02010609060101010101" pitchFamily="49" charset="-122"/>
                <a:cs typeface="黑体" panose="02010609060101010101" pitchFamily="49" charset="-122"/>
              </a:rPr>
              <a:t>.物理意义:</a:t>
            </a:r>
            <a:r>
              <a:rPr sz="2400" dirty="0">
                <a:latin typeface="宋体" panose="02010600030101010101" pitchFamily="2" charset="-122"/>
                <a:ea typeface="宋体" panose="02010600030101010101" pitchFamily="2" charset="-122"/>
                <a:cs typeface="宋体" panose="02010600030101010101" pitchFamily="2" charset="-122"/>
              </a:rPr>
              <a:t>功率是用来表示物体做功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的物理量,数值上等</a:t>
            </a:r>
            <a:r>
              <a:rPr lang="en-US" sz="2400" dirty="0">
                <a:latin typeface="宋体" panose="02010600030101010101" pitchFamily="2" charset="-122"/>
                <a:ea typeface="宋体" panose="02010600030101010101" pitchFamily="2" charset="-122"/>
                <a:cs typeface="宋体" panose="02010600030101010101" pitchFamily="2" charset="-122"/>
              </a:rPr>
              <a:t>___________</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sz="2400" dirty="0">
                <a:latin typeface="宋体" panose="02010600030101010101" pitchFamily="2" charset="-122"/>
                <a:ea typeface="宋体" panose="02010600030101010101" pitchFamily="2" charset="-122"/>
                <a:cs typeface="宋体" panose="02010600030101010101" pitchFamily="2" charset="-122"/>
              </a:rPr>
              <a:t>___________</a:t>
            </a:r>
            <a:r>
              <a:rPr sz="2400" dirty="0">
                <a:latin typeface="宋体" panose="02010600030101010101" pitchFamily="2" charset="-122"/>
                <a:ea typeface="宋体" panose="02010600030101010101" pitchFamily="2" charset="-122"/>
                <a:cs typeface="宋体" panose="02010600030101010101" pitchFamily="2" charset="-122"/>
              </a:rPr>
              <a:t>.</a:t>
            </a:r>
          </a:p>
        </p:txBody>
      </p:sp>
      <p:sp>
        <p:nvSpPr>
          <p:cNvPr id="12" name="矩形 11"/>
          <p:cNvSpPr/>
          <p:nvPr/>
        </p:nvSpPr>
        <p:spPr>
          <a:xfrm>
            <a:off x="5283200" y="1925320"/>
            <a:ext cx="4889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a:t>
            </a:r>
          </a:p>
        </p:txBody>
      </p:sp>
      <p:sp>
        <p:nvSpPr>
          <p:cNvPr id="2" name="矩形 1"/>
          <p:cNvSpPr/>
          <p:nvPr/>
        </p:nvSpPr>
        <p:spPr>
          <a:xfrm>
            <a:off x="6472984" y="251115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少</a:t>
            </a:r>
          </a:p>
        </p:txBody>
      </p:sp>
      <p:sp>
        <p:nvSpPr>
          <p:cNvPr id="3" name="矩形 2"/>
          <p:cNvSpPr/>
          <p:nvPr/>
        </p:nvSpPr>
        <p:spPr>
          <a:xfrm>
            <a:off x="5115354" y="309154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4" name="矩形 3"/>
          <p:cNvSpPr/>
          <p:nvPr/>
        </p:nvSpPr>
        <p:spPr>
          <a:xfrm>
            <a:off x="3034459" y="358811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功</a:t>
            </a:r>
          </a:p>
        </p:txBody>
      </p:sp>
      <p:sp>
        <p:nvSpPr>
          <p:cNvPr id="5" name="矩形 4"/>
          <p:cNvSpPr/>
          <p:nvPr/>
        </p:nvSpPr>
        <p:spPr>
          <a:xfrm>
            <a:off x="4094909" y="3588112"/>
            <a:ext cx="201930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做功所用时间</a:t>
            </a:r>
          </a:p>
        </p:txBody>
      </p:sp>
      <p:sp>
        <p:nvSpPr>
          <p:cNvPr id="8" name="矩形 7"/>
          <p:cNvSpPr/>
          <p:nvPr/>
        </p:nvSpPr>
        <p:spPr>
          <a:xfrm>
            <a:off x="9423829" y="3588112"/>
            <a:ext cx="336550" cy="460375"/>
          </a:xfrm>
          <a:prstGeom prst="rect">
            <a:avLst/>
          </a:prstGeom>
        </p:spPr>
        <p:txBody>
          <a:bodyPr wrap="none">
            <a:spAutoFit/>
          </a:bodyPr>
          <a:lstStyle/>
          <a:p>
            <a:pPr algn="l"/>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P</a:t>
            </a:r>
          </a:p>
        </p:txBody>
      </p:sp>
      <p:sp>
        <p:nvSpPr>
          <p:cNvPr id="10" name="矩形 9"/>
          <p:cNvSpPr/>
          <p:nvPr/>
        </p:nvSpPr>
        <p:spPr>
          <a:xfrm>
            <a:off x="5939790" y="4161155"/>
            <a:ext cx="10223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快慢</a:t>
            </a:r>
          </a:p>
        </p:txBody>
      </p:sp>
      <p:sp>
        <p:nvSpPr>
          <p:cNvPr id="11" name="矩形 10"/>
          <p:cNvSpPr/>
          <p:nvPr/>
        </p:nvSpPr>
        <p:spPr>
          <a:xfrm>
            <a:off x="9760379" y="4160882"/>
            <a:ext cx="171323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单位时间里</a:t>
            </a:r>
          </a:p>
        </p:txBody>
      </p:sp>
      <p:sp>
        <p:nvSpPr>
          <p:cNvPr id="13" name="矩形 12"/>
          <p:cNvSpPr/>
          <p:nvPr/>
        </p:nvSpPr>
        <p:spPr>
          <a:xfrm>
            <a:off x="891969" y="4696822"/>
            <a:ext cx="11010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做的功</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3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3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3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fade">
                                      <p:cBhvr>
                                        <p:cTn id="45"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P spid="5" grpId="0"/>
      <p:bldP spid="8" grpId="0"/>
      <p:bldP spid="10" grpId="0"/>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功率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801350" cy="544639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a:t>
            </a:r>
            <a:r>
              <a:rPr sz="2400" dirty="0">
                <a:latin typeface="黑体" panose="02010609060101010101" pitchFamily="49" charset="-122"/>
                <a:ea typeface="黑体" panose="02010609060101010101" pitchFamily="49" charset="-122"/>
                <a:cs typeface="宋体" panose="02010600030101010101" pitchFamily="2" charset="-122"/>
              </a:rPr>
              <a:t>公式和单位</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(1)定义式:</a:t>
            </a:r>
            <a:r>
              <a:rPr sz="2400" i="1" dirty="0">
                <a:latin typeface="宋体" panose="02010600030101010101" pitchFamily="2" charset="-122"/>
                <a:ea typeface="宋体" panose="02010600030101010101" pitchFamily="2" charset="-122"/>
                <a:cs typeface="宋体" panose="02010600030101010101" pitchFamily="2" charset="-122"/>
              </a:rPr>
              <a:t>P</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W</a:t>
            </a:r>
            <a:r>
              <a:rPr sz="2400" dirty="0">
                <a:latin typeface="宋体" panose="02010600030101010101" pitchFamily="2" charset="-122"/>
                <a:ea typeface="宋体" panose="02010600030101010101" pitchFamily="2" charset="-122"/>
                <a:cs typeface="宋体" panose="02010600030101010101" pitchFamily="2" charset="-122"/>
              </a:rPr>
              <a:t>表示功,单位为J;</a:t>
            </a:r>
            <a:r>
              <a:rPr sz="2400" i="1" dirty="0">
                <a:latin typeface="宋体" panose="02010600030101010101" pitchFamily="2" charset="-122"/>
                <a:ea typeface="宋体" panose="02010600030101010101" pitchFamily="2" charset="-122"/>
                <a:cs typeface="宋体" panose="02010600030101010101" pitchFamily="2" charset="-122"/>
              </a:rPr>
              <a:t>t</a:t>
            </a:r>
            <a:r>
              <a:rPr sz="2400" dirty="0">
                <a:latin typeface="宋体" panose="02010600030101010101" pitchFamily="2" charset="-122"/>
                <a:ea typeface="宋体" panose="02010600030101010101" pitchFamily="2" charset="-122"/>
                <a:cs typeface="宋体" panose="02010600030101010101" pitchFamily="2" charset="-122"/>
              </a:rPr>
              <a:t>表示做功的时间,单位为s;</a:t>
            </a:r>
            <a:r>
              <a:rPr sz="2400" i="1" dirty="0">
                <a:latin typeface="宋体" panose="02010600030101010101" pitchFamily="2" charset="-122"/>
                <a:ea typeface="宋体" panose="02010600030101010101" pitchFamily="2" charset="-122"/>
                <a:cs typeface="宋体" panose="02010600030101010101" pitchFamily="2" charset="-122"/>
              </a:rPr>
              <a:t>P</a:t>
            </a:r>
            <a:r>
              <a:rPr sz="2400" dirty="0">
                <a:latin typeface="宋体" panose="02010600030101010101" pitchFamily="2" charset="-122"/>
                <a:ea typeface="宋体" panose="02010600030101010101" pitchFamily="2" charset="-122"/>
                <a:cs typeface="宋体" panose="02010600030101010101" pitchFamily="2" charset="-122"/>
              </a:rPr>
              <a:t>表示功率,单位为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,简称</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,符号为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,1 W=1 J/s.功率的常用单位还有kW、MW,1 kW=</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W,1 MW=10</a:t>
            </a:r>
            <a:r>
              <a:rPr sz="2400" baseline="30000" dirty="0">
                <a:latin typeface="宋体" panose="02010600030101010101" pitchFamily="2" charset="-122"/>
                <a:ea typeface="宋体" panose="02010600030101010101" pitchFamily="2" charset="-122"/>
                <a:cs typeface="宋体" panose="02010600030101010101" pitchFamily="2" charset="-122"/>
              </a:rPr>
              <a:t>6</a:t>
            </a:r>
            <a:r>
              <a:rPr sz="2400" dirty="0">
                <a:latin typeface="宋体" panose="02010600030101010101" pitchFamily="2" charset="-122"/>
                <a:ea typeface="宋体" panose="02010600030101010101" pitchFamily="2" charset="-122"/>
                <a:cs typeface="宋体" panose="02010600030101010101" pitchFamily="2" charset="-122"/>
              </a:rPr>
              <a:t> W.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(2)变形式:</a:t>
            </a:r>
            <a:r>
              <a:rPr sz="2400" i="1" dirty="0">
                <a:latin typeface="宋体" panose="02010600030101010101" pitchFamily="2" charset="-122"/>
                <a:ea typeface="宋体" panose="02010600030101010101" pitchFamily="2" charset="-122"/>
                <a:cs typeface="宋体" panose="02010600030101010101" pitchFamily="2" charset="-122"/>
              </a:rPr>
              <a:t>W</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(计算功);</a:t>
            </a:r>
            <a:r>
              <a:rPr sz="2400" i="1" dirty="0">
                <a:latin typeface="宋体" panose="02010600030101010101" pitchFamily="2" charset="-122"/>
                <a:ea typeface="宋体" panose="02010600030101010101" pitchFamily="2" charset="-122"/>
                <a:cs typeface="宋体" panose="02010600030101010101" pitchFamily="2" charset="-122"/>
              </a:rPr>
              <a:t>t</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(计算做功时间).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(3)推导式:</a:t>
            </a:r>
            <a:r>
              <a:rPr sz="2400" i="1" dirty="0">
                <a:latin typeface="宋体" panose="02010600030101010101" pitchFamily="2" charset="-122"/>
                <a:ea typeface="宋体" panose="02010600030101010101" pitchFamily="2" charset="-122"/>
                <a:cs typeface="宋体" panose="02010600030101010101" pitchFamily="2" charset="-122"/>
              </a:rPr>
              <a:t>P</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F</a:t>
            </a:r>
            <a:r>
              <a:rPr sz="2400" dirty="0">
                <a:latin typeface="宋体" panose="02010600030101010101" pitchFamily="2" charset="-122"/>
                <a:ea typeface="宋体" panose="02010600030101010101" pitchFamily="2" charset="-122"/>
                <a:cs typeface="宋体" panose="02010600030101010101" pitchFamily="2" charset="-122"/>
              </a:rPr>
              <a:t>表示力,单位为N;</a:t>
            </a:r>
            <a:r>
              <a:rPr sz="2400" i="1" dirty="0">
                <a:latin typeface="宋体" panose="02010600030101010101" pitchFamily="2" charset="-122"/>
                <a:ea typeface="宋体" panose="02010600030101010101" pitchFamily="2" charset="-122"/>
                <a:cs typeface="宋体" panose="02010600030101010101" pitchFamily="2" charset="-122"/>
              </a:rPr>
              <a:t>v</a:t>
            </a:r>
            <a:r>
              <a:rPr sz="2400" dirty="0">
                <a:latin typeface="宋体" panose="02010600030101010101" pitchFamily="2" charset="-122"/>
                <a:ea typeface="宋体" panose="02010600030101010101" pitchFamily="2" charset="-122"/>
                <a:cs typeface="宋体" panose="02010600030101010101" pitchFamily="2" charset="-122"/>
              </a:rPr>
              <a:t>表示物体在力的方向上的速度,单位为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.(推导过程:</a:t>
            </a:r>
            <a:r>
              <a:rPr sz="2400" i="1" dirty="0">
                <a:latin typeface="宋体" panose="02010600030101010101" pitchFamily="2" charset="-122"/>
                <a:ea typeface="宋体" panose="02010600030101010101" pitchFamily="2" charset="-122"/>
                <a:cs typeface="宋体" panose="02010600030101010101" pitchFamily="2" charset="-122"/>
              </a:rPr>
              <a:t>P</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(4)功率的估计:人骑自行车时的功率为60</a:t>
            </a:r>
            <a:r>
              <a:rPr sz="2400" dirty="0">
                <a:latin typeface="+mn-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80 W,人短跑时的功率约为400 W,轿车发动机的功率约为100 kW.</a:t>
            </a:r>
          </a:p>
        </p:txBody>
      </p:sp>
      <p:sp>
        <p:nvSpPr>
          <p:cNvPr id="2" name="矩形 1"/>
          <p:cNvSpPr/>
          <p:nvPr/>
        </p:nvSpPr>
        <p:spPr>
          <a:xfrm>
            <a:off x="2387600" y="2480945"/>
            <a:ext cx="10477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瓦特</a:t>
            </a:r>
          </a:p>
        </p:txBody>
      </p:sp>
      <p:sp>
        <p:nvSpPr>
          <p:cNvPr id="3" name="矩形 2"/>
          <p:cNvSpPr/>
          <p:nvPr/>
        </p:nvSpPr>
        <p:spPr>
          <a:xfrm>
            <a:off x="4363720" y="2480945"/>
            <a:ext cx="10350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瓦</a:t>
            </a:r>
          </a:p>
        </p:txBody>
      </p:sp>
      <p:sp>
        <p:nvSpPr>
          <p:cNvPr id="4" name="矩形 3"/>
          <p:cNvSpPr/>
          <p:nvPr/>
        </p:nvSpPr>
        <p:spPr>
          <a:xfrm>
            <a:off x="6788785" y="2480945"/>
            <a:ext cx="10223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W</a:t>
            </a:r>
          </a:p>
        </p:txBody>
      </p:sp>
      <p:sp>
        <p:nvSpPr>
          <p:cNvPr id="5" name="矩形 4"/>
          <p:cNvSpPr/>
          <p:nvPr/>
        </p:nvSpPr>
        <p:spPr>
          <a:xfrm>
            <a:off x="3549015" y="3066415"/>
            <a:ext cx="10223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p>
        </p:txBody>
      </p:sp>
      <p:sp>
        <p:nvSpPr>
          <p:cNvPr id="8" name="矩形 7"/>
          <p:cNvSpPr/>
          <p:nvPr/>
        </p:nvSpPr>
        <p:spPr>
          <a:xfrm>
            <a:off x="2802890" y="3645535"/>
            <a:ext cx="1022350" cy="460375"/>
          </a:xfrm>
          <a:prstGeom prst="rect">
            <a:avLst/>
          </a:prstGeom>
        </p:spPr>
        <p:txBody>
          <a:bodyPr wrap="square">
            <a:spAutoFit/>
          </a:bodyPr>
          <a:lstStyle/>
          <a:p>
            <a:pPr algn="l"/>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Pt</a:t>
            </a:r>
          </a:p>
        </p:txBody>
      </p:sp>
      <p:sp>
        <p:nvSpPr>
          <p:cNvPr id="12" name="矩形 11"/>
          <p:cNvSpPr/>
          <p:nvPr/>
        </p:nvSpPr>
        <p:spPr>
          <a:xfrm>
            <a:off x="2802890" y="4288155"/>
            <a:ext cx="1022350" cy="460375"/>
          </a:xfrm>
          <a:prstGeom prst="rect">
            <a:avLst/>
          </a:prstGeom>
        </p:spPr>
        <p:txBody>
          <a:bodyPr wrap="square">
            <a:spAutoFit/>
          </a:bodyPr>
          <a:lstStyle/>
          <a:p>
            <a:pPr algn="l"/>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Fv</a:t>
            </a:r>
          </a:p>
        </p:txBody>
      </p:sp>
      <p:sp>
        <p:nvSpPr>
          <p:cNvPr id="13" name="矩形 12"/>
          <p:cNvSpPr/>
          <p:nvPr/>
        </p:nvSpPr>
        <p:spPr>
          <a:xfrm>
            <a:off x="1238250" y="5001260"/>
            <a:ext cx="10223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m/s</a:t>
            </a:r>
          </a:p>
        </p:txBody>
      </p:sp>
      <p:pic>
        <p:nvPicPr>
          <p:cNvPr id="15" name="图片 14"/>
          <p:cNvPicPr>
            <a:picLocks noChangeAspect="1"/>
          </p:cNvPicPr>
          <p:nvPr/>
        </p:nvPicPr>
        <p:blipFill>
          <a:blip r:embed="rId2"/>
          <a:stretch>
            <a:fillRect/>
          </a:stretch>
        </p:blipFill>
        <p:spPr>
          <a:xfrm>
            <a:off x="2968625" y="1757045"/>
            <a:ext cx="320040" cy="556260"/>
          </a:xfrm>
          <a:prstGeom prst="rect">
            <a:avLst/>
          </a:prstGeom>
        </p:spPr>
      </p:pic>
      <p:pic>
        <p:nvPicPr>
          <p:cNvPr id="16" name="图片 15"/>
          <p:cNvPicPr>
            <a:picLocks noChangeAspect="1"/>
          </p:cNvPicPr>
          <p:nvPr/>
        </p:nvPicPr>
        <p:blipFill>
          <a:blip r:embed="rId3"/>
          <a:stretch>
            <a:fillRect/>
          </a:stretch>
        </p:blipFill>
        <p:spPr>
          <a:xfrm>
            <a:off x="5730875" y="3488055"/>
            <a:ext cx="349250" cy="506095"/>
          </a:xfrm>
          <a:prstGeom prst="rect">
            <a:avLst/>
          </a:prstGeom>
        </p:spPr>
      </p:pic>
      <p:pic>
        <p:nvPicPr>
          <p:cNvPr id="17" name="图片 16"/>
          <p:cNvPicPr>
            <a:picLocks noChangeAspect="1"/>
          </p:cNvPicPr>
          <p:nvPr/>
        </p:nvPicPr>
        <p:blipFill>
          <a:blip r:embed="rId4"/>
          <a:stretch>
            <a:fillRect/>
          </a:stretch>
        </p:blipFill>
        <p:spPr>
          <a:xfrm>
            <a:off x="4571365" y="4748530"/>
            <a:ext cx="1204595" cy="6343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3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3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P spid="12"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21ddf221-0d5b-42e5-bfde-f42ae4ef25db}"/>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d819b0d1-5638-4b74-842c-85805dea7092}"/>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5021c6c2-4b96-4fb8-8a33-d300297dc9d0}"/>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5bea404b-fa06-47c3-8233-4c40d7e4bc97}"/>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da5b4cd4-361f-4419-82f9-785972982370}"/>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f07cf6ae-faa9-48d8-8935-5f428804401c}"/>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2013</Words>
  <Application>Microsoft Office PowerPoint</Application>
  <PresentationFormat>自定义</PresentationFormat>
  <Paragraphs>503</Paragraphs>
  <Slides>54</Slides>
  <Notes>0</Notes>
  <HiddenSlides>0</HiddenSlides>
  <MMClips>0</MMClips>
  <ScaleCrop>false</ScaleCrop>
  <HeadingPairs>
    <vt:vector size="4" baseType="variant">
      <vt:variant>
        <vt:lpstr>主题</vt:lpstr>
      </vt:variant>
      <vt:variant>
        <vt:i4>1</vt:i4>
      </vt:variant>
      <vt:variant>
        <vt:lpstr>幻灯片标题</vt:lpstr>
      </vt:variant>
      <vt:variant>
        <vt:i4>54</vt:i4>
      </vt:variant>
    </vt:vector>
  </HeadingPairs>
  <TitlesOfParts>
    <vt:vector size="55"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