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6.w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xml"/><Relationship Id="rId6" Type="http://schemas.openxmlformats.org/officeDocument/2006/relationships/slide" Target="slide15.xml"/><Relationship Id="rId5" Type="http://schemas.openxmlformats.org/officeDocument/2006/relationships/tags" Target="../tags/tag3.xml"/><Relationship Id="rId4" Type="http://schemas.openxmlformats.org/officeDocument/2006/relationships/slide" Target="slide6.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 Id="rId3" Type="http://schemas.openxmlformats.org/officeDocument/2006/relationships/image" Target="../media/image2.png"/><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09750" y="2092960"/>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浮　力</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450975" y="3629660"/>
            <a:ext cx="92894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命题点2　浮力的相关实验</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10310" y="98234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059180" y="1709420"/>
            <a:ext cx="10484485" cy="119888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绥化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如图所示是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探究浮力的大小跟哪些因素有关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的实验装置和实验过程中弹簧测力计挂着同一金属块的示数．</a:t>
            </a:r>
            <a:endParaRPr lang="zh-CN" altLang="en-US" sz="2400">
              <a:latin typeface="Times New Roman" panose="02020603050405020304" pitchFamily="18" charset="0"/>
              <a:cs typeface="Times New Roman" panose="02020603050405020304" pitchFamily="18" charset="0"/>
            </a:endParaRPr>
          </a:p>
        </p:txBody>
      </p:sp>
      <p:pic>
        <p:nvPicPr>
          <p:cNvPr id="2" name="图片 -2147481925"/>
          <p:cNvPicPr>
            <a:picLocks noChangeAspect="1"/>
          </p:cNvPicPr>
          <p:nvPr/>
        </p:nvPicPr>
        <p:blipFill>
          <a:blip r:embed="rId2"/>
          <a:stretch>
            <a:fillRect/>
          </a:stretch>
        </p:blipFill>
        <p:spPr>
          <a:xfrm>
            <a:off x="3126105" y="2908300"/>
            <a:ext cx="6083300" cy="3042285"/>
          </a:xfrm>
          <a:prstGeom prst="rect">
            <a:avLst/>
          </a:prstGeom>
          <a:noFill/>
          <a:ln w="9525">
            <a:noFill/>
          </a:ln>
        </p:spPr>
      </p:pic>
      <p:sp>
        <p:nvSpPr>
          <p:cNvPr id="3" name="文本框 2"/>
          <p:cNvSpPr txBox="1"/>
          <p:nvPr/>
        </p:nvSpPr>
        <p:spPr>
          <a:xfrm>
            <a:off x="5437505" y="6022340"/>
            <a:ext cx="128460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0740" y="1068070"/>
            <a:ext cx="1065339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金属块浸没在水中时，受到的浮力是</a:t>
            </a:r>
            <a:r>
              <a:rPr lang="en-US" sz="2400">
                <a:latin typeface="Times New Roman" panose="02020603050405020304" pitchFamily="18" charset="0"/>
                <a:ea typeface="宋体" panose="02010600030101010101" pitchFamily="2" charset="-122"/>
              </a:rPr>
              <a:t>______ N.(2)</a:t>
            </a:r>
            <a:r>
              <a:rPr lang="zh-CN" sz="2400">
                <a:ea typeface="宋体" panose="02010600030101010101" pitchFamily="2" charset="-122"/>
              </a:rPr>
              <a:t>分析图丙、丁可知．浮力大小跟物体浸没在水中的深度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有关</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无关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分析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两图可知，浸在液体中的物体所受浮力大小跟液体密度有关．戊图中盐水的密度是</a:t>
            </a:r>
            <a:r>
              <a:rPr lang="en-US" sz="2400">
                <a:latin typeface="Times New Roman" panose="02020603050405020304" pitchFamily="18" charset="0"/>
                <a:ea typeface="宋体" panose="02010600030101010101" pitchFamily="2" charset="-122"/>
              </a:rPr>
              <a:t>________ 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如果在实验中不小心使戊图中的金属块接触了容器底且与容器底有力的作用，此时测量出的盐水密度值将如何变化，并分析原因</a:t>
            </a:r>
            <a:r>
              <a:rPr lang="en-US" sz="2400">
                <a:latin typeface="Times New Roman" panose="02020603050405020304" pitchFamily="18" charset="0"/>
                <a:ea typeface="宋体" panose="02010600030101010101" pitchFamily="2" charset="-122"/>
              </a:rPr>
              <a:t>__________________________________________________________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__________________________________________________________________________________________________________________.</a:t>
            </a:r>
            <a:endParaRPr lang="zh-CN" altLang="en-US" sz="2400"/>
          </a:p>
        </p:txBody>
      </p:sp>
      <p:sp>
        <p:nvSpPr>
          <p:cNvPr id="2" name="文本框 1"/>
          <p:cNvSpPr txBox="1"/>
          <p:nvPr/>
        </p:nvSpPr>
        <p:spPr>
          <a:xfrm>
            <a:off x="6421755" y="1156970"/>
            <a:ext cx="6438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a:t>
            </a:r>
            <a:endParaRPr lang="zh-CN" altLang="en-US" sz="2400">
              <a:solidFill>
                <a:srgbClr val="FF0000"/>
              </a:solidFill>
              <a:ea typeface="宋体" panose="02010600030101010101" pitchFamily="2" charset="-122"/>
            </a:endParaRPr>
          </a:p>
        </p:txBody>
      </p:sp>
      <p:sp>
        <p:nvSpPr>
          <p:cNvPr id="3" name="文本框 2"/>
          <p:cNvSpPr txBox="1"/>
          <p:nvPr/>
        </p:nvSpPr>
        <p:spPr>
          <a:xfrm>
            <a:off x="8804275" y="1718945"/>
            <a:ext cx="11087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无关</a:t>
            </a:r>
            <a:endParaRPr lang="zh-CN" altLang="en-US" sz="2400">
              <a:solidFill>
                <a:srgbClr val="FF0000"/>
              </a:solidFill>
              <a:ea typeface="宋体" panose="02010600030101010101" pitchFamily="2" charset="-122"/>
            </a:endParaRPr>
          </a:p>
        </p:txBody>
      </p:sp>
      <p:sp>
        <p:nvSpPr>
          <p:cNvPr id="4" name="文本框 3"/>
          <p:cNvSpPr txBox="1"/>
          <p:nvPr/>
        </p:nvSpPr>
        <p:spPr>
          <a:xfrm>
            <a:off x="1884045" y="2794000"/>
            <a:ext cx="1419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丁、戊</a:t>
            </a:r>
            <a:endParaRPr lang="zh-CN" altLang="en-US" sz="2400">
              <a:solidFill>
                <a:srgbClr val="FF0000"/>
              </a:solidFill>
              <a:ea typeface="宋体" panose="02010600030101010101" pitchFamily="2" charset="-122"/>
            </a:endParaRPr>
          </a:p>
        </p:txBody>
      </p:sp>
      <p:sp>
        <p:nvSpPr>
          <p:cNvPr id="5" name="文本框 4"/>
          <p:cNvSpPr txBox="1"/>
          <p:nvPr/>
        </p:nvSpPr>
        <p:spPr>
          <a:xfrm>
            <a:off x="4277360" y="3355975"/>
            <a:ext cx="15347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1.2</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grpSp>
        <p:nvGrpSpPr>
          <p:cNvPr id="8" name="组合 7"/>
          <p:cNvGrpSpPr/>
          <p:nvPr/>
        </p:nvGrpSpPr>
        <p:grpSpPr>
          <a:xfrm>
            <a:off x="840105" y="4330065"/>
            <a:ext cx="10252710" cy="1753235"/>
            <a:chOff x="1209" y="6367"/>
            <a:chExt cx="16146" cy="2761"/>
          </a:xfrm>
        </p:grpSpPr>
        <p:sp>
          <p:nvSpPr>
            <p:cNvPr id="6" name="文本框 5"/>
            <p:cNvSpPr txBox="1"/>
            <p:nvPr/>
          </p:nvSpPr>
          <p:spPr>
            <a:xfrm>
              <a:off x="1209" y="6367"/>
              <a:ext cx="16146" cy="2761"/>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偏大，因为容器底对金属块有支持力，弹簧测力计示数减小，根据</a:t>
              </a:r>
              <a:r>
                <a:rPr lang="en-US" sz="2400" i="1">
                  <a:solidFill>
                    <a:srgbClr val="FF0000"/>
                  </a:solidFill>
                  <a:latin typeface="Times New Roman" panose="02020603050405020304" pitchFamily="18" charset="0"/>
                  <a:ea typeface="宋体" panose="02010600030101010101" pitchFamily="2" charset="-122"/>
                </a:rPr>
                <a:t>F</a:t>
              </a:r>
              <a:r>
                <a:rPr lang="zh-CN" sz="2400" baseline="-25000">
                  <a:solidFill>
                    <a:srgbClr val="FF0000"/>
                  </a:solidFill>
                  <a:ea typeface="宋体" panose="02010600030101010101" pitchFamily="2" charset="-122"/>
                </a:rPr>
                <a:t>浮</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r>
                <a:rPr lang="zh-CN" sz="2400">
                  <a:solidFill>
                    <a:srgbClr val="FF0000"/>
                  </a:solidFill>
                  <a:ea typeface="宋体" panose="02010600030101010101" pitchFamily="2" charset="-122"/>
                </a:rPr>
                <a:t>可知，金属块在盐水中受到的浮力测量值偏大，</a:t>
              </a:r>
              <a:r>
                <a:rPr lang="en-US" sz="2400" i="1">
                  <a:solidFill>
                    <a:srgbClr val="FF0000"/>
                  </a:solidFill>
                  <a:latin typeface="Times New Roman" panose="02020603050405020304" pitchFamily="18" charset="0"/>
                  <a:ea typeface="宋体" panose="02010600030101010101" pitchFamily="2" charset="-122"/>
                </a:rPr>
                <a:t>V</a:t>
              </a:r>
              <a:r>
                <a:rPr lang="zh-CN" sz="2400" baseline="-25000">
                  <a:solidFill>
                    <a:srgbClr val="FF0000"/>
                  </a:solidFill>
                  <a:latin typeface="Times New Roman" panose="02020603050405020304" pitchFamily="18" charset="0"/>
                  <a:ea typeface="宋体" panose="02010600030101010101" pitchFamily="2" charset="-122"/>
                </a:rPr>
                <a:t>排</a:t>
              </a:r>
              <a:r>
                <a:rPr lang="zh-CN" sz="2400">
                  <a:solidFill>
                    <a:srgbClr val="FF0000"/>
                  </a:solidFill>
                  <a:latin typeface="Times New Roman" panose="02020603050405020304" pitchFamily="18" charset="0"/>
                  <a:ea typeface="宋体" panose="02010600030101010101" pitchFamily="2" charset="-122"/>
                </a:rPr>
                <a:t>不变，由</a:t>
              </a:r>
              <a:r>
                <a:rPr lang="en-US" sz="2400" i="1">
                  <a:solidFill>
                    <a:srgbClr val="FF0000"/>
                  </a:solidFill>
                  <a:latin typeface="Times New Roman" panose="02020603050405020304" pitchFamily="18" charset="0"/>
                  <a:cs typeface="Times New Roman" panose="02020603050405020304" pitchFamily="18" charset="0"/>
                </a:rPr>
                <a:t>ρ</a:t>
              </a:r>
              <a:r>
                <a:rPr lang="zh-CN" sz="2400" baseline="-25000">
                  <a:solidFill>
                    <a:srgbClr val="FF0000"/>
                  </a:solidFill>
                  <a:latin typeface="Times New Roman" panose="02020603050405020304" pitchFamily="18" charset="0"/>
                  <a:ea typeface="宋体" panose="02010600030101010101" pitchFamily="2" charset="-122"/>
                </a:rPr>
                <a:t>盐水</a:t>
              </a:r>
              <a:r>
                <a:rPr lang="zh-CN"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可知，测量出的盐水密度值偏大</a:t>
              </a:r>
              <a:endParaRPr lang="zh-CN" altLang="en-US" sz="2400">
                <a:solidFill>
                  <a:srgbClr val="FF0000"/>
                </a:solidFill>
                <a:ea typeface="宋体" panose="02010600030101010101" pitchFamily="2" charset="-122"/>
              </a:endParaRPr>
            </a:p>
          </p:txBody>
        </p:sp>
        <p:graphicFrame>
          <p:nvGraphicFramePr>
            <p:cNvPr id="7" name="对象 6">
              <a:hlinkClick r:id="" action="ppaction://ole?verb="/>
            </p:cNvPr>
            <p:cNvGraphicFramePr>
              <a:graphicFrameLocks noChangeAspect="1"/>
            </p:cNvGraphicFramePr>
            <p:nvPr/>
          </p:nvGraphicFramePr>
          <p:xfrm>
            <a:off x="2716" y="8175"/>
            <a:ext cx="688" cy="953"/>
          </p:xfrm>
          <a:graphic>
            <a:graphicData uri="http://schemas.openxmlformats.org/presentationml/2006/ole">
              <mc:AlternateContent xmlns:mc="http://schemas.openxmlformats.org/markup-compatibility/2006">
                <mc:Choice xmlns:v="urn:schemas-microsoft-com:vml" Requires="v">
                  <p:oleObj spid="_x0000_s1025" name="" r:id="rId1" imgW="330200" imgH="457200" progId="Equation.KSEE3">
                    <p:embed/>
                  </p:oleObj>
                </mc:Choice>
                <mc:Fallback>
                  <p:oleObj name="" r:id="rId1" imgW="330200" imgH="457200" progId="Equation.KSEE3">
                    <p:embed/>
                    <p:pic>
                      <p:nvPicPr>
                        <p:cNvPr id="0" name="图片 1024"/>
                        <p:cNvPicPr/>
                        <p:nvPr/>
                      </p:nvPicPr>
                      <p:blipFill>
                        <a:blip r:embed="rId2"/>
                        <a:stretch>
                          <a:fillRect/>
                        </a:stretch>
                      </p:blipFill>
                      <p:spPr>
                        <a:xfrm>
                          <a:off x="2716" y="8175"/>
                          <a:ext cx="688" cy="953"/>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4895" y="1614805"/>
            <a:ext cx="1006221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实验中由于握着测力计的手臂易晃动，导致测力计示数不稳定，读数困难．请你写出一种改进措施</a:t>
            </a:r>
            <a:r>
              <a:rPr lang="en-US" sz="2400">
                <a:latin typeface="Times New Roman" panose="02020603050405020304" pitchFamily="18" charset="0"/>
                <a:ea typeface="宋体" panose="02010600030101010101" pitchFamily="2" charset="-122"/>
              </a:rPr>
              <a:t>_______________________________________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___________________________________________________________________________.</a:t>
            </a:r>
            <a:endParaRPr lang="zh-CN" altLang="en-US" sz="2400"/>
          </a:p>
        </p:txBody>
      </p:sp>
      <p:grpSp>
        <p:nvGrpSpPr>
          <p:cNvPr id="5" name="组合 4"/>
          <p:cNvGrpSpPr/>
          <p:nvPr/>
        </p:nvGrpSpPr>
        <p:grpSpPr>
          <a:xfrm>
            <a:off x="1153160" y="424497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1122045" y="4879340"/>
            <a:ext cx="1017270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比较乙、丙两图可知：物体所受浮力的大小与排开液体的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有关</a:t>
            </a:r>
            <a:r>
              <a:rPr lang="en-US" sz="2400">
                <a:latin typeface="Times New Roman" panose="02020603050405020304" pitchFamily="18" charset="0"/>
                <a:ea typeface="宋体" panose="02010600030101010101" pitchFamily="2" charset="-122"/>
              </a:rPr>
              <a:t>. </a:t>
            </a:r>
            <a:endParaRPr lang="zh-CN" altLang="en-US" sz="2400"/>
          </a:p>
        </p:txBody>
      </p:sp>
      <p:sp>
        <p:nvSpPr>
          <p:cNvPr id="6" name="文本框 5"/>
          <p:cNvSpPr txBox="1"/>
          <p:nvPr/>
        </p:nvSpPr>
        <p:spPr>
          <a:xfrm>
            <a:off x="1064895" y="2058035"/>
            <a:ext cx="9844405"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将盛有适量液体的烧杯放在铁架台上，把弹簧测力计固定在铁圈上，通过改变铁圈的高度来改变金属块浸在液体中的体积</a:t>
            </a:r>
            <a:endParaRPr lang="zh-CN" altLang="en-US" sz="2400">
              <a:solidFill>
                <a:srgbClr val="FF0000"/>
              </a:solidFill>
              <a:ea typeface="宋体" panose="02010600030101010101" pitchFamily="2" charset="-122"/>
            </a:endParaRPr>
          </a:p>
        </p:txBody>
      </p:sp>
      <p:sp>
        <p:nvSpPr>
          <p:cNvPr id="7" name="文本框 6"/>
          <p:cNvSpPr txBox="1"/>
          <p:nvPr/>
        </p:nvSpPr>
        <p:spPr>
          <a:xfrm>
            <a:off x="9402445" y="4971415"/>
            <a:ext cx="9150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体积</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75080" y="1716405"/>
            <a:ext cx="1017270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下列能正确反映从水面刚好接触金属块下表面开始弹簧测力计的示数</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与金属块下表面到水面距离</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关系的图像是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2" name="图片 -2147481923"/>
          <p:cNvPicPr>
            <a:picLocks noChangeAspect="1"/>
          </p:cNvPicPr>
          <p:nvPr/>
        </p:nvPicPr>
        <p:blipFill>
          <a:blip r:embed="rId1"/>
          <a:stretch>
            <a:fillRect/>
          </a:stretch>
        </p:blipFill>
        <p:spPr>
          <a:xfrm>
            <a:off x="2900680" y="3262630"/>
            <a:ext cx="6668135" cy="2293620"/>
          </a:xfrm>
          <a:prstGeom prst="rect">
            <a:avLst/>
          </a:prstGeom>
          <a:noFill/>
          <a:ln w="9525">
            <a:noFill/>
          </a:ln>
        </p:spPr>
      </p:pic>
      <p:sp>
        <p:nvSpPr>
          <p:cNvPr id="7" name="文本框 6"/>
          <p:cNvSpPr txBox="1"/>
          <p:nvPr/>
        </p:nvSpPr>
        <p:spPr>
          <a:xfrm>
            <a:off x="7357110" y="2366645"/>
            <a:ext cx="7797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6940" y="2203450"/>
            <a:ext cx="1035812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金属块的密度为</a:t>
            </a:r>
            <a:r>
              <a:rPr lang="en-US" sz="2400">
                <a:latin typeface="Times New Roman" panose="02020603050405020304" pitchFamily="18" charset="0"/>
                <a:ea typeface="宋体" panose="02010600030101010101" pitchFamily="2" charset="-122"/>
              </a:rPr>
              <a:t>__________kg/m</a:t>
            </a:r>
            <a:r>
              <a:rPr lang="en-US" sz="2400" baseline="300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该同学继续探究浮力与物体的形状的关系，找来了一块橡皮泥，他把橡皮泥先后捏成不同形状并放入水中，发现有的漂浮在水面上，有的下沉．他由此得出结论：浮力的大小与物体的形状有关</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请指出该同学实验方法的错误之处：</a:t>
            </a:r>
            <a:r>
              <a:rPr lang="en-US" sz="2400">
                <a:latin typeface="Times New Roman" panose="02020603050405020304" pitchFamily="18" charset="0"/>
                <a:ea typeface="宋体" panose="02010600030101010101" pitchFamily="2" charset="-122"/>
              </a:rPr>
              <a:t>__________________________________</a:t>
            </a:r>
            <a:r>
              <a:rPr lang="zh-CN" sz="2400">
                <a:ea typeface="宋体" panose="02010600030101010101" pitchFamily="2" charset="-122"/>
              </a:rPr>
              <a:t>．</a:t>
            </a:r>
            <a:endParaRPr lang="zh-CN" altLang="en-US" sz="2400"/>
          </a:p>
        </p:txBody>
      </p:sp>
      <p:sp>
        <p:nvSpPr>
          <p:cNvPr id="7" name="文本框 6"/>
          <p:cNvSpPr txBox="1"/>
          <p:nvPr/>
        </p:nvSpPr>
        <p:spPr>
          <a:xfrm>
            <a:off x="3550285" y="2305685"/>
            <a:ext cx="14382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2.4</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sp>
        <p:nvSpPr>
          <p:cNvPr id="2" name="文本框 1"/>
          <p:cNvSpPr txBox="1"/>
          <p:nvPr/>
        </p:nvSpPr>
        <p:spPr>
          <a:xfrm>
            <a:off x="1948180" y="4465955"/>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没有控制橡皮泥排开水的体积不变</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813435" y="102044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探究浮力的大小</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(2019.28)</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54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9301480" y="143700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41680" y="1710690"/>
            <a:ext cx="10709275" cy="4523105"/>
          </a:xfrm>
          <a:prstGeom prst="rect">
            <a:avLst/>
          </a:prstGeom>
          <a:noFill/>
          <a:ln w="9525">
            <a:noFill/>
          </a:ln>
        </p:spPr>
        <p:txBody>
          <a:bodyPr wrap="square">
            <a:spAutoFit/>
          </a:bodyPr>
          <a:p>
            <a:pPr algn="l">
              <a:lnSpc>
                <a:spcPct val="150000"/>
              </a:lnSpc>
            </a:pPr>
            <a:r>
              <a:rPr lang="zh-CN" sz="2400">
                <a:ea typeface="黑体" panose="02010609060101010101" pitchFamily="49" charset="-122"/>
              </a:rPr>
              <a:t>命题点</a:t>
            </a:r>
            <a:endParaRPr lang="zh-CN" sz="2400">
              <a:ea typeface="黑体" panose="02010609060101010101" pitchFamily="49" charset="-122"/>
            </a:endParaRPr>
          </a:p>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a:t>
            </a:r>
            <a:r>
              <a:rPr lang="zh-CN" sz="2400">
                <a:latin typeface="Times New Roman" panose="02020603050405020304" pitchFamily="18" charset="0"/>
                <a:ea typeface="宋体" panose="02010600030101010101" pitchFamily="2" charset="-122"/>
              </a:rPr>
              <a:t>的选取及作用</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物体的选择</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物体的重力不能超出弹簧测力计的量程；密度大于水；不吸水</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弹簧测力计的使用与读数</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正确使用溢水杯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溢水杯中的液体要达到溢水口，以保证排开的液体全部流入小桶</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测量浮力大小的原理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称重法：</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[2019.28(1)</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1045" y="1059180"/>
            <a:ext cx="10709275" cy="5077460"/>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实验测量顺序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测出空桶的重力</a:t>
            </a:r>
            <a:r>
              <a:rPr lang="en-US" sz="2400" i="1">
                <a:latin typeface="Times New Roman" panose="02020603050405020304" pitchFamily="18" charset="0"/>
                <a:ea typeface="宋体" panose="02010600030101010101" pitchFamily="2" charset="-122"/>
              </a:rPr>
              <a:t>G</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和物体的重力</a:t>
            </a:r>
            <a:r>
              <a:rPr lang="en-US" sz="2400" i="1">
                <a:latin typeface="Times New Roman" panose="02020603050405020304" pitchFamily="18" charset="0"/>
                <a:ea typeface="宋体" panose="02010600030101010101" pitchFamily="2" charset="-122"/>
              </a:rPr>
              <a:t>G</a:t>
            </a:r>
            <a:r>
              <a:rPr lang="en-US" sz="2400" baseline="-25000">
                <a:latin typeface="Times New Roman" panose="02020603050405020304" pitchFamily="18" charset="0"/>
                <a:ea typeface="宋体" panose="02010600030101010101" pitchFamily="2" charset="-122"/>
              </a:rPr>
              <a:t>2</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将物体浸没在盛</a:t>
            </a:r>
            <a:r>
              <a:rPr lang="zh-CN" sz="2400">
                <a:latin typeface="Times New Roman" panose="02020603050405020304" pitchFamily="18" charset="0"/>
                <a:ea typeface="宋体" panose="02010600030101010101" pitchFamily="2" charset="-122"/>
              </a:rPr>
              <a:t>满水的溢水杯中，测出拉力的大小</a:t>
            </a:r>
            <a:r>
              <a:rPr lang="en-US" sz="2400" i="1">
                <a:latin typeface="Times New Roman" panose="02020603050405020304" pitchFamily="18" charset="0"/>
                <a:ea typeface="宋体" panose="02010600030101010101" pitchFamily="2" charset="-122"/>
              </a:rPr>
              <a:t>F</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测出桶与排开水所受的总重力</a:t>
            </a:r>
            <a:r>
              <a:rPr lang="en-US" sz="2400" i="1">
                <a:latin typeface="Times New Roman" panose="02020603050405020304" pitchFamily="18" charset="0"/>
                <a:ea typeface="宋体" panose="02010600030101010101" pitchFamily="2" charset="-122"/>
              </a:rPr>
              <a:t>G</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被排开的水所受的重力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称重法：</a:t>
            </a:r>
            <a:r>
              <a:rPr lang="en-US" sz="2400" i="1">
                <a:latin typeface="Times New Roman" panose="02020603050405020304" pitchFamily="18" charset="0"/>
                <a:ea typeface="宋体" panose="02010600030101010101" pitchFamily="2" charset="-122"/>
              </a:rPr>
              <a:t>G</a:t>
            </a:r>
            <a:r>
              <a:rPr lang="zh-CN" sz="2400" baseline="-25000">
                <a:ea typeface="宋体" panose="02010600030101010101" pitchFamily="2" charset="-122"/>
              </a:rPr>
              <a:t>排</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[2019.28(1)</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5. </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图像分析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随着物体浸入液体，弹簧测力计的示数减小，当物体完全浸没在液体中后，继续下沉，弹簧测力计的示数不变</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根据实验现象、表格数据，分析总结实验结论</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换用不同液体、不同物体等多次测量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使实验结论具有普遍性</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9925" y="1059180"/>
            <a:ext cx="107092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液</a:t>
            </a:r>
            <a:r>
              <a:rPr lang="en-US" sz="2400" i="1">
                <a:latin typeface="Times New Roman" panose="02020603050405020304" pitchFamily="18" charset="0"/>
                <a:ea typeface="宋体" panose="02010600030101010101" pitchFamily="2" charset="-122"/>
              </a:rPr>
              <a:t>gV</a:t>
            </a:r>
            <a:r>
              <a:rPr lang="zh-CN" sz="2400" baseline="-25000">
                <a:ea typeface="宋体" panose="02010600030101010101" pitchFamily="2" charset="-122"/>
              </a:rPr>
              <a:t>排</a:t>
            </a:r>
            <a:r>
              <a:rPr lang="zh-CN" sz="2400">
                <a:ea typeface="宋体" panose="02010600030101010101" pitchFamily="2" charset="-122"/>
              </a:rPr>
              <a:t>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计算液体的密度、物体排开液体的体积、物体受到的浮力，判断物体的浮力大小、浮沉等</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实验误差分析</a:t>
            </a:r>
            <a:r>
              <a:rPr lang="en-US" sz="2400">
                <a:latin typeface="Times New Roman" panose="02020603050405020304" pitchFamily="18" charset="0"/>
                <a:cs typeface="仿宋_GB2312" charset="0"/>
              </a:rPr>
              <a:t>[2019.28(2)]</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测力计精度不够，测量时测力计未保持静止</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先将物体放入水中测物体所受拉力的大小，再测物体的重力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物体沾水所测重力偏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，所测浮力偏</a:t>
            </a:r>
            <a:r>
              <a:rPr lang="en-US" sz="2400">
                <a:latin typeface="Times New Roman" panose="02020603050405020304" pitchFamily="18" charset="0"/>
                <a:ea typeface="宋体" panose="02010600030101010101" pitchFamily="2" charset="-122"/>
              </a:rPr>
              <a:t>________)(3)</a:t>
            </a:r>
            <a:r>
              <a:rPr lang="zh-CN" sz="2400">
                <a:ea typeface="宋体" panose="02010600030101010101" pitchFamily="2" charset="-122"/>
              </a:rPr>
              <a:t>先测桶与排开水所受的重力，再测桶的重力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桶沾水所测桶的重力偏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，所测排开水的重力偏</a:t>
            </a:r>
            <a:r>
              <a:rPr lang="en-US" sz="2400">
                <a:latin typeface="Times New Roman" panose="02020603050405020304" pitchFamily="18" charset="0"/>
                <a:ea typeface="宋体" panose="02010600030101010101" pitchFamily="2" charset="-122"/>
              </a:rPr>
              <a:t>________)(4)</a:t>
            </a:r>
            <a:r>
              <a:rPr lang="zh-CN" sz="2400">
                <a:ea typeface="宋体" panose="02010600030101010101" pitchFamily="2" charset="-122"/>
              </a:rPr>
              <a:t>溢水杯中没有装满水，则所测排开液体的重力偏</a:t>
            </a:r>
            <a:r>
              <a:rPr lang="en-US" sz="2400">
                <a:latin typeface="Times New Roman" panose="02020603050405020304" pitchFamily="18" charset="0"/>
                <a:ea typeface="宋体" panose="02010600030101010101" pitchFamily="2" charset="-122"/>
              </a:rPr>
              <a:t>________</a:t>
            </a:r>
            <a:endParaRPr lang="zh-CN" altLang="en-US" sz="2400"/>
          </a:p>
        </p:txBody>
      </p:sp>
      <p:sp>
        <p:nvSpPr>
          <p:cNvPr id="2" name="文本框 1"/>
          <p:cNvSpPr txBox="1"/>
          <p:nvPr/>
        </p:nvSpPr>
        <p:spPr>
          <a:xfrm>
            <a:off x="1527810" y="3877310"/>
            <a:ext cx="8280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sz="2400">
              <a:solidFill>
                <a:srgbClr val="FF0000"/>
              </a:solidFill>
              <a:ea typeface="宋体" panose="02010600030101010101" pitchFamily="2" charset="-122"/>
            </a:endParaRPr>
          </a:p>
        </p:txBody>
      </p:sp>
      <p:sp>
        <p:nvSpPr>
          <p:cNvPr id="3" name="文本框 2"/>
          <p:cNvSpPr txBox="1"/>
          <p:nvPr/>
        </p:nvSpPr>
        <p:spPr>
          <a:xfrm>
            <a:off x="4714240" y="3877310"/>
            <a:ext cx="7988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sz="2400">
              <a:solidFill>
                <a:srgbClr val="FF0000"/>
              </a:solidFill>
              <a:ea typeface="宋体" panose="02010600030101010101" pitchFamily="2" charset="-122"/>
            </a:endParaRPr>
          </a:p>
        </p:txBody>
      </p:sp>
      <p:sp>
        <p:nvSpPr>
          <p:cNvPr id="4" name="文本框 3"/>
          <p:cNvSpPr txBox="1"/>
          <p:nvPr/>
        </p:nvSpPr>
        <p:spPr>
          <a:xfrm>
            <a:off x="10351770" y="4420235"/>
            <a:ext cx="6242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sz="2400">
              <a:solidFill>
                <a:srgbClr val="FF0000"/>
              </a:solidFill>
              <a:ea typeface="宋体" panose="02010600030101010101" pitchFamily="2" charset="-122"/>
            </a:endParaRPr>
          </a:p>
        </p:txBody>
      </p:sp>
      <p:sp>
        <p:nvSpPr>
          <p:cNvPr id="5" name="文本框 4"/>
          <p:cNvSpPr txBox="1"/>
          <p:nvPr/>
        </p:nvSpPr>
        <p:spPr>
          <a:xfrm>
            <a:off x="3764915" y="4991735"/>
            <a:ext cx="6242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ea typeface="宋体" panose="02010600030101010101" pitchFamily="2" charset="-122"/>
            </a:endParaRPr>
          </a:p>
        </p:txBody>
      </p:sp>
      <p:sp>
        <p:nvSpPr>
          <p:cNvPr id="6" name="文本框 5"/>
          <p:cNvSpPr txBox="1"/>
          <p:nvPr/>
        </p:nvSpPr>
        <p:spPr>
          <a:xfrm>
            <a:off x="7726680" y="5524500"/>
            <a:ext cx="6731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5025" y="2063115"/>
            <a:ext cx="10709275" cy="3415030"/>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物体密度小于液体密度的探究方法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采用定滑轮置于溢水杯底部，来改变拉力的方向</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实验过程中若物体没有完全浸入水中，对实验结论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没有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影响</a:t>
            </a:r>
            <a:r>
              <a:rPr lang="en-US" sz="2400">
                <a:latin typeface="Times New Roman" panose="02020603050405020304" pitchFamily="18" charset="0"/>
                <a:cs typeface="仿宋_GB2312" charset="0"/>
              </a:rPr>
              <a:t>[2019.28(3)]</a:t>
            </a:r>
            <a:r>
              <a:rPr lang="zh-CN" sz="2400">
                <a:ea typeface="黑体" panose="02010609060101010101" pitchFamily="49" charset="-122"/>
              </a:rPr>
              <a:t>实验结论：</a:t>
            </a:r>
            <a:r>
              <a:rPr lang="zh-CN" sz="2400">
                <a:ea typeface="宋体" panose="02010600030101010101" pitchFamily="2" charset="-122"/>
              </a:rPr>
              <a:t>浸入液体中的物体所受浮力的大小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物体排开的液体所受重力的大小．</a:t>
            </a:r>
            <a:endParaRPr lang="zh-CN" altLang="en-US" sz="2400"/>
          </a:p>
        </p:txBody>
      </p:sp>
      <p:sp>
        <p:nvSpPr>
          <p:cNvPr id="2" name="文本框 1"/>
          <p:cNvSpPr txBox="1"/>
          <p:nvPr/>
        </p:nvSpPr>
        <p:spPr>
          <a:xfrm>
            <a:off x="8122920" y="3289935"/>
            <a:ext cx="11283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没有</a:t>
            </a:r>
            <a:endParaRPr lang="zh-CN" altLang="en-US" sz="2400">
              <a:solidFill>
                <a:srgbClr val="FF0000"/>
              </a:solidFill>
              <a:ea typeface="宋体" panose="02010600030101010101" pitchFamily="2" charset="-122"/>
            </a:endParaRPr>
          </a:p>
        </p:txBody>
      </p:sp>
      <p:sp>
        <p:nvSpPr>
          <p:cNvPr id="3" name="文本框 2"/>
          <p:cNvSpPr txBox="1"/>
          <p:nvPr/>
        </p:nvSpPr>
        <p:spPr>
          <a:xfrm>
            <a:off x="7260590" y="4403725"/>
            <a:ext cx="10795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66800" y="119761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660400" y="2224405"/>
            <a:ext cx="10695940"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(2018</a:t>
            </a:r>
            <a:r>
              <a:rPr lang="zh-CN" sz="2400">
                <a:latin typeface="Times New Roman" panose="02020603050405020304" pitchFamily="18" charset="0"/>
                <a:cs typeface="Times New Roman" panose="02020603050405020304" pitchFamily="18" charset="0"/>
              </a:rPr>
              <a:t>淄博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小明利用弹簧测力计、烧杯、小桶、石块、细线等器材探究浮力大小与排开液体的重力的关系．</a:t>
            </a:r>
            <a:endParaRPr lang="zh-CN"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部分实验操作步骤如图所示，遗漏的主要</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步骤是</a:t>
            </a:r>
            <a:r>
              <a:rPr lang="en-US" sz="2400">
                <a:latin typeface="Times New Roman" panose="02020603050405020304" pitchFamily="18" charset="0"/>
                <a:cs typeface="Times New Roman" panose="02020603050405020304" pitchFamily="18" charset="0"/>
                <a:sym typeface="+mn-ea"/>
              </a:rPr>
              <a:t>_______________</a:t>
            </a:r>
            <a:r>
              <a:rPr lang="zh-CN" sz="2400">
                <a:latin typeface="Times New Roman" panose="02020603050405020304" pitchFamily="18" charset="0"/>
                <a:cs typeface="Times New Roman" panose="02020603050405020304" pitchFamily="18" charset="0"/>
                <a:sym typeface="+mn-ea"/>
              </a:rPr>
              <a:t>，若将遗漏的步骤标注</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为</a:t>
            </a:r>
            <a:r>
              <a:rPr lang="en-US" sz="2400" i="1">
                <a:latin typeface="Times New Roman" panose="02020603050405020304" pitchFamily="18" charset="0"/>
                <a:cs typeface="Times New Roman" panose="02020603050405020304" pitchFamily="18" charset="0"/>
                <a:sym typeface="+mn-ea"/>
              </a:rPr>
              <a:t>D</a:t>
            </a:r>
            <a:r>
              <a:rPr lang="zh-CN" sz="2400">
                <a:latin typeface="Times New Roman" panose="02020603050405020304" pitchFamily="18" charset="0"/>
                <a:cs typeface="Times New Roman" panose="02020603050405020304" pitchFamily="18" charset="0"/>
                <a:sym typeface="+mn-ea"/>
              </a:rPr>
              <a:t>，最合理的实验步骤顺序是</a:t>
            </a:r>
            <a:r>
              <a:rPr lang="en-US" sz="2400">
                <a:latin typeface="Times New Roman" panose="02020603050405020304" pitchFamily="18" charset="0"/>
                <a:cs typeface="Times New Roman" panose="02020603050405020304" pitchFamily="18" charset="0"/>
                <a:sym typeface="+mn-ea"/>
              </a:rPr>
              <a:t>________</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用实验步骤对应的字母表示</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pic>
        <p:nvPicPr>
          <p:cNvPr id="2" name="图片 -2147481918"/>
          <p:cNvPicPr>
            <a:picLocks noChangeAspect="1"/>
          </p:cNvPicPr>
          <p:nvPr/>
        </p:nvPicPr>
        <p:blipFill>
          <a:blip r:embed="rId2"/>
          <a:stretch>
            <a:fillRect/>
          </a:stretch>
        </p:blipFill>
        <p:spPr>
          <a:xfrm>
            <a:off x="7405370" y="2992755"/>
            <a:ext cx="3676015" cy="2484120"/>
          </a:xfrm>
          <a:prstGeom prst="rect">
            <a:avLst/>
          </a:prstGeom>
          <a:noFill/>
          <a:ln w="9525">
            <a:noFill/>
          </a:ln>
        </p:spPr>
      </p:pic>
      <p:sp>
        <p:nvSpPr>
          <p:cNvPr id="3" name="文本框 2"/>
          <p:cNvSpPr txBox="1"/>
          <p:nvPr/>
        </p:nvSpPr>
        <p:spPr>
          <a:xfrm>
            <a:off x="8969375" y="5673725"/>
            <a:ext cx="1312545"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8" name="文本框 7"/>
          <p:cNvSpPr txBox="1"/>
          <p:nvPr/>
        </p:nvSpPr>
        <p:spPr>
          <a:xfrm>
            <a:off x="1673225" y="3983355"/>
            <a:ext cx="2726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测量空桶的重力</a:t>
            </a:r>
            <a:endParaRPr lang="zh-CN" altLang="en-US" sz="2400">
              <a:solidFill>
                <a:srgbClr val="FF0000"/>
              </a:solidFill>
              <a:ea typeface="宋体" panose="02010600030101010101" pitchFamily="2" charset="-122"/>
            </a:endParaRPr>
          </a:p>
        </p:txBody>
      </p:sp>
      <p:sp>
        <p:nvSpPr>
          <p:cNvPr id="9" name="文本框 8"/>
          <p:cNvSpPr txBox="1"/>
          <p:nvPr/>
        </p:nvSpPr>
        <p:spPr>
          <a:xfrm>
            <a:off x="5094605" y="4531360"/>
            <a:ext cx="124460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DBAC</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7" name="组合 11"/>
          <p:cNvGrpSpPr/>
          <p:nvPr/>
        </p:nvGrpSpPr>
        <p:grpSpPr>
          <a:xfrm>
            <a:off x="2948940" y="2334260"/>
            <a:ext cx="6573900" cy="751205"/>
            <a:chOff x="3529" y="5686"/>
            <a:chExt cx="10352" cy="1183"/>
          </a:xfrm>
        </p:grpSpPr>
        <p:sp>
          <p:nvSpPr>
            <p:cNvPr id="17418" name="文本框 108">
              <a:hlinkClick r:id="rId1" action="ppaction://hlinksldjump"/>
            </p:cNvPr>
            <p:cNvSpPr txBox="1"/>
            <p:nvPr>
              <p:custDataLst>
                <p:tags r:id="rId2"/>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950210" y="3499485"/>
            <a:ext cx="6337547" cy="751205"/>
            <a:chOff x="4643" y="7172"/>
            <a:chExt cx="9982" cy="1185"/>
          </a:xfrm>
        </p:grpSpPr>
        <p:sp>
          <p:nvSpPr>
            <p:cNvPr id="17423" name="文本框 106">
              <a:hlinkClick r:id="rId4" action="ppaction://hlinksldjump"/>
            </p:cNvPr>
            <p:cNvSpPr txBox="1"/>
            <p:nvPr>
              <p:custDataLst>
                <p:tags r:id="rId5"/>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4" action="ppaction://hlinksldjump"/>
          </p:cNvPr>
          <p:cNvSpPr/>
          <p:nvPr/>
        </p:nvSpPr>
        <p:spPr>
          <a:xfrm>
            <a:off x="4254500" y="4549775"/>
            <a:ext cx="167576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6" action="ppaction://hlinksldjump"/>
          </p:cNvPr>
          <p:cNvSpPr/>
          <p:nvPr/>
        </p:nvSpPr>
        <p:spPr>
          <a:xfrm>
            <a:off x="6335395" y="454977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8820" y="1268095"/>
            <a:ext cx="1061085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小明进行实验并把数据记录在下表中．从表中数据可知石块受到的浮力是</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．排</a:t>
            </a:r>
            <a:r>
              <a:rPr lang="zh-CN" sz="2400">
                <a:ea typeface="宋体" panose="02010600030101010101" pitchFamily="2" charset="-122"/>
              </a:rPr>
              <a:t>开液体的重力是</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．小</a:t>
            </a:r>
            <a:r>
              <a:rPr lang="zh-CN" sz="2400">
                <a:ea typeface="宋体" panose="02010600030101010101" pitchFamily="2" charset="-122"/>
              </a:rPr>
              <a:t>明根据它们的大小关系归纳出了实验结论并准备结束实验，同组的小丽认为实验还没有结束，理由是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，接下来的实验操作应该是</a:t>
            </a:r>
            <a:r>
              <a:rPr lang="en-US" sz="2400">
                <a:latin typeface="Times New Roman" panose="02020603050405020304" pitchFamily="18" charset="0"/>
                <a:ea typeface="宋体" panose="02010600030101010101" pitchFamily="2" charset="-122"/>
              </a:rPr>
              <a:t>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a:t>
            </a:r>
            <a:r>
              <a:rPr lang="zh-CN" sz="2400">
                <a:ea typeface="宋体" panose="02010600030101010101" pitchFamily="2" charset="-122"/>
              </a:rPr>
              <a:t>．</a:t>
            </a:r>
            <a:endParaRPr lang="zh-CN" altLang="en-US" sz="2400"/>
          </a:p>
        </p:txBody>
      </p:sp>
      <p:graphicFrame>
        <p:nvGraphicFramePr>
          <p:cNvPr id="2" name="表格 1"/>
          <p:cNvGraphicFramePr/>
          <p:nvPr>
            <p:custDataLst>
              <p:tags r:id="rId1"/>
            </p:custDataLst>
          </p:nvPr>
        </p:nvGraphicFramePr>
        <p:xfrm>
          <a:off x="2753678" y="4341495"/>
          <a:ext cx="6579870" cy="1422400"/>
        </p:xfrm>
        <a:graphic>
          <a:graphicData uri="http://schemas.openxmlformats.org/drawingml/2006/table">
            <a:tbl>
              <a:tblPr firstRow="1" bandRow="1">
                <a:tableStyleId>{5940675A-B579-460E-94D1-54222C63F5DA}</a:tableStyleId>
              </a:tblPr>
              <a:tblGrid>
                <a:gridCol w="3053715"/>
                <a:gridCol w="882650"/>
                <a:gridCol w="882015"/>
                <a:gridCol w="878840"/>
                <a:gridCol w="882650"/>
              </a:tblGrid>
              <a:tr h="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实验步骤</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410"/>
                    </a:solid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B</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C</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D</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376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弹簧测力计示数/N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410"/>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033780" y="1973580"/>
            <a:ext cx="10502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a:t>
            </a:r>
            <a:endParaRPr lang="zh-CN" altLang="en-US" sz="2400">
              <a:solidFill>
                <a:srgbClr val="FF0000"/>
              </a:solidFill>
              <a:ea typeface="宋体" panose="02010600030101010101" pitchFamily="2" charset="-122"/>
            </a:endParaRPr>
          </a:p>
        </p:txBody>
      </p:sp>
      <p:sp>
        <p:nvSpPr>
          <p:cNvPr id="4" name="文本框 3"/>
          <p:cNvSpPr txBox="1"/>
          <p:nvPr/>
        </p:nvSpPr>
        <p:spPr>
          <a:xfrm>
            <a:off x="5266690" y="1901825"/>
            <a:ext cx="7899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a:t>
            </a:r>
            <a:endParaRPr lang="zh-CN" altLang="en-US" sz="2400">
              <a:solidFill>
                <a:srgbClr val="FF0000"/>
              </a:solidFill>
              <a:ea typeface="宋体" panose="02010600030101010101" pitchFamily="2" charset="-122"/>
            </a:endParaRPr>
          </a:p>
        </p:txBody>
      </p:sp>
      <p:sp>
        <p:nvSpPr>
          <p:cNvPr id="5" name="文本框 4"/>
          <p:cNvSpPr txBox="1"/>
          <p:nvPr/>
        </p:nvSpPr>
        <p:spPr>
          <a:xfrm>
            <a:off x="882015" y="2996565"/>
            <a:ext cx="2968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结论不具有普遍性</a:t>
            </a:r>
            <a:endParaRPr lang="zh-CN" altLang="en-US" sz="2400">
              <a:solidFill>
                <a:srgbClr val="FF0000"/>
              </a:solidFill>
              <a:ea typeface="宋体" panose="02010600030101010101" pitchFamily="2" charset="-122"/>
            </a:endParaRPr>
          </a:p>
        </p:txBody>
      </p:sp>
      <p:sp>
        <p:nvSpPr>
          <p:cNvPr id="6" name="文本框 5"/>
          <p:cNvSpPr txBox="1"/>
          <p:nvPr/>
        </p:nvSpPr>
        <p:spPr>
          <a:xfrm>
            <a:off x="810260" y="2883535"/>
            <a:ext cx="1043368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换用不同的液体和不同的物体，进行多次实验</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3415" y="1202690"/>
            <a:ext cx="1059751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实验结束后，小明还想进一步探究浮力大小是否与物体的密度有关，可取</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相同的铁块和铝块，使其浸没在同种液体中，比较浮力的大小．</a:t>
            </a:r>
            <a:endParaRPr lang="zh-CN" altLang="en-US" sz="2400"/>
          </a:p>
        </p:txBody>
      </p:sp>
      <p:grpSp>
        <p:nvGrpSpPr>
          <p:cNvPr id="5" name="组合 4"/>
          <p:cNvGrpSpPr/>
          <p:nvPr/>
        </p:nvGrpSpPr>
        <p:grpSpPr>
          <a:xfrm>
            <a:off x="670560" y="255270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598805" y="3077845"/>
            <a:ext cx="112915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实验结果表明：浸在水中的物体受到的浮力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物体排开水所受到的重力．</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若在石块未浸入水中之前，烧杯中的水未达到溢水口，则所测出的</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浮力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排开水的重力</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偏小．</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若石块碰到烧杯的底部，测得的浮力</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，物块实际受到的浮力</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6" name="文本框 5"/>
          <p:cNvSpPr txBox="1"/>
          <p:nvPr/>
        </p:nvSpPr>
        <p:spPr>
          <a:xfrm>
            <a:off x="852170" y="1847850"/>
            <a:ext cx="1051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体积</a:t>
            </a:r>
            <a:endParaRPr lang="zh-CN" altLang="en-US" sz="2400">
              <a:solidFill>
                <a:srgbClr val="FF0000"/>
              </a:solidFill>
              <a:ea typeface="宋体" panose="02010600030101010101" pitchFamily="2" charset="-122"/>
            </a:endParaRPr>
          </a:p>
        </p:txBody>
      </p:sp>
      <p:sp>
        <p:nvSpPr>
          <p:cNvPr id="7" name="文本框 6"/>
          <p:cNvSpPr txBox="1"/>
          <p:nvPr/>
        </p:nvSpPr>
        <p:spPr>
          <a:xfrm>
            <a:off x="7062470" y="3168650"/>
            <a:ext cx="953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sz="2400">
              <a:solidFill>
                <a:srgbClr val="FF0000"/>
              </a:solidFill>
              <a:ea typeface="宋体" panose="02010600030101010101" pitchFamily="2" charset="-122"/>
            </a:endParaRPr>
          </a:p>
        </p:txBody>
      </p:sp>
      <p:sp>
        <p:nvSpPr>
          <p:cNvPr id="8" name="文本框 7"/>
          <p:cNvSpPr txBox="1"/>
          <p:nvPr/>
        </p:nvSpPr>
        <p:spPr>
          <a:xfrm>
            <a:off x="868680" y="4312920"/>
            <a:ext cx="2523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排开水的重力</a:t>
            </a:r>
            <a:endParaRPr lang="zh-CN" altLang="en-US" sz="2400">
              <a:solidFill>
                <a:srgbClr val="FF0000"/>
              </a:solidFill>
              <a:ea typeface="宋体" panose="02010600030101010101" pitchFamily="2" charset="-122"/>
            </a:endParaRPr>
          </a:p>
        </p:txBody>
      </p:sp>
      <p:sp>
        <p:nvSpPr>
          <p:cNvPr id="9" name="文本框 8"/>
          <p:cNvSpPr txBox="1"/>
          <p:nvPr/>
        </p:nvSpPr>
        <p:spPr>
          <a:xfrm>
            <a:off x="6124575" y="4855845"/>
            <a:ext cx="895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sz="2400">
              <a:solidFill>
                <a:srgbClr val="FF0000"/>
              </a:solidFill>
              <a:ea typeface="宋体" panose="02010600030101010101" pitchFamily="2" charset="-122"/>
            </a:endParaRPr>
          </a:p>
        </p:txBody>
      </p:sp>
      <p:sp>
        <p:nvSpPr>
          <p:cNvPr id="10" name="文本框 9"/>
          <p:cNvSpPr txBox="1"/>
          <p:nvPr/>
        </p:nvSpPr>
        <p:spPr>
          <a:xfrm>
            <a:off x="4654550" y="5398135"/>
            <a:ext cx="10312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5635" y="1834515"/>
            <a:ext cx="109200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为了得到更普遍的结论，下列继续进行的操作中合理的是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用原来的方案和器材多次测量取平均值</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用原来的方案将水换成酒精进行实验</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用原来的方案将石块换成体积与其不同的铁块进行实验</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石块浸没在水中后，石块所受的浮力与浸没深</a:t>
            </a:r>
            <a:endParaRPr lang="zh-CN" sz="2400">
              <a:ea typeface="宋体" panose="02010600030101010101" pitchFamily="2" charset="-122"/>
            </a:endParaRPr>
          </a:p>
          <a:p>
            <a:pPr>
              <a:lnSpc>
                <a:spcPct val="150000"/>
              </a:lnSpc>
            </a:pPr>
            <a:r>
              <a:rPr lang="zh-CN" sz="2400">
                <a:ea typeface="宋体" panose="02010600030101010101" pitchFamily="2" charset="-122"/>
              </a:rPr>
              <a:t>度的关系图像是图甲中的</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a:t>
            </a:r>
            <a:endParaRPr lang="zh-CN" altLang="en-US" sz="2400"/>
          </a:p>
        </p:txBody>
      </p:sp>
      <p:pic>
        <p:nvPicPr>
          <p:cNvPr id="2" name="图片 -2147481916"/>
          <p:cNvPicPr>
            <a:picLocks noChangeAspect="1"/>
          </p:cNvPicPr>
          <p:nvPr/>
        </p:nvPicPr>
        <p:blipFill>
          <a:blip r:embed="rId1"/>
          <a:stretch>
            <a:fillRect/>
          </a:stretch>
        </p:blipFill>
        <p:spPr>
          <a:xfrm>
            <a:off x="8597900" y="2776220"/>
            <a:ext cx="2296795" cy="2385060"/>
          </a:xfrm>
          <a:prstGeom prst="rect">
            <a:avLst/>
          </a:prstGeom>
          <a:noFill/>
          <a:ln w="9525">
            <a:noFill/>
          </a:ln>
        </p:spPr>
      </p:pic>
      <p:sp>
        <p:nvSpPr>
          <p:cNvPr id="3" name="文本框 2"/>
          <p:cNvSpPr txBox="1"/>
          <p:nvPr/>
        </p:nvSpPr>
        <p:spPr>
          <a:xfrm>
            <a:off x="8820150" y="5332730"/>
            <a:ext cx="2146935" cy="368300"/>
          </a:xfrm>
          <a:prstGeom prst="rect">
            <a:avLst/>
          </a:prstGeom>
          <a:noFill/>
          <a:ln w="9525">
            <a:noFill/>
          </a:ln>
        </p:spPr>
        <p:txBody>
          <a:bodyPr wrap="square">
            <a:spAutoFit/>
          </a:bodyPr>
          <a:p>
            <a:r>
              <a:rPr lang="zh-CN" sz="1800">
                <a:cs typeface="楷体_GB2312" charset="0"/>
              </a:rPr>
              <a:t>补充设问题图甲</a:t>
            </a:r>
            <a:endParaRPr lang="zh-CN" altLang="en-US" sz="1800">
              <a:cs typeface="楷体_GB2312" charset="0"/>
            </a:endParaRPr>
          </a:p>
        </p:txBody>
      </p:sp>
      <p:sp>
        <p:nvSpPr>
          <p:cNvPr id="4" name="文本框 3"/>
          <p:cNvSpPr txBox="1"/>
          <p:nvPr/>
        </p:nvSpPr>
        <p:spPr>
          <a:xfrm>
            <a:off x="9018905" y="1936750"/>
            <a:ext cx="6146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ea typeface="宋体" panose="02010600030101010101" pitchFamily="2" charset="-122"/>
            </a:endParaRPr>
          </a:p>
        </p:txBody>
      </p:sp>
      <p:sp>
        <p:nvSpPr>
          <p:cNvPr id="5" name="文本框 4"/>
          <p:cNvSpPr txBox="1"/>
          <p:nvPr/>
        </p:nvSpPr>
        <p:spPr>
          <a:xfrm>
            <a:off x="4166235" y="4668520"/>
            <a:ext cx="5086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c</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4365" y="1261745"/>
            <a:ext cx="1077976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zh-CN" sz="2400">
                <a:ea typeface="宋体" panose="02010600030101010101" pitchFamily="2" charset="-122"/>
              </a:rPr>
              <a:t>如图乙所示是小明换用圆柱体物块从水面缓慢浸入水中时，根据实验数据描绘出弹簧测力计示数</a:t>
            </a:r>
            <a:r>
              <a:rPr lang="en-US" sz="2400" i="1">
                <a:latin typeface="Times New Roman" panose="02020603050405020304" pitchFamily="18" charset="0"/>
                <a:ea typeface="宋体" panose="02010600030101010101" pitchFamily="2" charset="-122"/>
              </a:rPr>
              <a:t>F</a:t>
            </a:r>
            <a:r>
              <a:rPr lang="zh-CN" sz="2400">
                <a:ea typeface="宋体" panose="02010600030101010101" pitchFamily="2" charset="-122"/>
              </a:rPr>
              <a:t>随物块浸入深度</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变化的关系图像．</a:t>
            </a:r>
            <a:endParaRPr lang="zh-CN" altLang="en-US" sz="2400"/>
          </a:p>
        </p:txBody>
      </p:sp>
      <p:pic>
        <p:nvPicPr>
          <p:cNvPr id="2" name="图片 -2147481915"/>
          <p:cNvPicPr>
            <a:picLocks noChangeAspect="1"/>
          </p:cNvPicPr>
          <p:nvPr/>
        </p:nvPicPr>
        <p:blipFill>
          <a:blip r:embed="rId1"/>
          <a:stretch>
            <a:fillRect/>
          </a:stretch>
        </p:blipFill>
        <p:spPr>
          <a:xfrm>
            <a:off x="7294245" y="2618740"/>
            <a:ext cx="3950970" cy="2498725"/>
          </a:xfrm>
          <a:prstGeom prst="rect">
            <a:avLst/>
          </a:prstGeom>
          <a:noFill/>
          <a:ln w="9525">
            <a:noFill/>
          </a:ln>
        </p:spPr>
      </p:pic>
      <p:sp>
        <p:nvSpPr>
          <p:cNvPr id="3" name="文本框 2"/>
          <p:cNvSpPr txBox="1"/>
          <p:nvPr/>
        </p:nvSpPr>
        <p:spPr>
          <a:xfrm>
            <a:off x="8147685" y="5533390"/>
            <a:ext cx="2046605" cy="368300"/>
          </a:xfrm>
          <a:prstGeom prst="rect">
            <a:avLst/>
          </a:prstGeom>
          <a:noFill/>
          <a:ln w="9525">
            <a:noFill/>
          </a:ln>
        </p:spPr>
        <p:txBody>
          <a:bodyPr wrap="square">
            <a:spAutoFit/>
          </a:bodyPr>
          <a:p>
            <a:r>
              <a:rPr lang="zh-CN" sz="1800">
                <a:cs typeface="楷体_GB2312" charset="0"/>
              </a:rPr>
              <a:t>补充设问题图乙</a:t>
            </a:r>
            <a:endParaRPr lang="zh-CN" altLang="en-US" sz="1800">
              <a:cs typeface="楷体_GB2312" charset="0"/>
            </a:endParaRPr>
          </a:p>
        </p:txBody>
      </p:sp>
      <p:sp>
        <p:nvSpPr>
          <p:cNvPr id="4" name="文本框 3"/>
          <p:cNvSpPr txBox="1"/>
          <p:nvPr/>
        </p:nvSpPr>
        <p:spPr>
          <a:xfrm>
            <a:off x="634365" y="2486660"/>
            <a:ext cx="6476365" cy="3415030"/>
          </a:xfrm>
          <a:prstGeom prst="rect">
            <a:avLst/>
          </a:prstGeom>
          <a:noFill/>
          <a:ln w="9525">
            <a:noFill/>
          </a:ln>
        </p:spPr>
        <p:txBody>
          <a:bodyPr wrap="square">
            <a:spAutoFit/>
          </a:bodyPr>
          <a:p>
            <a:pPr>
              <a:lnSpc>
                <a:spcPct val="150000"/>
              </a:lnSpc>
            </a:pPr>
            <a:r>
              <a:rPr lang="zh-CN" sz="2400">
                <a:ea typeface="宋体" panose="02010600030101010101" pitchFamily="2" charset="-122"/>
              </a:rPr>
              <a:t>分析图像可得：当物块没有浸没之前，</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增大时，弹簧测力计示数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．当</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 cm</a:t>
            </a:r>
            <a:r>
              <a:rPr lang="zh-CN" sz="2400">
                <a:ea typeface="宋体" panose="02010600030101010101" pitchFamily="2" charset="-122"/>
              </a:rPr>
              <a:t>时，物块所受的浮力为</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a:t>
            </a:r>
            <a:r>
              <a:rPr lang="zh-CN" sz="2400">
                <a:ea typeface="宋体" panose="02010600030101010101" pitchFamily="2" charset="-122"/>
              </a:rPr>
              <a:t>浸没后，</a:t>
            </a:r>
            <a:r>
              <a:rPr lang="en-US" sz="2400" i="1">
                <a:latin typeface="Times New Roman" panose="02020603050405020304" pitchFamily="18" charset="0"/>
                <a:ea typeface="宋体" panose="02010600030101010101" pitchFamily="2" charset="-122"/>
              </a:rPr>
              <a:t>h</a:t>
            </a:r>
            <a:r>
              <a:rPr lang="zh-CN" sz="2400">
                <a:ea typeface="宋体" panose="02010600030101010101" pitchFamily="2" charset="-122"/>
              </a:rPr>
              <a:t>继续增大时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未接触烧杯底部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，弹簧测力计示数为</a:t>
            </a:r>
            <a:r>
              <a:rPr lang="en-US" sz="2400">
                <a:latin typeface="Times New Roman" panose="02020603050405020304" pitchFamily="18" charset="0"/>
                <a:ea typeface="宋体" panose="02010600030101010101" pitchFamily="2" charset="-122"/>
              </a:rPr>
              <a:t>______N</a:t>
            </a:r>
            <a:r>
              <a:rPr lang="zh-CN" sz="2400">
                <a:ea typeface="宋体" panose="02010600030101010101" pitchFamily="2" charset="-122"/>
              </a:rPr>
              <a:t>，该圆柱体物块的高度是</a:t>
            </a:r>
            <a:r>
              <a:rPr lang="en-US" sz="2400">
                <a:latin typeface="Times New Roman" panose="02020603050405020304" pitchFamily="18" charset="0"/>
                <a:ea typeface="宋体" panose="02010600030101010101" pitchFamily="2" charset="-122"/>
              </a:rPr>
              <a:t>________cm.</a:t>
            </a:r>
            <a:endParaRPr lang="zh-CN" altLang="en-US" sz="2400"/>
          </a:p>
        </p:txBody>
      </p:sp>
      <p:sp>
        <p:nvSpPr>
          <p:cNvPr id="5" name="文本框 4"/>
          <p:cNvSpPr txBox="1"/>
          <p:nvPr/>
        </p:nvSpPr>
        <p:spPr>
          <a:xfrm>
            <a:off x="3091815" y="3174365"/>
            <a:ext cx="1089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sz="2400">
              <a:solidFill>
                <a:srgbClr val="FF0000"/>
              </a:solidFill>
              <a:ea typeface="宋体" panose="02010600030101010101" pitchFamily="2" charset="-122"/>
            </a:endParaRPr>
          </a:p>
        </p:txBody>
      </p:sp>
      <p:sp>
        <p:nvSpPr>
          <p:cNvPr id="6" name="文本框 5"/>
          <p:cNvSpPr txBox="1"/>
          <p:nvPr/>
        </p:nvSpPr>
        <p:spPr>
          <a:xfrm>
            <a:off x="1316355" y="4279265"/>
            <a:ext cx="8769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0.8</a:t>
            </a:r>
            <a:endParaRPr lang="zh-CN" altLang="en-US" sz="2400">
              <a:solidFill>
                <a:srgbClr val="FF0000"/>
              </a:solidFill>
              <a:ea typeface="宋体" panose="02010600030101010101" pitchFamily="2" charset="-122"/>
            </a:endParaRPr>
          </a:p>
        </p:txBody>
      </p:sp>
      <p:sp>
        <p:nvSpPr>
          <p:cNvPr id="7" name="文本框 6"/>
          <p:cNvSpPr txBox="1"/>
          <p:nvPr/>
        </p:nvSpPr>
        <p:spPr>
          <a:xfrm>
            <a:off x="4776470" y="4811395"/>
            <a:ext cx="756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sp>
        <p:nvSpPr>
          <p:cNvPr id="8" name="文本框 7"/>
          <p:cNvSpPr txBox="1"/>
          <p:nvPr/>
        </p:nvSpPr>
        <p:spPr>
          <a:xfrm>
            <a:off x="3221355" y="5318125"/>
            <a:ext cx="756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6</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8830" y="1626870"/>
            <a:ext cx="1059624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a:t>
            </a:r>
            <a:r>
              <a:rPr lang="zh-CN" sz="2400">
                <a:ea typeface="宋体" panose="02010600030101010101" pitchFamily="2" charset="-122"/>
              </a:rPr>
              <a:t>小明换用一个体积更大的物体进行实验时，发现若将物体全部浸入溢水杯中时溢出的水太多，空桶无法全部装下．经过思考，他认为不用更换物体和空桶也能进行实验，他的做法是</a:t>
            </a: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(11)</a:t>
            </a:r>
            <a:r>
              <a:rPr lang="zh-CN" sz="2400">
                <a:ea typeface="宋体" panose="02010600030101010101" pitchFamily="2" charset="-122"/>
              </a:rPr>
              <a:t>若将木块作为浸在液体中的物体</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木块密度小于水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，请你设计实验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探究浮力的大小跟排开液体所受</a:t>
            </a:r>
            <a:r>
              <a:rPr lang="zh-CN" sz="2400">
                <a:latin typeface="Times New Roman" panose="02020603050405020304" pitchFamily="18" charset="0"/>
                <a:ea typeface="宋体" panose="02010600030101010101" pitchFamily="2" charset="-122"/>
              </a:rPr>
              <a:t>重力的关系</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________________________________________________________________________________________________________________________________________.</a:t>
            </a:r>
            <a:endParaRPr lang="zh-CN" altLang="en-US" sz="2400"/>
          </a:p>
        </p:txBody>
      </p:sp>
      <p:sp>
        <p:nvSpPr>
          <p:cNvPr id="3" name="文本框 2"/>
          <p:cNvSpPr txBox="1"/>
          <p:nvPr/>
        </p:nvSpPr>
        <p:spPr>
          <a:xfrm>
            <a:off x="4895215" y="2810510"/>
            <a:ext cx="38595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将物体一部分浸入水中</a:t>
            </a:r>
            <a:endParaRPr lang="zh-CN" altLang="en-US" sz="2400">
              <a:solidFill>
                <a:srgbClr val="FF0000"/>
              </a:solidFill>
              <a:ea typeface="宋体" panose="02010600030101010101" pitchFamily="2" charset="-122"/>
            </a:endParaRPr>
          </a:p>
        </p:txBody>
      </p:sp>
      <p:sp>
        <p:nvSpPr>
          <p:cNvPr id="4" name="文本框 3"/>
          <p:cNvSpPr txBox="1"/>
          <p:nvPr/>
        </p:nvSpPr>
        <p:spPr>
          <a:xfrm>
            <a:off x="855345" y="3721100"/>
            <a:ext cx="10339705"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先测出木块的重力</a:t>
            </a:r>
            <a:r>
              <a:rPr lang="en-US" sz="2400" i="1">
                <a:solidFill>
                  <a:srgbClr val="FF0000"/>
                </a:solidFill>
                <a:latin typeface="Times New Roman" panose="02020603050405020304" pitchFamily="18" charset="0"/>
                <a:ea typeface="宋体" panose="02010600030101010101" pitchFamily="2" charset="-122"/>
              </a:rPr>
              <a:t>G</a:t>
            </a:r>
            <a:r>
              <a:rPr lang="zh-CN" sz="2400" baseline="-25000">
                <a:solidFill>
                  <a:srgbClr val="FF0000"/>
                </a:solidFill>
                <a:ea typeface="宋体" panose="02010600030101010101" pitchFamily="2" charset="-122"/>
              </a:rPr>
              <a:t>木</a:t>
            </a:r>
            <a:r>
              <a:rPr lang="zh-CN" sz="2400">
                <a:solidFill>
                  <a:srgbClr val="FF0000"/>
                </a:solidFill>
                <a:ea typeface="宋体" panose="02010600030101010101" pitchFamily="2" charset="-122"/>
              </a:rPr>
              <a:t>，将木块轻轻放入盛满水的溢水杯中，测出被木块排到小桶中的水的重力</a:t>
            </a:r>
            <a:r>
              <a:rPr lang="en-US" sz="2400" i="1">
                <a:solidFill>
                  <a:srgbClr val="FF0000"/>
                </a:solidFill>
                <a:latin typeface="Times New Roman" panose="02020603050405020304" pitchFamily="18" charset="0"/>
                <a:ea typeface="宋体" panose="02010600030101010101" pitchFamily="2" charset="-122"/>
              </a:rPr>
              <a:t>G</a:t>
            </a:r>
            <a:r>
              <a:rPr lang="zh-CN" sz="2400" baseline="-25000">
                <a:solidFill>
                  <a:srgbClr val="FF0000"/>
                </a:solidFill>
                <a:ea typeface="宋体" panose="02010600030101010101" pitchFamily="2" charset="-122"/>
              </a:rPr>
              <a:t>排</a:t>
            </a:r>
            <a:r>
              <a:rPr lang="zh-CN" sz="2400">
                <a:solidFill>
                  <a:srgbClr val="FF0000"/>
                </a:solidFill>
                <a:ea typeface="宋体" panose="02010600030101010101" pitchFamily="2" charset="-122"/>
              </a:rPr>
              <a:t>，由于木块漂浮于水面，所受的浮力</a:t>
            </a:r>
            <a:r>
              <a:rPr lang="en-US" sz="2400" i="1">
                <a:solidFill>
                  <a:srgbClr val="FF0000"/>
                </a:solidFill>
                <a:latin typeface="Times New Roman" panose="02020603050405020304" pitchFamily="18" charset="0"/>
                <a:ea typeface="宋体" panose="02010600030101010101" pitchFamily="2" charset="-122"/>
              </a:rPr>
              <a:t>F</a:t>
            </a:r>
            <a:r>
              <a:rPr lang="zh-CN" sz="2400" baseline="-25000">
                <a:solidFill>
                  <a:srgbClr val="FF0000"/>
                </a:solidFill>
                <a:ea typeface="宋体" panose="02010600030101010101" pitchFamily="2" charset="-122"/>
              </a:rPr>
              <a:t>浮</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zh-CN" sz="2400" baseline="-25000">
                <a:solidFill>
                  <a:srgbClr val="FF0000"/>
                </a:solidFill>
                <a:ea typeface="宋体" panose="02010600030101010101" pitchFamily="2" charset="-122"/>
              </a:rPr>
              <a:t>木</a:t>
            </a:r>
            <a:r>
              <a:rPr lang="zh-CN" sz="2400">
                <a:solidFill>
                  <a:srgbClr val="FF0000"/>
                </a:solidFill>
                <a:ea typeface="宋体" panose="02010600030101010101" pitchFamily="2" charset="-122"/>
              </a:rPr>
              <a:t>，比较</a:t>
            </a:r>
            <a:r>
              <a:rPr lang="en-US" sz="2400" i="1">
                <a:solidFill>
                  <a:srgbClr val="FF0000"/>
                </a:solidFill>
                <a:latin typeface="Times New Roman" panose="02020603050405020304" pitchFamily="18" charset="0"/>
                <a:ea typeface="宋体" panose="02010600030101010101" pitchFamily="2" charset="-122"/>
              </a:rPr>
              <a:t>F</a:t>
            </a:r>
            <a:r>
              <a:rPr lang="zh-CN" sz="2400" baseline="-25000">
                <a:solidFill>
                  <a:srgbClr val="FF0000"/>
                </a:solidFill>
                <a:ea typeface="宋体" panose="02010600030101010101" pitchFamily="2" charset="-122"/>
              </a:rPr>
              <a:t>浮</a:t>
            </a:r>
            <a:r>
              <a:rPr lang="zh-CN" sz="2400">
                <a:solidFill>
                  <a:srgbClr val="FF0000"/>
                </a:solidFill>
                <a:ea typeface="宋体" panose="02010600030101010101" pitchFamily="2" charset="-122"/>
              </a:rPr>
              <a:t>和</a:t>
            </a:r>
            <a:r>
              <a:rPr lang="en-US" sz="2400" i="1">
                <a:solidFill>
                  <a:srgbClr val="FF0000"/>
                </a:solidFill>
                <a:latin typeface="Times New Roman" panose="02020603050405020304" pitchFamily="18" charset="0"/>
                <a:ea typeface="宋体" panose="02010600030101010101" pitchFamily="2" charset="-122"/>
              </a:rPr>
              <a:t>G</a:t>
            </a:r>
            <a:r>
              <a:rPr lang="zh-CN" sz="2400" baseline="-25000">
                <a:solidFill>
                  <a:srgbClr val="FF0000"/>
                </a:solidFill>
                <a:ea typeface="宋体" panose="02010600030101010101" pitchFamily="2" charset="-122"/>
              </a:rPr>
              <a:t>排</a:t>
            </a:r>
            <a:r>
              <a:rPr lang="zh-CN" sz="2400">
                <a:solidFill>
                  <a:srgbClr val="FF0000"/>
                </a:solidFill>
                <a:ea typeface="宋体" panose="02010600030101010101" pitchFamily="2" charset="-122"/>
              </a:rPr>
              <a:t>即可验证阿基米德原理　</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7560" y="2552700"/>
            <a:ext cx="1059624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a:t>
            </a:r>
            <a:r>
              <a:rPr lang="zh-CN" sz="2400">
                <a:ea typeface="宋体" panose="02010600030101010101" pitchFamily="2" charset="-122"/>
              </a:rPr>
              <a:t>由四次测量的力</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D</a:t>
            </a:r>
            <a:r>
              <a:rPr lang="zh-CN" sz="2400">
                <a:ea typeface="宋体" panose="02010600030101010101" pitchFamily="2" charset="-122"/>
              </a:rPr>
              <a:t>的关系</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A</a:t>
            </a:r>
            <a:r>
              <a:rPr lang="en-US" sz="2400">
                <a:latin typeface="Times New Roman" panose="02020603050405020304" pitchFamily="18" charset="0"/>
                <a:ea typeface="宋体" panose="02010600030101010101" pitchFamily="2" charset="-122"/>
              </a:rPr>
              <a:t>________</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i="1" baseline="-25000">
                <a:latin typeface="Times New Roman" panose="02020603050405020304" pitchFamily="18" charset="0"/>
                <a:ea typeface="宋体" panose="02010600030101010101" pitchFamily="2" charset="-122"/>
              </a:rPr>
              <a:t>D</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，可以验证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浸在水中的物体所受浮力大小跟物体排开水的体积有关</a:t>
            </a:r>
            <a:r>
              <a:rPr lang="zh-CN" sz="2400">
                <a:ea typeface="宋体" panose="02010600030101010101" pitchFamily="2" charset="-122"/>
                <a:cs typeface="Times New Roman" panose="02020603050405020304" pitchFamily="18" charset="0"/>
              </a:rPr>
              <a:t>”．</a:t>
            </a:r>
            <a:endParaRPr lang="zh-CN" altLang="en-US" sz="2400"/>
          </a:p>
        </p:txBody>
      </p:sp>
      <p:sp>
        <p:nvSpPr>
          <p:cNvPr id="3" name="文本框 2"/>
          <p:cNvSpPr txBox="1"/>
          <p:nvPr/>
        </p:nvSpPr>
        <p:spPr>
          <a:xfrm>
            <a:off x="7827010" y="2682240"/>
            <a:ext cx="7804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01854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1" name="组合 10"/>
          <p:cNvGrpSpPr/>
          <p:nvPr/>
        </p:nvGrpSpPr>
        <p:grpSpPr>
          <a:xfrm>
            <a:off x="624840" y="1922780"/>
            <a:ext cx="9860915" cy="532765"/>
            <a:chOff x="813" y="6035"/>
            <a:chExt cx="15529" cy="839"/>
          </a:xfrm>
        </p:grpSpPr>
        <p:grpSp>
          <p:nvGrpSpPr>
            <p:cNvPr id="9" name="组合 8"/>
            <p:cNvGrpSpPr/>
            <p:nvPr/>
          </p:nvGrpSpPr>
          <p:grpSpPr>
            <a:xfrm>
              <a:off x="813" y="6035"/>
              <a:ext cx="2223" cy="822"/>
              <a:chOff x="12452" y="6600"/>
              <a:chExt cx="2223" cy="822"/>
            </a:xfrm>
          </p:grpSpPr>
          <p:pic>
            <p:nvPicPr>
              <p:cNvPr id="5" name="图片 4" descr="考点·2字"/>
              <p:cNvPicPr>
                <a:picLocks noChangeAspect="1"/>
              </p:cNvPicPr>
              <p:nvPr/>
            </p:nvPicPr>
            <p:blipFill>
              <a:blip r:embed="rId2"/>
              <a:stretch>
                <a:fillRect/>
              </a:stretch>
            </p:blipFill>
            <p:spPr>
              <a:xfrm>
                <a:off x="12452" y="6617"/>
                <a:ext cx="2223" cy="802"/>
              </a:xfrm>
              <a:prstGeom prst="rect">
                <a:avLst/>
              </a:prstGeom>
            </p:spPr>
          </p:pic>
          <p:sp>
            <p:nvSpPr>
              <p:cNvPr id="8" name="文本框 10"/>
              <p:cNvSpPr txBox="1"/>
              <p:nvPr/>
            </p:nvSpPr>
            <p:spPr>
              <a:xfrm>
                <a:off x="12589" y="6600"/>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grpSp>
        <p:sp>
          <p:nvSpPr>
            <p:cNvPr id="10" name="文本框 4"/>
            <p:cNvSpPr txBox="1"/>
            <p:nvPr/>
          </p:nvSpPr>
          <p:spPr>
            <a:xfrm>
              <a:off x="3262" y="6052"/>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探究浮力的大小</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(2019.28)</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3" name="文本框 2"/>
          <p:cNvSpPr txBox="1"/>
          <p:nvPr/>
        </p:nvSpPr>
        <p:spPr>
          <a:xfrm>
            <a:off x="525145" y="2625725"/>
            <a:ext cx="1078547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28</a:t>
            </a:r>
            <a:r>
              <a:rPr lang="zh-CN" sz="2400">
                <a:cs typeface="楷体_GB2312" charset="0"/>
              </a:rPr>
              <a:t>题</a:t>
            </a:r>
            <a:r>
              <a:rPr lang="en-US" sz="2400">
                <a:latin typeface="Times New Roman" panose="02020603050405020304" pitchFamily="18" charset="0"/>
                <a:cs typeface="楷体_GB2312" charset="0"/>
              </a:rPr>
              <a:t>5</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验证阿基米德原理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的实验步骤如下：</a:t>
            </a:r>
            <a:endParaRPr lang="zh-CN" altLang="en-US" sz="2400"/>
          </a:p>
        </p:txBody>
      </p:sp>
      <p:pic>
        <p:nvPicPr>
          <p:cNvPr id="2" name="图片 -2147481931"/>
          <p:cNvPicPr>
            <a:picLocks noChangeAspect="1"/>
          </p:cNvPicPr>
          <p:nvPr/>
        </p:nvPicPr>
        <p:blipFill>
          <a:blip r:embed="rId3"/>
          <a:stretch>
            <a:fillRect/>
          </a:stretch>
        </p:blipFill>
        <p:spPr>
          <a:xfrm>
            <a:off x="3469005" y="3199130"/>
            <a:ext cx="4113530" cy="2750820"/>
          </a:xfrm>
          <a:prstGeom prst="rect">
            <a:avLst/>
          </a:prstGeom>
          <a:noFill/>
          <a:ln w="9525">
            <a:noFill/>
          </a:ln>
        </p:spPr>
      </p:pic>
      <p:sp>
        <p:nvSpPr>
          <p:cNvPr id="4" name="文本框 3"/>
          <p:cNvSpPr txBox="1"/>
          <p:nvPr/>
        </p:nvSpPr>
        <p:spPr>
          <a:xfrm>
            <a:off x="5224145" y="6021705"/>
            <a:ext cx="12700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1225" y="1382395"/>
            <a:ext cx="10539730" cy="4523105"/>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用弹簧测力计测出物体所受的重力</a:t>
            </a:r>
            <a:r>
              <a:rPr lang="en-US" sz="2400" i="1">
                <a:latin typeface="Times New Roman" panose="02020603050405020304" pitchFamily="18" charset="0"/>
                <a:ea typeface="宋体" panose="02010600030101010101" pitchFamily="2" charset="-122"/>
              </a:rPr>
              <a:t>G</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图甲</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将物体浸没在水面恰好与溢口相平的溢水杯中，用空的小桶接从溢水杯里被物体排开的水，读出这时测力</a:t>
            </a:r>
            <a:r>
              <a:rPr lang="zh-CN" sz="2400">
                <a:latin typeface="Times New Roman" panose="02020603050405020304" pitchFamily="18" charset="0"/>
                <a:ea typeface="宋体" panose="02010600030101010101" pitchFamily="2" charset="-122"/>
              </a:rPr>
              <a:t>计的示数</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图乙</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测出接水后小桶与水所受的总重力</a:t>
            </a:r>
            <a:r>
              <a:rPr lang="en-US" sz="2400" i="1">
                <a:latin typeface="Times New Roman" panose="02020603050405020304" pitchFamily="18" charset="0"/>
                <a:ea typeface="宋体" panose="02010600030101010101" pitchFamily="2" charset="-122"/>
              </a:rPr>
              <a:t>G</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图丙</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④</a:t>
            </a:r>
            <a:r>
              <a:rPr lang="zh-CN" sz="2400">
                <a:ea typeface="宋体" panose="02010600030101010101" pitchFamily="2" charset="-122"/>
              </a:rPr>
              <a:t>将小桶中的水倒出，测出小桶所受的重力</a:t>
            </a:r>
            <a:r>
              <a:rPr lang="en-US" sz="2400" i="1">
                <a:latin typeface="Times New Roman" panose="02020603050405020304" pitchFamily="18" charset="0"/>
                <a:ea typeface="宋体" panose="02010600030101010101" pitchFamily="2" charset="-122"/>
              </a:rPr>
              <a:t>G</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图丁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⑤</a:t>
            </a:r>
            <a:r>
              <a:rPr lang="zh-CN" sz="2400">
                <a:ea typeface="宋体" panose="02010600030101010101" pitchFamily="2" charset="-122"/>
              </a:rPr>
              <a:t>分别计算出物体受到的浮力和排开的水所受的重力，并比较它们的大小是否相同．回答下列问题：</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776095"/>
            <a:ext cx="107937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物体浸没在水中，受到水的浮力</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，被排开的水所受的重力</a:t>
            </a:r>
            <a:r>
              <a:rPr lang="en-US" sz="2400" i="1">
                <a:latin typeface="Times New Roman" panose="02020603050405020304" pitchFamily="18" charset="0"/>
                <a:ea typeface="宋体" panose="02010600030101010101" pitchFamily="2" charset="-122"/>
              </a:rPr>
              <a:t>G</a:t>
            </a:r>
            <a:r>
              <a:rPr lang="zh-CN" sz="2400" baseline="-25000">
                <a:ea typeface="宋体" panose="02010600030101010101" pitchFamily="2" charset="-122"/>
              </a:rPr>
              <a:t>排</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用上述测得量的符号表示</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指出本实验产生误差的原因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写出两点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(a)_____________________________________________________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(b)_____________________________________________________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物体没有完全浸没在水中，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用实验验证阿基米德原理．</a:t>
            </a:r>
            <a:endParaRPr lang="zh-CN" altLang="en-US" sz="2400"/>
          </a:p>
        </p:txBody>
      </p:sp>
      <p:sp>
        <p:nvSpPr>
          <p:cNvPr id="100" name="文本框 99"/>
          <p:cNvSpPr txBox="1"/>
          <p:nvPr/>
        </p:nvSpPr>
        <p:spPr>
          <a:xfrm>
            <a:off x="6383020" y="1858645"/>
            <a:ext cx="127381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G</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F</a:t>
            </a:r>
            <a:endParaRPr lang="zh-CN" altLang="en-US" sz="2400">
              <a:solidFill>
                <a:srgbClr val="FF0000"/>
              </a:solidFill>
              <a:ea typeface="宋体" panose="02010600030101010101" pitchFamily="2" charset="-122"/>
            </a:endParaRPr>
          </a:p>
        </p:txBody>
      </p:sp>
      <p:sp>
        <p:nvSpPr>
          <p:cNvPr id="3" name="文本框 2"/>
          <p:cNvSpPr txBox="1"/>
          <p:nvPr/>
        </p:nvSpPr>
        <p:spPr>
          <a:xfrm>
            <a:off x="902335" y="2401570"/>
            <a:ext cx="15640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G</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G</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sz="2400">
              <a:solidFill>
                <a:srgbClr val="FF0000"/>
              </a:solidFill>
              <a:ea typeface="宋体" panose="02010600030101010101" pitchFamily="2" charset="-122"/>
            </a:endParaRPr>
          </a:p>
        </p:txBody>
      </p:sp>
      <p:sp>
        <p:nvSpPr>
          <p:cNvPr id="4" name="文本框 3"/>
          <p:cNvSpPr txBox="1"/>
          <p:nvPr/>
        </p:nvSpPr>
        <p:spPr>
          <a:xfrm>
            <a:off x="1290320" y="3530600"/>
            <a:ext cx="72396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测力计的精度不够或测量时测力计未保持静止</a:t>
            </a:r>
            <a:endParaRPr lang="zh-CN" altLang="en-US" sz="2400">
              <a:solidFill>
                <a:srgbClr val="FF0000"/>
              </a:solidFill>
              <a:ea typeface="宋体" panose="02010600030101010101" pitchFamily="2" charset="-122"/>
            </a:endParaRPr>
          </a:p>
        </p:txBody>
      </p:sp>
      <p:sp>
        <p:nvSpPr>
          <p:cNvPr id="5" name="文本框 4"/>
          <p:cNvSpPr txBox="1"/>
          <p:nvPr/>
        </p:nvSpPr>
        <p:spPr>
          <a:xfrm>
            <a:off x="1237615" y="4057650"/>
            <a:ext cx="72205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小桶中的水未倒净或排开的水未全部流入小桶</a:t>
            </a:r>
            <a:endParaRPr lang="zh-CN" altLang="en-US" sz="2400">
              <a:solidFill>
                <a:srgbClr val="FF0000"/>
              </a:solidFill>
              <a:ea typeface="宋体" panose="02010600030101010101" pitchFamily="2" charset="-122"/>
            </a:endParaRPr>
          </a:p>
        </p:txBody>
      </p:sp>
      <p:sp>
        <p:nvSpPr>
          <p:cNvPr id="6" name="文本框 5"/>
          <p:cNvSpPr txBox="1"/>
          <p:nvPr/>
        </p:nvSpPr>
        <p:spPr>
          <a:xfrm>
            <a:off x="5222875" y="4619625"/>
            <a:ext cx="7315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286875" y="169672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8" name="组合 7"/>
          <p:cNvGrpSpPr/>
          <p:nvPr/>
        </p:nvGrpSpPr>
        <p:grpSpPr>
          <a:xfrm>
            <a:off x="783590" y="1644650"/>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探究浮力的大小与哪些因素有关</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54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83590" y="2310130"/>
            <a:ext cx="1075118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endParaRPr lang="zh-CN" sz="2400">
              <a:ea typeface="黑体" panose="02010609060101010101" pitchFamily="49" charset="-122"/>
            </a:endParaRPr>
          </a:p>
          <a:p>
            <a:pPr>
              <a:lnSpc>
                <a:spcPct val="150000"/>
              </a:lnSpc>
            </a:pPr>
            <a:r>
              <a:rPr lang="zh-CN" sz="2400">
                <a:ea typeface="黑体" panose="02010609060101010101" pitchFamily="49" charset="-122"/>
              </a:rPr>
              <a:t>【提出猜想与假设】</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浮力的大小可能与物体排开液体的体积、液体的密度和物体浸没在液体中的深度有关</a:t>
            </a:r>
            <a:r>
              <a:rPr lang="zh-CN" sz="2400">
                <a:ea typeface="黑体" panose="02010609060101010101" pitchFamily="49" charset="-122"/>
              </a:rPr>
              <a:t>【设计与进行实验】</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实验原理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称重法：</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G</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弹簧测力计的使用及读数</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6135" y="1382395"/>
            <a:ext cx="105397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探究浮力的大小与物体浸在液体中体积的关系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用弹簧测力计提着同一物体，使物体浸</a:t>
            </a:r>
            <a:r>
              <a:rPr lang="zh-CN" sz="2400">
                <a:latin typeface="Times New Roman" panose="02020603050405020304" pitchFamily="18" charset="0"/>
                <a:ea typeface="宋体" panose="02010600030101010101" pitchFamily="2" charset="-122"/>
              </a:rPr>
              <a:t>入同种液体中的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探究浮力的大小与</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用弹簧测力计提着同一物体，让它分别浸没于不同密度液体的同一深度处</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探究浮力的大小与物体浸在液体中的深度的关系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用弹簧测力计提着同一物体，让它分别浸没于</a:t>
            </a:r>
            <a:r>
              <a:rPr lang="en-US" sz="2400">
                <a:latin typeface="Times New Roman" panose="02020603050405020304" pitchFamily="18" charset="0"/>
                <a:sym typeface="+mn-ea"/>
              </a:rPr>
              <a:t>_____</a:t>
            </a:r>
            <a:r>
              <a:rPr lang="en-US" sz="2400">
                <a:latin typeface="Times New Roman" panose="02020603050405020304" pitchFamily="18" charset="0"/>
                <a:ea typeface="宋体" panose="02010600030101010101" pitchFamily="2" charset="-122"/>
              </a:rPr>
              <a:t>_______________)5. </a:t>
            </a:r>
            <a:r>
              <a:rPr lang="zh-CN" sz="2400">
                <a:ea typeface="宋体" panose="02010600030101010101" pitchFamily="2" charset="-122"/>
              </a:rPr>
              <a:t>实验方案的设计、实验步骤的补充</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注意使用控制变量法</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4399280" y="2561590"/>
            <a:ext cx="1292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体积</a:t>
            </a:r>
            <a:endParaRPr lang="zh-CN" altLang="en-US" sz="2400">
              <a:solidFill>
                <a:srgbClr val="FF0000"/>
              </a:solidFill>
              <a:ea typeface="宋体" panose="02010600030101010101" pitchFamily="2" charset="-122"/>
            </a:endParaRPr>
          </a:p>
        </p:txBody>
      </p:sp>
      <p:sp>
        <p:nvSpPr>
          <p:cNvPr id="3" name="文本框 2"/>
          <p:cNvSpPr txBox="1"/>
          <p:nvPr/>
        </p:nvSpPr>
        <p:spPr>
          <a:xfrm>
            <a:off x="3885565" y="3175635"/>
            <a:ext cx="19024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液体密度</a:t>
            </a:r>
            <a:endParaRPr lang="zh-CN" altLang="en-US" sz="2400">
              <a:solidFill>
                <a:srgbClr val="FF0000"/>
              </a:solidFill>
              <a:ea typeface="宋体" panose="02010600030101010101" pitchFamily="2" charset="-122"/>
            </a:endParaRPr>
          </a:p>
        </p:txBody>
      </p:sp>
      <p:sp>
        <p:nvSpPr>
          <p:cNvPr id="4" name="文本框 3"/>
          <p:cNvSpPr txBox="1"/>
          <p:nvPr/>
        </p:nvSpPr>
        <p:spPr>
          <a:xfrm>
            <a:off x="3705225" y="4770120"/>
            <a:ext cx="32302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同种液体的不同深度</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5045" y="1066165"/>
            <a:ext cx="10539730"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【分析数据和现象，总结结论】</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实验图像的绘制与分析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当物体逐渐浸入液体中，测力计示数不断减小，浮力增大，物体浸没在液体中后，测力计示数不变，浮力不变</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927"/>
          <p:cNvPicPr>
            <a:picLocks noChangeAspect="1"/>
          </p:cNvPicPr>
          <p:nvPr/>
        </p:nvPicPr>
        <p:blipFill>
          <a:blip r:embed="rId1"/>
          <a:stretch>
            <a:fillRect/>
          </a:stretch>
        </p:blipFill>
        <p:spPr>
          <a:xfrm>
            <a:off x="3489325" y="3121025"/>
            <a:ext cx="5551805" cy="2012950"/>
          </a:xfrm>
          <a:prstGeom prst="rect">
            <a:avLst/>
          </a:prstGeom>
          <a:noFill/>
          <a:ln w="9525">
            <a:noFill/>
          </a:ln>
        </p:spPr>
      </p:pic>
      <p:sp>
        <p:nvSpPr>
          <p:cNvPr id="3" name="文本框 2"/>
          <p:cNvSpPr txBox="1"/>
          <p:nvPr/>
        </p:nvSpPr>
        <p:spPr>
          <a:xfrm>
            <a:off x="1065530" y="5455285"/>
            <a:ext cx="1040003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根据实验数据，分析总结浮力大小的影响因素</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8965" y="732790"/>
            <a:ext cx="11235055" cy="5775960"/>
          </a:xfrm>
          <a:prstGeom prst="rect">
            <a:avLst/>
          </a:prstGeom>
          <a:noFill/>
          <a:ln w="9525">
            <a:noFill/>
          </a:ln>
        </p:spPr>
        <p:txBody>
          <a:bodyPr wrap="square">
            <a:spAutoFit/>
          </a:bodyPr>
          <a:p>
            <a:pPr>
              <a:lnSpc>
                <a:spcPct val="140000"/>
              </a:lnSpc>
            </a:pPr>
            <a:r>
              <a:rPr lang="zh-CN" sz="2400">
                <a:ea typeface="黑体" panose="02010609060101010101" pitchFamily="49" charset="-122"/>
                <a:sym typeface="+mn-ea"/>
              </a:rPr>
              <a:t>【交流与反思】</a:t>
            </a:r>
            <a:endParaRPr lang="zh-CN" altLang="en-US" sz="2400"/>
          </a:p>
          <a:p>
            <a:pPr>
              <a:lnSpc>
                <a:spcPct val="14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探究浮力大小与液体密度有关时，换用不同液体进行多次测量的目的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使结论具有</a:t>
            </a:r>
            <a:r>
              <a:rPr lang="en-US" sz="2400">
                <a:latin typeface="Times New Roman" panose="02020603050405020304" pitchFamily="18" charset="0"/>
                <a:ea typeface="宋体" panose="02010600030101010101" pitchFamily="2" charset="-122"/>
              </a:rPr>
              <a:t>________)9. </a:t>
            </a:r>
            <a:r>
              <a:rPr lang="en-US" sz="2400" i="1">
                <a:latin typeface="Times New Roman" panose="02020603050405020304" pitchFamily="18" charset="0"/>
                <a:ea typeface="宋体" panose="02010600030101010101" pitchFamily="2" charset="-122"/>
              </a:rPr>
              <a:t>F</a:t>
            </a:r>
            <a:r>
              <a:rPr lang="zh-CN" sz="2400" baseline="-25000">
                <a:ea typeface="宋体" panose="02010600030101010101" pitchFamily="2" charset="-122"/>
              </a:rPr>
              <a:t>浮</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ρ</a:t>
            </a:r>
            <a:r>
              <a:rPr lang="zh-CN" sz="2400" baseline="-25000">
                <a:ea typeface="宋体" panose="02010600030101010101" pitchFamily="2" charset="-122"/>
              </a:rPr>
              <a:t>液</a:t>
            </a:r>
            <a:r>
              <a:rPr lang="en-US" sz="2400" i="1">
                <a:latin typeface="Times New Roman" panose="02020603050405020304" pitchFamily="18" charset="0"/>
                <a:ea typeface="宋体" panose="02010600030101010101" pitchFamily="2" charset="-122"/>
              </a:rPr>
              <a:t>gV</a:t>
            </a:r>
            <a:r>
              <a:rPr lang="zh-CN" sz="2400" baseline="-25000">
                <a:ea typeface="宋体" panose="02010600030101010101" pitchFamily="2" charset="-122"/>
              </a:rPr>
              <a:t>排</a:t>
            </a:r>
            <a:r>
              <a:rPr lang="zh-CN" sz="2400">
                <a:ea typeface="宋体" panose="02010600030101010101" pitchFamily="2" charset="-122"/>
              </a:rPr>
              <a:t>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计算液体的密度、物体排开液体的体积、物体受到的浮力，判断物体的浮沉等</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实验方法的改进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实验时将弹簧测力计固定在铁架台上，使物体悬在空烧杯中，向烧杯中逐渐加水，可以保证弹簧测力计的示数稳定，方便读数</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实验误差分析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实验时若先测量物体在水中的浮力，再测量物体的重力，会导致浮力的测量结果偏</a:t>
            </a:r>
            <a:r>
              <a:rPr lang="en-US" sz="2400">
                <a:latin typeface="Times New Roman" panose="02020603050405020304" pitchFamily="18" charset="0"/>
                <a:ea typeface="宋体" panose="02010600030101010101" pitchFamily="2" charset="-122"/>
              </a:rPr>
              <a:t>________)</a:t>
            </a:r>
            <a:r>
              <a:rPr lang="zh-CN" sz="2400">
                <a:ea typeface="黑体" panose="02010609060101010101" pitchFamily="49" charset="-122"/>
              </a:rPr>
              <a:t>实验结论：</a:t>
            </a:r>
            <a:r>
              <a:rPr lang="zh-CN" sz="2400">
                <a:ea typeface="宋体" panose="02010600030101010101" pitchFamily="2" charset="-122"/>
              </a:rPr>
              <a:t>物体在液体中所受浮力的大小不仅与液体的密度有关，还与物体排开液体的体积有关，而与物体浸没在液体中的深度无关．</a:t>
            </a:r>
            <a:endParaRPr lang="zh-CN" altLang="en-US" sz="2400"/>
          </a:p>
        </p:txBody>
      </p:sp>
      <p:sp>
        <p:nvSpPr>
          <p:cNvPr id="3" name="文本框 2"/>
          <p:cNvSpPr txBox="1"/>
          <p:nvPr/>
        </p:nvSpPr>
        <p:spPr>
          <a:xfrm>
            <a:off x="1110615" y="1855470"/>
            <a:ext cx="1263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普遍性</a:t>
            </a:r>
            <a:endParaRPr lang="zh-CN" altLang="en-US" sz="2400">
              <a:solidFill>
                <a:srgbClr val="FF0000"/>
              </a:solidFill>
              <a:ea typeface="宋体" panose="02010600030101010101" pitchFamily="2" charset="-122"/>
            </a:endParaRPr>
          </a:p>
        </p:txBody>
      </p:sp>
      <p:sp>
        <p:nvSpPr>
          <p:cNvPr id="4" name="文本框 3"/>
          <p:cNvSpPr txBox="1"/>
          <p:nvPr/>
        </p:nvSpPr>
        <p:spPr>
          <a:xfrm>
            <a:off x="3444875" y="4928870"/>
            <a:ext cx="7404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UNIT_TABLE_BEAUTIFY" val="smartTable{388a81d3-971e-4e42-b678-e133842db3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5070</Words>
  <Application>WPS 演示</Application>
  <PresentationFormat>宽屏</PresentationFormat>
  <Paragraphs>291</Paragraphs>
  <Slides>25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8" baseType="lpstr">
      <vt:lpstr>Arial</vt:lpstr>
      <vt:lpstr>宋体</vt:lpstr>
      <vt:lpstr>Wingdings</vt:lpstr>
      <vt:lpstr>Times New Roman</vt:lpstr>
      <vt:lpstr>黑体</vt:lpstr>
      <vt:lpstr>微软雅黑</vt:lpstr>
      <vt:lpstr>楷体_GB2312</vt:lpstr>
      <vt:lpstr>新宋体</vt:lpstr>
      <vt:lpstr>仿宋_GB2312</vt:lpstr>
      <vt:lpstr>仿宋</vt:lpstr>
      <vt:lpstr>Calibri</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