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5" r:id="rId3"/>
    <p:sldMasterId id="2147483697" r:id="rId4"/>
    <p:sldMasterId id="2147483709" r:id="rId5"/>
  </p:sldMasterIdLst>
  <p:notesMasterIdLst>
    <p:notesMasterId r:id="rId36"/>
  </p:notesMasterIdLst>
  <p:sldIdLst>
    <p:sldId id="313" r:id="rId6"/>
    <p:sldId id="258" r:id="rId7"/>
    <p:sldId id="310" r:id="rId8"/>
    <p:sldId id="312" r:id="rId9"/>
    <p:sldId id="308" r:id="rId10"/>
    <p:sldId id="280" r:id="rId11"/>
    <p:sldId id="282" r:id="rId12"/>
    <p:sldId id="309" r:id="rId13"/>
    <p:sldId id="275" r:id="rId14"/>
    <p:sldId id="284" r:id="rId15"/>
    <p:sldId id="278" r:id="rId16"/>
    <p:sldId id="285" r:id="rId17"/>
    <p:sldId id="287" r:id="rId18"/>
    <p:sldId id="288" r:id="rId19"/>
    <p:sldId id="289" r:id="rId20"/>
    <p:sldId id="290" r:id="rId21"/>
    <p:sldId id="291" r:id="rId22"/>
    <p:sldId id="311" r:id="rId23"/>
    <p:sldId id="292" r:id="rId24"/>
    <p:sldId id="293" r:id="rId25"/>
    <p:sldId id="294" r:id="rId26"/>
    <p:sldId id="300" r:id="rId27"/>
    <p:sldId id="299" r:id="rId28"/>
    <p:sldId id="295" r:id="rId29"/>
    <p:sldId id="303" r:id="rId30"/>
    <p:sldId id="307" r:id="rId31"/>
    <p:sldId id="298" r:id="rId32"/>
    <p:sldId id="296" r:id="rId33"/>
    <p:sldId id="304" r:id="rId34"/>
    <p:sldId id="306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9C9C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-108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5B4CE-A489-45C4-83DD-9A07DD53532A}" type="datetimeFigureOut">
              <a:rPr lang="zh-CN" altLang="en-US" smtClean="0"/>
              <a:pPr/>
              <a:t>2019/4/18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85537-5D59-4100-B4B8-37B0536445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54F0C49-DDE8-43DD-9EA9-9723962E766D}" type="slidenum">
              <a:rPr lang="en-US" altLang="zh-CN">
                <a:solidFill>
                  <a:srgbClr val="000000"/>
                </a:solidFill>
              </a:rPr>
              <a:pPr/>
              <a:t>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85537-5D59-4100-B4B8-37B0536445C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85537-5D59-4100-B4B8-37B0536445C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B5A4909-B41E-414C-A8D4-1432EF825C9C}" type="slidenum">
              <a:rPr lang="en-US" altLang="zh-CN">
                <a:solidFill>
                  <a:srgbClr val="000000"/>
                </a:solidFill>
              </a:rPr>
              <a:pPr/>
              <a:t>12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58764FBA-4F07-4771-AC2E-6BC9BEC124B5}" type="slidenum">
              <a:rPr lang="zh-CN" altLang="en-US"/>
              <a:pPr/>
              <a:t>16</a:t>
            </a:fld>
            <a:endParaRPr lang="en-US" altLang="zh-CN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DC3EE-231D-4796-8213-295C9DD2657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7B77B-1460-4A29-B87C-3E01671859B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427A-B353-4528-84C9-7A1AC31BEA4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3200" b="1">
              <a:solidFill>
                <a:srgbClr val="66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altLang="zh-CN" noProof="0" smtClean="0"/>
              <a:t>单击此处编辑母版标题样式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200"/>
            </a:lvl1pPr>
          </a:lstStyle>
          <a:p>
            <a:pPr lvl="0"/>
            <a:r>
              <a:rPr lang="en-US" altLang="zh-CN" noProof="0" smtClean="0"/>
              <a:t>单击此处编辑母版副标题样式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8BA2F96-92B5-4E48-9644-05AEC214AD0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grpSp>
        <p:nvGrpSpPr>
          <p:cNvPr id="77832" name="Group 8"/>
          <p:cNvGrpSpPr/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77833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34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35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36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37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38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39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40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41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42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43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44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45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46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47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48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49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50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51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52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53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54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55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56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57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58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59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60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62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863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7864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3200" b="1">
              <a:solidFill>
                <a:srgbClr val="66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C7CAE-A007-4FC8-ABAB-59C2B05009D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B7D96-CB1B-495C-B7A4-1899DBD8831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F956F-54D7-47A4-8FAF-12D6ECF28A5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C4451-8615-4AC1-8865-3E48E0EA8EC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8A97D-D45A-4985-9692-874E4714EB4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1D085-6C5E-4558-ADA2-125568018EE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509D4-7977-4A10-97DA-F702740B990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1F275-3485-428A-9ABE-B72883F9D2A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3DE3D-79B9-4798-89EC-CA994216436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68C34-87C0-4A58-9B99-5959079D1E5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ED713-9EDE-4C7C-A1D4-C8714A4C762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016000" y="762001"/>
            <a:ext cx="10566400" cy="53244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2847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75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370" y="6242050"/>
            <a:ext cx="783492" cy="488950"/>
          </a:xfrm>
        </p:spPr>
        <p:txBody>
          <a:bodyPr/>
          <a:lstStyle>
            <a:lvl1pPr>
              <a:defRPr/>
            </a:lvl1pPr>
          </a:lstStyle>
          <a:p>
            <a:fld id="{F237B2BD-4B05-481A-B9D5-E3DACDBFD14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BFA09-24FD-4498-8A41-C2B4D308DAE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DC3EE-231D-4796-8213-295C9DD2657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1F275-3485-428A-9ABE-B72883F9D2A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BFA09-24FD-4498-8A41-C2B4D308DAE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FE45F-0491-4D21-A7B4-F57F1BDD7F4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7043B-136F-4151-86BA-3B6E01000D2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FE45F-0491-4D21-A7B4-F57F1BDD7F4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4A1D-00A6-43A9-9D84-54007010235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B374F-301A-4A05-9EB4-7C60D25A184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1239A-0095-4F83-8DE7-48040D58C10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1E253-67EC-488D-AB31-412D95B9668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7B77B-1460-4A29-B87C-3E01671859B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427A-B353-4528-84C9-7A1AC31BEA4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DC3EE-231D-4796-8213-295C9DD2657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1F275-3485-428A-9ABE-B72883F9D2A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BFA09-24FD-4498-8A41-C2B4D308DAE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FE45F-0491-4D21-A7B4-F57F1BDD7F4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7043B-136F-4151-86BA-3B6E01000D2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7043B-136F-4151-86BA-3B6E01000D2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4A1D-00A6-43A9-9D84-54007010235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B374F-301A-4A05-9EB4-7C60D25A184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1239A-0095-4F83-8DE7-48040D58C10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1E253-67EC-488D-AB31-412D95B9668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7B77B-1460-4A29-B87C-3E01671859B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427A-B353-4528-84C9-7A1AC31BEA4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4A1D-00A6-43A9-9D84-54007010235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B374F-301A-4A05-9EB4-7C60D25A184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1239A-0095-4F83-8DE7-48040D58C10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1E253-67EC-488D-AB31-412D95B9668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222995-3F5A-42B7-8A89-77E0CF0AB1AA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 sz="3200" b="1">
              <a:solidFill>
                <a:srgbClr val="66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altLang="zh-CN" smtClean="0"/>
              <a:t>单击此处编辑母版标题样式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smtClean="0"/>
              <a:t>单击此处编辑母版文本样式</a:t>
            </a:r>
          </a:p>
          <a:p>
            <a:pPr lvl="1"/>
            <a:r>
              <a:rPr lang="en-US" altLang="zh-CN" smtClean="0"/>
              <a:t>第二级</a:t>
            </a:r>
          </a:p>
          <a:p>
            <a:pPr lvl="2"/>
            <a:r>
              <a:rPr lang="en-US" altLang="zh-CN" smtClean="0"/>
              <a:t>第三级</a:t>
            </a:r>
          </a:p>
          <a:p>
            <a:pPr lvl="3"/>
            <a:r>
              <a:rPr lang="en-US" altLang="zh-CN" smtClean="0"/>
              <a:t>第四级</a:t>
            </a:r>
          </a:p>
          <a:p>
            <a:pPr lvl="4"/>
            <a:r>
              <a:rPr lang="en-US" altLang="zh-CN" smtClean="0"/>
              <a:t>第五级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0" sz="1000" b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0" sz="1000" b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kumimoji="0" sz="1000" b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015637-C5A9-4225-9F20-99486F3AC28B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grpSp>
        <p:nvGrpSpPr>
          <p:cNvPr id="76808" name="Group 8"/>
          <p:cNvGrpSpPr/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76809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10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13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14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15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16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17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18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19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20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21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22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23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24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25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26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27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28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29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30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31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32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33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34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35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36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37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38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39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3200" b="1">
                <a:solidFill>
                  <a:srgbClr val="66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9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98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400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430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930" indent="-31623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anose="05000000000000000000" pitchFamily="2" charset="2"/>
        <a:buChar char="z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anose="05000000000000000000" pitchFamily="2" charset="2"/>
        <a:buChar char="z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anose="05000000000000000000" pitchFamily="2" charset="2"/>
        <a:buChar char="z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anose="05000000000000000000" pitchFamily="2" charset="2"/>
        <a:buChar char="z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996633"/>
        </a:buClr>
        <a:buSzPct val="70000"/>
        <a:buFont typeface="Wingdings" panose="05000000000000000000" pitchFamily="2" charset="2"/>
        <a:buChar char="z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222995-3F5A-42B7-8A89-77E0CF0AB1AA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222995-3F5A-42B7-8A89-77E0CF0AB1AA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23.xml"/><Relationship Id="rId1" Type="http://schemas.openxmlformats.org/officeDocument/2006/relationships/video" Target="../media/media5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6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8.xml"/><Relationship Id="rId1" Type="http://schemas.openxmlformats.org/officeDocument/2006/relationships/video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video" Target="../media/media3.mp4"/><Relationship Id="rId6" Type="http://schemas.openxmlformats.org/officeDocument/2006/relationships/image" Target="../media/image10.png"/><Relationship Id="rId5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4.mp4"/><Relationship Id="rId5" Type="http://schemas.openxmlformats.org/officeDocument/2006/relationships/image" Target="../media/image13.png"/><Relationship Id="rId4" Type="http://schemas.microsoft.com/office/2007/relationships/media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68813" y="1177409"/>
            <a:ext cx="67649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dirty="0" smtClean="0">
                <a:solidFill>
                  <a:srgbClr val="00B0F0"/>
                </a:solidFill>
              </a:rPr>
              <a:t>9.4</a:t>
            </a:r>
            <a:r>
              <a:rPr lang="zh-CN" altLang="en-US" sz="8000" b="1" dirty="0" smtClean="0">
                <a:solidFill>
                  <a:srgbClr val="00B0F0"/>
                </a:solidFill>
              </a:rPr>
              <a:t>神奇的升力</a:t>
            </a:r>
            <a:endParaRPr lang="zh-CN" altLang="en-US" sz="8000" dirty="0">
              <a:solidFill>
                <a:srgbClr val="00B0F0"/>
              </a:solidFill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0" y="2716040"/>
            <a:ext cx="4857750" cy="34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8190" y="2643982"/>
            <a:ext cx="3355975" cy="288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1960563" y="24606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3366"/>
              </a:solidFill>
            </a:endParaRPr>
          </a:p>
        </p:txBody>
      </p:sp>
      <p:sp>
        <p:nvSpPr>
          <p:cNvPr id="58392" name="Rectangle 24"/>
          <p:cNvSpPr>
            <a:spLocks noChangeArrowheads="1"/>
          </p:cNvSpPr>
          <p:nvPr/>
        </p:nvSpPr>
        <p:spPr bwMode="auto">
          <a:xfrm>
            <a:off x="348342" y="293914"/>
            <a:ext cx="942783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FF0066"/>
                </a:solidFill>
              </a:rPr>
              <a:t>    用</a:t>
            </a:r>
            <a:r>
              <a:rPr lang="zh-CN" altLang="en-US" sz="3600" b="1" dirty="0">
                <a:solidFill>
                  <a:srgbClr val="FF0066"/>
                </a:solidFill>
              </a:rPr>
              <a:t>注射器向两个小船中间喷射</a:t>
            </a:r>
            <a:r>
              <a:rPr lang="zh-CN" altLang="en-US" sz="3600" b="1" dirty="0" smtClean="0">
                <a:solidFill>
                  <a:srgbClr val="FF0066"/>
                </a:solidFill>
              </a:rPr>
              <a:t>水会产生</a:t>
            </a:r>
            <a:r>
              <a:rPr lang="zh-CN" altLang="en-US" sz="3600" b="1" dirty="0">
                <a:solidFill>
                  <a:srgbClr val="FF0066"/>
                </a:solidFill>
              </a:rPr>
              <a:t>水流，</a:t>
            </a:r>
            <a:r>
              <a:rPr lang="zh-CN" altLang="en-US" sz="3600" b="1" dirty="0" smtClean="0">
                <a:solidFill>
                  <a:srgbClr val="FF0066"/>
                </a:solidFill>
              </a:rPr>
              <a:t>通过</a:t>
            </a:r>
            <a:r>
              <a:rPr lang="zh-CN" altLang="en-US" sz="3600" b="1" dirty="0">
                <a:solidFill>
                  <a:srgbClr val="FF0066"/>
                </a:solidFill>
              </a:rPr>
              <a:t>小船</a:t>
            </a:r>
            <a:r>
              <a:rPr lang="zh-CN" altLang="en-US" sz="3600" b="1" dirty="0" smtClean="0">
                <a:solidFill>
                  <a:srgbClr val="FF0066"/>
                </a:solidFill>
              </a:rPr>
              <a:t>运动</a:t>
            </a:r>
            <a:r>
              <a:rPr lang="zh-CN" altLang="en-US" sz="3600" b="1" dirty="0">
                <a:solidFill>
                  <a:srgbClr val="FF0066"/>
                </a:solidFill>
              </a:rPr>
              <a:t>状况分析判断流体流速与压强的关系！</a:t>
            </a:r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348342" y="2740378"/>
            <a:ext cx="759742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FF0066"/>
                </a:solidFill>
              </a:rPr>
              <a:t>现象：</a:t>
            </a:r>
            <a:r>
              <a:rPr lang="zh-CN" altLang="en-US" sz="3600" b="1" dirty="0">
                <a:solidFill>
                  <a:srgbClr val="003366"/>
                </a:solidFill>
              </a:rPr>
              <a:t>两</a:t>
            </a:r>
            <a:r>
              <a:rPr lang="zh-CN" altLang="en-US" sz="3600" b="1" dirty="0" smtClean="0">
                <a:solidFill>
                  <a:srgbClr val="003366"/>
                </a:solidFill>
              </a:rPr>
              <a:t>小船向中间靠近</a:t>
            </a:r>
            <a:endParaRPr lang="zh-CN" altLang="en-US" sz="3600" b="1" dirty="0">
              <a:solidFill>
                <a:srgbClr val="0033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FF0066"/>
                </a:solidFill>
              </a:rPr>
              <a:t>原因：</a:t>
            </a:r>
            <a:r>
              <a:rPr lang="zh-CN" altLang="en-US" sz="3600" b="1" dirty="0">
                <a:solidFill>
                  <a:srgbClr val="003366"/>
                </a:solidFill>
              </a:rPr>
              <a:t>向</a:t>
            </a:r>
            <a:r>
              <a:rPr lang="zh-CN" altLang="en-US" sz="3600" b="1" dirty="0" smtClean="0">
                <a:solidFill>
                  <a:srgbClr val="003366"/>
                </a:solidFill>
              </a:rPr>
              <a:t>两船</a:t>
            </a:r>
            <a:r>
              <a:rPr lang="zh-CN" altLang="en-US" sz="3600" b="1" dirty="0">
                <a:solidFill>
                  <a:srgbClr val="003366"/>
                </a:solidFill>
              </a:rPr>
              <a:t>中间喷水，</a:t>
            </a:r>
            <a:r>
              <a:rPr lang="zh-CN" altLang="en-US" sz="3600" b="1" dirty="0" smtClean="0">
                <a:solidFill>
                  <a:srgbClr val="003366"/>
                </a:solidFill>
              </a:rPr>
              <a:t>中间水的流速大，压强小，两船外侧水的流速小，压强大，小船内外侧的压强差使两小船向中间靠近</a:t>
            </a:r>
            <a:r>
              <a:rPr lang="zh-CN" altLang="en-US" sz="3600" b="1" dirty="0">
                <a:solidFill>
                  <a:srgbClr val="003366"/>
                </a:solidFill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82057" y="990601"/>
            <a:ext cx="87811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 </a:t>
            </a:r>
            <a:r>
              <a:rPr kumimoji="1"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  </a:t>
            </a:r>
            <a:r>
              <a:rPr kumimoji="1" lang="zh-CN" altLang="en-US" sz="4800" dirty="0" smtClean="0">
                <a:latin typeface="Times New Roman" panose="02020603050405020304" pitchFamily="18" charset="0"/>
                <a:ea typeface="华文行楷" panose="02010800040101010101" pitchFamily="2" charset="-122"/>
              </a:rPr>
              <a:t>总结：</a:t>
            </a:r>
            <a:r>
              <a:rPr kumimoji="1" lang="zh-CN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流体</a:t>
            </a:r>
            <a:r>
              <a:rPr kumimoji="1"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压强与流速的</a:t>
            </a:r>
            <a:r>
              <a:rPr kumimoji="1" lang="zh-CN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关系</a:t>
            </a:r>
            <a:endParaRPr kumimoji="1"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07823" y="3051672"/>
            <a:ext cx="81717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4800">
                <a:solidFill>
                  <a:srgbClr val="333399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　</a:t>
            </a:r>
            <a:r>
              <a:rPr kumimoji="1" lang="zh-CN" altLang="en-US" sz="4800" smtClean="0">
                <a:solidFill>
                  <a:srgbClr val="333399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在流体中，流速</a:t>
            </a:r>
            <a:r>
              <a:rPr kumimoji="1" lang="zh-CN" altLang="en-US" sz="4800" dirty="0">
                <a:solidFill>
                  <a:srgbClr val="333399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大的地方压强</a:t>
            </a:r>
            <a:r>
              <a:rPr kumimoji="1" lang="zh-CN" altLang="en-US" sz="4800" smtClean="0">
                <a:solidFill>
                  <a:srgbClr val="333399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小，流速</a:t>
            </a:r>
            <a:r>
              <a:rPr kumimoji="1" lang="zh-CN" altLang="en-US" sz="4800" dirty="0">
                <a:solidFill>
                  <a:srgbClr val="333399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小的地方压强大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utoUpdateAnimBg="0"/>
      <p:bldP spid="819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208213" y="333375"/>
            <a:ext cx="4800600" cy="19812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30723" name="WordArt 3"/>
          <p:cNvSpPr>
            <a:spLocks noChangeArrowheads="1" noChangeShapeType="1" noTextEdit="1"/>
          </p:cNvSpPr>
          <p:nvPr/>
        </p:nvSpPr>
        <p:spPr bwMode="auto">
          <a:xfrm>
            <a:off x="3429000" y="838200"/>
            <a:ext cx="2438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宋体" panose="02010600030101010101" pitchFamily="2" charset="-122"/>
              </a:rPr>
              <a:t>想一想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429000" y="4117296"/>
            <a:ext cx="5486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000000"/>
                </a:solidFill>
                <a:latin typeface="+mn-ea"/>
              </a:rPr>
              <a:t>生活中有哪些与此规律有关的事例？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189062" y="2543288"/>
            <a:ext cx="5789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流体压强与流速关系应用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AutoShape 6"/>
          <p:cNvSpPr>
            <a:spLocks noChangeArrowheads="1"/>
          </p:cNvSpPr>
          <p:nvPr/>
        </p:nvSpPr>
        <p:spPr bwMode="auto">
          <a:xfrm>
            <a:off x="4167075" y="852743"/>
            <a:ext cx="3962400" cy="2743200"/>
          </a:xfrm>
          <a:prstGeom prst="cloudCallout">
            <a:avLst>
              <a:gd name="adj1" fmla="val 26565"/>
              <a:gd name="adj2" fmla="val -2331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zh-CN"/>
          </a:p>
        </p:txBody>
      </p:sp>
      <p:sp>
        <p:nvSpPr>
          <p:cNvPr id="624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 dirty="0"/>
              <a:t>思考：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955" y="4326448"/>
            <a:ext cx="11006667" cy="1690530"/>
          </a:xfrm>
        </p:spPr>
        <p:txBody>
          <a:bodyPr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1" lang="zh-CN" altLang="en-US" sz="4400" b="1" dirty="0" smtClean="0"/>
              <a:t>  几十</a:t>
            </a:r>
            <a:r>
              <a:rPr kumimoji="1" lang="zh-CN" altLang="en-US" sz="4400" b="1" dirty="0"/>
              <a:t>吨甚至上百吨重的飞机</a:t>
            </a:r>
            <a:r>
              <a:rPr kumimoji="1" lang="zh-CN" altLang="en-US" sz="4400" b="1" dirty="0" smtClean="0"/>
              <a:t>为什么能腾空</a:t>
            </a:r>
            <a:r>
              <a:rPr kumimoji="1" lang="zh-CN" altLang="en-US" sz="4400" b="1" dirty="0"/>
              <a:t>而起，在空中</a:t>
            </a:r>
            <a:r>
              <a:rPr kumimoji="1" lang="zh-CN" altLang="en-US" sz="4400" b="1" dirty="0" smtClean="0"/>
              <a:t>飞行呢</a:t>
            </a:r>
            <a:r>
              <a:rPr kumimoji="1" lang="zh-CN" altLang="en-US" sz="4400" b="1" dirty="0"/>
              <a:t>？</a:t>
            </a:r>
            <a:r>
              <a:rPr kumimoji="1" lang="zh-CN" altLang="en-US" sz="4400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zh-CN" sz="4400" dirty="0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 rot="-897654">
            <a:off x="4405199" y="1552831"/>
            <a:ext cx="3486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FF0066"/>
                </a:solidFill>
              </a:rPr>
              <a:t>飞机存在什么样的奥秘呢？</a:t>
            </a:r>
          </a:p>
        </p:txBody>
      </p:sp>
      <p:pic>
        <p:nvPicPr>
          <p:cNvPr id="6" name="Picture 3" descr="20061109051959191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3599543" cy="23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飞机图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2971" y="952302"/>
            <a:ext cx="3333979" cy="25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nimBg="1"/>
      <p:bldP spid="624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20061109051959191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4622800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3492" name="Group 4"/>
          <p:cNvGrpSpPr/>
          <p:nvPr/>
        </p:nvGrpSpPr>
        <p:grpSpPr bwMode="auto">
          <a:xfrm>
            <a:off x="5551488" y="1125538"/>
            <a:ext cx="2889250" cy="838200"/>
            <a:chOff x="3456" y="1344"/>
            <a:chExt cx="1680" cy="528"/>
          </a:xfrm>
        </p:grpSpPr>
        <p:sp>
          <p:nvSpPr>
            <p:cNvPr id="63493" name="AutoShape 5"/>
            <p:cNvSpPr>
              <a:spLocks noChangeArrowheads="1"/>
            </p:cNvSpPr>
            <p:nvPr/>
          </p:nvSpPr>
          <p:spPr bwMode="auto">
            <a:xfrm>
              <a:off x="3456" y="1344"/>
              <a:ext cx="1680" cy="528"/>
            </a:xfrm>
            <a:prstGeom prst="wedgeRectCallout">
              <a:avLst>
                <a:gd name="adj1" fmla="val -63394"/>
                <a:gd name="adj2" fmla="val 131819"/>
              </a:avLst>
            </a:prstGeom>
            <a:noFill/>
            <a:ln w="38100" cap="sq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kumimoji="1" lang="zh-CN" altLang="zh-CN" sz="240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63494" name="Object 6"/>
            <p:cNvGraphicFramePr>
              <a:graphicFrameLocks noChangeAspect="1"/>
            </p:cNvGraphicFramePr>
            <p:nvPr/>
          </p:nvGraphicFramePr>
          <p:xfrm>
            <a:off x="3504" y="1392"/>
            <a:ext cx="1632" cy="462"/>
          </p:xfrm>
          <a:graphic>
            <a:graphicData uri="http://schemas.openxmlformats.org/presentationml/2006/ole">
              <p:oleObj spid="_x0000_s3201" name="BMP 图象" r:id="rId4" imgW="1523810" imgH="504762" progId="PBrush">
                <p:embed/>
              </p:oleObj>
            </a:graphicData>
          </a:graphic>
        </p:graphicFrame>
      </p:grp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372112" y="5284788"/>
            <a:ext cx="52619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机翼的形状是：</a:t>
            </a:r>
            <a:r>
              <a:rPr lang="zh-CN" altLang="en-US" sz="2800" b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</a:t>
            </a:r>
            <a:endParaRPr lang="zh-CN" altLang="en-US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3208655" y="5328445"/>
            <a:ext cx="27305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上凸下平的</a:t>
            </a: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8236563" y="2666206"/>
            <a:ext cx="25010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1" lang="zh-CN" alt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飞机的机翼</a:t>
            </a:r>
          </a:p>
        </p:txBody>
      </p:sp>
      <p:pic>
        <p:nvPicPr>
          <p:cNvPr id="63502" name="Picture 14" descr="飞机图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711576"/>
            <a:ext cx="5283200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272326" y="432297"/>
            <a:ext cx="41456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zh-CN" altLang="en-US" sz="4400" b="1" dirty="0">
                <a:solidFill>
                  <a:schemeClr val="tx2"/>
                </a:solidFill>
              </a:rPr>
              <a:t>二、飞机的升力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02343" y="4008680"/>
            <a:ext cx="3420152" cy="1609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/>
      <p:bldP spid="635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reeform 2"/>
          <p:cNvSpPr/>
          <p:nvPr/>
        </p:nvSpPr>
        <p:spPr bwMode="auto">
          <a:xfrm>
            <a:off x="7086600" y="762001"/>
            <a:ext cx="2522538" cy="708025"/>
          </a:xfrm>
          <a:custGeom>
            <a:avLst/>
            <a:gdLst>
              <a:gd name="T0" fmla="*/ 3 w 1466"/>
              <a:gd name="T1" fmla="*/ 296 h 446"/>
              <a:gd name="T2" fmla="*/ 51 w 1466"/>
              <a:gd name="T3" fmla="*/ 200 h 446"/>
              <a:gd name="T4" fmla="*/ 147 w 1466"/>
              <a:gd name="T5" fmla="*/ 104 h 446"/>
              <a:gd name="T6" fmla="*/ 387 w 1466"/>
              <a:gd name="T7" fmla="*/ 8 h 446"/>
              <a:gd name="T8" fmla="*/ 771 w 1466"/>
              <a:gd name="T9" fmla="*/ 56 h 446"/>
              <a:gd name="T10" fmla="*/ 1203 w 1466"/>
              <a:gd name="T11" fmla="*/ 200 h 446"/>
              <a:gd name="T12" fmla="*/ 1395 w 1466"/>
              <a:gd name="T13" fmla="*/ 296 h 446"/>
              <a:gd name="T14" fmla="*/ 1443 w 1466"/>
              <a:gd name="T15" fmla="*/ 344 h 446"/>
              <a:gd name="T16" fmla="*/ 1254 w 1466"/>
              <a:gd name="T17" fmla="*/ 377 h 446"/>
              <a:gd name="T18" fmla="*/ 1029 w 1466"/>
              <a:gd name="T19" fmla="*/ 422 h 446"/>
              <a:gd name="T20" fmla="*/ 771 w 1466"/>
              <a:gd name="T21" fmla="*/ 440 h 446"/>
              <a:gd name="T22" fmla="*/ 435 w 1466"/>
              <a:gd name="T23" fmla="*/ 440 h 446"/>
              <a:gd name="T24" fmla="*/ 138 w 1466"/>
              <a:gd name="T25" fmla="*/ 404 h 446"/>
              <a:gd name="T26" fmla="*/ 30 w 1466"/>
              <a:gd name="T27" fmla="*/ 368 h 446"/>
              <a:gd name="T28" fmla="*/ 3 w 1466"/>
              <a:gd name="T29" fmla="*/ 29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66" h="446">
                <a:moveTo>
                  <a:pt x="3" y="296"/>
                </a:moveTo>
                <a:cubicBezTo>
                  <a:pt x="6" y="268"/>
                  <a:pt x="27" y="232"/>
                  <a:pt x="51" y="200"/>
                </a:cubicBezTo>
                <a:cubicBezTo>
                  <a:pt x="75" y="168"/>
                  <a:pt x="91" y="136"/>
                  <a:pt x="147" y="104"/>
                </a:cubicBezTo>
                <a:cubicBezTo>
                  <a:pt x="203" y="72"/>
                  <a:pt x="283" y="16"/>
                  <a:pt x="387" y="8"/>
                </a:cubicBezTo>
                <a:cubicBezTo>
                  <a:pt x="491" y="0"/>
                  <a:pt x="635" y="24"/>
                  <a:pt x="771" y="56"/>
                </a:cubicBezTo>
                <a:cubicBezTo>
                  <a:pt x="907" y="88"/>
                  <a:pt x="1099" y="160"/>
                  <a:pt x="1203" y="200"/>
                </a:cubicBezTo>
                <a:cubicBezTo>
                  <a:pt x="1307" y="240"/>
                  <a:pt x="1355" y="272"/>
                  <a:pt x="1395" y="296"/>
                </a:cubicBezTo>
                <a:cubicBezTo>
                  <a:pt x="1435" y="320"/>
                  <a:pt x="1466" y="331"/>
                  <a:pt x="1443" y="344"/>
                </a:cubicBezTo>
                <a:cubicBezTo>
                  <a:pt x="1420" y="357"/>
                  <a:pt x="1323" y="364"/>
                  <a:pt x="1254" y="377"/>
                </a:cubicBezTo>
                <a:cubicBezTo>
                  <a:pt x="1185" y="390"/>
                  <a:pt x="1109" y="412"/>
                  <a:pt x="1029" y="422"/>
                </a:cubicBezTo>
                <a:cubicBezTo>
                  <a:pt x="949" y="432"/>
                  <a:pt x="870" y="437"/>
                  <a:pt x="771" y="440"/>
                </a:cubicBezTo>
                <a:cubicBezTo>
                  <a:pt x="672" y="443"/>
                  <a:pt x="540" y="446"/>
                  <a:pt x="435" y="440"/>
                </a:cubicBezTo>
                <a:cubicBezTo>
                  <a:pt x="330" y="434"/>
                  <a:pt x="205" y="416"/>
                  <a:pt x="138" y="404"/>
                </a:cubicBezTo>
                <a:cubicBezTo>
                  <a:pt x="71" y="392"/>
                  <a:pt x="52" y="386"/>
                  <a:pt x="30" y="368"/>
                </a:cubicBezTo>
                <a:cubicBezTo>
                  <a:pt x="8" y="350"/>
                  <a:pt x="0" y="324"/>
                  <a:pt x="3" y="296"/>
                </a:cubicBezTo>
                <a:close/>
              </a:path>
            </a:pathLst>
          </a:custGeom>
          <a:solidFill>
            <a:schemeClr val="accent1"/>
          </a:solidFill>
          <a:ln w="19050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5539" name="Freeform 3"/>
          <p:cNvSpPr/>
          <p:nvPr/>
        </p:nvSpPr>
        <p:spPr bwMode="auto">
          <a:xfrm>
            <a:off x="5811839" y="1508125"/>
            <a:ext cx="4878387" cy="96838"/>
          </a:xfrm>
          <a:custGeom>
            <a:avLst/>
            <a:gdLst>
              <a:gd name="T0" fmla="*/ 0 w 2835"/>
              <a:gd name="T1" fmla="*/ 22 h 61"/>
              <a:gd name="T2" fmla="*/ 396 w 2835"/>
              <a:gd name="T3" fmla="*/ 4 h 61"/>
              <a:gd name="T4" fmla="*/ 801 w 2835"/>
              <a:gd name="T5" fmla="*/ 49 h 61"/>
              <a:gd name="T6" fmla="*/ 1221 w 2835"/>
              <a:gd name="T7" fmla="*/ 57 h 61"/>
              <a:gd name="T8" fmla="*/ 1605 w 2835"/>
              <a:gd name="T9" fmla="*/ 57 h 61"/>
              <a:gd name="T10" fmla="*/ 2025 w 2835"/>
              <a:gd name="T11" fmla="*/ 31 h 61"/>
              <a:gd name="T12" fmla="*/ 2331 w 2835"/>
              <a:gd name="T13" fmla="*/ 13 h 61"/>
              <a:gd name="T14" fmla="*/ 2835 w 2835"/>
              <a:gd name="T15" fmla="*/ 13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35" h="61">
                <a:moveTo>
                  <a:pt x="0" y="22"/>
                </a:moveTo>
                <a:cubicBezTo>
                  <a:pt x="63" y="19"/>
                  <a:pt x="263" y="0"/>
                  <a:pt x="396" y="4"/>
                </a:cubicBezTo>
                <a:cubicBezTo>
                  <a:pt x="529" y="8"/>
                  <a:pt x="664" y="40"/>
                  <a:pt x="801" y="49"/>
                </a:cubicBezTo>
                <a:cubicBezTo>
                  <a:pt x="938" y="58"/>
                  <a:pt x="1087" y="56"/>
                  <a:pt x="1221" y="57"/>
                </a:cubicBezTo>
                <a:cubicBezTo>
                  <a:pt x="1355" y="58"/>
                  <a:pt x="1471" y="61"/>
                  <a:pt x="1605" y="57"/>
                </a:cubicBezTo>
                <a:cubicBezTo>
                  <a:pt x="1739" y="53"/>
                  <a:pt x="1904" y="38"/>
                  <a:pt x="2025" y="31"/>
                </a:cubicBezTo>
                <a:cubicBezTo>
                  <a:pt x="2146" y="24"/>
                  <a:pt x="2196" y="16"/>
                  <a:pt x="2331" y="13"/>
                </a:cubicBezTo>
                <a:cubicBezTo>
                  <a:pt x="2466" y="10"/>
                  <a:pt x="2730" y="13"/>
                  <a:pt x="2835" y="1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5540" name="Freeform 4"/>
          <p:cNvSpPr/>
          <p:nvPr/>
        </p:nvSpPr>
        <p:spPr bwMode="auto">
          <a:xfrm>
            <a:off x="5781675" y="622301"/>
            <a:ext cx="4908550" cy="720725"/>
          </a:xfrm>
          <a:custGeom>
            <a:avLst/>
            <a:gdLst>
              <a:gd name="T0" fmla="*/ 0 w 2853"/>
              <a:gd name="T1" fmla="*/ 454 h 454"/>
              <a:gd name="T2" fmla="*/ 351 w 2853"/>
              <a:gd name="T3" fmla="*/ 409 h 454"/>
              <a:gd name="T4" fmla="*/ 612 w 2853"/>
              <a:gd name="T5" fmla="*/ 328 h 454"/>
              <a:gd name="T6" fmla="*/ 846 w 2853"/>
              <a:gd name="T7" fmla="*/ 112 h 454"/>
              <a:gd name="T8" fmla="*/ 1089 w 2853"/>
              <a:gd name="T9" fmla="*/ 13 h 454"/>
              <a:gd name="T10" fmla="*/ 1476 w 2853"/>
              <a:gd name="T11" fmla="*/ 31 h 454"/>
              <a:gd name="T12" fmla="*/ 1782 w 2853"/>
              <a:gd name="T13" fmla="*/ 130 h 454"/>
              <a:gd name="T14" fmla="*/ 2097 w 2853"/>
              <a:gd name="T15" fmla="*/ 256 h 454"/>
              <a:gd name="T16" fmla="*/ 2403 w 2853"/>
              <a:gd name="T17" fmla="*/ 400 h 454"/>
              <a:gd name="T18" fmla="*/ 2853 w 2853"/>
              <a:gd name="T19" fmla="*/ 436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53" h="454">
                <a:moveTo>
                  <a:pt x="0" y="454"/>
                </a:moveTo>
                <a:cubicBezTo>
                  <a:pt x="59" y="448"/>
                  <a:pt x="249" y="430"/>
                  <a:pt x="351" y="409"/>
                </a:cubicBezTo>
                <a:cubicBezTo>
                  <a:pt x="453" y="388"/>
                  <a:pt x="530" y="377"/>
                  <a:pt x="612" y="328"/>
                </a:cubicBezTo>
                <a:cubicBezTo>
                  <a:pt x="694" y="279"/>
                  <a:pt x="767" y="164"/>
                  <a:pt x="846" y="112"/>
                </a:cubicBezTo>
                <a:cubicBezTo>
                  <a:pt x="925" y="60"/>
                  <a:pt x="984" y="26"/>
                  <a:pt x="1089" y="13"/>
                </a:cubicBezTo>
                <a:cubicBezTo>
                  <a:pt x="1194" y="0"/>
                  <a:pt x="1361" y="12"/>
                  <a:pt x="1476" y="31"/>
                </a:cubicBezTo>
                <a:cubicBezTo>
                  <a:pt x="1591" y="50"/>
                  <a:pt x="1679" y="93"/>
                  <a:pt x="1782" y="130"/>
                </a:cubicBezTo>
                <a:cubicBezTo>
                  <a:pt x="1885" y="167"/>
                  <a:pt x="1993" y="211"/>
                  <a:pt x="2097" y="256"/>
                </a:cubicBezTo>
                <a:cubicBezTo>
                  <a:pt x="2201" y="301"/>
                  <a:pt x="2277" y="370"/>
                  <a:pt x="2403" y="400"/>
                </a:cubicBezTo>
                <a:cubicBezTo>
                  <a:pt x="2529" y="430"/>
                  <a:pt x="2759" y="428"/>
                  <a:pt x="2853" y="43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5541" name="Freeform 5"/>
          <p:cNvSpPr/>
          <p:nvPr/>
        </p:nvSpPr>
        <p:spPr bwMode="auto">
          <a:xfrm>
            <a:off x="5848351" y="1684339"/>
            <a:ext cx="4792663" cy="77787"/>
          </a:xfrm>
          <a:custGeom>
            <a:avLst/>
            <a:gdLst>
              <a:gd name="T0" fmla="*/ 0 w 2787"/>
              <a:gd name="T1" fmla="*/ 12 h 49"/>
              <a:gd name="T2" fmla="*/ 357 w 2787"/>
              <a:gd name="T3" fmla="*/ 1 h 49"/>
              <a:gd name="T4" fmla="*/ 744 w 2787"/>
              <a:gd name="T5" fmla="*/ 19 h 49"/>
              <a:gd name="T6" fmla="*/ 1221 w 2787"/>
              <a:gd name="T7" fmla="*/ 46 h 49"/>
              <a:gd name="T8" fmla="*/ 1671 w 2787"/>
              <a:gd name="T9" fmla="*/ 37 h 49"/>
              <a:gd name="T10" fmla="*/ 2013 w 2787"/>
              <a:gd name="T11" fmla="*/ 28 h 49"/>
              <a:gd name="T12" fmla="*/ 2319 w 2787"/>
              <a:gd name="T13" fmla="*/ 19 h 49"/>
              <a:gd name="T14" fmla="*/ 2787 w 2787"/>
              <a:gd name="T15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87" h="49">
                <a:moveTo>
                  <a:pt x="0" y="12"/>
                </a:moveTo>
                <a:cubicBezTo>
                  <a:pt x="59" y="10"/>
                  <a:pt x="233" y="0"/>
                  <a:pt x="357" y="1"/>
                </a:cubicBezTo>
                <a:cubicBezTo>
                  <a:pt x="481" y="2"/>
                  <a:pt x="600" y="12"/>
                  <a:pt x="744" y="19"/>
                </a:cubicBezTo>
                <a:cubicBezTo>
                  <a:pt x="888" y="26"/>
                  <a:pt x="1067" y="43"/>
                  <a:pt x="1221" y="46"/>
                </a:cubicBezTo>
                <a:cubicBezTo>
                  <a:pt x="1375" y="49"/>
                  <a:pt x="1539" y="40"/>
                  <a:pt x="1671" y="37"/>
                </a:cubicBezTo>
                <a:cubicBezTo>
                  <a:pt x="1803" y="34"/>
                  <a:pt x="1905" y="31"/>
                  <a:pt x="2013" y="28"/>
                </a:cubicBezTo>
                <a:cubicBezTo>
                  <a:pt x="2121" y="25"/>
                  <a:pt x="2190" y="20"/>
                  <a:pt x="2319" y="19"/>
                </a:cubicBezTo>
                <a:cubicBezTo>
                  <a:pt x="2448" y="18"/>
                  <a:pt x="2690" y="19"/>
                  <a:pt x="2787" y="1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5542" name="Freeform 6"/>
          <p:cNvSpPr/>
          <p:nvPr/>
        </p:nvSpPr>
        <p:spPr bwMode="auto">
          <a:xfrm>
            <a:off x="5842001" y="1885950"/>
            <a:ext cx="4822825" cy="33338"/>
          </a:xfrm>
          <a:custGeom>
            <a:avLst/>
            <a:gdLst>
              <a:gd name="T0" fmla="*/ 0 w 2805"/>
              <a:gd name="T1" fmla="*/ 12 h 21"/>
              <a:gd name="T2" fmla="*/ 357 w 2805"/>
              <a:gd name="T3" fmla="*/ 1 h 21"/>
              <a:gd name="T4" fmla="*/ 720 w 2805"/>
              <a:gd name="T5" fmla="*/ 12 h 21"/>
              <a:gd name="T6" fmla="*/ 1140 w 2805"/>
              <a:gd name="T7" fmla="*/ 1 h 21"/>
              <a:gd name="T8" fmla="*/ 1545 w 2805"/>
              <a:gd name="T9" fmla="*/ 19 h 21"/>
              <a:gd name="T10" fmla="*/ 1968 w 2805"/>
              <a:gd name="T11" fmla="*/ 12 h 21"/>
              <a:gd name="T12" fmla="*/ 2253 w 2805"/>
              <a:gd name="T13" fmla="*/ 4 h 21"/>
              <a:gd name="T14" fmla="*/ 2805 w 2805"/>
              <a:gd name="T15" fmla="*/ 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05" h="21">
                <a:moveTo>
                  <a:pt x="0" y="12"/>
                </a:moveTo>
                <a:cubicBezTo>
                  <a:pt x="59" y="10"/>
                  <a:pt x="237" y="1"/>
                  <a:pt x="357" y="1"/>
                </a:cubicBezTo>
                <a:cubicBezTo>
                  <a:pt x="477" y="1"/>
                  <a:pt x="590" y="12"/>
                  <a:pt x="720" y="12"/>
                </a:cubicBezTo>
                <a:cubicBezTo>
                  <a:pt x="850" y="12"/>
                  <a:pt x="1003" y="0"/>
                  <a:pt x="1140" y="1"/>
                </a:cubicBezTo>
                <a:cubicBezTo>
                  <a:pt x="1277" y="2"/>
                  <a:pt x="1407" y="17"/>
                  <a:pt x="1545" y="19"/>
                </a:cubicBezTo>
                <a:cubicBezTo>
                  <a:pt x="1683" y="21"/>
                  <a:pt x="1850" y="14"/>
                  <a:pt x="1968" y="12"/>
                </a:cubicBezTo>
                <a:cubicBezTo>
                  <a:pt x="2086" y="10"/>
                  <a:pt x="2114" y="6"/>
                  <a:pt x="2253" y="4"/>
                </a:cubicBezTo>
                <a:cubicBezTo>
                  <a:pt x="2392" y="2"/>
                  <a:pt x="2690" y="2"/>
                  <a:pt x="2805" y="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5543" name="Freeform 7"/>
          <p:cNvSpPr/>
          <p:nvPr/>
        </p:nvSpPr>
        <p:spPr bwMode="auto">
          <a:xfrm>
            <a:off x="5765801" y="523875"/>
            <a:ext cx="4862513" cy="590550"/>
          </a:xfrm>
          <a:custGeom>
            <a:avLst/>
            <a:gdLst>
              <a:gd name="T0" fmla="*/ 0 w 2826"/>
              <a:gd name="T1" fmla="*/ 363 h 372"/>
              <a:gd name="T2" fmla="*/ 450 w 2826"/>
              <a:gd name="T3" fmla="*/ 300 h 372"/>
              <a:gd name="T4" fmla="*/ 729 w 2826"/>
              <a:gd name="T5" fmla="*/ 129 h 372"/>
              <a:gd name="T6" fmla="*/ 972 w 2826"/>
              <a:gd name="T7" fmla="*/ 21 h 372"/>
              <a:gd name="T8" fmla="*/ 1305 w 2826"/>
              <a:gd name="T9" fmla="*/ 12 h 372"/>
              <a:gd name="T10" fmla="*/ 1737 w 2826"/>
              <a:gd name="T11" fmla="*/ 93 h 372"/>
              <a:gd name="T12" fmla="*/ 2079 w 2826"/>
              <a:gd name="T13" fmla="*/ 201 h 372"/>
              <a:gd name="T14" fmla="*/ 2358 w 2826"/>
              <a:gd name="T15" fmla="*/ 309 h 372"/>
              <a:gd name="T16" fmla="*/ 2556 w 2826"/>
              <a:gd name="T17" fmla="*/ 345 h 372"/>
              <a:gd name="T18" fmla="*/ 2826 w 2826"/>
              <a:gd name="T19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26" h="372">
                <a:moveTo>
                  <a:pt x="0" y="363"/>
                </a:moveTo>
                <a:cubicBezTo>
                  <a:pt x="75" y="352"/>
                  <a:pt x="328" y="339"/>
                  <a:pt x="450" y="300"/>
                </a:cubicBezTo>
                <a:cubicBezTo>
                  <a:pt x="572" y="261"/>
                  <a:pt x="642" y="175"/>
                  <a:pt x="729" y="129"/>
                </a:cubicBezTo>
                <a:cubicBezTo>
                  <a:pt x="816" y="83"/>
                  <a:pt x="876" y="40"/>
                  <a:pt x="972" y="21"/>
                </a:cubicBezTo>
                <a:cubicBezTo>
                  <a:pt x="1068" y="2"/>
                  <a:pt x="1178" y="0"/>
                  <a:pt x="1305" y="12"/>
                </a:cubicBezTo>
                <a:cubicBezTo>
                  <a:pt x="1432" y="24"/>
                  <a:pt x="1608" y="62"/>
                  <a:pt x="1737" y="93"/>
                </a:cubicBezTo>
                <a:cubicBezTo>
                  <a:pt x="1866" y="124"/>
                  <a:pt x="1976" y="165"/>
                  <a:pt x="2079" y="201"/>
                </a:cubicBezTo>
                <a:cubicBezTo>
                  <a:pt x="2182" y="237"/>
                  <a:pt x="2278" y="285"/>
                  <a:pt x="2358" y="309"/>
                </a:cubicBezTo>
                <a:cubicBezTo>
                  <a:pt x="2438" y="333"/>
                  <a:pt x="2478" y="335"/>
                  <a:pt x="2556" y="345"/>
                </a:cubicBezTo>
                <a:cubicBezTo>
                  <a:pt x="2634" y="355"/>
                  <a:pt x="2770" y="367"/>
                  <a:pt x="2826" y="37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5544" name="Freeform 8"/>
          <p:cNvSpPr/>
          <p:nvPr/>
        </p:nvSpPr>
        <p:spPr bwMode="auto">
          <a:xfrm>
            <a:off x="5764213" y="444501"/>
            <a:ext cx="4845050" cy="430213"/>
          </a:xfrm>
          <a:custGeom>
            <a:avLst/>
            <a:gdLst>
              <a:gd name="T0" fmla="*/ 0 w 2817"/>
              <a:gd name="T1" fmla="*/ 253 h 271"/>
              <a:gd name="T2" fmla="*/ 324 w 2817"/>
              <a:gd name="T3" fmla="*/ 235 h 271"/>
              <a:gd name="T4" fmla="*/ 513 w 2817"/>
              <a:gd name="T5" fmla="*/ 163 h 271"/>
              <a:gd name="T6" fmla="*/ 837 w 2817"/>
              <a:gd name="T7" fmla="*/ 28 h 271"/>
              <a:gd name="T8" fmla="*/ 1197 w 2817"/>
              <a:gd name="T9" fmla="*/ 1 h 271"/>
              <a:gd name="T10" fmla="*/ 1656 w 2817"/>
              <a:gd name="T11" fmla="*/ 37 h 271"/>
              <a:gd name="T12" fmla="*/ 2043 w 2817"/>
              <a:gd name="T13" fmla="*/ 136 h 271"/>
              <a:gd name="T14" fmla="*/ 2448 w 2817"/>
              <a:gd name="T15" fmla="*/ 253 h 271"/>
              <a:gd name="T16" fmla="*/ 2817 w 2817"/>
              <a:gd name="T17" fmla="*/ 244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17" h="271">
                <a:moveTo>
                  <a:pt x="0" y="253"/>
                </a:moveTo>
                <a:cubicBezTo>
                  <a:pt x="54" y="250"/>
                  <a:pt x="239" y="250"/>
                  <a:pt x="324" y="235"/>
                </a:cubicBezTo>
                <a:cubicBezTo>
                  <a:pt x="409" y="220"/>
                  <a:pt x="428" y="197"/>
                  <a:pt x="513" y="163"/>
                </a:cubicBezTo>
                <a:cubicBezTo>
                  <a:pt x="598" y="129"/>
                  <a:pt x="723" y="55"/>
                  <a:pt x="837" y="28"/>
                </a:cubicBezTo>
                <a:cubicBezTo>
                  <a:pt x="951" y="1"/>
                  <a:pt x="1061" y="0"/>
                  <a:pt x="1197" y="1"/>
                </a:cubicBezTo>
                <a:cubicBezTo>
                  <a:pt x="1333" y="2"/>
                  <a:pt x="1515" y="15"/>
                  <a:pt x="1656" y="37"/>
                </a:cubicBezTo>
                <a:cubicBezTo>
                  <a:pt x="1797" y="59"/>
                  <a:pt x="1911" y="100"/>
                  <a:pt x="2043" y="136"/>
                </a:cubicBezTo>
                <a:cubicBezTo>
                  <a:pt x="2175" y="172"/>
                  <a:pt x="2319" y="235"/>
                  <a:pt x="2448" y="253"/>
                </a:cubicBezTo>
                <a:cubicBezTo>
                  <a:pt x="2577" y="271"/>
                  <a:pt x="2740" y="246"/>
                  <a:pt x="2817" y="2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5545" name="Freeform 9"/>
          <p:cNvSpPr/>
          <p:nvPr/>
        </p:nvSpPr>
        <p:spPr bwMode="auto">
          <a:xfrm>
            <a:off x="5848350" y="323851"/>
            <a:ext cx="4705350" cy="358775"/>
          </a:xfrm>
          <a:custGeom>
            <a:avLst/>
            <a:gdLst>
              <a:gd name="T0" fmla="*/ 0 w 2736"/>
              <a:gd name="T1" fmla="*/ 144 h 226"/>
              <a:gd name="T2" fmla="*/ 369 w 2736"/>
              <a:gd name="T3" fmla="*/ 144 h 226"/>
              <a:gd name="T4" fmla="*/ 738 w 2736"/>
              <a:gd name="T5" fmla="*/ 45 h 226"/>
              <a:gd name="T6" fmla="*/ 1158 w 2736"/>
              <a:gd name="T7" fmla="*/ 3 h 226"/>
              <a:gd name="T8" fmla="*/ 1575 w 2736"/>
              <a:gd name="T9" fmla="*/ 27 h 226"/>
              <a:gd name="T10" fmla="*/ 2088 w 2736"/>
              <a:gd name="T11" fmla="*/ 135 h 226"/>
              <a:gd name="T12" fmla="*/ 2466 w 2736"/>
              <a:gd name="T13" fmla="*/ 216 h 226"/>
              <a:gd name="T14" fmla="*/ 2736 w 2736"/>
              <a:gd name="T15" fmla="*/ 19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36" h="226">
                <a:moveTo>
                  <a:pt x="0" y="144"/>
                </a:moveTo>
                <a:cubicBezTo>
                  <a:pt x="61" y="144"/>
                  <a:pt x="246" y="161"/>
                  <a:pt x="369" y="144"/>
                </a:cubicBezTo>
                <a:cubicBezTo>
                  <a:pt x="492" y="127"/>
                  <a:pt x="607" y="68"/>
                  <a:pt x="738" y="45"/>
                </a:cubicBezTo>
                <a:cubicBezTo>
                  <a:pt x="869" y="22"/>
                  <a:pt x="1019" y="6"/>
                  <a:pt x="1158" y="3"/>
                </a:cubicBezTo>
                <a:cubicBezTo>
                  <a:pt x="1297" y="0"/>
                  <a:pt x="1420" y="5"/>
                  <a:pt x="1575" y="27"/>
                </a:cubicBezTo>
                <a:cubicBezTo>
                  <a:pt x="1730" y="49"/>
                  <a:pt x="1940" y="104"/>
                  <a:pt x="2088" y="135"/>
                </a:cubicBezTo>
                <a:cubicBezTo>
                  <a:pt x="2236" y="166"/>
                  <a:pt x="2358" y="206"/>
                  <a:pt x="2466" y="216"/>
                </a:cubicBezTo>
                <a:cubicBezTo>
                  <a:pt x="2574" y="226"/>
                  <a:pt x="2680" y="202"/>
                  <a:pt x="2736" y="19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5546" name="Freeform 10"/>
          <p:cNvSpPr/>
          <p:nvPr/>
        </p:nvSpPr>
        <p:spPr bwMode="auto">
          <a:xfrm>
            <a:off x="5811839" y="228601"/>
            <a:ext cx="4829175" cy="206375"/>
          </a:xfrm>
          <a:custGeom>
            <a:avLst/>
            <a:gdLst>
              <a:gd name="T0" fmla="*/ 0 w 2808"/>
              <a:gd name="T1" fmla="*/ 63 h 130"/>
              <a:gd name="T2" fmla="*/ 405 w 2808"/>
              <a:gd name="T3" fmla="*/ 81 h 130"/>
              <a:gd name="T4" fmla="*/ 657 w 2808"/>
              <a:gd name="T5" fmla="*/ 45 h 130"/>
              <a:gd name="T6" fmla="*/ 900 w 2808"/>
              <a:gd name="T7" fmla="*/ 18 h 130"/>
              <a:gd name="T8" fmla="*/ 1215 w 2808"/>
              <a:gd name="T9" fmla="*/ 0 h 130"/>
              <a:gd name="T10" fmla="*/ 1575 w 2808"/>
              <a:gd name="T11" fmla="*/ 18 h 130"/>
              <a:gd name="T12" fmla="*/ 2061 w 2808"/>
              <a:gd name="T13" fmla="*/ 90 h 130"/>
              <a:gd name="T14" fmla="*/ 2412 w 2808"/>
              <a:gd name="T15" fmla="*/ 126 h 130"/>
              <a:gd name="T16" fmla="*/ 2754 w 2808"/>
              <a:gd name="T17" fmla="*/ 117 h 130"/>
              <a:gd name="T18" fmla="*/ 2736 w 2808"/>
              <a:gd name="T19" fmla="*/ 117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08" h="130">
                <a:moveTo>
                  <a:pt x="0" y="63"/>
                </a:moveTo>
                <a:cubicBezTo>
                  <a:pt x="67" y="64"/>
                  <a:pt x="296" y="84"/>
                  <a:pt x="405" y="81"/>
                </a:cubicBezTo>
                <a:cubicBezTo>
                  <a:pt x="514" y="78"/>
                  <a:pt x="575" y="55"/>
                  <a:pt x="657" y="45"/>
                </a:cubicBezTo>
                <a:cubicBezTo>
                  <a:pt x="739" y="35"/>
                  <a:pt x="807" y="26"/>
                  <a:pt x="900" y="18"/>
                </a:cubicBezTo>
                <a:cubicBezTo>
                  <a:pt x="993" y="10"/>
                  <a:pt x="1103" y="0"/>
                  <a:pt x="1215" y="0"/>
                </a:cubicBezTo>
                <a:cubicBezTo>
                  <a:pt x="1327" y="0"/>
                  <a:pt x="1434" y="3"/>
                  <a:pt x="1575" y="18"/>
                </a:cubicBezTo>
                <a:cubicBezTo>
                  <a:pt x="1716" y="33"/>
                  <a:pt x="1922" y="72"/>
                  <a:pt x="2061" y="90"/>
                </a:cubicBezTo>
                <a:cubicBezTo>
                  <a:pt x="2200" y="108"/>
                  <a:pt x="2297" y="122"/>
                  <a:pt x="2412" y="126"/>
                </a:cubicBezTo>
                <a:cubicBezTo>
                  <a:pt x="2527" y="130"/>
                  <a:pt x="2700" y="119"/>
                  <a:pt x="2754" y="117"/>
                </a:cubicBezTo>
                <a:cubicBezTo>
                  <a:pt x="2808" y="115"/>
                  <a:pt x="2740" y="117"/>
                  <a:pt x="2736" y="11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5547" name="AutoShape 11"/>
          <p:cNvSpPr>
            <a:spLocks noChangeArrowheads="1"/>
          </p:cNvSpPr>
          <p:nvPr/>
        </p:nvSpPr>
        <p:spPr bwMode="auto">
          <a:xfrm>
            <a:off x="7948613" y="373063"/>
            <a:ext cx="247650" cy="381000"/>
          </a:xfrm>
          <a:prstGeom prst="downArrow">
            <a:avLst>
              <a:gd name="adj1" fmla="val 50000"/>
              <a:gd name="adj2" fmla="val 384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kumimoji="1" lang="zh-CN" altLang="zh-CN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8" name="AutoShape 12"/>
          <p:cNvSpPr>
            <a:spLocks noChangeArrowheads="1"/>
          </p:cNvSpPr>
          <p:nvPr/>
        </p:nvSpPr>
        <p:spPr bwMode="auto">
          <a:xfrm>
            <a:off x="7829550" y="1447800"/>
            <a:ext cx="412750" cy="838200"/>
          </a:xfrm>
          <a:prstGeom prst="upArrow">
            <a:avLst>
              <a:gd name="adj1" fmla="val 50000"/>
              <a:gd name="adj2" fmla="val 507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658496" y="700585"/>
            <a:ext cx="5283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4400" b="1" dirty="0">
                <a:latin typeface="Times New Roman" panose="02020603050405020304" pitchFamily="18" charset="0"/>
                <a:ea typeface="华文行楷" panose="02010800040101010101" pitchFamily="2" charset="-122"/>
              </a:rPr>
              <a:t>飞机升力的产生</a:t>
            </a:r>
            <a:r>
              <a:rPr kumimoji="1" lang="zh-CN" altLang="en-US" sz="4000" b="1" dirty="0">
                <a:latin typeface="Times New Roman" panose="02020603050405020304" pitchFamily="18" charset="0"/>
                <a:ea typeface="隶书" panose="02010509060101010101" pitchFamily="49" charset="-122"/>
              </a:rPr>
              <a:t>：</a:t>
            </a:r>
            <a:endParaRPr kumimoji="1" lang="zh-CN" altLang="en-US" sz="5400" b="1" dirty="0"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7883525" y="1125538"/>
            <a:ext cx="2338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kumimoji="1" lang="zh-CN" altLang="zh-CN" sz="2400">
              <a:latin typeface="Times New Roman" panose="02020603050405020304" pitchFamily="18" charset="0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5340963" y="2270857"/>
            <a:ext cx="659195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kumimoji="1" lang="zh-CN" altLang="en-US" sz="2800" dirty="0">
                <a:latin typeface="宋体" panose="02010600030101010101" pitchFamily="2" charset="-122"/>
              </a:rPr>
              <a:t>　</a:t>
            </a:r>
            <a:r>
              <a:rPr kumimoji="1" lang="zh-CN" altLang="en-US" sz="2800" b="1" dirty="0">
                <a:latin typeface="宋体" panose="02010600030101010101" pitchFamily="2" charset="-122"/>
              </a:rPr>
              <a:t>　</a:t>
            </a:r>
            <a:r>
              <a:rPr kumimoji="1" lang="zh-CN" altLang="en-US" sz="3200" b="1" dirty="0">
                <a:latin typeface="宋体" panose="02010600030101010101" pitchFamily="2" charset="-122"/>
              </a:rPr>
              <a:t>迎面吹来的风被机翼分成两部分，由于机翼横截面形状上下不对称，在相同的时间里机翼上方气流通过的路程长，因而速度较大，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对机翼的</a:t>
            </a:r>
            <a:r>
              <a:rPr kumimoji="1" lang="zh-CN" altLang="en-US" sz="3200" b="1" dirty="0">
                <a:latin typeface="宋体" panose="02010600030101010101" pitchFamily="2" charset="-122"/>
              </a:rPr>
              <a:t>压强较小；下方气流通过的路程较短，因而速度较小，对机翼的压强较大．</a:t>
            </a:r>
            <a:endParaRPr kumimoji="1" lang="zh-CN" altLang="en-US" sz="32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1121203" y="5799399"/>
            <a:ext cx="998251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kumimoji="1" lang="zh-CN" alt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飞机的升力</a:t>
            </a:r>
            <a:r>
              <a:rPr kumimoji="1" lang="zh-CN" altLang="en-US" sz="3200" dirty="0">
                <a:solidFill>
                  <a:srgbClr val="FF0066"/>
                </a:solidFill>
                <a:latin typeface="Times New Roman" panose="02020603050405020304" pitchFamily="18" charset="0"/>
              </a:rPr>
              <a:t>：</a:t>
            </a:r>
            <a:r>
              <a:rPr kumimoji="1" lang="zh-CN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气流在机翼上下表面由于流速不同、压强不同产生的压力差，这就是向上的升力。</a:t>
            </a:r>
          </a:p>
          <a:p>
            <a:pPr algn="l">
              <a:spcBef>
                <a:spcPct val="50000"/>
              </a:spcBef>
            </a:pPr>
            <a:endParaRPr kumimoji="1" lang="en-US" altLang="zh-CN" sz="3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飞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521" y="1582738"/>
            <a:ext cx="5157880" cy="372896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5547" grpId="0" animBg="1"/>
      <p:bldP spid="65548" grpId="0" animBg="1"/>
      <p:bldP spid="65553" grpId="0"/>
      <p:bldP spid="655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4495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41829" y="0"/>
            <a:ext cx="6952797" cy="1143000"/>
          </a:xfrm>
          <a:noFill/>
        </p:spPr>
        <p:txBody>
          <a:bodyPr anchor="ctr"/>
          <a:lstStyle/>
          <a:p>
            <a:r>
              <a:rPr lang="zh-CN" altLang="en-US" sz="4000" dirty="0">
                <a:solidFill>
                  <a:srgbClr val="FF0000"/>
                </a:solidFill>
              </a:rPr>
              <a:t>跑车的</a:t>
            </a:r>
            <a:r>
              <a:rPr lang="zh-CN" altLang="en-US" sz="4000" dirty="0" smtClean="0">
                <a:solidFill>
                  <a:srgbClr val="FF0000"/>
                </a:solidFill>
              </a:rPr>
              <a:t>尾翼</a:t>
            </a:r>
            <a:r>
              <a:rPr lang="en-US" altLang="zh-CN" sz="4000" dirty="0" smtClean="0">
                <a:solidFill>
                  <a:schemeClr val="tx1"/>
                </a:solidFill>
              </a:rPr>
              <a:t>-----</a:t>
            </a:r>
            <a:r>
              <a:rPr lang="zh-CN" altLang="en-US" dirty="0" smtClean="0"/>
              <a:t>气流</a:t>
            </a:r>
            <a:r>
              <a:rPr lang="zh-CN" altLang="en-US" dirty="0"/>
              <a:t>偏导器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600200" y="3962400"/>
            <a:ext cx="91440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</a:t>
            </a:r>
            <a:r>
              <a:rPr lang="zh-CN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有些跑车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车尾设计一种“气流偏导器”，它的</a:t>
            </a:r>
            <a:r>
              <a:rPr lang="zh-CN" altLang="en-US" sz="3600" dirty="0">
                <a:solidFill>
                  <a:srgbClr val="FF3300"/>
                </a:solidFill>
                <a:latin typeface="Times New Roman" panose="02020603050405020304" pitchFamily="18" charset="0"/>
              </a:rPr>
              <a:t>上表面平直，底部呈弧形凸起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，相当于一个倒置的翅膀，这主要是为了让跑车高速行驶时，车能更好的抓紧地面．请解释其中</a:t>
            </a:r>
            <a:r>
              <a:rPr lang="zh-CN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道理？</a:t>
            </a:r>
            <a:endParaRPr lang="zh-CN" alt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50" name="AutoShape 6"/>
          <p:cNvSpPr>
            <a:spLocks noChangeArrowheads="1"/>
          </p:cNvSpPr>
          <p:nvPr/>
        </p:nvSpPr>
        <p:spPr bwMode="auto">
          <a:xfrm>
            <a:off x="5181600" y="8382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/>
          </a:p>
        </p:txBody>
      </p:sp>
      <p:pic>
        <p:nvPicPr>
          <p:cNvPr id="57351" name="Picture 7" descr="42905_1481685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4648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7" name="Picture 3" descr="跑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424"/>
          <a:stretch>
            <a:fillRect/>
          </a:stretch>
        </p:blipFill>
        <p:spPr bwMode="auto">
          <a:xfrm>
            <a:off x="226330" y="841376"/>
            <a:ext cx="4789487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963038" y="73479"/>
            <a:ext cx="33160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跑车的尾翼</a:t>
            </a:r>
          </a:p>
        </p:txBody>
      </p:sp>
      <p:sp>
        <p:nvSpPr>
          <p:cNvPr id="251909" name="Freeform 5"/>
          <p:cNvSpPr/>
          <p:nvPr/>
        </p:nvSpPr>
        <p:spPr bwMode="auto">
          <a:xfrm rot="10629801">
            <a:off x="6477001" y="1519239"/>
            <a:ext cx="2327275" cy="708025"/>
          </a:xfrm>
          <a:custGeom>
            <a:avLst/>
            <a:gdLst>
              <a:gd name="T0" fmla="*/ 3 w 1466"/>
              <a:gd name="T1" fmla="*/ 296 h 446"/>
              <a:gd name="T2" fmla="*/ 51 w 1466"/>
              <a:gd name="T3" fmla="*/ 200 h 446"/>
              <a:gd name="T4" fmla="*/ 147 w 1466"/>
              <a:gd name="T5" fmla="*/ 104 h 446"/>
              <a:gd name="T6" fmla="*/ 387 w 1466"/>
              <a:gd name="T7" fmla="*/ 8 h 446"/>
              <a:gd name="T8" fmla="*/ 771 w 1466"/>
              <a:gd name="T9" fmla="*/ 56 h 446"/>
              <a:gd name="T10" fmla="*/ 1203 w 1466"/>
              <a:gd name="T11" fmla="*/ 200 h 446"/>
              <a:gd name="T12" fmla="*/ 1395 w 1466"/>
              <a:gd name="T13" fmla="*/ 296 h 446"/>
              <a:gd name="T14" fmla="*/ 1443 w 1466"/>
              <a:gd name="T15" fmla="*/ 344 h 446"/>
              <a:gd name="T16" fmla="*/ 1254 w 1466"/>
              <a:gd name="T17" fmla="*/ 377 h 446"/>
              <a:gd name="T18" fmla="*/ 1029 w 1466"/>
              <a:gd name="T19" fmla="*/ 422 h 446"/>
              <a:gd name="T20" fmla="*/ 771 w 1466"/>
              <a:gd name="T21" fmla="*/ 440 h 446"/>
              <a:gd name="T22" fmla="*/ 435 w 1466"/>
              <a:gd name="T23" fmla="*/ 440 h 446"/>
              <a:gd name="T24" fmla="*/ 138 w 1466"/>
              <a:gd name="T25" fmla="*/ 404 h 446"/>
              <a:gd name="T26" fmla="*/ 30 w 1466"/>
              <a:gd name="T27" fmla="*/ 368 h 446"/>
              <a:gd name="T28" fmla="*/ 3 w 1466"/>
              <a:gd name="T29" fmla="*/ 29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66" h="446">
                <a:moveTo>
                  <a:pt x="3" y="296"/>
                </a:moveTo>
                <a:cubicBezTo>
                  <a:pt x="6" y="268"/>
                  <a:pt x="27" y="232"/>
                  <a:pt x="51" y="200"/>
                </a:cubicBezTo>
                <a:cubicBezTo>
                  <a:pt x="75" y="168"/>
                  <a:pt x="91" y="136"/>
                  <a:pt x="147" y="104"/>
                </a:cubicBezTo>
                <a:cubicBezTo>
                  <a:pt x="203" y="72"/>
                  <a:pt x="283" y="16"/>
                  <a:pt x="387" y="8"/>
                </a:cubicBezTo>
                <a:cubicBezTo>
                  <a:pt x="491" y="0"/>
                  <a:pt x="635" y="24"/>
                  <a:pt x="771" y="56"/>
                </a:cubicBezTo>
                <a:cubicBezTo>
                  <a:pt x="907" y="88"/>
                  <a:pt x="1099" y="160"/>
                  <a:pt x="1203" y="200"/>
                </a:cubicBezTo>
                <a:cubicBezTo>
                  <a:pt x="1307" y="240"/>
                  <a:pt x="1355" y="272"/>
                  <a:pt x="1395" y="296"/>
                </a:cubicBezTo>
                <a:cubicBezTo>
                  <a:pt x="1435" y="320"/>
                  <a:pt x="1466" y="331"/>
                  <a:pt x="1443" y="344"/>
                </a:cubicBezTo>
                <a:cubicBezTo>
                  <a:pt x="1420" y="357"/>
                  <a:pt x="1323" y="364"/>
                  <a:pt x="1254" y="377"/>
                </a:cubicBezTo>
                <a:cubicBezTo>
                  <a:pt x="1185" y="390"/>
                  <a:pt x="1109" y="412"/>
                  <a:pt x="1029" y="422"/>
                </a:cubicBezTo>
                <a:cubicBezTo>
                  <a:pt x="949" y="432"/>
                  <a:pt x="870" y="437"/>
                  <a:pt x="771" y="440"/>
                </a:cubicBezTo>
                <a:cubicBezTo>
                  <a:pt x="672" y="443"/>
                  <a:pt x="540" y="446"/>
                  <a:pt x="435" y="440"/>
                </a:cubicBezTo>
                <a:cubicBezTo>
                  <a:pt x="330" y="434"/>
                  <a:pt x="205" y="416"/>
                  <a:pt x="138" y="404"/>
                </a:cubicBezTo>
                <a:cubicBezTo>
                  <a:pt x="71" y="392"/>
                  <a:pt x="52" y="386"/>
                  <a:pt x="30" y="368"/>
                </a:cubicBezTo>
                <a:cubicBezTo>
                  <a:pt x="8" y="350"/>
                  <a:pt x="0" y="324"/>
                  <a:pt x="3" y="296"/>
                </a:cubicBezTo>
                <a:close/>
              </a:path>
            </a:pathLst>
          </a:custGeom>
          <a:solidFill>
            <a:schemeClr val="accent1"/>
          </a:solidFill>
          <a:ln w="19050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51910" name="Group 6"/>
          <p:cNvGrpSpPr/>
          <p:nvPr/>
        </p:nvGrpSpPr>
        <p:grpSpPr bwMode="auto">
          <a:xfrm rot="10800000">
            <a:off x="5395914" y="1014414"/>
            <a:ext cx="4543425" cy="1717675"/>
            <a:chOff x="2521" y="736"/>
            <a:chExt cx="2862" cy="1082"/>
          </a:xfrm>
        </p:grpSpPr>
        <p:sp>
          <p:nvSpPr>
            <p:cNvPr id="251911" name="Freeform 7"/>
            <p:cNvSpPr/>
            <p:nvPr/>
          </p:nvSpPr>
          <p:spPr bwMode="auto">
            <a:xfrm>
              <a:off x="2548" y="1542"/>
              <a:ext cx="2835" cy="61"/>
            </a:xfrm>
            <a:custGeom>
              <a:avLst/>
              <a:gdLst>
                <a:gd name="T0" fmla="*/ 0 w 2835"/>
                <a:gd name="T1" fmla="*/ 22 h 61"/>
                <a:gd name="T2" fmla="*/ 396 w 2835"/>
                <a:gd name="T3" fmla="*/ 4 h 61"/>
                <a:gd name="T4" fmla="*/ 801 w 2835"/>
                <a:gd name="T5" fmla="*/ 49 h 61"/>
                <a:gd name="T6" fmla="*/ 1221 w 2835"/>
                <a:gd name="T7" fmla="*/ 57 h 61"/>
                <a:gd name="T8" fmla="*/ 1605 w 2835"/>
                <a:gd name="T9" fmla="*/ 57 h 61"/>
                <a:gd name="T10" fmla="*/ 2025 w 2835"/>
                <a:gd name="T11" fmla="*/ 31 h 61"/>
                <a:gd name="T12" fmla="*/ 2331 w 2835"/>
                <a:gd name="T13" fmla="*/ 13 h 61"/>
                <a:gd name="T14" fmla="*/ 2835 w 2835"/>
                <a:gd name="T15" fmla="*/ 1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35" h="61">
                  <a:moveTo>
                    <a:pt x="0" y="22"/>
                  </a:moveTo>
                  <a:cubicBezTo>
                    <a:pt x="63" y="19"/>
                    <a:pt x="263" y="0"/>
                    <a:pt x="396" y="4"/>
                  </a:cubicBezTo>
                  <a:cubicBezTo>
                    <a:pt x="529" y="8"/>
                    <a:pt x="664" y="40"/>
                    <a:pt x="801" y="49"/>
                  </a:cubicBezTo>
                  <a:cubicBezTo>
                    <a:pt x="938" y="58"/>
                    <a:pt x="1087" y="56"/>
                    <a:pt x="1221" y="57"/>
                  </a:cubicBezTo>
                  <a:cubicBezTo>
                    <a:pt x="1355" y="58"/>
                    <a:pt x="1471" y="61"/>
                    <a:pt x="1605" y="57"/>
                  </a:cubicBezTo>
                  <a:cubicBezTo>
                    <a:pt x="1739" y="53"/>
                    <a:pt x="1904" y="38"/>
                    <a:pt x="2025" y="31"/>
                  </a:cubicBezTo>
                  <a:cubicBezTo>
                    <a:pt x="2146" y="24"/>
                    <a:pt x="2196" y="16"/>
                    <a:pt x="2331" y="13"/>
                  </a:cubicBezTo>
                  <a:cubicBezTo>
                    <a:pt x="2466" y="10"/>
                    <a:pt x="2730" y="13"/>
                    <a:pt x="2835" y="1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1912" name="Freeform 8"/>
            <p:cNvSpPr/>
            <p:nvPr/>
          </p:nvSpPr>
          <p:spPr bwMode="auto">
            <a:xfrm>
              <a:off x="2530" y="984"/>
              <a:ext cx="2853" cy="454"/>
            </a:xfrm>
            <a:custGeom>
              <a:avLst/>
              <a:gdLst>
                <a:gd name="T0" fmla="*/ 0 w 2853"/>
                <a:gd name="T1" fmla="*/ 454 h 454"/>
                <a:gd name="T2" fmla="*/ 351 w 2853"/>
                <a:gd name="T3" fmla="*/ 409 h 454"/>
                <a:gd name="T4" fmla="*/ 612 w 2853"/>
                <a:gd name="T5" fmla="*/ 328 h 454"/>
                <a:gd name="T6" fmla="*/ 846 w 2853"/>
                <a:gd name="T7" fmla="*/ 112 h 454"/>
                <a:gd name="T8" fmla="*/ 1089 w 2853"/>
                <a:gd name="T9" fmla="*/ 13 h 454"/>
                <a:gd name="T10" fmla="*/ 1476 w 2853"/>
                <a:gd name="T11" fmla="*/ 31 h 454"/>
                <a:gd name="T12" fmla="*/ 1782 w 2853"/>
                <a:gd name="T13" fmla="*/ 130 h 454"/>
                <a:gd name="T14" fmla="*/ 2097 w 2853"/>
                <a:gd name="T15" fmla="*/ 256 h 454"/>
                <a:gd name="T16" fmla="*/ 2403 w 2853"/>
                <a:gd name="T17" fmla="*/ 400 h 454"/>
                <a:gd name="T18" fmla="*/ 2853 w 2853"/>
                <a:gd name="T19" fmla="*/ 43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53" h="454">
                  <a:moveTo>
                    <a:pt x="0" y="454"/>
                  </a:moveTo>
                  <a:cubicBezTo>
                    <a:pt x="59" y="448"/>
                    <a:pt x="249" y="430"/>
                    <a:pt x="351" y="409"/>
                  </a:cubicBezTo>
                  <a:cubicBezTo>
                    <a:pt x="453" y="388"/>
                    <a:pt x="530" y="377"/>
                    <a:pt x="612" y="328"/>
                  </a:cubicBezTo>
                  <a:cubicBezTo>
                    <a:pt x="694" y="279"/>
                    <a:pt x="767" y="164"/>
                    <a:pt x="846" y="112"/>
                  </a:cubicBezTo>
                  <a:cubicBezTo>
                    <a:pt x="925" y="60"/>
                    <a:pt x="984" y="26"/>
                    <a:pt x="1089" y="13"/>
                  </a:cubicBezTo>
                  <a:cubicBezTo>
                    <a:pt x="1194" y="0"/>
                    <a:pt x="1361" y="12"/>
                    <a:pt x="1476" y="31"/>
                  </a:cubicBezTo>
                  <a:cubicBezTo>
                    <a:pt x="1591" y="50"/>
                    <a:pt x="1679" y="93"/>
                    <a:pt x="1782" y="130"/>
                  </a:cubicBezTo>
                  <a:cubicBezTo>
                    <a:pt x="1885" y="167"/>
                    <a:pt x="1993" y="211"/>
                    <a:pt x="2097" y="256"/>
                  </a:cubicBezTo>
                  <a:cubicBezTo>
                    <a:pt x="2201" y="301"/>
                    <a:pt x="2277" y="370"/>
                    <a:pt x="2403" y="400"/>
                  </a:cubicBezTo>
                  <a:cubicBezTo>
                    <a:pt x="2529" y="430"/>
                    <a:pt x="2759" y="428"/>
                    <a:pt x="2853" y="43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1913" name="Freeform 9"/>
            <p:cNvSpPr/>
            <p:nvPr/>
          </p:nvSpPr>
          <p:spPr bwMode="auto">
            <a:xfrm>
              <a:off x="2569" y="1653"/>
              <a:ext cx="2787" cy="49"/>
            </a:xfrm>
            <a:custGeom>
              <a:avLst/>
              <a:gdLst>
                <a:gd name="T0" fmla="*/ 0 w 2787"/>
                <a:gd name="T1" fmla="*/ 12 h 49"/>
                <a:gd name="T2" fmla="*/ 357 w 2787"/>
                <a:gd name="T3" fmla="*/ 1 h 49"/>
                <a:gd name="T4" fmla="*/ 744 w 2787"/>
                <a:gd name="T5" fmla="*/ 19 h 49"/>
                <a:gd name="T6" fmla="*/ 1221 w 2787"/>
                <a:gd name="T7" fmla="*/ 46 h 49"/>
                <a:gd name="T8" fmla="*/ 1671 w 2787"/>
                <a:gd name="T9" fmla="*/ 37 h 49"/>
                <a:gd name="T10" fmla="*/ 2013 w 2787"/>
                <a:gd name="T11" fmla="*/ 28 h 49"/>
                <a:gd name="T12" fmla="*/ 2319 w 2787"/>
                <a:gd name="T13" fmla="*/ 19 h 49"/>
                <a:gd name="T14" fmla="*/ 2787 w 2787"/>
                <a:gd name="T15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87" h="49">
                  <a:moveTo>
                    <a:pt x="0" y="12"/>
                  </a:moveTo>
                  <a:cubicBezTo>
                    <a:pt x="59" y="10"/>
                    <a:pt x="233" y="0"/>
                    <a:pt x="357" y="1"/>
                  </a:cubicBezTo>
                  <a:cubicBezTo>
                    <a:pt x="481" y="2"/>
                    <a:pt x="600" y="12"/>
                    <a:pt x="744" y="19"/>
                  </a:cubicBezTo>
                  <a:cubicBezTo>
                    <a:pt x="888" y="26"/>
                    <a:pt x="1067" y="43"/>
                    <a:pt x="1221" y="46"/>
                  </a:cubicBezTo>
                  <a:cubicBezTo>
                    <a:pt x="1375" y="49"/>
                    <a:pt x="1539" y="40"/>
                    <a:pt x="1671" y="37"/>
                  </a:cubicBezTo>
                  <a:cubicBezTo>
                    <a:pt x="1803" y="34"/>
                    <a:pt x="1905" y="31"/>
                    <a:pt x="2013" y="28"/>
                  </a:cubicBezTo>
                  <a:cubicBezTo>
                    <a:pt x="2121" y="25"/>
                    <a:pt x="2190" y="20"/>
                    <a:pt x="2319" y="19"/>
                  </a:cubicBezTo>
                  <a:cubicBezTo>
                    <a:pt x="2448" y="18"/>
                    <a:pt x="2690" y="19"/>
                    <a:pt x="2787" y="1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1914" name="Freeform 10"/>
            <p:cNvSpPr/>
            <p:nvPr/>
          </p:nvSpPr>
          <p:spPr bwMode="auto">
            <a:xfrm>
              <a:off x="2569" y="1797"/>
              <a:ext cx="2805" cy="21"/>
            </a:xfrm>
            <a:custGeom>
              <a:avLst/>
              <a:gdLst>
                <a:gd name="T0" fmla="*/ 0 w 2805"/>
                <a:gd name="T1" fmla="*/ 12 h 21"/>
                <a:gd name="T2" fmla="*/ 357 w 2805"/>
                <a:gd name="T3" fmla="*/ 1 h 21"/>
                <a:gd name="T4" fmla="*/ 720 w 2805"/>
                <a:gd name="T5" fmla="*/ 12 h 21"/>
                <a:gd name="T6" fmla="*/ 1140 w 2805"/>
                <a:gd name="T7" fmla="*/ 1 h 21"/>
                <a:gd name="T8" fmla="*/ 1545 w 2805"/>
                <a:gd name="T9" fmla="*/ 19 h 21"/>
                <a:gd name="T10" fmla="*/ 1968 w 2805"/>
                <a:gd name="T11" fmla="*/ 12 h 21"/>
                <a:gd name="T12" fmla="*/ 2253 w 2805"/>
                <a:gd name="T13" fmla="*/ 4 h 21"/>
                <a:gd name="T14" fmla="*/ 2805 w 2805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05" h="21">
                  <a:moveTo>
                    <a:pt x="0" y="12"/>
                  </a:moveTo>
                  <a:cubicBezTo>
                    <a:pt x="59" y="10"/>
                    <a:pt x="237" y="1"/>
                    <a:pt x="357" y="1"/>
                  </a:cubicBezTo>
                  <a:cubicBezTo>
                    <a:pt x="477" y="1"/>
                    <a:pt x="590" y="12"/>
                    <a:pt x="720" y="12"/>
                  </a:cubicBezTo>
                  <a:cubicBezTo>
                    <a:pt x="850" y="12"/>
                    <a:pt x="1003" y="0"/>
                    <a:pt x="1140" y="1"/>
                  </a:cubicBezTo>
                  <a:cubicBezTo>
                    <a:pt x="1277" y="2"/>
                    <a:pt x="1407" y="17"/>
                    <a:pt x="1545" y="19"/>
                  </a:cubicBezTo>
                  <a:cubicBezTo>
                    <a:pt x="1683" y="21"/>
                    <a:pt x="1850" y="14"/>
                    <a:pt x="1968" y="12"/>
                  </a:cubicBezTo>
                  <a:cubicBezTo>
                    <a:pt x="2086" y="10"/>
                    <a:pt x="2114" y="6"/>
                    <a:pt x="2253" y="4"/>
                  </a:cubicBezTo>
                  <a:cubicBezTo>
                    <a:pt x="2392" y="2"/>
                    <a:pt x="2690" y="2"/>
                    <a:pt x="2805" y="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1915" name="Freeform 11"/>
            <p:cNvSpPr/>
            <p:nvPr/>
          </p:nvSpPr>
          <p:spPr bwMode="auto">
            <a:xfrm>
              <a:off x="2521" y="922"/>
              <a:ext cx="2826" cy="372"/>
            </a:xfrm>
            <a:custGeom>
              <a:avLst/>
              <a:gdLst>
                <a:gd name="T0" fmla="*/ 0 w 2826"/>
                <a:gd name="T1" fmla="*/ 363 h 372"/>
                <a:gd name="T2" fmla="*/ 450 w 2826"/>
                <a:gd name="T3" fmla="*/ 300 h 372"/>
                <a:gd name="T4" fmla="*/ 729 w 2826"/>
                <a:gd name="T5" fmla="*/ 129 h 372"/>
                <a:gd name="T6" fmla="*/ 972 w 2826"/>
                <a:gd name="T7" fmla="*/ 21 h 372"/>
                <a:gd name="T8" fmla="*/ 1305 w 2826"/>
                <a:gd name="T9" fmla="*/ 12 h 372"/>
                <a:gd name="T10" fmla="*/ 1737 w 2826"/>
                <a:gd name="T11" fmla="*/ 93 h 372"/>
                <a:gd name="T12" fmla="*/ 2079 w 2826"/>
                <a:gd name="T13" fmla="*/ 201 h 372"/>
                <a:gd name="T14" fmla="*/ 2358 w 2826"/>
                <a:gd name="T15" fmla="*/ 309 h 372"/>
                <a:gd name="T16" fmla="*/ 2556 w 2826"/>
                <a:gd name="T17" fmla="*/ 345 h 372"/>
                <a:gd name="T18" fmla="*/ 2826 w 2826"/>
                <a:gd name="T19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6" h="372">
                  <a:moveTo>
                    <a:pt x="0" y="363"/>
                  </a:moveTo>
                  <a:cubicBezTo>
                    <a:pt x="75" y="352"/>
                    <a:pt x="328" y="339"/>
                    <a:pt x="450" y="300"/>
                  </a:cubicBezTo>
                  <a:cubicBezTo>
                    <a:pt x="572" y="261"/>
                    <a:pt x="642" y="175"/>
                    <a:pt x="729" y="129"/>
                  </a:cubicBezTo>
                  <a:cubicBezTo>
                    <a:pt x="816" y="83"/>
                    <a:pt x="876" y="40"/>
                    <a:pt x="972" y="21"/>
                  </a:cubicBezTo>
                  <a:cubicBezTo>
                    <a:pt x="1068" y="2"/>
                    <a:pt x="1178" y="0"/>
                    <a:pt x="1305" y="12"/>
                  </a:cubicBezTo>
                  <a:cubicBezTo>
                    <a:pt x="1432" y="24"/>
                    <a:pt x="1608" y="62"/>
                    <a:pt x="1737" y="93"/>
                  </a:cubicBezTo>
                  <a:cubicBezTo>
                    <a:pt x="1866" y="124"/>
                    <a:pt x="1976" y="165"/>
                    <a:pt x="2079" y="201"/>
                  </a:cubicBezTo>
                  <a:cubicBezTo>
                    <a:pt x="2182" y="237"/>
                    <a:pt x="2278" y="285"/>
                    <a:pt x="2358" y="309"/>
                  </a:cubicBezTo>
                  <a:cubicBezTo>
                    <a:pt x="2438" y="333"/>
                    <a:pt x="2478" y="335"/>
                    <a:pt x="2556" y="345"/>
                  </a:cubicBezTo>
                  <a:cubicBezTo>
                    <a:pt x="2634" y="355"/>
                    <a:pt x="2770" y="367"/>
                    <a:pt x="2826" y="372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1916" name="Freeform 12"/>
            <p:cNvSpPr/>
            <p:nvPr/>
          </p:nvSpPr>
          <p:spPr bwMode="auto">
            <a:xfrm>
              <a:off x="2521" y="870"/>
              <a:ext cx="2817" cy="271"/>
            </a:xfrm>
            <a:custGeom>
              <a:avLst/>
              <a:gdLst>
                <a:gd name="T0" fmla="*/ 0 w 2817"/>
                <a:gd name="T1" fmla="*/ 253 h 271"/>
                <a:gd name="T2" fmla="*/ 324 w 2817"/>
                <a:gd name="T3" fmla="*/ 235 h 271"/>
                <a:gd name="T4" fmla="*/ 513 w 2817"/>
                <a:gd name="T5" fmla="*/ 163 h 271"/>
                <a:gd name="T6" fmla="*/ 837 w 2817"/>
                <a:gd name="T7" fmla="*/ 28 h 271"/>
                <a:gd name="T8" fmla="*/ 1197 w 2817"/>
                <a:gd name="T9" fmla="*/ 1 h 271"/>
                <a:gd name="T10" fmla="*/ 1656 w 2817"/>
                <a:gd name="T11" fmla="*/ 37 h 271"/>
                <a:gd name="T12" fmla="*/ 2043 w 2817"/>
                <a:gd name="T13" fmla="*/ 136 h 271"/>
                <a:gd name="T14" fmla="*/ 2448 w 2817"/>
                <a:gd name="T15" fmla="*/ 253 h 271"/>
                <a:gd name="T16" fmla="*/ 2817 w 2817"/>
                <a:gd name="T17" fmla="*/ 24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17" h="271">
                  <a:moveTo>
                    <a:pt x="0" y="253"/>
                  </a:moveTo>
                  <a:cubicBezTo>
                    <a:pt x="54" y="250"/>
                    <a:pt x="239" y="250"/>
                    <a:pt x="324" y="235"/>
                  </a:cubicBezTo>
                  <a:cubicBezTo>
                    <a:pt x="409" y="220"/>
                    <a:pt x="428" y="197"/>
                    <a:pt x="513" y="163"/>
                  </a:cubicBezTo>
                  <a:cubicBezTo>
                    <a:pt x="598" y="129"/>
                    <a:pt x="723" y="55"/>
                    <a:pt x="837" y="28"/>
                  </a:cubicBezTo>
                  <a:cubicBezTo>
                    <a:pt x="951" y="1"/>
                    <a:pt x="1061" y="0"/>
                    <a:pt x="1197" y="1"/>
                  </a:cubicBezTo>
                  <a:cubicBezTo>
                    <a:pt x="1333" y="2"/>
                    <a:pt x="1515" y="15"/>
                    <a:pt x="1656" y="37"/>
                  </a:cubicBezTo>
                  <a:cubicBezTo>
                    <a:pt x="1797" y="59"/>
                    <a:pt x="1911" y="100"/>
                    <a:pt x="2043" y="136"/>
                  </a:cubicBezTo>
                  <a:cubicBezTo>
                    <a:pt x="2175" y="172"/>
                    <a:pt x="2319" y="235"/>
                    <a:pt x="2448" y="253"/>
                  </a:cubicBezTo>
                  <a:cubicBezTo>
                    <a:pt x="2577" y="271"/>
                    <a:pt x="2740" y="246"/>
                    <a:pt x="2817" y="244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1917" name="Freeform 13"/>
            <p:cNvSpPr/>
            <p:nvPr/>
          </p:nvSpPr>
          <p:spPr bwMode="auto">
            <a:xfrm>
              <a:off x="2569" y="796"/>
              <a:ext cx="2736" cy="226"/>
            </a:xfrm>
            <a:custGeom>
              <a:avLst/>
              <a:gdLst>
                <a:gd name="T0" fmla="*/ 0 w 2736"/>
                <a:gd name="T1" fmla="*/ 144 h 226"/>
                <a:gd name="T2" fmla="*/ 369 w 2736"/>
                <a:gd name="T3" fmla="*/ 144 h 226"/>
                <a:gd name="T4" fmla="*/ 738 w 2736"/>
                <a:gd name="T5" fmla="*/ 45 h 226"/>
                <a:gd name="T6" fmla="*/ 1158 w 2736"/>
                <a:gd name="T7" fmla="*/ 3 h 226"/>
                <a:gd name="T8" fmla="*/ 1575 w 2736"/>
                <a:gd name="T9" fmla="*/ 27 h 226"/>
                <a:gd name="T10" fmla="*/ 2088 w 2736"/>
                <a:gd name="T11" fmla="*/ 135 h 226"/>
                <a:gd name="T12" fmla="*/ 2466 w 2736"/>
                <a:gd name="T13" fmla="*/ 216 h 226"/>
                <a:gd name="T14" fmla="*/ 2736 w 2736"/>
                <a:gd name="T15" fmla="*/ 19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226">
                  <a:moveTo>
                    <a:pt x="0" y="144"/>
                  </a:moveTo>
                  <a:cubicBezTo>
                    <a:pt x="61" y="144"/>
                    <a:pt x="246" y="161"/>
                    <a:pt x="369" y="144"/>
                  </a:cubicBezTo>
                  <a:cubicBezTo>
                    <a:pt x="492" y="127"/>
                    <a:pt x="607" y="68"/>
                    <a:pt x="738" y="45"/>
                  </a:cubicBezTo>
                  <a:cubicBezTo>
                    <a:pt x="869" y="22"/>
                    <a:pt x="1019" y="6"/>
                    <a:pt x="1158" y="3"/>
                  </a:cubicBezTo>
                  <a:cubicBezTo>
                    <a:pt x="1297" y="0"/>
                    <a:pt x="1420" y="5"/>
                    <a:pt x="1575" y="27"/>
                  </a:cubicBezTo>
                  <a:cubicBezTo>
                    <a:pt x="1730" y="49"/>
                    <a:pt x="1940" y="104"/>
                    <a:pt x="2088" y="135"/>
                  </a:cubicBezTo>
                  <a:cubicBezTo>
                    <a:pt x="2236" y="166"/>
                    <a:pt x="2358" y="206"/>
                    <a:pt x="2466" y="216"/>
                  </a:cubicBezTo>
                  <a:cubicBezTo>
                    <a:pt x="2574" y="226"/>
                    <a:pt x="2680" y="202"/>
                    <a:pt x="2736" y="19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1918" name="Freeform 14"/>
            <p:cNvSpPr/>
            <p:nvPr/>
          </p:nvSpPr>
          <p:spPr bwMode="auto">
            <a:xfrm>
              <a:off x="2548" y="736"/>
              <a:ext cx="2808" cy="130"/>
            </a:xfrm>
            <a:custGeom>
              <a:avLst/>
              <a:gdLst>
                <a:gd name="T0" fmla="*/ 0 w 2808"/>
                <a:gd name="T1" fmla="*/ 63 h 130"/>
                <a:gd name="T2" fmla="*/ 405 w 2808"/>
                <a:gd name="T3" fmla="*/ 81 h 130"/>
                <a:gd name="T4" fmla="*/ 657 w 2808"/>
                <a:gd name="T5" fmla="*/ 45 h 130"/>
                <a:gd name="T6" fmla="*/ 900 w 2808"/>
                <a:gd name="T7" fmla="*/ 18 h 130"/>
                <a:gd name="T8" fmla="*/ 1215 w 2808"/>
                <a:gd name="T9" fmla="*/ 0 h 130"/>
                <a:gd name="T10" fmla="*/ 1575 w 2808"/>
                <a:gd name="T11" fmla="*/ 18 h 130"/>
                <a:gd name="T12" fmla="*/ 2061 w 2808"/>
                <a:gd name="T13" fmla="*/ 90 h 130"/>
                <a:gd name="T14" fmla="*/ 2412 w 2808"/>
                <a:gd name="T15" fmla="*/ 126 h 130"/>
                <a:gd name="T16" fmla="*/ 2754 w 2808"/>
                <a:gd name="T17" fmla="*/ 117 h 130"/>
                <a:gd name="T18" fmla="*/ 2736 w 2808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8" h="130">
                  <a:moveTo>
                    <a:pt x="0" y="63"/>
                  </a:moveTo>
                  <a:cubicBezTo>
                    <a:pt x="67" y="64"/>
                    <a:pt x="296" y="84"/>
                    <a:pt x="405" y="81"/>
                  </a:cubicBezTo>
                  <a:cubicBezTo>
                    <a:pt x="514" y="78"/>
                    <a:pt x="575" y="55"/>
                    <a:pt x="657" y="45"/>
                  </a:cubicBezTo>
                  <a:cubicBezTo>
                    <a:pt x="739" y="35"/>
                    <a:pt x="807" y="26"/>
                    <a:pt x="900" y="18"/>
                  </a:cubicBezTo>
                  <a:cubicBezTo>
                    <a:pt x="993" y="10"/>
                    <a:pt x="1103" y="0"/>
                    <a:pt x="1215" y="0"/>
                  </a:cubicBezTo>
                  <a:cubicBezTo>
                    <a:pt x="1327" y="0"/>
                    <a:pt x="1434" y="3"/>
                    <a:pt x="1575" y="18"/>
                  </a:cubicBezTo>
                  <a:cubicBezTo>
                    <a:pt x="1716" y="33"/>
                    <a:pt x="1922" y="72"/>
                    <a:pt x="2061" y="90"/>
                  </a:cubicBezTo>
                  <a:cubicBezTo>
                    <a:pt x="2200" y="108"/>
                    <a:pt x="2297" y="122"/>
                    <a:pt x="2412" y="126"/>
                  </a:cubicBezTo>
                  <a:cubicBezTo>
                    <a:pt x="2527" y="130"/>
                    <a:pt x="2700" y="119"/>
                    <a:pt x="2754" y="117"/>
                  </a:cubicBezTo>
                  <a:cubicBezTo>
                    <a:pt x="2808" y="115"/>
                    <a:pt x="2740" y="117"/>
                    <a:pt x="2736" y="11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1919" name="AutoShape 15"/>
          <p:cNvSpPr>
            <a:spLocks noChangeArrowheads="1"/>
          </p:cNvSpPr>
          <p:nvPr/>
        </p:nvSpPr>
        <p:spPr bwMode="auto">
          <a:xfrm flipV="1">
            <a:off x="7845425" y="2238376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spcBef>
                <a:spcPct val="0"/>
              </a:spcBef>
            </a:pPr>
            <a:endParaRPr kumimoji="1" lang="zh-CN" altLang="zh-CN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1920" name="AutoShape 16"/>
          <p:cNvSpPr>
            <a:spLocks noChangeArrowheads="1"/>
          </p:cNvSpPr>
          <p:nvPr/>
        </p:nvSpPr>
        <p:spPr bwMode="auto">
          <a:xfrm rot="10800000">
            <a:off x="7772400" y="654050"/>
            <a:ext cx="381000" cy="838200"/>
          </a:xfrm>
          <a:prstGeom prst="up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251921" name="Line 17"/>
          <p:cNvSpPr>
            <a:spLocks noChangeShapeType="1"/>
          </p:cNvSpPr>
          <p:nvPr/>
        </p:nvSpPr>
        <p:spPr bwMode="auto">
          <a:xfrm flipV="1">
            <a:off x="4812847" y="1652136"/>
            <a:ext cx="1633773" cy="581478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26331" y="3995739"/>
            <a:ext cx="1090612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       如图，由于“气流偏导器”上表面平直，下表面呈弧形向下凸，当跑车高速行驶时，流过它上方的空气速度比下方空气速度</a:t>
            </a:r>
            <a:r>
              <a:rPr kumimoji="1" lang="zh-CN" altLang="en-US" sz="32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小</a:t>
            </a:r>
            <a:r>
              <a:rPr kumimoji="1" lang="zh-CN" altLang="en-US" sz="3200" b="1" i="0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，此时，上方空气压强比下方空气压强</a:t>
            </a:r>
            <a:r>
              <a:rPr kumimoji="1" lang="zh-CN" altLang="en-US" sz="32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大</a:t>
            </a:r>
            <a:r>
              <a:rPr kumimoji="1" lang="zh-CN" altLang="en-US" sz="3200" b="1" i="0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，这样，“气流偏导器”受到一个向</a:t>
            </a:r>
            <a:r>
              <a:rPr kumimoji="1" lang="zh-CN" altLang="en-US" sz="32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下</a:t>
            </a:r>
            <a:r>
              <a:rPr kumimoji="1" lang="zh-CN" altLang="en-US" sz="3200" b="1" i="0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的压力差，从而使车轮抓紧地面。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9" grpId="0" animBg="1"/>
      <p:bldP spid="251919" grpId="0" animBg="1"/>
      <p:bldP spid="251920" grpId="0" animBg="1"/>
      <p:bldP spid="251921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尾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84" y="260350"/>
            <a:ext cx="11811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3933" y="3573463"/>
            <a:ext cx="422486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/>
              <a:t>应用：赛车尾翼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3934" y="4221164"/>
            <a:ext cx="120015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/>
              <a:t>赛车尾翼的上表面垂直，下表面为凸起的流线型，当空气流过，在相同的时间里，上表面流速</a:t>
            </a:r>
            <a:r>
              <a:rPr lang="zh-CN" altLang="en-US" sz="2800" b="1" u="sng" dirty="0"/>
              <a:t>       </a:t>
            </a:r>
            <a:r>
              <a:rPr lang="zh-CN" altLang="en-US" sz="2800" b="1" dirty="0"/>
              <a:t>，向下的压强</a:t>
            </a:r>
            <a:r>
              <a:rPr lang="zh-CN" altLang="en-US" sz="2800" b="1" u="sng" dirty="0"/>
              <a:t>       </a:t>
            </a:r>
            <a:r>
              <a:rPr lang="zh-CN" altLang="en-US" sz="2800" b="1" dirty="0"/>
              <a:t>，下表面的空气流速</a:t>
            </a:r>
            <a:r>
              <a:rPr lang="zh-CN" altLang="en-US" sz="2800" b="1" u="sng" dirty="0"/>
              <a:t>      </a:t>
            </a:r>
            <a:r>
              <a:rPr lang="zh-CN" altLang="en-US" sz="2800" b="1" dirty="0"/>
              <a:t>，受到向上的压强</a:t>
            </a:r>
            <a:r>
              <a:rPr lang="zh-CN" altLang="en-US" sz="2800" b="1" u="sng" dirty="0"/>
              <a:t>       </a:t>
            </a:r>
            <a:r>
              <a:rPr lang="zh-CN" altLang="en-US" sz="2800" b="1" dirty="0"/>
              <a:t>，这样上下表面的压强差向</a:t>
            </a:r>
            <a:r>
              <a:rPr lang="zh-CN" altLang="en-US" sz="2800" b="1" u="sng" dirty="0"/>
              <a:t>        </a:t>
            </a:r>
            <a:r>
              <a:rPr lang="zh-CN" altLang="en-US" sz="2800" b="1" dirty="0"/>
              <a:t>，使赛车不容易翻车。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428567" y="4581128"/>
            <a:ext cx="931796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14917" y="5013177"/>
            <a:ext cx="86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大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807968" y="5013176"/>
            <a:ext cx="8530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大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320470" y="5013176"/>
            <a:ext cx="7662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小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159375" y="5526149"/>
            <a:ext cx="1267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  <p:bldP spid="6" grpId="0" bldLvl="0" autoUpdateAnimBg="0"/>
      <p:bldP spid="7" grpId="0" bldLvl="0" autoUpdateAnimBg="0"/>
      <p:bldP spid="8" grpId="0" bldLvl="0" autoUpdateAnimBg="0"/>
      <p:bldP spid="9" grpId="0" bldLvl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1188886" y="0"/>
            <a:ext cx="4014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zh-CN" altLang="en-US" sz="4800" b="1" dirty="0">
                <a:latin typeface="Times New Roman" panose="02020603050405020304" pitchFamily="18" charset="0"/>
              </a:rPr>
              <a:t>喷雾器原理</a:t>
            </a:r>
          </a:p>
        </p:txBody>
      </p:sp>
      <p:grpSp>
        <p:nvGrpSpPr>
          <p:cNvPr id="221199" name="Group 15"/>
          <p:cNvGrpSpPr/>
          <p:nvPr/>
        </p:nvGrpSpPr>
        <p:grpSpPr bwMode="auto">
          <a:xfrm>
            <a:off x="7487320" y="1343024"/>
            <a:ext cx="2895600" cy="2590800"/>
            <a:chOff x="1920" y="720"/>
            <a:chExt cx="1824" cy="1632"/>
          </a:xfrm>
        </p:grpSpPr>
        <p:sp>
          <p:nvSpPr>
            <p:cNvPr id="221200" name="Freeform 16" descr="横虚线"/>
            <p:cNvSpPr/>
            <p:nvPr/>
          </p:nvSpPr>
          <p:spPr bwMode="auto">
            <a:xfrm>
              <a:off x="2265" y="1462"/>
              <a:ext cx="1134" cy="890"/>
            </a:xfrm>
            <a:custGeom>
              <a:avLst/>
              <a:gdLst>
                <a:gd name="T0" fmla="*/ 750 w 1680"/>
                <a:gd name="T1" fmla="*/ 52 h 1248"/>
                <a:gd name="T2" fmla="*/ 570 w 1680"/>
                <a:gd name="T3" fmla="*/ 52 h 1248"/>
                <a:gd name="T4" fmla="*/ 570 w 1680"/>
                <a:gd name="T5" fmla="*/ 364 h 1248"/>
                <a:gd name="T6" fmla="*/ 210 w 1680"/>
                <a:gd name="T7" fmla="*/ 520 h 1248"/>
                <a:gd name="T8" fmla="*/ 210 w 1680"/>
                <a:gd name="T9" fmla="*/ 1144 h 1248"/>
                <a:gd name="T10" fmla="*/ 1470 w 1680"/>
                <a:gd name="T11" fmla="*/ 1144 h 1248"/>
                <a:gd name="T12" fmla="*/ 1470 w 1680"/>
                <a:gd name="T13" fmla="*/ 520 h 1248"/>
                <a:gd name="T14" fmla="*/ 1110 w 1680"/>
                <a:gd name="T15" fmla="*/ 364 h 1248"/>
                <a:gd name="T16" fmla="*/ 1110 w 1680"/>
                <a:gd name="T17" fmla="*/ 52 h 1248"/>
                <a:gd name="T18" fmla="*/ 930 w 1680"/>
                <a:gd name="T19" fmla="*/ 52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0" h="1248">
                  <a:moveTo>
                    <a:pt x="750" y="52"/>
                  </a:moveTo>
                  <a:cubicBezTo>
                    <a:pt x="675" y="26"/>
                    <a:pt x="600" y="0"/>
                    <a:pt x="570" y="52"/>
                  </a:cubicBezTo>
                  <a:cubicBezTo>
                    <a:pt x="540" y="104"/>
                    <a:pt x="630" y="286"/>
                    <a:pt x="570" y="364"/>
                  </a:cubicBezTo>
                  <a:cubicBezTo>
                    <a:pt x="510" y="442"/>
                    <a:pt x="270" y="390"/>
                    <a:pt x="210" y="520"/>
                  </a:cubicBezTo>
                  <a:cubicBezTo>
                    <a:pt x="150" y="650"/>
                    <a:pt x="0" y="1040"/>
                    <a:pt x="210" y="1144"/>
                  </a:cubicBezTo>
                  <a:cubicBezTo>
                    <a:pt x="420" y="1248"/>
                    <a:pt x="1260" y="1248"/>
                    <a:pt x="1470" y="1144"/>
                  </a:cubicBezTo>
                  <a:cubicBezTo>
                    <a:pt x="1680" y="1040"/>
                    <a:pt x="1530" y="650"/>
                    <a:pt x="1470" y="520"/>
                  </a:cubicBezTo>
                  <a:cubicBezTo>
                    <a:pt x="1410" y="390"/>
                    <a:pt x="1170" y="442"/>
                    <a:pt x="1110" y="364"/>
                  </a:cubicBezTo>
                  <a:cubicBezTo>
                    <a:pt x="1050" y="286"/>
                    <a:pt x="1140" y="104"/>
                    <a:pt x="1110" y="52"/>
                  </a:cubicBezTo>
                  <a:cubicBezTo>
                    <a:pt x="1080" y="0"/>
                    <a:pt x="960" y="52"/>
                    <a:pt x="930" y="52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000000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01" name="Rectangle 17" descr="横虚线"/>
            <p:cNvSpPr>
              <a:spLocks noChangeArrowheads="1"/>
            </p:cNvSpPr>
            <p:nvPr/>
          </p:nvSpPr>
          <p:spPr bwMode="auto">
            <a:xfrm>
              <a:off x="2782" y="1327"/>
              <a:ext cx="121" cy="668"/>
            </a:xfrm>
            <a:prstGeom prst="rect">
              <a:avLst/>
            </a:prstGeom>
            <a:pattFill prst="dashHorz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rgbClr val="0000FF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02" name="Line 18"/>
            <p:cNvSpPr>
              <a:spLocks noChangeShapeType="1"/>
            </p:cNvSpPr>
            <p:nvPr/>
          </p:nvSpPr>
          <p:spPr bwMode="auto">
            <a:xfrm flipH="1">
              <a:off x="2214" y="1334"/>
              <a:ext cx="60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03" name="Line 19"/>
            <p:cNvSpPr>
              <a:spLocks noChangeShapeType="1"/>
            </p:cNvSpPr>
            <p:nvPr/>
          </p:nvSpPr>
          <p:spPr bwMode="auto">
            <a:xfrm>
              <a:off x="2214" y="1248"/>
              <a:ext cx="60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04" name="Line 20"/>
            <p:cNvSpPr>
              <a:spLocks noChangeShapeType="1"/>
            </p:cNvSpPr>
            <p:nvPr/>
          </p:nvSpPr>
          <p:spPr bwMode="auto">
            <a:xfrm flipV="1">
              <a:off x="2893" y="1165"/>
              <a:ext cx="729" cy="1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05" name="Line 21"/>
            <p:cNvSpPr>
              <a:spLocks noChangeShapeType="1"/>
            </p:cNvSpPr>
            <p:nvPr/>
          </p:nvSpPr>
          <p:spPr bwMode="auto">
            <a:xfrm>
              <a:off x="2893" y="1276"/>
              <a:ext cx="72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06" name="Line 22"/>
            <p:cNvSpPr>
              <a:spLocks noChangeShapeType="1"/>
            </p:cNvSpPr>
            <p:nvPr/>
          </p:nvSpPr>
          <p:spPr bwMode="auto">
            <a:xfrm>
              <a:off x="2893" y="1387"/>
              <a:ext cx="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07" name="Line 23"/>
            <p:cNvSpPr>
              <a:spLocks noChangeShapeType="1"/>
            </p:cNvSpPr>
            <p:nvPr/>
          </p:nvSpPr>
          <p:spPr bwMode="auto">
            <a:xfrm>
              <a:off x="2893" y="1276"/>
              <a:ext cx="729" cy="1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08" name="Line 24"/>
            <p:cNvSpPr>
              <a:spLocks noChangeShapeType="1"/>
            </p:cNvSpPr>
            <p:nvPr/>
          </p:nvSpPr>
          <p:spPr bwMode="auto">
            <a:xfrm>
              <a:off x="2893" y="1276"/>
              <a:ext cx="729" cy="22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09" name="Line 25"/>
            <p:cNvSpPr>
              <a:spLocks noChangeShapeType="1"/>
            </p:cNvSpPr>
            <p:nvPr/>
          </p:nvSpPr>
          <p:spPr bwMode="auto">
            <a:xfrm>
              <a:off x="2406" y="1833"/>
              <a:ext cx="85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10" name="Line 26"/>
            <p:cNvSpPr>
              <a:spLocks noChangeShapeType="1"/>
            </p:cNvSpPr>
            <p:nvPr/>
          </p:nvSpPr>
          <p:spPr bwMode="auto">
            <a:xfrm>
              <a:off x="2528" y="1944"/>
              <a:ext cx="12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11" name="Line 27"/>
            <p:cNvSpPr>
              <a:spLocks noChangeShapeType="1"/>
            </p:cNvSpPr>
            <p:nvPr/>
          </p:nvSpPr>
          <p:spPr bwMode="auto">
            <a:xfrm>
              <a:off x="3014" y="1944"/>
              <a:ext cx="12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12" name="Line 28"/>
            <p:cNvSpPr>
              <a:spLocks noChangeShapeType="1"/>
            </p:cNvSpPr>
            <p:nvPr/>
          </p:nvSpPr>
          <p:spPr bwMode="auto">
            <a:xfrm>
              <a:off x="3014" y="2167"/>
              <a:ext cx="12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13" name="Line 29"/>
            <p:cNvSpPr>
              <a:spLocks noChangeShapeType="1"/>
            </p:cNvSpPr>
            <p:nvPr/>
          </p:nvSpPr>
          <p:spPr bwMode="auto">
            <a:xfrm>
              <a:off x="2771" y="2055"/>
              <a:ext cx="12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14" name="Line 30"/>
            <p:cNvSpPr>
              <a:spLocks noChangeShapeType="1"/>
            </p:cNvSpPr>
            <p:nvPr/>
          </p:nvSpPr>
          <p:spPr bwMode="auto">
            <a:xfrm>
              <a:off x="2406" y="2167"/>
              <a:ext cx="12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15" name="Line 31"/>
            <p:cNvSpPr>
              <a:spLocks noChangeShapeType="1"/>
            </p:cNvSpPr>
            <p:nvPr/>
          </p:nvSpPr>
          <p:spPr bwMode="auto">
            <a:xfrm>
              <a:off x="2650" y="2278"/>
              <a:ext cx="12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16" name="Line 32"/>
            <p:cNvSpPr>
              <a:spLocks noChangeShapeType="1"/>
            </p:cNvSpPr>
            <p:nvPr/>
          </p:nvSpPr>
          <p:spPr bwMode="auto">
            <a:xfrm>
              <a:off x="2771" y="2167"/>
              <a:ext cx="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17" name="Line 33"/>
            <p:cNvSpPr>
              <a:spLocks noChangeShapeType="1"/>
            </p:cNvSpPr>
            <p:nvPr/>
          </p:nvSpPr>
          <p:spPr bwMode="auto">
            <a:xfrm>
              <a:off x="2528" y="2055"/>
              <a:ext cx="12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18" name="Line 34"/>
            <p:cNvSpPr>
              <a:spLocks noChangeShapeType="1"/>
            </p:cNvSpPr>
            <p:nvPr/>
          </p:nvSpPr>
          <p:spPr bwMode="auto">
            <a:xfrm>
              <a:off x="2771" y="2167"/>
              <a:ext cx="12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19" name="Line 35"/>
            <p:cNvSpPr>
              <a:spLocks noChangeShapeType="1"/>
            </p:cNvSpPr>
            <p:nvPr/>
          </p:nvSpPr>
          <p:spPr bwMode="auto">
            <a:xfrm>
              <a:off x="2893" y="2278"/>
              <a:ext cx="12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20" name="Line 36"/>
            <p:cNvSpPr>
              <a:spLocks noChangeShapeType="1"/>
            </p:cNvSpPr>
            <p:nvPr/>
          </p:nvSpPr>
          <p:spPr bwMode="auto">
            <a:xfrm>
              <a:off x="3014" y="2055"/>
              <a:ext cx="12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21" name="Line 37"/>
            <p:cNvSpPr>
              <a:spLocks noChangeShapeType="1"/>
            </p:cNvSpPr>
            <p:nvPr/>
          </p:nvSpPr>
          <p:spPr bwMode="auto">
            <a:xfrm>
              <a:off x="3258" y="2055"/>
              <a:ext cx="0" cy="11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22" name="Line 38"/>
            <p:cNvSpPr>
              <a:spLocks noChangeShapeType="1"/>
            </p:cNvSpPr>
            <p:nvPr/>
          </p:nvSpPr>
          <p:spPr bwMode="auto">
            <a:xfrm>
              <a:off x="2406" y="1944"/>
              <a:ext cx="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23" name="Line 39"/>
            <p:cNvSpPr>
              <a:spLocks noChangeShapeType="1"/>
            </p:cNvSpPr>
            <p:nvPr/>
          </p:nvSpPr>
          <p:spPr bwMode="auto">
            <a:xfrm>
              <a:off x="3136" y="2278"/>
              <a:ext cx="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24" name="Line 40"/>
            <p:cNvSpPr>
              <a:spLocks noChangeShapeType="1"/>
            </p:cNvSpPr>
            <p:nvPr/>
          </p:nvSpPr>
          <p:spPr bwMode="auto">
            <a:xfrm>
              <a:off x="2650" y="2167"/>
              <a:ext cx="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25" name="Freeform 41"/>
            <p:cNvSpPr/>
            <p:nvPr/>
          </p:nvSpPr>
          <p:spPr bwMode="auto">
            <a:xfrm>
              <a:off x="2822" y="1227"/>
              <a:ext cx="41" cy="54"/>
            </a:xfrm>
            <a:custGeom>
              <a:avLst/>
              <a:gdLst>
                <a:gd name="T0" fmla="*/ 0 w 60"/>
                <a:gd name="T1" fmla="*/ 0 h 75"/>
                <a:gd name="T2" fmla="*/ 60 w 60"/>
                <a:gd name="T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0" h="75">
                  <a:moveTo>
                    <a:pt x="0" y="0"/>
                  </a:moveTo>
                  <a:cubicBezTo>
                    <a:pt x="38" y="57"/>
                    <a:pt x="17" y="32"/>
                    <a:pt x="60" y="75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26" name="Freeform 42"/>
            <p:cNvSpPr/>
            <p:nvPr/>
          </p:nvSpPr>
          <p:spPr bwMode="auto">
            <a:xfrm>
              <a:off x="2812" y="1291"/>
              <a:ext cx="51" cy="43"/>
            </a:xfrm>
            <a:custGeom>
              <a:avLst/>
              <a:gdLst>
                <a:gd name="T0" fmla="*/ 0 w 75"/>
                <a:gd name="T1" fmla="*/ 60 h 60"/>
                <a:gd name="T2" fmla="*/ 30 w 75"/>
                <a:gd name="T3" fmla="*/ 15 h 60"/>
                <a:gd name="T4" fmla="*/ 75 w 75"/>
                <a:gd name="T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0">
                  <a:moveTo>
                    <a:pt x="0" y="60"/>
                  </a:moveTo>
                  <a:cubicBezTo>
                    <a:pt x="10" y="45"/>
                    <a:pt x="16" y="26"/>
                    <a:pt x="30" y="15"/>
                  </a:cubicBezTo>
                  <a:cubicBezTo>
                    <a:pt x="42" y="5"/>
                    <a:pt x="75" y="0"/>
                    <a:pt x="75" y="0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27" name="Line 43"/>
            <p:cNvSpPr>
              <a:spLocks noChangeShapeType="1"/>
            </p:cNvSpPr>
            <p:nvPr/>
          </p:nvSpPr>
          <p:spPr bwMode="auto">
            <a:xfrm>
              <a:off x="1920" y="1276"/>
              <a:ext cx="243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28" name="Line 44"/>
            <p:cNvSpPr>
              <a:spLocks noChangeShapeType="1"/>
            </p:cNvSpPr>
            <p:nvPr/>
          </p:nvSpPr>
          <p:spPr bwMode="auto">
            <a:xfrm flipH="1">
              <a:off x="2893" y="942"/>
              <a:ext cx="121" cy="22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229" name="Text Box 45"/>
            <p:cNvSpPr txBox="1">
              <a:spLocks noChangeArrowheads="1"/>
            </p:cNvSpPr>
            <p:nvPr/>
          </p:nvSpPr>
          <p:spPr bwMode="auto">
            <a:xfrm>
              <a:off x="1920" y="831"/>
              <a:ext cx="608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>
                <a:spcBef>
                  <a:spcPct val="0"/>
                </a:spcBef>
              </a:pPr>
              <a:r>
                <a:rPr lang="zh-CN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吹</a:t>
              </a:r>
              <a:r>
                <a:rPr lang="zh-CN" alt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</a:rPr>
                <a:t>气</a:t>
              </a:r>
              <a:endPara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1230" name="Text Box 46"/>
            <p:cNvSpPr txBox="1">
              <a:spLocks noChangeArrowheads="1"/>
            </p:cNvSpPr>
            <p:nvPr/>
          </p:nvSpPr>
          <p:spPr bwMode="auto">
            <a:xfrm>
              <a:off x="3136" y="720"/>
              <a:ext cx="608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>
                <a:spcBef>
                  <a:spcPct val="0"/>
                </a:spcBef>
              </a:pPr>
              <a:r>
                <a: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小孔</a:t>
              </a:r>
            </a:p>
          </p:txBody>
        </p:sp>
      </p:grpSp>
      <p:sp>
        <p:nvSpPr>
          <p:cNvPr id="221231" name="Rectangle 47"/>
          <p:cNvSpPr>
            <a:spLocks noChangeArrowheads="1"/>
          </p:cNvSpPr>
          <p:nvPr/>
        </p:nvSpPr>
        <p:spPr bwMode="auto">
          <a:xfrm>
            <a:off x="353415" y="4948733"/>
            <a:ext cx="1137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tabLst>
                <a:tab pos="40386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l">
              <a:spcBef>
                <a:spcPct val="0"/>
              </a:spcBef>
              <a:tabLst>
                <a:tab pos="40386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l">
              <a:spcBef>
                <a:spcPct val="0"/>
              </a:spcBef>
              <a:tabLst>
                <a:tab pos="40386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l">
              <a:spcBef>
                <a:spcPct val="0"/>
              </a:spcBef>
              <a:tabLst>
                <a:tab pos="40386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l">
              <a:spcBef>
                <a:spcPct val="0"/>
              </a:spcBef>
              <a:tabLst>
                <a:tab pos="40386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0386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0386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0386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0386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>
                <a:latin typeface="楷体_GB2312" pitchFamily="49" charset="-122"/>
                <a:ea typeface="楷体_GB2312" pitchFamily="49" charset="-122"/>
              </a:rPr>
              <a:t>  吹气时，小孔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处空气</a:t>
            </a:r>
            <a:r>
              <a:rPr lang="zh-CN" altLang="en-US" sz="3600" b="1" dirty="0" smtClean="0">
                <a:latin typeface="楷体_GB2312" pitchFamily="49" charset="-122"/>
                <a:ea typeface="楷体_GB2312" pitchFamily="49" charset="-122"/>
              </a:rPr>
              <a:t>流速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大</a:t>
            </a:r>
            <a:r>
              <a:rPr lang="zh-CN" altLang="en-US" sz="3600" b="1" dirty="0" smtClean="0">
                <a:latin typeface="楷体_GB2312" pitchFamily="49" charset="-122"/>
                <a:ea typeface="楷体_GB2312" pitchFamily="49" charset="-122"/>
              </a:rPr>
              <a:t>，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压强</a:t>
            </a:r>
            <a:r>
              <a:rPr lang="zh-CN" altLang="en-US" sz="36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小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，容器里液面上方的空气压强</a:t>
            </a:r>
            <a:r>
              <a:rPr lang="zh-CN" altLang="en-US" sz="36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大</a:t>
            </a:r>
            <a:r>
              <a:rPr lang="zh-CN" altLang="en-US" sz="3600" b="1" dirty="0">
                <a:latin typeface="楷体_GB2312" pitchFamily="49" charset="-122"/>
                <a:ea typeface="楷体_GB2312" pitchFamily="49" charset="-122"/>
              </a:rPr>
              <a:t>，液体就沿着细管上升，从管口流出后，受气流的冲击，被喷成雾状。 </a:t>
            </a:r>
          </a:p>
        </p:txBody>
      </p:sp>
      <p:pic>
        <p:nvPicPr>
          <p:cNvPr id="4" name="喷雾器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5501" y="797365"/>
            <a:ext cx="6096000" cy="4078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12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212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279651" y="2492376"/>
            <a:ext cx="7993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FFFF"/>
                </a:solidFill>
              </a:rPr>
              <a:t>        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65150" y="1255713"/>
            <a:ext cx="550227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         1912</a:t>
            </a:r>
            <a:r>
              <a:rPr lang="zh-CN" altLang="en-US" sz="2400" dirty="0">
                <a:solidFill>
                  <a:srgbClr val="000000"/>
                </a:solidFill>
              </a:rPr>
              <a:t>年秋，当时世界上最大 的轮船之一“奥林匹克”号邮轮，以</a:t>
            </a:r>
            <a:r>
              <a:rPr lang="en-US" altLang="zh-CN" sz="2400" dirty="0">
                <a:solidFill>
                  <a:srgbClr val="000000"/>
                </a:solidFill>
              </a:rPr>
              <a:t>25km/h</a:t>
            </a:r>
            <a:r>
              <a:rPr lang="zh-CN" altLang="en-US" sz="2400" dirty="0">
                <a:solidFill>
                  <a:srgbClr val="000000"/>
                </a:solidFill>
              </a:rPr>
              <a:t>的速度在海上航行时，英国铁甲巡洋舰“哈克”号以</a:t>
            </a:r>
            <a:r>
              <a:rPr lang="en-US" altLang="zh-CN" sz="2400" dirty="0">
                <a:solidFill>
                  <a:srgbClr val="000000"/>
                </a:solidFill>
              </a:rPr>
              <a:t>34km/h</a:t>
            </a:r>
            <a:r>
              <a:rPr lang="zh-CN" altLang="en-US" sz="2400" dirty="0">
                <a:solidFill>
                  <a:srgbClr val="000000"/>
                </a:solidFill>
              </a:rPr>
              <a:t>的速度从后面追赶，两船横向距离很</a:t>
            </a:r>
            <a:r>
              <a:rPr lang="zh-CN" altLang="en-US" sz="2400" dirty="0" smtClean="0">
                <a:solidFill>
                  <a:srgbClr val="000000"/>
                </a:solidFill>
              </a:rPr>
              <a:t>小</a:t>
            </a:r>
            <a:r>
              <a:rPr lang="en-US" altLang="zh-CN" sz="2400" dirty="0">
                <a:solidFill>
                  <a:srgbClr val="000000"/>
                </a:solidFill>
              </a:rPr>
              <a:t>,</a:t>
            </a:r>
            <a:r>
              <a:rPr lang="zh-CN" altLang="en-US" sz="2400" dirty="0" smtClean="0">
                <a:solidFill>
                  <a:srgbClr val="000000"/>
                </a:solidFill>
              </a:rPr>
              <a:t>当</a:t>
            </a:r>
            <a:r>
              <a:rPr lang="zh-CN" altLang="en-US" sz="2400" dirty="0">
                <a:solidFill>
                  <a:srgbClr val="000000"/>
                </a:solidFill>
              </a:rPr>
              <a:t>“ 哈克”号刚刚追上“奥林匹克”，船首与邮轮的船尾并列后，巡洋舰好像突然被一只看不见的巨手推动，不在顺从舵手的操纵，竟自动扭转船头，几乎笔直地向油轮冲去，随着“咔嚓”一声巨响，“奥林匹克”号的右舷撞了一个大洞。这是当时发生的奇怪的海上事故，很长一段时期无人能解释</a:t>
            </a:r>
            <a:r>
              <a:rPr lang="zh-CN" altLang="en-US" sz="2400" dirty="0" smtClean="0">
                <a:solidFill>
                  <a:srgbClr val="000000"/>
                </a:solidFill>
              </a:rPr>
              <a:t>。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8495" y="342900"/>
            <a:ext cx="27494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kern="10" dirty="0" smtClean="0">
                <a:ln w="9525">
                  <a:round/>
                </a:ln>
                <a:solidFill>
                  <a:schemeClr val="accent1">
                    <a:lumMod val="90000"/>
                  </a:schemeClr>
                </a:solidFill>
                <a:latin typeface="宋体" panose="02010600030101010101" pitchFamily="2" charset="-122"/>
              </a:rPr>
              <a:t>危险的航程</a:t>
            </a:r>
          </a:p>
          <a:p>
            <a:endParaRPr lang="zh-CN" altLang="en-US" sz="4000" dirty="0">
              <a:solidFill>
                <a:schemeClr val="accent1">
                  <a:lumMod val="90000"/>
                </a:schemeClr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4575" y="1990725"/>
            <a:ext cx="5738524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4159250" y="92076"/>
            <a:ext cx="4114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4400" dirty="0">
                <a:solidFill>
                  <a:srgbClr val="FF0066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今天的收获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676400" y="1219201"/>
            <a:ext cx="2628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en-US" altLang="zh-CN" sz="4800" b="1">
                <a:solidFill>
                  <a:srgbClr val="FF006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1</a:t>
            </a:r>
            <a:r>
              <a:rPr kumimoji="1" lang="zh-CN" altLang="en-US" sz="4800" b="1">
                <a:solidFill>
                  <a:srgbClr val="FF006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、流体</a:t>
            </a:r>
            <a:r>
              <a:rPr kumimoji="1" lang="zh-CN" altLang="en-US" sz="4000">
                <a:solidFill>
                  <a:srgbClr val="FF0066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：</a:t>
            </a:r>
            <a:endParaRPr kumimoji="1" lang="zh-CN" altLang="en-US" sz="4000" b="1">
              <a:solidFill>
                <a:schemeClr val="tx2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676400" y="2362201"/>
            <a:ext cx="90805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en-US" altLang="zh-CN" sz="4800">
                <a:solidFill>
                  <a:srgbClr val="FF0066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2</a:t>
            </a:r>
            <a:r>
              <a:rPr kumimoji="1" lang="zh-CN" altLang="en-US" sz="4800">
                <a:solidFill>
                  <a:srgbClr val="FF0066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、</a:t>
            </a:r>
            <a:r>
              <a:rPr kumimoji="1" lang="zh-CN" altLang="en-US" sz="4800" b="1">
                <a:solidFill>
                  <a:srgbClr val="FF006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流体压强与流速的关系</a:t>
            </a:r>
            <a:r>
              <a:rPr kumimoji="1" lang="zh-CN" altLang="en-US" sz="4000">
                <a:solidFill>
                  <a:srgbClr val="FF0066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：</a:t>
            </a:r>
            <a:endParaRPr kumimoji="1" lang="zh-CN" altLang="en-US" sz="4000" b="1">
              <a:solidFill>
                <a:schemeClr val="tx2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676400" y="4343401"/>
            <a:ext cx="88328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en-US" altLang="zh-CN" sz="4800" b="1">
                <a:solidFill>
                  <a:srgbClr val="FF006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3</a:t>
            </a:r>
            <a:r>
              <a:rPr kumimoji="1" lang="zh-CN" altLang="en-US" sz="4800" b="1">
                <a:solidFill>
                  <a:srgbClr val="FF006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、飞机升力的产生</a:t>
            </a:r>
            <a:r>
              <a:rPr kumimoji="1" lang="zh-CN" altLang="en-US" sz="4000">
                <a:solidFill>
                  <a:srgbClr val="FF0066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：</a:t>
            </a:r>
            <a:endParaRPr kumimoji="1" lang="zh-CN" altLang="en-US" sz="4000" b="1">
              <a:solidFill>
                <a:schemeClr val="tx2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4114801" y="1295401"/>
            <a:ext cx="5280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kumimoji="1" lang="zh-CN" altLang="en-US" sz="4000" b="1">
                <a:solidFill>
                  <a:schemeClr val="tx2"/>
                </a:solidFill>
              </a:rPr>
              <a:t>液体和气体统称为流体</a:t>
            </a: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2209800" y="3048001"/>
            <a:ext cx="8458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4000" b="1" dirty="0">
                <a:solidFill>
                  <a:srgbClr val="0000FF"/>
                </a:solidFill>
              </a:rPr>
              <a:t>在流体中，流速越大</a:t>
            </a:r>
            <a:r>
              <a:rPr kumimoji="1" lang="zh-CN" altLang="en-US" sz="4000" b="1" dirty="0" smtClean="0">
                <a:solidFill>
                  <a:srgbClr val="0000FF"/>
                </a:solidFill>
              </a:rPr>
              <a:t>的地方压强越</a:t>
            </a:r>
            <a:r>
              <a:rPr kumimoji="1" lang="zh-CN" altLang="en-US" sz="4000" b="1" dirty="0">
                <a:solidFill>
                  <a:srgbClr val="0000FF"/>
                </a:solidFill>
              </a:rPr>
              <a:t>小</a:t>
            </a:r>
            <a:r>
              <a:rPr kumimoji="1" lang="zh-CN" altLang="en-US" sz="4000" b="1" dirty="0" smtClean="0">
                <a:solidFill>
                  <a:srgbClr val="0000FF"/>
                </a:solidFill>
              </a:rPr>
              <a:t>，       流速</a:t>
            </a:r>
            <a:r>
              <a:rPr kumimoji="1" lang="zh-CN" altLang="en-US" sz="4000" b="1" dirty="0">
                <a:solidFill>
                  <a:srgbClr val="0000FF"/>
                </a:solidFill>
              </a:rPr>
              <a:t>越小的地方压强越大</a:t>
            </a: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2057401" y="5181600"/>
            <a:ext cx="8442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600" b="1">
                <a:solidFill>
                  <a:schemeClr val="tx2"/>
                </a:solidFill>
              </a:rPr>
              <a:t>机翼上下方所受的压强差形成向上的升力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  <p:bldP spid="92163" grpId="0"/>
      <p:bldP spid="92164" grpId="0"/>
      <p:bldP spid="92165" grpId="0"/>
      <p:bldP spid="92167" grpId="0"/>
      <p:bldP spid="92169" grpId="0"/>
      <p:bldP spid="921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ChangeArrowheads="1"/>
          </p:cNvSpPr>
          <p:nvPr/>
        </p:nvSpPr>
        <p:spPr bwMode="auto">
          <a:xfrm>
            <a:off x="198120" y="1151823"/>
            <a:ext cx="10728960" cy="570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90000"/>
              </a:lnSpc>
              <a:spcBef>
                <a:spcPct val="0"/>
              </a:spcBef>
            </a:pPr>
            <a:r>
              <a:rPr kumimoji="1" lang="en-US" altLang="zh-CN" sz="3200" b="1" dirty="0" smtClean="0">
                <a:latin typeface="宋体" panose="02010600030101010101" pitchFamily="2" charset="-122"/>
              </a:rPr>
              <a:t>1</a:t>
            </a:r>
            <a:r>
              <a:rPr kumimoji="1" lang="en-US" altLang="zh-CN" sz="3200" b="1" dirty="0">
                <a:latin typeface="宋体" panose="02010600030101010101" pitchFamily="2" charset="-122"/>
              </a:rPr>
              <a:t>.</a:t>
            </a:r>
            <a:r>
              <a:rPr kumimoji="1" lang="zh-CN" altLang="en-US" sz="3200" b="1" dirty="0" smtClean="0">
                <a:latin typeface="宋体" panose="02010600030101010101" pitchFamily="2" charset="-122"/>
              </a:rPr>
              <a:t>物理学</a:t>
            </a:r>
            <a:r>
              <a:rPr kumimoji="1" lang="zh-CN" altLang="en-US" sz="3200" b="1" dirty="0">
                <a:latin typeface="宋体" panose="02010600030101010101" pitchFamily="2" charset="-122"/>
              </a:rPr>
              <a:t>中把具有流动性的液体和气体统称</a:t>
            </a:r>
            <a:r>
              <a:rPr kumimoji="1" lang="en-US" altLang="zh-CN" sz="3200" b="1" dirty="0">
                <a:latin typeface="宋体" panose="02010600030101010101" pitchFamily="2" charset="-122"/>
              </a:rPr>
              <a:t>____</a:t>
            </a:r>
            <a:r>
              <a:rPr kumimoji="1" lang="zh-CN" altLang="en-US" sz="3200" b="1" dirty="0">
                <a:latin typeface="宋体" panose="02010600030101010101" pitchFamily="2" charset="-122"/>
              </a:rPr>
              <a:t>体，当</a:t>
            </a:r>
          </a:p>
          <a:p>
            <a:pPr algn="l">
              <a:lnSpc>
                <a:spcPct val="190000"/>
              </a:lnSpc>
              <a:spcBef>
                <a:spcPct val="0"/>
              </a:spcBef>
            </a:pPr>
            <a:r>
              <a:rPr kumimoji="1" lang="zh-CN" altLang="en-US" sz="3200" b="1" dirty="0">
                <a:latin typeface="宋体" panose="02010600030101010101" pitchFamily="2" charset="-122"/>
              </a:rPr>
              <a:t>流体流动时，流速越大的位置其压强</a:t>
            </a:r>
            <a:r>
              <a:rPr kumimoji="1" lang="en-US" altLang="zh-CN" sz="3200" b="1" dirty="0">
                <a:latin typeface="宋体" panose="02010600030101010101" pitchFamily="2" charset="-122"/>
              </a:rPr>
              <a:t>_____</a:t>
            </a:r>
            <a:r>
              <a:rPr kumimoji="1" lang="zh-CN" altLang="en-US" sz="3200" b="1" dirty="0">
                <a:latin typeface="宋体" panose="02010600030101010101" pitchFamily="2" charset="-122"/>
              </a:rPr>
              <a:t>；流速越小的</a:t>
            </a:r>
          </a:p>
          <a:p>
            <a:pPr algn="l">
              <a:lnSpc>
                <a:spcPct val="190000"/>
              </a:lnSpc>
              <a:spcBef>
                <a:spcPct val="0"/>
              </a:spcBef>
            </a:pPr>
            <a:r>
              <a:rPr kumimoji="1" lang="zh-CN" altLang="en-US" sz="3200" b="1" dirty="0">
                <a:latin typeface="宋体" panose="02010600030101010101" pitchFamily="2" charset="-122"/>
              </a:rPr>
              <a:t>位置其压强</a:t>
            </a:r>
            <a:r>
              <a:rPr kumimoji="1" lang="en-US" altLang="zh-CN" sz="3200" b="1" dirty="0">
                <a:latin typeface="宋体" panose="02010600030101010101" pitchFamily="2" charset="-122"/>
              </a:rPr>
              <a:t>_____</a:t>
            </a:r>
            <a:r>
              <a:rPr kumimoji="1" lang="zh-CN" altLang="en-US" sz="3200" b="1" dirty="0">
                <a:latin typeface="宋体" panose="02010600030101010101" pitchFamily="2" charset="-122"/>
              </a:rPr>
              <a:t>．</a:t>
            </a:r>
          </a:p>
          <a:p>
            <a:pPr algn="l">
              <a:lnSpc>
                <a:spcPct val="190000"/>
              </a:lnSpc>
              <a:spcBef>
                <a:spcPct val="0"/>
              </a:spcBef>
            </a:pPr>
            <a:r>
              <a:rPr kumimoji="1" lang="en-US" altLang="zh-CN" sz="3200" b="1" dirty="0">
                <a:latin typeface="宋体" panose="02010600030101010101" pitchFamily="2" charset="-122"/>
              </a:rPr>
              <a:t>2</a:t>
            </a:r>
            <a:r>
              <a:rPr kumimoji="1" lang="zh-CN" altLang="en-US" sz="3200" b="1" dirty="0">
                <a:latin typeface="宋体" panose="02010600030101010101" pitchFamily="2" charset="-122"/>
              </a:rPr>
              <a:t>．飞机的机翼是上凸下平，当飞行时，机翼上方的空气</a:t>
            </a:r>
          </a:p>
          <a:p>
            <a:pPr algn="l">
              <a:lnSpc>
                <a:spcPct val="190000"/>
              </a:lnSpc>
              <a:spcBef>
                <a:spcPct val="0"/>
              </a:spcBef>
            </a:pPr>
            <a:r>
              <a:rPr kumimoji="1" lang="zh-CN" altLang="en-US" sz="3200" b="1" dirty="0">
                <a:latin typeface="宋体" panose="02010600030101010101" pitchFamily="2" charset="-122"/>
              </a:rPr>
              <a:t>流速</a:t>
            </a:r>
            <a:r>
              <a:rPr kumimoji="1" lang="en-US" altLang="zh-CN" sz="3200" b="1" dirty="0">
                <a:latin typeface="宋体" panose="02010600030101010101" pitchFamily="2" charset="-122"/>
              </a:rPr>
              <a:t>_____</a:t>
            </a:r>
            <a:r>
              <a:rPr kumimoji="1" lang="zh-CN" altLang="en-US" sz="3200" b="1" dirty="0">
                <a:latin typeface="宋体" panose="02010600030101010101" pitchFamily="2" charset="-122"/>
              </a:rPr>
              <a:t>，压强小，下方空气流速</a:t>
            </a:r>
            <a:r>
              <a:rPr kumimoji="1" lang="en-US" altLang="zh-CN" sz="3200" b="1" dirty="0">
                <a:latin typeface="宋体" panose="02010600030101010101" pitchFamily="2" charset="-122"/>
              </a:rPr>
              <a:t>_____</a:t>
            </a:r>
            <a:r>
              <a:rPr kumimoji="1" lang="zh-CN" altLang="en-US" sz="3200" b="1" dirty="0">
                <a:latin typeface="宋体" panose="02010600030101010101" pitchFamily="2" charset="-122"/>
              </a:rPr>
              <a:t>而压强</a:t>
            </a:r>
            <a:r>
              <a:rPr kumimoji="1" lang="en-US" altLang="zh-CN" sz="3200" b="1" dirty="0">
                <a:latin typeface="宋体" panose="02010600030101010101" pitchFamily="2" charset="-122"/>
              </a:rPr>
              <a:t>_____</a:t>
            </a:r>
            <a:r>
              <a:rPr kumimoji="1" lang="zh-CN" altLang="en-US" sz="3200" b="1" dirty="0">
                <a:latin typeface="宋体" panose="02010600030101010101" pitchFamily="2" charset="-122"/>
              </a:rPr>
              <a:t>，</a:t>
            </a:r>
          </a:p>
          <a:p>
            <a:pPr algn="l">
              <a:lnSpc>
                <a:spcPct val="190000"/>
              </a:lnSpc>
              <a:spcBef>
                <a:spcPct val="0"/>
              </a:spcBef>
            </a:pPr>
            <a:r>
              <a:rPr kumimoji="1" lang="zh-CN" altLang="en-US" sz="3200" b="1" dirty="0">
                <a:latin typeface="宋体" panose="02010600030101010101" pitchFamily="2" charset="-122"/>
              </a:rPr>
              <a:t>这一压强差，就使飞机获得了向上的升力．</a:t>
            </a:r>
          </a:p>
        </p:txBody>
      </p:sp>
      <p:sp>
        <p:nvSpPr>
          <p:cNvPr id="291843" name="Text Box 3"/>
          <p:cNvSpPr txBox="1">
            <a:spLocks noChangeArrowheads="1"/>
          </p:cNvSpPr>
          <p:nvPr/>
        </p:nvSpPr>
        <p:spPr bwMode="auto">
          <a:xfrm>
            <a:off x="8256644" y="1434991"/>
            <a:ext cx="5048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ea typeface="楷体_GB2312" pitchFamily="49" charset="-122"/>
              </a:rPr>
              <a:t>流</a:t>
            </a:r>
          </a:p>
        </p:txBody>
      </p:sp>
      <p:sp>
        <p:nvSpPr>
          <p:cNvPr id="291844" name="Text Box 4"/>
          <p:cNvSpPr txBox="1">
            <a:spLocks noChangeArrowheads="1"/>
          </p:cNvSpPr>
          <p:nvPr/>
        </p:nvSpPr>
        <p:spPr bwMode="auto">
          <a:xfrm>
            <a:off x="6746879" y="2369867"/>
            <a:ext cx="10086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zh-CN" altLang="en-US" sz="3200" b="1" dirty="0">
                <a:solidFill>
                  <a:srgbClr val="FF0000"/>
                </a:solidFill>
                <a:ea typeface="楷体_GB2312" pitchFamily="49" charset="-122"/>
              </a:rPr>
              <a:t>越小</a:t>
            </a:r>
          </a:p>
        </p:txBody>
      </p:sp>
      <p:sp>
        <p:nvSpPr>
          <p:cNvPr id="291845" name="Text Box 5"/>
          <p:cNvSpPr txBox="1">
            <a:spLocks noChangeArrowheads="1"/>
          </p:cNvSpPr>
          <p:nvPr/>
        </p:nvSpPr>
        <p:spPr bwMode="auto">
          <a:xfrm>
            <a:off x="2285525" y="3275965"/>
            <a:ext cx="11255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ea typeface="楷体_GB2312" pitchFamily="49" charset="-122"/>
              </a:rPr>
              <a:t>越大</a:t>
            </a:r>
          </a:p>
        </p:txBody>
      </p:sp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1111251" y="5124193"/>
            <a:ext cx="576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ea typeface="楷体_GB2312" pitchFamily="49" charset="-122"/>
              </a:rPr>
              <a:t>大</a:t>
            </a:r>
          </a:p>
        </p:txBody>
      </p:sp>
      <p:sp>
        <p:nvSpPr>
          <p:cNvPr id="291847" name="Text Box 7"/>
          <p:cNvSpPr txBox="1">
            <a:spLocks noChangeArrowheads="1"/>
          </p:cNvSpPr>
          <p:nvPr/>
        </p:nvSpPr>
        <p:spPr bwMode="auto">
          <a:xfrm>
            <a:off x="6654545" y="5124193"/>
            <a:ext cx="5966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zh-CN" altLang="en-US" sz="3200" b="1" dirty="0">
                <a:solidFill>
                  <a:srgbClr val="FF0000"/>
                </a:solidFill>
                <a:ea typeface="楷体_GB2312" pitchFamily="49" charset="-122"/>
              </a:rPr>
              <a:t>小</a:t>
            </a:r>
          </a:p>
        </p:txBody>
      </p:sp>
      <p:sp>
        <p:nvSpPr>
          <p:cNvPr id="291848" name="Text Box 8"/>
          <p:cNvSpPr txBox="1">
            <a:spLocks noChangeArrowheads="1"/>
          </p:cNvSpPr>
          <p:nvPr/>
        </p:nvSpPr>
        <p:spPr bwMode="auto">
          <a:xfrm>
            <a:off x="9000865" y="5127507"/>
            <a:ext cx="576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ea typeface="楷体_GB2312" pitchFamily="49" charset="-122"/>
              </a:rPr>
              <a:t>大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98120" y="-13992"/>
            <a:ext cx="6397740" cy="1526101"/>
          </a:xfrm>
          <a:prstGeom prst="cloudCallout">
            <a:avLst>
              <a:gd name="adj1" fmla="val 26565"/>
              <a:gd name="adj2" fmla="val -23319"/>
            </a:avLst>
          </a:prstGeom>
          <a:solidFill>
            <a:schemeClr val="accent2"/>
          </a:solidFill>
          <a:ln w="9525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zh-CN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1516874" y="351023"/>
            <a:ext cx="3542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rgbClr val="FFFF00"/>
                </a:solidFill>
              </a:rPr>
              <a:t>夯实基础</a:t>
            </a:r>
            <a:endParaRPr lang="zh-CN" alt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2" grpId="0"/>
      <p:bldP spid="291843" grpId="0"/>
      <p:bldP spid="291844" grpId="0"/>
      <p:bldP spid="291845" grpId="0"/>
      <p:bldP spid="291846" grpId="0"/>
      <p:bldP spid="291847" grpId="0"/>
      <p:bldP spid="291848" grpId="0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411480" y="476250"/>
            <a:ext cx="993267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dirty="0" smtClean="0">
                <a:latin typeface="Times New Roman" panose="02020603050405020304" pitchFamily="18" charset="0"/>
              </a:rPr>
              <a:t>3</a:t>
            </a:r>
            <a:r>
              <a:rPr lang="zh-CN" altLang="en-US" sz="4000" dirty="0" smtClean="0">
                <a:latin typeface="Times New Roman" panose="02020603050405020304" pitchFamily="18" charset="0"/>
              </a:rPr>
              <a:t>．</a:t>
            </a:r>
            <a:r>
              <a:rPr lang="zh-CN" altLang="en-US" sz="3600" dirty="0">
                <a:latin typeface="Times New Roman" panose="02020603050405020304" pitchFamily="18" charset="0"/>
              </a:rPr>
              <a:t>如图所示，</a:t>
            </a:r>
            <a:r>
              <a:rPr lang="en-US" altLang="zh-CN" sz="3600" i="1" dirty="0">
                <a:latin typeface="Times New Roman" panose="02020603050405020304" pitchFamily="18" charset="0"/>
              </a:rPr>
              <a:t>A</a:t>
            </a:r>
            <a:r>
              <a:rPr lang="zh-CN" altLang="en-US" sz="3600" dirty="0">
                <a:latin typeface="Times New Roman" panose="02020603050405020304" pitchFamily="18" charset="0"/>
              </a:rPr>
              <a:t>、</a:t>
            </a:r>
            <a:r>
              <a:rPr lang="en-US" altLang="zh-CN" sz="3600" i="1" dirty="0">
                <a:latin typeface="Times New Roman" panose="02020603050405020304" pitchFamily="18" charset="0"/>
              </a:rPr>
              <a:t>B</a:t>
            </a:r>
            <a:r>
              <a:rPr lang="zh-CN" altLang="en-US" sz="3600" dirty="0">
                <a:latin typeface="Times New Roman" panose="02020603050405020304" pitchFamily="18" charset="0"/>
              </a:rPr>
              <a:t>是两个上端开口的容器，它们构成的是一个</a:t>
            </a:r>
            <a:r>
              <a:rPr lang="en-US" altLang="zh-CN" sz="3600" dirty="0">
                <a:latin typeface="Times New Roman" panose="02020603050405020304" pitchFamily="18" charset="0"/>
              </a:rPr>
              <a:t>______</a:t>
            </a:r>
            <a:r>
              <a:rPr lang="zh-CN" altLang="en-US" sz="3600" dirty="0">
                <a:latin typeface="Times New Roman" panose="02020603050405020304" pitchFamily="18" charset="0"/>
              </a:rPr>
              <a:t>；当用一个管子沿</a:t>
            </a:r>
            <a:r>
              <a:rPr lang="en-US" altLang="zh-CN" sz="3600" i="1" dirty="0">
                <a:latin typeface="Times New Roman" panose="02020603050405020304" pitchFamily="18" charset="0"/>
              </a:rPr>
              <a:t>B</a:t>
            </a:r>
            <a:r>
              <a:rPr lang="zh-CN" altLang="en-US" sz="3600" dirty="0">
                <a:latin typeface="Times New Roman" panose="02020603050405020304" pitchFamily="18" charset="0"/>
              </a:rPr>
              <a:t>容器口吹气时，</a:t>
            </a:r>
            <a:r>
              <a:rPr lang="en-US" altLang="zh-CN" sz="3600" i="1" dirty="0">
                <a:latin typeface="Times New Roman" panose="02020603050405020304" pitchFamily="18" charset="0"/>
              </a:rPr>
              <a:t>A</a:t>
            </a:r>
            <a:r>
              <a:rPr lang="zh-CN" altLang="en-US" sz="3600" dirty="0">
                <a:latin typeface="Times New Roman" panose="02020603050405020304" pitchFamily="18" charset="0"/>
              </a:rPr>
              <a:t>容器中的液面会</a:t>
            </a:r>
            <a:r>
              <a:rPr lang="en-US" altLang="zh-CN" sz="3600" dirty="0">
                <a:latin typeface="Times New Roman" panose="02020603050405020304" pitchFamily="18" charset="0"/>
              </a:rPr>
              <a:t>______</a:t>
            </a:r>
            <a:r>
              <a:rPr lang="zh-CN" altLang="en-US" sz="3600" dirty="0">
                <a:latin typeface="Times New Roman" panose="02020603050405020304" pitchFamily="18" charset="0"/>
              </a:rPr>
              <a:t>（填“上升”、“下降”或“不变”）．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4789" y="3010536"/>
            <a:ext cx="6948488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3629850" y="1015543"/>
            <a:ext cx="184975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连通器</a:t>
            </a:r>
            <a:r>
              <a:rPr lang="zh-CN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6355176" y="1576866"/>
            <a:ext cx="15567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下降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/>
      <p:bldP spid="1208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314169" y="374802"/>
            <a:ext cx="86868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</a:rPr>
              <a:t>4.</a:t>
            </a:r>
            <a:r>
              <a:rPr lang="zh-CN" altLang="en-US" sz="3600" dirty="0" smtClean="0">
                <a:latin typeface="Times New Roman" panose="02020603050405020304" pitchFamily="18" charset="0"/>
              </a:rPr>
              <a:t>如</a:t>
            </a:r>
            <a:r>
              <a:rPr lang="zh-CN" altLang="en-US" sz="3600" dirty="0">
                <a:latin typeface="Times New Roman" panose="02020603050405020304" pitchFamily="18" charset="0"/>
              </a:rPr>
              <a:t>图所示</a:t>
            </a:r>
            <a:r>
              <a:rPr lang="en-US" altLang="zh-CN" sz="3600" dirty="0">
                <a:latin typeface="Times New Roman" panose="02020603050405020304" pitchFamily="18" charset="0"/>
              </a:rPr>
              <a:t>,</a:t>
            </a:r>
            <a:r>
              <a:rPr lang="zh-CN" altLang="en-US" sz="3600" dirty="0">
                <a:latin typeface="Times New Roman" panose="02020603050405020304" pitchFamily="18" charset="0"/>
              </a:rPr>
              <a:t>是我国海军舰艇赴亚丁湾护航时的情景</a:t>
            </a:r>
            <a:r>
              <a:rPr lang="en-US" altLang="zh-CN" sz="3600" dirty="0">
                <a:latin typeface="Times New Roman" panose="02020603050405020304" pitchFamily="18" charset="0"/>
              </a:rPr>
              <a:t>.</a:t>
            </a:r>
            <a:r>
              <a:rPr lang="zh-CN" altLang="en-US" sz="3600" dirty="0">
                <a:latin typeface="Times New Roman" panose="02020603050405020304" pitchFamily="18" charset="0"/>
              </a:rPr>
              <a:t>护航编队一般采用前后护航形式，而不采用“并排”护航，这是因为流体流速大的地方 ，压强         </a:t>
            </a:r>
            <a:r>
              <a:rPr lang="en-US" altLang="zh-CN" sz="3600" dirty="0">
                <a:latin typeface="Times New Roman" panose="02020603050405020304" pitchFamily="18" charset="0"/>
              </a:rPr>
              <a:t>,</a:t>
            </a:r>
            <a:r>
              <a:rPr lang="zh-CN" altLang="en-US" sz="3600" dirty="0">
                <a:latin typeface="Times New Roman" panose="02020603050405020304" pitchFamily="18" charset="0"/>
              </a:rPr>
              <a:t>当两船高速并排行驶时</a:t>
            </a:r>
            <a:r>
              <a:rPr lang="en-US" altLang="zh-CN" sz="3600" dirty="0">
                <a:latin typeface="Times New Roman" panose="02020603050405020304" pitchFamily="18" charset="0"/>
              </a:rPr>
              <a:t>,</a:t>
            </a:r>
            <a:r>
              <a:rPr lang="zh-CN" altLang="en-US" sz="3600" dirty="0">
                <a:latin typeface="Times New Roman" panose="02020603050405020304" pitchFamily="18" charset="0"/>
              </a:rPr>
              <a:t>容易发生     </a:t>
            </a:r>
            <a:r>
              <a:rPr lang="zh-CN" altLang="en-US" sz="3600" dirty="0" smtClean="0">
                <a:latin typeface="Times New Roman" panose="02020603050405020304" pitchFamily="18" charset="0"/>
              </a:rPr>
              <a:t>    事故</a:t>
            </a:r>
            <a:r>
              <a:rPr lang="en-US" altLang="zh-CN" sz="36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2468" name="Picture 4" descr="111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1579"/>
            <a:ext cx="4526280" cy="32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4347055" y="2516230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3865406" y="3041579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4347055" y="1906766"/>
            <a:ext cx="10810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小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3717137" y="2457219"/>
            <a:ext cx="1385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相撞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2" grpId="0"/>
      <p:bldP spid="624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259080" y="1293495"/>
            <a:ext cx="1042416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kumimoji="1" lang="en-US" altLang="zh-CN" sz="4400" dirty="0" smtClean="0">
                <a:latin typeface="宋体" panose="02010600030101010101" pitchFamily="2" charset="-122"/>
              </a:rPr>
              <a:t>5</a:t>
            </a:r>
            <a:r>
              <a:rPr kumimoji="1" lang="en-US" altLang="zh-CN" sz="4400" dirty="0">
                <a:latin typeface="宋体" panose="02010600030101010101" pitchFamily="2" charset="-122"/>
              </a:rPr>
              <a:t>.</a:t>
            </a:r>
            <a:r>
              <a:rPr kumimoji="1" lang="zh-CN" altLang="en-US" sz="4400" dirty="0" smtClean="0">
                <a:latin typeface="宋体" panose="02010600030101010101" pitchFamily="2" charset="-122"/>
              </a:rPr>
              <a:t>秋天树叶落在路面，当一辆高速行驶的汽车驶过时，路旁的树叶（    ）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kumimoji="1" lang="en-US" altLang="zh-CN" sz="3600" dirty="0" smtClean="0">
                <a:solidFill>
                  <a:srgbClr val="0000FF"/>
                </a:solidFill>
                <a:latin typeface="宋体" panose="02010600030101010101" pitchFamily="2" charset="-122"/>
              </a:rPr>
              <a:t>A</a:t>
            </a:r>
            <a:r>
              <a:rPr kumimoji="1" lang="zh-CN" altLang="en-US" sz="3600" dirty="0">
                <a:solidFill>
                  <a:srgbClr val="0000FF"/>
                </a:solidFill>
                <a:latin typeface="宋体" panose="02010600030101010101" pitchFamily="2" charset="-122"/>
              </a:rPr>
              <a:t>．从路旁被吸向</a:t>
            </a:r>
            <a:r>
              <a:rPr kumimoji="1" lang="zh-CN" altLang="en-US" sz="3600" dirty="0" smtClean="0">
                <a:solidFill>
                  <a:srgbClr val="0000FF"/>
                </a:solidFill>
                <a:latin typeface="宋体" panose="02010600030101010101" pitchFamily="2" charset="-122"/>
              </a:rPr>
              <a:t>汽车尾部</a:t>
            </a:r>
            <a:r>
              <a:rPr kumimoji="1" lang="zh-CN" altLang="en-US" sz="3600" dirty="0">
                <a:solidFill>
                  <a:srgbClr val="0000FF"/>
                </a:solidFill>
                <a:latin typeface="宋体" panose="02010600030101010101" pitchFamily="2" charset="-122"/>
              </a:rPr>
              <a:t>　</a:t>
            </a:r>
            <a:r>
              <a:rPr kumimoji="1" lang="en-US" altLang="zh-CN" sz="3600" dirty="0" smtClean="0">
                <a:solidFill>
                  <a:srgbClr val="0000FF"/>
                </a:solidFill>
                <a:latin typeface="宋体" panose="02010600030101010101" pitchFamily="2" charset="-122"/>
              </a:rPr>
              <a:t>B</a:t>
            </a:r>
            <a:r>
              <a:rPr kumimoji="1" lang="zh-CN" altLang="en-US" sz="3600" dirty="0">
                <a:solidFill>
                  <a:srgbClr val="0000FF"/>
                </a:solidFill>
                <a:latin typeface="宋体" panose="02010600030101010101" pitchFamily="2" charset="-122"/>
              </a:rPr>
              <a:t>．从路中间飞向路边</a:t>
            </a:r>
          </a:p>
          <a:p>
            <a:pPr algn="l">
              <a:lnSpc>
                <a:spcPct val="200000"/>
              </a:lnSpc>
              <a:spcBef>
                <a:spcPct val="0"/>
              </a:spcBef>
            </a:pPr>
            <a:r>
              <a:rPr kumimoji="1" lang="en-US" altLang="zh-CN" sz="3600" dirty="0">
                <a:solidFill>
                  <a:srgbClr val="0000FF"/>
                </a:solidFill>
                <a:latin typeface="宋体" panose="02010600030101010101" pitchFamily="2" charset="-122"/>
              </a:rPr>
              <a:t>C</a:t>
            </a:r>
            <a:r>
              <a:rPr kumimoji="1" lang="zh-CN" altLang="en-US" sz="3600" dirty="0">
                <a:solidFill>
                  <a:srgbClr val="0000FF"/>
                </a:solidFill>
                <a:latin typeface="宋体" panose="02010600030101010101" pitchFamily="2" charset="-122"/>
              </a:rPr>
              <a:t>．不受影响　　　　　　　</a:t>
            </a:r>
            <a:r>
              <a:rPr kumimoji="1" lang="en-US" altLang="zh-CN" sz="3600" dirty="0">
                <a:solidFill>
                  <a:srgbClr val="0000FF"/>
                </a:solidFill>
                <a:latin typeface="宋体" panose="02010600030101010101" pitchFamily="2" charset="-122"/>
              </a:rPr>
              <a:t>D</a:t>
            </a:r>
            <a:r>
              <a:rPr kumimoji="1" lang="zh-CN" altLang="en-US" sz="3600" dirty="0">
                <a:solidFill>
                  <a:srgbClr val="0000FF"/>
                </a:solidFill>
                <a:latin typeface="宋体" panose="02010600030101010101" pitchFamily="2" charset="-122"/>
              </a:rPr>
              <a:t>．只向上飞扬</a:t>
            </a:r>
          </a:p>
        </p:txBody>
      </p:sp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7305676" y="2999273"/>
            <a:ext cx="57340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5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A</a:t>
            </a:r>
            <a:endParaRPr lang="en-US" altLang="zh-CN" sz="5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55195" y="0"/>
            <a:ext cx="6397740" cy="1526101"/>
          </a:xfrm>
          <a:prstGeom prst="cloudCallout">
            <a:avLst>
              <a:gd name="adj1" fmla="val 26565"/>
              <a:gd name="adj2" fmla="val -23319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zh-CN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1516874" y="351023"/>
            <a:ext cx="3542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rgbClr val="0070C0"/>
                </a:solidFill>
              </a:rPr>
              <a:t>能力提升</a:t>
            </a:r>
            <a:endParaRPr lang="zh-CN" altLang="en-US" sz="5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4" grpId="0"/>
      <p:bldP spid="245765" grpId="0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152401" y="1"/>
            <a:ext cx="1033621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</a:rPr>
              <a:t>6</a:t>
            </a:r>
            <a:r>
              <a:rPr lang="en-US" altLang="zh-CN" sz="3600" dirty="0" smtClean="0">
                <a:latin typeface="Times New Roman" panose="02020603050405020304" pitchFamily="18" charset="0"/>
              </a:rPr>
              <a:t>. </a:t>
            </a:r>
            <a:r>
              <a:rPr lang="zh-CN" altLang="en-US" sz="3600" dirty="0" smtClean="0">
                <a:latin typeface="Times New Roman" panose="02020603050405020304" pitchFamily="18" charset="0"/>
              </a:rPr>
              <a:t>某</a:t>
            </a:r>
            <a:r>
              <a:rPr lang="zh-CN" altLang="en-US" sz="3600" dirty="0">
                <a:latin typeface="Times New Roman" panose="02020603050405020304" pitchFamily="18" charset="0"/>
              </a:rPr>
              <a:t>同学为了探究飞机的升力，制作了一个机翼模型，并把它穿在一根铁丝上，在铁丝的上下各挂一个弹簧测力计，如图所示，他再接通电风扇对着机翼吹风，下面是该同学对实验的结果做出的猜想，你认为正确的是      （         ）</a:t>
            </a:r>
          </a:p>
          <a:p>
            <a:r>
              <a:rPr lang="zh-CN" altLang="en-US" sz="2800" dirty="0">
                <a:latin typeface="Times New Roman" panose="02020603050405020304" pitchFamily="18" charset="0"/>
              </a:rPr>
              <a:t>   </a:t>
            </a:r>
            <a:endParaRPr lang="en-US" altLang="zh-CN" sz="2800" dirty="0" smtClean="0">
              <a:latin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</a:rPr>
              <a:t>  </a:t>
            </a:r>
            <a:r>
              <a:rPr lang="zh-CN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</a:rPr>
              <a:t>A</a:t>
            </a:r>
            <a:r>
              <a:rPr lang="zh-CN" altLang="en-US" sz="3200" dirty="0">
                <a:latin typeface="Times New Roman" panose="02020603050405020304" pitchFamily="18" charset="0"/>
              </a:rPr>
              <a:t>．弹簧测力计</a:t>
            </a:r>
            <a:r>
              <a:rPr lang="en-US" altLang="zh-CN" sz="3200" i="1" dirty="0">
                <a:latin typeface="Times New Roman" panose="02020603050405020304" pitchFamily="18" charset="0"/>
              </a:rPr>
              <a:t>A</a:t>
            </a:r>
            <a:r>
              <a:rPr lang="zh-CN" altLang="en-US" sz="3200" dirty="0">
                <a:latin typeface="Times New Roman" panose="02020603050405020304" pitchFamily="18" charset="0"/>
              </a:rPr>
              <a:t>的示数增大，</a:t>
            </a:r>
            <a:r>
              <a:rPr lang="en-US" altLang="zh-CN" sz="3200" i="1" dirty="0">
                <a:latin typeface="Times New Roman" panose="02020603050405020304" pitchFamily="18" charset="0"/>
              </a:rPr>
              <a:t>B</a:t>
            </a:r>
            <a:r>
              <a:rPr lang="zh-CN" altLang="en-US" sz="3200" dirty="0">
                <a:latin typeface="Times New Roman" panose="02020603050405020304" pitchFamily="18" charset="0"/>
              </a:rPr>
              <a:t>的示数减小</a:t>
            </a:r>
          </a:p>
          <a:p>
            <a:r>
              <a:rPr lang="zh-CN" altLang="en-US" sz="3200" dirty="0">
                <a:latin typeface="Times New Roman" panose="02020603050405020304" pitchFamily="18" charset="0"/>
              </a:rPr>
              <a:t>    </a:t>
            </a:r>
            <a:r>
              <a:rPr lang="en-US" altLang="zh-CN" sz="3200" dirty="0">
                <a:latin typeface="Times New Roman" panose="02020603050405020304" pitchFamily="18" charset="0"/>
              </a:rPr>
              <a:t>B</a:t>
            </a:r>
            <a:r>
              <a:rPr lang="zh-CN" altLang="en-US" sz="3200" dirty="0">
                <a:latin typeface="Times New Roman" panose="02020603050405020304" pitchFamily="18" charset="0"/>
              </a:rPr>
              <a:t>．弹簧测力计</a:t>
            </a:r>
            <a:r>
              <a:rPr lang="en-US" altLang="zh-CN" sz="3200" i="1" dirty="0">
                <a:latin typeface="Times New Roman" panose="02020603050405020304" pitchFamily="18" charset="0"/>
              </a:rPr>
              <a:t>A</a:t>
            </a:r>
            <a:r>
              <a:rPr lang="zh-CN" altLang="en-US" sz="3200" dirty="0">
                <a:latin typeface="Times New Roman" panose="02020603050405020304" pitchFamily="18" charset="0"/>
              </a:rPr>
              <a:t>的示数减小，</a:t>
            </a:r>
            <a:r>
              <a:rPr lang="en-US" altLang="zh-CN" sz="3200" i="1" dirty="0">
                <a:latin typeface="Times New Roman" panose="02020603050405020304" pitchFamily="18" charset="0"/>
              </a:rPr>
              <a:t>B</a:t>
            </a:r>
            <a:r>
              <a:rPr lang="zh-CN" altLang="en-US" sz="3200" dirty="0">
                <a:latin typeface="Times New Roman" panose="02020603050405020304" pitchFamily="18" charset="0"/>
              </a:rPr>
              <a:t>的示数增大</a:t>
            </a:r>
          </a:p>
          <a:p>
            <a:r>
              <a:rPr lang="zh-CN" altLang="en-US" sz="3200" dirty="0">
                <a:latin typeface="Times New Roman" panose="02020603050405020304" pitchFamily="18" charset="0"/>
              </a:rPr>
              <a:t>    </a:t>
            </a:r>
            <a:r>
              <a:rPr lang="en-US" altLang="zh-CN" sz="3200" dirty="0">
                <a:latin typeface="Times New Roman" panose="02020603050405020304" pitchFamily="18" charset="0"/>
              </a:rPr>
              <a:t>C</a:t>
            </a:r>
            <a:r>
              <a:rPr lang="zh-CN" altLang="en-US" sz="3200" dirty="0">
                <a:latin typeface="Times New Roman" panose="02020603050405020304" pitchFamily="18" charset="0"/>
              </a:rPr>
              <a:t>．两个弹簧测力计的示数都增大</a:t>
            </a:r>
          </a:p>
          <a:p>
            <a:r>
              <a:rPr lang="zh-CN" altLang="en-US" sz="3200" dirty="0">
                <a:latin typeface="Times New Roman" panose="02020603050405020304" pitchFamily="18" charset="0"/>
              </a:rPr>
              <a:t>    </a:t>
            </a:r>
            <a:r>
              <a:rPr lang="en-US" altLang="zh-CN" sz="3200" dirty="0">
                <a:latin typeface="Times New Roman" panose="02020603050405020304" pitchFamily="18" charset="0"/>
              </a:rPr>
              <a:t>D</a:t>
            </a:r>
            <a:r>
              <a:rPr lang="zh-CN" altLang="en-US" sz="3200" dirty="0">
                <a:latin typeface="Times New Roman" panose="02020603050405020304" pitchFamily="18" charset="0"/>
              </a:rPr>
              <a:t>．两个弹簧测力计的示数都减小</a:t>
            </a: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1120" y="2395538"/>
            <a:ext cx="3078480" cy="328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4878548" y="2162701"/>
            <a:ext cx="4419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CC0066"/>
                </a:solidFill>
                <a:latin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-1433" y="264736"/>
            <a:ext cx="1050274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b="1" dirty="0"/>
              <a:t>    </a:t>
            </a:r>
            <a:r>
              <a:rPr lang="en-US" altLang="zh-CN" sz="3200" dirty="0"/>
              <a:t>7</a:t>
            </a:r>
            <a:r>
              <a:rPr lang="en-US" altLang="zh-CN" sz="3200" dirty="0" smtClean="0"/>
              <a:t>.</a:t>
            </a:r>
            <a:r>
              <a:rPr lang="zh-CN" altLang="en-US" sz="3200" dirty="0"/>
              <a:t>足球比赛场上，有时球员踢出去的足球在空中划过一条弧线</a:t>
            </a:r>
            <a:r>
              <a:rPr lang="zh-CN" altLang="en-US" sz="3200" dirty="0" smtClean="0"/>
              <a:t>，称之为弧圈球。</a:t>
            </a:r>
            <a:r>
              <a:rPr lang="zh-CN" altLang="en-US" sz="3200" dirty="0"/>
              <a:t>如图所示为从球场正上方向下看的俯视图，其中</a:t>
            </a:r>
            <a:r>
              <a:rPr lang="en-US" altLang="zh-CN" sz="3200" i="1" dirty="0">
                <a:latin typeface="Times New Roman" panose="02020603050405020304" pitchFamily="18" charset="0"/>
              </a:rPr>
              <a:t>v</a:t>
            </a:r>
            <a:r>
              <a:rPr lang="zh-CN" altLang="en-US" sz="3200" dirty="0"/>
              <a:t>表示足球刚离开脚时的速度方向，足球离开脚后顺时针旋转，带动周围空气同方向旋转，①②两条弧线表示足球可能的运动</a:t>
            </a:r>
            <a:r>
              <a:rPr lang="zh-CN" altLang="en-US" sz="3200" dirty="0" smtClean="0"/>
              <a:t>轨迹</a:t>
            </a:r>
            <a:r>
              <a:rPr lang="zh-CN" altLang="en-US" sz="3200" dirty="0"/>
              <a:t>。那么，足球可能运动</a:t>
            </a:r>
            <a:r>
              <a:rPr lang="zh-CN" altLang="en-US" sz="3200" dirty="0" smtClean="0"/>
              <a:t>轨迹</a:t>
            </a:r>
            <a:r>
              <a:rPr lang="zh-CN" altLang="en-US" sz="3200" dirty="0"/>
              <a:t>是</a:t>
            </a:r>
            <a:r>
              <a:rPr lang="zh-CN" altLang="en-US" sz="3200" u="sng" dirty="0"/>
              <a:t>        </a:t>
            </a:r>
            <a:r>
              <a:rPr lang="zh-CN" altLang="en-US" sz="3200" dirty="0"/>
              <a:t>，这是因为</a:t>
            </a:r>
            <a:r>
              <a:rPr lang="zh-CN" altLang="en-US" sz="3200" dirty="0" smtClean="0"/>
              <a:t>足球</a:t>
            </a:r>
            <a:r>
              <a:rPr lang="zh-CN" altLang="en-US" sz="3200" u="sng" dirty="0" smtClean="0"/>
              <a:t>     </a:t>
            </a:r>
            <a:r>
              <a:rPr lang="zh-CN" altLang="en-US" sz="3200" dirty="0"/>
              <a:t>侧的空气流速</a:t>
            </a:r>
            <a:r>
              <a:rPr lang="zh-CN" altLang="en-US" sz="3200" dirty="0" smtClean="0"/>
              <a:t>快</a:t>
            </a:r>
            <a:r>
              <a:rPr lang="en-US" altLang="zh-CN" sz="3200" dirty="0" smtClean="0"/>
              <a:t>,</a:t>
            </a:r>
            <a:r>
              <a:rPr lang="zh-CN" altLang="en-US" sz="3200" dirty="0" smtClean="0"/>
              <a:t>压强</a:t>
            </a:r>
            <a:r>
              <a:rPr lang="zh-CN" altLang="en-US" sz="3200" u="sng" dirty="0" smtClean="0"/>
              <a:t>      </a:t>
            </a:r>
            <a:r>
              <a:rPr lang="zh-CN" altLang="en-US" sz="3200" dirty="0" smtClean="0"/>
              <a:t>。</a:t>
            </a:r>
            <a:endParaRPr lang="zh-CN" altLang="en-US" sz="3200" dirty="0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969943" y="2707349"/>
            <a:ext cx="106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4637614" y="2671663"/>
            <a:ext cx="121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右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8977314" y="2671663"/>
            <a:ext cx="106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小</a:t>
            </a:r>
          </a:p>
        </p:txBody>
      </p:sp>
      <p:grpSp>
        <p:nvGrpSpPr>
          <p:cNvPr id="47118" name="Group 14"/>
          <p:cNvGrpSpPr/>
          <p:nvPr/>
        </p:nvGrpSpPr>
        <p:grpSpPr bwMode="auto">
          <a:xfrm>
            <a:off x="6553201" y="3962401"/>
            <a:ext cx="3948113" cy="2670175"/>
            <a:chOff x="3168" y="2496"/>
            <a:chExt cx="2487" cy="1682"/>
          </a:xfrm>
        </p:grpSpPr>
        <p:pic>
          <p:nvPicPr>
            <p:cNvPr id="47109" name="Picture 5" descr="1404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96"/>
              <a:ext cx="2487" cy="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14" name="Text Box 10"/>
            <p:cNvSpPr txBox="1">
              <a:spLocks noChangeArrowheads="1"/>
            </p:cNvSpPr>
            <p:nvPr/>
          </p:nvSpPr>
          <p:spPr bwMode="auto">
            <a:xfrm>
              <a:off x="3591" y="2832"/>
              <a:ext cx="43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</a:rPr>
                <a:t>①</a:t>
              </a:r>
            </a:p>
          </p:txBody>
        </p:sp>
        <p:sp>
          <p:nvSpPr>
            <p:cNvPr id="47115" name="Text Box 11"/>
            <p:cNvSpPr txBox="1">
              <a:spLocks noChangeArrowheads="1"/>
            </p:cNvSpPr>
            <p:nvPr/>
          </p:nvSpPr>
          <p:spPr bwMode="auto">
            <a:xfrm>
              <a:off x="4695" y="2832"/>
              <a:ext cx="48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</a:rPr>
                <a:t>②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/>
      <p:bldP spid="47112" grpId="0"/>
      <p:bldP spid="471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0" name="Picture 6" descr="北京城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874" y="3749039"/>
            <a:ext cx="3542806" cy="272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0373" y="3749038"/>
            <a:ext cx="4614442" cy="272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137161" y="1526101"/>
            <a:ext cx="10427654" cy="199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kumimoji="1" lang="zh-CN" altLang="en-US" sz="2000" dirty="0" smtClean="0">
                <a:solidFill>
                  <a:srgbClr val="FF0066"/>
                </a:solidFill>
              </a:rPr>
              <a:t>    </a:t>
            </a:r>
            <a:r>
              <a:rPr lang="en-US" altLang="zh-CN" sz="4000" dirty="0">
                <a:ea typeface="楷体_GB2312" pitchFamily="49" charset="-122"/>
              </a:rPr>
              <a:t>8</a:t>
            </a:r>
            <a:r>
              <a:rPr lang="en-US" altLang="zh-CN" sz="4000" dirty="0" smtClean="0">
                <a:ea typeface="楷体_GB2312" pitchFamily="49" charset="-122"/>
              </a:rPr>
              <a:t>.</a:t>
            </a:r>
            <a:r>
              <a:rPr lang="zh-CN" altLang="en-US" sz="4000" dirty="0" smtClean="0">
                <a:latin typeface="楷体_GB2312" pitchFamily="49" charset="-122"/>
                <a:ea typeface="楷体_GB2312" pitchFamily="49" charset="-122"/>
              </a:rPr>
              <a:t>在火车站或地铁站的站台上，离站台边缘１</a:t>
            </a:r>
            <a:r>
              <a:rPr lang="en-US" altLang="zh-CN" sz="4000" dirty="0" smtClean="0">
                <a:latin typeface="楷体_GB2312" pitchFamily="49" charset="-122"/>
                <a:ea typeface="楷体_GB2312" pitchFamily="49" charset="-122"/>
              </a:rPr>
              <a:t>m</a:t>
            </a:r>
            <a:r>
              <a:rPr lang="zh-CN" altLang="en-US" sz="4000" dirty="0" smtClean="0">
                <a:latin typeface="楷体_GB2312" pitchFamily="49" charset="-122"/>
                <a:ea typeface="楷体_GB2312" pitchFamily="49" charset="-122"/>
              </a:rPr>
              <a:t>左右的地方标有一条安全线，为什么乘客必须站在安全线以外的地方候车？</a:t>
            </a:r>
            <a:endParaRPr lang="zh-CN" altLang="en-US" sz="40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555195" y="0"/>
            <a:ext cx="6397740" cy="1526101"/>
          </a:xfrm>
          <a:prstGeom prst="cloudCallout">
            <a:avLst>
              <a:gd name="adj1" fmla="val 26565"/>
              <a:gd name="adj2" fmla="val -2331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1516874" y="351023"/>
            <a:ext cx="3542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</a:rPr>
              <a:t>挑战自我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8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8" grpId="0"/>
      <p:bldP spid="16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0" y="402383"/>
            <a:ext cx="1051559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2667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zh-CN" sz="3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9</a:t>
            </a:r>
            <a:r>
              <a:rPr kumimoji="0" lang="en-US" altLang="zh-CN" sz="36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36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相信</a:t>
            </a:r>
            <a:r>
              <a:rPr kumimoji="0" lang="zh-CN" altLang="en-US" sz="3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大家都有过这样的经历：步行在雨中，我们会打一把伞．一阵大风吹来，雨伞会被向上吸起来．这是为什么呢？你能不能用今天所学的知识解释这个现象呢？</a:t>
            </a:r>
            <a:endParaRPr kumimoji="0" lang="zh-CN" altLang="en-US" sz="36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3413" y="3105151"/>
            <a:ext cx="5816600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10" name="Group 22"/>
          <p:cNvGrpSpPr/>
          <p:nvPr/>
        </p:nvGrpSpPr>
        <p:grpSpPr bwMode="auto">
          <a:xfrm>
            <a:off x="4324667" y="1441112"/>
            <a:ext cx="3810000" cy="2959100"/>
            <a:chOff x="240" y="1592"/>
            <a:chExt cx="2400" cy="1768"/>
          </a:xfrm>
        </p:grpSpPr>
        <p:pic>
          <p:nvPicPr>
            <p:cNvPr id="12298" name="Picture 10" descr="DSCF533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592"/>
              <a:ext cx="2400" cy="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8" name="Text Box 20"/>
            <p:cNvSpPr txBox="1">
              <a:spLocks noChangeArrowheads="1"/>
            </p:cNvSpPr>
            <p:nvPr/>
          </p:nvSpPr>
          <p:spPr bwMode="auto">
            <a:xfrm>
              <a:off x="606" y="1891"/>
              <a:ext cx="246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</a:t>
              </a:r>
            </a:p>
          </p:txBody>
        </p:sp>
        <p:sp>
          <p:nvSpPr>
            <p:cNvPr id="12309" name="Text Box 21"/>
            <p:cNvSpPr txBox="1">
              <a:spLocks noChangeArrowheads="1"/>
            </p:cNvSpPr>
            <p:nvPr/>
          </p:nvSpPr>
          <p:spPr bwMode="auto">
            <a:xfrm>
              <a:off x="1806" y="1869"/>
              <a:ext cx="246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</a:t>
              </a:r>
              <a:endPara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21920" y="152400"/>
            <a:ext cx="105460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10.</a:t>
            </a:r>
            <a:r>
              <a:rPr lang="zh-CN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草原</a:t>
            </a:r>
            <a:r>
              <a:rPr lang="zh-CN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上有一种老鼠，它的家是地面下的洞穴，请你分析后说出洞穴里空气流动的方向。</a:t>
            </a:r>
            <a:endParaRPr lang="en-US" altLang="zh-CN" sz="3600" dirty="0">
              <a:effectLst>
                <a:outerShdw blurRad="38100" dist="38100" dir="2700000" algn="tl">
                  <a:srgbClr val="C0C0C0"/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grpSp>
        <p:nvGrpSpPr>
          <p:cNvPr id="12303" name="Group 15"/>
          <p:cNvGrpSpPr/>
          <p:nvPr/>
        </p:nvGrpSpPr>
        <p:grpSpPr bwMode="auto">
          <a:xfrm>
            <a:off x="4648200" y="1524000"/>
            <a:ext cx="3505200" cy="381000"/>
            <a:chOff x="432" y="1488"/>
            <a:chExt cx="2208" cy="240"/>
          </a:xfrm>
        </p:grpSpPr>
        <p:sp>
          <p:nvSpPr>
            <p:cNvPr id="12299" name="Line 11"/>
            <p:cNvSpPr>
              <a:spLocks noChangeShapeType="1"/>
            </p:cNvSpPr>
            <p:nvPr/>
          </p:nvSpPr>
          <p:spPr bwMode="auto">
            <a:xfrm>
              <a:off x="432" y="168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 flipV="1">
              <a:off x="1440" y="1488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1" name="Line 13"/>
            <p:cNvSpPr>
              <a:spLocks noChangeShapeType="1"/>
            </p:cNvSpPr>
            <p:nvPr/>
          </p:nvSpPr>
          <p:spPr bwMode="auto">
            <a:xfrm>
              <a:off x="1872" y="148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02" name="Line 14"/>
            <p:cNvSpPr>
              <a:spLocks noChangeShapeType="1"/>
            </p:cNvSpPr>
            <p:nvPr/>
          </p:nvSpPr>
          <p:spPr bwMode="auto">
            <a:xfrm>
              <a:off x="2400" y="1536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4876800" y="13716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6858000" y="1371600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5394960" y="3611880"/>
            <a:ext cx="1219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869315" y="4590871"/>
            <a:ext cx="961580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分析</a:t>
            </a:r>
            <a:r>
              <a:rPr lang="en-US" altLang="zh-CN" sz="32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 </a:t>
            </a:r>
            <a:r>
              <a:rPr lang="en-US" altLang="zh-CN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zh-CN" altLang="en-US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洞口空气流动速度慢，压强大；</a:t>
            </a:r>
            <a:r>
              <a:rPr lang="en-US" altLang="zh-CN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zh-CN" altLang="en-US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洞口的空气流速快，压强小。</a:t>
            </a: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838200" y="5858748"/>
            <a:ext cx="845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6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答案</a:t>
            </a:r>
            <a:r>
              <a:rPr lang="en-US" altLang="zh-CN" sz="36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 </a:t>
            </a:r>
            <a:r>
              <a:rPr lang="zh-CN" altLang="en-US" sz="3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洞</a:t>
            </a:r>
            <a:r>
              <a:rPr lang="zh-CN" altLang="en-U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内的空气流动方向是从</a:t>
            </a:r>
            <a:r>
              <a:rPr lang="en-US" altLang="zh-CN" sz="36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zh-CN" altLang="en-U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到</a:t>
            </a:r>
            <a:r>
              <a:rPr lang="en-US" altLang="zh-CN" sz="36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</p:txBody>
      </p:sp>
      <p:pic>
        <p:nvPicPr>
          <p:cNvPr id="12314" name="Picture 26" descr="caoyuanquanshu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143000"/>
            <a:ext cx="2590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315" name="Rectangle 27"/>
          <p:cNvSpPr>
            <a:spLocks noChangeArrowheads="1"/>
          </p:cNvSpPr>
          <p:nvPr/>
        </p:nvSpPr>
        <p:spPr bwMode="auto">
          <a:xfrm>
            <a:off x="0" y="1828800"/>
            <a:ext cx="410559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草原犬鼠的空调系统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5088468" y="2366668"/>
            <a:ext cx="24972" cy="939596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H="1" flipV="1">
            <a:off x="7030425" y="2366668"/>
            <a:ext cx="5876" cy="88887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4" grpId="0" animBg="1"/>
      <p:bldP spid="12305" grpId="0" animBg="1"/>
      <p:bldP spid="12306" grpId="0" animBg="1"/>
      <p:bldP spid="12311" grpId="0"/>
      <p:bldP spid="12313" grpId="0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29008" y="225468"/>
            <a:ext cx="8718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小魔术：</a:t>
            </a:r>
            <a:r>
              <a:rPr lang="zh-CN" altLang="en-US" sz="5400" dirty="0" smtClean="0">
                <a:solidFill>
                  <a:srgbClr val="FF0000"/>
                </a:solidFill>
              </a:rPr>
              <a:t>魔力乒乓球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9463" y="1552576"/>
            <a:ext cx="4548311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d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13038" y="1524001"/>
            <a:ext cx="8335962" cy="37242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zh-CN" altLang="en-US" sz="16200" b="1" dirty="0">
                <a:solidFill>
                  <a:srgbClr val="00FFFF"/>
                </a:solidFill>
                <a:ea typeface="仿宋_GB2312" pitchFamily="49" charset="-122"/>
              </a:rPr>
              <a:t>再   见！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流体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403" y="1340768"/>
            <a:ext cx="5280587" cy="2664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8021" y="1340768"/>
            <a:ext cx="5753667" cy="2664296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1103445" y="4081636"/>
            <a:ext cx="9217024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 smtClean="0"/>
              <a:t>1.</a:t>
            </a:r>
            <a:r>
              <a:rPr lang="zh-CN" altLang="en-US" sz="2800" b="1" dirty="0" smtClean="0"/>
              <a:t>流体</a:t>
            </a:r>
            <a:r>
              <a:rPr lang="zh-CN" altLang="en-US" sz="2800" dirty="0" smtClean="0"/>
              <a:t>：具有流动性的液体和气体统称为流体</a:t>
            </a:r>
            <a:r>
              <a:rPr lang="zh-CN" altLang="en-US" sz="2800" dirty="0"/>
              <a:t>。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68131" y="4755037"/>
            <a:ext cx="1016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2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2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2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2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altLang="zh-CN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r>
              <a:rPr lang="zh-CN" altLang="en-US" sz="2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流体</a:t>
            </a:r>
            <a:r>
              <a:rPr lang="zh-CN" altLang="en-U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压强</a:t>
            </a:r>
            <a:r>
              <a:rPr lang="zh-CN" altLang="en-US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：流体流动时产生的压强称作流体压强。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338712" y="247881"/>
            <a:ext cx="5767167" cy="129448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宋体" panose="02010600030101010101" pitchFamily="2" charset="-122"/>
              </a:rPr>
              <a:t>硬币</a:t>
            </a:r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宋体" panose="02010600030101010101" pitchFamily="2" charset="-122"/>
              </a:rPr>
              <a:t>"</a:t>
            </a:r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宋体" panose="02010600030101010101" pitchFamily="2" charset="-122"/>
              </a:rPr>
              <a:t>跳高</a:t>
            </a:r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宋体" panose="02010600030101010101" pitchFamily="2" charset="-122"/>
              </a:rPr>
              <a:t>"</a:t>
            </a:r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宋体" panose="02010600030101010101" pitchFamily="2" charset="-122"/>
              </a:rPr>
              <a:t>比赛</a:t>
            </a:r>
          </a:p>
        </p:txBody>
      </p:sp>
      <p:pic>
        <p:nvPicPr>
          <p:cNvPr id="2" name="硬币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61858" y="1961002"/>
            <a:ext cx="6096000" cy="4190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495800" y="381000"/>
            <a:ext cx="586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是什么力使硬币跳起来呢？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263650" y="305253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[问题]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263650" y="1238976"/>
            <a:ext cx="140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[分析]</a:t>
            </a:r>
          </a:p>
        </p:txBody>
      </p:sp>
      <p:grpSp>
        <p:nvGrpSpPr>
          <p:cNvPr id="5137" name="Group 17"/>
          <p:cNvGrpSpPr/>
          <p:nvPr/>
        </p:nvGrpSpPr>
        <p:grpSpPr bwMode="auto">
          <a:xfrm>
            <a:off x="929640" y="4021457"/>
            <a:ext cx="3048000" cy="1371600"/>
            <a:chOff x="0" y="2544"/>
            <a:chExt cx="2064" cy="1008"/>
          </a:xfrm>
        </p:grpSpPr>
        <p:sp>
          <p:nvSpPr>
            <p:cNvPr id="5128" name="Rectangle 8"/>
            <p:cNvSpPr>
              <a:spLocks noChangeArrowheads="1"/>
            </p:cNvSpPr>
            <p:nvPr/>
          </p:nvSpPr>
          <p:spPr bwMode="auto">
            <a:xfrm>
              <a:off x="432" y="2544"/>
              <a:ext cx="1056" cy="96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3137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3137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129" name="Rectangle 9" descr="深色木质"/>
            <p:cNvSpPr>
              <a:spLocks noChangeArrowheads="1"/>
            </p:cNvSpPr>
            <p:nvPr/>
          </p:nvSpPr>
          <p:spPr bwMode="auto">
            <a:xfrm>
              <a:off x="0" y="2640"/>
              <a:ext cx="2064" cy="14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130" name="Rectangle 10" descr="深色木质"/>
            <p:cNvSpPr>
              <a:spLocks noChangeArrowheads="1"/>
            </p:cNvSpPr>
            <p:nvPr/>
          </p:nvSpPr>
          <p:spPr bwMode="auto">
            <a:xfrm>
              <a:off x="1440" y="2784"/>
              <a:ext cx="48" cy="76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5136" name="Group 16"/>
          <p:cNvGrpSpPr/>
          <p:nvPr/>
        </p:nvGrpSpPr>
        <p:grpSpPr bwMode="auto">
          <a:xfrm>
            <a:off x="2651125" y="3089367"/>
            <a:ext cx="1295400" cy="866775"/>
            <a:chOff x="1392" y="1902"/>
            <a:chExt cx="816" cy="546"/>
          </a:xfrm>
        </p:grpSpPr>
        <p:sp>
          <p:nvSpPr>
            <p:cNvPr id="5133" name="Line 13"/>
            <p:cNvSpPr>
              <a:spLocks noChangeShapeType="1"/>
            </p:cNvSpPr>
            <p:nvPr/>
          </p:nvSpPr>
          <p:spPr bwMode="auto">
            <a:xfrm flipH="1">
              <a:off x="1392" y="2448"/>
              <a:ext cx="816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4" name="Line 14"/>
            <p:cNvSpPr>
              <a:spLocks noChangeShapeType="1"/>
            </p:cNvSpPr>
            <p:nvPr/>
          </p:nvSpPr>
          <p:spPr bwMode="auto">
            <a:xfrm flipH="1">
              <a:off x="1392" y="2352"/>
              <a:ext cx="816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5" name="Text Box 15"/>
            <p:cNvSpPr txBox="1">
              <a:spLocks noChangeArrowheads="1"/>
            </p:cNvSpPr>
            <p:nvPr/>
          </p:nvSpPr>
          <p:spPr bwMode="auto">
            <a:xfrm>
              <a:off x="1440" y="1902"/>
              <a:ext cx="6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空气流动</a:t>
              </a:r>
            </a:p>
          </p:txBody>
        </p:sp>
      </p:grp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495800" y="1183007"/>
            <a:ext cx="5486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硬币向上飞的时候只有空气和它接触，桌面不可能对它产生作用了，是不是硬币上下的压强不同使它向上运动？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1323975" y="5553613"/>
            <a:ext cx="140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[猜想]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4495800" y="4196716"/>
            <a:ext cx="5562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硬币上面的压强小，下面的压强大。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3352800" y="5562601"/>
            <a:ext cx="77361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是否是气体的压强与气体的流速有关？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  <p:bldP spid="5126" grpId="0"/>
      <p:bldP spid="5138" grpId="0"/>
      <p:bldP spid="5139" grpId="0"/>
      <p:bldP spid="5141" grpId="0"/>
      <p:bldP spid="51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038578" y="201613"/>
            <a:ext cx="853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4400" b="1" dirty="0" smtClean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探究：</a:t>
            </a:r>
            <a:r>
              <a:rPr kumimoji="1" lang="en-US" altLang="zh-CN" sz="4400" b="1" dirty="0" smtClean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kumimoji="1" lang="zh-CN" altLang="en-US" sz="4400" b="1" dirty="0" smtClean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、气体</a:t>
            </a:r>
            <a:r>
              <a:rPr kumimoji="1" lang="zh-CN" altLang="en-US" sz="4400" b="1" dirty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压强与流速的关系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038578" y="963613"/>
            <a:ext cx="95516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手</a:t>
            </a:r>
            <a:r>
              <a:rPr kumimoji="1"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拿两张纸让它们自然下垂，且纸面平行。在两张纸中间向下吹气，可以观察到什么现象？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0448" y="2677100"/>
            <a:ext cx="2686493" cy="34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白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19089" y="2401595"/>
            <a:ext cx="6096000" cy="4030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1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038578" y="201613"/>
            <a:ext cx="853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4400" b="1" dirty="0" smtClean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探究：</a:t>
            </a:r>
            <a:r>
              <a:rPr kumimoji="1" lang="en-US" altLang="zh-CN" sz="4400" b="1" dirty="0" smtClean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kumimoji="1" lang="zh-CN" altLang="en-US" sz="4400" b="1" dirty="0" smtClean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、气体</a:t>
            </a:r>
            <a:r>
              <a:rPr kumimoji="1" lang="zh-CN" altLang="en-US" sz="4400" b="1" dirty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压强与流速的关系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251303" y="836278"/>
            <a:ext cx="83216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（</a:t>
            </a:r>
            <a:r>
              <a:rPr kumimoji="1" lang="en-US" altLang="zh-CN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kumimoji="1" lang="zh-CN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）手</a:t>
            </a:r>
            <a:r>
              <a:rPr kumimoji="1"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拿两张纸让它们自然下垂，且纸面平行。在两张纸中间向下吹气，可以观察到什么现象？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1545495" y="2638425"/>
            <a:ext cx="304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 dirty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zh-CN" altLang="en-US" sz="3600" b="1" dirty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纸往中间靠拢。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1634467" y="3253582"/>
            <a:ext cx="6188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这说明了什么？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1526754" y="4236102"/>
            <a:ext cx="588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气体的流速越大，压强越小。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251303" y="5193437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3B812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结论：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851503" y="5234623"/>
            <a:ext cx="82441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在气体中</a:t>
            </a:r>
            <a:r>
              <a:rPr kumimoji="1"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，</a:t>
            </a:r>
            <a:r>
              <a:rPr kumimoji="1"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流速越大的地方压强越小，</a:t>
            </a:r>
            <a:endParaRPr kumimoji="1" lang="en-US" altLang="zh-CN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C00000"/>
                </a:solidFill>
                <a:latin typeface="宋体" panose="02010600030101010101" pitchFamily="2" charset="-122"/>
              </a:rPr>
              <a:t>          流速越小的地方压强越大</a:t>
            </a:r>
            <a:r>
              <a:rPr kumimoji="1"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1"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001000" y="2225041"/>
          <a:ext cx="2910839" cy="2848610"/>
        </p:xfrm>
        <a:graphic>
          <a:graphicData uri="http://schemas.openxmlformats.org/presentationml/2006/ole">
            <p:oleObj spid="_x0000_s4114" name="位图图像" r:id="rId4" imgW="1552792" imgH="2715004" progId="PBrush">
              <p:embed/>
            </p:oleObj>
          </a:graphicData>
        </a:graphic>
      </p:graphicFrame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5486" y="2024381"/>
            <a:ext cx="2008598" cy="21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61" grpId="0"/>
      <p:bldP spid="6162" grpId="0"/>
      <p:bldP spid="6163" grpId="0"/>
      <p:bldP spid="6165" grpId="0"/>
      <p:bldP spid="61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685" y="1143993"/>
            <a:ext cx="11858171" cy="50133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4800" b="1" dirty="0" smtClean="0">
                <a:solidFill>
                  <a:srgbClr val="FF0066"/>
                </a:solidFill>
              </a:rPr>
              <a:t>  用</a:t>
            </a:r>
            <a:r>
              <a:rPr lang="zh-CN" altLang="en-US" sz="4800" b="1" dirty="0">
                <a:solidFill>
                  <a:srgbClr val="FF0066"/>
                </a:solidFill>
              </a:rPr>
              <a:t>注射器向两个小船中间喷射</a:t>
            </a:r>
            <a:r>
              <a:rPr lang="zh-CN" altLang="en-US" sz="4800" b="1" dirty="0" smtClean="0">
                <a:solidFill>
                  <a:srgbClr val="FF0066"/>
                </a:solidFill>
              </a:rPr>
              <a:t>水，</a:t>
            </a:r>
            <a:r>
              <a:rPr lang="zh-CN" altLang="en-US" sz="4800" b="1" dirty="0">
                <a:solidFill>
                  <a:srgbClr val="FF0066"/>
                </a:solidFill>
              </a:rPr>
              <a:t>思考</a:t>
            </a:r>
            <a:r>
              <a:rPr lang="zh-CN" altLang="en-US" sz="4800" b="1" dirty="0" smtClean="0">
                <a:solidFill>
                  <a:srgbClr val="FF0066"/>
                </a:solidFill>
              </a:rPr>
              <a:t>一下发生</a:t>
            </a:r>
            <a:r>
              <a:rPr lang="zh-CN" altLang="en-US" sz="4800" b="1" dirty="0">
                <a:solidFill>
                  <a:srgbClr val="FF0066"/>
                </a:solidFill>
              </a:rPr>
              <a:t>什么现象</a:t>
            </a:r>
            <a:r>
              <a:rPr lang="zh-CN" altLang="en-US" sz="4800" b="1" dirty="0" smtClean="0">
                <a:solidFill>
                  <a:srgbClr val="FF0066"/>
                </a:solidFill>
              </a:rPr>
              <a:t>？</a:t>
            </a:r>
            <a:endParaRPr lang="zh-CN" altLang="en-US" sz="4800" b="1" dirty="0">
              <a:solidFill>
                <a:srgbClr val="FF0066"/>
              </a:solidFill>
            </a:endParaRP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8237" y="3650655"/>
            <a:ext cx="4703763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8752" y="220663"/>
            <a:ext cx="9675133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r>
              <a:rPr lang="zh-CN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与流速的关系</a:t>
            </a:r>
          </a:p>
        </p:txBody>
      </p:sp>
      <p:pic>
        <p:nvPicPr>
          <p:cNvPr id="2" name="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6322" y="2739353"/>
            <a:ext cx="6096000" cy="369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0419" grpId="0" uiExpand="1" build="p"/>
      <p:bldP spid="4" grpId="0"/>
    </p:bldLst>
  </p:timing>
</p:sld>
</file>

<file path=ppt/theme/theme1.xml><?xml version="1.0" encoding="utf-8"?>
<a:theme xmlns:a="http://schemas.openxmlformats.org/drawingml/2006/main" name="1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en-US" altLang="zh-CN" sz="32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en-US" altLang="zh-CN" sz="32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DESIGN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3300"/>
      </a:hlink>
      <a:folHlink>
        <a:srgbClr val="663300"/>
      </a:folHlink>
    </a:clrScheme>
    <a:fontScheme name="2_CDESIGNA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8E163E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8E163E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_CDESIGN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DESIGN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ESIGN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ESIGN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ESIGN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ESIGN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ESIGN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1530</Words>
  <Application>Microsoft Office PowerPoint</Application>
  <PresentationFormat>自定义</PresentationFormat>
  <Paragraphs>121</Paragraphs>
  <Slides>30</Slides>
  <Notes>5</Notes>
  <HiddenSlides>0</HiddenSlides>
  <MMClips>5</MMClips>
  <ScaleCrop>false</ScaleCrop>
  <HeadingPairs>
    <vt:vector size="6" baseType="variant">
      <vt:variant>
        <vt:lpstr>主题</vt:lpstr>
      </vt:variant>
      <vt:variant>
        <vt:i4>5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37" baseType="lpstr">
      <vt:lpstr>1_默认设计模板</vt:lpstr>
      <vt:lpstr>Network</vt:lpstr>
      <vt:lpstr>2_CDESIGNA</vt:lpstr>
      <vt:lpstr>2_默认设计模板</vt:lpstr>
      <vt:lpstr>3_默认设计模板</vt:lpstr>
      <vt:lpstr>位图图像</vt:lpstr>
      <vt:lpstr>BMP 图象</vt:lpstr>
      <vt:lpstr>幻灯片 1</vt:lpstr>
      <vt:lpstr>幻灯片 2</vt:lpstr>
      <vt:lpstr>幻灯片 3</vt:lpstr>
      <vt:lpstr>流体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思考：</vt:lpstr>
      <vt:lpstr>幻灯片 14</vt:lpstr>
      <vt:lpstr>幻灯片 15</vt:lpstr>
      <vt:lpstr>跑车的尾翼-----气流偏导器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China</cp:lastModifiedBy>
  <cp:revision>8</cp:revision>
  <dcterms:created xsi:type="dcterms:W3CDTF">2019-04-17T01:20:07Z</dcterms:created>
  <dcterms:modified xsi:type="dcterms:W3CDTF">2019-04-18T09:24:54Z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2052-11.1.0.8567</vt:lpwstr>
  </property>
</Properties>
</file>