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2047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630" y="-84"/>
      </p:cViewPr>
      <p:guideLst>
        <p:guide orient="horz" pos="2160"/>
        <p:guide pos="38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EFB59F-71E7-4D3B-9C8A-724B06A9ED15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BCCAB-E322-4A12-B459-C95A7E7EE2E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073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C9960B-A742-4F79-9BC8-14A4E9893419}" type="slidenum">
              <a:rPr lang="zh-CN" altLang="en-US" smtClean="0"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5353" y="2130426"/>
            <a:ext cx="10373995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30705" y="3886200"/>
            <a:ext cx="854329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48407" y="274639"/>
            <a:ext cx="2746058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10235" y="274639"/>
            <a:ext cx="8034761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1377456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1290870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746535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9307508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0304967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1881228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14854386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43959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5165936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63015397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6629473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0377604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3279168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3230840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7007849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4986906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0585083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0604616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4087" y="4406901"/>
            <a:ext cx="1037399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4087" y="2906713"/>
            <a:ext cx="10373995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0219332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256485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8433566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950122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2628054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8174060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850455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10235" y="1600201"/>
            <a:ext cx="539040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4056" y="1600201"/>
            <a:ext cx="539040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10235" y="1535113"/>
            <a:ext cx="539252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0235" y="2174875"/>
            <a:ext cx="539252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9819" y="1535113"/>
            <a:ext cx="539464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9819" y="2174875"/>
            <a:ext cx="539464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10236" y="273050"/>
            <a:ext cx="40152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71699" y="273051"/>
            <a:ext cx="682276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10236" y="1435101"/>
            <a:ext cx="40152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2207" y="4800600"/>
            <a:ext cx="732282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2207" y="612775"/>
            <a:ext cx="732282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2207" y="5367338"/>
            <a:ext cx="732282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10235" y="274638"/>
            <a:ext cx="1098423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10235" y="1600201"/>
            <a:ext cx="1098423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10235" y="6356351"/>
            <a:ext cx="2847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2021/2/25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9939" y="6356351"/>
            <a:ext cx="38648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46702" y="6356351"/>
            <a:ext cx="2847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1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3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5.emf"/><Relationship Id="rId4" Type="http://schemas.openxmlformats.org/officeDocument/2006/relationships/package" Target="../embeddings/Microsoft_Word___3.docx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3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6.emf"/><Relationship Id="rId4" Type="http://schemas.openxmlformats.org/officeDocument/2006/relationships/package" Target="../embeddings/Microsoft_Word___4.docx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6.jpeg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Word___1.docx"/><Relationship Id="rId5" Type="http://schemas.openxmlformats.org/officeDocument/2006/relationships/oleObject" Target="../embeddings/oleObject1.bin"/><Relationship Id="rId10" Type="http://schemas.openxmlformats.org/officeDocument/2006/relationships/image" Target="../media/image5.emf"/><Relationship Id="rId4" Type="http://schemas.openxmlformats.org/officeDocument/2006/relationships/image" Target="../media/image7.jpeg"/><Relationship Id="rId9" Type="http://schemas.openxmlformats.org/officeDocument/2006/relationships/package" Target="../embeddings/Microsoft_Word___2.docx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1524959" y="2500522"/>
            <a:ext cx="9154781" cy="1846231"/>
            <a:chOff x="1523174" y="2501100"/>
            <a:chExt cx="9144064" cy="1846659"/>
          </a:xfrm>
        </p:grpSpPr>
        <p:sp>
          <p:nvSpPr>
            <p:cNvPr id="2" name="文本框 5"/>
            <p:cNvSpPr txBox="1"/>
            <p:nvPr/>
          </p:nvSpPr>
          <p:spPr>
            <a:xfrm>
              <a:off x="1951802" y="2501100"/>
              <a:ext cx="8406064" cy="18466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fontAlgn="auto" hangingPunct="1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zh-CN" altLang="en-US" sz="4400" b="1" spc="20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 </a:t>
              </a:r>
              <a:r>
                <a:rPr lang="en-US" altLang="zh-CN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17 </a:t>
              </a:r>
              <a:r>
                <a:rPr lang="zh-CN" altLang="en-US" sz="4400" b="1" spc="200" smtClean="0">
                  <a:solidFill>
                    <a:srgbClr val="1BB18D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课时</a:t>
              </a:r>
              <a:endParaRPr lang="en-US" altLang="zh-CN" sz="4400" b="1" spc="20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zh-CN" altLang="en-US" sz="3200" spc="200" smtClea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生活用电</a:t>
              </a:r>
            </a:p>
          </p:txBody>
        </p:sp>
        <p:cxnSp>
          <p:nvCxnSpPr>
            <p:cNvPr id="3" name="直接连接符 2"/>
            <p:cNvCxnSpPr/>
            <p:nvPr/>
          </p:nvCxnSpPr>
          <p:spPr>
            <a:xfrm>
              <a:off x="1523174" y="3501232"/>
              <a:ext cx="91440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048277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</a:p>
        </p:txBody>
      </p:sp>
      <p:grpSp>
        <p:nvGrpSpPr>
          <p:cNvPr id="9" name="组合 8"/>
          <p:cNvGrpSpPr/>
          <p:nvPr/>
        </p:nvGrpSpPr>
        <p:grpSpPr>
          <a:xfrm>
            <a:off x="738221" y="714985"/>
            <a:ext cx="11180393" cy="4935962"/>
            <a:chOff x="737356" y="715150"/>
            <a:chExt cx="11167305" cy="4937105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737356" y="715150"/>
              <a:ext cx="11167305" cy="131950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2.</a:t>
              </a:r>
              <a:r>
                <a:rPr lang="en-US" b="1" smtClean="0">
                  <a:solidFill>
                    <a:srgbClr val="4C4C4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 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[2020·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平遥县一模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17-2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是某同学家常用的一个插线板。他在使用中发现：插线板上的指示灯在开关断开时不发光，插孔不能提供工作电压；而在开关闭合时指示灯发光，插孔可以提供工作电压；如果指示灯损坏，开关闭合时插孔也能提供工作电压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17-3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中，插线板电路连接符合上述现象及安全用电要求的是（　　）</a:t>
              </a:r>
            </a:p>
          </p:txBody>
        </p:sp>
        <p:pic>
          <p:nvPicPr>
            <p:cNvPr id="4" name="21FAWLS105.EPS" descr="id:2147509221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237422" y="3429794"/>
              <a:ext cx="2296128" cy="1500198"/>
            </a:xfrm>
            <a:prstGeom prst="rect">
              <a:avLst/>
            </a:prstGeom>
          </p:spPr>
        </p:pic>
        <p:pic>
          <p:nvPicPr>
            <p:cNvPr id="6" name="21FAWLS106.EPS" descr="id:2147509228;FounderCES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4309256" y="3286918"/>
              <a:ext cx="4572032" cy="1529130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1791621" y="5144306"/>
              <a:ext cx="917765" cy="5079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17-2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5935025" y="5072868"/>
              <a:ext cx="917765" cy="5079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17-3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11037349" y="2357679"/>
            <a:ext cx="279491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7465485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</a:p>
        </p:txBody>
      </p:sp>
      <p:sp>
        <p:nvSpPr>
          <p:cNvPr id="4" name="矩形 3"/>
          <p:cNvSpPr/>
          <p:nvPr/>
        </p:nvSpPr>
        <p:spPr>
          <a:xfrm>
            <a:off x="1024308" y="786406"/>
            <a:ext cx="5108659" cy="523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重难二　家庭电路的故障分析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809742" y="1572042"/>
            <a:ext cx="10871302" cy="3650375"/>
            <a:chOff x="808794" y="1572406"/>
            <a:chExt cx="10858576" cy="3651221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08794" y="1572406"/>
              <a:ext cx="10858576" cy="256628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3.</a:t>
              </a:r>
              <a:r>
                <a:rPr lang="en-US" b="1" smtClean="0">
                  <a:solidFill>
                    <a:srgbClr val="4C4C4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 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[2020·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湖州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小明家里的一盏电灯不能发光了，换上新的电灯，还是不能发光。于是小明拿来试电笔，闭合开关后，分别在如图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17-4a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、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、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、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四个位置进行测量，试电笔均能发光。则电路故障是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　　）</a:t>
              </a: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err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A.a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点与火线之间断路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err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B.a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点与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点之间断路</a:t>
              </a: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err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C.c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点与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点之间断路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err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D.d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点与零线之间断路</a:t>
              </a:r>
            </a:p>
          </p:txBody>
        </p:sp>
        <p:pic>
          <p:nvPicPr>
            <p:cNvPr id="6" name="2020ZJWL16.EPS" descr="id:2147509249;FounderCES"/>
            <p:cNvPicPr/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595008" y="3286918"/>
              <a:ext cx="1980099" cy="1428760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5220645" y="4715678"/>
              <a:ext cx="917765" cy="5079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17-4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7318219" y="2714786"/>
            <a:ext cx="316360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639283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</a:p>
        </p:txBody>
      </p:sp>
      <p:sp>
        <p:nvSpPr>
          <p:cNvPr id="17" name="TextBox 26"/>
          <p:cNvSpPr txBox="1">
            <a:spLocks noChangeArrowheads="1"/>
          </p:cNvSpPr>
          <p:nvPr/>
        </p:nvSpPr>
        <p:spPr bwMode="auto">
          <a:xfrm>
            <a:off x="952786" y="1286356"/>
            <a:ext cx="10513693" cy="1319198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解析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电灯不能发光了，换上新的电灯，还是不能发光，这表明电路出现了断路故障；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a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b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c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、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四个位置都能使试电笔发光，说明这四点与火线是接通的，所以故障是零线断路，即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点与零线之间断路，故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D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正确。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12746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</a:p>
        </p:txBody>
      </p:sp>
      <p:grpSp>
        <p:nvGrpSpPr>
          <p:cNvPr id="2" name="组合 7"/>
          <p:cNvGrpSpPr/>
          <p:nvPr/>
        </p:nvGrpSpPr>
        <p:grpSpPr>
          <a:xfrm>
            <a:off x="881264" y="857827"/>
            <a:ext cx="10871302" cy="3075616"/>
            <a:chOff x="880232" y="858026"/>
            <a:chExt cx="10858576" cy="3076328"/>
          </a:xfrm>
        </p:grpSpPr>
        <p:sp>
          <p:nvSpPr>
            <p:cNvPr id="19" name="文本框 1"/>
            <p:cNvSpPr txBox="1">
              <a:spLocks noChangeArrowheads="1"/>
            </p:cNvSpPr>
            <p:nvPr/>
          </p:nvSpPr>
          <p:spPr bwMode="auto">
            <a:xfrm>
              <a:off x="880232" y="858026"/>
              <a:ext cx="10858576" cy="215069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4.</a:t>
              </a:r>
              <a:r>
                <a:rPr lang="en-US" b="1" smtClean="0">
                  <a:solidFill>
                    <a:srgbClr val="4C4C4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 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[2019·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潍坊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在如图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17-5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所示家庭电路中，将插头插入插座，打开电视机，电视机不工作；闭合开关，灯泡不亮；保持开关闭合，拔出插头，将试电笔分别插入插座两孔时氖管均发光。若电路中只有一处故障，则故障可能是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　　）</a:t>
              </a: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零线上保险丝烧断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火线上保险丝烧断</a:t>
              </a: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灯丝烧断           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插座短路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7" name="20WLZT1239.EPS" descr="id:2147509256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8238346" y="2643976"/>
              <a:ext cx="1508760" cy="807840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8623768" y="3426405"/>
              <a:ext cx="917765" cy="5079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17-5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10965827" y="2000571"/>
            <a:ext cx="303536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25626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</a:p>
        </p:txBody>
      </p:sp>
      <p:sp>
        <p:nvSpPr>
          <p:cNvPr id="17" name="TextBox 26"/>
          <p:cNvSpPr txBox="1">
            <a:spLocks noChangeArrowheads="1"/>
          </p:cNvSpPr>
          <p:nvPr/>
        </p:nvSpPr>
        <p:spPr bwMode="auto">
          <a:xfrm>
            <a:off x="952786" y="1286356"/>
            <a:ext cx="10513693" cy="1734697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[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解析</a:t>
            </a:r>
            <a:r>
              <a:rPr 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]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将插头插入插座，打开电视机，电视机不工作；闭合开关，灯泡不亮，说明电路中存在断路故障；若灯丝烧断，则电视机应该工作，故不可能是灯丝烧断；保持开关闭合，拔出插头，将试电笔分别插入插座两孔时氖管均发光，插座的左孔能使氖管发光，说明插座的左孔通过灯泡、开关与火线相连；插座的右孔能使氖管发光，说明火线完好，综合分析可知，可能是零线上保险丝烧断，故选</a:t>
            </a:r>
            <a:r>
              <a:rPr 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460439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</a:p>
        </p:txBody>
      </p:sp>
      <p:sp>
        <p:nvSpPr>
          <p:cNvPr id="19" name="文本框 1"/>
          <p:cNvSpPr txBox="1">
            <a:spLocks noChangeArrowheads="1"/>
          </p:cNvSpPr>
          <p:nvPr/>
        </p:nvSpPr>
        <p:spPr bwMode="auto">
          <a:xfrm>
            <a:off x="952785" y="1572042"/>
            <a:ext cx="10871302" cy="21501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5.</a:t>
            </a:r>
            <a:r>
              <a:rPr lang="en-US" b="1" smtClean="0">
                <a:solidFill>
                  <a:srgbClr val="4C4C4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[2020·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泰州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关于家庭电路和安全用电，下列说法正确的是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　　）</a:t>
            </a: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可用铜丝代替家庭电路中的熔丝</a:t>
            </a: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电冰箱外壳应接地</a:t>
            </a: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控制电灯的开关应接在零线上</a:t>
            </a: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熔丝熔断一定是电路短路造成的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95829" y="857827"/>
            <a:ext cx="3214898" cy="523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重难三　安全用电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10036045" y="1572043"/>
            <a:ext cx="282697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485056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9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167351" y="1072092"/>
            <a:ext cx="3972403" cy="523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安全用电原则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881264" y="1786306"/>
            <a:ext cx="10871302" cy="3007583"/>
            <a:chOff x="880232" y="1786720"/>
            <a:chExt cx="10858576" cy="3008279"/>
          </a:xfrm>
        </p:grpSpPr>
        <p:sp>
          <p:nvSpPr>
            <p:cNvPr id="11" name="文本框 1"/>
            <p:cNvSpPr txBox="1">
              <a:spLocks noChangeArrowheads="1"/>
            </p:cNvSpPr>
            <p:nvPr/>
          </p:nvSpPr>
          <p:spPr bwMode="auto">
            <a:xfrm>
              <a:off x="880232" y="1786720"/>
              <a:ext cx="10858576" cy="256628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1.</a:t>
              </a:r>
              <a:r>
                <a:rPr lang="en-US" b="1" smtClean="0">
                  <a:solidFill>
                    <a:srgbClr val="4C4C4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 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[2020·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13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题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分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17-6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所示，志愿者小亮正在为社区老人家里更换灯泡。下列操作流程符合安全用电原则的是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　　）</a:t>
              </a: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摘下灯罩→更换灯泡→切断电源→通电测试</a:t>
              </a: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切断电源→摘下灯罩→更换灯泡→通电测试</a:t>
              </a: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更换灯泡→切断电源→摘下灯罩→通电测试</a:t>
              </a: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摘下灯罩→切断电源→更换灯泡→通电测试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5" name="21ZTW-175.EPS" descr="id:2147509284;FounderCES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8738412" y="2786852"/>
              <a:ext cx="2154546" cy="1428760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9292612" y="4287050"/>
              <a:ext cx="917765" cy="5079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17-6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7389740" y="2286257"/>
            <a:ext cx="357609" cy="62655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1363081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9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952785" y="1072092"/>
            <a:ext cx="10871302" cy="256569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2.</a:t>
            </a:r>
            <a:r>
              <a:rPr lang="en-US" b="1" smtClean="0">
                <a:solidFill>
                  <a:srgbClr val="4C4C4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[2019·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13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创新小组的同学们在一次综合实践活动中，进行安全用电知识的抢答比赛，以下应抢答“对”的是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　　）</a:t>
            </a: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用湿毛巾擦拭正在发光的台灯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开关连接在零线和用电器之间</a:t>
            </a: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保险丝烧断后最好用铜丝代替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</a:t>
            </a:r>
            <a:endParaRPr lang="zh-CN" altLang="en-US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家用电器金属外壳一定要接地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7461262" y="1572043"/>
            <a:ext cx="316360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24696778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9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952785" y="1000670"/>
            <a:ext cx="10871302" cy="21501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3.</a:t>
            </a:r>
            <a:r>
              <a:rPr lang="en-US" b="1" smtClean="0">
                <a:solidFill>
                  <a:srgbClr val="4C4C4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[2018·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14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关于安全用电，下列说法正确的是（　　）</a:t>
            </a: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更换灯泡前应断开电源开关</a:t>
            </a: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使用绝缘皮破损的电线供电</a:t>
            </a: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在高压输电线附近放风筝</a:t>
            </a: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用湿抹布擦正在发光的灯泡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9463870" y="1072092"/>
            <a:ext cx="303536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27019603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9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6" name="组合 5"/>
          <p:cNvGrpSpPr/>
          <p:nvPr/>
        </p:nvGrpSpPr>
        <p:grpSpPr>
          <a:xfrm>
            <a:off x="881264" y="786406"/>
            <a:ext cx="10942824" cy="3936062"/>
            <a:chOff x="880232" y="786588"/>
            <a:chExt cx="10858576" cy="3936973"/>
          </a:xfrm>
        </p:grpSpPr>
        <p:sp>
          <p:nvSpPr>
            <p:cNvPr id="11" name="文本框 1"/>
            <p:cNvSpPr txBox="1">
              <a:spLocks noChangeArrowheads="1"/>
            </p:cNvSpPr>
            <p:nvPr/>
          </p:nvSpPr>
          <p:spPr bwMode="auto">
            <a:xfrm>
              <a:off x="880232" y="786588"/>
              <a:ext cx="10858576" cy="90390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4.</a:t>
              </a:r>
              <a:r>
                <a:rPr lang="en-US" b="1" smtClean="0">
                  <a:solidFill>
                    <a:srgbClr val="4C4C4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 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[2016·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15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题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分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 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“注意安全，珍惜生命”是大家共同的心愿。如图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17-7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所示的做法中符合安全用电要求的是（　　）</a:t>
              </a:r>
            </a:p>
          </p:txBody>
        </p:sp>
        <p:pic>
          <p:nvPicPr>
            <p:cNvPr id="4" name="Z123.EPS" descr="id:2147509291;FounderCES"/>
            <p:cNvPicPr/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451736" y="2215348"/>
              <a:ext cx="5643602" cy="1851575"/>
            </a:xfrm>
            <a:prstGeom prst="rect">
              <a:avLst/>
            </a:prstGeom>
          </p:spPr>
        </p:pic>
        <p:sp>
          <p:nvSpPr>
            <p:cNvPr id="5" name="矩形 4"/>
            <p:cNvSpPr/>
            <p:nvPr/>
          </p:nvSpPr>
          <p:spPr>
            <a:xfrm>
              <a:off x="3580571" y="4215612"/>
              <a:ext cx="911767" cy="5079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17-7</a:t>
              </a:r>
              <a:endParaRPr lang="zh-CN" alt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6388437" y="1286357"/>
            <a:ext cx="279491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8964804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64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思维导图 构建体系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Box 15"/>
          <p:cNvSpPr txBox="1"/>
          <p:nvPr/>
        </p:nvSpPr>
        <p:spPr>
          <a:xfrm>
            <a:off x="1024307" y="1247262"/>
            <a:ext cx="10728259" cy="118042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zh-CN" sz="2400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  <a:r>
              <a:rPr lang="zh-CN" altLang="en-US" sz="2400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课标要求</a:t>
            </a:r>
            <a:r>
              <a:rPr lang="en-US" altLang="zh-CN" sz="2400" b="1" spc="150" smtClean="0">
                <a:solidFill>
                  <a:srgbClr val="1BB18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|</a:t>
            </a:r>
          </a:p>
          <a:p>
            <a:pPr algn="just">
              <a:lnSpc>
                <a:spcPct val="150000"/>
              </a:lnSpc>
            </a:pPr>
            <a:r>
              <a:rPr lang="zh-CN" altLang="en-US" sz="2400" spc="15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了解家庭电路。有安全用电和节约用电的意识。</a:t>
            </a:r>
            <a:endParaRPr lang="zh-CN" altLang="en-US" sz="2400" spc="15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5940727"/>
      </p:ext>
    </p:extLst>
  </p:cSld>
  <p:clrMapOvr>
    <a:masterClrMapping/>
  </p:clrMapOvr>
  <p:transition>
    <p:diamond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9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881264" y="1000670"/>
            <a:ext cx="10871302" cy="215019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5.</a:t>
            </a:r>
            <a:r>
              <a:rPr lang="en-US" b="1" smtClean="0">
                <a:solidFill>
                  <a:srgbClr val="4C4C4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[2017·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关于家庭电路和安全用电，下列说法正确的是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	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　　）</a:t>
            </a: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A.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所有家用电器的外壳都需要接地</a:t>
            </a: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B.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家庭电路中各个用电器都是串联的</a:t>
            </a: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C.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使用试电笔判断哪条导线是火线时，手要按住笔尾金属体</a:t>
            </a: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D.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若空气开关“跳闸”，一定是电路中出现了短路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文本框 1"/>
          <p:cNvSpPr txBox="1">
            <a:spLocks noChangeArrowheads="1"/>
          </p:cNvSpPr>
          <p:nvPr/>
        </p:nvSpPr>
        <p:spPr bwMode="auto">
          <a:xfrm>
            <a:off x="10965827" y="1072092"/>
            <a:ext cx="279491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19386986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9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952785" y="1643463"/>
            <a:ext cx="10871302" cy="17346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6.</a:t>
            </a:r>
            <a:r>
              <a:rPr lang="en-US" b="1" smtClean="0">
                <a:solidFill>
                  <a:srgbClr val="4C4C4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[2020·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40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今年春节，小明帮爸爸安装彩灯，爸爸说：照明灯具迈进了新的时代。前些年，白炽灯还是照明灯具的主力军，人们为延长白炽灯的使用寿命，在楼道里常把两只相同的白炽灯串联起来使用。但这样两只灯发光时的整体亮度，还不如只用其中一只灯时亮。小明很疑惑“为什么会变暗呢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?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”请你用所学的知识为小明解惑。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81263" y="929249"/>
            <a:ext cx="4351156" cy="523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家庭电路简答题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1176399"/>
      </p:ext>
    </p:extLst>
  </p:cSld>
  <p:clrMapOvr>
    <a:masterClrMapping/>
  </p:clrMapOvr>
  <p:transition>
    <p:diamond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9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596481" y="1286356"/>
          <a:ext cx="8887704" cy="37710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文档" r:id="rId4" imgW="7625715" imgH="3241040" progId="Word.Document.12">
                  <p:embed/>
                </p:oleObj>
              </mc:Choice>
              <mc:Fallback>
                <p:oleObj name="文档" r:id="rId4" imgW="7625715" imgH="324104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96481" y="1286356"/>
                        <a:ext cx="8887704" cy="3771027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15020832"/>
      </p:ext>
    </p:extLst>
  </p:cSld>
  <p:clrMapOvr>
    <a:masterClrMapping/>
  </p:clrMapOvr>
  <p:transition>
    <p:diamond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9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952785" y="714985"/>
            <a:ext cx="10871302" cy="13191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7.</a:t>
            </a:r>
            <a:r>
              <a:rPr lang="en-US" b="1" smtClean="0">
                <a:solidFill>
                  <a:srgbClr val="4C4C4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 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[2018·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山西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41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题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</a:t>
            </a:r>
            <a:r>
              <a:rPr lang="en-US" altLang="zh-CN" spc="150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小明在家学习时遇到这样的情况：刚把台灯的插头插入插座中，就听到“啪”的一声，家里的所有用电器都停止了工作。经检查保险丝烧断了。请你用所学的物理知识解释保险丝烧断的原因。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1238872" y="2714785"/>
          <a:ext cx="9440802" cy="28949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文档" r:id="rId4" imgW="8098790" imgH="2489835" progId="Word.Document.12">
                  <p:embed/>
                </p:oleObj>
              </mc:Choice>
              <mc:Fallback>
                <p:oleObj name="文档" r:id="rId4" imgW="8098790" imgH="248983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238872" y="2714785"/>
                        <a:ext cx="9440802" cy="289493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4895595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9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095829" y="786406"/>
            <a:ext cx="10156085" cy="3507533"/>
            <a:chOff x="1094546" y="786588"/>
            <a:chExt cx="10144196" cy="3508345"/>
          </a:xfrm>
        </p:grpSpPr>
        <p:sp>
          <p:nvSpPr>
            <p:cNvPr id="11" name="文本框 1"/>
            <p:cNvSpPr txBox="1">
              <a:spLocks noChangeArrowheads="1"/>
            </p:cNvSpPr>
            <p:nvPr/>
          </p:nvSpPr>
          <p:spPr bwMode="auto">
            <a:xfrm>
              <a:off x="1094546" y="786588"/>
              <a:ext cx="7000924" cy="3397476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8.</a:t>
              </a:r>
              <a:r>
                <a:rPr lang="en-US" b="1" smtClean="0">
                  <a:solidFill>
                    <a:srgbClr val="4C4C4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 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[2016·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山西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33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题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4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分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 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使用试电笔时，人体通过试电笔与火线相连，为什么没有发生触电事故呢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?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阅读下列资料，请你在小组合作交流时给有疑惑的同学讲解其中的道理。</a:t>
              </a: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　　试电笔的结构如图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17-8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所示，它由两个金属电极、氖管、弹簧和一个阻值约为一百万欧姆的电阻</a:t>
              </a:r>
              <a:r>
                <a:rPr lang="en-US" altLang="zh-CN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——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高电阻等组成。</a:t>
              </a:r>
            </a:p>
            <a:p>
              <a:pPr indent="609600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使用试电笔时，手要接触试电笔尾部的金属电极，使火线、试电笔、人体与大地构成一个回路，这时有微弱电流通过试电笔，因此氖管会发光。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5" name="z124.jpg" descr="id:2147509305;FounderCES"/>
            <p:cNvPicPr/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9381354" y="1072339"/>
              <a:ext cx="1857388" cy="2544809"/>
            </a:xfrm>
            <a:prstGeom prst="rect">
              <a:avLst/>
            </a:prstGeom>
          </p:spPr>
        </p:pic>
        <p:sp>
          <p:nvSpPr>
            <p:cNvPr id="6" name="矩形 5"/>
            <p:cNvSpPr/>
            <p:nvPr/>
          </p:nvSpPr>
          <p:spPr>
            <a:xfrm>
              <a:off x="9792678" y="3786984"/>
              <a:ext cx="917765" cy="5079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17-8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2635905"/>
      </p:ext>
    </p:extLst>
  </p:cSld>
  <p:clrMapOvr>
    <a:masterClrMapping/>
  </p:clrMapOvr>
  <p:transition>
    <p:diamond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29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真题回顾 把握考向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TextBox 26"/>
          <p:cNvSpPr txBox="1">
            <a:spLocks noChangeArrowheads="1"/>
          </p:cNvSpPr>
          <p:nvPr/>
        </p:nvSpPr>
        <p:spPr bwMode="auto">
          <a:xfrm>
            <a:off x="1024307" y="1000670"/>
            <a:ext cx="10513693" cy="131919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答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: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由于试电笔内部有一个约一百万欧的高电阻，所以当人用试电笔和火线接触时，相当于一个一百万欧的电阻和人体串联，此时的总电压是</a:t>
            </a:r>
            <a:r>
              <a:rPr lang="en-US" altLang="zh-CN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220 V</a:t>
            </a:r>
            <a:r>
              <a:rPr lang="zh-CN" altLang="en-US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，总电阻非常大，据欧姆定律可知，此时通过人体的电流很小，不会对人体造成伤害。</a:t>
            </a:r>
            <a:endParaRPr lang="en-US" altLang="zh-CN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9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0451635" y="12671666"/>
            <a:ext cx="317872" cy="241244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3164645084"/>
      </p:ext>
    </p:extLst>
  </p:cSld>
  <p:clrMapOvr>
    <a:masterClrMapping/>
  </p:clrMapOvr>
  <p:transition>
    <p:diamond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64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思维导图 构建体系</a:t>
            </a:r>
            <a:endParaRPr lang="zh-CN" altLang="en-US" sz="2200" spc="60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21RJWL-183.EPS" descr="id:2147509141;FounderCES"/>
          <p:cNvPicPr/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24959" y="1572042"/>
            <a:ext cx="9930923" cy="4213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097748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16"/>
          <p:cNvSpPr txBox="1">
            <a:spLocks noChangeArrowheads="1"/>
          </p:cNvSpPr>
          <p:nvPr/>
        </p:nvSpPr>
        <p:spPr bwMode="auto">
          <a:xfrm>
            <a:off x="952785" y="500720"/>
            <a:ext cx="10656737" cy="719034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考点一　家庭电路</a:t>
            </a:r>
            <a:endParaRPr lang="zh-CN" altLang="en-US" sz="2800" b="1" spc="15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68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1024307" y="1286356"/>
          <a:ext cx="10299128" cy="5314373"/>
        </p:xfrm>
        <a:graphic>
          <a:graphicData uri="http://schemas.openxmlformats.org/drawingml/2006/table">
            <a:tbl>
              <a:tblPr/>
              <a:tblGrid>
                <a:gridCol w="1788043"/>
                <a:gridCol w="8511085"/>
              </a:tblGrid>
              <a:tr h="257117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家庭</a:t>
                      </a: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电路组成示意图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23543" marR="23543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256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连接顺序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两根进户线（之间电压为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220 V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，用试电笔来辨别火线和零线，试电笔使用时要接触笔尾金属体，如图所示）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、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、总开关、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、插座、用电器、导线等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23543" marR="23543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9090" name="qz154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4814958" y="1786307"/>
            <a:ext cx="3433043" cy="1865807"/>
          </a:xfrm>
          <a:prstGeom prst="rect">
            <a:avLst/>
          </a:prstGeom>
          <a:noFill/>
        </p:spPr>
      </p:pic>
      <p:pic>
        <p:nvPicPr>
          <p:cNvPr id="8" name="QZ155.EPS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5244089" y="5625109"/>
            <a:ext cx="2288695" cy="875014"/>
          </a:xfrm>
          <a:prstGeom prst="rect">
            <a:avLst/>
          </a:prstGeom>
          <a:noFill/>
        </p:spPr>
      </p:pic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9964523" y="4296133"/>
            <a:ext cx="996033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电能表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4099742" y="4786008"/>
            <a:ext cx="1303809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保险装置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5818917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4268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881264" y="1000670"/>
          <a:ext cx="10799781" cy="4389120"/>
        </p:xfrm>
        <a:graphic>
          <a:graphicData uri="http://schemas.openxmlformats.org/drawingml/2006/table">
            <a:tbl>
              <a:tblPr/>
              <a:tblGrid>
                <a:gridCol w="2717826"/>
                <a:gridCol w="8081955"/>
              </a:tblGrid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元件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连接方式及注意事项</a:t>
                      </a:r>
                    </a:p>
                  </a:txBody>
                  <a:tcPr marL="23543" marR="23543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空气开关</a:t>
                      </a:r>
                      <a:endParaRPr lang="zh-CN" sz="2400" b="1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当电路中的电流过大时，空气开关自动断开，切断电路</a:t>
                      </a:r>
                    </a:p>
                  </a:txBody>
                  <a:tcPr marL="23543" marR="23543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256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保险丝（</a:t>
                      </a: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熔断器）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位置：安装在总开关的后面，串联在电路中的火线上；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材料：保险丝选用的材料为电阻率大、熔点低的铅锑合金。禁止用铜丝、铁丝等代替保险丝；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作用：当电流过大时，保险丝由于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而熔断，从而切断电路，起到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作用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23543" marR="23543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51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b="1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开关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与用电器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联，接在用电器和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线之间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23543" marR="23543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1" y="43881"/>
            <a:ext cx="184731" cy="36933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8605610" y="3571843"/>
            <a:ext cx="1303809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温度过高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6245393" y="4153290"/>
            <a:ext cx="1303809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保护电路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5601697" y="4643165"/>
            <a:ext cx="380480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串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9225988" y="4643165"/>
            <a:ext cx="380480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火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09414886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26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024307" y="786406"/>
          <a:ext cx="10227606" cy="4605072"/>
        </p:xfrm>
        <a:graphic>
          <a:graphicData uri="http://schemas.openxmlformats.org/drawingml/2006/table">
            <a:tbl>
              <a:tblPr/>
              <a:tblGrid>
                <a:gridCol w="1716521"/>
                <a:gridCol w="8511085"/>
              </a:tblGrid>
              <a:tr h="171752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用电器</a:t>
                      </a:r>
                    </a:p>
                  </a:txBody>
                  <a:tcPr marL="72084" marR="72084" marT="35992" marB="35992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螺旋灯座的螺旋套应接在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线上，各用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电器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联接入电路，带有金属外壳的用电器一定要将金属外壳接地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84" marR="72084" marT="35992" marB="35992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52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三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孔插座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84" marR="72084" marT="35992" marB="35992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接法：左零右火上接地；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作用：用电器的金属外壳带电时，及时将电导入大地，防止触电事故的发生</a:t>
                      </a:r>
                    </a:p>
                  </a:txBody>
                  <a:tcPr marL="72084" marR="72084" marT="35992" marB="35992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900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漏电保护器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84" marR="72084" marT="35992" marB="35992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装在控制插座的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上，当电流经过人体流入大地时，它会迅速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电路，起保护作用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72084" marR="72084" marT="35992" marB="35992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7041" name="Rectangle 1"/>
          <p:cNvSpPr>
            <a:spLocks noChangeArrowheads="1"/>
          </p:cNvSpPr>
          <p:nvPr/>
        </p:nvSpPr>
        <p:spPr bwMode="auto">
          <a:xfrm>
            <a:off x="1020410" y="5428801"/>
            <a:ext cx="7442157" cy="1200051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[</a:t>
            </a:r>
            <a:r>
              <a:rPr lang="zh-CN" altLang="en-US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注意</a:t>
            </a:r>
            <a:r>
              <a:rPr lang="en-US" altLang="zh-CN" smtClean="0">
                <a:solidFill>
                  <a:srgbClr val="18B48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]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）使用试电笔时，手指千万不能碰到笔尖。</a:t>
            </a:r>
            <a:endParaRPr kumimoji="0" lang="zh-CN" alt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）连接家庭电路时，节点处注意加黑点。</a:t>
            </a: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6889088" y="714985"/>
            <a:ext cx="380480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零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3241480" y="1286357"/>
            <a:ext cx="380480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并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5458655" y="4071794"/>
            <a:ext cx="996033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总开关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4242784" y="4581819"/>
            <a:ext cx="688256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切断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68271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7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1" grpId="0" animBg="1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26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</a:p>
        </p:txBody>
      </p:sp>
      <p:sp>
        <p:nvSpPr>
          <p:cNvPr id="4" name="矩形 3"/>
          <p:cNvSpPr/>
          <p:nvPr/>
        </p:nvSpPr>
        <p:spPr>
          <a:xfrm>
            <a:off x="1238873" y="714984"/>
            <a:ext cx="6244915" cy="523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考点二　家庭电路中电流过大的原因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952786" y="1714885"/>
          <a:ext cx="10513694" cy="4389120"/>
        </p:xfrm>
        <a:graphic>
          <a:graphicData uri="http://schemas.openxmlformats.org/drawingml/2006/table">
            <a:tbl>
              <a:tblPr/>
              <a:tblGrid>
                <a:gridCol w="3433043"/>
                <a:gridCol w="2932391"/>
                <a:gridCol w="4148260"/>
              </a:tblGrid>
              <a:tr h="219405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6753" marR="66753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endParaRPr lang="en-US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6753" marR="66753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）电流过大的危害：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①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导线绝缘皮容易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②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易发生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。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）电流过大的防范措施：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电路中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安装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       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或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</a:t>
                      </a:r>
                      <a:r>
                        <a:rPr lang="en-US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6753" marR="66753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405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理论依据：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由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I=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可知，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U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一定时，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越大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，</a:t>
                      </a:r>
                      <a:endParaRPr lang="en-US" altLang="zh-CN" sz="2400" kern="100" smtClean="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en-US" altLang="zh-CN" sz="2400" u="sng" kern="100" smtClean="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</a:t>
                      </a:r>
                      <a:r>
                        <a:rPr lang="zh-CN" sz="2400" kern="100" smtClean="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越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大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6753" marR="66753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理论依据：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由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I=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可知，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U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一定时，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越小，</a:t>
                      </a:r>
                      <a:r>
                        <a:rPr lang="zh-CN" sz="2400" u="sng" kern="100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　　</a:t>
                      </a:r>
                      <a:r>
                        <a:rPr lang="zh-CN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越大</a:t>
                      </a:r>
                      <a:r>
                        <a:rPr lang="en-US" sz="2400" kern="100">
                          <a:solidFill>
                            <a:srgbClr val="00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 </a:t>
                      </a:r>
                      <a:endParaRPr lang="zh-CN" sz="2400" kern="100">
                        <a:solidFill>
                          <a:srgbClr val="00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6753" marR="66753" marT="0" marB="0" anchor="ctr">
                    <a:lnL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6018" name="QZ156.EPS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954089" y="1929150"/>
            <a:ext cx="1573478" cy="1769939"/>
          </a:xfrm>
          <a:prstGeom prst="rect">
            <a:avLst/>
          </a:prstGeom>
          <a:noFill/>
        </p:spPr>
      </p:pic>
      <p:pic>
        <p:nvPicPr>
          <p:cNvPr id="86017" name="QZ157.EPS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5101045" y="2071992"/>
            <a:ext cx="1788043" cy="1580302"/>
          </a:xfrm>
          <a:prstGeom prst="rect">
            <a:avLst/>
          </a:prstGeom>
          <a:noFill/>
        </p:spPr>
      </p:pic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2311699" y="4857430"/>
            <a:ext cx="274681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1453438" y="5428801"/>
            <a:ext cx="175295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文本框 1"/>
          <p:cNvSpPr txBox="1">
            <a:spLocks noChangeArrowheads="1"/>
          </p:cNvSpPr>
          <p:nvPr/>
        </p:nvSpPr>
        <p:spPr bwMode="auto">
          <a:xfrm>
            <a:off x="6173871" y="4857430"/>
            <a:ext cx="287506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5315611" y="5428801"/>
            <a:ext cx="175295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文本框 1"/>
          <p:cNvSpPr txBox="1">
            <a:spLocks noChangeArrowheads="1"/>
          </p:cNvSpPr>
          <p:nvPr/>
        </p:nvSpPr>
        <p:spPr bwMode="auto">
          <a:xfrm>
            <a:off x="7890392" y="2929050"/>
            <a:ext cx="688256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破损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文本框 1"/>
          <p:cNvSpPr txBox="1">
            <a:spLocks noChangeArrowheads="1"/>
          </p:cNvSpPr>
          <p:nvPr/>
        </p:nvSpPr>
        <p:spPr bwMode="auto">
          <a:xfrm>
            <a:off x="8748653" y="3500422"/>
            <a:ext cx="688256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火灾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文本框 1"/>
          <p:cNvSpPr txBox="1">
            <a:spLocks noChangeArrowheads="1"/>
          </p:cNvSpPr>
          <p:nvPr/>
        </p:nvSpPr>
        <p:spPr bwMode="auto">
          <a:xfrm>
            <a:off x="7890393" y="5143116"/>
            <a:ext cx="996033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保险丝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文本框 1"/>
          <p:cNvSpPr txBox="1">
            <a:spLocks noChangeArrowheads="1"/>
          </p:cNvSpPr>
          <p:nvPr/>
        </p:nvSpPr>
        <p:spPr bwMode="auto">
          <a:xfrm>
            <a:off x="9606915" y="5224612"/>
            <a:ext cx="1303809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空气开关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035154" y="4071793"/>
          <a:ext cx="991761" cy="799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文档" r:id="rId6" imgW="865505" imgH="694055" progId="Word.Document.12">
                  <p:embed/>
                </p:oleObj>
              </mc:Choice>
              <mc:Fallback>
                <p:oleObj name="文档" r:id="rId6" imgW="865505" imgH="69405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35154" y="4071793"/>
                        <a:ext cx="991761" cy="79991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673219" y="4071793"/>
          <a:ext cx="591242" cy="7808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文档" r:id="rId9" imgW="522605" imgH="685800" progId="Word.Document.12">
                  <p:embed/>
                </p:oleObj>
              </mc:Choice>
              <mc:Fallback>
                <p:oleObj name="文档" r:id="rId9" imgW="522605" imgH="6858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673219" y="4071793"/>
                        <a:ext cx="591242" cy="780869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456092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26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教材梳理 夯实基础</a:t>
            </a:r>
          </a:p>
        </p:txBody>
      </p:sp>
      <p:sp>
        <p:nvSpPr>
          <p:cNvPr id="7" name="文本框 1"/>
          <p:cNvSpPr txBox="1">
            <a:spLocks noChangeArrowheads="1"/>
          </p:cNvSpPr>
          <p:nvPr/>
        </p:nvSpPr>
        <p:spPr bwMode="auto">
          <a:xfrm>
            <a:off x="881264" y="1357778"/>
            <a:ext cx="10871302" cy="29811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36000" tIns="36000" rIns="36000" bIns="36000">
            <a:spAutoFit/>
          </a:bodyPr>
          <a:lstStyle/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1.</a:t>
            </a:r>
            <a:r>
              <a:rPr lang="zh-CN" alt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常见触电事故</a:t>
            </a:r>
          </a:p>
          <a:p>
            <a:pPr indent="609600"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）双线触电，单线触电，高压电弧触电，跨步电压触电。</a:t>
            </a:r>
          </a:p>
          <a:p>
            <a:pPr indent="609600"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）急救措施：发生触电事故时，要立即切断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                 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，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或用干燥的木棒将电线挑开。</a:t>
            </a: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2.</a:t>
            </a:r>
            <a:r>
              <a:rPr lang="zh-CN" altLang="en-US" b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安全用电原则</a:t>
            </a:r>
          </a:p>
          <a:p>
            <a:pPr>
              <a:lnSpc>
                <a:spcPct val="150000"/>
              </a:lnSpc>
              <a:spcAft>
                <a:spcPct val="0"/>
              </a:spcAft>
            </a:pP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1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）不靠近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带电体，不接触</a:t>
            </a:r>
            <a:r>
              <a:rPr lang="zh-CN" altLang="en-US" u="sng" smtClean="0">
                <a:solidFill>
                  <a:srgbClr val="000000"/>
                </a:solidFill>
                <a:uFill>
                  <a:solidFill>
                    <a:srgbClr val="000000"/>
                  </a:solidFill>
                </a:u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　　　　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带电体；（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2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）不弄湿用电器，不损坏绝缘层；（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3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）更换灯泡、搬动电器前应断开电源开关；（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4</a:t>
            </a:r>
            <a:r>
              <a: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）保险装置、插座、导线、家用电器等达到使用寿命应及时更换。</a:t>
            </a:r>
            <a:r>
              <a:rPr 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rPr>
              <a:t> </a:t>
            </a:r>
            <a:endParaRPr lang="zh-CN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952786" y="643563"/>
            <a:ext cx="3214898" cy="523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考点三　安全用电</a:t>
            </a:r>
            <a:endParaRPr lang="zh-CN" altLang="en-US" sz="2800" b="1" spc="150">
              <a:solidFill>
                <a:srgbClr val="1CB69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8319523" y="2357679"/>
            <a:ext cx="688256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电源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1"/>
          <p:cNvSpPr txBox="1">
            <a:spLocks noChangeArrowheads="1"/>
          </p:cNvSpPr>
          <p:nvPr/>
        </p:nvSpPr>
        <p:spPr bwMode="auto">
          <a:xfrm>
            <a:off x="3384524" y="4071794"/>
            <a:ext cx="688256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高压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文本框 1"/>
          <p:cNvSpPr txBox="1">
            <a:spLocks noChangeArrowheads="1"/>
          </p:cNvSpPr>
          <p:nvPr/>
        </p:nvSpPr>
        <p:spPr bwMode="auto">
          <a:xfrm>
            <a:off x="6817567" y="4000372"/>
            <a:ext cx="688256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低压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2023504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269" y="1929149"/>
            <a:ext cx="447609" cy="3142544"/>
          </a:xfrm>
          <a:prstGeom prst="rect">
            <a:avLst/>
          </a:prstGeom>
          <a:noFill/>
        </p:spPr>
        <p:txBody>
          <a:bodyPr vert="eaVert" wrap="square" lIns="72000" tIns="36000" rIns="36000" bIns="36000" rtlCol="0" anchor="ctr" anchorCtr="0">
            <a:spAutoFit/>
          </a:bodyPr>
          <a:lstStyle/>
          <a:p>
            <a:r>
              <a:rPr lang="zh-CN" altLang="en-US" sz="2200" spc="60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重难突破 能力提升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81264" y="640886"/>
            <a:ext cx="10871302" cy="719034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36000" rIns="36000" bIns="36000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en-US" sz="2800" b="1" spc="150" smtClean="0">
                <a:solidFill>
                  <a:srgbClr val="1CB69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重难一　家庭电路的组成与连接</a:t>
            </a:r>
            <a:endParaRPr lang="zh-CN" altLang="en-US" sz="2800" b="1" spc="150" smtClean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1024307" y="1500620"/>
            <a:ext cx="10871302" cy="3221847"/>
            <a:chOff x="1023108" y="1500968"/>
            <a:chExt cx="10858576" cy="3222593"/>
          </a:xfrm>
        </p:grpSpPr>
        <p:sp>
          <p:nvSpPr>
            <p:cNvPr id="7" name="文本框 1"/>
            <p:cNvSpPr txBox="1">
              <a:spLocks noChangeArrowheads="1"/>
            </p:cNvSpPr>
            <p:nvPr/>
          </p:nvSpPr>
          <p:spPr bwMode="auto">
            <a:xfrm>
              <a:off x="1023108" y="1500968"/>
              <a:ext cx="10858576" cy="2566287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 lIns="36000" tIns="36000" rIns="36000" bIns="36000">
              <a:spAutoFit/>
            </a:bodyPr>
            <a:lstStyle/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b="1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1.</a:t>
              </a:r>
              <a:r>
                <a:rPr lang="en-US" b="1" smtClean="0">
                  <a:solidFill>
                    <a:srgbClr val="4C4C4C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 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[2020·</a:t>
              </a:r>
              <a:r>
                <a:rPr lang="zh-CN" altLang="en-US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杭州</a:t>
              </a:r>
              <a:r>
                <a:rPr lang="en-US" altLang="zh-CN" spc="150" smtClean="0">
                  <a:solidFill>
                    <a:srgbClr val="18B48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]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17-1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甲是家庭电路的一部分，图乙、丙是试电笔的握笔方法，下列相关说法正确的是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	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（　　）</a:t>
              </a: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A.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电能表是测量电功率的仪器</a:t>
              </a: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B.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保险盒应该安装在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Q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处而不是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P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处</a:t>
              </a: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C.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试电笔在插座接地孔检测时，氖管会发光</a:t>
              </a:r>
            </a:p>
            <a:p>
              <a:pPr>
                <a:lnSpc>
                  <a:spcPct val="150000"/>
                </a:lnSpc>
                <a:spcAft>
                  <a:spcPct val="0"/>
                </a:spcAft>
              </a:pP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D.</a:t>
              </a: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使用试电笔，图乙的方法错误而图丙的方法正确</a:t>
              </a:r>
              <a:endParaRPr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  <p:pic>
          <p:nvPicPr>
            <p:cNvPr id="6" name="2020ZJWL3.EPS" descr="id:2147509214;FounderCES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8238346" y="2358224"/>
              <a:ext cx="2758320" cy="1776960"/>
            </a:xfrm>
            <a:prstGeom prst="rect">
              <a:avLst/>
            </a:prstGeom>
          </p:spPr>
        </p:pic>
        <p:sp>
          <p:nvSpPr>
            <p:cNvPr id="8" name="矩形 7"/>
            <p:cNvSpPr/>
            <p:nvPr/>
          </p:nvSpPr>
          <p:spPr>
            <a:xfrm>
              <a:off x="9149736" y="4215612"/>
              <a:ext cx="917765" cy="5079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>
                <a:lnSpc>
                  <a:spcPct val="150000"/>
                </a:lnSpc>
                <a:spcAft>
                  <a:spcPct val="0"/>
                </a:spcAft>
              </a:pPr>
              <a:r>
                <a:rPr lang="zh-CN" alt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图</a:t>
              </a:r>
              <a:r>
                <a:rPr lang="en-US" smtClean="0">
                  <a:solidFill>
                    <a:srgbClr val="0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/>
                </a:rPr>
                <a:t>17-1</a:t>
              </a:r>
              <a:endParaRPr lang="zh-CN" altLang="en-US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/>
              </a:endParaRPr>
            </a:p>
          </p:txBody>
        </p:sp>
      </p:grpSp>
      <p:sp>
        <p:nvSpPr>
          <p:cNvPr id="10" name="文本框 1"/>
          <p:cNvSpPr txBox="1">
            <a:spLocks noChangeArrowheads="1"/>
          </p:cNvSpPr>
          <p:nvPr/>
        </p:nvSpPr>
        <p:spPr bwMode="auto">
          <a:xfrm>
            <a:off x="5101045" y="2000571"/>
            <a:ext cx="316360" cy="62670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 lIns="36000" tIns="36000" rIns="36000" bIns="3600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400" b="1" smtClean="0">
                <a:solidFill>
                  <a:srgbClr val="A5002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</a:t>
            </a:r>
            <a:endParaRPr lang="en-US" altLang="zh-CN" sz="2400" b="1">
              <a:solidFill>
                <a:srgbClr val="A5002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94018484"/>
      </p:ext>
    </p:extLst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1842</Words>
  <Application>Microsoft Office PowerPoint</Application>
  <PresentationFormat>自定义</PresentationFormat>
  <Paragraphs>175</Paragraphs>
  <Slides>25</Slides>
  <Notes>11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27" baseType="lpstr">
      <vt:lpstr>Office 主题</vt:lpstr>
      <vt:lpstr>文档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1</cp:revision>
  <dcterms:created xsi:type="dcterms:W3CDTF">2021-02-25T02:30:18Z</dcterms:created>
  <dcterms:modified xsi:type="dcterms:W3CDTF">2021-02-25T02:31:07Z</dcterms:modified>
</cp:coreProperties>
</file>