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0" r:id="rId4"/>
    <p:sldId id="290" r:id="rId5"/>
    <p:sldId id="293" r:id="rId6"/>
    <p:sldId id="288" r:id="rId7"/>
    <p:sldId id="299" r:id="rId8"/>
    <p:sldId id="296" r:id="rId9"/>
    <p:sldId id="311" r:id="rId10"/>
    <p:sldId id="306" r:id="rId11"/>
    <p:sldId id="297" r:id="rId12"/>
    <p:sldId id="302" r:id="rId13"/>
    <p:sldId id="305" r:id="rId14"/>
    <p:sldId id="309" r:id="rId15"/>
    <p:sldId id="310" r:id="rId16"/>
    <p:sldId id="312" r:id="rId17"/>
    <p:sldId id="292" r:id="rId18"/>
    <p:sldId id="314" r:id="rId19"/>
    <p:sldId id="313" r:id="rId20"/>
    <p:sldId id="303" r:id="rId21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9AC"/>
    <a:srgbClr val="007E27"/>
    <a:srgbClr val="66FF33"/>
    <a:srgbClr val="01457D"/>
    <a:srgbClr val="025E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593" autoAdjust="0"/>
  </p:normalViewPr>
  <p:slideViewPr>
    <p:cSldViewPr snapToGrid="0">
      <p:cViewPr varScale="1">
        <p:scale>
          <a:sx n="110" d="100"/>
          <a:sy n="110" d="100"/>
        </p:scale>
        <p:origin x="-804" y="-78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810609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6140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87237" y="3023813"/>
            <a:ext cx="3404391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第十七章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22000" y="1204757"/>
            <a:ext cx="416699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2853266" y="3829006"/>
            <a:ext cx="610446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欧姆定律在串并联电路中的应用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62851" y="251761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269" y="511614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135" y="427831"/>
            <a:ext cx="71479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如图所示，根据串联电路电流的规律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两端的电压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两端的电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根据串联电路电压的规律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 有</a:t>
            </a:r>
          </a:p>
          <a:p>
            <a:pPr algn="l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IR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IR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  可求得：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526584"/>
              </p:ext>
            </p:extLst>
          </p:nvPr>
        </p:nvGraphicFramePr>
        <p:xfrm>
          <a:off x="2825751" y="3344551"/>
          <a:ext cx="3594100" cy="768350"/>
        </p:xfrm>
        <a:graphic>
          <a:graphicData uri="http://schemas.openxmlformats.org/presentationml/2006/ole">
            <p:oleObj spid="_x0000_s7216" r:id="rId3" imgW="2081896" imgH="444307" progId="">
              <p:embed/>
            </p:oleObj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0334" y="2805423"/>
            <a:ext cx="8144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的分析一样，可求得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串联时，电路中的电流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242359" y="67468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6214270"/>
              </p:ext>
            </p:extLst>
          </p:nvPr>
        </p:nvGraphicFramePr>
        <p:xfrm>
          <a:off x="5072590" y="2069405"/>
          <a:ext cx="3482975" cy="768350"/>
        </p:xfrm>
        <a:graphic>
          <a:graphicData uri="http://schemas.openxmlformats.org/presentationml/2006/ole">
            <p:oleObj spid="_x0000_s7217" r:id="rId4" imgW="2018424" imgH="444307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19365" y="3995746"/>
            <a:ext cx="840687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可见，当串联电路中的一个电阻改变时，电路中的电流及另一个电阻两端的电压都会随之改变。</a:t>
            </a: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6053668" y="645582"/>
            <a:ext cx="1294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45108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6798" y="123314"/>
            <a:ext cx="5119348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39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二、并联电路中欧姆定律的应用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367771" y="1394238"/>
            <a:ext cx="2040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实验电路图：</a:t>
            </a:r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1364" y="1394238"/>
            <a:ext cx="3568235" cy="192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67334" y="3434558"/>
            <a:ext cx="3055144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在误差允许的范围内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20"/>
          <p:cNvSpPr>
            <a:spLocks noChangeArrowheads="1"/>
          </p:cNvSpPr>
          <p:nvPr/>
        </p:nvSpPr>
        <p:spPr bwMode="auto">
          <a:xfrm>
            <a:off x="360569" y="2272772"/>
            <a:ext cx="1857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实验结论：</a:t>
            </a:r>
          </a:p>
        </p:txBody>
      </p:sp>
      <p:sp>
        <p:nvSpPr>
          <p:cNvPr id="7" name="矩形 6"/>
          <p:cNvSpPr/>
          <p:nvPr/>
        </p:nvSpPr>
        <p:spPr>
          <a:xfrm>
            <a:off x="367771" y="789285"/>
            <a:ext cx="722352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实验：用“伏安法”探究并联电路中电阻的规律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0950358"/>
              </p:ext>
            </p:extLst>
          </p:nvPr>
        </p:nvGraphicFramePr>
        <p:xfrm>
          <a:off x="3391364" y="3702323"/>
          <a:ext cx="1679972" cy="1168400"/>
        </p:xfrm>
        <a:graphic>
          <a:graphicData uri="http://schemas.openxmlformats.org/presentationml/2006/ole">
            <p:oleObj spid="_x0000_s3098" name="Equation" r:id="rId4" imgW="850531" imgH="44430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34835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0" y="132179"/>
            <a:ext cx="1776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理论推导：</a:t>
            </a:r>
          </a:p>
        </p:txBody>
      </p:sp>
      <p:sp>
        <p:nvSpPr>
          <p:cNvPr id="4" name="矩形 3"/>
          <p:cNvSpPr/>
          <p:nvPr/>
        </p:nvSpPr>
        <p:spPr>
          <a:xfrm>
            <a:off x="255588" y="654760"/>
            <a:ext cx="5164138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是并联的，所以有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88" y="1201091"/>
            <a:ext cx="4942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电压：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U=U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=U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；电流：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I=I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+I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2" name="矩形 11"/>
          <p:cNvSpPr/>
          <p:nvPr/>
        </p:nvSpPr>
        <p:spPr>
          <a:xfrm>
            <a:off x="270878" y="1788620"/>
            <a:ext cx="2137831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根据欧姆定律：</a:t>
            </a:r>
          </a:p>
        </p:txBody>
      </p:sp>
      <p:grpSp>
        <p:nvGrpSpPr>
          <p:cNvPr id="17415" name="组合 12"/>
          <p:cNvGrpSpPr>
            <a:grpSpLocks/>
          </p:cNvGrpSpPr>
          <p:nvPr/>
        </p:nvGrpSpPr>
        <p:grpSpPr bwMode="auto">
          <a:xfrm>
            <a:off x="2507446" y="1644119"/>
            <a:ext cx="997547" cy="811635"/>
            <a:chOff x="3654106" y="2226043"/>
            <a:chExt cx="998668" cy="812235"/>
          </a:xfrm>
        </p:grpSpPr>
        <p:sp>
          <p:nvSpPr>
            <p:cNvPr id="14" name="矩形 13"/>
            <p:cNvSpPr/>
            <p:nvPr/>
          </p:nvSpPr>
          <p:spPr>
            <a:xfrm>
              <a:off x="3654106" y="2411458"/>
              <a:ext cx="563608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I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1</a:t>
              </a:r>
              <a:r>
                <a:rPr lang="en-US" altLang="zh-CN" sz="2400" dirty="0">
                  <a:latin typeface="+mn-lt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4130891" y="2226043"/>
              <a:ext cx="521883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U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aseline="-250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24534" y="2576272"/>
              <a:ext cx="521883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R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aseline="-250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16587" y="2387688"/>
              <a:ext cx="492996" cy="4620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dirty="0">
                  <a:latin typeface="+mn-lt"/>
                  <a:ea typeface="黑体" panose="02010609060101010101" pitchFamily="49" charset="-122"/>
                </a:rPr>
                <a:t>—</a:t>
              </a:r>
            </a:p>
          </p:txBody>
        </p:sp>
      </p:grpSp>
      <p:grpSp>
        <p:nvGrpSpPr>
          <p:cNvPr id="17417" name="组合 18"/>
          <p:cNvGrpSpPr>
            <a:grpSpLocks/>
          </p:cNvGrpSpPr>
          <p:nvPr/>
        </p:nvGrpSpPr>
        <p:grpSpPr bwMode="auto">
          <a:xfrm>
            <a:off x="3810417" y="1620980"/>
            <a:ext cx="1009318" cy="796943"/>
            <a:chOff x="3749416" y="2216531"/>
            <a:chExt cx="1010281" cy="797542"/>
          </a:xfrm>
        </p:grpSpPr>
        <p:sp>
          <p:nvSpPr>
            <p:cNvPr id="20" name="矩形 19"/>
            <p:cNvSpPr/>
            <p:nvPr/>
          </p:nvSpPr>
          <p:spPr>
            <a:xfrm>
              <a:off x="3749416" y="2411457"/>
              <a:ext cx="563512" cy="462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I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2</a:t>
              </a:r>
              <a:r>
                <a:rPr lang="en-US" altLang="zh-CN" sz="2400" dirty="0">
                  <a:latin typeface="+mn-lt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207052" y="2216531"/>
              <a:ext cx="521794" cy="462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U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aseline="-250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37902" y="2552061"/>
              <a:ext cx="521795" cy="462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i="1" dirty="0">
                  <a:latin typeface="+mn-lt"/>
                  <a:ea typeface="黑体" panose="02010609060101010101" pitchFamily="49" charset="-122"/>
                </a:rPr>
                <a:t>R</a:t>
              </a:r>
              <a:r>
                <a:rPr lang="en-US" altLang="zh-CN" sz="2400" baseline="-25000" dirty="0"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aseline="-250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218176" y="2378178"/>
              <a:ext cx="492913" cy="462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400" dirty="0">
                  <a:latin typeface="+mn-lt"/>
                  <a:ea typeface="黑体" panose="02010609060101010101" pitchFamily="49" charset="-122"/>
                </a:rPr>
                <a:t>—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255588" y="2541013"/>
            <a:ext cx="1335881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所以：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7419" name="对象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1591559"/>
              </p:ext>
            </p:extLst>
          </p:nvPr>
        </p:nvGraphicFramePr>
        <p:xfrm>
          <a:off x="1304139" y="2317529"/>
          <a:ext cx="1741487" cy="880471"/>
        </p:xfrm>
        <a:graphic>
          <a:graphicData uri="http://schemas.openxmlformats.org/presentationml/2006/ole">
            <p:oleObj spid="_x0000_s5166" name="MathType 6.0 Equation" r:id="rId3" imgW="875920" imgH="444307" progId="">
              <p:embed/>
            </p:oleObj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5735636" y="715215"/>
            <a:ext cx="2954947" cy="2287464"/>
            <a:chOff x="3872706" y="214313"/>
            <a:chExt cx="3929063" cy="3087798"/>
          </a:xfrm>
        </p:grpSpPr>
        <p:grpSp>
          <p:nvGrpSpPr>
            <p:cNvPr id="26" name="组合 25"/>
            <p:cNvGrpSpPr/>
            <p:nvPr/>
          </p:nvGrpSpPr>
          <p:grpSpPr>
            <a:xfrm>
              <a:off x="3872706" y="214313"/>
              <a:ext cx="3929063" cy="3087798"/>
              <a:chOff x="3857625" y="214313"/>
              <a:chExt cx="3929063" cy="3087798"/>
            </a:xfrm>
          </p:grpSpPr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5429250" y="785813"/>
                <a:ext cx="792163" cy="14287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29" name="直接连接符 20"/>
              <p:cNvCxnSpPr>
                <a:cxnSpLocks noChangeShapeType="1"/>
                <a:stCxn id="28" idx="3"/>
              </p:cNvCxnSpPr>
              <p:nvPr/>
            </p:nvCxnSpPr>
            <p:spPr bwMode="auto">
              <a:xfrm rot="5400000">
                <a:off x="6108700" y="1963738"/>
                <a:ext cx="1071563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0" name="直接连接符 24"/>
              <p:cNvCxnSpPr>
                <a:cxnSpLocks noChangeShapeType="1"/>
                <a:stCxn id="28" idx="3"/>
              </p:cNvCxnSpPr>
              <p:nvPr/>
            </p:nvCxnSpPr>
            <p:spPr bwMode="auto">
              <a:xfrm rot="5400000">
                <a:off x="6142832" y="569119"/>
                <a:ext cx="5715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1" name="直接箭头连接符 30"/>
              <p:cNvCxnSpPr>
                <a:cxnSpLocks noChangeShapeType="1"/>
                <a:stCxn id="28" idx="3"/>
              </p:cNvCxnSpPr>
              <p:nvPr/>
            </p:nvCxnSpPr>
            <p:spPr bwMode="auto">
              <a:xfrm>
                <a:off x="5357813" y="2000250"/>
                <a:ext cx="500062" cy="15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2" name="直接箭头连接符 32"/>
              <p:cNvCxnSpPr>
                <a:cxnSpLocks noChangeShapeType="1"/>
                <a:stCxn id="28" idx="3"/>
              </p:cNvCxnSpPr>
              <p:nvPr/>
            </p:nvCxnSpPr>
            <p:spPr bwMode="auto">
              <a:xfrm rot="10800000">
                <a:off x="6286500" y="2000250"/>
                <a:ext cx="357188" cy="15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33" name="直接连接符 51"/>
              <p:cNvCxnSpPr>
                <a:cxnSpLocks noChangeShapeType="1"/>
                <a:stCxn id="28" idx="1"/>
              </p:cNvCxnSpPr>
              <p:nvPr/>
            </p:nvCxnSpPr>
            <p:spPr bwMode="auto">
              <a:xfrm rot="5400000">
                <a:off x="4214813" y="1143000"/>
                <a:ext cx="57150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grpSp>
            <p:nvGrpSpPr>
              <p:cNvPr id="34" name="组合 33"/>
              <p:cNvGrpSpPr/>
              <p:nvPr/>
            </p:nvGrpSpPr>
            <p:grpSpPr>
              <a:xfrm>
                <a:off x="3857625" y="214313"/>
                <a:ext cx="3929063" cy="3087798"/>
                <a:chOff x="3857625" y="214313"/>
                <a:chExt cx="3929063" cy="3087798"/>
              </a:xfrm>
            </p:grpSpPr>
            <p:sp>
              <p:nvSpPr>
                <p:cNvPr id="35" name="Rectangle 4"/>
                <p:cNvSpPr>
                  <a:spLocks noChangeArrowheads="1"/>
                </p:cNvSpPr>
                <p:nvPr/>
              </p:nvSpPr>
              <p:spPr bwMode="auto">
                <a:xfrm>
                  <a:off x="5572125" y="1357313"/>
                  <a:ext cx="863600" cy="14287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375538" y="489507"/>
                  <a:ext cx="638176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dirty="0"/>
                    <a:t>R</a:t>
                  </a:r>
                  <a:r>
                    <a:rPr lang="en-US" altLang="zh-CN" baseline="-25000" dirty="0"/>
                    <a:t>1</a:t>
                  </a:r>
                </a:p>
              </p:txBody>
            </p:sp>
            <p:sp>
              <p:nvSpPr>
                <p:cNvPr id="3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5786438" y="1500188"/>
                  <a:ext cx="407987" cy="36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/>
                    <a:t>R</a:t>
                  </a:r>
                  <a:r>
                    <a:rPr lang="en-US" altLang="zh-CN" baseline="-25000"/>
                    <a:t>2</a:t>
                  </a:r>
                </a:p>
              </p:txBody>
            </p:sp>
            <p:cxnSp>
              <p:nvCxnSpPr>
                <p:cNvPr id="38" name="直接连接符 11"/>
                <p:cNvCxnSpPr>
                  <a:cxnSpLocks noChangeShapeType="1"/>
                  <a:stCxn id="35" idx="3"/>
                </p:cNvCxnSpPr>
                <p:nvPr/>
              </p:nvCxnSpPr>
              <p:spPr bwMode="auto">
                <a:xfrm>
                  <a:off x="6435725" y="1428750"/>
                  <a:ext cx="565150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9" name="直接连接符 38"/>
                <p:cNvCxnSpPr>
                  <a:cxnSpLocks noChangeShapeType="1"/>
                  <a:stCxn id="35" idx="1"/>
                </p:cNvCxnSpPr>
                <p:nvPr/>
              </p:nvCxnSpPr>
              <p:spPr bwMode="auto">
                <a:xfrm rot="10800000">
                  <a:off x="4500563" y="1428750"/>
                  <a:ext cx="1071562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40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6221413" y="857250"/>
                  <a:ext cx="779462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41" name="直接连接符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4839494" y="1908969"/>
                  <a:ext cx="1000125" cy="158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42" name="直接连接符 22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6714332" y="1140619"/>
                  <a:ext cx="571500" cy="1587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43" name="直接箭头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286375" y="1428750"/>
                  <a:ext cx="357188" cy="1588"/>
                </a:xfrm>
                <a:prstGeom prst="straightConnector1">
                  <a:avLst/>
                </a:prstGeom>
                <a:noFill/>
                <a:ln w="9525">
                  <a:solidFill>
                    <a:srgbClr val="00E4A7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sp>
              <p:nvSpPr>
                <p:cNvPr id="44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572125" y="214313"/>
                  <a:ext cx="607219" cy="369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i="1" dirty="0"/>
                    <a:t>U</a:t>
                  </a:r>
                  <a:r>
                    <a:rPr lang="en-US" altLang="zh-CN" baseline="-25000" dirty="0"/>
                    <a:t>1</a:t>
                  </a:r>
                </a:p>
              </p:txBody>
            </p:sp>
            <p:sp>
              <p:nvSpPr>
                <p:cNvPr id="4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5857875" y="1785938"/>
                  <a:ext cx="452804" cy="373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i="1" dirty="0"/>
                    <a:t>U</a:t>
                  </a:r>
                  <a:r>
                    <a:rPr lang="en-US" altLang="zh-CN" baseline="-25000" dirty="0"/>
                    <a:t>2</a:t>
                  </a:r>
                </a:p>
              </p:txBody>
            </p:sp>
            <p:sp>
              <p:nvSpPr>
                <p:cNvPr id="46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6000748" y="428625"/>
                  <a:ext cx="464345" cy="461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i="1" dirty="0"/>
                    <a:t>I</a:t>
                  </a:r>
                  <a:r>
                    <a:rPr lang="en-US" altLang="zh-CN" baseline="-25000" dirty="0"/>
                    <a:t>1</a:t>
                  </a:r>
                </a:p>
              </p:txBody>
            </p:sp>
            <p:sp>
              <p:nvSpPr>
                <p:cNvPr id="4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6286500" y="1500188"/>
                  <a:ext cx="354013" cy="369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i="1" dirty="0"/>
                    <a:t>I</a:t>
                  </a:r>
                  <a:r>
                    <a:rPr lang="en-US" altLang="zh-CN" baseline="-25000" dirty="0"/>
                    <a:t>2</a:t>
                  </a:r>
                </a:p>
              </p:txBody>
            </p:sp>
            <p:cxnSp>
              <p:nvCxnSpPr>
                <p:cNvPr id="48" name="直接连接符 3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2999582" y="2140744"/>
                  <a:ext cx="2000250" cy="158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49" name="直接连接符 40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6411119" y="2194719"/>
                  <a:ext cx="2143125" cy="158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0" name="直接箭头连接符 42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4669631" y="2399507"/>
                  <a:ext cx="11113" cy="135255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1" name="直接箭头连接符 44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5929313" y="3071813"/>
                  <a:ext cx="1571625" cy="158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sp>
              <p:nvSpPr>
                <p:cNvPr id="5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5500688" y="2928938"/>
                  <a:ext cx="364638" cy="373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i="1" dirty="0"/>
                    <a:t>U</a:t>
                  </a:r>
                  <a:endParaRPr lang="en-US" altLang="zh-CN" i="1" baseline="-25000" dirty="0"/>
                </a:p>
              </p:txBody>
            </p:sp>
            <p:cxnSp>
              <p:nvCxnSpPr>
                <p:cNvPr id="53" name="直接连接符 49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4500563" y="857250"/>
                  <a:ext cx="928687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4" name="直接连接符 63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4608513" y="534988"/>
                  <a:ext cx="642937" cy="158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5" name="直接箭头连接符 66"/>
                <p:cNvCxnSpPr>
                  <a:cxnSpLocks noChangeShapeType="1"/>
                </p:cNvCxnSpPr>
                <p:nvPr/>
              </p:nvCxnSpPr>
              <p:spPr bwMode="auto">
                <a:xfrm>
                  <a:off x="4929188" y="357188"/>
                  <a:ext cx="571500" cy="158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6" name="直接箭头连接符 69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5929313" y="357188"/>
                  <a:ext cx="500062" cy="158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7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7000875" y="1143000"/>
                  <a:ext cx="785813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58" name="直接连接符 73"/>
                <p:cNvCxnSpPr>
                  <a:cxnSpLocks noChangeShapeType="1"/>
                </p:cNvCxnSpPr>
                <p:nvPr/>
              </p:nvCxnSpPr>
              <p:spPr bwMode="auto">
                <a:xfrm rot="10800000">
                  <a:off x="3857625" y="1143000"/>
                  <a:ext cx="642938" cy="158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27" name="直接箭头连接符 28"/>
            <p:cNvCxnSpPr>
              <a:cxnSpLocks noChangeShapeType="1"/>
            </p:cNvCxnSpPr>
            <p:nvPr/>
          </p:nvCxnSpPr>
          <p:spPr bwMode="auto">
            <a:xfrm rot="10800000">
              <a:off x="6143625" y="1428750"/>
              <a:ext cx="428625" cy="1588"/>
            </a:xfrm>
            <a:prstGeom prst="straightConnector1">
              <a:avLst/>
            </a:prstGeom>
            <a:noFill/>
            <a:ln w="9525">
              <a:solidFill>
                <a:srgbClr val="00E4A7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204986" y="3105403"/>
            <a:ext cx="76924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并联电路总电阻的倒数，等于各个并联电阻的倒数之和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60" name="组合 30"/>
          <p:cNvGrpSpPr>
            <a:grpSpLocks/>
          </p:cNvGrpSpPr>
          <p:nvPr/>
        </p:nvGrpSpPr>
        <p:grpSpPr bwMode="auto">
          <a:xfrm>
            <a:off x="1253067" y="3478149"/>
            <a:ext cx="5086136" cy="886837"/>
            <a:chOff x="1696" y="7663"/>
            <a:chExt cx="8865" cy="2248"/>
          </a:xfrm>
        </p:grpSpPr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8901" y="7972"/>
              <a:ext cx="56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ts val="500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Times New Roman" pitchFamily="18" charset="0"/>
                </a:rPr>
                <a:t>R</a:t>
              </a:r>
              <a:endParaRPr lang="zh-CN" altLang="zh-CN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 Box 44"/>
            <p:cNvSpPr txBox="1">
              <a:spLocks noChangeArrowheads="1"/>
            </p:cNvSpPr>
            <p:nvPr/>
          </p:nvSpPr>
          <p:spPr bwMode="auto">
            <a:xfrm>
              <a:off x="3719" y="7663"/>
              <a:ext cx="993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ts val="1200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Times New Roman" pitchFamily="18" charset="0"/>
                </a:rPr>
                <a:t>R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Times New Roman" pitchFamily="18" charset="0"/>
                </a:rPr>
                <a:t>1</a:t>
              </a:r>
              <a:endParaRPr lang="zh-CN" altLang="zh-CN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3" name="Group 66"/>
            <p:cNvGrpSpPr>
              <a:grpSpLocks/>
            </p:cNvGrpSpPr>
            <p:nvPr/>
          </p:nvGrpSpPr>
          <p:grpSpPr bwMode="auto">
            <a:xfrm>
              <a:off x="1696" y="8104"/>
              <a:ext cx="8865" cy="1807"/>
              <a:chOff x="27" y="7991"/>
              <a:chExt cx="8865" cy="1807"/>
            </a:xfrm>
          </p:grpSpPr>
          <p:sp>
            <p:nvSpPr>
              <p:cNvPr id="64" name="Line 31"/>
              <p:cNvSpPr>
                <a:spLocks noChangeShapeType="1"/>
              </p:cNvSpPr>
              <p:nvPr/>
            </p:nvSpPr>
            <p:spPr bwMode="auto">
              <a:xfrm>
                <a:off x="27" y="9062"/>
                <a:ext cx="793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Line 31"/>
              <p:cNvSpPr>
                <a:spLocks noChangeShapeType="1"/>
              </p:cNvSpPr>
              <p:nvPr/>
            </p:nvSpPr>
            <p:spPr bwMode="auto">
              <a:xfrm>
                <a:off x="8099" y="9025"/>
                <a:ext cx="793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Line 31"/>
              <p:cNvSpPr>
                <a:spLocks noChangeShapeType="1"/>
              </p:cNvSpPr>
              <p:nvPr/>
            </p:nvSpPr>
            <p:spPr bwMode="auto">
              <a:xfrm>
                <a:off x="6244" y="9025"/>
                <a:ext cx="793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67" name="AutoShape 70"/>
              <p:cNvCxnSpPr>
                <a:cxnSpLocks noChangeShapeType="1"/>
              </p:cNvCxnSpPr>
              <p:nvPr/>
            </p:nvCxnSpPr>
            <p:spPr bwMode="auto">
              <a:xfrm>
                <a:off x="839" y="8594"/>
                <a:ext cx="1116" cy="0"/>
              </a:xfrm>
              <a:prstGeom prst="straightConnector1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68" name="AutoShape 71"/>
              <p:cNvCxnSpPr>
                <a:cxnSpLocks noChangeShapeType="1"/>
              </p:cNvCxnSpPr>
              <p:nvPr/>
            </p:nvCxnSpPr>
            <p:spPr bwMode="auto">
              <a:xfrm>
                <a:off x="820" y="9614"/>
                <a:ext cx="1135" cy="0"/>
              </a:xfrm>
              <a:prstGeom prst="straightConnector1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grpSp>
            <p:nvGrpSpPr>
              <p:cNvPr id="69" name="Group 5"/>
              <p:cNvGrpSpPr>
                <a:grpSpLocks/>
              </p:cNvGrpSpPr>
              <p:nvPr/>
            </p:nvGrpSpPr>
            <p:grpSpPr bwMode="auto">
              <a:xfrm>
                <a:off x="3913" y="7991"/>
                <a:ext cx="2477" cy="1418"/>
                <a:chOff x="32401" y="2988"/>
                <a:chExt cx="9" cy="5"/>
              </a:xfrm>
            </p:grpSpPr>
            <p:sp>
              <p:nvSpPr>
                <p:cNvPr id="79" name="AutoShape 6"/>
                <p:cNvSpPr>
                  <a:spLocks noChangeArrowheads="1"/>
                </p:cNvSpPr>
                <p:nvPr/>
              </p:nvSpPr>
              <p:spPr bwMode="auto">
                <a:xfrm>
                  <a:off x="32401" y="2991"/>
                  <a:ext cx="8" cy="2"/>
                </a:xfrm>
                <a:prstGeom prst="rightArrow">
                  <a:avLst>
                    <a:gd name="adj1" fmla="val 50000"/>
                    <a:gd name="adj2" fmla="val 100000"/>
                  </a:avLst>
                </a:prstGeom>
                <a:solidFill>
                  <a:srgbClr val="CCECFF"/>
                </a:solidFill>
                <a:ln w="9525">
                  <a:solidFill>
                    <a:srgbClr val="0033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2402" y="2988"/>
                  <a:ext cx="8" cy="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ts val="500"/>
                    </a:spcBef>
                    <a:spcAft>
                      <a:spcPts val="500"/>
                    </a:spcAft>
                  </a:pPr>
                  <a:r>
                    <a:rPr lang="zh-CN" altLang="en-US" sz="2400" b="1" dirty="0">
                      <a:solidFill>
                        <a:srgbClr val="FF0000"/>
                      </a:solidFill>
                    </a:rPr>
                    <a:t>等效于</a:t>
                  </a:r>
                </a:p>
              </p:txBody>
            </p:sp>
          </p:grp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023" y="8664"/>
                <a:ext cx="1131" cy="684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33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Rectangle 19"/>
              <p:cNvSpPr>
                <a:spLocks noChangeArrowheads="1"/>
              </p:cNvSpPr>
              <p:nvPr/>
            </p:nvSpPr>
            <p:spPr bwMode="auto">
              <a:xfrm>
                <a:off x="1956" y="8438"/>
                <a:ext cx="1020" cy="340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33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Rectangle 20"/>
              <p:cNvSpPr>
                <a:spLocks noChangeArrowheads="1"/>
              </p:cNvSpPr>
              <p:nvPr/>
            </p:nvSpPr>
            <p:spPr bwMode="auto">
              <a:xfrm>
                <a:off x="1965" y="9458"/>
                <a:ext cx="1020" cy="340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33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Line 23"/>
              <p:cNvSpPr>
                <a:spLocks noChangeShapeType="1"/>
              </p:cNvSpPr>
              <p:nvPr/>
            </p:nvSpPr>
            <p:spPr bwMode="auto">
              <a:xfrm>
                <a:off x="830" y="8594"/>
                <a:ext cx="0" cy="102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Line 28"/>
              <p:cNvSpPr>
                <a:spLocks noChangeShapeType="1"/>
              </p:cNvSpPr>
              <p:nvPr/>
            </p:nvSpPr>
            <p:spPr bwMode="auto">
              <a:xfrm>
                <a:off x="2985" y="8553"/>
                <a:ext cx="567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Line 29"/>
              <p:cNvSpPr>
                <a:spLocks noChangeShapeType="1"/>
              </p:cNvSpPr>
              <p:nvPr/>
            </p:nvSpPr>
            <p:spPr bwMode="auto">
              <a:xfrm>
                <a:off x="2985" y="9573"/>
                <a:ext cx="567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Line 30"/>
              <p:cNvSpPr>
                <a:spLocks noChangeShapeType="1"/>
              </p:cNvSpPr>
              <p:nvPr/>
            </p:nvSpPr>
            <p:spPr bwMode="auto">
              <a:xfrm>
                <a:off x="3552" y="8553"/>
                <a:ext cx="0" cy="102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Line 31"/>
              <p:cNvSpPr>
                <a:spLocks noChangeShapeType="1"/>
              </p:cNvSpPr>
              <p:nvPr/>
            </p:nvSpPr>
            <p:spPr bwMode="auto">
              <a:xfrm>
                <a:off x="3552" y="9006"/>
                <a:ext cx="793" cy="0"/>
              </a:xfrm>
              <a:prstGeom prst="line">
                <a:avLst/>
              </a:prstGeom>
              <a:noFill/>
              <a:ln w="9525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Text Box 45"/>
              <p:cNvSpPr txBox="1">
                <a:spLocks noChangeArrowheads="1"/>
              </p:cNvSpPr>
              <p:nvPr/>
            </p:nvSpPr>
            <p:spPr bwMode="auto">
              <a:xfrm>
                <a:off x="1979" y="8594"/>
                <a:ext cx="992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ts val="1200"/>
                  </a:spcBef>
                  <a:spcAft>
                    <a:spcPts val="500"/>
                  </a:spcAft>
                </a:pPr>
                <a:r>
                  <a:rPr lang="en-US" altLang="zh-CN" sz="2000" b="1" i="1" dirty="0">
                    <a:solidFill>
                      <a:srgbClr val="0000FF"/>
                    </a:solidFill>
                    <a:latin typeface="Times New Roman" pitchFamily="18" charset="0"/>
                  </a:rPr>
                  <a:t>R</a:t>
                </a:r>
                <a:r>
                  <a:rPr lang="en-US" altLang="zh-CN" sz="2000" b="1" baseline="-25000" dirty="0">
                    <a:solidFill>
                      <a:srgbClr val="0000FF"/>
                    </a:solidFill>
                    <a:latin typeface="Times New Roman" pitchFamily="18" charset="0"/>
                  </a:rPr>
                  <a:t>2</a:t>
                </a:r>
                <a:endParaRPr lang="zh-CN" altLang="zh-CN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81" name="矩形 80"/>
          <p:cNvSpPr/>
          <p:nvPr/>
        </p:nvSpPr>
        <p:spPr>
          <a:xfrm>
            <a:off x="346547" y="4276223"/>
            <a:ext cx="78511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黑体" panose="02010600030101010101" pitchFamily="49" charset="-122"/>
              </a:rPr>
              <a:t>电阻并联相当于增大了导体的横截面积。总电阻比任何一个分电阻都小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7634348"/>
              </p:ext>
            </p:extLst>
          </p:nvPr>
        </p:nvGraphicFramePr>
        <p:xfrm>
          <a:off x="3504993" y="2418936"/>
          <a:ext cx="2166306" cy="793261"/>
        </p:xfrm>
        <a:graphic>
          <a:graphicData uri="http://schemas.openxmlformats.org/presentationml/2006/ole">
            <p:oleObj spid="_x0000_s5167" name="Equation" r:id="rId4" imgW="39404160" imgH="142020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924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24" grpId="0"/>
      <p:bldP spid="59" grpId="0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8698" y="565160"/>
            <a:ext cx="73423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</a:rPr>
              <a:t>并联电路中，通过各支路电流跟支路电阻成反比</a:t>
            </a: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1120998"/>
              </p:ext>
            </p:extLst>
          </p:nvPr>
        </p:nvGraphicFramePr>
        <p:xfrm>
          <a:off x="1503529" y="1970348"/>
          <a:ext cx="3558779" cy="2054225"/>
        </p:xfrm>
        <a:graphic>
          <a:graphicData uri="http://schemas.openxmlformats.org/presentationml/2006/ole">
            <p:oleObj spid="_x0000_s8214" r:id="rId3" imgW="2081896" imgH="901309" progId="">
              <p:embed/>
            </p:oleObj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80795" y="1389291"/>
            <a:ext cx="4481513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并联电路电压一定，U=U1=U2</a:t>
            </a:r>
          </a:p>
        </p:txBody>
      </p:sp>
      <p:pic>
        <p:nvPicPr>
          <p:cNvPr id="5" name="Picture 22" descr="HH4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9984" y="1502019"/>
            <a:ext cx="2182415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65312" y="4110706"/>
            <a:ext cx="75713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并联电路，电流比等于电阻的反比。电阻大的分流小。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88016" y="209549"/>
            <a:ext cx="269425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并联分流的规律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1746763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658282" y="655753"/>
            <a:ext cx="777769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如图所示，电阻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 10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Ω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 电源两端电压为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12V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 开关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闭合后，求: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(1)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当滑动变阻器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接入电路的电阻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40 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 通过电阻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的电流 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 和电路的总电流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;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(2)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当滑动变阻器接入电路的电阻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 20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时，通过电阻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的电流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＇和电路的总电流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＇。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173038" y="194088"/>
            <a:ext cx="1388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2】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Users\Administrator\Desktop\C2@Q)75FDA6_J(2DFZS24)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2333" y="2963333"/>
            <a:ext cx="2068513" cy="190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831883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19031" y="344115"/>
            <a:ext cx="7987242" cy="1754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根据并联电路电压的特点， 电阻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两端的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indent="19050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电压均等于电源两端电压：  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=12V</a:t>
            </a:r>
          </a:p>
          <a:p>
            <a:pPr indent="19050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由欧姆定律得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0819794"/>
              </p:ext>
            </p:extLst>
          </p:nvPr>
        </p:nvGraphicFramePr>
        <p:xfrm>
          <a:off x="3037889" y="1430074"/>
          <a:ext cx="2549525" cy="819150"/>
        </p:xfrm>
        <a:graphic>
          <a:graphicData uri="http://schemas.openxmlformats.org/presentationml/2006/ole">
            <p:oleObj spid="_x0000_s9302" r:id="rId3" imgW="1345616" imgH="431613" progId="">
              <p:embed/>
            </p:oleObj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0292" y="1926059"/>
            <a:ext cx="6480175" cy="64633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lnSpc>
                <a:spcPct val="150000"/>
              </a:lnSpc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通过电阻</a:t>
            </a:r>
            <a:r>
              <a:rPr lang="en-US" altLang="zh-CN" dirty="0"/>
              <a:t>R2</a:t>
            </a:r>
            <a:r>
              <a:rPr lang="zh-CN" altLang="zh-CN" dirty="0"/>
              <a:t>的电流</a:t>
            </a:r>
            <a:r>
              <a:rPr lang="zh-CN" altLang="en-US" dirty="0"/>
              <a:t>：</a:t>
            </a: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7864288"/>
              </p:ext>
            </p:extLst>
          </p:nvPr>
        </p:nvGraphicFramePr>
        <p:xfrm>
          <a:off x="3431910" y="1985169"/>
          <a:ext cx="2595563" cy="819150"/>
        </p:xfrm>
        <a:graphic>
          <a:graphicData uri="http://schemas.openxmlformats.org/presentationml/2006/ole">
            <p:oleObj spid="_x0000_s9303" r:id="rId4" imgW="1371005" imgH="431613" progId="">
              <p:embed/>
            </p:oleObj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4187" y="2572390"/>
            <a:ext cx="64801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所以总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电流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=1.2A+0.3A=1.5A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9690" y="3109713"/>
            <a:ext cx="6769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同理可求得：</a:t>
            </a:r>
          </a:p>
        </p:txBody>
      </p:sp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9491023"/>
              </p:ext>
            </p:extLst>
          </p:nvPr>
        </p:nvGraphicFramePr>
        <p:xfrm>
          <a:off x="2629429" y="3180292"/>
          <a:ext cx="2501900" cy="819150"/>
        </p:xfrm>
        <a:graphic>
          <a:graphicData uri="http://schemas.openxmlformats.org/presentationml/2006/ole">
            <p:oleObj spid="_x0000_s9304" r:id="rId5" imgW="1320227" imgH="431613" progId="">
              <p:embed/>
            </p:oleObj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1922" y="3756044"/>
            <a:ext cx="64801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通过电阻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的电流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7599803"/>
              </p:ext>
            </p:extLst>
          </p:nvPr>
        </p:nvGraphicFramePr>
        <p:xfrm>
          <a:off x="3724240" y="3817938"/>
          <a:ext cx="2643188" cy="819150"/>
        </p:xfrm>
        <a:graphic>
          <a:graphicData uri="http://schemas.openxmlformats.org/presentationml/2006/ole">
            <p:oleObj spid="_x0000_s9305" r:id="rId6" imgW="1396394" imgH="431613" progId="">
              <p:embed/>
            </p:oleObj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8235" y="4465109"/>
            <a:ext cx="64801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所以总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电流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</a:rPr>
              <a:t>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=1.2A+0.6A=1.8A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5504" y="0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文本框 77828"/>
          <p:cNvSpPr txBox="1">
            <a:spLocks noChangeArrowheads="1"/>
          </p:cNvSpPr>
          <p:nvPr/>
        </p:nvSpPr>
        <p:spPr bwMode="auto">
          <a:xfrm>
            <a:off x="6168699" y="753324"/>
            <a:ext cx="2880410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zh-CN" altLang="en-US" sz="2400" dirty="0">
                <a:latin typeface="Times New Roman" pitchFamily="18" charset="0"/>
                <a:ea typeface="微软雅黑" pitchFamily="34" charset="-122"/>
              </a:rPr>
              <a:t> 可见， 当并联电路中的一个支路的电阻改变时，这个支路的电流会变化，干路电流也会变化，但另一个支路的电流和电压不变。</a:t>
            </a:r>
          </a:p>
        </p:txBody>
      </p:sp>
    </p:spTree>
    <p:extLst>
      <p:ext uri="{BB962C8B-B14F-4D97-AF65-F5344CB8AC3E}">
        <p14:creationId xmlns:p14="http://schemas.microsoft.com/office/powerpoint/2010/main" xmlns="" val="805793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62904" y="12575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20217" y="120701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1214" y="1822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0113" y="644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1297891" y="705476"/>
            <a:ext cx="597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latin typeface="微软雅黑" pitchFamily="34" charset="-122"/>
              </a:rPr>
              <a:t>串、并联电路电流、电压、电阻的规律总结：</a:t>
            </a: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170977" y="3964729"/>
            <a:ext cx="8498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本堂重点：推导出串、并联电阻的关系，并能进行简单的计算</a:t>
            </a:r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156489" y="4500934"/>
            <a:ext cx="8184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本堂难点：探究电阻串、并联规律中等效方法的理解与运用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3144421"/>
              </p:ext>
            </p:extLst>
          </p:nvPr>
        </p:nvGraphicFramePr>
        <p:xfrm>
          <a:off x="941641" y="1167141"/>
          <a:ext cx="6718616" cy="2680240"/>
        </p:xfrm>
        <a:graphic>
          <a:graphicData uri="http://schemas.openxmlformats.org/drawingml/2006/table">
            <a:tbl>
              <a:tblPr/>
              <a:tblGrid>
                <a:gridCol w="11939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259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98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3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串联电路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并联电路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电流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＋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I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26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电压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＋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56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电阻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R</a:t>
                      </a:r>
                      <a:r>
                        <a:rPr lang="zh-CN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总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＝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R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1</a:t>
                      </a: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＋</a:t>
                      </a:r>
                      <a:r>
                        <a:rPr lang="en-US" sz="2000" b="1" i="1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R</a:t>
                      </a:r>
                      <a:r>
                        <a:rPr lang="en-US" sz="2000" b="1" kern="100" baseline="-250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2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1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分压或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分流</a:t>
                      </a: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92" marR="685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1767096"/>
              </p:ext>
            </p:extLst>
          </p:nvPr>
        </p:nvGraphicFramePr>
        <p:xfrm>
          <a:off x="2906383" y="3135306"/>
          <a:ext cx="1052513" cy="760412"/>
        </p:xfrm>
        <a:graphic>
          <a:graphicData uri="http://schemas.openxmlformats.org/presentationml/2006/ole">
            <p:oleObj spid="_x0000_s13356" r:id="rId4" imgW="596900" imgH="431800" progId="">
              <p:embed/>
            </p:oleObj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3977606"/>
              </p:ext>
            </p:extLst>
          </p:nvPr>
        </p:nvGraphicFramePr>
        <p:xfrm>
          <a:off x="5599218" y="3135306"/>
          <a:ext cx="984250" cy="760412"/>
        </p:xfrm>
        <a:graphic>
          <a:graphicData uri="http://schemas.openxmlformats.org/presentationml/2006/ole">
            <p:oleObj spid="_x0000_s13357" r:id="rId5" imgW="558558" imgH="431613" progId="">
              <p:embed/>
            </p:oleObj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7809182"/>
              </p:ext>
            </p:extLst>
          </p:nvPr>
        </p:nvGraphicFramePr>
        <p:xfrm>
          <a:off x="5504402" y="2457481"/>
          <a:ext cx="1497012" cy="677862"/>
        </p:xfrm>
        <a:graphic>
          <a:graphicData uri="http://schemas.openxmlformats.org/presentationml/2006/ole">
            <p:oleObj spid="_x0000_s13358" r:id="rId6" imgW="952087" imgH="43161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480337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0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sp>
        <p:nvSpPr>
          <p:cNvPr id="11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7636" y="553289"/>
            <a:ext cx="659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欧姆定律在串联电路中的应用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5494" y="903980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974" y="1282775"/>
            <a:ext cx="8438634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湖南 益阳市）如图所示，电源电压不变，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为定值电阻，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为滑动变阻器，当滑片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向右移动时，电流表和电压表的示数变化情况是（　　）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0615" y="2963882"/>
            <a:ext cx="2120900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35541" y="2853630"/>
            <a:ext cx="7327236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AutoNum type="alphaUcPeriod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电流表示数减小，电压表示数减小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电流表示数增大，电压表示数增大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电流表示数减小，电压表示数增大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电流表示数增大，电压表示数减小</a:t>
            </a:r>
          </a:p>
        </p:txBody>
      </p:sp>
      <p:sp>
        <p:nvSpPr>
          <p:cNvPr id="7" name="矩形 6"/>
          <p:cNvSpPr/>
          <p:nvPr/>
        </p:nvSpPr>
        <p:spPr>
          <a:xfrm>
            <a:off x="3536831" y="2450946"/>
            <a:ext cx="345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469" y="17286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4837" y="752574"/>
            <a:ext cx="8255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山东聊城市）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如图所示的电路中，电源电压保持不变，闭合开关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，当滑动变阻器的滑片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向左滑动时，下列判断正确的是（　　）</a:t>
            </a:r>
          </a:p>
        </p:txBody>
      </p:sp>
      <p:pic>
        <p:nvPicPr>
          <p:cNvPr id="4" name="图片 3" descr=" 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9114" y="2401580"/>
            <a:ext cx="1883165" cy="1505312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4"/>
              <p:cNvSpPr/>
              <p:nvPr/>
            </p:nvSpPr>
            <p:spPr>
              <a:xfrm>
                <a:off x="465826" y="2603947"/>
                <a:ext cx="5162565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AutoNum type="alphaUcPeriod"/>
                </a:pP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示数变小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/>
                </a: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B.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示数不变</a:t>
                </a:r>
                <a:b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</a:b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C.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灯泡</a:t>
                </a: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L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的亮度不变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/>
                </a:r>
              </a:p>
              <a:p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D.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与电流表</a:t>
                </a: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A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示数比值变小</a:t>
                </a: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26" y="2603947"/>
                <a:ext cx="5162565" cy="1938992"/>
              </a:xfrm>
              <a:prstGeom prst="rect">
                <a:avLst/>
              </a:prstGeom>
              <a:blipFill rotWithShape="1">
                <a:blip r:embed="rId3"/>
                <a:stretch>
                  <a:fillRect l="-2125" t="-4403" r="-354" b="-6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906437" y="1957616"/>
            <a:ext cx="5501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0946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947" y="150674"/>
            <a:ext cx="7259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欧姆定律在并联电路中的应用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0378" y="61908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01" y="1047412"/>
            <a:ext cx="82487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湖南 省郴州市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如图所示，电源电压不变，闭合开关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后，滑动变阻器的滑片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自中点向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端移动的过程中，下列关于电表示数变化情况判断正确的是（　　）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7276" y="3041841"/>
            <a:ext cx="19081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43124" y="2724101"/>
            <a:ext cx="61161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变大，电压表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</a:t>
            </a:r>
          </a:p>
        </p:txBody>
      </p:sp>
      <p:sp>
        <p:nvSpPr>
          <p:cNvPr id="6" name="矩形 5"/>
          <p:cNvSpPr/>
          <p:nvPr/>
        </p:nvSpPr>
        <p:spPr>
          <a:xfrm>
            <a:off x="5237039" y="2194138"/>
            <a:ext cx="5357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49043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445672" y="995257"/>
            <a:ext cx="19920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400" spc="-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复习回顾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71530" y="2108110"/>
            <a:ext cx="8972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 导体中的电流，跟导体两端的电压成正比，跟导体的电阻成反比。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81517" y="1467804"/>
            <a:ext cx="1978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欧姆定律：</a:t>
            </a:r>
          </a:p>
        </p:txBody>
      </p:sp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1536692" y="2972649"/>
            <a:ext cx="1079500" cy="954616"/>
            <a:chOff x="408" y="3809"/>
            <a:chExt cx="680" cy="451"/>
          </a:xfrm>
        </p:grpSpPr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408" y="3945"/>
              <a:ext cx="680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I </a:t>
              </a:r>
              <a:r>
                <a:rPr lang="en-US" altLang="zh-CN" sz="2800" b="1" dirty="0">
                  <a:latin typeface="Times New Roman" pitchFamily="18" charset="0"/>
                  <a:ea typeface="黑体" pitchFamily="49" charset="-122"/>
                </a:rPr>
                <a:t>=</a:t>
              </a:r>
            </a:p>
          </p:txBody>
        </p:sp>
        <p:sp>
          <p:nvSpPr>
            <p:cNvPr id="13" name="Rectangle 26"/>
            <p:cNvSpPr>
              <a:spLocks noChangeArrowheads="1"/>
            </p:cNvSpPr>
            <p:nvPr/>
          </p:nvSpPr>
          <p:spPr bwMode="auto">
            <a:xfrm>
              <a:off x="793" y="3809"/>
              <a:ext cx="280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U</a:t>
              </a:r>
            </a:p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R</a:t>
              </a:r>
            </a:p>
          </p:txBody>
        </p:sp>
        <p:sp>
          <p:nvSpPr>
            <p:cNvPr id="14" name="Line 27"/>
            <p:cNvSpPr>
              <a:spLocks noChangeShapeType="1"/>
            </p:cNvSpPr>
            <p:nvPr/>
          </p:nvSpPr>
          <p:spPr bwMode="auto">
            <a:xfrm>
              <a:off x="793" y="4063"/>
              <a:ext cx="27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6"/>
          <p:cNvGrpSpPr>
            <a:grpSpLocks/>
          </p:cNvGrpSpPr>
          <p:nvPr/>
        </p:nvGrpSpPr>
        <p:grpSpPr bwMode="auto">
          <a:xfrm>
            <a:off x="2964883" y="3511014"/>
            <a:ext cx="1079500" cy="954616"/>
            <a:chOff x="408" y="3819"/>
            <a:chExt cx="680" cy="451"/>
          </a:xfrm>
        </p:grpSpPr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408" y="3945"/>
              <a:ext cx="680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R</a:t>
              </a:r>
              <a:r>
                <a:rPr lang="en-US" altLang="zh-CN" sz="2800" b="1" dirty="0">
                  <a:latin typeface="Times New Roman" pitchFamily="18" charset="0"/>
                  <a:ea typeface="黑体" pitchFamily="49" charset="-122"/>
                </a:rPr>
                <a:t>=</a:t>
              </a:r>
            </a:p>
          </p:txBody>
        </p:sp>
        <p:sp>
          <p:nvSpPr>
            <p:cNvPr id="17" name="Rectangle 38"/>
            <p:cNvSpPr>
              <a:spLocks noChangeArrowheads="1"/>
            </p:cNvSpPr>
            <p:nvPr/>
          </p:nvSpPr>
          <p:spPr bwMode="auto">
            <a:xfrm>
              <a:off x="793" y="3819"/>
              <a:ext cx="280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U</a:t>
              </a:r>
            </a:p>
            <a:p>
              <a:pPr eaLnBrk="1" hangingPunct="1"/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I</a:t>
              </a:r>
            </a:p>
          </p:txBody>
        </p:sp>
        <p:sp>
          <p:nvSpPr>
            <p:cNvPr id="18" name="Line 39"/>
            <p:cNvSpPr>
              <a:spLocks noChangeShapeType="1"/>
            </p:cNvSpPr>
            <p:nvPr/>
          </p:nvSpPr>
          <p:spPr bwMode="auto">
            <a:xfrm>
              <a:off x="793" y="4049"/>
              <a:ext cx="27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2929938" y="2736606"/>
            <a:ext cx="1293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U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IR</a:t>
            </a:r>
            <a:endParaRPr lang="en-US" altLang="zh-CN" sz="2800" b="1" i="1" dirty="0">
              <a:solidFill>
                <a:srgbClr val="CC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" name="AutoShape 47"/>
          <p:cNvSpPr>
            <a:spLocks/>
          </p:cNvSpPr>
          <p:nvPr/>
        </p:nvSpPr>
        <p:spPr bwMode="auto">
          <a:xfrm>
            <a:off x="2748110" y="2878566"/>
            <a:ext cx="188119" cy="1286714"/>
          </a:xfrm>
          <a:prstGeom prst="leftBrace">
            <a:avLst>
              <a:gd name="adj1" fmla="val 39329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sz="2000"/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333691" y="3249206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公式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67735" y="2769842"/>
            <a:ext cx="2782491" cy="1396350"/>
            <a:chOff x="5067735" y="2769842"/>
            <a:chExt cx="2782491" cy="1396350"/>
          </a:xfrm>
        </p:grpSpPr>
        <p:grpSp>
          <p:nvGrpSpPr>
            <p:cNvPr id="22" name="组合 21"/>
            <p:cNvGrpSpPr/>
            <p:nvPr/>
          </p:nvGrpSpPr>
          <p:grpSpPr>
            <a:xfrm>
              <a:off x="5067735" y="2769842"/>
              <a:ext cx="2782491" cy="1396350"/>
              <a:chOff x="5219700" y="3068638"/>
              <a:chExt cx="2782491" cy="1396350"/>
            </a:xfrm>
          </p:grpSpPr>
          <p:sp>
            <p:nvSpPr>
              <p:cNvPr id="23" name="Line 49"/>
              <p:cNvSpPr>
                <a:spLocks noChangeShapeType="1"/>
              </p:cNvSpPr>
              <p:nvPr/>
            </p:nvSpPr>
            <p:spPr bwMode="auto">
              <a:xfrm flipV="1">
                <a:off x="5219700" y="3681091"/>
                <a:ext cx="2782491" cy="349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>
                <a:off x="5679281" y="3724276"/>
                <a:ext cx="0" cy="5048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51"/>
              <p:cNvSpPr>
                <a:spLocks noChangeShapeType="1"/>
              </p:cNvSpPr>
              <p:nvPr/>
            </p:nvSpPr>
            <p:spPr bwMode="auto">
              <a:xfrm>
                <a:off x="7299722" y="3698553"/>
                <a:ext cx="0" cy="5048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52"/>
              <p:cNvSpPr>
                <a:spLocks noChangeShapeType="1"/>
              </p:cNvSpPr>
              <p:nvPr/>
            </p:nvSpPr>
            <p:spPr bwMode="auto">
              <a:xfrm flipH="1">
                <a:off x="5679281" y="4194175"/>
                <a:ext cx="4857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53"/>
              <p:cNvSpPr>
                <a:spLocks noChangeShapeType="1"/>
              </p:cNvSpPr>
              <p:nvPr/>
            </p:nvSpPr>
            <p:spPr bwMode="auto">
              <a:xfrm>
                <a:off x="6867526" y="4194175"/>
                <a:ext cx="43219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Text Box 54"/>
              <p:cNvSpPr txBox="1">
                <a:spLocks noChangeArrowheads="1"/>
              </p:cNvSpPr>
              <p:nvPr/>
            </p:nvSpPr>
            <p:spPr bwMode="auto">
              <a:xfrm>
                <a:off x="6164348" y="3941768"/>
                <a:ext cx="68341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微软雅黑" pitchFamily="34" charset="-122"/>
                  </a:rPr>
                  <a:t> U</a:t>
                </a:r>
              </a:p>
            </p:txBody>
          </p:sp>
          <p:sp>
            <p:nvSpPr>
              <p:cNvPr id="29" name="Text Box 55"/>
              <p:cNvSpPr txBox="1">
                <a:spLocks noChangeArrowheads="1"/>
              </p:cNvSpPr>
              <p:nvPr/>
            </p:nvSpPr>
            <p:spPr bwMode="auto">
              <a:xfrm>
                <a:off x="6111478" y="3068638"/>
                <a:ext cx="1081088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50000"/>
                  </a:spcBef>
                  <a:defRPr/>
                </a:pPr>
                <a:r>
                  <a:rPr lang="en-US" altLang="zh-CN" sz="2800" i="1" noProof="1">
                    <a:solidFill>
                      <a:srgbClr val="FF0000"/>
                    </a:solidFill>
                    <a:latin typeface="微软雅黑" panose="020B0503020204020204" pitchFamily="34" charset="-122"/>
                  </a:rPr>
                  <a:t>   </a:t>
                </a:r>
                <a:r>
                  <a:rPr lang="en-US" sz="2800" i="1" noProof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R</a:t>
                </a:r>
                <a:endParaRPr lang="en-US" altLang="en-US" sz="2800" i="1" noProof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Text Box 56"/>
              <p:cNvSpPr txBox="1">
                <a:spLocks noChangeArrowheads="1"/>
              </p:cNvSpPr>
              <p:nvPr/>
            </p:nvSpPr>
            <p:spPr bwMode="auto">
              <a:xfrm>
                <a:off x="5679281" y="3105150"/>
                <a:ext cx="32385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微软雅黑" pitchFamily="34" charset="-122"/>
                  </a:rPr>
                  <a:t>I</a:t>
                </a:r>
              </a:p>
            </p:txBody>
          </p:sp>
        </p:grpSp>
        <p:sp>
          <p:nvSpPr>
            <p:cNvPr id="31" name="Line 58"/>
            <p:cNvSpPr>
              <a:spLocks noChangeShapeType="1"/>
            </p:cNvSpPr>
            <p:nvPr/>
          </p:nvSpPr>
          <p:spPr bwMode="auto">
            <a:xfrm>
              <a:off x="5709043" y="3417220"/>
              <a:ext cx="108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57"/>
            <p:cNvSpPr>
              <a:spLocks noChangeArrowheads="1"/>
            </p:cNvSpPr>
            <p:nvPr/>
          </p:nvSpPr>
          <p:spPr bwMode="auto">
            <a:xfrm>
              <a:off x="5968771" y="3256883"/>
              <a:ext cx="891779" cy="32067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2000"/>
            </a:p>
          </p:txBody>
        </p:sp>
      </p:grp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635" y="14661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635" y="762294"/>
            <a:ext cx="82782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山东枣庄市）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为定值电阻，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为滑动变阻器，电源电压保持不变闭合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向右滑动的过程中，下列说法正确的是（　　）</a:t>
            </a:r>
          </a:p>
        </p:txBody>
      </p:sp>
      <p:pic>
        <p:nvPicPr>
          <p:cNvPr id="4" name="图片24" descr=" 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5484425" y="2032481"/>
            <a:ext cx="1934292" cy="14074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7031" y="2285788"/>
            <a:ext cx="74408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的示数变小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的示数的乘积变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的示数的比值变大</a:t>
            </a:r>
          </a:p>
        </p:txBody>
      </p:sp>
      <p:sp>
        <p:nvSpPr>
          <p:cNvPr id="6" name="矩形 5"/>
          <p:cNvSpPr/>
          <p:nvPr/>
        </p:nvSpPr>
        <p:spPr>
          <a:xfrm>
            <a:off x="3611809" y="1893007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0643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65744" y="2857405"/>
            <a:ext cx="8135938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　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）串联电路中各处的电流是相等的；</a:t>
            </a:r>
          </a:p>
          <a:p>
            <a:pPr>
              <a:lnSpc>
                <a:spcPct val="130000"/>
              </a:lnSpc>
            </a:pPr>
            <a:r>
              <a:rPr lang="en-US" sz="2400" i="1" dirty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　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）串联电路中的总电压等于各部分电路的电压之和。</a:t>
            </a:r>
          </a:p>
          <a:p>
            <a:pPr>
              <a:lnSpc>
                <a:spcPct val="130000"/>
              </a:lnSpc>
            </a:pPr>
            <a:r>
              <a:rPr lang="en-US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baseline="-25000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65744" y="171333"/>
            <a:ext cx="4990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．串联电路中的电流、电压规律：</a:t>
            </a: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2176463" y="737394"/>
            <a:ext cx="4341812" cy="1938337"/>
            <a:chOff x="0" y="0"/>
            <a:chExt cx="2735" cy="1221"/>
          </a:xfrm>
        </p:grpSpPr>
        <p:sp>
          <p:nvSpPr>
            <p:cNvPr id="11" name="Line 5"/>
            <p:cNvSpPr>
              <a:spLocks noChangeShapeType="1"/>
            </p:cNvSpPr>
            <p:nvPr/>
          </p:nvSpPr>
          <p:spPr bwMode="auto">
            <a:xfrm>
              <a:off x="0" y="408"/>
              <a:ext cx="235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1565" y="0"/>
              <a:ext cx="43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454" y="363"/>
              <a:ext cx="384" cy="1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>
              <a:off x="295" y="40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520" y="340"/>
              <a:ext cx="384" cy="1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1293" y="40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1134" y="454"/>
              <a:ext cx="0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 rot="5400000">
              <a:off x="2291" y="839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0" y="412"/>
              <a:ext cx="0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>
              <a:off x="2359" y="408"/>
              <a:ext cx="0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>
              <a:off x="1497" y="1112"/>
              <a:ext cx="8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Line 16"/>
            <p:cNvSpPr>
              <a:spLocks noChangeShapeType="1"/>
            </p:cNvSpPr>
            <p:nvPr/>
          </p:nvSpPr>
          <p:spPr bwMode="auto">
            <a:xfrm flipH="1">
              <a:off x="46" y="1112"/>
              <a:ext cx="7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 Box 17"/>
            <p:cNvSpPr txBox="1">
              <a:spLocks noChangeArrowheads="1"/>
            </p:cNvSpPr>
            <p:nvPr/>
          </p:nvSpPr>
          <p:spPr bwMode="auto">
            <a:xfrm>
              <a:off x="931" y="930"/>
              <a:ext cx="31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U</a:t>
              </a: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>
              <a:off x="2427" y="567"/>
              <a:ext cx="3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I</a:t>
              </a:r>
            </a:p>
          </p:txBody>
        </p:sp>
        <p:sp>
          <p:nvSpPr>
            <p:cNvPr id="25" name="Text Box 19"/>
            <p:cNvSpPr txBox="1">
              <a:spLocks noChangeArrowheads="1"/>
            </p:cNvSpPr>
            <p:nvPr/>
          </p:nvSpPr>
          <p:spPr bwMode="auto">
            <a:xfrm>
              <a:off x="522" y="23"/>
              <a:ext cx="36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26" name="Line 20"/>
            <p:cNvSpPr>
              <a:spLocks noChangeShapeType="1"/>
            </p:cNvSpPr>
            <p:nvPr/>
          </p:nvSpPr>
          <p:spPr bwMode="auto">
            <a:xfrm flipH="1">
              <a:off x="22" y="681"/>
              <a:ext cx="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702" y="658"/>
              <a:ext cx="38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 Box 22"/>
            <p:cNvSpPr txBox="1">
              <a:spLocks noChangeArrowheads="1"/>
            </p:cNvSpPr>
            <p:nvPr/>
          </p:nvSpPr>
          <p:spPr bwMode="auto">
            <a:xfrm>
              <a:off x="386" y="499"/>
              <a:ext cx="4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en-US" sz="2400" baseline="-2500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 flipH="1">
              <a:off x="1156" y="658"/>
              <a:ext cx="38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Line 24"/>
            <p:cNvSpPr>
              <a:spLocks noChangeShapeType="1"/>
            </p:cNvSpPr>
            <p:nvPr/>
          </p:nvSpPr>
          <p:spPr bwMode="auto">
            <a:xfrm>
              <a:off x="1951" y="658"/>
              <a:ext cx="386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1520" y="477"/>
              <a:ext cx="4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en-US" sz="2400" baseline="-2500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1180" y="68"/>
              <a:ext cx="3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I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33" name="Text Box 27"/>
            <p:cNvSpPr txBox="1">
              <a:spLocks noChangeArrowheads="1"/>
            </p:cNvSpPr>
            <p:nvPr/>
          </p:nvSpPr>
          <p:spPr bwMode="auto">
            <a:xfrm>
              <a:off x="68" y="68"/>
              <a:ext cx="38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I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410619" y="638175"/>
            <a:ext cx="3887788" cy="2555875"/>
            <a:chOff x="0" y="0"/>
            <a:chExt cx="2449" cy="161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137" y="726"/>
              <a:ext cx="2267" cy="81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0" y="1429"/>
              <a:ext cx="2449" cy="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613" y="385"/>
              <a:ext cx="1361" cy="65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112" y="322"/>
              <a:ext cx="363" cy="1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134" y="975"/>
              <a:ext cx="363" cy="1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>
              <a:off x="885" y="385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862" y="1043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rot="5400000">
              <a:off x="2353" y="969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386" y="726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749" y="68"/>
              <a:ext cx="317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I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295" y="408"/>
              <a:ext cx="181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I</a:t>
              </a: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726" y="703"/>
              <a:ext cx="317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 dirty="0">
                  <a:latin typeface="微软雅黑" pitchFamily="34" charset="-122"/>
                  <a:ea typeface="微软雅黑" pitchFamily="34" charset="-122"/>
                </a:rPr>
                <a:t>I</a:t>
              </a:r>
              <a:r>
                <a:rPr lang="en-US" sz="2400" baseline="-250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1202" y="658"/>
              <a:ext cx="317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1134" y="0"/>
              <a:ext cx="317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sz="2400" baseline="-250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Oval 125"/>
            <p:cNvSpPr>
              <a:spLocks noChangeArrowheads="1"/>
            </p:cNvSpPr>
            <p:nvPr/>
          </p:nvSpPr>
          <p:spPr bwMode="auto">
            <a:xfrm rot="5400000" flipV="1">
              <a:off x="1933" y="697"/>
              <a:ext cx="57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Oval 125"/>
            <p:cNvSpPr>
              <a:spLocks noChangeArrowheads="1"/>
            </p:cNvSpPr>
            <p:nvPr/>
          </p:nvSpPr>
          <p:spPr bwMode="auto">
            <a:xfrm rot="5400000" flipV="1">
              <a:off x="584" y="697"/>
              <a:ext cx="57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Line 19"/>
            <p:cNvSpPr>
              <a:spLocks noChangeShapeType="1"/>
            </p:cNvSpPr>
            <p:nvPr/>
          </p:nvSpPr>
          <p:spPr bwMode="auto">
            <a:xfrm>
              <a:off x="182" y="1361"/>
              <a:ext cx="21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1157" y="1247"/>
              <a:ext cx="408" cy="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i="1">
                  <a:latin typeface="微软雅黑" pitchFamily="34" charset="-122"/>
                  <a:ea typeface="微软雅黑" pitchFamily="34" charset="-122"/>
                </a:rPr>
                <a:t>U</a:t>
              </a:r>
            </a:p>
          </p:txBody>
        </p:sp>
      </p:grp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296333" y="2906713"/>
            <a:ext cx="8027988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　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）并联电路中干路电流等于各支路电流之和；</a:t>
            </a:r>
          </a:p>
          <a:p>
            <a:pPr>
              <a:lnSpc>
                <a:spcPct val="130000"/>
              </a:lnSpc>
            </a:pPr>
            <a:r>
              <a:rPr lang="en-US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baseline="-25000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　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）并联电路中各支路两端电压相等。</a:t>
            </a:r>
          </a:p>
          <a:p>
            <a:pPr>
              <a:lnSpc>
                <a:spcPct val="130000"/>
              </a:lnSpc>
            </a:pPr>
            <a:r>
              <a:rPr lang="en-US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sz="2400" i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sz="2400" baseline="-25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baseline="-25000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auto">
          <a:xfrm>
            <a:off x="143669" y="182034"/>
            <a:ext cx="70564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．并联电路中的电流、电压规律：</a:t>
            </a:r>
          </a:p>
        </p:txBody>
      </p:sp>
    </p:spTree>
    <p:extLst>
      <p:ext uri="{BB962C8B-B14F-4D97-AF65-F5344CB8AC3E}">
        <p14:creationId xmlns:p14="http://schemas.microsoft.com/office/powerpoint/2010/main" xmlns="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798" y="612570"/>
            <a:ext cx="80316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）实验原理：根据欧姆定律的变形公式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=           .</a:t>
            </a:r>
          </a:p>
          <a:p>
            <a:pPr eaLnBrk="1" hangingPunct="1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）实验电路图：</a:t>
            </a: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66688" y="112184"/>
            <a:ext cx="268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．伏安法测电阻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0700" y="191599"/>
            <a:ext cx="381000" cy="87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54015" y="2744661"/>
            <a:ext cx="849365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）连线：根据电路图连接电路，此时开关应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，滑动变阻器调到阻值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的位置，使电路中电流最小。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）调压：接通电源后，通过调节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使电压达到小灯泡正常工作电压，然后再逐渐降低电压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cxnSp>
        <p:nvCxnSpPr>
          <p:cNvPr id="6" name="直接连接符 10"/>
          <p:cNvCxnSpPr>
            <a:cxnSpLocks noChangeShapeType="1"/>
          </p:cNvCxnSpPr>
          <p:nvPr/>
        </p:nvCxnSpPr>
        <p:spPr bwMode="auto">
          <a:xfrm>
            <a:off x="6690785" y="1105442"/>
            <a:ext cx="760413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5935" y="1157909"/>
            <a:ext cx="2295309" cy="1636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6851650" y="2770601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断开</a:t>
            </a:r>
          </a:p>
        </p:txBody>
      </p: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2597945" y="3232266"/>
            <a:ext cx="97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最大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226052" y="3693931"/>
            <a:ext cx="2462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滑动变阻器滑片</a:t>
            </a:r>
          </a:p>
        </p:txBody>
      </p:sp>
    </p:spTree>
    <p:extLst>
      <p:ext uri="{BB962C8B-B14F-4D97-AF65-F5344CB8AC3E}">
        <p14:creationId xmlns:p14="http://schemas.microsoft.com/office/powerpoint/2010/main" xmlns="" val="20506120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5" y="16543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26805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3014" y="14761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1326" y="67082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 Box 148"/>
          <p:cNvSpPr txBox="1">
            <a:spLocks noChangeArrowheads="1"/>
          </p:cNvSpPr>
          <p:nvPr/>
        </p:nvSpPr>
        <p:spPr bwMode="auto">
          <a:xfrm>
            <a:off x="326805" y="1270492"/>
            <a:ext cx="5380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串、并电路中电阻有什么规律？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67914" y="687867"/>
            <a:ext cx="5119348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39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一、串联电路中欧姆定律的应用</a:t>
            </a:r>
          </a:p>
        </p:txBody>
      </p:sp>
      <p:sp>
        <p:nvSpPr>
          <p:cNvPr id="10" name="矩形 9"/>
          <p:cNvSpPr/>
          <p:nvPr/>
        </p:nvSpPr>
        <p:spPr>
          <a:xfrm>
            <a:off x="554930" y="1718482"/>
            <a:ext cx="723265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用“伏安法”探究串联电路中电阻的规律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888" y="2193822"/>
            <a:ext cx="310038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实验原理：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5960" y="2429253"/>
            <a:ext cx="7656513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实验器材：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的电阻、电流表、电压表、开关、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学生电源、滑动变阻器各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个，导线若干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220888" y="3707271"/>
            <a:ext cx="2041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实验电路图：</a:t>
            </a:r>
          </a:p>
        </p:txBody>
      </p:sp>
      <p:pic>
        <p:nvPicPr>
          <p:cNvPr id="14" name="Picture 8" descr="C:\Documents and Settings\Administrator\桌面\图片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54"/>
          <a:stretch>
            <a:fillRect/>
          </a:stretch>
        </p:blipFill>
        <p:spPr bwMode="auto">
          <a:xfrm>
            <a:off x="2343364" y="3505040"/>
            <a:ext cx="1731709" cy="95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15095" y="4422215"/>
            <a:ext cx="4338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在误差允许范围内，</a:t>
            </a:r>
            <a:endParaRPr lang="zh-CN" altLang="en-US" sz="2400" i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7339466"/>
              </p:ext>
            </p:extLst>
          </p:nvPr>
        </p:nvGraphicFramePr>
        <p:xfrm>
          <a:off x="4529687" y="4426287"/>
          <a:ext cx="1217612" cy="486016"/>
        </p:xfrm>
        <a:graphic>
          <a:graphicData uri="http://schemas.openxmlformats.org/presentationml/2006/ole">
            <p:oleObj spid="_x0000_s11285" name="Equation" r:id="rId5" imgW="761669" imgH="22850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4628" y="174659"/>
            <a:ext cx="255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推导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4628" y="556115"/>
            <a:ext cx="479297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由欧姆定律可知：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endParaRPr lang="zh-CN" altLang="zh-CN" sz="2400" i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串联电路中有：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结论：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66377" y="2887622"/>
            <a:ext cx="5983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串联电路的总电阻等于各串联电阻之和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73894" y="2294184"/>
            <a:ext cx="1481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2" descr="D:\Documents\Pictures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5308" y="3257354"/>
            <a:ext cx="6484584" cy="75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89094"/>
          <p:cNvGrpSpPr>
            <a:grpSpLocks/>
          </p:cNvGrpSpPr>
          <p:nvPr/>
        </p:nvGrpSpPr>
        <p:grpSpPr bwMode="auto">
          <a:xfrm>
            <a:off x="2191912" y="3257520"/>
            <a:ext cx="1708785" cy="492230"/>
            <a:chOff x="3207" y="5453"/>
            <a:chExt cx="2691" cy="774"/>
          </a:xfrm>
        </p:grpSpPr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3207" y="5453"/>
              <a:ext cx="793" cy="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ts val="1075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Times New Roman" pitchFamily="18" charset="0"/>
                </a:rPr>
                <a:t>R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Times New Roman" pitchFamily="18" charset="0"/>
                </a:rPr>
                <a:t>1</a:t>
              </a:r>
              <a:endParaRPr lang="zh-CN" altLang="zh-CN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4876" y="5598"/>
              <a:ext cx="1022" cy="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ts val="1075"/>
                </a:spcBef>
                <a:spcAft>
                  <a:spcPts val="500"/>
                </a:spcAft>
              </a:pPr>
              <a:r>
                <a:rPr lang="en-US" altLang="zh-CN" sz="2000" b="1" i="1" dirty="0">
                  <a:solidFill>
                    <a:srgbClr val="0000FF"/>
                  </a:solidFill>
                  <a:latin typeface="Times New Roman" pitchFamily="18" charset="0"/>
                </a:rPr>
                <a:t>R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Times New Roman" pitchFamily="18" charset="0"/>
                </a:rPr>
                <a:t>2</a:t>
              </a:r>
              <a:endParaRPr lang="zh-CN" altLang="zh-CN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" name="文本框 63505"/>
          <p:cNvSpPr txBox="1">
            <a:spLocks noChangeArrowheads="1"/>
          </p:cNvSpPr>
          <p:nvPr/>
        </p:nvSpPr>
        <p:spPr bwMode="auto">
          <a:xfrm>
            <a:off x="6590448" y="3257520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ts val="1075"/>
              </a:spcBef>
              <a:spcAft>
                <a:spcPts val="500"/>
              </a:spcAft>
            </a:pPr>
            <a:r>
              <a:rPr lang="en-US" altLang="zh-CN" sz="2000" b="1" i="1" dirty="0">
                <a:solidFill>
                  <a:srgbClr val="0000FF"/>
                </a:solidFill>
                <a:latin typeface="Times New Roman" pitchFamily="18" charset="0"/>
              </a:rPr>
              <a:t>R</a:t>
            </a:r>
            <a:endParaRPr lang="zh-CN" altLang="zh-CN" sz="2000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75945" y="636324"/>
            <a:ext cx="3698875" cy="1916700"/>
            <a:chOff x="4500563" y="214313"/>
            <a:chExt cx="4198937" cy="2286000"/>
          </a:xfrm>
        </p:grpSpPr>
        <p:cxnSp>
          <p:nvCxnSpPr>
            <p:cNvPr id="13" name="直接连接符 11"/>
            <p:cNvCxnSpPr>
              <a:cxnSpLocks noChangeShapeType="1"/>
              <a:stCxn id="16" idx="3"/>
              <a:endCxn id="17" idx="1"/>
            </p:cNvCxnSpPr>
            <p:nvPr/>
          </p:nvCxnSpPr>
          <p:spPr bwMode="auto">
            <a:xfrm>
              <a:off x="6364288" y="714375"/>
              <a:ext cx="779462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4" name="直接连接符 16"/>
            <p:cNvCxnSpPr>
              <a:cxnSpLocks noChangeShapeType="1"/>
              <a:stCxn id="16" idx="1"/>
              <a:endCxn id="17" idx="1"/>
            </p:cNvCxnSpPr>
            <p:nvPr/>
          </p:nvCxnSpPr>
          <p:spPr bwMode="auto">
            <a:xfrm>
              <a:off x="7920038" y="715963"/>
              <a:ext cx="779462" cy="158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grpSp>
          <p:nvGrpSpPr>
            <p:cNvPr id="15" name="组合 14"/>
            <p:cNvGrpSpPr/>
            <p:nvPr/>
          </p:nvGrpSpPr>
          <p:grpSpPr>
            <a:xfrm>
              <a:off x="4500563" y="214313"/>
              <a:ext cx="4073525" cy="2286000"/>
              <a:chOff x="4500563" y="214313"/>
              <a:chExt cx="4073525" cy="2286000"/>
            </a:xfrm>
          </p:grpSpPr>
          <p:sp>
            <p:nvSpPr>
              <p:cNvPr id="16" name="Rectangle 4"/>
              <p:cNvSpPr>
                <a:spLocks noChangeArrowheads="1"/>
              </p:cNvSpPr>
              <p:nvPr/>
            </p:nvSpPr>
            <p:spPr bwMode="auto">
              <a:xfrm>
                <a:off x="5500688" y="642938"/>
                <a:ext cx="863600" cy="14287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7143750" y="642938"/>
                <a:ext cx="792163" cy="14287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4500563" y="214313"/>
                <a:ext cx="4073525" cy="2286000"/>
                <a:chOff x="4500563" y="214313"/>
                <a:chExt cx="4073525" cy="2286000"/>
              </a:xfrm>
            </p:grpSpPr>
            <p:sp>
              <p:nvSpPr>
                <p:cNvPr id="1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715000" y="928688"/>
                  <a:ext cx="585788" cy="3762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dirty="0"/>
                    <a:t>R</a:t>
                  </a:r>
                  <a:r>
                    <a:rPr lang="en-US" altLang="zh-CN" baseline="-25000" dirty="0"/>
                    <a:t>1</a:t>
                  </a:r>
                </a:p>
              </p:txBody>
            </p:sp>
            <p:sp>
              <p:nvSpPr>
                <p:cNvPr id="2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358063" y="857250"/>
                  <a:ext cx="407987" cy="3667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/>
                    <a:t>R</a:t>
                  </a:r>
                  <a:r>
                    <a:rPr lang="en-US" altLang="zh-CN" baseline="-25000" dirty="0"/>
                    <a:t>2</a:t>
                  </a:r>
                </a:p>
              </p:txBody>
            </p:sp>
            <p:cxnSp>
              <p:nvCxnSpPr>
                <p:cNvPr id="21" name="直接连接符 13"/>
                <p:cNvCxnSpPr>
                  <a:cxnSpLocks noChangeShapeType="1"/>
                  <a:stCxn id="16" idx="1"/>
                  <a:endCxn id="17" idx="1"/>
                </p:cNvCxnSpPr>
                <p:nvPr/>
              </p:nvCxnSpPr>
              <p:spPr bwMode="auto">
                <a:xfrm rot="10800000">
                  <a:off x="4500563" y="714375"/>
                  <a:ext cx="1000125" cy="1588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2" name="直接连接符 18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4786313" y="1211263"/>
                  <a:ext cx="1000125" cy="317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3" name="直接连接符 20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6037262" y="1249363"/>
                  <a:ext cx="1071563" cy="15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4" name="直接连接符 22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6500813" y="1211263"/>
                  <a:ext cx="1000125" cy="317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5" name="直接连接符 24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7823200" y="1177925"/>
                  <a:ext cx="928688" cy="158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6" name="直接箭头连接符 26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>
                  <a:off x="5286375" y="1428750"/>
                  <a:ext cx="357188" cy="1588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7" name="直接箭头连接符 28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10800000">
                  <a:off x="6143625" y="1428750"/>
                  <a:ext cx="428625" cy="1588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8" name="直接箭头连接符 30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>
                  <a:off x="7000875" y="1357313"/>
                  <a:ext cx="500063" cy="158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9" name="直接箭头连接符 32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10800000">
                  <a:off x="7929563" y="1357313"/>
                  <a:ext cx="357187" cy="158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sp>
              <p:nvSpPr>
                <p:cNvPr id="3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715000" y="1285875"/>
                  <a:ext cx="524669" cy="369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dirty="0"/>
                    <a:t>U</a:t>
                  </a:r>
                  <a:r>
                    <a:rPr lang="en-US" altLang="zh-CN" baseline="-25000" dirty="0"/>
                    <a:t>1</a:t>
                  </a:r>
                </a:p>
              </p:txBody>
            </p:sp>
            <p:sp>
              <p:nvSpPr>
                <p:cNvPr id="3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500938" y="1214438"/>
                  <a:ext cx="419100" cy="369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/>
                    <a:t>U</a:t>
                  </a:r>
                  <a:r>
                    <a:rPr lang="en-US" altLang="zh-CN" baseline="-25000" dirty="0"/>
                    <a:t>2</a:t>
                  </a:r>
                </a:p>
              </p:txBody>
            </p:sp>
            <p:sp>
              <p:nvSpPr>
                <p:cNvPr id="3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643563" y="214313"/>
                  <a:ext cx="407987" cy="3762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/>
                    <a:t>I</a:t>
                  </a:r>
                  <a:r>
                    <a:rPr lang="en-US" altLang="zh-CN" baseline="-25000"/>
                    <a:t>1</a:t>
                  </a:r>
                </a:p>
              </p:txBody>
            </p:sp>
            <p:sp>
              <p:nvSpPr>
                <p:cNvPr id="3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7358063" y="214313"/>
                  <a:ext cx="354012" cy="369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/>
                    <a:t>I</a:t>
                  </a:r>
                  <a:r>
                    <a:rPr lang="en-US" altLang="zh-CN" baseline="-25000"/>
                    <a:t>2</a:t>
                  </a:r>
                </a:p>
              </p:txBody>
            </p:sp>
            <p:cxnSp>
              <p:nvCxnSpPr>
                <p:cNvPr id="34" name="直接连接符 38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3929063" y="1570038"/>
                  <a:ext cx="171450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5" name="直接连接符 40"/>
                <p:cNvCxnSpPr>
                  <a:cxnSpLocks noChangeShapeType="1"/>
                  <a:stCxn id="17" idx="3"/>
                  <a:endCxn id="17" idx="1"/>
                </p:cNvCxnSpPr>
                <p:nvPr/>
              </p:nvCxnSpPr>
              <p:spPr bwMode="auto">
                <a:xfrm rot="5400000">
                  <a:off x="7680325" y="1606550"/>
                  <a:ext cx="1785938" cy="158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6" name="直接箭头连接符 44"/>
                <p:cNvCxnSpPr>
                  <a:cxnSpLocks noChangeShapeType="1"/>
                  <a:endCxn id="17" idx="1"/>
                </p:cNvCxnSpPr>
                <p:nvPr/>
              </p:nvCxnSpPr>
              <p:spPr bwMode="auto">
                <a:xfrm rot="10800000">
                  <a:off x="6786563" y="2071688"/>
                  <a:ext cx="1785937" cy="158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sp>
              <p:nvSpPr>
                <p:cNvPr id="3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6300787" y="1917700"/>
                  <a:ext cx="461433" cy="369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dirty="0"/>
                    <a:t>U</a:t>
                  </a:r>
                  <a:endParaRPr lang="en-US" altLang="zh-CN" baseline="-25000" dirty="0"/>
                </a:p>
              </p:txBody>
            </p:sp>
            <p:cxnSp>
              <p:nvCxnSpPr>
                <p:cNvPr id="40" name="直接箭头连接符 44"/>
                <p:cNvCxnSpPr>
                  <a:cxnSpLocks noChangeShapeType="1"/>
                  <a:endCxn id="17" idx="1"/>
                </p:cNvCxnSpPr>
                <p:nvPr/>
              </p:nvCxnSpPr>
              <p:spPr bwMode="auto">
                <a:xfrm flipV="1">
                  <a:off x="4787900" y="2060575"/>
                  <a:ext cx="1444625" cy="1588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</p:grpSp>
      </p:grpSp>
      <p:sp>
        <p:nvSpPr>
          <p:cNvPr id="41" name="矩形 40"/>
          <p:cNvSpPr/>
          <p:nvPr/>
        </p:nvSpPr>
        <p:spPr>
          <a:xfrm>
            <a:off x="263906" y="3951985"/>
            <a:ext cx="8410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电阻串联相当于增大了导体的长度，所以串联电路的总电阻比任何一个分电阻都要大．</a:t>
            </a:r>
          </a:p>
        </p:txBody>
      </p:sp>
    </p:spTree>
    <p:extLst>
      <p:ext uri="{BB962C8B-B14F-4D97-AF65-F5344CB8AC3E}">
        <p14:creationId xmlns:p14="http://schemas.microsoft.com/office/powerpoint/2010/main" xmlns="" val="30643032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/>
      <p:bldP spid="5" grpId="0"/>
      <p:bldP spid="11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8"/>
          <p:cNvSpPr txBox="1"/>
          <p:nvPr/>
        </p:nvSpPr>
        <p:spPr>
          <a:xfrm>
            <a:off x="398144" y="307744"/>
            <a:ext cx="184537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noProof="1"/>
              <a:t>3.</a:t>
            </a:r>
            <a:r>
              <a:rPr lang="zh-CN" altLang="en-US" noProof="1"/>
              <a:t>串联分压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2818" y="769409"/>
            <a:ext cx="8388350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串联电路中，电阻阻值之比等于电阻两端电压之比</a:t>
            </a:r>
            <a:endParaRPr lang="zh-CN" altLang="zh-CN" sz="2400" baseline="-250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2884085"/>
              </p:ext>
            </p:extLst>
          </p:nvPr>
        </p:nvGraphicFramePr>
        <p:xfrm>
          <a:off x="525463" y="2517775"/>
          <a:ext cx="4721225" cy="965200"/>
        </p:xfrm>
        <a:graphic>
          <a:graphicData uri="http://schemas.openxmlformats.org/presentationml/2006/ole">
            <p:oleObj spid="_x0000_s1047" r:id="rId3" imgW="2361175" imgH="482391" progId="">
              <p:embed/>
            </p:oleObj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47700" y="1449356"/>
            <a:ext cx="4125913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串联电路电流一定，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zh-CN" sz="2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3" descr="HH4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7363" y="1350466"/>
            <a:ext cx="2728912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522818" y="3687106"/>
            <a:ext cx="44217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串联分压，电阻大的分压大。</a:t>
            </a:r>
          </a:p>
        </p:txBody>
      </p:sp>
    </p:spTree>
    <p:extLst>
      <p:ext uri="{BB962C8B-B14F-4D97-AF65-F5344CB8AC3E}">
        <p14:creationId xmlns:p14="http://schemas.microsoft.com/office/powerpoint/2010/main" xmlns="" val="36290243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5050" y="3387724"/>
            <a:ext cx="23622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5909" y="573616"/>
            <a:ext cx="7117292" cy="3414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如图所示，电阻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为10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 电源两端电压为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6V。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S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闭合后，求: 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当滑动变阻器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接入电路的电阻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时， 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通过电阻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电流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(2)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当滑动变阻器接入电路的电阻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为20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时，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通过电阻 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的电流。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206375" y="273992"/>
            <a:ext cx="1388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1】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083103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1336</Words>
  <Application>Microsoft Office PowerPoint</Application>
  <PresentationFormat>自定义</PresentationFormat>
  <Paragraphs>192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Default</vt:lpstr>
      <vt:lpstr>Equation</vt:lpstr>
      <vt:lpstr>MathType 6.0 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67</cp:revision>
  <dcterms:created xsi:type="dcterms:W3CDTF">2019-04-02T02:49:40Z</dcterms:created>
  <dcterms:modified xsi:type="dcterms:W3CDTF">2019-10-29T01:44:43Z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