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</p:sldIdLst>
  <p:sldSz cx="12190413" cy="6859588"/>
  <p:notesSz cx="6858000" cy="9144000"/>
  <p:defaultTextStyle>
    <a:defPPr>
      <a:defRPr lang="zh-CN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8798004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99973" y="2014289"/>
            <a:ext cx="10080534" cy="1510385"/>
            <a:chOff x="1055077" y="2418125"/>
            <a:chExt cx="10081846" cy="1510035"/>
          </a:xfrm>
        </p:grpSpPr>
        <p:sp>
          <p:nvSpPr>
            <p:cNvPr id="10" name="矩形 9"/>
            <p:cNvSpPr/>
            <p:nvPr/>
          </p:nvSpPr>
          <p:spPr>
            <a:xfrm>
              <a:off x="1055077" y="3221405"/>
              <a:ext cx="10081846" cy="706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EE3028"/>
                  </a:solidFill>
                  <a:cs typeface="+mn-ea"/>
                  <a:sym typeface="+mn-lt"/>
                </a:rPr>
                <a:t>第十七章　电与磁  信息的传递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62973" y="2418125"/>
              <a:ext cx="5266055" cy="660792"/>
            </a:xfrm>
            <a:prstGeom prst="roundRect">
              <a:avLst>
                <a:gd name="adj" fmla="val 50000"/>
              </a:avLst>
            </a:prstGeom>
            <a:solidFill>
              <a:srgbClr val="EE3028"/>
            </a:solidFill>
            <a:effectLst/>
          </p:spPr>
          <p:txBody>
            <a:bodyPr wrap="square" bIns="54000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cs typeface="+mn-ea"/>
                  <a:sym typeface="+mn-lt"/>
                </a:rPr>
                <a:t>第一部分　河南中考考点过关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261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电磁装置的辨识及应用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4</a:t>
            </a:r>
          </a:p>
        </p:txBody>
      </p:sp>
      <p:sp>
        <p:nvSpPr>
          <p:cNvPr id="6" name="矩形 5"/>
          <p:cNvSpPr/>
          <p:nvPr/>
        </p:nvSpPr>
        <p:spPr>
          <a:xfrm>
            <a:off x="594283" y="1641220"/>
            <a:ext cx="11057086" cy="341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11.[2011河南,15]如图是动圈式话筒的构造示意图,当人对着话筒说话时,声音使膜片振动,与膜片相连的线圈在磁场中运动,产生随声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音变化而变化的电流,经放大后通过扬声器还原成声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音.下列设备与动圈式话筒工作原理相同的是 (   )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A.电铃	      B.电饭锅	        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C.电动机        	D.发电机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991710" y="3429159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D  </a:t>
            </a:r>
          </a:p>
        </p:txBody>
      </p:sp>
      <p:pic>
        <p:nvPicPr>
          <p:cNvPr id="711" name="HN9A.jpg" descr="id:214749481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261" y="2386248"/>
            <a:ext cx="3303475" cy="164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771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电磁装置的辨识及应用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4</a:t>
            </a:r>
          </a:p>
        </p:txBody>
      </p:sp>
      <p:sp>
        <p:nvSpPr>
          <p:cNvPr id="6" name="矩形 5"/>
          <p:cNvSpPr/>
          <p:nvPr/>
        </p:nvSpPr>
        <p:spPr>
          <a:xfrm>
            <a:off x="661584" y="884125"/>
            <a:ext cx="11033594" cy="452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12.[2020河南,14](双选)在科学晚会上,小明所在的科技小组展示了一个“隔板推物”的节目,其原理如图所示.甲、乙两线圈分别悬挂在两个蹄形磁铁的磁场中,两线圈通过导线连接构成一个闭合电路.用手推动甲线圈摆动时,乙线圈会随之摆动.对于这个过程,下列说法正确的是	(    )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A.甲线圈相当于电源,乙线圈相当于用电器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B.推动甲线圈摆动时电能转化为机械能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C.乙线圈随之摆动时机械能转化为电能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D.乙线圈摆动是因为通电导线在磁场中受力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26320" y="2677145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AD  </a:t>
            </a:r>
          </a:p>
        </p:txBody>
      </p:sp>
      <p:pic>
        <p:nvPicPr>
          <p:cNvPr id="712" name="中45QG-WL-8.jpg" descr="id:214749482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768" y="2833391"/>
            <a:ext cx="3313634" cy="22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1288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电磁学开放推理类试题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5</a:t>
            </a:r>
          </a:p>
        </p:txBody>
      </p:sp>
      <p:sp>
        <p:nvSpPr>
          <p:cNvPr id="6" name="矩形 5"/>
          <p:cNvSpPr/>
          <p:nvPr/>
        </p:nvSpPr>
        <p:spPr>
          <a:xfrm>
            <a:off x="220951" y="1043546"/>
            <a:ext cx="11881843" cy="2861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13.[2011河南,8]如图甲所示,在观察奥斯特实验时,小明注意到置于通电直导线下方的小磁针的N极向纸内偏转.小明由此推测:若电子沿着水平方向平行地飞过小磁针上方时(如图乙),小磁针也将发生偏转.请你说出小明推测的依据是: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_______________________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,你认为小磁针的N极会向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(选填“纸内”或“纸外”)偏转.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40914" y="2776228"/>
            <a:ext cx="1573325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纸外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07894" y="2189987"/>
            <a:ext cx="357014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电子的定向移动形成电流,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8727" y="2776228"/>
            <a:ext cx="300823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电流周围存在磁场  </a:t>
            </a:r>
          </a:p>
        </p:txBody>
      </p:sp>
      <p:pic>
        <p:nvPicPr>
          <p:cNvPr id="714" name="HN5A.jpg" descr="id:214749483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298" y="3454565"/>
            <a:ext cx="4763150" cy="2156959"/>
          </a:xfrm>
          <a:prstGeom prst="rect">
            <a:avLst/>
          </a:prstGeom>
        </p:spPr>
      </p:pic>
      <p:sp>
        <p:nvSpPr>
          <p:cNvPr id="100" name="矩形 99"/>
          <p:cNvSpPr/>
          <p:nvPr/>
        </p:nvSpPr>
        <p:spPr>
          <a:xfrm>
            <a:off x="3780298" y="5270451"/>
            <a:ext cx="5711082" cy="83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甲　　　　        　乙</a:t>
            </a:r>
          </a:p>
        </p:txBody>
      </p:sp>
    </p:spTree>
    <p:extLst>
      <p:ext uri="{BB962C8B-B14F-4D97-AF65-F5344CB8AC3E}">
        <p14:creationId xmlns:p14="http://schemas.microsoft.com/office/powerpoint/2010/main" val="416352524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电磁学开放推理类试题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5</a:t>
            </a:r>
          </a:p>
        </p:txBody>
      </p:sp>
      <p:sp>
        <p:nvSpPr>
          <p:cNvPr id="6" name="矩形 5"/>
          <p:cNvSpPr/>
          <p:nvPr/>
        </p:nvSpPr>
        <p:spPr>
          <a:xfrm>
            <a:off x="553648" y="955896"/>
            <a:ext cx="112380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>
                <a:latin typeface="宋体" panose="02010600030101010101" pitchFamily="2" charset="-122"/>
                <a:ea typeface="宋体" panose="02010600030101010101" pitchFamily="2" charset="-122"/>
              </a:rPr>
              <a:t>14.[2017河南,6]由金属杆组成如图所示的导轨,其中水平面上两平行导轨足够长且全部置于竖直向上的磁场中,与倾斜放置的导轨ABCD平滑且固定连接.将一金属棒ab从倾斜导轨上一定高度由静止释放,运动过程中始终与导轨垂直接触且不受摩擦,请你判断ab棒在水平导轨上的运动情况:</a:t>
            </a:r>
            <a:r>
              <a:rPr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              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</a:rPr>
              <a:t>;并从能量转化的角度简述理由:</a:t>
            </a:r>
            <a:r>
              <a:rPr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                    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80619" y="3231628"/>
            <a:ext cx="7999324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金属棒的动能不断转化为电能再转化为内能,直至动能为零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876161" y="2677145"/>
            <a:ext cx="357014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做减速直线运动直至静止</a:t>
            </a:r>
          </a:p>
        </p:txBody>
      </p:sp>
      <p:pic>
        <p:nvPicPr>
          <p:cNvPr id="715" name="17whdqg45t026.jpg" descr="id:2147494846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505" y="3949980"/>
            <a:ext cx="3972678" cy="175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448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电磁学开放推理类试题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5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32026" y="4424435"/>
            <a:ext cx="11745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逆时针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0313" y="3882654"/>
            <a:ext cx="98462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金属框下端进入磁场时,切割磁感线产生感应电流,受到向上的磁场力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654600" y="1048628"/>
            <a:ext cx="10936451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15.[2019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河南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,6]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一轻杆左端挂一矩形塑料框 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右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端挂一外形相同的金属框 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 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为支点在水平位置静止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现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使此装置竖直匀速下降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其下方有一方向垂直纸面向里的磁场区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域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“×”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表示磁感线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 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框下端一同刚进入磁场时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发现杆沿逆时针方向转动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请你分析并推测此现象产生的原因</a:t>
            </a:r>
          </a:p>
          <a:p>
            <a:pPr indent="0" fontAlgn="auto">
              <a:lnSpc>
                <a:spcPct val="150000"/>
              </a:lnSpc>
            </a:pPr>
            <a:r>
              <a:rPr lang="en-US" sz="2400" b="0" u="sng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若将磁场方向改为垂直纸面向外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重复上述操作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杆将沿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顺时针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逆时针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”)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方向转动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16" name="2019HN-4.jpg" descr="id:2147494853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8364" y="1248065"/>
            <a:ext cx="2252687" cy="22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595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09180" y="2691118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左右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5235" y="1527529"/>
            <a:ext cx="10897721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16.[2018河南,17]小明利用如图所示的实验装置探究“导体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在磁场中运动时产生感应电流的条件”.(1)磁铁不动,闭合开关,导体棒沿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ea typeface="方正书宋_GBK" panose="03000509000000000000" charset="-122"/>
              </a:rPr>
              <a:t>                   </a:t>
            </a: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(选填“上下”
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或“左右”)方向运动时,电流表指针会发生偏转.(2)导体棒不动,闭合开关,磁铁上下运动,电流表指针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ea typeface="方正书宋_GBK" panose="03000509000000000000" charset="-122"/>
              </a:rPr>
              <a:t>           </a:t>
            </a: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(选填“会”或“不会”)发生偏转.
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7431707" y="3779125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不会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18" name="18WJJCZQGJWL151.jpg" descr="id:214749486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416" y="1688221"/>
            <a:ext cx="2460305" cy="194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697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47925" y="2720335"/>
            <a:ext cx="194538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切割磁感线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3172" y="1048629"/>
            <a:ext cx="8234878" cy="60016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(3)断开开关,无论磁铁如何放置、导体棒怎样运动,电流表指针都不发生偏转.由此小明得出结论:闭合电路的一部分导体在磁场中做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ea typeface="方正书宋_GBK" panose="03000509000000000000" charset="-122"/>
              </a:rPr>
              <a:t>                          </a:t>
            </a: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运动时,电路中就产生感应电流.(4)小明进一步猜想,感应电流的大小可能与导体运动速度和磁场强弱有关.为了探究感应电流的大小与磁场强弱是否有关,他应进行的操作是</a:t>
            </a:r>
            <a:r>
              <a:rPr lang="en-US" altLang="zh-CN" sz="2400" b="0">
                <a:solidFill>
                  <a:srgbClr val="000000"/>
                </a:solidFill>
                <a:ea typeface="方正书宋_GBK" panose="03000509000000000000" charset="-122"/>
              </a:rPr>
              <a:t>_________________________________</a:t>
            </a: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                                                                 
</a:t>
            </a:r>
          </a:p>
          <a:p>
            <a:pPr indent="0" fontAlgn="auto">
              <a:lnSpc>
                <a:spcPct val="200000"/>
              </a:lnSpc>
            </a:pPr>
            <a:r>
              <a:rPr lang="zh-CN" sz="2400" b="0" u="sng">
                <a:solidFill>
                  <a:srgbClr val="000000"/>
                </a:solidFill>
                <a:ea typeface="方正书宋_GBK" panose="03000509000000000000" charset="-122"/>
              </a:rPr>
              <a:t>                                                                                     </a:t>
            </a:r>
            <a:r>
              <a:rPr lang="zh-CN" sz="2400" b="0">
                <a:solidFill>
                  <a:srgbClr val="000000"/>
                </a:solidFill>
                <a:ea typeface="方正书宋_GBK" panose="03000509000000000000" charset="-122"/>
              </a:rPr>
              <a:t>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charset="-122"/>
              </a:rPr>
              <a:t>.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35223" y="4938269"/>
            <a:ext cx="570282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让导体棒以相同的速度,在强弱不同的磁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3173" y="5666147"/>
            <a:ext cx="7223455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场中做切割磁感线运动,比较电流表指针偏转的角度  </a:t>
            </a:r>
          </a:p>
        </p:txBody>
      </p:sp>
      <p:pic>
        <p:nvPicPr>
          <p:cNvPr id="718" name="18WJJCZQGJWL151.jpg" descr="id:214749486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591" y="1358580"/>
            <a:ext cx="3119349" cy="24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5699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10777" y="2768606"/>
            <a:ext cx="336379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电流表指针是否偏转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3331" y="1092454"/>
            <a:ext cx="8257100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lang="zh-CN" sz="2400" b="0">
                <a:ea typeface="方正书宋_GBK" panose="03000509000000000000" charset="-122"/>
              </a:rPr>
              <a:t>17.[2012河南,18]用如图所示的实验装置探究“产生感应电流的条件”.</a:t>
            </a:r>
          </a:p>
          <a:p>
            <a:pPr indent="0" fontAlgn="auto">
              <a:lnSpc>
                <a:spcPct val="200000"/>
              </a:lnSpc>
            </a:pPr>
            <a:r>
              <a:rPr lang="zh-CN" sz="2400" b="0">
                <a:ea typeface="方正书宋_GBK" panose="03000509000000000000" charset="-122"/>
              </a:rPr>
              <a:t>(1)实验中,通过观察</a:t>
            </a:r>
            <a:r>
              <a:rPr lang="zh-CN" sz="2400" b="0" u="sng">
                <a:ea typeface="方正书宋_GBK" panose="03000509000000000000" charset="-122"/>
              </a:rPr>
              <a:t>                                      </a:t>
            </a:r>
            <a:r>
              <a:rPr lang="zh-CN" sz="2400" b="0">
                <a:ea typeface="方正书宋_GBK" panose="03000509000000000000" charset="-122"/>
              </a:rPr>
              <a:t>来判断电路中是否有感应电流.</a:t>
            </a:r>
          </a:p>
          <a:p>
            <a:pPr indent="0" fontAlgn="auto">
              <a:lnSpc>
                <a:spcPct val="200000"/>
              </a:lnSpc>
            </a:pPr>
            <a:r>
              <a:rPr lang="zh-CN" sz="2400" b="0">
                <a:ea typeface="方正书宋_GBK" panose="03000509000000000000" charset="-122"/>
              </a:rPr>
              <a:t>(2)闭合开关,若导体</a:t>
            </a:r>
            <a:r>
              <a:rPr lang="zh-CN" sz="2400" b="0" i="1">
                <a:ea typeface="方正书宋_GBK" panose="03000509000000000000" charset="-122"/>
              </a:rPr>
              <a:t>ab</a:t>
            </a:r>
            <a:r>
              <a:rPr lang="zh-CN" sz="2400" b="0">
                <a:ea typeface="方正书宋_GBK" panose="03000509000000000000" charset="-122"/>
              </a:rPr>
              <a:t>不动,左右移动磁铁,电路中</a:t>
            </a:r>
            <a:r>
              <a:rPr lang="zh-CN" sz="2400" b="0" u="sng">
                <a:ea typeface="方正书宋_GBK" panose="03000509000000000000" charset="-122"/>
              </a:rPr>
              <a:t>          </a:t>
            </a:r>
            <a:r>
              <a:rPr lang="zh-CN" sz="2400" b="0">
                <a:ea typeface="方正书宋_GBK" panose="03000509000000000000" charset="-122"/>
              </a:rPr>
              <a:t>(选填“有”或“无”)感应电流.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213296" y="4229444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有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19" name="河南物理图9.jpg" descr="id:214749487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416" y="2404667"/>
            <a:ext cx="3255856" cy="261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522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05371" y="2498669"/>
            <a:ext cx="336379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将导体ab换成多匝线圈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0316" y="1537056"/>
            <a:ext cx="7995514" cy="378547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lang="zh-CN" sz="2400" b="0">
                <a:ea typeface="方正书宋_GBK" panose="03000509000000000000" charset="-122"/>
              </a:rPr>
              <a:t>（</a:t>
            </a:r>
            <a:r>
              <a:rPr lang="en-US" altLang="zh-CN" sz="2400" b="0">
                <a:ea typeface="方正书宋_GBK" panose="03000509000000000000" charset="-122"/>
              </a:rPr>
              <a:t>3</a:t>
            </a:r>
            <a:r>
              <a:rPr lang="zh-CN" altLang="en-US" sz="2400" b="0">
                <a:ea typeface="方正书宋_GBK" panose="03000509000000000000" charset="-122"/>
              </a:rPr>
              <a:t>）</a:t>
            </a:r>
            <a:r>
              <a:rPr lang="zh-CN" sz="2400" b="0">
                <a:ea typeface="方正书宋_GBK" panose="03000509000000000000" charset="-122"/>
              </a:rPr>
              <a:t>在仪器和电路连接都完好的情况下,某小组的实验现象不太明显.请提出一条改进措施:</a:t>
            </a:r>
            <a:r>
              <a:rPr lang="en-US" altLang="zh-CN" sz="2400" b="0">
                <a:ea typeface="方正书宋_GBK" panose="03000509000000000000" charset="-122"/>
              </a:rPr>
              <a:t>__________________</a:t>
            </a:r>
          </a:p>
          <a:p>
            <a:pPr indent="0" fontAlgn="auto">
              <a:lnSpc>
                <a:spcPct val="200000"/>
              </a:lnSpc>
            </a:pPr>
            <a:r>
              <a:rPr lang="en-US" altLang="zh-CN" sz="2400" b="0">
                <a:ea typeface="方正书宋_GBK" panose="03000509000000000000" charset="-122"/>
              </a:rPr>
              <a:t> </a:t>
            </a:r>
            <a:r>
              <a:rPr lang="en-US" altLang="zh-CN" sz="2400" b="0" u="sng">
                <a:ea typeface="方正书宋_GBK" panose="03000509000000000000" charset="-122"/>
              </a:rPr>
              <a:t>                                                                                           </a:t>
            </a:r>
            <a:r>
              <a:rPr lang="zh-CN" sz="2400" b="0">
                <a:ea typeface="方正书宋_GBK" panose="03000509000000000000" charset="-122"/>
              </a:rPr>
              <a:t>.</a:t>
            </a:r>
          </a:p>
          <a:p>
            <a:pPr indent="0" fontAlgn="auto">
              <a:lnSpc>
                <a:spcPct val="200000"/>
              </a:lnSpc>
            </a:pPr>
            <a:r>
              <a:rPr lang="zh-CN" sz="2400" b="0">
                <a:ea typeface="方正书宋_GBK" panose="03000509000000000000" charset="-122"/>
              </a:rPr>
              <a:t>（</a:t>
            </a:r>
            <a:r>
              <a:rPr lang="en-US" altLang="zh-CN" sz="2400" b="0">
                <a:ea typeface="方正书宋_GBK" panose="03000509000000000000" charset="-122"/>
              </a:rPr>
              <a:t>4</a:t>
            </a:r>
            <a:r>
              <a:rPr lang="zh-CN" sz="2400" b="0">
                <a:ea typeface="方正书宋_GBK" panose="03000509000000000000" charset="-122"/>
              </a:rPr>
              <a:t>）该实验的结论是:   闭合电路的一部分导体,在磁场中做</a:t>
            </a:r>
            <a:r>
              <a:rPr lang="zh-CN" sz="2400" b="0" u="sng">
                <a:ea typeface="方正书宋_GBK" panose="03000509000000000000" charset="-122"/>
              </a:rPr>
              <a:t>             </a:t>
            </a:r>
            <a:r>
              <a:rPr lang="zh-CN" sz="2400" b="0">
                <a:ea typeface="方正书宋_GBK" panose="03000509000000000000" charset="-122"/>
              </a:rPr>
              <a:t>磁感线运动时,导体中就会产生感应电流.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3329" y="4703899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切割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19" name="河南物理图9.jpg" descr="id:214749487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7416" y="2404667"/>
            <a:ext cx="3255856" cy="261617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35870" y="3199236"/>
            <a:ext cx="783995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(或使用磁性更强的磁铁或增大导体ab切割磁感线的速度)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970751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电磁波及其应用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6" name="矩形 5"/>
          <p:cNvSpPr/>
          <p:nvPr/>
        </p:nvSpPr>
        <p:spPr>
          <a:xfrm>
            <a:off x="681267" y="1656464"/>
            <a:ext cx="10418359" cy="304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18.[2015河南,8]2015年3月,我国成功将首颗新一代北斗导航卫星发射升空,标志着我国北斗卫星导航系统由区域运行向全球拓展.它与地面通信时利用的是                                                        (     )　　　　　　　　　　</a:t>
            </a:r>
          </a:p>
          <a:p>
            <a:pPr algn="just"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A.电磁波	B.紫外线	C.红外线	D.超声波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937726" y="3416456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A  </a:t>
            </a:r>
          </a:p>
        </p:txBody>
      </p:sp>
    </p:spTree>
    <p:extLst>
      <p:ext uri="{BB962C8B-B14F-4D97-AF65-F5344CB8AC3E}">
        <p14:creationId xmlns:p14="http://schemas.microsoft.com/office/powerpoint/2010/main" val="343603562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5868" y="1354134"/>
            <a:ext cx="10238677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1.[2020河南,1]我国宋代学者沈括在《梦溪笔谈》中明确指出,指南针所指的方向“常微偏东,不全南也”.人们把指南针指南的磁极叫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极,地磁场的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极在地理南极附近.</a:t>
            </a:r>
          </a:p>
          <a:p>
            <a:pPr fontAlgn="auto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2.[2016河南,1]中华民族有着悠久的文明历史,古代就有许多对自然现象的观察和记载.“司南之杓,投之于地,其柢指南”是由于受到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的作用.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16460" y="2022308"/>
            <a:ext cx="1368882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南(或S)</a:t>
            </a:r>
            <a:endParaRPr lang="zh-CN" altLang="en-US" sz="2400" b="1" kern="10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19036" y="2477074"/>
            <a:ext cx="142538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北(或N)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70113" y="4184349"/>
            <a:ext cx="142538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地磁场</a:t>
            </a:r>
          </a:p>
        </p:txBody>
      </p:sp>
    </p:spTree>
    <p:extLst>
      <p:ext uri="{BB962C8B-B14F-4D97-AF65-F5344CB8AC3E}">
        <p14:creationId xmlns:p14="http://schemas.microsoft.com/office/powerpoint/2010/main" val="7073214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电磁波及其应用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6" name="矩形 5"/>
          <p:cNvSpPr/>
          <p:nvPr/>
        </p:nvSpPr>
        <p:spPr>
          <a:xfrm>
            <a:off x="238094" y="900638"/>
            <a:ext cx="11407560" cy="563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19.[2014河南,10]电磁波是一个大家族,如图所示是它们的家族谱.对电磁波的认识,下列说法错误的是(    )</a:t>
            </a:r>
          </a:p>
          <a:p>
            <a:pPr fontAlgn="auto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A.可见光也是一种电磁波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B.红外线比紫外线的频率低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C.真空中不同电磁波的传播速度不同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D.电磁波的频率越高,波长越短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13952" y="1582152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C  </a:t>
            </a:r>
          </a:p>
        </p:txBody>
      </p:sp>
      <p:pic>
        <p:nvPicPr>
          <p:cNvPr id="721" name="15liquli-71.jpg" descr="id:214749488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881" y="2246515"/>
            <a:ext cx="8220275" cy="184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8683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电磁波及其应用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6" name="矩形 5"/>
          <p:cNvSpPr/>
          <p:nvPr/>
        </p:nvSpPr>
        <p:spPr>
          <a:xfrm>
            <a:off x="488252" y="1350958"/>
            <a:ext cx="11407560" cy="378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20.[2012河南,9]下列技术应用中,不是利用电磁波工作的是	(    )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A.利用微波雷达跟踪飞行目标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B.利用声呐系统探测海底深度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C.利用北斗导航系统进行定位和导航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D.利用移动通信屏蔽器屏蔽手机信号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98365" y="1638680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B  </a:t>
            </a:r>
          </a:p>
        </p:txBody>
      </p:sp>
    </p:spTree>
    <p:extLst>
      <p:ext uri="{BB962C8B-B14F-4D97-AF65-F5344CB8AC3E}">
        <p14:creationId xmlns:p14="http://schemas.microsoft.com/office/powerpoint/2010/main" val="269619560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电磁波及其应用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6" name="矩形 5"/>
          <p:cNvSpPr/>
          <p:nvPr/>
        </p:nvSpPr>
        <p:spPr>
          <a:xfrm>
            <a:off x="488252" y="1350958"/>
            <a:ext cx="11407560" cy="378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21.[2018河南,10]下列关于信息与能源的说法中,正确的是	(   )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A.不同频率的电磁波在真空中传播速度不同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B.光纤通信是利用光的反射传递信息的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C.当前运行的核电站是利用核聚变发电的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D.任何形式的能量都可以自发地相互转化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98365" y="1638680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B  </a:t>
            </a:r>
          </a:p>
        </p:txBody>
      </p:sp>
    </p:spTree>
    <p:extLst>
      <p:ext uri="{BB962C8B-B14F-4D97-AF65-F5344CB8AC3E}">
        <p14:creationId xmlns:p14="http://schemas.microsoft.com/office/powerpoint/2010/main" val="403651905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电磁波及其应用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6" name="矩形 5"/>
          <p:cNvSpPr/>
          <p:nvPr/>
        </p:nvSpPr>
        <p:spPr>
          <a:xfrm>
            <a:off x="488252" y="1350958"/>
            <a:ext cx="11407560" cy="452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22.[2017河南,13](双选)随着科技发展,各种现代技术不断得到运用.以下说法正确的是	(    )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A.航天器在月球表面利用声呐测绘地貌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B.Wi-Fi无线上网是利用电磁波传输信号的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C.若用超导材料制作远距离输电导线,可大大节约电能</a:t>
            </a:r>
          </a:p>
          <a:p>
            <a:pPr fontAlgn="auto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D.未来可能制造出不消耗能量却能不断对外做功的机器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88880" y="2377991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BC  </a:t>
            </a:r>
          </a:p>
        </p:txBody>
      </p:sp>
    </p:spTree>
    <p:extLst>
      <p:ext uri="{BB962C8B-B14F-4D97-AF65-F5344CB8AC3E}">
        <p14:creationId xmlns:p14="http://schemas.microsoft.com/office/powerpoint/2010/main" val="158324096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361694" y="4894676"/>
            <a:ext cx="11483771" cy="1562902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42606" y="1014195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1.磁现象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94657" y="5081231"/>
            <a:ext cx="10217844" cy="1199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任何一个磁体都有两个磁极,即使把一个磁体从中间分开,分开的两个磁体各自有自己的南、北极.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8037" y="4498754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4"/>
            <a:ext cx="11483115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磁性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物体能够吸引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                  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等物质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物体就具有磁性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具有磁性的物体叫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.(2)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磁极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磁体上吸引能力最强的两个部位叫磁极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能够自由转动的磁体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静止时指南的磁极叫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极或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en-US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指北的磁极叫</a:t>
            </a:r>
            <a:r>
              <a:rPr lang="en-US" sz="2400" b="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⑤</a:t>
            </a:r>
            <a:r>
              <a:rPr lang="zh-CN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极或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⑥</a:t>
            </a:r>
            <a:r>
              <a:rPr lang="en-US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
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59025" y="1788574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铁、钴、镍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01578" y="2517723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磁体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88880" y="4038265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南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206333" y="4038265"/>
            <a:ext cx="88063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S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461554" y="4038265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北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066625" y="4038265"/>
            <a:ext cx="73206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N  </a:t>
            </a:r>
          </a:p>
        </p:txBody>
      </p:sp>
    </p:spTree>
    <p:extLst>
      <p:ext uri="{BB962C8B-B14F-4D97-AF65-F5344CB8AC3E}">
        <p14:creationId xmlns:p14="http://schemas.microsoft.com/office/powerpoint/2010/main" val="21397225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  <p:bldP spid="11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217142" y="1224564"/>
            <a:ext cx="11483115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(3)磁极间相互作用的规律:同名磁极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⑦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,异名磁极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⑧ 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.(如图所示)</a:t>
            </a:r>
          </a:p>
          <a:p>
            <a:pPr indent="0" fontAlgn="auto">
              <a:lnSpc>
                <a:spcPct val="20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20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20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(4)磁化:一些物体在磁体或电流的作用下会获得磁性,这种现象叫磁化.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03780" y="1464649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相互排斥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42494" y="1538962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相互吸引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28" name="18WHLWJJZKBWL97.jpg" descr="id:214749493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014" y="2390058"/>
            <a:ext cx="4451405" cy="260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918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2606" y="1014195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>
                <a:latin typeface="+mn-ea"/>
              </a:rPr>
              <a:t>2</a:t>
            </a:r>
            <a:r>
              <a:rPr sz="2400" b="1">
                <a:latin typeface="+mn-ea"/>
              </a:rPr>
              <a:t>.磁</a:t>
            </a:r>
            <a:r>
              <a:rPr lang="zh-CN" sz="2400" b="1">
                <a:latin typeface="+mn-ea"/>
              </a:rPr>
              <a:t>场</a:t>
            </a:r>
            <a:endParaRPr lang="zh-CN" sz="2400" b="1">
              <a:latin typeface="+mn-ea"/>
              <a:ea typeface="宋体" panose="02010600030101010101" pitchFamily="2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4"/>
            <a:ext cx="11483115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(1)概念:磁体周围存在一种看不见、摸不着的特殊物质,能使磁针偏转,我们把它称为磁场.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(2)基本性质:对放入其中的磁体能够产生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⑨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,即磁极间、磁极与通电导线间通过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⑩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发生相互作用.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(3)方向:物理学中,把小磁针在磁场中静止时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极所指的方向规定为该点的磁场方向.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50126" y="3279900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力的作用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39037" y="3996345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磁场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81550" y="477757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北(或N)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722926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03492" y="682148"/>
            <a:ext cx="11483115" cy="378547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(4)磁感线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a.定义:描述磁场分布的假想的曲线.磁感线与光线一样,实际并不存在. 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b.方向:磁体外部的磁感线从磁体的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（12）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极出发,回到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（13）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极;磁体内部的磁感线从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（14）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极指向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（15）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极.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c.几种常见磁场的磁感线分布.(如图所示)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92669" y="2426897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N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04400" y="2426897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S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97133" y="311158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S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79979" y="311158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N  </a:t>
            </a:r>
          </a:p>
        </p:txBody>
      </p:sp>
      <p:pic>
        <p:nvPicPr>
          <p:cNvPr id="734" name="18WHLWJJZKBWL98.jpg" descr="id:2147494944;FounderCES"/>
          <p:cNvPicPr>
            <a:picLocks noChangeAspect="1"/>
          </p:cNvPicPr>
          <p:nvPr/>
        </p:nvPicPr>
        <p:blipFill>
          <a:blip r:embed="rId2"/>
          <a:srcRect b="48537"/>
          <a:stretch>
            <a:fillRect/>
          </a:stretch>
        </p:blipFill>
        <p:spPr>
          <a:xfrm>
            <a:off x="552378" y="4564167"/>
            <a:ext cx="5296480" cy="1963239"/>
          </a:xfrm>
          <a:prstGeom prst="rect">
            <a:avLst/>
          </a:prstGeom>
        </p:spPr>
      </p:pic>
      <p:pic>
        <p:nvPicPr>
          <p:cNvPr id="10" name="18WHLWJJZKBWL98.jpg" descr="id:2147494944;FounderCES"/>
          <p:cNvPicPr>
            <a:picLocks noChangeAspect="1"/>
          </p:cNvPicPr>
          <p:nvPr/>
        </p:nvPicPr>
        <p:blipFill>
          <a:blip r:embed="rId2"/>
          <a:srcRect t="47201"/>
          <a:stretch>
            <a:fillRect/>
          </a:stretch>
        </p:blipFill>
        <p:spPr>
          <a:xfrm>
            <a:off x="6809489" y="4803618"/>
            <a:ext cx="4283787" cy="16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961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361903" y="1216942"/>
            <a:ext cx="11483750" cy="4474611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13648" y="1628517"/>
            <a:ext cx="10762484" cy="341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楷体" panose="02010609060101010101" pitchFamily="49" charset="-122"/>
              </a:rPr>
              <a:t>磁感线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1.磁感线布满磁体周围的所有空间,并且磁感线不相交.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2.磁感线的形状可以是直的,也可以是弯曲的.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3.磁感线是闭合的曲线.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4.磁感线上任意一点的切线方向与该点的磁场方向一致.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5.磁感线可以表示磁场的强弱,磁感线密集处磁场较强,稀疏处磁场较弱.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4703" y="811090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</a:p>
        </p:txBody>
      </p:sp>
    </p:spTree>
    <p:extLst>
      <p:ext uri="{BB962C8B-B14F-4D97-AF65-F5344CB8AC3E}">
        <p14:creationId xmlns:p14="http://schemas.microsoft.com/office/powerpoint/2010/main" val="2600234471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361903" y="1262038"/>
            <a:ext cx="11483750" cy="462958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13648" y="1628518"/>
            <a:ext cx="10762484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楷体" panose="02010609060101010101" pitchFamily="49" charset="-122"/>
              </a:rPr>
              <a:t>物理方法在本章中的应用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1.转换法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☆用小磁针静止时N极的指向确定某一点的磁场方向.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☆用铁屑的排列情况显示磁体周围的磁场分布.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☆通过磁体吸引大头针的多少判断磁体的磁性强弱.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2.理想模型法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☆用磁感线描述磁场的分布.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4703" y="811090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</a:p>
        </p:txBody>
      </p:sp>
    </p:spTree>
    <p:extLst>
      <p:ext uri="{BB962C8B-B14F-4D97-AF65-F5344CB8AC3E}">
        <p14:creationId xmlns:p14="http://schemas.microsoft.com/office/powerpoint/2010/main" val="728988556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6981" y="1666626"/>
            <a:ext cx="10977721" cy="1753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3.[2014河南,5]在一块有机玻璃板上,安装一个用导线绕成的螺线管,在板面上均匀撒满铁屑,通电后铁屑的分布如图所示.图中</a:t>
            </a:r>
            <a:r>
              <a:rPr lang="zh-CN" altLang="en-US" sz="2400" i="1">
                <a:latin typeface="宋体" panose="02010600030101010101" pitchFamily="2" charset="-122"/>
                <a:ea typeface="宋体" panose="02010600030101010101" pitchFamily="2" charset="-122"/>
              </a:rPr>
              <a:t>A、B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两点相比,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点磁场较强;实验中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(选填“能”或“不能”)用铜屑代替铁屑显示磁场分布.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79637" y="2313206"/>
            <a:ext cx="142538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i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A</a:t>
            </a:r>
            <a:endParaRPr lang="zh-CN" altLang="en-US" sz="2400" b="1" i="1" kern="10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01259" y="2844824"/>
            <a:ext cx="137777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不能</a:t>
            </a:r>
          </a:p>
        </p:txBody>
      </p:sp>
      <p:pic>
        <p:nvPicPr>
          <p:cNvPr id="692" name="15liquli-69.jpg" descr="id:214749468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946" y="3509823"/>
            <a:ext cx="3059667" cy="197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4111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03492" y="682148"/>
            <a:ext cx="11483115" cy="56324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(5)地磁场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a.地球周围存在着地磁场.地磁场的形状与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（16）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的磁场很相似,如图所示.</a:t>
            </a: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b.地磁场两极与地理两极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（17）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;地磁场的北极在地理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（18）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附近,地磁场的南极在地理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（19）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附近.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c.世界上最早记述地磁偏角的人是我国宋代学者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（20）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59013" y="131983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条形磁体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98390" y="4598465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不重合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45667" y="4576870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南极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95221" y="5134529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北极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16787" y="5713783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沈括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42" name="18WHLWJJZKBWL99.jpg" descr="id:2147494993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866" y="2136634"/>
            <a:ext cx="2471733" cy="21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392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磁现象　磁场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361903" y="1262037"/>
            <a:ext cx="11483750" cy="438632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236820" y="2083918"/>
            <a:ext cx="9716140" cy="304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楷体" panose="02010609060101010101" pitchFamily="49" charset="-122"/>
              </a:rPr>
              <a:t>涉及磁现象的古语</a:t>
            </a:r>
          </a:p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《论衡》:“司南之杓,投之于地,其柢指南.”——地磁场的作用.</a:t>
            </a:r>
          </a:p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《梦溪笔谈》:“方家以磁石磨针锋,则能指南,然常微偏东,不全南也.”——地磁偏角的存在.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4703" y="811090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</a:p>
        </p:txBody>
      </p:sp>
    </p:spTree>
    <p:extLst>
      <p:ext uri="{BB962C8B-B14F-4D97-AF65-F5344CB8AC3E}">
        <p14:creationId xmlns:p14="http://schemas.microsoft.com/office/powerpoint/2010/main" val="3266108648"/>
      </p:ext>
    </p:extLst>
  </p:cSld>
  <p:clrMapOvr>
    <a:masterClrMapping/>
  </p:clrMapOvr>
  <p:transition spd="med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电生磁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6" name="矩形 5"/>
          <p:cNvSpPr/>
          <p:nvPr/>
        </p:nvSpPr>
        <p:spPr>
          <a:xfrm>
            <a:off x="242606" y="1014195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1.电流的磁效应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3"/>
            <a:ext cx="11483115" cy="23074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(1)通电导线周围存在与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（21）  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方向有关的磁场,这种现象叫电流的磁效应.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(2)奥斯特实验:丹麦物理学家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（22）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第一个发现了电与磁之间的联系,证实了电流周围存在着磁场.实验过程如图所示.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89817" y="1611368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12353" y="2675875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奥斯特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53" name="18WHLWJJZKBWL100.jpg" descr="id:214749502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540" y="3875032"/>
            <a:ext cx="6339650" cy="209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4712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电生磁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3"/>
            <a:ext cx="11483115" cy="378547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lang="en-US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a.实验现象: 如果导线在小磁针的正上方并且两者平行,当导线通电时, 小磁针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（23） 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;切断电流时,小磁针又回到原来位置;当电流方向改变时,小磁针的偏转方向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（24） 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b.结论:比较甲、乙两图说明通电导体周围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（25）     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;比较甲、丙两图说明磁场方向与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（26）  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有关.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59993" y="252915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发生偏转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38715" y="3324360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改变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81550" y="4015400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存在着磁场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30458" y="4790914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7470597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电生磁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6" name="矩形 5"/>
          <p:cNvSpPr/>
          <p:nvPr/>
        </p:nvSpPr>
        <p:spPr>
          <a:xfrm>
            <a:off x="495303" y="1014195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2.通电螺线管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3"/>
            <a:ext cx="11714860" cy="23074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(1)磁场:通电螺线管外部磁场与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27</a:t>
            </a:r>
            <a:r>
              <a:rPr lang="zh-CN" altLang="en-US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的磁场一样.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(2)磁极的影响因素: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28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          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(3)安培定则:如图所示,用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29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握住螺线管,让四指指向螺线管中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</a:t>
            </a:r>
            <a:r>
              <a:rPr lang="zh-CN" altLang="en-US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,则大拇指所指的那端就是螺线管的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31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极.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45368" y="1621531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条形磁体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50773" y="2184271"/>
            <a:ext cx="321077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螺线管中电流的方向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759" name="18WHLWJJZKBWL101.jpg" descr="id:214749503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638" y="3962048"/>
            <a:ext cx="2886969" cy="19454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721245" y="274510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右手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323756" y="2745106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电流的方向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63460" y="3313562"/>
            <a:ext cx="18691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N  </a:t>
            </a:r>
          </a:p>
        </p:txBody>
      </p:sp>
    </p:spTree>
    <p:extLst>
      <p:ext uri="{BB962C8B-B14F-4D97-AF65-F5344CB8AC3E}">
        <p14:creationId xmlns:p14="http://schemas.microsoft.com/office/powerpoint/2010/main" val="23800039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电磁铁　电磁继电器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242606" y="1014195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1.电磁铁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3"/>
            <a:ext cx="11722479" cy="378547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(1)定义:内部插有铁芯的螺线管.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(2)影响电磁铁磁性强弱的因素: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32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33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(3)优点:磁性的有无由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34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控制;磁性的强弱由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35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36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控制;磁极的极性由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37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      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控制. </a:t>
            </a:r>
          </a:p>
          <a:p>
            <a:pPr indent="0" fontAlgn="auto">
              <a:lnSpc>
                <a:spcPct val="20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(4)应用:电磁起重机、电铃、电磁继电器、高速磁浮列车等.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490765" y="2472628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电流的大小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90748" y="2472628"/>
            <a:ext cx="24037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线圈匝数的多少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427914" y="3230358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电流的有无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997409" y="3230358"/>
            <a:ext cx="144888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电流大小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86026" y="3981737"/>
            <a:ext cx="2495225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线圈匝数的多少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177741" y="3981737"/>
            <a:ext cx="3678076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通电螺线管中电流的方向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888489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电磁铁　电磁继电器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668001" y="810313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2.电磁继电器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516823" y="1227104"/>
            <a:ext cx="11097720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(1)构造:主要由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38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、衔铁、触点和弹簧构成.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(2)实质:利用电磁铁来控制工作电路的一种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39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(3)作用:利用低电压、弱电流电路的通断,来间接控制高电压、强电流电路的通断.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(4)工作原理:如图所示为一种温度自动报警装置,当温度升高到某一温度时,控制电路中的电阻变小,电流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（40）　   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,电磁铁磁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性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（41）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,从而吸引衔铁使动触点与静触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点1断开,灯泡所在工作电路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（42）　   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,灯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泡熄灭,动触点与静触点2接触,电铃所在工作电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路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（43）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,发出报警信号.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20300" y="1302687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电磁铁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42820" y="1858441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开关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43151" y="3501566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变大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01579" y="4047157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增强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42831" y="4583221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断开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818403" y="5715053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接通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</a:t>
            </a:r>
          </a:p>
        </p:txBody>
      </p:sp>
      <p:pic>
        <p:nvPicPr>
          <p:cNvPr id="777" name="18WHLWJJZKBWL102.jpg" descr="id:214749504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357" y="3620338"/>
            <a:ext cx="3191729" cy="20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965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电动机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4</a:t>
            </a:r>
          </a:p>
        </p:txBody>
      </p:sp>
      <p:sp>
        <p:nvSpPr>
          <p:cNvPr id="6" name="矩形 5"/>
          <p:cNvSpPr/>
          <p:nvPr/>
        </p:nvSpPr>
        <p:spPr>
          <a:xfrm>
            <a:off x="242606" y="1014195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1.磁场对通电导线的作用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53649" y="1567544"/>
            <a:ext cx="11722479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(1)定义:通电导线在磁场中要受到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44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的作用.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(2)方向:力的方向跟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45</a:t>
            </a:r>
            <a:r>
              <a:rPr lang="zh-CN" altLang="en-US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  　　   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46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    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都有关系,当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47</a:t>
            </a:r>
            <a:r>
              <a:rPr lang="zh-CN" altLang="en-US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                    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发生改变时,通电导线受力的方向也发生改变. </a:t>
            </a:r>
          </a:p>
          <a:p>
            <a:pPr indent="0" fontAlgn="auto">
              <a:lnSpc>
                <a:spcPct val="150000"/>
              </a:lnSpc>
            </a:pP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2.电动机</a:t>
            </a:r>
            <a:endParaRPr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(1)原理:通电线圈在磁场中受到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（48）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(力的方向跟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（49）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方向和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（50）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方向有关).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(2)应用:扬声器、电流表、电压表等.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(3)能量转化:主要将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（51）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能转化为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（52）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能.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06637" y="1710451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力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59662" y="2239529"/>
            <a:ext cx="240379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电流的方向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  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541549" y="2239529"/>
            <a:ext cx="249459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磁感线的方向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05707" y="2796553"/>
            <a:ext cx="410093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电流的方向或磁感线的方向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07273" y="3807072"/>
            <a:ext cx="2495225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力的作用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910425" y="3873127"/>
            <a:ext cx="129015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97135" y="4407921"/>
            <a:ext cx="129015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磁场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59662" y="5476238"/>
            <a:ext cx="129015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75201" y="5487036"/>
            <a:ext cx="129015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机械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63788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3" grpId="0"/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磁生电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5</a:t>
            </a:r>
          </a:p>
        </p:txBody>
      </p:sp>
      <p:sp>
        <p:nvSpPr>
          <p:cNvPr id="6" name="矩形 5"/>
          <p:cNvSpPr/>
          <p:nvPr/>
        </p:nvSpPr>
        <p:spPr>
          <a:xfrm>
            <a:off x="265463" y="742352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1.磁场对通电导线的作用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265396" y="1166130"/>
            <a:ext cx="11722479" cy="56324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(1)英国物理学家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53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发现了电磁感应现象.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(2)定义:闭合电路的一部分导体在磁场中做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（54）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运动时,导体中会产生电流,这种现象叫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（55）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,产生的电流叫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（56）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(3)产生感应电流的条件: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A.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（57）　　　　　　　　　　　                  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B.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（58）　　　　　　　　                  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(4)感应电流的方向与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（59）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的方向和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（60）　　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的方向有关,当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（61）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的方向或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（62）　　　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的方向发生改变时,感应电流的方向也发生改变.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(5)应用:发电机、动圈式话筒等.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21570" y="1262673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法拉第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82821" y="1831129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切割磁感线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789187" y="2345598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电磁感应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533289" y="2388788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感应电流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463485" y="3474255"/>
            <a:ext cx="525775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闭合电路的一部分导体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63484" y="4021116"/>
            <a:ext cx="551870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在磁场中做切割磁感线运动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032360" y="4560356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磁感线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002498" y="4549559"/>
            <a:ext cx="2937128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导体切割磁感线运动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197449" y="5076095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磁感线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022192" y="5104677"/>
            <a:ext cx="259617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导体切割磁感线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727491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磁生电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5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184709" y="2534237"/>
            <a:ext cx="78856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✕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09508" y="2994719"/>
            <a:ext cx="775869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闭合回路的一部分导体只有在磁场中做切割磁感线运动</a:t>
            </a:r>
            <a:endParaRPr lang="en-US" altLang="zh-CN" sz="2400" b="1" kern="10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298359" y="4579410"/>
            <a:ext cx="56126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✕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814589" y="5290140"/>
            <a:ext cx="897138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闭合回路的一部分导体放置在磁场中静止时,若磁体来回</a:t>
            </a:r>
            <a:endParaRPr lang="en-US" altLang="zh-CN" sz="2400" b="1" kern="10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  <a:sym typeface="+mn-ea"/>
            </a:endParaRPr>
          </a:p>
        </p:txBody>
      </p:sp>
      <p:sp>
        <p:nvSpPr>
          <p:cNvPr id="5" name="圆角矩形 36"/>
          <p:cNvSpPr/>
          <p:nvPr/>
        </p:nvSpPr>
        <p:spPr>
          <a:xfrm>
            <a:off x="373332" y="1173116"/>
            <a:ext cx="11483750" cy="5350479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236820" y="1309038"/>
            <a:ext cx="97161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楷体" panose="02010609060101010101" pitchFamily="49" charset="-122"/>
              </a:rPr>
              <a:t>判断正误</a:t>
            </a: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1.闭合回路的一部分导体只要在磁场中运动,回路中一定能产生感应电流.	                                            （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63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(　　)</a:t>
            </a: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原因:</a:t>
            </a:r>
            <a:r>
              <a:rPr lang="zh-CN" altLang="en-US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64</a:t>
            </a:r>
            <a:r>
              <a:rPr lang="zh-CN" altLang="en-US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___________________________________________________</a:t>
            </a:r>
            <a:endParaRPr lang="zh-CN" altLang="en-US" sz="2400" u="sng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                      　　　　　　　　　　　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2.闭合回路的一部分导体放置在磁场中静止时,回路中一定不能产生感应电流.	                                      （</a:t>
            </a: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65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 (　　)</a:t>
            </a: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原因:</a:t>
            </a:r>
            <a:r>
              <a:rPr lang="zh-CN" altLang="en-US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66</a:t>
            </a:r>
            <a:r>
              <a:rPr lang="zh-CN" altLang="en-US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___________________________________________________</a:t>
            </a:r>
            <a:endParaRPr lang="zh-CN" altLang="en-US" sz="2400" u="sng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u="sng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                　　　　　               　　</a:t>
            </a: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40417" y="844753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易错小练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78088" y="3617798"/>
            <a:ext cx="621203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才会产生感应电流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26977" y="5824299"/>
            <a:ext cx="897138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运动使这部分导体切割磁感线,电路中也会产生感应电流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5932887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  <p:bldP spid="16" grpId="0"/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安培定则的应用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-1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6" name="矩形 5"/>
          <p:cNvSpPr/>
          <p:nvPr/>
        </p:nvSpPr>
        <p:spPr>
          <a:xfrm>
            <a:off x="775869" y="1014330"/>
            <a:ext cx="10585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</a:rPr>
              <a:t>4.[2010河南,15]放在条形磁铁和通电螺线管旁边的小磁针,静止时N极的指向就是小磁针中心所在位置的磁场方向,如图所示的四幅图中,小磁针的指向错误的是                                                           </a:t>
            </a:r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    )</a:t>
            </a:r>
            <a:endParaRPr 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714231" y="2237623"/>
            <a:ext cx="551743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C</a:t>
            </a:r>
            <a:endParaRPr lang="en-US" altLang="zh-CN" sz="2400" b="1" kern="10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694" name="HNL1-8.jpg" descr="id:214749469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40" y="3265927"/>
            <a:ext cx="2843160" cy="1223928"/>
          </a:xfrm>
          <a:prstGeom prst="rect">
            <a:avLst/>
          </a:prstGeom>
        </p:spPr>
      </p:pic>
      <p:pic>
        <p:nvPicPr>
          <p:cNvPr id="695" name="HNL1-8-B.jpg" descr="id:214749470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996" y="3654636"/>
            <a:ext cx="2567606" cy="926680"/>
          </a:xfrm>
          <a:prstGeom prst="rect">
            <a:avLst/>
          </a:prstGeom>
        </p:spPr>
      </p:pic>
      <p:pic>
        <p:nvPicPr>
          <p:cNvPr id="696" name="HNL1-8-C.jpg" descr="id:2147494713;FounderCE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5838" y="3088085"/>
            <a:ext cx="1839990" cy="2059782"/>
          </a:xfrm>
          <a:prstGeom prst="rect">
            <a:avLst/>
          </a:prstGeom>
        </p:spPr>
      </p:pic>
      <p:pic>
        <p:nvPicPr>
          <p:cNvPr id="697" name="HNL1-8-D.jpg" descr="id:2147494720;FounderCE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1065" y="3446308"/>
            <a:ext cx="2533955" cy="134333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75869" y="5252666"/>
            <a:ext cx="10585977" cy="64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A                 B                    C               D  </a:t>
            </a:r>
            <a:endParaRPr 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90610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磁生电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5</a:t>
            </a:r>
          </a:p>
        </p:txBody>
      </p:sp>
      <p:sp>
        <p:nvSpPr>
          <p:cNvPr id="6" name="矩形 5"/>
          <p:cNvSpPr/>
          <p:nvPr/>
        </p:nvSpPr>
        <p:spPr>
          <a:xfrm>
            <a:off x="265463" y="742352"/>
            <a:ext cx="6095207" cy="553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sz="2400" b="1">
                <a:latin typeface="+mn-ea"/>
              </a:rPr>
              <a:t>2.发电机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415871" y="1295701"/>
            <a:ext cx="11775177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(1)如图所示,交流发电机是主要把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能转化为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能的装置. </a:t>
            </a: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endParaRPr sz="24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(2)原理: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现象. 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(3)区分电动机和发电机的关键点是看外部电路中是否有电源;若有,则说明是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　</a:t>
            </a:r>
            <a:r>
              <a:rPr lang="zh-CN"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机，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若没有,则说明是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机.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47910" y="1371283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机械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96151" y="1371283"/>
            <a:ext cx="65460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845705" y="4134808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电磁感应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0735818" y="4691831"/>
            <a:ext cx="1016503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电动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895223" y="5224720"/>
            <a:ext cx="1046344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发电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pic>
        <p:nvPicPr>
          <p:cNvPr id="808" name="18WHLWJJZKBWL103.jpg" descr="id:214749509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817" y="2058512"/>
            <a:ext cx="3328872" cy="207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127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  <p:bldP spid="16" grpId="0"/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574601" y="1568814"/>
            <a:ext cx="10516136" cy="23074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200000"/>
              </a:lnSpc>
            </a:pP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1.产生与传播: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迅速变化的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72</a:t>
            </a:r>
            <a:r>
              <a:rPr lang="zh-CN" altLang="en-US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      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会在周围的空间中产生电磁波;电磁波的传播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73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     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介质,可以在真空中传播,在真空中的传播速度约为c=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74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   　　　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m/s.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77751" y="1831764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电流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74583" y="2574886"/>
            <a:ext cx="21637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不需要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709822" y="3283075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3.0×10</a:t>
            </a:r>
            <a:r>
              <a:rPr lang="zh-CN" altLang="en-US" sz="2400" b="1" kern="100" baseline="300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8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0154119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245079" y="873327"/>
            <a:ext cx="11389782" cy="11991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2.分类: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根据波长来划分,波长从大到小依次是长波、中波、短波、微波、红外线、可见光、紫外线、X射线、γ射线等(如图所示).</a:t>
            </a:r>
          </a:p>
        </p:txBody>
      </p:sp>
      <p:pic>
        <p:nvPicPr>
          <p:cNvPr id="816" name="18WHLWJJZKBWL104.jpg" descr="id:214749510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689" y="2223650"/>
            <a:ext cx="8837415" cy="257425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9999" y="5770946"/>
            <a:ext cx="11389782" cy="64530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3.应用:</a:t>
            </a:r>
            <a:r>
              <a:rPr sz="2400">
                <a:latin typeface="宋体" panose="02010600030101010101" pitchFamily="2" charset="-122"/>
                <a:ea typeface="宋体" panose="02010600030101010101" pitchFamily="2" charset="-122"/>
              </a:rPr>
              <a:t>电磁波可应用于广播、电视、卫星导航、手机通信等</a:t>
            </a:r>
            <a:r>
              <a:rPr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0258629"/>
      </p:ext>
    </p:extLst>
  </p:cSld>
  <p:clrMapOvr>
    <a:masterClrMapping/>
  </p:clrMapOvr>
  <p:transition spd="med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电磁波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6</a:t>
            </a:r>
          </a:p>
        </p:txBody>
      </p:sp>
      <p:sp>
        <p:nvSpPr>
          <p:cNvPr id="5" name="圆角矩形 36"/>
          <p:cNvSpPr/>
          <p:nvPr/>
        </p:nvSpPr>
        <p:spPr>
          <a:xfrm>
            <a:off x="361903" y="1107061"/>
            <a:ext cx="11483750" cy="5350479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66027" y="1208050"/>
            <a:ext cx="9716140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00000"/>
              </a:lnSpc>
              <a:buClrTx/>
              <a:buSzTx/>
              <a:buFontTx/>
            </a:pPr>
            <a:r>
              <a: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楷体" panose="02010609060101010101" pitchFamily="49" charset="-122"/>
              </a:rPr>
              <a:t>声波与电磁波的对比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4703" y="811090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4124" y="1860981"/>
          <a:ext cx="11126926" cy="4024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521"/>
                <a:gridCol w="1372056"/>
                <a:gridCol w="4906006"/>
                <a:gridCol w="4359342"/>
              </a:tblGrid>
              <a:tr h="503036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电磁波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声波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036">
                <a:tc rowSpan="4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不同点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产生条件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导体中大小、方向变化很快的电流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发声体的往复振动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传播介质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不需要介质,可以在真空中传播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需要介质,不能在真空中传播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0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传播速度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在真空中传播最快,速度约</a:t>
                      </a:r>
                      <a:r>
                        <a:rPr lang="zh-CN" alt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为</a:t>
                      </a: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3.0×10</a:t>
                      </a:r>
                      <a:r>
                        <a:rPr lang="en-US" sz="2200" b="0" baseline="3000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m/s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通常情况下,</a:t>
                      </a:r>
                      <a:r>
                        <a:rPr lang="en-US" sz="2200" b="0" i="1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v</a:t>
                      </a:r>
                      <a:r>
                        <a:rPr lang="en-US" sz="2200" b="0" baseline="-2500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</a:t>
                      </a:r>
                      <a:r>
                        <a:rPr lang="en-US" sz="2200" b="0" i="1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&gt;v</a:t>
                      </a:r>
                      <a:r>
                        <a:rPr lang="en-US" sz="2200" b="0" baseline="-2500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液</a:t>
                      </a:r>
                      <a:r>
                        <a:rPr lang="en-US" sz="2200" b="0" i="1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&gt;v</a:t>
                      </a:r>
                      <a:r>
                        <a:rPr lang="en-US" sz="2200" b="0" baseline="-2500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气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,15 ℃的空气中声速为340 m/s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0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应用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紫外线消毒、红外线遥控、夜视仪、微波通信、微波炉、无线电广播和电视等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回声定位、声呐、B超、超声波清洗精密仪器和超声波粉碎结石等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036">
                <a:tc gridSpan="2">
                  <a:txBody>
                    <a:bodyPr/>
                    <a:lstStyle/>
                    <a:p>
                      <a:pPr indent="0" algn="ctr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相同点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都属于波,都有波速、波长、频率的概念,都能传递信息和能量</a:t>
                      </a:r>
                      <a:endParaRPr lang="en-US" altLang="en-US" sz="22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552916"/>
      </p:ext>
    </p:extLst>
  </p:cSld>
  <p:clrMapOvr>
    <a:masterClrMapping/>
  </p:clrMapOvr>
  <p:transition spd="med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信息的传递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514283" y="1291890"/>
            <a:ext cx="10935816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1.微波通信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(1)微波:波长在10 m~1 mm之间,频率在30 MHz~3×105 MHz之间.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(2)特点:微波大致沿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75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传播,不能沿地球表面绕射,必须每隔50 km左右建一个微波中继站,把上一站传来的信号处理后,再发射到下一站. </a:t>
            </a: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2.卫星通信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(1)定义:利用通信卫星作为微波通信的中继站进行通信.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(2)特点:在地球周围均匀配置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76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颗同步通信卫星,就可以覆盖几乎全部的地球表面,实现全球通信.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78391" y="2483425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直线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61242" y="4684845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3  </a:t>
            </a:r>
          </a:p>
        </p:txBody>
      </p:sp>
    </p:spTree>
    <p:extLst>
      <p:ext uri="{BB962C8B-B14F-4D97-AF65-F5344CB8AC3E}">
        <p14:creationId xmlns:p14="http://schemas.microsoft.com/office/powerpoint/2010/main" val="29871154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信息的传递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7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77776" y="905720"/>
            <a:ext cx="11400576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3.</a:t>
            </a:r>
            <a:r>
              <a:rPr lang="zh-CN" altLang="en-US"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光纤</a:t>
            </a:r>
            <a:r>
              <a:rPr sz="24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通信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(1)定义:激光从光导纤维的一端射入,在内壁经过多次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77</a:t>
            </a:r>
            <a:r>
              <a:rPr lang="zh-CN"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sz="2400" b="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,从另一端射出,这样就把携带的信息传到了远方.</a:t>
            </a:r>
          </a:p>
          <a:p>
            <a:pPr indent="0" fontAlgn="auto">
              <a:lnSpc>
                <a:spcPct val="150000"/>
              </a:lnSpc>
            </a:pPr>
            <a:r>
              <a:rPr sz="24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(2)特点:可长距离传输信息,容量大,不怕雷击,不受电磁干扰,通信质量高,保密性好.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12020" y="1552935"/>
            <a:ext cx="183491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反射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  </a:t>
            </a:r>
          </a:p>
        </p:txBody>
      </p:sp>
      <p:sp>
        <p:nvSpPr>
          <p:cNvPr id="5" name="圆角矩形 36"/>
          <p:cNvSpPr/>
          <p:nvPr/>
        </p:nvSpPr>
        <p:spPr>
          <a:xfrm>
            <a:off x="361903" y="3611446"/>
            <a:ext cx="11483750" cy="2846094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71107" y="3950615"/>
            <a:ext cx="10910420" cy="2307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1.光也是一种电磁波,波速(c)、波长(λ)、频率(f)之间的关系为c=λf;因电磁波在同种介质中的传播速度是一定的,由此可知在同种介质中波长与频率成反比.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2.在信息传递的过程中,作为载体的电磁波的频率越高,相同时间内可以传输的信息就越多.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70894" y="3213216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得分指南</a:t>
            </a:r>
          </a:p>
        </p:txBody>
      </p:sp>
    </p:spTree>
    <p:extLst>
      <p:ext uri="{BB962C8B-B14F-4D97-AF65-F5344CB8AC3E}">
        <p14:creationId xmlns:p14="http://schemas.microsoft.com/office/powerpoint/2010/main" val="199197004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3770774" y="894287"/>
            <a:ext cx="3387919" cy="240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【命题总结】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(1)地磁场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(2)平衡力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(3)磁极间的相互作用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(4)磁偏角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3103328"/>
            <a:ext cx="11051371" cy="276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【一题通关】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.利用两根缝衣针、一个按扣、一只大头针和一块橡皮等来制作一个指南针.用橡皮和大头针制作指南针的底座,将底座放在水平桌面上.使缝衣针磁化后,穿过按扣的两个孔,放在底座的针尖上,就制作成了一个如图所示的指南针.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(1)指南针能指南北说明地球周围存在着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272983" y="5339681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磁场</a:t>
            </a:r>
          </a:p>
        </p:txBody>
      </p:sp>
      <p:pic>
        <p:nvPicPr>
          <p:cNvPr id="833" name="2019-17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39" y="1047993"/>
            <a:ext cx="2959985" cy="185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0990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</p:txBody>
      </p:sp>
      <p:sp>
        <p:nvSpPr>
          <p:cNvPr id="3" name="矩形 2"/>
          <p:cNvSpPr/>
          <p:nvPr/>
        </p:nvSpPr>
        <p:spPr>
          <a:xfrm>
            <a:off x="500950" y="1558651"/>
            <a:ext cx="10472962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(2)该指南针静止后,受到的重力和支持力是一对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(选填“相互作用”或“平衡”)力. 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(3)若指南针静止时,针尖指北,则针尖是指南针的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(选填“N”或“S”)极,此时,若将指南针底座逆时针旋转90°,则针尖静止时将指向地理位置的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方. 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(4)指南针静止时所指的方向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(选填“是”或“不是”)地理的正南和正北方向,我国宋代学者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是世界上最早记述这一现象的人.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079328" y="1648842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平衡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28534" y="2775593"/>
            <a:ext cx="34015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93327" y="3875032"/>
            <a:ext cx="34015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05691" y="4335514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不是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31408" y="4879200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沈括</a:t>
            </a:r>
          </a:p>
        </p:txBody>
      </p:sp>
    </p:spTree>
    <p:extLst>
      <p:ext uri="{BB962C8B-B14F-4D97-AF65-F5344CB8AC3E}">
        <p14:creationId xmlns:p14="http://schemas.microsoft.com/office/powerpoint/2010/main" val="17722719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4" grpId="0"/>
      <p:bldP spid="5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沪科九年级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3770774" y="894287"/>
            <a:ext cx="3387919" cy="193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【命题总结】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(1)导体与绝缘体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(2)电流的磁效应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(3)安培定则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3103328"/>
            <a:ext cx="11051371" cy="276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【一题通关】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2.如图所示是一种温度自动报警器的原理图.请回答下列问题: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(1)制作温度自动报警器时,温度计中的液体应选用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(选填“煤油”或“水银”),在温度计的玻璃管中封入一段金属丝,电源的两极分别与液体和金属丝相连.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05674" y="4181173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水银</a:t>
            </a:r>
          </a:p>
        </p:txBody>
      </p:sp>
      <p:pic>
        <p:nvPicPr>
          <p:cNvPr id="834" name="2019-17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21" y="1027033"/>
            <a:ext cx="2606971" cy="197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610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沪科九年级</a:t>
            </a:r>
          </a:p>
        </p:txBody>
      </p:sp>
      <p:sp>
        <p:nvSpPr>
          <p:cNvPr id="3" name="矩形 2"/>
          <p:cNvSpPr/>
          <p:nvPr/>
        </p:nvSpPr>
        <p:spPr>
          <a:xfrm>
            <a:off x="989201" y="1547218"/>
            <a:ext cx="10551056" cy="378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(2)液体温度计是根据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的性质工作的,温度计在电路中相当于一个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;电磁铁的工作原理是电流的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效应. </a:t>
            </a:r>
          </a:p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(3)如果控制电路中的电源左端是正极,则通电时,电磁铁的左端为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极. </a:t>
            </a:r>
          </a:p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(4)若将温度计上端的金属丝向下调整,则报警器的报警温度将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(选填“升高”或“降低”).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241248" y="1808264"/>
            <a:ext cx="2040943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液体热胀冷缩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65068" y="2503115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开关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73611" y="2503115"/>
            <a:ext cx="49404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19314" y="3302130"/>
            <a:ext cx="126989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S(或南)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516776" y="3982372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降低</a:t>
            </a:r>
          </a:p>
        </p:txBody>
      </p:sp>
    </p:spTree>
    <p:extLst>
      <p:ext uri="{BB962C8B-B14F-4D97-AF65-F5344CB8AC3E}">
        <p14:creationId xmlns:p14="http://schemas.microsoft.com/office/powerpoint/2010/main" val="13386569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安培定则的应用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-1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5" name="圆角矩形 36"/>
          <p:cNvSpPr/>
          <p:nvPr/>
        </p:nvSpPr>
        <p:spPr>
          <a:xfrm>
            <a:off x="625394" y="1260767"/>
            <a:ext cx="11010102" cy="464292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10788" y="1497677"/>
            <a:ext cx="10434232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5.[2020河南省实验中学三模]一条形磁铁放在水平桌面上,并始终处于静止状态;电磁铁(内置铁芯)置于条形磁铁附近并正对条形磁铁,如图所示.下列叙述中正确的是(   )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A.闭合开关前,电磁铁与条形磁铁间没有力的作用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B.闭合开关后,条形磁铁受到桌面向左的摩擦力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C.闭合开关,滑片P向b端移动时,条形磁铁受到的摩擦力将会变小</a:t>
            </a:r>
          </a:p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D.闭合开关,滑片P向a端移动的过程中,条形磁铁受到的摩擦力的方向将改变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10575" y="865713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29192" y="2741930"/>
            <a:ext cx="551743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C</a:t>
            </a:r>
          </a:p>
        </p:txBody>
      </p:sp>
      <p:pic>
        <p:nvPicPr>
          <p:cNvPr id="703" name="河南3模-6.jpg" descr="id:2147494762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245" y="2627604"/>
            <a:ext cx="3718711" cy="173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0515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6904091" y="905720"/>
            <a:ext cx="3387919" cy="1476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【命题总结】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(1)电磁波的应用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(2)电磁波的波速与频率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3103329"/>
            <a:ext cx="11051371" cy="332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【一题通关】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3.如图所示,电磁波是个大家族,我们生活在电磁波的海洋中.请回答下列问题: 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(1)降落在月球背面的“嫦娥四号”探测器是利用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(选填“无线电波”或“红外线”)向地球传递信息的. 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(2)电视遥控器是利用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(选填“红外线”“紫外线”“X射线”或“γ射线”)工作的.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249486" y="4164659"/>
            <a:ext cx="142218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无线电波</a:t>
            </a:r>
          </a:p>
        </p:txBody>
      </p:sp>
      <p:pic>
        <p:nvPicPr>
          <p:cNvPr id="835" name="18WHLWJJZKBWL104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39" y="1220118"/>
            <a:ext cx="6089492" cy="17714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709187" y="5256477"/>
            <a:ext cx="111280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红外线</a:t>
            </a:r>
          </a:p>
        </p:txBody>
      </p:sp>
    </p:spTree>
    <p:extLst>
      <p:ext uri="{BB962C8B-B14F-4D97-AF65-F5344CB8AC3E}">
        <p14:creationId xmlns:p14="http://schemas.microsoft.com/office/powerpoint/2010/main" val="18813497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</p:txBody>
      </p:sp>
      <p:sp>
        <p:nvSpPr>
          <p:cNvPr id="3" name="矩形 2"/>
          <p:cNvSpPr/>
          <p:nvPr/>
        </p:nvSpPr>
        <p:spPr>
          <a:xfrm>
            <a:off x="500950" y="1558651"/>
            <a:ext cx="10472962" cy="378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(3)移动电话(手机)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(选填“能”或“不能”)发射电磁波. </a:t>
            </a:r>
          </a:p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(4)电磁波在真空中的传播速度约为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    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m/s;真空中,可见光的频率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(选填“大于”或“小于”)无线电波的频率. </a:t>
            </a:r>
          </a:p>
          <a:p>
            <a:pPr algn="l" fontAlgn="auto">
              <a:lnSpc>
                <a:spcPct val="20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(5)钞票上有用荧光物质印刷的文字,在可见光下肉眼是看不见的,但用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　　 照射后会产生可见光,这是一种防伪措施.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253317" y="1785399"/>
            <a:ext cx="49404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18701" y="2468817"/>
            <a:ext cx="1375698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3.0×10</a:t>
            </a:r>
            <a:r>
              <a:rPr lang="zh-CN" altLang="en-US" sz="2400" b="1" kern="100" baseline="300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17772" y="3221466"/>
            <a:ext cx="97078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923123" y="3937912"/>
            <a:ext cx="111280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紫外线</a:t>
            </a:r>
          </a:p>
        </p:txBody>
      </p:sp>
    </p:spTree>
    <p:extLst>
      <p:ext uri="{BB962C8B-B14F-4D97-AF65-F5344CB8AC3E}">
        <p14:creationId xmlns:p14="http://schemas.microsoft.com/office/powerpoint/2010/main" val="15740315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4" grpId="0"/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人教九年级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6937742" y="826326"/>
            <a:ext cx="3387919" cy="1938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【命题总结】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(1)光的反射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(2)电磁波</a:t>
            </a:r>
          </a:p>
          <a:p>
            <a:pPr algn="l">
              <a:lnSpc>
                <a:spcPct val="125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(3)导体与绝缘体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2211582"/>
            <a:ext cx="11051371" cy="4432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25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【一题通关】</a:t>
            </a:r>
            <a:endParaRPr lang="zh-CN" altLang="en-US" sz="2400">
              <a:solidFill>
                <a:srgbClr val="FF0000"/>
              </a:solidFill>
              <a:latin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4.如图所示,光导纤维是很细的玻璃丝,光从光导纤维的一端射入,从另一端射出,这样就可以把它携带的信息传到远方.请回答下列问题: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(1)光从光导纤维的一端射入,在其内壁上经多次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,把信息传到远方. 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(2)光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(选填“属于”或“不属于”)电磁波. 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(3)在常温下,光导纤维是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(选填“导体”“绝缘体”“半导体”或“超导体”);光在光导纤维中传播的速度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(选填“大于”“等于”或“小于”) 3.0×10</a:t>
            </a:r>
            <a:r>
              <a:rPr lang="zh-CN" altLang="en-US" sz="2400" baseline="3000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m/s. 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351708" y="3847721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反射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15229" y="4404745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属于</a:t>
            </a:r>
          </a:p>
        </p:txBody>
      </p:sp>
      <p:pic>
        <p:nvPicPr>
          <p:cNvPr id="836" name="2019-18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590" y="933031"/>
            <a:ext cx="4024106" cy="149450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5215" y="4941444"/>
            <a:ext cx="111280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绝缘体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50761" y="5531496"/>
            <a:ext cx="80342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小于</a:t>
            </a:r>
          </a:p>
        </p:txBody>
      </p:sp>
    </p:spTree>
    <p:extLst>
      <p:ext uri="{BB962C8B-B14F-4D97-AF65-F5344CB8AC3E}">
        <p14:creationId xmlns:p14="http://schemas.microsoft.com/office/powerpoint/2010/main" val="155435265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4" grpId="0"/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880314"/>
            <a:ext cx="11051371" cy="2861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考法总结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有关该实验,有如下命题点: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实验器材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】磁性不同的蹄形磁体、导线、金属棒、灵敏电流计、开关等.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2.【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实验装置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】如图所示.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88" name="18WHLWJJZKBWL203.jpg" descr="id:214749436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835" y="2877851"/>
            <a:ext cx="3585378" cy="283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75081"/>
      </p:ext>
    </p:extLst>
  </p:cSld>
  <p:clrMapOvr>
    <a:masterClrMapping/>
  </p:clrMapOvr>
  <p:transition spd="med"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742488"/>
            <a:ext cx="11051371" cy="6186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3.【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设计与进行实验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(1)实验步骤: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①将金属棒、开关和灵敏电流计用导线连接起来,将金属棒放置在蹄形磁体中间;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②闭合开关,保持金属棒与蹄形磁体相对静止,观察灵敏电流计的指针偏转情况并记录;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③保持开关闭合,让金属棒在蹄形磁体中间沿不同的方向运动,观察灵敏电流计的指针偏转情况并记录;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④更换磁性更强的蹄形磁体,重复步骤②③.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(2)金属棒的材料不能是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铁、钴、镍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,避免因磁化而影响实验结论.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(3)本实验通过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灵敏电流计指针的偏转情况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说明电路中是否产生感应电流和产生的感应电流的大小.</a:t>
            </a:r>
          </a:p>
        </p:txBody>
      </p:sp>
    </p:spTree>
    <p:extLst>
      <p:ext uri="{BB962C8B-B14F-4D97-AF65-F5344CB8AC3E}">
        <p14:creationId xmlns:p14="http://schemas.microsoft.com/office/powerpoint/2010/main" val="1931262763"/>
      </p:ext>
    </p:extLst>
  </p:cSld>
  <p:clrMapOvr>
    <a:masterClrMapping/>
  </p:clrMapOvr>
  <p:transition spd="med"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1167401"/>
            <a:ext cx="11051371" cy="452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(4)感应电流的方向与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磁场方向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导体运动方向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有关.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①如果只把磁体的N、S极对调,灵敏电流计的指针偏转方向将相反;如果只让金属棒向相反方向做切割磁感线运动,灵敏电流计的指针偏转方向也将相反;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②如果把磁体的N、S极对调,并让金属棒向相反方向做切割磁感线运动,灵敏电流计指针偏转方向不变;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③由控制变量法可知,若要探究感应电流方向与磁场方向的关系,应控制金属棒运动方向不变,改变磁场方向;若要探究感应电流方向与导体运动方向的关系,应控制磁场方向不变,改变导体运动方向.</a:t>
            </a:r>
          </a:p>
        </p:txBody>
      </p:sp>
    </p:spTree>
    <p:extLst>
      <p:ext uri="{BB962C8B-B14F-4D97-AF65-F5344CB8AC3E}">
        <p14:creationId xmlns:p14="http://schemas.microsoft.com/office/powerpoint/2010/main" val="2689591289"/>
      </p:ext>
    </p:extLst>
  </p:cSld>
  <p:clrMapOvr>
    <a:masterClrMapping/>
  </p:clrMapOvr>
  <p:transition spd="med">
    <p:wipe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742488"/>
            <a:ext cx="11300894" cy="6186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(5)感应电流的大小与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磁场强弱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导体运动速度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有关.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①如果只让金属棒切割磁感线运动的速度增大,则感应电流增大,灵敏电流计的指针偏转角度会增大;如果只增强磁体的磁性,则感应电流增大,灵敏电流计的指针偏转角度会增大.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②由控制变量法可知,若要探究感应电流大小与磁场强弱的关系,应控制金属棒运动速度不变,改变磁场强弱;若要探究感应电流大小与导体运动速度的关系,应控制磁场强弱不变,改变导体运动速度.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交流与反思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】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(1)实验时如果增加金属棒切割磁感线的长度,则灵敏电流计的指针偏转角度会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增大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(2)实验过程中灵敏电流计的指针偏转不明显,可以采取的改善方法: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增大金属棒切割磁感线的速度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或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换用磁性更强的磁体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或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增加切割磁感线的金属棒的长度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等.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809878"/>
      </p:ext>
    </p:extLst>
  </p:cSld>
  <p:clrMapOvr>
    <a:masterClrMapping/>
  </p:clrMapOvr>
  <p:transition spd="med">
    <p:wipe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456506" y="894922"/>
            <a:ext cx="11278037" cy="507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(3)闭合开关,金属棒做切割磁感线运动时,将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机械能转化为电能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,这是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电磁感应现象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,这一原理在生活中的应用有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动圈式话筒、发电机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等.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(4)实验中,若金属棒无论怎样移动,发现灵敏电流计的指针都不偏转,出现这种情况的原因可能是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开关未闭合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(5)实验中,闭合开关后,若金属棒不动,左右移动磁体,金属棒切割了磁感线,电路中会产生感应电流.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(6)若将图中的灵敏电流计换成电源,就可以用来研究磁场对通电导体的作用.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5.【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实验结论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闭合电路的一部分导体在磁场中做切割磁感线运动时,导体中就会产生感应电流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1850055"/>
      </p:ext>
    </p:extLst>
  </p:cSld>
  <p:clrMapOvr>
    <a:masterClrMapping/>
  </p:clrMapOvr>
  <p:transition spd="med"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880314"/>
            <a:ext cx="11051371" cy="563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一题通关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在“探究感应电流产生条件”的实验中,小明将导体ab、开关、电流表和蹄形磁体按如图甲所示的方式进行安装.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   甲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基础设问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(1)实验中,通过观察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来判断电路中是否产生感应电流.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38394" y="5848434"/>
            <a:ext cx="307300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电流表指针是否偏转</a:t>
            </a:r>
          </a:p>
        </p:txBody>
      </p:sp>
      <p:pic>
        <p:nvPicPr>
          <p:cNvPr id="791" name="18WHLWJJZKBWL204.jpg" descr="id:214749438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559" y="2247786"/>
            <a:ext cx="2993635" cy="236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974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495871" y="742488"/>
            <a:ext cx="1119930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(2)小明闭合开关后进行了如下操作,其中一定能产生感应电流的是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(填序号).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A.只让导体ab在水平方向左右运动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B.只让导体ab在竖直方向上下运动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C.只让蹄形磁体在水平方向左右运动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D.只让蹄形磁体在竖直方向上下运动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(3)实验中小明发现实验现象不太明显,请提出一条改进措施: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___________________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         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(4)小明得到的实验结论是:闭合电路的一部分导体在磁场中做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运动时,电路中会产生感应电流.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(5)小明如果想探究电动机的工作原理,应对图甲中的实验装置做怎样的调整?　　　　　　　　　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                                                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479316" y="821245"/>
            <a:ext cx="621584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622178" y="3533323"/>
            <a:ext cx="307300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换用磁性较强的磁铁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65986" y="4658804"/>
            <a:ext cx="1848244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切割磁感线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1899" y="6261280"/>
            <a:ext cx="307300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将电流表换成电源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93964" y="4084631"/>
            <a:ext cx="366283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或增大导体运动的速度</a:t>
            </a:r>
          </a:p>
        </p:txBody>
      </p:sp>
    </p:spTree>
    <p:extLst>
      <p:ext uri="{BB962C8B-B14F-4D97-AF65-F5344CB8AC3E}">
        <p14:creationId xmlns:p14="http://schemas.microsoft.com/office/powerpoint/2010/main" val="415583345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安培定则的应用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-1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5" name="圆角矩形 36"/>
          <p:cNvSpPr/>
          <p:nvPr/>
        </p:nvSpPr>
        <p:spPr>
          <a:xfrm>
            <a:off x="259681" y="1260767"/>
            <a:ext cx="11585972" cy="5196773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75235" y="1624707"/>
            <a:ext cx="10954864" cy="1753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6.[2019四川宜宾]如图所示,固定的轻弹簧下端用细线竖直悬挂一条形磁体,当下方电路通电后,发现弹簧长度缩短了,请在括号中标出螺线管下端的极性(“N”或“S”)和电源上端的正、负极(“+”或“-”).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46450" y="887308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拓展练习</a:t>
            </a:r>
          </a:p>
        </p:txBody>
      </p:sp>
      <p:pic>
        <p:nvPicPr>
          <p:cNvPr id="704" name="20WJJCZQGWLKKK285.jpg" descr="id:214749476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612" y="3378347"/>
            <a:ext cx="3186015" cy="2663172"/>
          </a:xfrm>
          <a:prstGeom prst="rect">
            <a:avLst/>
          </a:prstGeom>
        </p:spPr>
      </p:pic>
      <p:pic>
        <p:nvPicPr>
          <p:cNvPr id="705" name="20WJJCZQGWLKKKDA285.jpg" descr="id:214749477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590" y="3550472"/>
            <a:ext cx="2775224" cy="231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578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1148981"/>
            <a:ext cx="11051371" cy="507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拓展设问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(6)小强也利用上述装置做同样的实验,在实验时,小强发现无论怎样移动导体ab,电流表指针都不偏转,原因可能是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;纠正错误之后,小强继续实验,当导体向左运动时,电流表指针向右偏转.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①小强认为,导体只要在磁场中运动,就会有感应电流产生,请你用实验操作及现象来说明小强的观点是错误的.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        　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;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②若将磁体的N、S极对换,导体向左运动,电流表指针向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偏转;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③实验完成,小强想进一步探究感应电流大小与导体运动速度的关系,应进行的实验操作是: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     　　　　　　　　　　　　　　　　　　　　　　　　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75528" y="2300503"/>
            <a:ext cx="307300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开关未闭合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95214" y="3927114"/>
            <a:ext cx="655298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让导体沿竖直方向运动,发现电流表指针不偏转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52339" y="4455557"/>
            <a:ext cx="711742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49513" y="5582308"/>
            <a:ext cx="978026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保持磁场强弱不变,改变导体运动速度,观察电流表指针偏转角度的大小</a:t>
            </a:r>
          </a:p>
        </p:txBody>
      </p:sp>
    </p:spTree>
    <p:extLst>
      <p:ext uri="{BB962C8B-B14F-4D97-AF65-F5344CB8AC3E}">
        <p14:creationId xmlns:p14="http://schemas.microsoft.com/office/powerpoint/2010/main" val="316290495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探究导体在磁场中运动时产生感应电流的条件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实验1</a:t>
            </a:r>
          </a:p>
        </p:txBody>
      </p:sp>
      <p:sp>
        <p:nvSpPr>
          <p:cNvPr id="3" name="矩形 2"/>
          <p:cNvSpPr/>
          <p:nvPr/>
        </p:nvSpPr>
        <p:spPr>
          <a:xfrm>
            <a:off x="660315" y="1561827"/>
            <a:ext cx="10098360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④小强将两个电流表(主要部件是永久磁铁和带有指针的线圈)G1和G2用导线连接起来,如图乙所示.当拨动G1的指针时,观察到G2的指针也会随之摆动,下列说法正确的是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.(填序号)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A.G1利用了电流的磁效应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B.G1利用电磁感应产生了电流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C.G2的指针摆动幅度一定大于G1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D.G2利用了磁场对通电导线的作用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70459" y="2736214"/>
            <a:ext cx="530156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</a:p>
        </p:txBody>
      </p:sp>
      <p:pic>
        <p:nvPicPr>
          <p:cNvPr id="845" name="18WHLWJJZKBWL205.jpg" descr="id:214749527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234" y="2736214"/>
            <a:ext cx="3974583" cy="313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3722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探究通电螺线管外部磁场的方向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880314"/>
            <a:ext cx="11051371" cy="2307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考法总结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有关该实验,有如下命题点: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实验装置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】如图所示.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49" name="18WHLWJJZKBWL198.jpg" descr="id:2147495303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962" y="2641577"/>
            <a:ext cx="3696489" cy="260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77011"/>
      </p:ext>
    </p:extLst>
  </p:cSld>
  <p:clrMapOvr>
    <a:masterClrMapping/>
  </p:clrMapOvr>
  <p:transition spd="med"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探究通电螺线管外部磁场的方向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274919" y="653567"/>
            <a:ext cx="11232958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2.【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设计与进行实验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(1)实验步骤: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①按照上图布置实验器材,把小磁针放置在螺线管四周不同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位置,闭合开关,等小磁针稳定后,在图上记录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小磁针N极的指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向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,如图.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②改变电源正、负极和螺线管的绕线方式,在以下四种情况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中进行实验,重复步骤①并进行记录.</a:t>
            </a:r>
          </a:p>
        </p:txBody>
      </p:sp>
      <p:pic>
        <p:nvPicPr>
          <p:cNvPr id="850" name="18WHLWJJZKBWL199.jpg" descr="id:214749531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147" y="1935929"/>
            <a:ext cx="2916810" cy="1726965"/>
          </a:xfrm>
          <a:prstGeom prst="rect">
            <a:avLst/>
          </a:prstGeom>
        </p:spPr>
      </p:pic>
      <p:pic>
        <p:nvPicPr>
          <p:cNvPr id="851" name="18WHLWJJZKBWL200.jpg" descr="id:2147495317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860" y="4272634"/>
            <a:ext cx="4601246" cy="146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38646"/>
      </p:ext>
    </p:extLst>
  </p:cSld>
  <p:clrMapOvr>
    <a:masterClrMapping/>
  </p:clrMapOvr>
  <p:transition spd="med">
    <p:wipe dir="d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探究通电螺线管外部磁场的方向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274919" y="948910"/>
            <a:ext cx="11232958" cy="507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(2)闭合开关,小磁针偏转,说明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通电螺线管周围存在磁场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,不管小磁针是否存在,通电螺线管周围的磁场都是存在的.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(3)步骤②是为了探究通电螺线管外部磁场方向的影响因素;若要探究通电螺线管外部磁场方向与电流方向的关系,可以通过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调换电源正、负极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来改变电流方向.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(4)根据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小磁针的指向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判断通电螺线管的极性与磁场方向,小磁针静止时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N极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的指向即为该点的磁场方向,这运用了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转换法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(5)通电螺线管磁场强弱的判断:如图,在玻璃板上均匀地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撒满铁屑,轻敲玻璃板,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铁屑分布密集的地方磁场强,稀疏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的地方磁场弱.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852" name="18WHLWJJZKBWL201.jpg" descr="id:214749532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1862" y="4232620"/>
            <a:ext cx="3146650" cy="179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22010"/>
      </p:ext>
    </p:extLst>
  </p:cSld>
  <p:clrMapOvr>
    <a:masterClrMapping/>
  </p:clrMapOvr>
  <p:transition spd="med">
    <p:wipe dir="d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探究通电螺线管外部磁场的方向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274919" y="1164860"/>
            <a:ext cx="11232958" cy="3970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(6)实验时轻敲玻璃板的目的: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减小铁屑与玻璃板的摩擦,使铁屑在磁场作用力的作用下有规则地排布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3.【交流与反思】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要探究通电螺线管周围磁场的强弱是否与电流大小有关,应对实验装置进行改进: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串联一个滑动变阻器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4.【实验结论】通电螺线管外部的磁场与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条形磁体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的磁场一样;通电螺线管两端的极性与</a:t>
            </a:r>
            <a:r>
              <a:rPr lang="zh-CN" altLang="en-US" sz="2400" u="wavyHeavy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螺线管中电流的方向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有关.</a:t>
            </a:r>
          </a:p>
        </p:txBody>
      </p:sp>
    </p:spTree>
    <p:extLst>
      <p:ext uri="{BB962C8B-B14F-4D97-AF65-F5344CB8AC3E}">
        <p14:creationId xmlns:p14="http://schemas.microsoft.com/office/powerpoint/2010/main" val="617387470"/>
      </p:ext>
    </p:extLst>
  </p:cSld>
  <p:clrMapOvr>
    <a:masterClrMapping/>
  </p:clrMapOvr>
  <p:transition spd="med">
    <p:wipe dir="d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探究通电螺线管外部磁场的方向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880314"/>
            <a:ext cx="11051371" cy="507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FF0000"/>
                </a:solidFill>
                <a:latin typeface="+mn-ea"/>
              </a:rPr>
              <a:t>一题通关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如图所示是“探究通电螺线管外部磁场特点”的实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验,小明将许多小磁针放在螺线管周围的不同位置,接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通电路后观察各小磁针静止时的指向(小磁针上涂黑的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是N极).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基础设问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(1)闭合开关后,小磁针偏转,说明通电螺线管周围存在磁场.此时,如果移走小磁针,该结论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(选填“成立”或“不成立”).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(2)观察上图发现,通电螺线管外部的磁场与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的磁场十分相似. 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01579" y="4816955"/>
            <a:ext cx="125650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成立</a:t>
            </a:r>
          </a:p>
        </p:txBody>
      </p:sp>
      <p:pic>
        <p:nvPicPr>
          <p:cNvPr id="855" name="18WHLWJJZKBWL202.jpg" descr="id:214749534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117" y="1455757"/>
            <a:ext cx="3315538" cy="238180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481236" y="5380966"/>
            <a:ext cx="148316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条形磁体</a:t>
            </a:r>
          </a:p>
        </p:txBody>
      </p:sp>
    </p:spTree>
    <p:extLst>
      <p:ext uri="{BB962C8B-B14F-4D97-AF65-F5344CB8AC3E}">
        <p14:creationId xmlns:p14="http://schemas.microsoft.com/office/powerpoint/2010/main" val="372584601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探究通电螺线管外部磁场的方向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pPr algn="ctr"/>
            <a:r>
              <a:rPr lang="zh-CN" altLang="en-US">
                <a:solidFill>
                  <a:schemeClr val="bg1"/>
                </a:solidFill>
                <a:sym typeface="+mn-lt"/>
              </a:rPr>
              <a:t>实验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3" name="矩形 2"/>
          <p:cNvSpPr/>
          <p:nvPr/>
        </p:nvSpPr>
        <p:spPr>
          <a:xfrm>
            <a:off x="569521" y="742487"/>
            <a:ext cx="11051371" cy="563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(3)小磁针的作用: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(4)为了增强通电螺线管的磁性,可以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            　　　　　　　　　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(5)小明对调电源正、负极重新实验,发现小磁针静止时N极指向都与原来相反,这说明通电螺线管外部磁场方向与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   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有关.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(6)图中,通电螺线管左端为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 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极,电源A端为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极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【拓展设问】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(7)如果要探究“通电螺线管磁场强弱与电流大小的关系”,应在如图所示的电路的基础上做怎样的改进?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(8)本实验还可以用铁屑的分布来反映通电螺线管的磁场分布,铁屑与小磁针相比,小磁针效果更好,理由是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.(写出一条即可)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69824" y="849827"/>
            <a:ext cx="2186655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显示磁场方向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66956" y="1379540"/>
            <a:ext cx="567044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在通电螺线管中插入一根铁棒(合理即可)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78070" y="2474533"/>
            <a:ext cx="3139666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螺线管中的电流方向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10455" y="3058233"/>
            <a:ext cx="125650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S(或南)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50756" y="3058233"/>
            <a:ext cx="125650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正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82519" y="4668331"/>
            <a:ext cx="4310454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串联一个滑动变阻器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77759" y="5781109"/>
            <a:ext cx="5615844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小磁针能更好地显示出各点的磁场方向</a:t>
            </a:r>
          </a:p>
        </p:txBody>
      </p:sp>
      <p:pic>
        <p:nvPicPr>
          <p:cNvPr id="14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796764" y="11165885"/>
            <a:ext cx="406347" cy="342979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89180067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电磁铁、电磁继电器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738409" y="1726330"/>
            <a:ext cx="10923118" cy="341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7.[2011河南,7]如图是一种“闯红灯违规证据模拟器”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的工作原理图,光控开关接收到红光时会自动闭合,压敏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电阻若同时受到车的压力,其阻值变小,电磁铁的磁性因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电路中电流的改变而变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(选填“强”或“弱”),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当电流变化到一定值时,衔铁与触点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(选填“1”或“2”)接触,电控照相机工作,拍摄违规车辆.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85694" y="3424078"/>
            <a:ext cx="142538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强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77112" y="4000791"/>
            <a:ext cx="1377771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2</a:t>
            </a:r>
          </a:p>
        </p:txBody>
      </p:sp>
      <p:pic>
        <p:nvPicPr>
          <p:cNvPr id="707" name="HN4A.jpg" descr="id:214749479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481" y="1726329"/>
            <a:ext cx="3169507" cy="215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774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电磁铁、电磁继电器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42186" y="4578775"/>
            <a:ext cx="1425389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L</a:t>
            </a:r>
            <a:r>
              <a:rPr lang="en-US" altLang="zh-CN" sz="2400" b="1" kern="100" baseline="-250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2</a:t>
            </a:r>
            <a:endParaRPr lang="en-US" altLang="zh-CN" sz="2400" b="1" kern="100" baseline="-2500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02854" y="1237267"/>
            <a:ext cx="10712960" cy="45241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8.[2013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河南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,22(1)]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小强利用压力传感器、电磁继电器、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阻值可调的电阻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等元件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设计了一个汽车超载自动报警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电路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他了解到这种压力传感器所受压力越大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输出的电压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U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就越大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闭合开关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当继电器线圈中的</a:t>
            </a:r>
          </a:p>
          <a:p>
            <a:pPr indent="0" fontAlgn="auto">
              <a:lnSpc>
                <a:spcPct val="150000"/>
              </a:lnSpc>
            </a:pP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电流大于或等于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 mA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衔铁被吸合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已知传感器的输出电压</a:t>
            </a:r>
            <a:r>
              <a:rPr lang="en-US" sz="2400" b="0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U 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即为继电器控制电路的电源电压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车辆不超载时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工作电路中绿灯亮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当传感器所受压力增大到一定程度时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红灯亮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说明汽车超载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请你判断灯</a:t>
            </a:r>
            <a:r>
              <a:rPr lang="en-US" sz="2400" b="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选填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“L</a:t>
            </a:r>
            <a:r>
              <a:rPr lang="en-US" sz="2400" b="0" baseline="-25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“L</a:t>
            </a:r>
            <a:r>
              <a:rPr lang="en-US" sz="2400" b="0" baseline="-25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”)</a:t>
            </a:r>
            <a:r>
              <a:rPr lang="zh-CN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是红灯</a:t>
            </a:r>
            <a:r>
              <a:rPr lang="en-US" sz="2400" b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08" name="HL16.jpg" descr="id:214749479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258" y="1524988"/>
            <a:ext cx="2988556" cy="188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1581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电磁装置的辨识及应用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>
                <a:solidFill>
                  <a:schemeClr val="bg1"/>
                </a:solidFill>
                <a:sym typeface="+mn-lt"/>
              </a:rPr>
              <a:t>4</a:t>
            </a:r>
          </a:p>
        </p:txBody>
      </p:sp>
      <p:sp>
        <p:nvSpPr>
          <p:cNvPr id="6" name="矩形 5"/>
          <p:cNvSpPr/>
          <p:nvPr/>
        </p:nvSpPr>
        <p:spPr>
          <a:xfrm>
            <a:off x="481267" y="1112778"/>
            <a:ext cx="10895182" cy="452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9.[2016河南,21(1)]电动机是电动汽车的核心部件,电动机正常工作时,电能转化为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能,电动机的工作原理是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10.[2015河南,15]如图为实验室常用电流表的内部结构图.多匝金属线圈悬置在磁体的两极间,线圈与一根指针相连.当线圈中有电流通过时,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它受力转动带动指针偏转,便可显示出电流的大小.下列与此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工作原理相同的电器设备是   (    )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A.电烙铁	       B.电铃	     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C.发电机	       D.电动机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20608" y="1724425"/>
            <a:ext cx="4706007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通电导体在磁场中受到力的作用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00313" y="1724425"/>
            <a:ext cx="1094598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机械  </a:t>
            </a:r>
          </a:p>
        </p:txBody>
      </p:sp>
      <p:pic>
        <p:nvPicPr>
          <p:cNvPr id="710" name="HN-9.jpg" descr="id:214749481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002" y="2886744"/>
            <a:ext cx="2637447" cy="23100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58069" y="3996981"/>
            <a:ext cx="540950" cy="4604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  <a:sym typeface="+mn-ea"/>
              </a:rPr>
              <a:t>D  </a:t>
            </a:r>
          </a:p>
        </p:txBody>
      </p:sp>
    </p:spTree>
    <p:extLst>
      <p:ext uri="{BB962C8B-B14F-4D97-AF65-F5344CB8AC3E}">
        <p14:creationId xmlns:p14="http://schemas.microsoft.com/office/powerpoint/2010/main" val="266158514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7960601-3410-4198-bc24-a004e682b8d0}"/>
  <p:tag name="TABLE_ENDDRAG_ORIGIN_RECT" val="876*390"/>
  <p:tag name="TABLE_ENDDRAG_RECT" val="45*129*876*39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7337</Words>
  <Application>Microsoft Office PowerPoint</Application>
  <PresentationFormat>自定义</PresentationFormat>
  <Paragraphs>639</Paragraphs>
  <Slides>67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6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</cp:revision>
  <dcterms:created xsi:type="dcterms:W3CDTF">2021-02-25T07:21:18Z</dcterms:created>
  <dcterms:modified xsi:type="dcterms:W3CDTF">2021-02-25T07:22:33Z</dcterms:modified>
</cp:coreProperties>
</file>