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vml" ContentType="application/vnd.openxmlformats-officedocument.vmlDrawing"/>
  <Default Extension="docx" ContentType="application/vnd.openxmlformats-officedocument.wordprocessingml.document"/>
  <Default Extension="emf" ContentType="image/x-emf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 bookmarkIdSeed="2">
  <p:sldMasterIdLst>
    <p:sldMasterId id="2147483648" r:id="rId1"/>
  </p:sldMasterIdLst>
  <p:notesMasterIdLst>
    <p:notesMasterId r:id="rId2"/>
  </p:notesMasterIdLst>
  <p:handoutMasterIdLst>
    <p:handoutMasterId r:id="rId3"/>
  </p:handoutMasterIdLst>
  <p:sldIdLst>
    <p:sldId id="261" r:id="rId4"/>
    <p:sldId id="260" r:id="rId5"/>
    <p:sldId id="339" r:id="rId6"/>
    <p:sldId id="265" r:id="rId7"/>
    <p:sldId id="416" r:id="rId8"/>
    <p:sldId id="306" r:id="rId9"/>
    <p:sldId id="343" r:id="rId10"/>
    <p:sldId id="417" r:id="rId11"/>
    <p:sldId id="344" r:id="rId12"/>
    <p:sldId id="345" r:id="rId13"/>
    <p:sldId id="346" r:id="rId14"/>
    <p:sldId id="348" r:id="rId15"/>
    <p:sldId id="418" r:id="rId16"/>
    <p:sldId id="290" r:id="rId17"/>
    <p:sldId id="324" r:id="rId18"/>
    <p:sldId id="359" r:id="rId19"/>
    <p:sldId id="360" r:id="rId20"/>
    <p:sldId id="361" r:id="rId21"/>
    <p:sldId id="362" r:id="rId22"/>
    <p:sldId id="366" r:id="rId23"/>
    <p:sldId id="410" r:id="rId24"/>
    <p:sldId id="411" r:id="rId25"/>
    <p:sldId id="412" r:id="rId26"/>
    <p:sldId id="413" r:id="rId27"/>
    <p:sldId id="414" r:id="rId28"/>
    <p:sldId id="374" r:id="rId29"/>
    <p:sldId id="367" r:id="rId30"/>
    <p:sldId id="368" r:id="rId31"/>
    <p:sldId id="402" r:id="rId32"/>
    <p:sldId id="403" r:id="rId33"/>
    <p:sldId id="406" r:id="rId34"/>
    <p:sldId id="404" r:id="rId35"/>
    <p:sldId id="419" r:id="rId36"/>
    <p:sldId id="407" r:id="rId37"/>
    <p:sldId id="420" r:id="rId38"/>
    <p:sldId id="421" r:id="rId39"/>
    <p:sldId id="283" r:id="rId40"/>
  </p:sldIdLst>
  <p:sldSz cx="12190095" cy="6859270"/>
  <p:notesSz cx="6858000" cy="9144000"/>
  <p:custDataLst>
    <p:tags r:id="rId41"/>
  </p:custDataLst>
  <p:defaultTextStyle>
    <a:defPPr>
      <a:defRPr lang="zh-CN"/>
    </a:defPPr>
    <a:lvl1pPr marL="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1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7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3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5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1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2" autoAdjust="0"/>
    <p:restoredTop sz="94712" autoAdjust="0"/>
  </p:normalViewPr>
  <p:slideViewPr>
    <p:cSldViewPr>
      <p:cViewPr>
        <p:scale>
          <a:sx n="100" d="100"/>
          <a:sy n="100" d="100"/>
        </p:scale>
        <p:origin x="-402" y="-258"/>
      </p:cViewPr>
      <p:guideLst>
        <p:guide orient="horz" pos="216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34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slide" Target="slides/slide10.xml" /><Relationship Id="rId14" Type="http://schemas.openxmlformats.org/officeDocument/2006/relationships/slide" Target="slides/slide11.xml" /><Relationship Id="rId15" Type="http://schemas.openxmlformats.org/officeDocument/2006/relationships/slide" Target="slides/slide12.xml" /><Relationship Id="rId16" Type="http://schemas.openxmlformats.org/officeDocument/2006/relationships/slide" Target="slides/slide13.xml" /><Relationship Id="rId17" Type="http://schemas.openxmlformats.org/officeDocument/2006/relationships/slide" Target="slides/slide14.xml" /><Relationship Id="rId18" Type="http://schemas.openxmlformats.org/officeDocument/2006/relationships/slide" Target="slides/slide15.xml" /><Relationship Id="rId19" Type="http://schemas.openxmlformats.org/officeDocument/2006/relationships/slide" Target="slides/slide16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7.xml" /><Relationship Id="rId21" Type="http://schemas.openxmlformats.org/officeDocument/2006/relationships/slide" Target="slides/slide18.xml" /><Relationship Id="rId22" Type="http://schemas.openxmlformats.org/officeDocument/2006/relationships/slide" Target="slides/slide19.xml" /><Relationship Id="rId23" Type="http://schemas.openxmlformats.org/officeDocument/2006/relationships/slide" Target="slides/slide20.xml" /><Relationship Id="rId24" Type="http://schemas.openxmlformats.org/officeDocument/2006/relationships/slide" Target="slides/slide21.xml" /><Relationship Id="rId25" Type="http://schemas.openxmlformats.org/officeDocument/2006/relationships/slide" Target="slides/slide22.xml" /><Relationship Id="rId26" Type="http://schemas.openxmlformats.org/officeDocument/2006/relationships/slide" Target="slides/slide23.xml" /><Relationship Id="rId27" Type="http://schemas.openxmlformats.org/officeDocument/2006/relationships/slide" Target="slides/slide24.xml" /><Relationship Id="rId28" Type="http://schemas.openxmlformats.org/officeDocument/2006/relationships/slide" Target="slides/slide25.xml" /><Relationship Id="rId29" Type="http://schemas.openxmlformats.org/officeDocument/2006/relationships/slide" Target="slides/slide26.xml" /><Relationship Id="rId3" Type="http://schemas.openxmlformats.org/officeDocument/2006/relationships/handoutMaster" Target="handoutMasters/handoutMaster1.xml" /><Relationship Id="rId30" Type="http://schemas.openxmlformats.org/officeDocument/2006/relationships/slide" Target="slides/slide27.xml" /><Relationship Id="rId31" Type="http://schemas.openxmlformats.org/officeDocument/2006/relationships/slide" Target="slides/slide28.xml" /><Relationship Id="rId32" Type="http://schemas.openxmlformats.org/officeDocument/2006/relationships/slide" Target="slides/slide29.xml" /><Relationship Id="rId33" Type="http://schemas.openxmlformats.org/officeDocument/2006/relationships/slide" Target="slides/slide30.xml" /><Relationship Id="rId34" Type="http://schemas.openxmlformats.org/officeDocument/2006/relationships/slide" Target="slides/slide31.xml" /><Relationship Id="rId35" Type="http://schemas.openxmlformats.org/officeDocument/2006/relationships/slide" Target="slides/slide32.xml" /><Relationship Id="rId36" Type="http://schemas.openxmlformats.org/officeDocument/2006/relationships/slide" Target="slides/slide33.xml" /><Relationship Id="rId37" Type="http://schemas.openxmlformats.org/officeDocument/2006/relationships/slide" Target="slides/slide34.xml" /><Relationship Id="rId38" Type="http://schemas.openxmlformats.org/officeDocument/2006/relationships/slide" Target="slides/slide35.xml" /><Relationship Id="rId39" Type="http://schemas.openxmlformats.org/officeDocument/2006/relationships/slide" Target="slides/slide36.xml" /><Relationship Id="rId4" Type="http://schemas.openxmlformats.org/officeDocument/2006/relationships/slide" Target="slides/slide1.xml" /><Relationship Id="rId40" Type="http://schemas.openxmlformats.org/officeDocument/2006/relationships/slide" Target="slides/slide37.xml" /><Relationship Id="rId41" Type="http://schemas.openxmlformats.org/officeDocument/2006/relationships/tags" Target="tags/tag63.xml" /><Relationship Id="rId42" Type="http://schemas.openxmlformats.org/officeDocument/2006/relationships/presProps" Target="presProps.xml" /><Relationship Id="rId43" Type="http://schemas.openxmlformats.org/officeDocument/2006/relationships/viewProps" Target="viewProps.xml" /><Relationship Id="rId44" Type="http://schemas.openxmlformats.org/officeDocument/2006/relationships/theme" Target="theme/theme1.xml" /><Relationship Id="rId45" Type="http://schemas.openxmlformats.org/officeDocument/2006/relationships/tableStyles" Target="tableStyles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drawings/_rels/vmlDrawing1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7.emf" /><Relationship Id="rId2" Type="http://schemas.openxmlformats.org/officeDocument/2006/relationships/image" Target="../media/image8.emf" /></Relationships>
</file>

<file path=ppt/drawings/_rels/vmlDrawing2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9.emf" /></Relationships>
</file>

<file path=ppt/drawings/_rels/vmlDrawing3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3.emf" /></Relationships>
</file>

<file path=ppt/drawings/_rels/vmlDrawing4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8.emf" /><Relationship Id="rId2" Type="http://schemas.openxmlformats.org/officeDocument/2006/relationships/image" Target="../media/image20.emf" /></Relationships>
</file>

<file path=ppt/drawings/_rels/vmlDrawing5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1.emf" /></Relationships>
</file>

<file path=ppt/drawings/_rels/vmlDrawing6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2.emf" /></Relationships>
</file>

<file path=ppt/drawings/_rels/vmlDrawing7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4.emf" /><Relationship Id="rId2" Type="http://schemas.openxmlformats.org/officeDocument/2006/relationships/image" Target="../media/image25.emf" /></Relationships>
</file>

<file path=ppt/drawings/_rels/vmlDrawing8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9.emf" /></Relationships>
</file>

<file path=ppt/drawings/_rels/vmlDrawing9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0.emf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C0901-3DCA-48F9-B0CB-D8F0D1E6B36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4D9095-D5A4-4D04-8CEB-69FB25E1308C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84836C-7D3D-44DD-AD4F-98DBA4D10582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C9960B-A742-4F79-9BC8-14A4E9893419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1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9.xml" /><Relationship Id="rId2" Type="http://schemas.openxmlformats.org/officeDocument/2006/relationships/notesMaster" Target="../notesMasters/notesMaster1.xml" /></Relationships>
</file>

<file path=ppt/notesSlides/_rels/notesSlide1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0.xml" /><Relationship Id="rId2" Type="http://schemas.openxmlformats.org/officeDocument/2006/relationships/notesMaster" Target="../notesMasters/notesMaster1.xml" /></Relationships>
</file>

<file path=ppt/notesSlides/_rels/notesSlide1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1.xml" /><Relationship Id="rId2" Type="http://schemas.openxmlformats.org/officeDocument/2006/relationships/notesMaster" Target="../notesMasters/notesMaster1.xml" /></Relationships>
</file>

<file path=ppt/notesSlides/_rels/notesSlide1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2.xml" /><Relationship Id="rId2" Type="http://schemas.openxmlformats.org/officeDocument/2006/relationships/notesMaster" Target="../notesMasters/notesMaster1.xml" /></Relationships>
</file>

<file path=ppt/notesSlides/_rels/notesSlide1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3.xml" /><Relationship Id="rId2" Type="http://schemas.openxmlformats.org/officeDocument/2006/relationships/notesMaster" Target="../notesMasters/notesMaster1.xml" /></Relationships>
</file>

<file path=ppt/notesSlides/_rels/notesSlide1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4.xml" /><Relationship Id="rId2" Type="http://schemas.openxmlformats.org/officeDocument/2006/relationships/notesMaster" Target="../notesMasters/notesMaster1.xml" /></Relationships>
</file>

<file path=ppt/notesSlides/_rels/notesSlide1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5.xml" /><Relationship Id="rId2" Type="http://schemas.openxmlformats.org/officeDocument/2006/relationships/notesMaster" Target="../notesMasters/notesMaster1.xml" /></Relationships>
</file>

<file path=ppt/notesSlides/_rels/notesSlide1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6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4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5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6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7.xml" /><Relationship Id="rId2" Type="http://schemas.openxmlformats.org/officeDocument/2006/relationships/notesMaster" Target="../notesMasters/notesMaster1.xml" /></Relationships>
</file>

<file path=ppt/notesSlides/_rels/notesSlide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8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18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.xml" /><Relationship Id="rId2" Type="http://schemas.openxmlformats.org/officeDocument/2006/relationships/tags" Target="../tags/tag2.xml" /><Relationship Id="rId3" Type="http://schemas.openxmlformats.org/officeDocument/2006/relationships/tags" Target="../tags/tag3.xml" /><Relationship Id="rId4" Type="http://schemas.openxmlformats.org/officeDocument/2006/relationships/tags" Target="../tags/tag4.xml" /><Relationship Id="rId5" Type="http://schemas.openxmlformats.org/officeDocument/2006/relationships/tags" Target="../tags/tag5.xml" /><Relationship Id="rId6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8.xml" /><Relationship Id="rId2" Type="http://schemas.openxmlformats.org/officeDocument/2006/relationships/tags" Target="../tags/tag49.xml" /><Relationship Id="rId3" Type="http://schemas.openxmlformats.org/officeDocument/2006/relationships/tags" Target="../tags/tag50.xml" /><Relationship Id="rId4" Type="http://schemas.openxmlformats.org/officeDocument/2006/relationships/tags" Target="../tags/tag51.xml" /><Relationship Id="rId5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52.xml" /><Relationship Id="rId2" Type="http://schemas.openxmlformats.org/officeDocument/2006/relationships/tags" Target="../tags/tag53.xml" /><Relationship Id="rId3" Type="http://schemas.openxmlformats.org/officeDocument/2006/relationships/tags" Target="../tags/tag54.xml" /><Relationship Id="rId4" Type="http://schemas.openxmlformats.org/officeDocument/2006/relationships/tags" Target="../tags/tag55.xml" /><Relationship Id="rId5" Type="http://schemas.openxmlformats.org/officeDocument/2006/relationships/tags" Target="../tags/tag56.xml" /><Relationship Id="rId6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6.xml" /><Relationship Id="rId2" Type="http://schemas.openxmlformats.org/officeDocument/2006/relationships/tags" Target="../tags/tag7.xml" /><Relationship Id="rId3" Type="http://schemas.openxmlformats.org/officeDocument/2006/relationships/tags" Target="../tags/tag8.xml" /><Relationship Id="rId4" Type="http://schemas.openxmlformats.org/officeDocument/2006/relationships/tags" Target="../tags/tag9.xml" /><Relationship Id="rId5" Type="http://schemas.openxmlformats.org/officeDocument/2006/relationships/tags" Target="../tags/tag10.xml" /><Relationship Id="rId6" Type="http://schemas.openxmlformats.org/officeDocument/2006/relationships/slideMaster" Target="../slideMasters/slideMaster1.xml" /></Relationships>
</file>

<file path=ppt/slideLayouts/_rels/slideLayout2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1.xml" /><Relationship Id="rId2" Type="http://schemas.openxmlformats.org/officeDocument/2006/relationships/tags" Target="../tags/tag12.xml" /><Relationship Id="rId3" Type="http://schemas.openxmlformats.org/officeDocument/2006/relationships/tags" Target="../tags/tag13.xml" /><Relationship Id="rId4" Type="http://schemas.openxmlformats.org/officeDocument/2006/relationships/tags" Target="../tags/tag14.xml" /><Relationship Id="rId5" Type="http://schemas.openxmlformats.org/officeDocument/2006/relationships/tags" Target="../tags/tag15.xml" /><Relationship Id="rId6" Type="http://schemas.openxmlformats.org/officeDocument/2006/relationships/slideMaster" Target="../slideMasters/slideMaster1.xml" /></Relationships>
</file>

<file path=ppt/slideLayouts/_rels/slideLayout3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6.xml" /><Relationship Id="rId2" Type="http://schemas.openxmlformats.org/officeDocument/2006/relationships/tags" Target="../tags/tag17.xml" /><Relationship Id="rId3" Type="http://schemas.openxmlformats.org/officeDocument/2006/relationships/tags" Target="../tags/tag18.xml" /><Relationship Id="rId4" Type="http://schemas.openxmlformats.org/officeDocument/2006/relationships/tags" Target="../tags/tag19.xml" /><Relationship Id="rId5" Type="http://schemas.openxmlformats.org/officeDocument/2006/relationships/tags" Target="../tags/tag20.xml" /><Relationship Id="rId6" Type="http://schemas.openxmlformats.org/officeDocument/2006/relationships/tags" Target="../tags/tag21.xml" /><Relationship Id="rId7" Type="http://schemas.openxmlformats.org/officeDocument/2006/relationships/slideMaster" Target="../slideMasters/slideMaster1.xml" /></Relationships>
</file>

<file path=ppt/slideLayouts/_rels/slideLayout4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22.xml" /><Relationship Id="rId2" Type="http://schemas.openxmlformats.org/officeDocument/2006/relationships/tags" Target="../tags/tag23.xml" /><Relationship Id="rId3" Type="http://schemas.openxmlformats.org/officeDocument/2006/relationships/tags" Target="../tags/tag24.xml" /><Relationship Id="rId4" Type="http://schemas.openxmlformats.org/officeDocument/2006/relationships/tags" Target="../tags/tag25.xml" /><Relationship Id="rId5" Type="http://schemas.openxmlformats.org/officeDocument/2006/relationships/tags" Target="../tags/tag26.xml" /><Relationship Id="rId6" Type="http://schemas.openxmlformats.org/officeDocument/2006/relationships/tags" Target="../tags/tag27.xml" /><Relationship Id="rId7" Type="http://schemas.openxmlformats.org/officeDocument/2006/relationships/tags" Target="../tags/tag28.xml" /><Relationship Id="rId8" Type="http://schemas.openxmlformats.org/officeDocument/2006/relationships/tags" Target="../tags/tag29.xml" /><Relationship Id="rId9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0.xml" /><Relationship Id="rId2" Type="http://schemas.openxmlformats.org/officeDocument/2006/relationships/tags" Target="../tags/tag31.xml" /><Relationship Id="rId3" Type="http://schemas.openxmlformats.org/officeDocument/2006/relationships/tags" Target="../tags/tag32.xml" /><Relationship Id="rId4" Type="http://schemas.openxmlformats.org/officeDocument/2006/relationships/tags" Target="../tags/tag33.xml" /><Relationship Id="rId5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4.xml" /><Relationship Id="rId2" Type="http://schemas.openxmlformats.org/officeDocument/2006/relationships/tags" Target="../tags/tag35.xml" /><Relationship Id="rId3" Type="http://schemas.openxmlformats.org/officeDocument/2006/relationships/tags" Target="../tags/tag36.xml" /><Relationship Id="rId4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7.xml" /><Relationship Id="rId2" Type="http://schemas.openxmlformats.org/officeDocument/2006/relationships/tags" Target="../tags/tag38.xml" /><Relationship Id="rId3" Type="http://schemas.openxmlformats.org/officeDocument/2006/relationships/tags" Target="../tags/tag39.xml" /><Relationship Id="rId4" Type="http://schemas.openxmlformats.org/officeDocument/2006/relationships/tags" Target="../tags/tag40.xml" /><Relationship Id="rId5" Type="http://schemas.openxmlformats.org/officeDocument/2006/relationships/tags" Target="../tags/tag41.xml" /><Relationship Id="rId6" Type="http://schemas.openxmlformats.org/officeDocument/2006/relationships/tags" Target="../tags/tag42.xml" /><Relationship Id="rId7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3.xml" /><Relationship Id="rId2" Type="http://schemas.openxmlformats.org/officeDocument/2006/relationships/tags" Target="../tags/tag44.xml" /><Relationship Id="rId3" Type="http://schemas.openxmlformats.org/officeDocument/2006/relationships/tags" Target="../tags/tag45.xml" /><Relationship Id="rId4" Type="http://schemas.openxmlformats.org/officeDocument/2006/relationships/tags" Target="../tags/tag46.xml" /><Relationship Id="rId5" Type="http://schemas.openxmlformats.org/officeDocument/2006/relationships/tags" Target="../tags/tag47.xml" /><Relationship Id="rId6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98613" y="914569"/>
            <a:ext cx="9797669" cy="2570876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98613" y="3561059"/>
            <a:ext cx="9797669" cy="1472673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5365" indent="0" algn="ctr">
              <a:buNone/>
              <a:defRPr sz="1600"/>
            </a:lvl6pPr>
            <a:lvl7pPr marL="2742565" indent="0" algn="ctr">
              <a:buNone/>
              <a:defRPr sz="1600"/>
            </a:lvl7pPr>
            <a:lvl8pPr marL="3199765" indent="0" algn="ctr">
              <a:buNone/>
              <a:defRPr sz="1600"/>
            </a:lvl8pPr>
            <a:lvl9pPr marL="3656965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305" y="774143"/>
            <a:ext cx="10971086" cy="548381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613" y="2484460"/>
            <a:ext cx="9797669" cy="1018989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613" y="3561059"/>
            <a:ext cx="9797669" cy="471687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05" y="1490676"/>
            <a:ext cx="10967486" cy="4760081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489" y="3849113"/>
            <a:ext cx="7767586" cy="766942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489" y="4616055"/>
            <a:ext cx="7767586" cy="867761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5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7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9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305" y="1501478"/>
            <a:ext cx="5175991" cy="4749279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0598" y="1501478"/>
            <a:ext cx="5175991" cy="4749279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305" y="1429465"/>
            <a:ext cx="5341565" cy="381671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305" y="1854343"/>
            <a:ext cx="5341565" cy="4396414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4776" y="1421992"/>
            <a:ext cx="5341565" cy="381671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4776" y="1854343"/>
            <a:ext cx="5341565" cy="4396414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305" y="1555488"/>
            <a:ext cx="5232259" cy="460885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49408" y="1555488"/>
            <a:ext cx="5226383" cy="460885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3201" y="914569"/>
            <a:ext cx="1043837" cy="5030131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257" y="914569"/>
            <a:ext cx="9167767" cy="5030131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6765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slideLayout" Target="../slideLayouts/slideLayout17.xml" /><Relationship Id="rId18" Type="http://schemas.openxmlformats.org/officeDocument/2006/relationships/slideLayout" Target="../slideLayouts/slideLayout18.xml" /><Relationship Id="rId19" Type="http://schemas.openxmlformats.org/officeDocument/2006/relationships/slideLayout" Target="../slideLayouts/slideLayout19.xml" /><Relationship Id="rId2" Type="http://schemas.openxmlformats.org/officeDocument/2006/relationships/slideLayout" Target="../slideLayouts/slideLayout2.xml" /><Relationship Id="rId20" Type="http://schemas.openxmlformats.org/officeDocument/2006/relationships/slideLayout" Target="../slideLayouts/slideLayout20.xml" /><Relationship Id="rId21" Type="http://schemas.openxmlformats.org/officeDocument/2006/relationships/slideLayout" Target="../slideLayouts/slideLayout21.xml" /><Relationship Id="rId22" Type="http://schemas.openxmlformats.org/officeDocument/2006/relationships/slideLayout" Target="../slideLayouts/slideLayout22.xml" /><Relationship Id="rId23" Type="http://schemas.openxmlformats.org/officeDocument/2006/relationships/slideLayout" Target="../slideLayouts/slideLayout23.xml" /><Relationship Id="rId24" Type="http://schemas.openxmlformats.org/officeDocument/2006/relationships/slideLayout" Target="../slideLayouts/slideLayout24.xml" /><Relationship Id="rId25" Type="http://schemas.openxmlformats.org/officeDocument/2006/relationships/slideLayout" Target="../slideLayouts/slideLayout25.xml" /><Relationship Id="rId26" Type="http://schemas.openxmlformats.org/officeDocument/2006/relationships/slideLayout" Target="../slideLayouts/slideLayout26.xml" /><Relationship Id="rId27" Type="http://schemas.openxmlformats.org/officeDocument/2006/relationships/slideLayout" Target="../slideLayouts/slideLayout27.xml" /><Relationship Id="rId28" Type="http://schemas.openxmlformats.org/officeDocument/2006/relationships/slideLayout" Target="../slideLayouts/slideLayout28.xml" /><Relationship Id="rId29" Type="http://schemas.openxmlformats.org/officeDocument/2006/relationships/slideLayout" Target="../slideLayouts/slideLayout29.xml" /><Relationship Id="rId3" Type="http://schemas.openxmlformats.org/officeDocument/2006/relationships/slideLayout" Target="../slideLayouts/slideLayout3.xml" /><Relationship Id="rId30" Type="http://schemas.openxmlformats.org/officeDocument/2006/relationships/slideLayout" Target="../slideLayouts/slideLayout30.xml" /><Relationship Id="rId31" Type="http://schemas.openxmlformats.org/officeDocument/2006/relationships/slideLayout" Target="../slideLayouts/slideLayout31.xml" /><Relationship Id="rId32" Type="http://schemas.openxmlformats.org/officeDocument/2006/relationships/slideLayout" Target="../slideLayouts/slideLayout32.xml" /><Relationship Id="rId33" Type="http://schemas.openxmlformats.org/officeDocument/2006/relationships/slideLayout" Target="../slideLayouts/slideLayout33.xml" /><Relationship Id="rId34" Type="http://schemas.openxmlformats.org/officeDocument/2006/relationships/slideLayout" Target="../slideLayouts/slideLayout34.xml" /><Relationship Id="rId35" Type="http://schemas.openxmlformats.org/officeDocument/2006/relationships/slideLayout" Target="../slideLayouts/slideLayout35.xml" /><Relationship Id="rId36" Type="http://schemas.openxmlformats.org/officeDocument/2006/relationships/slideLayout" Target="../slideLayouts/slideLayout36.xml" /><Relationship Id="rId37" Type="http://schemas.openxmlformats.org/officeDocument/2006/relationships/slideLayout" Target="../slideLayouts/slideLayout37.xml" /><Relationship Id="rId38" Type="http://schemas.openxmlformats.org/officeDocument/2006/relationships/slideLayout" Target="../slideLayouts/slideLayout38.xml" /><Relationship Id="rId39" Type="http://schemas.openxmlformats.org/officeDocument/2006/relationships/slideLayout" Target="../slideLayouts/slideLayout39.xml" /><Relationship Id="rId4" Type="http://schemas.openxmlformats.org/officeDocument/2006/relationships/slideLayout" Target="../slideLayouts/slideLayout4.xml" /><Relationship Id="rId40" Type="http://schemas.openxmlformats.org/officeDocument/2006/relationships/slideLayout" Target="../slideLayouts/slideLayout40.xml" /><Relationship Id="rId41" Type="http://schemas.openxmlformats.org/officeDocument/2006/relationships/slideLayout" Target="../slideLayouts/slideLayout41.xml" /><Relationship Id="rId42" Type="http://schemas.openxmlformats.org/officeDocument/2006/relationships/slideLayout" Target="../slideLayouts/slideLayout42.xml" /><Relationship Id="rId43" Type="http://schemas.openxmlformats.org/officeDocument/2006/relationships/slideLayout" Target="../slideLayouts/slideLayout43.xml" /><Relationship Id="rId44" Type="http://schemas.openxmlformats.org/officeDocument/2006/relationships/slideLayout" Target="../slideLayouts/slideLayout44.xml" /><Relationship Id="rId45" Type="http://schemas.openxmlformats.org/officeDocument/2006/relationships/slideLayout" Target="../slideLayouts/slideLayout45.xml" /><Relationship Id="rId46" Type="http://schemas.openxmlformats.org/officeDocument/2006/relationships/slideLayout" Target="../slideLayouts/slideLayout46.xml" /><Relationship Id="rId47" Type="http://schemas.openxmlformats.org/officeDocument/2006/relationships/slideLayout" Target="../slideLayouts/slideLayout47.xml" /><Relationship Id="rId48" Type="http://schemas.openxmlformats.org/officeDocument/2006/relationships/slideLayout" Target="../slideLayouts/slideLayout48.xml" /><Relationship Id="rId49" Type="http://schemas.openxmlformats.org/officeDocument/2006/relationships/tags" Target="../tags/tag57.xml" /><Relationship Id="rId5" Type="http://schemas.openxmlformats.org/officeDocument/2006/relationships/slideLayout" Target="../slideLayouts/slideLayout5.xml" /><Relationship Id="rId50" Type="http://schemas.openxmlformats.org/officeDocument/2006/relationships/tags" Target="../tags/tag58.xml" /><Relationship Id="rId51" Type="http://schemas.openxmlformats.org/officeDocument/2006/relationships/tags" Target="../tags/tag59.xml" /><Relationship Id="rId52" Type="http://schemas.openxmlformats.org/officeDocument/2006/relationships/tags" Target="../tags/tag60.xml" /><Relationship Id="rId53" Type="http://schemas.openxmlformats.org/officeDocument/2006/relationships/tags" Target="../tags/tag61.xml" /><Relationship Id="rId54" Type="http://schemas.openxmlformats.org/officeDocument/2006/relationships/tags" Target="../tags/tag62.xml" /><Relationship Id="rId55" Type="http://schemas.openxmlformats.org/officeDocument/2006/relationships/theme" Target="../theme/theme1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49"/>
            </p:custDataLst>
          </p:nvPr>
        </p:nvSpPr>
        <p:spPr>
          <a:xfrm>
            <a:off x="608305" y="608513"/>
            <a:ext cx="10967486" cy="705731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50"/>
            </p:custDataLst>
          </p:nvPr>
        </p:nvSpPr>
        <p:spPr>
          <a:xfrm>
            <a:off x="608305" y="1490676"/>
            <a:ext cx="10967486" cy="4760081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51"/>
            </p:custDataLst>
          </p:nvPr>
        </p:nvSpPr>
        <p:spPr>
          <a:xfrm>
            <a:off x="611904" y="631556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52"/>
            </p:custDataLst>
          </p:nvPr>
        </p:nvSpPr>
        <p:spPr>
          <a:xfrm>
            <a:off x="4115357" y="6315569"/>
            <a:ext cx="3959381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53"/>
            </p:custDataLst>
          </p:nvPr>
        </p:nvSpPr>
        <p:spPr>
          <a:xfrm>
            <a:off x="8876213" y="631556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0</a:t>
            </a:fld>
            <a:endParaRPr lang="zh-CN" altLang="en-US"/>
          </a:p>
        </p:txBody>
      </p:sp>
    </p:spTree>
    <p:custDataLst>
      <p:tags r:id="rId54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  <p:sldLayoutId id="2147483688" r:id="rId40"/>
    <p:sldLayoutId id="2147483689" r:id="rId41"/>
    <p:sldLayoutId id="2147483690" r:id="rId42"/>
    <p:sldLayoutId id="2147483691" r:id="rId43"/>
    <p:sldLayoutId id="2147483692" r:id="rId44"/>
    <p:sldLayoutId id="2147483693" r:id="rId45"/>
    <p:sldLayoutId id="2147483694" r:id="rId46"/>
    <p:sldLayoutId id="2147483695" r:id="rId47"/>
    <p:sldLayoutId id="2147483696" r:id="rId48"/>
  </p:sldLayoutIdLst>
  <p:transition/>
  <p:timing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6765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39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1.xml" /><Relationship Id="rId2" Type="http://schemas.openxmlformats.org/officeDocument/2006/relationships/image" Target="../media/image6.png" /><Relationship Id="rId3" Type="http://schemas.openxmlformats.org/officeDocument/2006/relationships/package" Target="../embeddings/Document1.docx" TargetMode="Internal" /><Relationship Id="rId4" Type="http://schemas.openxmlformats.org/officeDocument/2006/relationships/image" Target="../media/image7.emf" /><Relationship Id="rId5" Type="http://schemas.openxmlformats.org/officeDocument/2006/relationships/package" Target="../embeddings/Document2.docx" TargetMode="Internal" /><Relationship Id="rId6" Type="http://schemas.openxmlformats.org/officeDocument/2006/relationships/image" Target="../media/image8.emf" /><Relationship Id="rId7" Type="http://schemas.openxmlformats.org/officeDocument/2006/relationships/vmlDrawing" Target="../drawings/vmlDrawing1.v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2.xml" /><Relationship Id="rId2" Type="http://schemas.openxmlformats.org/officeDocument/2006/relationships/package" Target="../embeddings/Document3.docx" TargetMode="Internal" /><Relationship Id="rId3" Type="http://schemas.openxmlformats.org/officeDocument/2006/relationships/image" Target="../media/image9.emf" /><Relationship Id="rId4" Type="http://schemas.openxmlformats.org/officeDocument/2006/relationships/vmlDrawing" Target="../drawings/vmlDrawing2.v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3.xml" /><Relationship Id="rId2" Type="http://schemas.openxmlformats.org/officeDocument/2006/relationships/image" Target="../media/image10.jpeg" /><Relationship Id="rId3" Type="http://schemas.openxmlformats.org/officeDocument/2006/relationships/image" Target="../media/image11.jpe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4.xml" /><Relationship Id="rId2" Type="http://schemas.openxmlformats.org/officeDocument/2006/relationships/image" Target="../media/image12.jpeg" /><Relationship Id="rId3" Type="http://schemas.openxmlformats.org/officeDocument/2006/relationships/package" Target="../embeddings/Document4.docx" TargetMode="Internal" /><Relationship Id="rId4" Type="http://schemas.openxmlformats.org/officeDocument/2006/relationships/image" Target="../media/image13.emf" /><Relationship Id="rId5" Type="http://schemas.openxmlformats.org/officeDocument/2006/relationships/vmlDrawing" Target="../drawings/vmlDrawing3.v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5.xml" /><Relationship Id="rId2" Type="http://schemas.openxmlformats.org/officeDocument/2006/relationships/notesSlide" Target="../notesSlides/notesSlide5.xml" /><Relationship Id="rId3" Type="http://schemas.openxmlformats.org/officeDocument/2006/relationships/image" Target="../media/image14.jpeg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6.xml" /><Relationship Id="rId2" Type="http://schemas.openxmlformats.org/officeDocument/2006/relationships/notesSlide" Target="../notesSlides/notesSlide6.xml" /><Relationship Id="rId3" Type="http://schemas.openxmlformats.org/officeDocument/2006/relationships/image" Target="../media/image15.pn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7.xml" /><Relationship Id="rId2" Type="http://schemas.openxmlformats.org/officeDocument/2006/relationships/notesSlide" Target="../notesSlides/notesSlide7.xml" /><Relationship Id="rId3" Type="http://schemas.openxmlformats.org/officeDocument/2006/relationships/image" Target="../media/image16.jpeg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8.xml" /><Relationship Id="rId2" Type="http://schemas.openxmlformats.org/officeDocument/2006/relationships/notesSlide" Target="../notesSlides/notesSlide8.xml" /><Relationship Id="rId3" Type="http://schemas.openxmlformats.org/officeDocument/2006/relationships/image" Target="../media/image17.jpeg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9.xml" /><Relationship Id="rId2" Type="http://schemas.openxmlformats.org/officeDocument/2006/relationships/notesSlide" Target="../notesSlides/notesSlide9.xml" /><Relationship Id="rId3" Type="http://schemas.openxmlformats.org/officeDocument/2006/relationships/package" Target="../embeddings/Document5.docx" TargetMode="Internal" /><Relationship Id="rId4" Type="http://schemas.openxmlformats.org/officeDocument/2006/relationships/image" Target="../media/image18.emf" /><Relationship Id="rId5" Type="http://schemas.openxmlformats.org/officeDocument/2006/relationships/image" Target="../media/image19.jpeg" /><Relationship Id="rId6" Type="http://schemas.openxmlformats.org/officeDocument/2006/relationships/package" Target="../embeddings/Document6.docx" TargetMode="Internal" /><Relationship Id="rId7" Type="http://schemas.openxmlformats.org/officeDocument/2006/relationships/image" Target="../media/image20.emf" /><Relationship Id="rId8" Type="http://schemas.openxmlformats.org/officeDocument/2006/relationships/vmlDrawing" Target="../drawings/vmlDrawing4.vml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0.xml" /><Relationship Id="rId2" Type="http://schemas.openxmlformats.org/officeDocument/2006/relationships/notesSlide" Target="../notesSlides/notesSlide10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Relationship Id="rId2" Type="http://schemas.openxmlformats.org/officeDocument/2006/relationships/notesSlide" Target="../notesSlides/notesSlide1.xml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1.xml" /><Relationship Id="rId2" Type="http://schemas.openxmlformats.org/officeDocument/2006/relationships/notesSlide" Target="../notesSlides/notesSlide11.xml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2.xml" /><Relationship Id="rId2" Type="http://schemas.openxmlformats.org/officeDocument/2006/relationships/notesSlide" Target="../notesSlides/notesSlide12.xml" /><Relationship Id="rId3" Type="http://schemas.openxmlformats.org/officeDocument/2006/relationships/package" Target="../embeddings/Document7.docx" TargetMode="Internal" /><Relationship Id="rId4" Type="http://schemas.openxmlformats.org/officeDocument/2006/relationships/image" Target="../media/image21.emf" /><Relationship Id="rId5" Type="http://schemas.openxmlformats.org/officeDocument/2006/relationships/vmlDrawing" Target="../drawings/vmlDrawing5.vml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3.xml" /><Relationship Id="rId2" Type="http://schemas.openxmlformats.org/officeDocument/2006/relationships/notesSlide" Target="../notesSlides/notesSlide13.xml" /><Relationship Id="rId3" Type="http://schemas.openxmlformats.org/officeDocument/2006/relationships/package" Target="../embeddings/Document8.docx" TargetMode="Internal" /><Relationship Id="rId4" Type="http://schemas.openxmlformats.org/officeDocument/2006/relationships/image" Target="../media/image22.emf" /><Relationship Id="rId5" Type="http://schemas.openxmlformats.org/officeDocument/2006/relationships/vmlDrawing" Target="../drawings/vmlDrawing6.vml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4.xml" /><Relationship Id="rId2" Type="http://schemas.openxmlformats.org/officeDocument/2006/relationships/notesSlide" Target="../notesSlides/notesSlide14.xml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5.xml" /><Relationship Id="rId2" Type="http://schemas.openxmlformats.org/officeDocument/2006/relationships/notesSlide" Target="../notesSlides/notesSlide15.xml" /><Relationship Id="rId3" Type="http://schemas.openxmlformats.org/officeDocument/2006/relationships/image" Target="../media/image23.jpeg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6.xml" /><Relationship Id="rId2" Type="http://schemas.openxmlformats.org/officeDocument/2006/relationships/notesSlide" Target="../notesSlides/notesSlide16.xml" /></Relationships>
</file>

<file path=ppt/slides/_rels/slide2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7.xml" /><Relationship Id="rId2" Type="http://schemas.openxmlformats.org/officeDocument/2006/relationships/notesSlide" Target="../notesSlides/notesSlide17.xml" /><Relationship Id="rId3" Type="http://schemas.openxmlformats.org/officeDocument/2006/relationships/package" Target="../embeddings/Document9.docx" TargetMode="Internal" /><Relationship Id="rId4" Type="http://schemas.openxmlformats.org/officeDocument/2006/relationships/image" Target="../media/image24.emf" /><Relationship Id="rId5" Type="http://schemas.openxmlformats.org/officeDocument/2006/relationships/package" Target="../embeddings/Document10.docx" TargetMode="Internal" /><Relationship Id="rId6" Type="http://schemas.openxmlformats.org/officeDocument/2006/relationships/image" Target="../media/image25.emf" /><Relationship Id="rId7" Type="http://schemas.openxmlformats.org/officeDocument/2006/relationships/vmlDrawing" Target="../drawings/vmlDrawing7.vml" /></Relationships>
</file>

<file path=ppt/slides/_rels/slide2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8.xml" /><Relationship Id="rId2" Type="http://schemas.openxmlformats.org/officeDocument/2006/relationships/image" Target="../media/image26.jpeg" /></Relationships>
</file>

<file path=ppt/slides/_rels/slide2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Relationship Id="rId2" Type="http://schemas.openxmlformats.org/officeDocument/2006/relationships/image" Target="../media/image27.jpeg" /></Relationships>
</file>

<file path=ppt/slides/_rels/slide2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0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1.jpeg" /></Relationships>
</file>

<file path=ppt/slides/_rels/slide3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1.xml" /></Relationships>
</file>

<file path=ppt/slides/_rels/slide3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2.xml" /></Relationships>
</file>

<file path=ppt/slides/_rels/slide3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3.xml" /><Relationship Id="rId2" Type="http://schemas.openxmlformats.org/officeDocument/2006/relationships/image" Target="../media/image28.jpeg" /></Relationships>
</file>

<file path=ppt/slides/_rels/slide3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4.xml" /></Relationships>
</file>

<file path=ppt/slides/_rels/slide3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5.xml" /></Relationships>
</file>

<file path=ppt/slides/_rels/slide3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6.xml" /><Relationship Id="rId2" Type="http://schemas.openxmlformats.org/officeDocument/2006/relationships/package" Target="../embeddings/Document11.docx" TargetMode="Internal" /><Relationship Id="rId3" Type="http://schemas.openxmlformats.org/officeDocument/2006/relationships/image" Target="../media/image29.emf" /><Relationship Id="rId4" Type="http://schemas.openxmlformats.org/officeDocument/2006/relationships/vmlDrawing" Target="../drawings/vmlDrawing8.vml" /></Relationships>
</file>

<file path=ppt/slides/_rels/slide3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7.xml" /><Relationship Id="rId2" Type="http://schemas.openxmlformats.org/officeDocument/2006/relationships/package" Target="../embeddings/Document12.docx" TargetMode="Internal" /><Relationship Id="rId3" Type="http://schemas.openxmlformats.org/officeDocument/2006/relationships/image" Target="../media/image30.emf" /><Relationship Id="rId4" Type="http://schemas.openxmlformats.org/officeDocument/2006/relationships/vmlDrawing" Target="../drawings/vmlDrawing9.vml" /></Relationships>
</file>

<file path=ppt/slides/_rels/slide3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8.xml" /><Relationship Id="rId2" Type="http://schemas.openxmlformats.org/officeDocument/2006/relationships/image" Target="../media/image31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Relationship Id="rId2" Type="http://schemas.openxmlformats.org/officeDocument/2006/relationships/notesSlide" Target="../notesSlides/notesSlide3.xml" /><Relationship Id="rId3" Type="http://schemas.openxmlformats.org/officeDocument/2006/relationships/image" Target="../media/image2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6.xml" /><Relationship Id="rId2" Type="http://schemas.openxmlformats.org/officeDocument/2006/relationships/notesSlide" Target="../notesSlides/notesSlide4.xml" /><Relationship Id="rId3" Type="http://schemas.openxmlformats.org/officeDocument/2006/relationships/image" Target="../media/image3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8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9.xml" /><Relationship Id="rId2" Type="http://schemas.openxmlformats.org/officeDocument/2006/relationships/image" Target="../media/image4.jpe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0.xml" /><Relationship Id="rId2" Type="http://schemas.openxmlformats.org/officeDocument/2006/relationships/image" Target="../media/image5.jpe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1523174" y="2501100"/>
            <a:ext cx="9144064" cy="1759649"/>
            <a:chOff x="1523174" y="2501100"/>
            <a:chExt cx="9144064" cy="1759649"/>
          </a:xfrm>
        </p:grpSpPr>
        <p:sp>
          <p:nvSpPr>
            <p:cNvPr id="2" name="文本框 5"/>
            <p:cNvSpPr txBox="1"/>
            <p:nvPr/>
          </p:nvSpPr>
          <p:spPr>
            <a:xfrm>
              <a:off x="1951802" y="2501100"/>
              <a:ext cx="8406064" cy="17596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zh-CN" altLang="en-US" sz="4400" b="1" spc="20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第 </a:t>
              </a:r>
              <a:r>
                <a:rPr lang="en-US" altLang="zh-CN" sz="4400" b="1" spc="200" smtClean="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4 </a:t>
              </a:r>
              <a:r>
                <a:rPr lang="zh-CN" altLang="en-US" sz="4400" b="1" spc="200" smtClean="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课时</a:t>
              </a:r>
              <a:endParaRPr lang="en-US" altLang="zh-CN" sz="4400" b="1" spc="20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zh-CN" altLang="en-US" sz="3200" spc="20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机械运动</a:t>
              </a:r>
              <a:endParaRPr lang="zh-CN" altLang="en-US" sz="3200" spc="200" smtClean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3" name="直接连接符 2"/>
            <p:cNvCxnSpPr/>
            <p:nvPr/>
          </p:nvCxnSpPr>
          <p:spPr>
            <a:xfrm>
              <a:off x="1523174" y="3501232"/>
              <a:ext cx="914406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1094546" y="534583"/>
            <a:ext cx="9858444" cy="12730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 eaLnBrk="0" hangingPunct="0"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考点三　运动的快慢</a:t>
            </a:r>
            <a:endParaRPr lang="en-US" altLang="zh-CN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 eaLnBrk="0" hangingPunct="0">
              <a:lnSpc>
                <a:spcPct val="150000"/>
              </a:lnSpc>
            </a:pPr>
            <a:r>
              <a:rPr lang="en-US" altLang="zh-CN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速度</a:t>
            </a:r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094546" y="2001034"/>
          <a:ext cx="10055768" cy="3291840"/>
        </p:xfrm>
        <a:graphic>
          <a:graphicData uri="http://schemas.openxmlformats.org/drawingml/2006/table">
            <a:tbl>
              <a:tblPr/>
              <a:tblGrid>
                <a:gridCol w="1928826"/>
                <a:gridCol w="8126942"/>
              </a:tblGrid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比较方法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①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相同时间内经过的路程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的物体运动得快；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②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经过相同的路程，所花时间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的物体运动得快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速度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物体在一段时间内通过的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与通过这段路程所用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的</a:t>
                      </a: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之比叫速度，用符号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v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表示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公式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v=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；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变形式：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s=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，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t=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en-US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文本框 1"/>
          <p:cNvSpPr txBox="1">
            <a:spLocks noChangeArrowheads="1"/>
          </p:cNvSpPr>
          <p:nvPr/>
        </p:nvSpPr>
        <p:spPr bwMode="auto">
          <a:xfrm>
            <a:off x="7166776" y="1858158"/>
            <a:ext cx="38048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长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6881024" y="2429662"/>
            <a:ext cx="38048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短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6952462" y="3001166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路程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3380562" y="3501232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时间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5335512" y="4572802"/>
            <a:ext cx="90257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err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vt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378" name="Rectangle 2"/>
          <p:cNvSpPr>
            <a:spLocks noChangeArrowheads="1"/>
          </p:cNvSpPr>
          <p:nvPr/>
        </p:nvSpPr>
        <p:spPr bwMode="auto">
          <a:xfrm>
            <a:off x="0" y="0"/>
            <a:ext cx="12190413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pic>
        <p:nvPicPr>
          <p:cNvPr id="10137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0" y="0"/>
            <a:ext cx="66675" cy="200025"/>
          </a:xfrm>
          <a:prstGeom prst="rect">
            <a:avLst/>
          </a:prstGeom>
          <a:noFill/>
        </p:spPr>
      </p:pic>
      <p:graphicFrame>
        <p:nvGraphicFramePr>
          <p:cNvPr id="101379" name="Object 3"/>
          <p:cNvGraphicFramePr>
            <a:graphicFrameLocks noChangeAspect="1"/>
          </p:cNvGraphicFramePr>
          <p:nvPr/>
        </p:nvGraphicFramePr>
        <p:xfrm>
          <a:off x="3956838" y="4034644"/>
          <a:ext cx="1352550" cy="118110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8" name="文档" r:id="rId3" imgW="1359535" imgH="1189990" progId="Word.Document.12">
                  <p:embed/>
                </p:oleObj>
              </mc:Choice>
              <mc:Fallback>
                <p:oleObj name="文档" r:id="rId3" imgW="1359535" imgH="118999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56838" y="4034644"/>
                        <a:ext cx="1352550" cy="11811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0" name="Object 4"/>
          <p:cNvGraphicFramePr>
            <a:graphicFrameLocks noChangeAspect="1"/>
          </p:cNvGraphicFramePr>
          <p:nvPr/>
        </p:nvGraphicFramePr>
        <p:xfrm>
          <a:off x="6966764" y="4495800"/>
          <a:ext cx="2057400" cy="120015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9" name="文档" r:id="rId5" imgW="2065020" imgH="1220470" progId="Word.Document.12">
                  <p:embed/>
                </p:oleObj>
              </mc:Choice>
              <mc:Fallback>
                <p:oleObj name="文档" r:id="rId5" imgW="2065020" imgH="122047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966764" y="4495800"/>
                        <a:ext cx="2057400" cy="12001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1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1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308860" y="1715282"/>
          <a:ext cx="9787006" cy="2743200"/>
        </p:xfrm>
        <a:graphic>
          <a:graphicData uri="http://schemas.openxmlformats.org/drawingml/2006/table">
            <a:tbl>
              <a:tblPr/>
              <a:tblGrid>
                <a:gridCol w="1410331"/>
                <a:gridCol w="8376675"/>
              </a:tblGrid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单位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基本单位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m/s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，常用单位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km/h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，单位换算关系为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 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m/s=</a:t>
                      </a: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km/h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，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 km/h=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m/s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常见值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正常人步行的速度约为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1.1 m/s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；声音在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15 ℃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的空气中的传播速度为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340 m/s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；光在空气中的传播速度约为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3×10</a:t>
                      </a:r>
                      <a:r>
                        <a:rPr lang="en-US" sz="2400" kern="100" baseline="30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5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km/s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；高速公路上小轿车的最大速度可达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120 km/h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10452924" y="643712"/>
            <a:ext cx="1415772" cy="5810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（续表）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2984261" y="2225425"/>
            <a:ext cx="539177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3.6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00353" name="Object 1"/>
          <p:cNvGraphicFramePr>
            <a:graphicFrameLocks noChangeAspect="1"/>
          </p:cNvGraphicFramePr>
          <p:nvPr/>
        </p:nvGraphicFramePr>
        <p:xfrm>
          <a:off x="4666446" y="1967702"/>
          <a:ext cx="3714750" cy="81915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0" name="文档" r:id="rId2" imgW="3721735" imgH="839470" progId="Word.Document.12">
                  <p:embed/>
                </p:oleObj>
              </mc:Choice>
              <mc:Fallback>
                <p:oleObj name="文档" r:id="rId2" imgW="3721735" imgH="83947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666446" y="1967702"/>
                        <a:ext cx="3714750" cy="8191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0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880232" y="572274"/>
            <a:ext cx="1085857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 eaLnBrk="0" hangingPunct="0">
              <a:lnSpc>
                <a:spcPct val="150000"/>
              </a:lnSpc>
            </a:pPr>
            <a:r>
              <a:rPr lang="en-US" altLang="zh-CN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匀速直线运动和变速直线运动</a:t>
            </a:r>
            <a:endParaRPr lang="zh-CN" altLang="en-US" b="1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737356" y="1548560"/>
          <a:ext cx="11358642" cy="4937760"/>
        </p:xfrm>
        <a:graphic>
          <a:graphicData uri="http://schemas.openxmlformats.org/drawingml/2006/table">
            <a:tbl>
              <a:tblPr/>
              <a:tblGrid>
                <a:gridCol w="1285884"/>
                <a:gridCol w="4857784"/>
                <a:gridCol w="5214974"/>
              </a:tblGrid>
              <a:tr h="428628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运动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方式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匀速直线运动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50649" marR="50649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变速直线运动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（以匀加速为例）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326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定义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物体沿着直线且速度不变的运动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50649" marR="50649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物体沿着直线且速度大小变化的运动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3532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图像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50649" marR="50649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1379" name="QZ5A.EPS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451868" y="3786984"/>
            <a:ext cx="3429024" cy="1828813"/>
          </a:xfrm>
          <a:prstGeom prst="rect">
            <a:avLst/>
          </a:prstGeom>
          <a:noFill/>
        </p:spPr>
      </p:pic>
      <p:pic>
        <p:nvPicPr>
          <p:cNvPr id="101378" name="QZ6A.EPS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7523966" y="3786984"/>
            <a:ext cx="3794412" cy="1928826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/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737356" y="1286654"/>
          <a:ext cx="11358642" cy="4389119"/>
        </p:xfrm>
        <a:graphic>
          <a:graphicData uri="http://schemas.openxmlformats.org/drawingml/2006/table">
            <a:tbl>
              <a:tblPr/>
              <a:tblGrid>
                <a:gridCol w="1285884"/>
                <a:gridCol w="10072758"/>
              </a:tblGrid>
              <a:tr h="3857652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平均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速度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108000" marR="108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物体在某段时间内运动的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与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的比值，公式为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v=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。（平均速度不等于速度的平均值）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示例：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图中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0~40 s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内小车的平均速度为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m/s </a:t>
                      </a: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108000" marR="108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1377" name="7ER189.eps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594744" y="3858422"/>
            <a:ext cx="7343775" cy="1071570"/>
          </a:xfrm>
          <a:prstGeom prst="rect">
            <a:avLst/>
          </a:prstGeom>
          <a:noFill/>
        </p:spPr>
      </p:pic>
      <p:sp>
        <p:nvSpPr>
          <p:cNvPr id="5" name="矩形 4"/>
          <p:cNvSpPr/>
          <p:nvPr/>
        </p:nvSpPr>
        <p:spPr>
          <a:xfrm>
            <a:off x="10452924" y="357960"/>
            <a:ext cx="1415772" cy="5810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（续表）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6023768" y="1143778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路程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7550090" y="1143778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时间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6809586" y="2858290"/>
            <a:ext cx="451012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30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98305" name="Object 1"/>
          <p:cNvGraphicFramePr>
            <a:graphicFrameLocks noChangeAspect="1"/>
          </p:cNvGraphicFramePr>
          <p:nvPr/>
        </p:nvGraphicFramePr>
        <p:xfrm>
          <a:off x="2667000" y="1714500"/>
          <a:ext cx="2057400" cy="121920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1" name="文档" r:id="rId3" imgW="2063750" imgH="1222375" progId="Word.Document.12">
                  <p:embed/>
                </p:oleObj>
              </mc:Choice>
              <mc:Fallback>
                <p:oleObj name="文档" r:id="rId3" imgW="2063750" imgH="122237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67000" y="1714500"/>
                        <a:ext cx="2057400" cy="1219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8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80232" y="641034"/>
            <a:ext cx="10858576" cy="645232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重难一　长度、时间的测量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880232" y="1572406"/>
            <a:ext cx="10362201" cy="3950688"/>
            <a:chOff x="880232" y="1572406"/>
            <a:chExt cx="10362201" cy="3950688"/>
          </a:xfrm>
        </p:grpSpPr>
        <p:sp>
          <p:nvSpPr>
            <p:cNvPr id="7" name="文本框 1"/>
            <p:cNvSpPr txBox="1">
              <a:spLocks noChangeArrowheads="1"/>
            </p:cNvSpPr>
            <p:nvPr/>
          </p:nvSpPr>
          <p:spPr bwMode="auto">
            <a:xfrm>
              <a:off x="880232" y="1572406"/>
              <a:ext cx="6858048" cy="39506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1. 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[2020</a:t>
              </a:r>
              <a:r>
                <a:rPr lang="en-US" altLang="zh-CN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·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山西一模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为了解更多有关恐龙的信息，在老师的带领下，小梦所在班级的同学一起去恐龙博物馆进行参观。如图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4-1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所示是某中年游客在恐龙博物馆参观时的场景，他旁边恐龙模型的高度最接近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	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（　　）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err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A.1 m     	B.2 m	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err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C.4 m     	D.10 m</a:t>
              </a:r>
              <a:endParaRPr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6" name="21fawls24.jpg" descr="id:2147504715;FounderCES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8309784" y="1929596"/>
              <a:ext cx="2932649" cy="1785950"/>
            </a:xfrm>
            <a:prstGeom prst="rect">
              <a:avLst/>
            </a:prstGeom>
          </p:spPr>
        </p:pic>
        <p:sp>
          <p:nvSpPr>
            <p:cNvPr id="8" name="矩形 7"/>
            <p:cNvSpPr/>
            <p:nvPr/>
          </p:nvSpPr>
          <p:spPr>
            <a:xfrm>
              <a:off x="9381354" y="3929860"/>
              <a:ext cx="98777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4-1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10" name="文本框 1"/>
          <p:cNvSpPr txBox="1">
            <a:spLocks noChangeArrowheads="1"/>
          </p:cNvSpPr>
          <p:nvPr/>
        </p:nvSpPr>
        <p:spPr bwMode="auto">
          <a:xfrm>
            <a:off x="2666182" y="3786984"/>
            <a:ext cx="279491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TextBox 26"/>
          <p:cNvSpPr txBox="1">
            <a:spLocks noChangeArrowheads="1"/>
          </p:cNvSpPr>
          <p:nvPr/>
        </p:nvSpPr>
        <p:spPr bwMode="auto">
          <a:xfrm>
            <a:off x="880232" y="5644372"/>
            <a:ext cx="10001320" cy="56142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解析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人的身高约</a:t>
            </a:r>
            <a:r>
              <a:rPr lang="en-US" altLang="zh-CN" err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1.7m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，模型约为人身高的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倍，故与</a:t>
            </a:r>
            <a:r>
              <a:rPr lang="en-US" altLang="zh-CN" err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4m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接近，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正确。</a:t>
            </a:r>
            <a:endParaRPr lang="en-US" altLang="zh-CN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880232" y="858026"/>
            <a:ext cx="10858576" cy="4286280"/>
            <a:chOff x="880232" y="858026"/>
            <a:chExt cx="10858576" cy="4286280"/>
          </a:xfrm>
        </p:grpSpPr>
        <p:sp>
          <p:nvSpPr>
            <p:cNvPr id="19" name="文本框 1"/>
            <p:cNvSpPr txBox="1">
              <a:spLocks noChangeArrowheads="1"/>
            </p:cNvSpPr>
            <p:nvPr/>
          </p:nvSpPr>
          <p:spPr bwMode="auto">
            <a:xfrm>
              <a:off x="880232" y="858026"/>
              <a:ext cx="10858576" cy="118069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2.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4-2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中刻度尺所测物体的长度是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　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cm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，温度计的示数是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　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℃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，停表的读数为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          　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s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。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 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4" name="SX19.EPS" descr="id:2147504722;FounderCES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2237554" y="2215348"/>
              <a:ext cx="8067730" cy="2286016"/>
            </a:xfrm>
            <a:prstGeom prst="rect">
              <a:avLst/>
            </a:prstGeom>
          </p:spPr>
        </p:pic>
        <p:sp>
          <p:nvSpPr>
            <p:cNvPr id="6" name="矩形 5"/>
            <p:cNvSpPr/>
            <p:nvPr/>
          </p:nvSpPr>
          <p:spPr>
            <a:xfrm>
              <a:off x="5666578" y="4497975"/>
              <a:ext cx="98777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4-2</a:t>
              </a:r>
              <a:endParaRPr lang="zh-CN" alt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5738016" y="786588"/>
            <a:ext cx="728332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1.30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9595668" y="786588"/>
            <a:ext cx="39651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-3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"/>
          <p:cNvSpPr txBox="1">
            <a:spLocks noChangeArrowheads="1"/>
          </p:cNvSpPr>
          <p:nvPr/>
        </p:nvSpPr>
        <p:spPr bwMode="auto">
          <a:xfrm>
            <a:off x="2523306" y="1286654"/>
            <a:ext cx="91748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286.5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80232" y="858026"/>
            <a:ext cx="51026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重难二　运动和静止的相对性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880232" y="1643844"/>
            <a:ext cx="10858576" cy="3950688"/>
            <a:chOff x="880232" y="1643844"/>
            <a:chExt cx="10858576" cy="3950688"/>
          </a:xfrm>
        </p:grpSpPr>
        <p:sp>
          <p:nvSpPr>
            <p:cNvPr id="19" name="文本框 1"/>
            <p:cNvSpPr txBox="1">
              <a:spLocks noChangeArrowheads="1"/>
            </p:cNvSpPr>
            <p:nvPr/>
          </p:nvSpPr>
          <p:spPr bwMode="auto">
            <a:xfrm>
              <a:off x="880232" y="1643844"/>
              <a:ext cx="10858576" cy="39506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3. 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[2020</a:t>
              </a:r>
              <a:r>
                <a:rPr lang="en-US" altLang="zh-CN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·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吕梁模拟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4-3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是国庆七十周年阅兵仪式中飞机编队组成的“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70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”图案。学习物理后，小敏说每架飞机都可以说是静止的，其说法的依据是（　　）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参照物选地面上移动的汽车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B.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参照物选地面上的街道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C.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参照物选其中一架飞机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D.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参照物选小敏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                                         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4-3</a:t>
              </a:r>
              <a:endParaRPr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6" name="21fawls25.jpg" descr="id:2147504736;FounderCES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6952462" y="3001166"/>
              <a:ext cx="2899508" cy="1785950"/>
            </a:xfrm>
            <a:prstGeom prst="rect">
              <a:avLst/>
            </a:prstGeom>
          </p:spPr>
        </p:pic>
      </p:grp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10167172" y="2215348"/>
            <a:ext cx="279491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880232" y="858026"/>
            <a:ext cx="10858576" cy="2842692"/>
            <a:chOff x="880232" y="858026"/>
            <a:chExt cx="10858576" cy="2842692"/>
          </a:xfrm>
        </p:grpSpPr>
        <p:sp>
          <p:nvSpPr>
            <p:cNvPr id="19" name="文本框 1"/>
            <p:cNvSpPr txBox="1">
              <a:spLocks noChangeArrowheads="1"/>
            </p:cNvSpPr>
            <p:nvPr/>
          </p:nvSpPr>
          <p:spPr bwMode="auto">
            <a:xfrm>
              <a:off x="880232" y="858026"/>
              <a:ext cx="10858576" cy="284269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4.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4-4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所示的情景中，下列说法正确的是（　　）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帆船相对于大地是静止的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B.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空中的雨滴相对于帆船是静止的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C.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空中的雨滴相对于牛是静止的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D.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地面上的人相对于大地是静止的</a:t>
              </a:r>
              <a:endParaRPr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4" name="21fawls26.jpg" descr="id:2147504743;FounderCES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8452660" y="1000902"/>
              <a:ext cx="2275157" cy="1928826"/>
            </a:xfrm>
            <a:prstGeom prst="rect">
              <a:avLst/>
            </a:prstGeom>
          </p:spPr>
        </p:pic>
        <p:sp>
          <p:nvSpPr>
            <p:cNvPr id="6" name="矩形 5"/>
            <p:cNvSpPr/>
            <p:nvPr/>
          </p:nvSpPr>
          <p:spPr>
            <a:xfrm>
              <a:off x="9024164" y="2929728"/>
              <a:ext cx="98777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4-4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7309652" y="858026"/>
            <a:ext cx="31636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" name="TextBox 12"/>
          <p:cNvSpPr txBox="1"/>
          <p:nvPr/>
        </p:nvSpPr>
        <p:spPr>
          <a:xfrm>
            <a:off x="737356" y="3715546"/>
            <a:ext cx="10715700" cy="30469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altLang="zh-CN" smtClean="0"/>
          </a:p>
          <a:p>
            <a:endParaRPr lang="en-US" altLang="zh-CN" smtClean="0"/>
          </a:p>
          <a:p>
            <a:endParaRPr lang="en-US" altLang="zh-CN" smtClean="0"/>
          </a:p>
          <a:p>
            <a:endParaRPr lang="en-US" altLang="zh-CN" smtClean="0"/>
          </a:p>
          <a:p>
            <a:endParaRPr lang="en-US" altLang="zh-CN" smtClean="0"/>
          </a:p>
          <a:p>
            <a:endParaRPr lang="en-US" altLang="zh-CN" smtClean="0"/>
          </a:p>
          <a:p>
            <a:endParaRPr lang="en-US" altLang="zh-CN" smtClean="0"/>
          </a:p>
          <a:p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89092" name="Object 4"/>
          <p:cNvGraphicFramePr>
            <a:graphicFrameLocks noChangeAspect="1"/>
          </p:cNvGraphicFramePr>
          <p:nvPr/>
        </p:nvGraphicFramePr>
        <p:xfrm>
          <a:off x="2409032" y="286522"/>
          <a:ext cx="3829050" cy="116205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2" name="文档" r:id="rId3" imgW="3954780" imgH="1199515" progId="Word.Document.12">
                  <p:embed/>
                </p:oleObj>
              </mc:Choice>
              <mc:Fallback>
                <p:oleObj name="文档" r:id="rId3" imgW="3954780" imgH="119951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09032" y="286522"/>
                        <a:ext cx="3829050" cy="11620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组合 8"/>
          <p:cNvGrpSpPr/>
          <p:nvPr/>
        </p:nvGrpSpPr>
        <p:grpSpPr>
          <a:xfrm>
            <a:off x="880232" y="1500968"/>
            <a:ext cx="9991303" cy="2360843"/>
            <a:chOff x="880232" y="2072472"/>
            <a:chExt cx="9991303" cy="2360843"/>
          </a:xfrm>
        </p:grpSpPr>
        <p:sp>
          <p:nvSpPr>
            <p:cNvPr id="19" name="文本框 1"/>
            <p:cNvSpPr txBox="1">
              <a:spLocks noChangeArrowheads="1"/>
            </p:cNvSpPr>
            <p:nvPr/>
          </p:nvSpPr>
          <p:spPr bwMode="auto">
            <a:xfrm>
              <a:off x="880232" y="2072472"/>
              <a:ext cx="6500858" cy="228869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5. 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[2020</a:t>
              </a:r>
              <a:r>
                <a:rPr lang="en-US" altLang="zh-CN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·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凉山州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4-5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所示是公交车甲和乙从同一车站同时、同向、匀速行驶的路程随时间变化的图像，甲车速度为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　　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km/h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。若运行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5 min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，则乙车行驶的路程是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　　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m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。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 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7" name="21FAWLS28.EPS" descr="id:2147504757;FounderCES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9024164" y="2215348"/>
              <a:ext cx="1847371" cy="1574155"/>
            </a:xfrm>
            <a:prstGeom prst="rect">
              <a:avLst/>
            </a:prstGeom>
          </p:spPr>
        </p:pic>
        <p:sp>
          <p:nvSpPr>
            <p:cNvPr id="8" name="矩形 7"/>
            <p:cNvSpPr/>
            <p:nvPr/>
          </p:nvSpPr>
          <p:spPr>
            <a:xfrm>
              <a:off x="9595668" y="3786984"/>
              <a:ext cx="98777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4-5</a:t>
              </a:r>
              <a:endParaRPr lang="zh-CN" alt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10" name="文本框 1"/>
          <p:cNvSpPr txBox="1">
            <a:spLocks noChangeArrowheads="1"/>
          </p:cNvSpPr>
          <p:nvPr/>
        </p:nvSpPr>
        <p:spPr bwMode="auto">
          <a:xfrm>
            <a:off x="4380694" y="2572538"/>
            <a:ext cx="451012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36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4952198" y="3082681"/>
            <a:ext cx="829321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1500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89093" name="Object 5"/>
          <p:cNvGraphicFramePr>
            <a:graphicFrameLocks noChangeAspect="1"/>
          </p:cNvGraphicFramePr>
          <p:nvPr/>
        </p:nvGraphicFramePr>
        <p:xfrm>
          <a:off x="876300" y="3933825"/>
          <a:ext cx="11496675" cy="387667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3" name="文档" r:id="rId6" imgW="11736070" imgH="3965575" progId="Word.Document.12">
                  <p:embed/>
                </p:oleObj>
              </mc:Choice>
              <mc:Fallback>
                <p:oleObj name="文档" r:id="rId6" imgW="11736070" imgH="396557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76300" y="3933825"/>
                        <a:ext cx="11496675" cy="38766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矩形 11"/>
          <p:cNvSpPr/>
          <p:nvPr/>
        </p:nvSpPr>
        <p:spPr>
          <a:xfrm>
            <a:off x="778213" y="858026"/>
            <a:ext cx="68723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重难三　速度公式        的理解及其应用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9095" name="Rectangle 7"/>
          <p:cNvSpPr>
            <a:spLocks noChangeArrowheads="1"/>
          </p:cNvSpPr>
          <p:nvPr/>
        </p:nvSpPr>
        <p:spPr bwMode="auto">
          <a:xfrm>
            <a:off x="0" y="0"/>
            <a:ext cx="12190413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0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808794" y="715150"/>
            <a:ext cx="10858576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6.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北京南站到上海虹桥站的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G11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次高速列车的运行时刻表（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2011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年）如下表所示。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237422" y="1677478"/>
          <a:ext cx="10001320" cy="3752580"/>
        </p:xfrm>
        <a:graphic>
          <a:graphicData uri="http://schemas.openxmlformats.org/drawingml/2006/table">
            <a:tbl>
              <a:tblPr/>
              <a:tblGrid>
                <a:gridCol w="785818"/>
                <a:gridCol w="1958185"/>
                <a:gridCol w="2113781"/>
                <a:gridCol w="1571636"/>
                <a:gridCol w="1857388"/>
                <a:gridCol w="1714512"/>
              </a:tblGrid>
              <a:tr h="677245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站次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站名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到达时间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开车时间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运行时间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里程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789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北京南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始发站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08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：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00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0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分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0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8362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2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济南西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09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：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32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09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：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34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小时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32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分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406 km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857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3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南京南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11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：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46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11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：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48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3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小时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46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分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1023 km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0476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4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上海虹桥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12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：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55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终点站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4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小时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55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分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1318 km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TextBox 3"/>
          <p:cNvSpPr txBox="1"/>
          <p:nvPr/>
        </p:nvSpPr>
        <p:spPr>
          <a:xfrm>
            <a:off x="3997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思维导图 构建体系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TextBox 15"/>
          <p:cNvSpPr txBox="1"/>
          <p:nvPr/>
        </p:nvSpPr>
        <p:spPr>
          <a:xfrm>
            <a:off x="1023108" y="1247550"/>
            <a:ext cx="10715700" cy="333141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altLang="zh-CN" sz="2400" b="1" spc="15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</a:t>
            </a:r>
            <a:r>
              <a:rPr lang="zh-CN" altLang="en-US" sz="2400" b="1" spc="15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课标要求</a:t>
            </a:r>
            <a:r>
              <a:rPr lang="en-US" altLang="zh-CN" sz="2400" b="1" spc="15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</a:t>
            </a:r>
            <a:endParaRPr lang="en-US" altLang="zh-CN" sz="2400" b="1" spc="150" smtClean="0">
              <a:solidFill>
                <a:srgbClr val="1BB18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 spc="15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2400" spc="15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知道机械运动，举例说明机械运动的相对性。</a:t>
            </a:r>
            <a:endParaRPr lang="zh-CN" altLang="en-US" sz="2400" spc="15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 spc="15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sz="2400" spc="15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举例说明自然界存在多种多样的运动形式。知道世界处于不停的运动中。</a:t>
            </a:r>
            <a:endParaRPr lang="zh-CN" altLang="en-US" sz="2400" spc="15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 spc="15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en-US" sz="2400" spc="15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会根据生活经验估测长度和时间。会选用适当的工具测量长度和时间。</a:t>
            </a:r>
            <a:endParaRPr lang="zh-CN" altLang="en-US" sz="2400" spc="15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 spc="15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4.</a:t>
            </a:r>
            <a:r>
              <a:rPr lang="zh-CN" altLang="en-US" sz="2400" spc="15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用速度描述物体运动的快慢。通过实验测量物体运动的速度。用速度公式进行简单计算。</a:t>
            </a:r>
            <a:endParaRPr lang="zh-CN" altLang="en-US" sz="2400" spc="15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diamond/>
  </p:transition>
  <p:timing/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951670" y="1072340"/>
            <a:ext cx="10858576" cy="333019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请回答下列问题：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）车头设计成流线型，目的是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                  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）从时刻表可知列车从济南西到南京南之间运行的平均速度约为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km/h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。（结果保留整数）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）列车在济南西到南京南、南京南到上海虹桥这两个路段的运行过程中，</a:t>
            </a:r>
            <a:endParaRPr lang="en-US" altLang="zh-CN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路段运行得快。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文本框 1"/>
          <p:cNvSpPr txBox="1">
            <a:spLocks noChangeArrowheads="1"/>
          </p:cNvSpPr>
          <p:nvPr/>
        </p:nvSpPr>
        <p:spPr bwMode="auto">
          <a:xfrm>
            <a:off x="5666578" y="1429530"/>
            <a:ext cx="1303809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减小阻力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10024296" y="2072472"/>
            <a:ext cx="64016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280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1094546" y="3715546"/>
            <a:ext cx="2227139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济南西到南京南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TextBox 3"/>
          <p:cNvSpPr txBox="1"/>
          <p:nvPr/>
        </p:nvSpPr>
        <p:spPr>
          <a:xfrm>
            <a:off x="4050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实验突破 素养提升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880232" y="715150"/>
            <a:ext cx="5480988" cy="662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　测量物体运动的平均速度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62465" name="Object 1"/>
          <p:cNvGraphicFramePr>
            <a:graphicFrameLocks noChangeAspect="1"/>
          </p:cNvGraphicFramePr>
          <p:nvPr/>
        </p:nvGraphicFramePr>
        <p:xfrm>
          <a:off x="1019175" y="1638300"/>
          <a:ext cx="10668000" cy="463867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4" name="文档" r:id="rId3" imgW="9944100" imgH="4340225" progId="Word.Document.12">
                  <p:embed/>
                </p:oleObj>
              </mc:Choice>
              <mc:Fallback>
                <p:oleObj name="文档" r:id="rId3" imgW="9944100" imgH="434022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19175" y="1638300"/>
                        <a:ext cx="10668000" cy="46386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/>
</p:sld>
</file>

<file path=ppt/slides/slide2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TextBox 3"/>
          <p:cNvSpPr txBox="1"/>
          <p:nvPr/>
        </p:nvSpPr>
        <p:spPr>
          <a:xfrm>
            <a:off x="4050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实验突破 素养提升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60417" name="Object 1"/>
          <p:cNvGraphicFramePr>
            <a:graphicFrameLocks noChangeAspect="1"/>
          </p:cNvGraphicFramePr>
          <p:nvPr/>
        </p:nvGraphicFramePr>
        <p:xfrm>
          <a:off x="1143000" y="971550"/>
          <a:ext cx="10401300" cy="508635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5" name="文档" r:id="rId3" imgW="10296525" imgH="4772025" progId="Word.Document.12">
                  <p:embed/>
                </p:oleObj>
              </mc:Choice>
              <mc:Fallback>
                <p:oleObj name="文档" r:id="rId3" imgW="10296525" imgH="477202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43000" y="971550"/>
                        <a:ext cx="10401300" cy="50863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/>
</p:sld>
</file>

<file path=ppt/slides/slide2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880232" y="1072340"/>
            <a:ext cx="10858576" cy="222220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5.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小车下滑过程中（不计摩擦）能量的转化情况为重力势能转化为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动能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6.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误差分析：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①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若小车经过终点后才停止计时，会导致时间测量值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偏大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，平均速度测量值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偏小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；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②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若小车静止释放时未放在顶端，导致时间测量值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偏小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，平均速度测量值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偏大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50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实验突破 素养提升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/>
</p:sld>
</file>

<file path=ppt/slides/slide2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TextBox 3"/>
          <p:cNvSpPr txBox="1"/>
          <p:nvPr/>
        </p:nvSpPr>
        <p:spPr>
          <a:xfrm>
            <a:off x="4050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实验突破 素养提升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737357" y="786588"/>
            <a:ext cx="11072889" cy="5058683"/>
            <a:chOff x="737357" y="786588"/>
            <a:chExt cx="11072889" cy="5058683"/>
          </a:xfrm>
        </p:grpSpPr>
        <p:sp>
          <p:nvSpPr>
            <p:cNvPr id="19" name="文本框 1"/>
            <p:cNvSpPr txBox="1">
              <a:spLocks noChangeArrowheads="1"/>
            </p:cNvSpPr>
            <p:nvPr/>
          </p:nvSpPr>
          <p:spPr bwMode="auto">
            <a:xfrm>
              <a:off x="737357" y="786588"/>
              <a:ext cx="7358114" cy="505868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b="1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例 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[2019·宜昌]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小明同学用如图4-6甲所示的装置探究小车在斜面上的运动。他将小车从斜面顶端A处由静止释放，测出小车从A滑到斜面底部C处的时间t</a:t>
              </a:r>
              <a:r>
                <a:rPr lang="en-US" baseline="-2500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=2.6 s；再次将小车从A处由静止释放，测出小车从A滑到斜面中点B处的时间t</a:t>
              </a:r>
              <a:r>
                <a:rPr lang="en-US" baseline="-2500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2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=1.8 s。</a:t>
              </a:r>
              <a:endPara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（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）通过小明的测量数据可以判断，小车在前半程的平均速度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　　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（选填“大于”“等于”或“小于”）全程的平均速度。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 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5" name="20WLZT457.EPS" descr="id:2147504793;FounderCES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8309784" y="1143778"/>
              <a:ext cx="3500462" cy="2499135"/>
            </a:xfrm>
            <a:prstGeom prst="rect">
              <a:avLst/>
            </a:prstGeom>
          </p:spPr>
        </p:pic>
        <p:sp>
          <p:nvSpPr>
            <p:cNvPr id="6" name="矩形 5"/>
            <p:cNvSpPr/>
            <p:nvPr/>
          </p:nvSpPr>
          <p:spPr>
            <a:xfrm>
              <a:off x="9381354" y="4001298"/>
              <a:ext cx="98777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4-6</a:t>
              </a:r>
              <a:endParaRPr lang="zh-CN" alt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2308992" y="4001298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小于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880232" y="1072340"/>
            <a:ext cx="10858576" cy="443941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）小明想测量小车在整个运动过程中后半段的平均速度，他应该将小车从</a:t>
            </a:r>
            <a:endParaRPr lang="en-US" altLang="zh-CN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（选填“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A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”或“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B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”）处由静止释放，并在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B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处开始计时，在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C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处停止计时。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物体运动的情况还可以通过另一种办法即时测定、显现出来。位置传感器利用超声波测出不同时刻小车与它的距离，计算机就可以算出小车在不同位置的速度，如图乙所示。屏幕图像如图丙所示，横轴为时间，纵轴为速度，通过图像可以看出小车在斜面上滑下时是做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（选填“匀速”或“加速”）运动的；小车到达坡底时的速度为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m/s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50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实验突破 素养提升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1"/>
          <p:cNvSpPr txBox="1">
            <a:spLocks noChangeArrowheads="1"/>
          </p:cNvSpPr>
          <p:nvPr/>
        </p:nvSpPr>
        <p:spPr bwMode="auto">
          <a:xfrm>
            <a:off x="1237422" y="1500968"/>
            <a:ext cx="611312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5809454" y="4287050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加速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4452132" y="4858554"/>
            <a:ext cx="846954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0.8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49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设计实验 拓展提升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951670" y="786588"/>
            <a:ext cx="10858576" cy="284269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altLang="zh-CN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【</a:t>
            </a:r>
            <a:r>
              <a:rPr lang="zh-CN" alt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估测小明从家到学校的路程和速度</a:t>
            </a:r>
            <a:r>
              <a:rPr lang="en-US" altLang="zh-CN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】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有一个量程为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 m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的卷尺，小明想设计一个简单的方法估测家到学校的路程，写出具体的步骤。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）由于卷尺的量程为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 m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，不能直接测出从家到学校的路程，于是小明用卷尺先测出自己一步的距离</a:t>
            </a:r>
            <a:r>
              <a:rPr lang="en-US" err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l</a:t>
            </a:r>
            <a:r>
              <a:rPr lang="en-US" baseline="-25000" err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，然后用大小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的步幅从家走到学校，记录走的步数为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n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，故可测出从家到学校的路程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l=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文本框 1"/>
          <p:cNvSpPr txBox="1">
            <a:spLocks noChangeArrowheads="1"/>
          </p:cNvSpPr>
          <p:nvPr/>
        </p:nvSpPr>
        <p:spPr bwMode="auto">
          <a:xfrm>
            <a:off x="6595272" y="2368301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相等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6952462" y="2929728"/>
            <a:ext cx="473454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err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nl</a:t>
            </a:r>
            <a:r>
              <a:rPr lang="en-US" altLang="zh-CN" sz="1400" b="1" err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en-US" altLang="zh-CN" sz="1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880232" y="3572670"/>
            <a:ext cx="108585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）若再增加一个停表，则可用速度的相关知识进行估测，请你帮小明写出具体的操作过程：</a:t>
            </a:r>
            <a:r>
              <a:rPr 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                                                                                             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</a:pPr>
            <a:r>
              <a:rPr 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                                                                                      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）实验中利用的物理知识：速度公式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                       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951670" y="4035045"/>
            <a:ext cx="10572824" cy="118069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用停表先测出小明走一步所用的时间</a:t>
            </a:r>
            <a:r>
              <a:rPr lang="en-US" altLang="zh-CN" sz="2400" b="1" err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</a:t>
            </a:r>
            <a:r>
              <a:rPr lang="en-US" altLang="zh-CN" sz="2400" b="1" baseline="-25000" err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，然后测出小明从家走到学校的时间</a:t>
            </a: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</a:t>
            </a: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，则路程</a:t>
            </a: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l=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47457" name="Object 1"/>
          <p:cNvGraphicFramePr>
            <a:graphicFrameLocks noChangeAspect="1"/>
          </p:cNvGraphicFramePr>
          <p:nvPr/>
        </p:nvGraphicFramePr>
        <p:xfrm>
          <a:off x="4523570" y="4553758"/>
          <a:ext cx="1314450" cy="87630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6" name="文档" r:id="rId3" imgW="1321435" imgH="879475" progId="Word.Document.12">
                  <p:embed/>
                </p:oleObj>
              </mc:Choice>
              <mc:Fallback>
                <p:oleObj name="文档" r:id="rId3" imgW="1321435" imgH="87947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23570" y="4553758"/>
                        <a:ext cx="1314450" cy="8763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58" name="Object 2"/>
          <p:cNvGraphicFramePr>
            <a:graphicFrameLocks noChangeAspect="1"/>
          </p:cNvGraphicFramePr>
          <p:nvPr/>
        </p:nvGraphicFramePr>
        <p:xfrm>
          <a:off x="6919913" y="5125260"/>
          <a:ext cx="5676900" cy="59055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7" name="文档" r:id="rId5" imgW="5684520" imgH="595630" progId="Word.Document.12">
                  <p:embed/>
                </p:oleObj>
              </mc:Choice>
              <mc:Fallback>
                <p:oleObj name="文档" r:id="rId5" imgW="5684520" imgH="59563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919913" y="5125260"/>
                        <a:ext cx="5676900" cy="590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7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TextBox 11"/>
          <p:cNvSpPr txBox="1"/>
          <p:nvPr/>
        </p:nvSpPr>
        <p:spPr>
          <a:xfrm>
            <a:off x="403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80232" y="786588"/>
            <a:ext cx="2454518" cy="662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估测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880232" y="1715282"/>
            <a:ext cx="10546515" cy="3950688"/>
            <a:chOff x="880232" y="1715282"/>
            <a:chExt cx="10546515" cy="3950688"/>
          </a:xfrm>
        </p:grpSpPr>
        <p:sp>
          <p:nvSpPr>
            <p:cNvPr id="11" name="文本框 1"/>
            <p:cNvSpPr txBox="1">
              <a:spLocks noChangeArrowheads="1"/>
            </p:cNvSpPr>
            <p:nvPr/>
          </p:nvSpPr>
          <p:spPr bwMode="auto">
            <a:xfrm>
              <a:off x="880232" y="1715282"/>
              <a:ext cx="6786610" cy="39506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1. 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[2020</a:t>
              </a:r>
              <a:r>
                <a:rPr lang="en-US" altLang="zh-CN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·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山西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11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题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分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4-7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所示，工作人员手托的是“越王勾践剑”。这把剑历经两千多年，出土时仍锋利无比，剑身丝毫不见锈斑，令世人对古人的铸造技术惊叹不已。根据图片信息，对这把剑的长度估测合理的是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	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（　　）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A.0.5 m  	B.1.5 m	</a:t>
              </a:r>
              <a:endPara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C.2 m     	D.2.5 m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5" name="21ZTW-174.EPS" descr="id:2147504821;FounderCES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8452660" y="2143910"/>
              <a:ext cx="2974087" cy="1857388"/>
            </a:xfrm>
            <a:prstGeom prst="rect">
              <a:avLst/>
            </a:prstGeom>
          </p:spPr>
        </p:pic>
        <p:sp>
          <p:nvSpPr>
            <p:cNvPr id="6" name="矩形 5"/>
            <p:cNvSpPr/>
            <p:nvPr/>
          </p:nvSpPr>
          <p:spPr>
            <a:xfrm>
              <a:off x="9524230" y="4215612"/>
              <a:ext cx="98777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4-7</a:t>
              </a:r>
              <a:endParaRPr lang="zh-CN" alt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5023636" y="3929860"/>
            <a:ext cx="30353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TextBox 11"/>
          <p:cNvSpPr txBox="1"/>
          <p:nvPr/>
        </p:nvSpPr>
        <p:spPr>
          <a:xfrm>
            <a:off x="403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951670" y="929464"/>
            <a:ext cx="10287072" cy="3950688"/>
            <a:chOff x="951670" y="929464"/>
            <a:chExt cx="10287072" cy="3950688"/>
          </a:xfrm>
        </p:grpSpPr>
        <p:sp>
          <p:nvSpPr>
            <p:cNvPr id="11" name="文本框 1"/>
            <p:cNvSpPr txBox="1">
              <a:spLocks noChangeArrowheads="1"/>
            </p:cNvSpPr>
            <p:nvPr/>
          </p:nvSpPr>
          <p:spPr bwMode="auto">
            <a:xfrm>
              <a:off x="951670" y="929464"/>
              <a:ext cx="7358114" cy="39506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2. 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[2019</a:t>
              </a:r>
              <a:r>
                <a:rPr lang="en-US" altLang="zh-CN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·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山西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11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题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分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 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小明同学到南美洲游学，见到一种外表酷似微型西瓜的野生水果，其独特的迷你造型和清爽的口感令人称奇。如图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4-8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是“迷你西瓜”与一元硬币放在一起的对比照，根据图片信息，估测该“迷你西瓜”的长度约为（　　）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err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A.2 mm  	B.2 cm	</a:t>
              </a:r>
              <a:endPara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err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C.6 mm  	D.6 cm</a:t>
              </a:r>
              <a:endParaRPr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4" name="20WLZT1298.EPS" descr="id:2147504828;FounderCES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8666973" y="1572406"/>
              <a:ext cx="2571769" cy="1214446"/>
            </a:xfrm>
            <a:prstGeom prst="rect">
              <a:avLst/>
            </a:prstGeom>
          </p:spPr>
        </p:pic>
        <p:sp>
          <p:nvSpPr>
            <p:cNvPr id="5" name="矩形 4"/>
            <p:cNvSpPr/>
            <p:nvPr/>
          </p:nvSpPr>
          <p:spPr>
            <a:xfrm>
              <a:off x="9524230" y="3072604"/>
              <a:ext cx="98777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4-8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4880760" y="3215480"/>
            <a:ext cx="282697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TextBox 26"/>
          <p:cNvSpPr txBox="1">
            <a:spLocks noChangeArrowheads="1"/>
          </p:cNvSpPr>
          <p:nvPr/>
        </p:nvSpPr>
        <p:spPr bwMode="auto">
          <a:xfrm>
            <a:off x="1165984" y="4929992"/>
            <a:ext cx="10001320" cy="111542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解析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]“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迷你西瓜”与一元硬币放在一起，其长度与硬币直径差不多，硬币的直径约为</a:t>
            </a:r>
            <a:r>
              <a:rPr lang="en-US" altLang="zh-CN" err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2cm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，故选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B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US" altLang="zh-CN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TextBox 11"/>
          <p:cNvSpPr txBox="1"/>
          <p:nvPr/>
        </p:nvSpPr>
        <p:spPr>
          <a:xfrm>
            <a:off x="403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808794" y="858026"/>
            <a:ext cx="10858576" cy="118069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3. 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[2018</a:t>
            </a:r>
            <a:r>
              <a:rPr lang="en-US" altLang="zh-CN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山西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11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题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 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在通常情况下，你的脉搏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 min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跳动的次数约为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	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　　）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A.20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次   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	B.40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次    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	C.70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次    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	D.140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次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文本框 1"/>
          <p:cNvSpPr txBox="1">
            <a:spLocks noChangeArrowheads="1"/>
          </p:cNvSpPr>
          <p:nvPr/>
        </p:nvSpPr>
        <p:spPr bwMode="auto">
          <a:xfrm>
            <a:off x="10881552" y="929464"/>
            <a:ext cx="279491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TextBox 3"/>
          <p:cNvSpPr txBox="1"/>
          <p:nvPr/>
        </p:nvSpPr>
        <p:spPr>
          <a:xfrm>
            <a:off x="3997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思维导图 构建体系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21RJWL-1.EPS" descr="id:2147504596;FounderCES"/>
          <p:cNvPicPr/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80298" y="1715282"/>
            <a:ext cx="9811703" cy="3643338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/>
</p:sld>
</file>

<file path=ppt/slides/slide3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TextBox 11"/>
          <p:cNvSpPr txBox="1"/>
          <p:nvPr/>
        </p:nvSpPr>
        <p:spPr>
          <a:xfrm>
            <a:off x="403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737356" y="858026"/>
            <a:ext cx="10858576" cy="339669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4. 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[2017</a:t>
            </a:r>
            <a:r>
              <a:rPr lang="en-US" altLang="zh-CN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山西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11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题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 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下列数据是小明对教室中相关物理量的估测，其中最接近实际的是（　　）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A.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室温约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48 ℃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B.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一张理综答题卡的质量约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500 g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C.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门的高度约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4 m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D.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一盏日光灯的额定功率约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40 W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文本框 1"/>
          <p:cNvSpPr txBox="1">
            <a:spLocks noChangeArrowheads="1"/>
          </p:cNvSpPr>
          <p:nvPr/>
        </p:nvSpPr>
        <p:spPr bwMode="auto">
          <a:xfrm>
            <a:off x="2809058" y="1429530"/>
            <a:ext cx="31636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TextBox 11"/>
          <p:cNvSpPr txBox="1"/>
          <p:nvPr/>
        </p:nvSpPr>
        <p:spPr>
          <a:xfrm>
            <a:off x="403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1023108" y="929464"/>
            <a:ext cx="9644130" cy="228869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5. 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[2016</a:t>
            </a:r>
            <a:r>
              <a:rPr lang="en-US" altLang="zh-CN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山西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11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题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 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下列是对一名中学生相关数据的估测，其中不合理的是（　　）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A.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身高约为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1.7 m  	B.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质量约为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50 kg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C.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体温约为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20 ℃   	D.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手掌宽约为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10 cm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文本框 1"/>
          <p:cNvSpPr txBox="1">
            <a:spLocks noChangeArrowheads="1"/>
          </p:cNvSpPr>
          <p:nvPr/>
        </p:nvSpPr>
        <p:spPr bwMode="auto">
          <a:xfrm>
            <a:off x="2666182" y="1429530"/>
            <a:ext cx="279491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TextBox 11"/>
          <p:cNvSpPr txBox="1"/>
          <p:nvPr/>
        </p:nvSpPr>
        <p:spPr>
          <a:xfrm>
            <a:off x="403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51670" y="858026"/>
            <a:ext cx="2832827" cy="6698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　参照物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880232" y="1715282"/>
            <a:ext cx="10404422" cy="4504686"/>
            <a:chOff x="880232" y="1715282"/>
            <a:chExt cx="10404422" cy="4504686"/>
          </a:xfrm>
        </p:grpSpPr>
        <p:sp>
          <p:nvSpPr>
            <p:cNvPr id="11" name="文本框 1"/>
            <p:cNvSpPr txBox="1">
              <a:spLocks noChangeArrowheads="1"/>
            </p:cNvSpPr>
            <p:nvPr/>
          </p:nvSpPr>
          <p:spPr bwMode="auto">
            <a:xfrm>
              <a:off x="880232" y="1715282"/>
              <a:ext cx="7072362" cy="450468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6. 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[2016</a:t>
              </a:r>
              <a:r>
                <a:rPr lang="en-US" altLang="zh-CN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·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山西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18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题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分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 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4-9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所示，滑滑梯是我们儿时喜欢的游戏，下列对小梦滑滑梯的过程分析正确的是（　　）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下滑过程中，小梦相对于地面是静止的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B.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下滑过程中，小梦的动能转化为重力势能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C.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小梦躺着比坐着下滑受力面积大，减小了摩擦力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D.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若下滑过程中，所有的力突然全部消失，小梦将做匀速直线运动</a:t>
              </a:r>
              <a:endParaRPr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5" name="Z19.EPS" descr="id:2147504842;FounderCES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8738412" y="2143910"/>
              <a:ext cx="2546242" cy="2000264"/>
            </a:xfrm>
            <a:prstGeom prst="rect">
              <a:avLst/>
            </a:prstGeom>
          </p:spPr>
        </p:pic>
        <p:sp>
          <p:nvSpPr>
            <p:cNvPr id="6" name="矩形 5"/>
            <p:cNvSpPr/>
            <p:nvPr/>
          </p:nvSpPr>
          <p:spPr>
            <a:xfrm>
              <a:off x="9738544" y="4358488"/>
              <a:ext cx="98777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4-9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2594744" y="2786852"/>
            <a:ext cx="31636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TextBox 11"/>
          <p:cNvSpPr txBox="1"/>
          <p:nvPr/>
        </p:nvSpPr>
        <p:spPr>
          <a:xfrm>
            <a:off x="403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TextBox 26"/>
          <p:cNvSpPr txBox="1">
            <a:spLocks noChangeArrowheads="1"/>
          </p:cNvSpPr>
          <p:nvPr/>
        </p:nvSpPr>
        <p:spPr bwMode="auto">
          <a:xfrm>
            <a:off x="1165984" y="1000902"/>
            <a:ext cx="10001320" cy="388541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解析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下滑过程中，小梦离地面越来越近，相对于地面的位置是变化的，所以小梦相对于地面是运动的，故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A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错误。下滑过程中，小梦高度降低，速度增大，所以小梦的重力势能转化为动能，故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B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错误。摩擦力大小只受压力和接触面粗糙程度的影响，小梦躺着比坐着下滑受力面积大，但压力和接触面粗糙程度不变，摩擦力不变，故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错误。根据牛顿第一定律，物体不受力时，将保持静止或匀速直线运动状态，因此，若下滑过程中，所有的力突然全部消失，小梦将做匀速直线运动，故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正确。</a:t>
            </a:r>
            <a:endParaRPr lang="en-US" altLang="zh-CN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/>
</p:sld>
</file>

<file path=ppt/slides/slide3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TextBox 11"/>
          <p:cNvSpPr txBox="1"/>
          <p:nvPr/>
        </p:nvSpPr>
        <p:spPr>
          <a:xfrm>
            <a:off x="403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880232" y="1715282"/>
            <a:ext cx="10858576" cy="22234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7. 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[2020</a:t>
            </a:r>
            <a:r>
              <a:rPr lang="en-US" altLang="zh-CN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山西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35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题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为了保障学生安全，交警在育才中学校门前的街道设置了限速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30 km/h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的标志牌。有家长反映，经常有车辆超速。在没有安装测速仪的情况下，请你设计实验方案，测量校门前行驶车辆的平均速度是否超速。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）实验器材：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                                              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08794" y="858026"/>
            <a:ext cx="3589444" cy="6698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考点三　速度的测量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1"/>
          <p:cNvSpPr txBox="1">
            <a:spLocks noChangeArrowheads="1"/>
          </p:cNvSpPr>
          <p:nvPr/>
        </p:nvSpPr>
        <p:spPr bwMode="auto">
          <a:xfrm>
            <a:off x="3523438" y="3286918"/>
            <a:ext cx="161158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停表、米尺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TextBox 11"/>
          <p:cNvSpPr txBox="1"/>
          <p:nvPr/>
        </p:nvSpPr>
        <p:spPr>
          <a:xfrm>
            <a:off x="403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880232" y="1072340"/>
            <a:ext cx="10858576" cy="39506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）实验步骤：</a:t>
            </a:r>
            <a:endParaRPr lang="en-US" altLang="zh-CN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endParaRPr lang="en-US" u="sng" smtClean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endParaRPr lang="en-US" u="sng" smtClean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endParaRPr lang="en-US" u="sng" smtClean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endParaRPr lang="en-US" u="sng" smtClean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                                                                                                                 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 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graphicFrame>
        <p:nvGraphicFramePr>
          <p:cNvPr id="155650" name="Object 2"/>
          <p:cNvGraphicFramePr>
            <a:graphicFrameLocks noChangeAspect="1"/>
          </p:cNvGraphicFramePr>
          <p:nvPr/>
        </p:nvGraphicFramePr>
        <p:xfrm>
          <a:off x="1027943" y="1019977"/>
          <a:ext cx="10353675" cy="3838577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8" name="文档" r:id="rId2" imgW="10356850" imgH="3564890" progId="Word.Document.12">
                  <p:embed/>
                </p:oleObj>
              </mc:Choice>
              <mc:Fallback>
                <p:oleObj name="文档" r:id="rId2" imgW="10356850" imgH="356489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27943" y="1019977"/>
                        <a:ext cx="10353675" cy="383857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直接连接符 4"/>
          <p:cNvCxnSpPr/>
          <p:nvPr/>
        </p:nvCxnSpPr>
        <p:spPr>
          <a:xfrm>
            <a:off x="3237686" y="1572406"/>
            <a:ext cx="8358246" cy="1588"/>
          </a:xfrm>
          <a:prstGeom prst="line">
            <a:avLst/>
          </a:prstGeom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951670" y="2204236"/>
            <a:ext cx="10644262" cy="11112"/>
          </a:xfrm>
          <a:prstGeom prst="line">
            <a:avLst/>
          </a:prstGeom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951670" y="2837654"/>
            <a:ext cx="10644262" cy="20636"/>
          </a:xfrm>
          <a:prstGeom prst="line">
            <a:avLst/>
          </a:prstGeom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951670" y="3499644"/>
            <a:ext cx="10644262" cy="1588"/>
          </a:xfrm>
          <a:prstGeom prst="line">
            <a:avLst/>
          </a:prstGeom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5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TextBox 5"/>
          <p:cNvSpPr txBox="1"/>
          <p:nvPr/>
        </p:nvSpPr>
        <p:spPr>
          <a:xfrm>
            <a:off x="1165984" y="2143910"/>
            <a:ext cx="10501386" cy="34163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altLang="zh-CN" smtClean="0"/>
          </a:p>
          <a:p>
            <a:endParaRPr lang="en-US" altLang="zh-CN" smtClean="0"/>
          </a:p>
          <a:p>
            <a:endParaRPr lang="en-US" altLang="zh-CN" smtClean="0"/>
          </a:p>
          <a:p>
            <a:endParaRPr lang="en-US" altLang="zh-CN" smtClean="0"/>
          </a:p>
          <a:p>
            <a:endParaRPr lang="en-US" altLang="zh-CN" smtClean="0"/>
          </a:p>
          <a:p>
            <a:endParaRPr lang="en-US" altLang="zh-CN" smtClean="0"/>
          </a:p>
          <a:p>
            <a:endParaRPr lang="en-US" altLang="zh-CN" smtClean="0"/>
          </a:p>
          <a:p>
            <a:endParaRPr lang="en-US" altLang="zh-CN" smtClean="0"/>
          </a:p>
          <a:p>
            <a:endParaRPr lang="zh-CN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403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880232" y="1072340"/>
            <a:ext cx="10858576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）实验结论：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                                                                                    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13" name="文本框 1"/>
          <p:cNvSpPr txBox="1">
            <a:spLocks noChangeArrowheads="1"/>
          </p:cNvSpPr>
          <p:nvPr/>
        </p:nvSpPr>
        <p:spPr bwMode="auto">
          <a:xfrm>
            <a:off x="3517068" y="1010979"/>
            <a:ext cx="7007294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若</a:t>
            </a: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v&gt;30km/h</a:t>
            </a: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，则超速；若</a:t>
            </a:r>
            <a:r>
              <a:rPr lang="en-US" altLang="zh-CN" sz="2400" b="1" err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v≤30km/h</a:t>
            </a: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，则不超速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56674" name="Object 2"/>
          <p:cNvGraphicFramePr>
            <a:graphicFrameLocks noChangeAspect="1"/>
          </p:cNvGraphicFramePr>
          <p:nvPr/>
        </p:nvGraphicFramePr>
        <p:xfrm>
          <a:off x="1280358" y="2072472"/>
          <a:ext cx="10458450" cy="416242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9" name="文档" r:id="rId2" imgW="10460990" imgH="4172585" progId="Word.Document.12">
                  <p:embed/>
                </p:oleObj>
              </mc:Choice>
              <mc:Fallback>
                <p:oleObj name="文档" r:id="rId2" imgW="10460990" imgH="417258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80358" y="2072472"/>
                        <a:ext cx="10458450" cy="41624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6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3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extBox 2"/>
          <p:cNvSpPr txBox="1"/>
          <p:nvPr/>
        </p:nvSpPr>
        <p:spPr>
          <a:xfrm>
            <a:off x="1951802" y="2572538"/>
            <a:ext cx="8643998" cy="155003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3200" smtClean="0">
                <a:solidFill>
                  <a:srgbClr val="18B4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sz="3200" smtClean="0">
                <a:solidFill>
                  <a:srgbClr val="18B4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课时训练</a:t>
            </a:r>
            <a:r>
              <a:rPr lang="en-US" altLang="zh-CN" sz="3200" smtClean="0">
                <a:solidFill>
                  <a:srgbClr val="18B4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sz="3200" smtClean="0">
                <a:solidFill>
                  <a:srgbClr val="18B4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内容见</a:t>
            </a:r>
            <a:r>
              <a:rPr lang="en-US" altLang="zh-CN" sz="3200">
                <a:solidFill>
                  <a:srgbClr val="18B4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Word</a:t>
            </a:r>
            <a:r>
              <a:rPr lang="zh-CN" altLang="en-US" sz="3200">
                <a:solidFill>
                  <a:srgbClr val="18B4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版</a:t>
            </a:r>
            <a:r>
              <a:rPr lang="zh-CN" altLang="en-US" sz="3200" smtClean="0">
                <a:solidFill>
                  <a:srgbClr val="18B4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资源：</a:t>
            </a:r>
            <a:endParaRPr lang="en-US" altLang="zh-CN" sz="3200" smtClean="0">
              <a:solidFill>
                <a:srgbClr val="18B4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  <a:defRPr/>
            </a:pPr>
            <a:r>
              <a:rPr lang="zh-CN" altLang="en-US" sz="3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课时训练（四）</a:t>
            </a:r>
            <a:r>
              <a:rPr lang="en-US" altLang="zh-CN" sz="3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en-US" sz="3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机械运动</a:t>
            </a:r>
            <a:endParaRPr lang="zh-CN" altLang="en-US" sz="3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1417300" y="10502900"/>
            <a:ext cx="317500" cy="241300"/>
          </a:xfrm>
          <a:prstGeom prst="cube">
            <a:avLst/>
          </a:prstGeom>
        </p:spPr>
      </p:pic>
    </p:spTree>
  </p:cSld>
  <p:clrMapOvr>
    <a:masterClrMapping/>
  </p:clrMapOvr>
  <p:transition>
    <p:fade/>
  </p:transition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16"/>
          <p:cNvSpPr txBox="1">
            <a:spLocks noChangeArrowheads="1"/>
          </p:cNvSpPr>
          <p:nvPr/>
        </p:nvSpPr>
        <p:spPr bwMode="auto">
          <a:xfrm>
            <a:off x="951670" y="715150"/>
            <a:ext cx="10644262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长度、时间及其测量</a:t>
            </a:r>
            <a:endParaRPr lang="zh-CN" altLang="en-US" sz="2800" b="1" spc="15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01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023108" y="1643844"/>
            <a:ext cx="20008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长度的测量</a:t>
            </a:r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1094546" y="2343994"/>
          <a:ext cx="10644262" cy="3840480"/>
        </p:xfrm>
        <a:graphic>
          <a:graphicData uri="http://schemas.openxmlformats.org/drawingml/2006/table">
            <a:tbl>
              <a:tblPr/>
              <a:tblGrid>
                <a:gridCol w="1714512"/>
                <a:gridCol w="8929750"/>
              </a:tblGrid>
              <a:tr h="1203991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单位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换算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米、分米、厘米、毫米间的进率是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，千米、米、毫米、微米、纳米间的进率是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en-US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580" marR="3658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2993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常见值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普通中学生身高约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1.6 m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；课桌的高度约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80 cm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；物理课本的长度约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26 cm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580" marR="3658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9570" name="QZ1.EPS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166248" y="2643976"/>
            <a:ext cx="5436257" cy="1071570"/>
          </a:xfrm>
          <a:prstGeom prst="rect">
            <a:avLst/>
          </a:prstGeom>
          <a:noFill/>
        </p:spPr>
      </p:pic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8095470" y="3858422"/>
            <a:ext cx="451012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6095206" y="4440003"/>
            <a:ext cx="829321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1000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TextBox 10"/>
          <p:cNvSpPr txBox="1"/>
          <p:nvPr/>
        </p:nvSpPr>
        <p:spPr>
          <a:xfrm>
            <a:off x="4001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951670" y="1072340"/>
          <a:ext cx="10930014" cy="5486399"/>
        </p:xfrm>
        <a:graphic>
          <a:graphicData uri="http://schemas.openxmlformats.org/drawingml/2006/table">
            <a:tbl>
              <a:tblPr/>
              <a:tblGrid>
                <a:gridCol w="1000132"/>
                <a:gridCol w="9929882"/>
              </a:tblGrid>
              <a:tr h="3310976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刻度尺的使用和</a:t>
                      </a: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读数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①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看：选择刻度尺要观察它的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、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和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。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②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放：刻度尺有刻度的一侧紧贴被测物体，不要使用磨损的刻度线。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③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读：读数时视线要与尺面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，必须要估读到分度值的下一位。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④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记：测量结果由数字和单位组成。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⑤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数据处理：多次测量求平均值，可减小误差。最后求得的平均值小数位应与每次测量的小数位数相同。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示例：请在正确处打“√”，图中刻度尺的分度值是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，铅笔的长度为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cm </a:t>
                      </a: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9569" name="QZ2.EPS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5166512" y="5032832"/>
            <a:ext cx="3714776" cy="1205326"/>
          </a:xfrm>
          <a:prstGeom prst="rect">
            <a:avLst/>
          </a:prstGeom>
          <a:noFill/>
        </p:spPr>
      </p:pic>
      <p:sp>
        <p:nvSpPr>
          <p:cNvPr id="5" name="矩形 4"/>
          <p:cNvSpPr/>
          <p:nvPr/>
        </p:nvSpPr>
        <p:spPr>
          <a:xfrm>
            <a:off x="10452924" y="419845"/>
            <a:ext cx="1415772" cy="5810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（续表）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6238082" y="1000902"/>
            <a:ext cx="1303809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零刻度线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8381222" y="1000902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量程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9809982" y="929464"/>
            <a:ext cx="996033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分度值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"/>
          <p:cNvSpPr txBox="1">
            <a:spLocks noChangeArrowheads="1"/>
          </p:cNvSpPr>
          <p:nvPr/>
        </p:nvSpPr>
        <p:spPr bwMode="auto">
          <a:xfrm>
            <a:off x="6166644" y="2001034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垂直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"/>
          <p:cNvSpPr txBox="1">
            <a:spLocks noChangeArrowheads="1"/>
          </p:cNvSpPr>
          <p:nvPr/>
        </p:nvSpPr>
        <p:spPr bwMode="auto">
          <a:xfrm>
            <a:off x="5309388" y="4715678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图略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文本框 1"/>
          <p:cNvSpPr txBox="1">
            <a:spLocks noChangeArrowheads="1"/>
          </p:cNvSpPr>
          <p:nvPr/>
        </p:nvSpPr>
        <p:spPr bwMode="auto">
          <a:xfrm>
            <a:off x="9524230" y="4215612"/>
            <a:ext cx="867793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err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1mm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"/>
          <p:cNvSpPr txBox="1">
            <a:spLocks noChangeArrowheads="1"/>
          </p:cNvSpPr>
          <p:nvPr/>
        </p:nvSpPr>
        <p:spPr bwMode="auto">
          <a:xfrm>
            <a:off x="3523438" y="4797193"/>
            <a:ext cx="728332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5.50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2" grpId="0"/>
      <p:bldP spid="13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9952858" y="858026"/>
            <a:ext cx="1857388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 eaLnBrk="0" hangingPunct="0">
              <a:lnSpc>
                <a:spcPct val="150000"/>
              </a:lnSpc>
            </a:pPr>
            <a:r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（续表）</a:t>
            </a:r>
            <a:endParaRPr lang="zh-CN" altLang="en-US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094546" y="1858158"/>
          <a:ext cx="10215634" cy="2194560"/>
        </p:xfrm>
        <a:graphic>
          <a:graphicData uri="http://schemas.openxmlformats.org/drawingml/2006/table">
            <a:tbl>
              <a:tblPr/>
              <a:tblGrid>
                <a:gridCol w="1481769"/>
                <a:gridCol w="8733865"/>
              </a:tblGrid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误差与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错误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①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错误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</a:t>
                      </a: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避免，误差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避免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（均选填“可以”或“不可以”）。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②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减小误差的方法：选用精密的测量仪器；改进测量方法；多次测量求平均值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文本框 1"/>
          <p:cNvSpPr txBox="1">
            <a:spLocks noChangeArrowheads="1"/>
          </p:cNvSpPr>
          <p:nvPr/>
        </p:nvSpPr>
        <p:spPr bwMode="auto">
          <a:xfrm>
            <a:off x="4309256" y="1786720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可以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7095338" y="1786720"/>
            <a:ext cx="996033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不可以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1023108" y="715150"/>
            <a:ext cx="1085857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 eaLnBrk="0" hangingPunct="0">
              <a:lnSpc>
                <a:spcPct val="150000"/>
              </a:lnSpc>
            </a:pPr>
            <a:r>
              <a:rPr lang="en-US" altLang="zh-CN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时间的测量</a:t>
            </a:r>
            <a:endParaRPr lang="zh-CN" altLang="en-US" b="1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023108" y="1729261"/>
          <a:ext cx="10358510" cy="2451770"/>
        </p:xfrm>
        <a:graphic>
          <a:graphicData uri="http://schemas.openxmlformats.org/drawingml/2006/table">
            <a:tbl>
              <a:tblPr/>
              <a:tblGrid>
                <a:gridCol w="2104831"/>
                <a:gridCol w="8253679"/>
              </a:tblGrid>
              <a:tr h="95725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单位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换算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 h=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min=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s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54869" marR="54869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449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常见值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人脉搏跳动的平均时间间隔约为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 s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；播放一遍国歌约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46 s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；普通中学生百米赛跑的成绩约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16 s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54869" marR="54869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文本框 1"/>
          <p:cNvSpPr txBox="1">
            <a:spLocks noChangeArrowheads="1"/>
          </p:cNvSpPr>
          <p:nvPr/>
        </p:nvSpPr>
        <p:spPr bwMode="auto">
          <a:xfrm>
            <a:off x="4523570" y="1858158"/>
            <a:ext cx="451012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60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6380958" y="1868235"/>
            <a:ext cx="829321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3600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023108" y="1015228"/>
          <a:ext cx="10358510" cy="5486399"/>
        </p:xfrm>
        <a:graphic>
          <a:graphicData uri="http://schemas.openxmlformats.org/drawingml/2006/table">
            <a:tbl>
              <a:tblPr/>
              <a:tblGrid>
                <a:gridCol w="2104831"/>
                <a:gridCol w="8253679"/>
              </a:tblGrid>
              <a:tr h="2257484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停表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的读数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停表有两个表盘，读数时先看小盘，再看大盘，小盘表示分，大盘表示秒。若小盘的非整分钟数小于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0.5 min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，则大盘读数在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0~30 s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内；若小盘的非整分钟数大于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0.5 min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，则大盘的读数在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30~60 s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。如图所示，停表的读数是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min</a:t>
                      </a: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s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，合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     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s </a:t>
                      </a: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54869" marR="54869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6497" name="QZ4.EPS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023636" y="3872748"/>
            <a:ext cx="3571900" cy="2136304"/>
          </a:xfrm>
          <a:prstGeom prst="rect">
            <a:avLst/>
          </a:prstGeom>
          <a:noFill/>
        </p:spPr>
      </p:pic>
      <p:sp>
        <p:nvSpPr>
          <p:cNvPr id="5" name="矩形 4"/>
          <p:cNvSpPr/>
          <p:nvPr/>
        </p:nvSpPr>
        <p:spPr>
          <a:xfrm>
            <a:off x="10452924" y="419845"/>
            <a:ext cx="1415772" cy="5810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（续表）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9667106" y="2501100"/>
            <a:ext cx="261857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3309124" y="3072604"/>
            <a:ext cx="728332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38.3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5237950" y="3072604"/>
            <a:ext cx="91748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218.3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880232" y="715150"/>
            <a:ext cx="10858576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 eaLnBrk="0" hangingPunct="0"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　参照物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737356" y="1643844"/>
          <a:ext cx="11215766" cy="4718477"/>
        </p:xfrm>
        <a:graphic>
          <a:graphicData uri="http://schemas.openxmlformats.org/drawingml/2006/table">
            <a:tbl>
              <a:tblPr/>
              <a:tblGrid>
                <a:gridCol w="1643074"/>
                <a:gridCol w="9572692"/>
              </a:tblGrid>
              <a:tr h="640819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机械运动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物体位置随时间的变化叫机械运动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41152" marR="41152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5818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参照物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判断一个物体是否运动，先要选一个物体作参照，这个物体叫参照物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41152" marR="41152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3379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运动</a:t>
                      </a:r>
                      <a:r>
                        <a:rPr lang="zh-CN" sz="2400" b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和静止的相对性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选择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的参照物不同时，对所研究物体运动的描述一般是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的，这就是运动和静止的相对性。若选择加油机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A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为参照物，则战机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B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是</a:t>
                      </a: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的；若选择地面为参照物，则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战机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B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是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的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41152" marR="41152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5473" name="7ER186.eps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666446" y="4858554"/>
            <a:ext cx="1714512" cy="1262333"/>
          </a:xfrm>
          <a:prstGeom prst="rect">
            <a:avLst/>
          </a:prstGeom>
          <a:noFill/>
        </p:spPr>
      </p:pic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10310048" y="2929728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不同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2666182" y="4001298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静止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8952726" y="4001298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运动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3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heme/theme1.xml><?xml version="1.0" encoding="utf-8"?>
<a:theme xmlns:r="http://schemas.openxmlformats.org/officeDocument/2006/relationships"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aragraphs>188</Paragraphs>
  <Slides>37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Arial</vt:lpstr>
      <vt:lpstr>微软雅黑</vt:lpstr>
      <vt:lpstr>Wingdings</vt:lpstr>
      <vt:lpstr>Calibri</vt:lpstr>
      <vt:lpstr>Times New Roman</vt:lpstr>
      <vt:lpstr>自定义设计方案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20.1100</AppVersion>
  <TotalTime>0</TotalTime>
  <Application>Aspose.Slides for Java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2021-02-05T08:51:44Z</cp:lastPrinted>
  <dcterms:created xsi:type="dcterms:W3CDTF">2021-02-05T08:51:44Z</dcterms:created>
  <dcterms:modified xsi:type="dcterms:W3CDTF">2021-02-05T00:51:45Z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