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activeX/activeX4.xml" ContentType="application/vnd.ms-office.activeX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activeX/activeX2.xml" ContentType="application/vnd.ms-office.activeX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activeX/activeX8.xml" ContentType="application/vnd.ms-office.activeX+xml"/>
  <Override PartName="/ppt/embeddings/oleObject1.bin" ContentType="application/vnd.openxmlformats-officedocument.oleObject"/>
  <Override PartName="/ppt/activeX/activeX9.xml" ContentType="application/vnd.ms-office.activeX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activeX/activeX6.xml" ContentType="application/vnd.ms-office.activeX+xml"/>
  <Override PartName="/ppt/activeX/activeX7.xml" ContentType="application/vnd.ms-office.activeX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activeX"/>
  <Override PartName="/ppt/activeX/activeX5.xml" ContentType="application/vnd.ms-office.activeX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activeX/activeX3.xml" ContentType="application/vnd.ms-office.activeX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activeX/activeX1.xml" ContentType="application/vnd.ms-office.activeX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3" r:id="rId10"/>
    <p:sldId id="265" r:id="rId11"/>
    <p:sldId id="266" r:id="rId12"/>
    <p:sldId id="282" r:id="rId13"/>
    <p:sldId id="268" r:id="rId14"/>
    <p:sldId id="283" r:id="rId15"/>
    <p:sldId id="267" r:id="rId16"/>
    <p:sldId id="269" r:id="rId17"/>
    <p:sldId id="271" r:id="rId18"/>
    <p:sldId id="270" r:id="rId19"/>
    <p:sldId id="272" r:id="rId20"/>
    <p:sldId id="273" r:id="rId21"/>
    <p:sldId id="280" r:id="rId22"/>
    <p:sldId id="281" r:id="rId23"/>
    <p:sldId id="275" r:id="rId24"/>
    <p:sldId id="276" r:id="rId25"/>
    <p:sldId id="277" r:id="rId26"/>
    <p:sldId id="274" r:id="rId27"/>
    <p:sldId id="278" r:id="rId28"/>
    <p:sldId id="279" r:id="rId29"/>
    <p:sldId id="284" r:id="rId30"/>
    <p:sldId id="285" r:id="rId31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95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-84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7053240-CE69-11CD-A777-00DD01143C57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7053240-CE69-11CD-A777-00DD01143C57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7053240-CE69-11CD-A777-00DD01143C57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7053240-CE69-11CD-A777-00DD01143C57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0005-7A54-41A1-8CB8-F2A022223C4F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6B35-F7B2-4BDB-9179-90AC772FA0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4553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3388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0005-7A54-41A1-8CB8-F2A022223C4F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6B35-F7B2-4BDB-9179-90AC772FA0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2807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0005-7A54-41A1-8CB8-F2A022223C4F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6B35-F7B2-4BDB-9179-90AC772FA0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7801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3388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0005-7A54-41A1-8CB8-F2A022223C4F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6B35-F7B2-4BDB-9179-90AC772FA0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68397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0005-7A54-41A1-8CB8-F2A022223C4F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6B35-F7B2-4BDB-9179-90AC772FA0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50983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3388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0005-7A54-41A1-8CB8-F2A022223C4F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6B35-F7B2-4BDB-9179-90AC772FA0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97173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0005-7A54-41A1-8CB8-F2A022223C4F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6B35-F7B2-4BDB-9179-90AC772FA0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87064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3388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0005-7A54-41A1-8CB8-F2A022223C4F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6B35-F7B2-4BDB-9179-90AC772FA0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17591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0005-7A54-41A1-8CB8-F2A022223C4F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6B35-F7B2-4BDB-9179-90AC772FA0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57792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0005-7A54-41A1-8CB8-F2A022223C4F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6B35-F7B2-4BDB-9179-90AC772FA0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78308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F0005-7A54-41A1-8CB8-F2A022223C4F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E6B35-F7B2-4BDB-9179-90AC772FA0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61308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F0005-7A54-41A1-8CB8-F2A022223C4F}" type="datetimeFigureOut">
              <a:rPr lang="zh-CN" altLang="en-US" smtClean="0"/>
              <a:pPr/>
              <a:t>2018/11/3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E6B35-F7B2-4BDB-9179-90AC772FA0F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0" y="0"/>
            <a:ext cx="12192000" cy="523702"/>
            <a:chOff x="0" y="0"/>
            <a:chExt cx="12192000" cy="523702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476672"/>
            </a:xfrm>
            <a:prstGeom prst="rect">
              <a:avLst/>
            </a:prstGeom>
            <a:solidFill>
              <a:srgbClr val="99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2279576" y="145662"/>
              <a:ext cx="9912424" cy="378040"/>
              <a:chOff x="2279576" y="692696"/>
              <a:chExt cx="9912424" cy="378040"/>
            </a:xfrm>
            <a:solidFill>
              <a:schemeClr val="bg1"/>
            </a:solidFill>
          </p:grpSpPr>
          <p:sp>
            <p:nvSpPr>
              <p:cNvPr id="10" name="直角三角形 9"/>
              <p:cNvSpPr/>
              <p:nvPr/>
            </p:nvSpPr>
            <p:spPr>
              <a:xfrm rot="16200000">
                <a:off x="2293744" y="678528"/>
                <a:ext cx="378040" cy="40637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2685952" y="692696"/>
                <a:ext cx="9506048" cy="378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27158" y="6262289"/>
            <a:ext cx="12192000" cy="731107"/>
            <a:chOff x="27158" y="6262289"/>
            <a:chExt cx="12192000" cy="731107"/>
          </a:xfrm>
        </p:grpSpPr>
        <p:sp>
          <p:nvSpPr>
            <p:cNvPr id="12" name="矩形 11"/>
            <p:cNvSpPr/>
            <p:nvPr/>
          </p:nvSpPr>
          <p:spPr>
            <a:xfrm>
              <a:off x="27158" y="6309320"/>
              <a:ext cx="12192000" cy="684076"/>
            </a:xfrm>
            <a:prstGeom prst="rect">
              <a:avLst/>
            </a:prstGeom>
            <a:solidFill>
              <a:srgbClr val="99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 rot="10800000">
              <a:off x="27158" y="6262289"/>
              <a:ext cx="9912424" cy="595710"/>
              <a:chOff x="2279576" y="692696"/>
              <a:chExt cx="9912424" cy="378040"/>
            </a:xfrm>
            <a:solidFill>
              <a:schemeClr val="bg1"/>
            </a:solidFill>
          </p:grpSpPr>
          <p:sp>
            <p:nvSpPr>
              <p:cNvPr id="14" name="直角三角形 13"/>
              <p:cNvSpPr/>
              <p:nvPr/>
            </p:nvSpPr>
            <p:spPr>
              <a:xfrm rot="16200000">
                <a:off x="2293744" y="678528"/>
                <a:ext cx="378040" cy="40637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2685952" y="692696"/>
                <a:ext cx="9506048" cy="37804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55993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6.xml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3.vml"/><Relationship Id="rId5" Type="http://schemas.openxmlformats.org/officeDocument/2006/relationships/slideLayout" Target="../slideLayouts/slideLayout7.xml"/><Relationship Id="rId4" Type="http://schemas.openxmlformats.org/officeDocument/2006/relationships/control" Target="../activeX/activeX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8.xml"/><Relationship Id="rId1" Type="http://schemas.openxmlformats.org/officeDocument/2006/relationships/vmlDrawing" Target="../drawings/vmlDrawing4.v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9.xml"/><Relationship Id="rId1" Type="http://schemas.openxmlformats.org/officeDocument/2006/relationships/vmlDrawing" Target="../drawings/vmlDrawing6.v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3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5" Type="http://schemas.openxmlformats.org/officeDocument/2006/relationships/slideLayout" Target="../slideLayouts/slideLayout7.xml"/><Relationship Id="rId4" Type="http://schemas.openxmlformats.org/officeDocument/2006/relationships/control" Target="../activeX/activeX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>
            <a:extLst>
              <a:ext uri="{FF2B5EF4-FFF2-40B4-BE49-F238E27FC236}">
                <a16:creationId xmlns:a16="http://schemas.microsoft.com/office/drawing/2014/main" xmlns="" id="{CEFBFC2E-AF8C-4DAF-8D8B-9F2D874CD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904" y="3055938"/>
            <a:ext cx="4402137" cy="720725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Arial" panose="020B0604020202020204" pitchFamily="34" charset="0"/>
              </a:rPr>
              <a:t>汽化和液化</a:t>
            </a:r>
            <a:endParaRPr lang="zh-CN" altLang="en-US" sz="36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A1E0C0-39BE-4B15-82FA-AC35424C3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391" y="3055938"/>
            <a:ext cx="1368425" cy="720725"/>
          </a:xfrm>
          <a:prstGeom prst="rect">
            <a:avLst/>
          </a:prstGeom>
          <a:solidFill>
            <a:srgbClr val="CC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40DFF0B1-3C0F-42F4-B08A-F1F1D4515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2879" y="1946275"/>
            <a:ext cx="1408112" cy="19383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CC66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12000" i="1" dirty="0">
                <a:solidFill>
                  <a:srgbClr val="336600"/>
                </a:solidFill>
                <a:latin typeface="FZYaoTi" panose="02010601030101010101" pitchFamily="2" charset="-122"/>
                <a:ea typeface="FZYaoTi" panose="02010601030101010101" pitchFamily="2" charset="-122"/>
              </a:rPr>
              <a:t>3</a:t>
            </a:r>
            <a:endParaRPr lang="en-US" altLang="zh-CN" sz="12000" b="1" i="1" dirty="0">
              <a:solidFill>
                <a:srgbClr val="336600"/>
              </a:solidFill>
              <a:latin typeface="FZYaoTi" panose="02010601030101010101" pitchFamily="2" charset="-122"/>
              <a:ea typeface="FZYaoTi" panose="02010601030101010101" pitchFamily="2" charset="-122"/>
            </a:endParaRPr>
          </a:p>
        </p:txBody>
      </p:sp>
      <p:sp>
        <p:nvSpPr>
          <p:cNvPr id="8" name="矩形 4098">
            <a:extLst>
              <a:ext uri="{FF2B5EF4-FFF2-40B4-BE49-F238E27FC236}">
                <a16:creationId xmlns:a16="http://schemas.microsoft.com/office/drawing/2014/main" xmlns="" id="{59655A9D-D3D4-400B-B2F8-CF3DF6B5AB49}"/>
              </a:ext>
            </a:extLst>
          </p:cNvPr>
          <p:cNvSpPr/>
          <p:nvPr/>
        </p:nvSpPr>
        <p:spPr>
          <a:xfrm>
            <a:off x="766110" y="847488"/>
            <a:ext cx="5177490" cy="114141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zh-CN" alt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imSun" panose="02010600030101010101" pitchFamily="2" charset="-122"/>
              </a:rPr>
              <a:t>第</a:t>
            </a:r>
            <a:r>
              <a:rPr lang="zh-CN" alt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SimSun" panose="02010600030101010101" pitchFamily="2" charset="-122"/>
              </a:rPr>
              <a:t>三</a:t>
            </a:r>
            <a:r>
              <a:rPr lang="zh-CN" alt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imSun" panose="02010600030101010101" pitchFamily="2" charset="-122"/>
              </a:rPr>
              <a:t>章 物态变化</a:t>
            </a:r>
            <a:endParaRPr lang="zh-CN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344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7271763"/>
              </p:ext>
            </p:extLst>
          </p:nvPr>
        </p:nvGraphicFramePr>
        <p:xfrm>
          <a:off x="6104629" y="1071563"/>
          <a:ext cx="5857875" cy="5287963"/>
        </p:xfrm>
        <a:graphic>
          <a:graphicData uri="http://schemas.openxmlformats.org/drawingml/2006/table">
            <a:tbl>
              <a:tblPr/>
              <a:tblGrid>
                <a:gridCol w="1307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12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90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2558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观察阶段</a:t>
                      </a:r>
                      <a:endParaRPr kumimoji="0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91439" marR="9143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水在沸腾前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水在沸腾时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144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气泡</a:t>
                      </a:r>
                    </a:p>
                  </a:txBody>
                  <a:tcPr marL="91439" marR="9143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747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温度</a:t>
                      </a:r>
                    </a:p>
                  </a:txBody>
                  <a:tcPr marL="91439" marR="9143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731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声音</a:t>
                      </a:r>
                    </a:p>
                  </a:txBody>
                  <a:tcPr marL="91439" marR="9143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  <a:ea typeface="隶书" pitchFamily="49" charset="-122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6113570" y="1711470"/>
            <a:ext cx="11412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chemeClr val="accent2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观察要求</a:t>
            </a:r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144463" y="1252538"/>
            <a:ext cx="2016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 sz="3600" b="1">
              <a:solidFill>
                <a:schemeClr val="accent2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7913077" y="4214813"/>
            <a:ext cx="18573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逐渐升高</a:t>
            </a: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8533505" y="5500688"/>
            <a:ext cx="555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 dirty="0">
                <a:solidFill>
                  <a:schemeClr val="accent2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大</a:t>
            </a:r>
          </a:p>
        </p:txBody>
      </p:sp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10213807" y="2714625"/>
            <a:ext cx="19288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66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内部出现大量</a:t>
            </a:r>
            <a:r>
              <a:rPr lang="zh-CN" altLang="en-US" sz="2400" b="1" dirty="0" smtClean="0">
                <a:solidFill>
                  <a:srgbClr val="FF66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气泡</a:t>
            </a:r>
            <a:r>
              <a:rPr lang="zh-CN" altLang="en-US" sz="2400" b="1" dirty="0">
                <a:solidFill>
                  <a:srgbClr val="FF66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，上升，变大</a:t>
            </a:r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10105129" y="4168923"/>
            <a:ext cx="18573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FF33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保持不变</a:t>
            </a:r>
          </a:p>
        </p:txBody>
      </p:sp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7739754" y="2714625"/>
            <a:ext cx="22939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0066FF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出现少量气泡，</a:t>
            </a:r>
            <a:endParaRPr lang="en-US" altLang="zh-CN" sz="2400" b="1" dirty="0">
              <a:solidFill>
                <a:srgbClr val="0066FF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  <a:p>
            <a:pPr eaLnBrk="1" hangingPunct="1"/>
            <a:r>
              <a:rPr lang="zh-CN" altLang="en-US" sz="2400" b="1" dirty="0">
                <a:solidFill>
                  <a:srgbClr val="0066FF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上升过程中由</a:t>
            </a:r>
            <a:endParaRPr lang="en-US" altLang="zh-CN" sz="2400" b="1" dirty="0">
              <a:solidFill>
                <a:srgbClr val="0066FF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  <a:p>
            <a:pPr eaLnBrk="1" hangingPunct="1"/>
            <a:r>
              <a:rPr lang="zh-CN" altLang="en-US" sz="2400" b="1" dirty="0">
                <a:solidFill>
                  <a:srgbClr val="0066FF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大变小</a:t>
            </a:r>
          </a:p>
        </p:txBody>
      </p:sp>
      <p:sp>
        <p:nvSpPr>
          <p:cNvPr id="21" name="Rectangle 33"/>
          <p:cNvSpPr>
            <a:spLocks noChangeArrowheads="1"/>
          </p:cNvSpPr>
          <p:nvPr/>
        </p:nvSpPr>
        <p:spPr bwMode="auto">
          <a:xfrm>
            <a:off x="2663825" y="0"/>
            <a:ext cx="35464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400" b="1" dirty="0">
                <a:solidFill>
                  <a:schemeClr val="accent2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观察水的沸腾</a:t>
            </a:r>
          </a:p>
        </p:txBody>
      </p:sp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10605192" y="5429250"/>
            <a:ext cx="75052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小</a:t>
            </a:r>
          </a:p>
        </p:txBody>
      </p:sp>
    </p:spTree>
    <p:controls>
      <p:control spid="3098" r:id="rId2" imgW="5702400" imgH="5691240"/>
      <p:control spid="3099" r:id="rId3" imgW="581040" imgH="352440"/>
      <p:control spid="3100" r:id="rId4" imgW="581040" imgH="352440"/>
    </p:controls>
    <p:extLst>
      <p:ext uri="{BB962C8B-B14F-4D97-AF65-F5344CB8AC3E}">
        <p14:creationId xmlns:p14="http://schemas.microsoft.com/office/powerpoint/2010/main" xmlns="" val="121965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lum bright="-42000" contrast="6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65"/>
          <a:stretch/>
        </p:blipFill>
        <p:spPr bwMode="auto">
          <a:xfrm>
            <a:off x="479376" y="548680"/>
            <a:ext cx="1116589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1548248" y="5163730"/>
            <a:ext cx="9147454" cy="13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kumimoji="1"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沸点与气压的关系：  </a:t>
            </a:r>
            <a:endParaRPr kumimoji="1" lang="en-US" altLang="zh-CN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eaLnBrk="1" hangingPunct="1">
              <a:spcBef>
                <a:spcPts val="1800"/>
              </a:spcBef>
            </a:pPr>
            <a:r>
              <a:rPr kumimoji="1"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        气压</a:t>
            </a:r>
            <a:r>
              <a:rPr kumimoji="1"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减小时沸点降低，气压增大时沸点升高。</a:t>
            </a:r>
            <a:r>
              <a:rPr kumimoji="1"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70953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5128" r:id="rId2" imgW="9144000" imgH="5950080"/>
    </p:controls>
    <p:extLst>
      <p:ext uri="{BB962C8B-B14F-4D97-AF65-F5344CB8AC3E}">
        <p14:creationId xmlns:p14="http://schemas.microsoft.com/office/powerpoint/2010/main" xmlns="" val="367762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19048" y="585588"/>
            <a:ext cx="1216725" cy="78730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Tx/>
            </a:pPr>
            <a:r>
              <a:rPr lang="zh-CN" altLang="en-US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练习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5400" y="1216077"/>
            <a:ext cx="11665296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800" b="1" dirty="0" smtClean="0"/>
              <a:t>1</a:t>
            </a:r>
            <a:r>
              <a:rPr lang="zh-CN" altLang="en-US" sz="2800" b="1" dirty="0" smtClean="0"/>
              <a:t>、在</a:t>
            </a:r>
            <a:r>
              <a:rPr lang="zh-CN" altLang="en-US" sz="2800" b="1" dirty="0"/>
              <a:t>“观察水的沸腾”的实验中，根据准确的实验数据绘出的图象如图所示，根据图象得出该实验中</a:t>
            </a:r>
            <a:r>
              <a:rPr lang="en-US" altLang="zh-CN" sz="2800" b="1" dirty="0"/>
              <a:t>______</a:t>
            </a:r>
            <a:r>
              <a:rPr lang="zh-CN" altLang="en-US" sz="2800" b="1" dirty="0"/>
              <a:t>段表示水的沸腾过程，水的沸点是</a:t>
            </a:r>
            <a:r>
              <a:rPr lang="en-US" altLang="zh-CN" sz="2800" b="1" dirty="0" smtClean="0"/>
              <a:t>_____</a:t>
            </a:r>
            <a:r>
              <a:rPr lang="zh-CN" altLang="en-US" sz="2800" b="1" dirty="0" smtClean="0"/>
              <a:t>。</a:t>
            </a:r>
            <a:r>
              <a:rPr lang="zh-CN" altLang="en-US" sz="2800" b="1" dirty="0"/>
              <a:t>此时气压</a:t>
            </a:r>
            <a:r>
              <a:rPr lang="en-US" altLang="zh-CN" sz="2800" b="1" dirty="0"/>
              <a:t>_______</a:t>
            </a:r>
            <a:r>
              <a:rPr lang="zh-CN" altLang="en-US" sz="2800" b="1" dirty="0"/>
              <a:t>标准大气压</a:t>
            </a:r>
            <a:r>
              <a:rPr lang="zh-CN" altLang="en-US" sz="2800" b="1" dirty="0" smtClean="0"/>
              <a:t>。实验中观察到气泡</a:t>
            </a:r>
            <a:r>
              <a:rPr lang="zh-CN" altLang="en-US" sz="2800" b="1" dirty="0"/>
              <a:t>是从</a:t>
            </a:r>
            <a:r>
              <a:rPr lang="en-US" altLang="zh-CN" sz="2800" b="1" dirty="0"/>
              <a:t>______</a:t>
            </a:r>
            <a:r>
              <a:rPr lang="zh-CN" altLang="en-US" sz="2800" b="1" dirty="0"/>
              <a:t>（填“水底”或“水中”）产生</a:t>
            </a:r>
            <a:r>
              <a:rPr lang="zh-CN" altLang="en-US" sz="2800" b="1" dirty="0" smtClean="0"/>
              <a:t>，沸腾</a:t>
            </a:r>
            <a:r>
              <a:rPr lang="zh-CN" altLang="en-US" sz="2800" b="1" dirty="0"/>
              <a:t>前</a:t>
            </a:r>
            <a:r>
              <a:rPr lang="zh-CN" altLang="en-US" sz="2800" b="1" dirty="0" smtClean="0"/>
              <a:t>气泡</a:t>
            </a:r>
            <a:endParaRPr lang="en-US" altLang="zh-CN" sz="2800" b="1" dirty="0" smtClean="0"/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800" b="1" dirty="0" smtClean="0"/>
              <a:t>在</a:t>
            </a:r>
            <a:r>
              <a:rPr lang="zh-CN" altLang="en-US" sz="2800" b="1" dirty="0"/>
              <a:t>上升过程中逐渐变</a:t>
            </a:r>
            <a:r>
              <a:rPr lang="en-US" altLang="zh-CN" sz="2800" b="1" dirty="0"/>
              <a:t>_____</a:t>
            </a:r>
            <a:r>
              <a:rPr lang="zh-CN" altLang="en-US" sz="2800" b="1" dirty="0" smtClean="0"/>
              <a:t>，沸腾</a:t>
            </a:r>
            <a:r>
              <a:rPr lang="zh-CN" altLang="en-US" sz="2800" b="1" dirty="0"/>
              <a:t>后</a:t>
            </a:r>
            <a:r>
              <a:rPr lang="zh-CN" altLang="en-US" sz="2800" b="1" dirty="0" smtClean="0"/>
              <a:t>气</a:t>
            </a:r>
            <a:endParaRPr lang="en-US" altLang="zh-CN" sz="2800" b="1" dirty="0" smtClean="0"/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800" b="1" dirty="0" smtClean="0"/>
              <a:t>泡</a:t>
            </a:r>
            <a:r>
              <a:rPr lang="zh-CN" altLang="en-US" sz="2800" b="1" dirty="0"/>
              <a:t>在上升过程中逐渐变</a:t>
            </a:r>
            <a:r>
              <a:rPr lang="en-US" altLang="zh-CN" sz="2800" b="1" dirty="0"/>
              <a:t>____</a:t>
            </a:r>
            <a:r>
              <a:rPr lang="zh-CN" altLang="en-US" sz="2800" b="1" dirty="0" smtClean="0"/>
              <a:t>，最后在</a:t>
            </a:r>
            <a:endParaRPr lang="en-US" altLang="zh-CN" sz="2800" b="1" dirty="0" smtClean="0"/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800" b="1" dirty="0" smtClean="0"/>
              <a:t>水面</a:t>
            </a:r>
            <a:r>
              <a:rPr lang="zh-CN" altLang="en-US" sz="2800" b="1" dirty="0"/>
              <a:t>破裂</a:t>
            </a:r>
            <a:r>
              <a:rPr lang="zh-CN" altLang="en-US" sz="2800" b="1" dirty="0" smtClean="0"/>
              <a:t>。</a:t>
            </a:r>
            <a:endParaRPr lang="zh-CN" altLang="en-US" sz="2800" b="1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295800" y="1820464"/>
            <a:ext cx="10080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楷体_GB2312" pitchFamily="49" charset="-122"/>
                <a:ea typeface="楷体_GB2312" pitchFamily="49" charset="-122"/>
              </a:rPr>
              <a:t>BC</a:t>
            </a:r>
            <a:endParaRPr lang="en-US" altLang="zh-CN" sz="2800" b="1" dirty="0">
              <a:solidFill>
                <a:srgbClr val="FF33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489356" y="1840273"/>
            <a:ext cx="15113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楷体_GB2312" pitchFamily="49" charset="-122"/>
                <a:ea typeface="楷体_GB2312" pitchFamily="49" charset="-122"/>
              </a:rPr>
              <a:t>100℃</a:t>
            </a:r>
            <a:endParaRPr lang="en-US" altLang="zh-CN" sz="2800" b="1" dirty="0">
              <a:solidFill>
                <a:srgbClr val="FF33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063552" y="2482536"/>
            <a:ext cx="11509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3300"/>
                </a:solidFill>
                <a:latin typeface="楷体_GB2312" pitchFamily="49" charset="-122"/>
                <a:ea typeface="楷体_GB2312" pitchFamily="49" charset="-122"/>
              </a:rPr>
              <a:t>等于</a:t>
            </a:r>
            <a:endParaRPr lang="zh-CN" altLang="en-US" sz="2800" b="1" dirty="0">
              <a:solidFill>
                <a:srgbClr val="FF33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928"/>
          <a:stretch>
            <a:fillRect/>
          </a:stretch>
        </p:blipFill>
        <p:spPr bwMode="auto">
          <a:xfrm>
            <a:off x="6758451" y="3212976"/>
            <a:ext cx="522589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002901" y="2548884"/>
            <a:ext cx="15113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 smtClean="0">
                <a:solidFill>
                  <a:srgbClr val="FF3300"/>
                </a:solidFill>
                <a:latin typeface="楷体_GB2312" pitchFamily="49" charset="-122"/>
                <a:ea typeface="楷体_GB2312" pitchFamily="49" charset="-122"/>
              </a:rPr>
              <a:t>水底</a:t>
            </a:r>
            <a:endParaRPr lang="en-US" altLang="zh-CN" sz="2800" b="1" dirty="0">
              <a:solidFill>
                <a:srgbClr val="FF33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791744" y="3807651"/>
            <a:ext cx="7920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 smtClean="0">
                <a:solidFill>
                  <a:srgbClr val="FF3300"/>
                </a:solidFill>
                <a:latin typeface="楷体_GB2312" pitchFamily="49" charset="-122"/>
                <a:ea typeface="楷体_GB2312" pitchFamily="49" charset="-122"/>
              </a:rPr>
              <a:t>小</a:t>
            </a:r>
            <a:endParaRPr lang="en-US" altLang="zh-CN" sz="2800" b="1" dirty="0">
              <a:solidFill>
                <a:srgbClr val="FF33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131087" y="4494064"/>
            <a:ext cx="64807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 smtClean="0">
                <a:solidFill>
                  <a:srgbClr val="FF3300"/>
                </a:solidFill>
                <a:latin typeface="楷体_GB2312" pitchFamily="49" charset="-122"/>
                <a:ea typeface="楷体_GB2312" pitchFamily="49" charset="-122"/>
              </a:rPr>
              <a:t>大</a:t>
            </a:r>
            <a:endParaRPr lang="en-US" altLang="zh-CN" sz="2800" b="1" dirty="0">
              <a:solidFill>
                <a:srgbClr val="FF3300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055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1327529" y="910779"/>
            <a:ext cx="922579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2</a:t>
            </a:r>
            <a:r>
              <a:rPr lang="zh-CN" altLang="en-US" sz="3200" dirty="0" smtClean="0">
                <a:solidFill>
                  <a:srgbClr val="008000"/>
                </a:solidFill>
                <a:latin typeface="Times New Roman" panose="02020603050405020304" pitchFamily="18" charset="0"/>
              </a:rPr>
              <a:t>、</a:t>
            </a:r>
            <a:r>
              <a:rPr lang="zh-CN" altLang="en-US" sz="32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当</a:t>
            </a:r>
            <a:r>
              <a:rPr lang="zh-CN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烧杯中的水沸腾时，试管甲中的酒精</a:t>
            </a:r>
            <a:r>
              <a:rPr lang="zh-CN" altLang="en-US" sz="3200" b="1" dirty="0">
                <a:solidFill>
                  <a:srgbClr val="008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是否沸腾？试管</a:t>
            </a:r>
            <a:r>
              <a:rPr lang="zh-CN" alt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乙中的水是否沸腾？为什么？</a:t>
            </a:r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auto">
          <a:xfrm>
            <a:off x="6443663" y="3284538"/>
            <a:ext cx="5048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3398299" y="2197290"/>
            <a:ext cx="5394846" cy="4400360"/>
            <a:chOff x="1066" y="1117"/>
            <a:chExt cx="2630" cy="3039"/>
          </a:xfrm>
        </p:grpSpPr>
        <p:grpSp>
          <p:nvGrpSpPr>
            <p:cNvPr id="5" name="Group 7"/>
            <p:cNvGrpSpPr>
              <a:grpSpLocks/>
            </p:cNvGrpSpPr>
            <p:nvPr/>
          </p:nvGrpSpPr>
          <p:grpSpPr bwMode="auto">
            <a:xfrm>
              <a:off x="1429" y="3249"/>
              <a:ext cx="771" cy="907"/>
              <a:chOff x="2472" y="3237"/>
              <a:chExt cx="363" cy="828"/>
            </a:xfrm>
          </p:grpSpPr>
          <p:sp>
            <p:nvSpPr>
              <p:cNvPr id="28" name="Freeform 8"/>
              <p:cNvSpPr>
                <a:spLocks/>
              </p:cNvSpPr>
              <p:nvPr/>
            </p:nvSpPr>
            <p:spPr bwMode="auto">
              <a:xfrm>
                <a:off x="2475" y="3237"/>
                <a:ext cx="335" cy="448"/>
              </a:xfrm>
              <a:custGeom>
                <a:avLst/>
                <a:gdLst>
                  <a:gd name="T0" fmla="*/ 195 w 335"/>
                  <a:gd name="T1" fmla="*/ 448 h 448"/>
                  <a:gd name="T2" fmla="*/ 76 w 335"/>
                  <a:gd name="T3" fmla="*/ 365 h 448"/>
                  <a:gd name="T4" fmla="*/ 21 w 335"/>
                  <a:gd name="T5" fmla="*/ 292 h 448"/>
                  <a:gd name="T6" fmla="*/ 103 w 335"/>
                  <a:gd name="T7" fmla="*/ 128 h 448"/>
                  <a:gd name="T8" fmla="*/ 195 w 335"/>
                  <a:gd name="T9" fmla="*/ 82 h 448"/>
                  <a:gd name="T10" fmla="*/ 240 w 335"/>
                  <a:gd name="T11" fmla="*/ 18 h 448"/>
                  <a:gd name="T12" fmla="*/ 295 w 335"/>
                  <a:gd name="T13" fmla="*/ 0 h 448"/>
                  <a:gd name="T14" fmla="*/ 259 w 335"/>
                  <a:gd name="T15" fmla="*/ 54 h 448"/>
                  <a:gd name="T16" fmla="*/ 323 w 335"/>
                  <a:gd name="T17" fmla="*/ 237 h 448"/>
                  <a:gd name="T18" fmla="*/ 277 w 335"/>
                  <a:gd name="T19" fmla="*/ 393 h 448"/>
                  <a:gd name="T20" fmla="*/ 195 w 335"/>
                  <a:gd name="T21" fmla="*/ 448 h 4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35"/>
                  <a:gd name="T34" fmla="*/ 0 h 448"/>
                  <a:gd name="T35" fmla="*/ 335 w 335"/>
                  <a:gd name="T36" fmla="*/ 448 h 44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35" h="448">
                    <a:moveTo>
                      <a:pt x="195" y="448"/>
                    </a:moveTo>
                    <a:cubicBezTo>
                      <a:pt x="155" y="420"/>
                      <a:pt x="114" y="395"/>
                      <a:pt x="76" y="365"/>
                    </a:cubicBezTo>
                    <a:cubicBezTo>
                      <a:pt x="44" y="340"/>
                      <a:pt x="62" y="319"/>
                      <a:pt x="21" y="292"/>
                    </a:cubicBezTo>
                    <a:cubicBezTo>
                      <a:pt x="0" y="229"/>
                      <a:pt x="49" y="159"/>
                      <a:pt x="103" y="128"/>
                    </a:cubicBezTo>
                    <a:cubicBezTo>
                      <a:pt x="134" y="110"/>
                      <a:pt x="165" y="101"/>
                      <a:pt x="195" y="82"/>
                    </a:cubicBezTo>
                    <a:cubicBezTo>
                      <a:pt x="210" y="61"/>
                      <a:pt x="225" y="39"/>
                      <a:pt x="240" y="18"/>
                    </a:cubicBezTo>
                    <a:cubicBezTo>
                      <a:pt x="251" y="2"/>
                      <a:pt x="295" y="0"/>
                      <a:pt x="295" y="0"/>
                    </a:cubicBezTo>
                    <a:cubicBezTo>
                      <a:pt x="283" y="18"/>
                      <a:pt x="257" y="32"/>
                      <a:pt x="259" y="54"/>
                    </a:cubicBezTo>
                    <a:cubicBezTo>
                      <a:pt x="267" y="128"/>
                      <a:pt x="269" y="186"/>
                      <a:pt x="323" y="237"/>
                    </a:cubicBezTo>
                    <a:cubicBezTo>
                      <a:pt x="335" y="298"/>
                      <a:pt x="321" y="348"/>
                      <a:pt x="277" y="393"/>
                    </a:cubicBezTo>
                    <a:cubicBezTo>
                      <a:pt x="248" y="423"/>
                      <a:pt x="195" y="402"/>
                      <a:pt x="195" y="448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" name="Rectangle 9"/>
              <p:cNvSpPr>
                <a:spLocks noChangeArrowheads="1"/>
              </p:cNvSpPr>
              <p:nvPr/>
            </p:nvSpPr>
            <p:spPr bwMode="auto">
              <a:xfrm>
                <a:off x="2590" y="3657"/>
                <a:ext cx="127" cy="13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30" name="AutoShape 10"/>
              <p:cNvSpPr>
                <a:spLocks noChangeArrowheads="1"/>
              </p:cNvSpPr>
              <p:nvPr/>
            </p:nvSpPr>
            <p:spPr bwMode="auto">
              <a:xfrm>
                <a:off x="2472" y="3748"/>
                <a:ext cx="363" cy="317"/>
              </a:xfrm>
              <a:custGeom>
                <a:avLst/>
                <a:gdLst>
                  <a:gd name="T0" fmla="*/ 5 w 21600"/>
                  <a:gd name="T1" fmla="*/ 2 h 21600"/>
                  <a:gd name="T2" fmla="*/ 3 w 21600"/>
                  <a:gd name="T3" fmla="*/ 5 h 21600"/>
                  <a:gd name="T4" fmla="*/ 1 w 21600"/>
                  <a:gd name="T5" fmla="*/ 2 h 21600"/>
                  <a:gd name="T6" fmla="*/ 3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22 w 21600"/>
                  <a:gd name="T13" fmla="*/ 4497 h 21600"/>
                  <a:gd name="T14" fmla="*/ 17078 w 21600"/>
                  <a:gd name="T15" fmla="*/ 1710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1202" y="1117"/>
              <a:ext cx="46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400" b="1">
                  <a:latin typeface="Times New Roman" panose="02020603050405020304" pitchFamily="18" charset="0"/>
                </a:rPr>
                <a:t>甲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1882" y="1117"/>
              <a:ext cx="46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400" b="1">
                  <a:latin typeface="Times New Roman" panose="02020603050405020304" pitchFamily="18" charset="0"/>
                </a:rPr>
                <a:t>乙</a:t>
              </a:r>
            </a:p>
          </p:txBody>
        </p:sp>
        <p:grpSp>
          <p:nvGrpSpPr>
            <p:cNvPr id="8" name="Group 34"/>
            <p:cNvGrpSpPr>
              <a:grpSpLocks/>
            </p:cNvGrpSpPr>
            <p:nvPr/>
          </p:nvGrpSpPr>
          <p:grpSpPr bwMode="auto">
            <a:xfrm>
              <a:off x="1066" y="1842"/>
              <a:ext cx="1452" cy="1633"/>
              <a:chOff x="793" y="1480"/>
              <a:chExt cx="1452" cy="1633"/>
            </a:xfrm>
          </p:grpSpPr>
          <p:sp>
            <p:nvSpPr>
              <p:cNvPr id="25" name="Rectangle 3"/>
              <p:cNvSpPr>
                <a:spLocks noChangeArrowheads="1"/>
              </p:cNvSpPr>
              <p:nvPr/>
            </p:nvSpPr>
            <p:spPr bwMode="auto">
              <a:xfrm>
                <a:off x="793" y="1888"/>
                <a:ext cx="1452" cy="1225"/>
              </a:xfrm>
              <a:prstGeom prst="rect">
                <a:avLst/>
              </a:prstGeom>
              <a:solidFill>
                <a:srgbClr val="99CCFF"/>
              </a:solidFill>
              <a:ln w="38100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26" name="Line 32"/>
              <p:cNvSpPr>
                <a:spLocks noChangeShapeType="1"/>
              </p:cNvSpPr>
              <p:nvPr/>
            </p:nvSpPr>
            <p:spPr bwMode="auto">
              <a:xfrm flipV="1">
                <a:off x="793" y="1480"/>
                <a:ext cx="0" cy="40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7" name="Line 33"/>
              <p:cNvSpPr>
                <a:spLocks noChangeShapeType="1"/>
              </p:cNvSpPr>
              <p:nvPr/>
            </p:nvSpPr>
            <p:spPr bwMode="auto">
              <a:xfrm flipV="1">
                <a:off x="2245" y="1480"/>
                <a:ext cx="0" cy="40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1247" y="1661"/>
              <a:ext cx="409" cy="1588"/>
              <a:chOff x="4967" y="1616"/>
              <a:chExt cx="409" cy="1225"/>
            </a:xfrm>
          </p:grpSpPr>
          <p:sp>
            <p:nvSpPr>
              <p:cNvPr id="19" name="Rectangle 25"/>
              <p:cNvSpPr>
                <a:spLocks noChangeArrowheads="1"/>
              </p:cNvSpPr>
              <p:nvPr/>
            </p:nvSpPr>
            <p:spPr bwMode="auto">
              <a:xfrm>
                <a:off x="5013" y="2160"/>
                <a:ext cx="363" cy="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20" name="Rectangle 26"/>
              <p:cNvSpPr>
                <a:spLocks noChangeArrowheads="1"/>
              </p:cNvSpPr>
              <p:nvPr/>
            </p:nvSpPr>
            <p:spPr bwMode="auto">
              <a:xfrm>
                <a:off x="5013" y="2251"/>
                <a:ext cx="363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>
                <a:off x="5013" y="2206"/>
                <a:ext cx="363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2" name="Rectangle 28"/>
              <p:cNvSpPr>
                <a:spLocks noChangeArrowheads="1"/>
              </p:cNvSpPr>
              <p:nvPr/>
            </p:nvSpPr>
            <p:spPr bwMode="auto">
              <a:xfrm>
                <a:off x="4967" y="2115"/>
                <a:ext cx="363" cy="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23" name="Rectangle 29"/>
              <p:cNvSpPr>
                <a:spLocks noChangeArrowheads="1"/>
              </p:cNvSpPr>
              <p:nvPr/>
            </p:nvSpPr>
            <p:spPr bwMode="auto">
              <a:xfrm>
                <a:off x="5013" y="2160"/>
                <a:ext cx="363" cy="636"/>
              </a:xfrm>
              <a:prstGeom prst="rect">
                <a:avLst/>
              </a:prstGeom>
              <a:solidFill>
                <a:srgbClr val="993366"/>
              </a:solidFill>
              <a:ln w="38100" algn="ctr">
                <a:solidFill>
                  <a:srgbClr val="3333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24" name="Rectangle 30"/>
              <p:cNvSpPr>
                <a:spLocks noChangeArrowheads="1"/>
              </p:cNvSpPr>
              <p:nvPr/>
            </p:nvSpPr>
            <p:spPr bwMode="auto">
              <a:xfrm>
                <a:off x="5012" y="1616"/>
                <a:ext cx="363" cy="544"/>
              </a:xfrm>
              <a:prstGeom prst="rect">
                <a:avLst/>
              </a:prstGeom>
              <a:noFill/>
              <a:ln w="28575" algn="ctr">
                <a:solidFill>
                  <a:srgbClr val="00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</p:grpSp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1882" y="1661"/>
              <a:ext cx="409" cy="1587"/>
              <a:chOff x="1020" y="1525"/>
              <a:chExt cx="409" cy="1225"/>
            </a:xfrm>
          </p:grpSpPr>
          <p:sp>
            <p:nvSpPr>
              <p:cNvPr id="13" name="Rectangle 16"/>
              <p:cNvSpPr>
                <a:spLocks noChangeArrowheads="1"/>
              </p:cNvSpPr>
              <p:nvPr/>
            </p:nvSpPr>
            <p:spPr bwMode="auto">
              <a:xfrm>
                <a:off x="1066" y="2069"/>
                <a:ext cx="363" cy="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4" name="Rectangle 17"/>
              <p:cNvSpPr>
                <a:spLocks noChangeArrowheads="1"/>
              </p:cNvSpPr>
              <p:nvPr/>
            </p:nvSpPr>
            <p:spPr bwMode="auto">
              <a:xfrm>
                <a:off x="1066" y="2160"/>
                <a:ext cx="363" cy="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5" name="Line 18"/>
              <p:cNvSpPr>
                <a:spLocks noChangeShapeType="1"/>
              </p:cNvSpPr>
              <p:nvPr/>
            </p:nvSpPr>
            <p:spPr bwMode="auto">
              <a:xfrm>
                <a:off x="1066" y="2115"/>
                <a:ext cx="363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16" name="Rectangle 19"/>
              <p:cNvSpPr>
                <a:spLocks noChangeArrowheads="1"/>
              </p:cNvSpPr>
              <p:nvPr/>
            </p:nvSpPr>
            <p:spPr bwMode="auto">
              <a:xfrm>
                <a:off x="1020" y="2024"/>
                <a:ext cx="363" cy="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7" name="Rectangle 21"/>
              <p:cNvSpPr>
                <a:spLocks noChangeArrowheads="1"/>
              </p:cNvSpPr>
              <p:nvPr/>
            </p:nvSpPr>
            <p:spPr bwMode="auto">
              <a:xfrm>
                <a:off x="1066" y="2069"/>
                <a:ext cx="363" cy="636"/>
              </a:xfrm>
              <a:prstGeom prst="rect">
                <a:avLst/>
              </a:prstGeom>
              <a:solidFill>
                <a:srgbClr val="33CCCC"/>
              </a:solidFill>
              <a:ln w="38100" algn="ctr">
                <a:solidFill>
                  <a:srgbClr val="3333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  <p:sp>
            <p:nvSpPr>
              <p:cNvPr id="18" name="Rectangle 22"/>
              <p:cNvSpPr>
                <a:spLocks noChangeArrowheads="1"/>
              </p:cNvSpPr>
              <p:nvPr/>
            </p:nvSpPr>
            <p:spPr bwMode="auto">
              <a:xfrm>
                <a:off x="1066" y="1525"/>
                <a:ext cx="363" cy="544"/>
              </a:xfrm>
              <a:prstGeom prst="rect">
                <a:avLst/>
              </a:prstGeom>
              <a:noFill/>
              <a:ln w="28575" algn="ctr">
                <a:solidFill>
                  <a:srgbClr val="00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/>
              </a:p>
            </p:txBody>
          </p:sp>
        </p:grpSp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2290" y="3294"/>
              <a:ext cx="72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Text Box 35"/>
            <p:cNvSpPr txBox="1">
              <a:spLocks noChangeArrowheads="1"/>
            </p:cNvSpPr>
            <p:nvPr/>
          </p:nvSpPr>
          <p:spPr bwMode="auto">
            <a:xfrm>
              <a:off x="3107" y="3113"/>
              <a:ext cx="58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b="1">
                  <a:latin typeface="Arial" panose="020B0604020202020204" pitchFamily="34" charset="0"/>
                  <a:ea typeface="黑体" panose="02010609060101010101" pitchFamily="49" charset="-122"/>
                </a:rPr>
                <a:t>烧杯</a:t>
              </a:r>
            </a:p>
          </p:txBody>
        </p:sp>
      </p:grp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319048" y="585588"/>
            <a:ext cx="1216725" cy="78730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Tx/>
            </a:pPr>
            <a:r>
              <a:rPr lang="zh-CN" altLang="en-US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练习</a:t>
            </a:r>
          </a:p>
        </p:txBody>
      </p:sp>
    </p:spTree>
    <p:extLst>
      <p:ext uri="{BB962C8B-B14F-4D97-AF65-F5344CB8AC3E}">
        <p14:creationId xmlns:p14="http://schemas.microsoft.com/office/powerpoint/2010/main" xmlns="" val="211074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xmlns="" id="{AFCAB1CB-3151-4F7B-AFF4-EE4E2B5A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82575"/>
            <a:ext cx="20140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zh-CN" altLang="en-US" sz="2800" dirty="0" smtClean="0">
                <a:solidFill>
                  <a:srgbClr val="FF0000"/>
                </a:solidFill>
              </a:rPr>
              <a:t>一、汽化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xmlns="" id="{AFCAB1CB-3151-4F7B-AFF4-EE4E2B5A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626" y="924021"/>
            <a:ext cx="2014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en-US" altLang="zh-CN" sz="3200" dirty="0" smtClean="0">
                <a:solidFill>
                  <a:srgbClr val="FF0000"/>
                </a:solidFill>
              </a:rPr>
              <a:t>2</a:t>
            </a:r>
            <a:r>
              <a:rPr lang="zh-CN" altLang="en-US" sz="3200" dirty="0" smtClean="0">
                <a:solidFill>
                  <a:srgbClr val="FF0000"/>
                </a:solidFill>
              </a:rPr>
              <a:t>、蒸发</a:t>
            </a:r>
            <a:endParaRPr lang="en-US" altLang="zh-CN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13853" y="1629960"/>
            <a:ext cx="3559151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600" b="1" dirty="0"/>
              <a:t>晒衣服：</a:t>
            </a:r>
            <a:endParaRPr lang="en-US" altLang="zh-CN" sz="3600" b="1" dirty="0"/>
          </a:p>
          <a:p>
            <a:pPr eaLnBrk="1" hangingPunct="1">
              <a:lnSpc>
                <a:spcPct val="150000"/>
              </a:lnSpc>
            </a:pPr>
            <a:r>
              <a:rPr lang="zh-CN" altLang="en-US" dirty="0"/>
              <a:t>    夏天会不会干？</a:t>
            </a:r>
            <a:endParaRPr lang="en-US" altLang="zh-CN" dirty="0"/>
          </a:p>
          <a:p>
            <a:pPr eaLnBrk="1" hangingPunct="1">
              <a:lnSpc>
                <a:spcPct val="150000"/>
              </a:lnSpc>
            </a:pPr>
            <a:r>
              <a:rPr lang="zh-CN" altLang="en-US" dirty="0"/>
              <a:t>    冬天会不会干？</a:t>
            </a:r>
            <a:endParaRPr lang="en-US" altLang="zh-CN" dirty="0"/>
          </a:p>
          <a:p>
            <a:pPr eaLnBrk="1" hangingPunct="1">
              <a:lnSpc>
                <a:spcPct val="150000"/>
              </a:lnSpc>
            </a:pPr>
            <a:r>
              <a:rPr lang="zh-CN" altLang="en-US" dirty="0"/>
              <a:t>    天晴会不会干？</a:t>
            </a:r>
            <a:endParaRPr lang="en-US" altLang="zh-CN" dirty="0"/>
          </a:p>
          <a:p>
            <a:pPr eaLnBrk="1" hangingPunct="1">
              <a:lnSpc>
                <a:spcPct val="150000"/>
              </a:lnSpc>
            </a:pPr>
            <a:r>
              <a:rPr lang="zh-CN" altLang="en-US" dirty="0"/>
              <a:t>    雨天会不会干？</a:t>
            </a:r>
          </a:p>
        </p:txBody>
      </p:sp>
      <p:pic>
        <p:nvPicPr>
          <p:cNvPr id="5" name="Picture 6" descr="2008321154210388_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945" r="17678" b="4823"/>
          <a:stretch/>
        </p:blipFill>
        <p:spPr bwMode="auto">
          <a:xfrm>
            <a:off x="6869269" y="1904122"/>
            <a:ext cx="3830575" cy="295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87968" y="5636528"/>
            <a:ext cx="11430994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b="1" dirty="0">
                <a:latin typeface="Arial" panose="020B0604020202020204" pitchFamily="34" charset="0"/>
              </a:rPr>
              <a:t>      蒸发是液体在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任何温度</a:t>
            </a:r>
            <a:r>
              <a:rPr lang="zh-CN" altLang="en-US" sz="3200" b="1" dirty="0">
                <a:latin typeface="Arial" panose="020B0604020202020204" pitchFamily="34" charset="0"/>
              </a:rPr>
              <a:t>下都能发生的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汽化现象</a:t>
            </a:r>
            <a:r>
              <a:rPr lang="zh-CN" altLang="en-US" sz="3200" b="1" dirty="0">
                <a:latin typeface="Arial" panose="020B0604020202020204" pitchFamily="34" charset="0"/>
              </a:rPr>
              <a:t>，只在液体的表面发。</a:t>
            </a:r>
          </a:p>
        </p:txBody>
      </p:sp>
    </p:spTree>
    <p:extLst>
      <p:ext uri="{BB962C8B-B14F-4D97-AF65-F5344CB8AC3E}">
        <p14:creationId xmlns:p14="http://schemas.microsoft.com/office/powerpoint/2010/main" xmlns="" val="45232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M_001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283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090898" y="5409220"/>
            <a:ext cx="619283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黑体" pitchFamily="2" charset="-122"/>
              </a:rPr>
              <a:t>怎样使衣服干得更快些？</a:t>
            </a:r>
          </a:p>
        </p:txBody>
      </p:sp>
      <p:pic>
        <p:nvPicPr>
          <p:cNvPr id="5" name="Picture 10" descr="洗衣服晒衣服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3906" y="1480130"/>
            <a:ext cx="3600450" cy="3816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WordArt 11"/>
          <p:cNvSpPr>
            <a:spLocks noChangeArrowheads="1" noChangeShapeType="1" noTextEdit="1"/>
          </p:cNvSpPr>
          <p:nvPr/>
        </p:nvSpPr>
        <p:spPr bwMode="auto">
          <a:xfrm>
            <a:off x="7734236" y="622874"/>
            <a:ext cx="2376487" cy="1079500"/>
          </a:xfrm>
          <a:prstGeom prst="rect">
            <a:avLst/>
          </a:prstGeom>
        </p:spPr>
        <p:txBody>
          <a:bodyPr wrap="none" fromWordArt="1">
            <a:prstTxWarp prst="textWave1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宋体"/>
                <a:ea typeface="宋体"/>
              </a:rPr>
              <a:t>愁愁愁？？？</a:t>
            </a: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xmlns="" id="{AFCAB1CB-3151-4F7B-AFF4-EE4E2B5A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82575"/>
            <a:ext cx="20140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zh-CN" altLang="en-US" sz="2800" dirty="0" smtClean="0">
                <a:solidFill>
                  <a:srgbClr val="FF0000"/>
                </a:solidFill>
              </a:rPr>
              <a:t>一、汽化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xmlns="" id="{AFCAB1CB-3151-4F7B-AFF4-EE4E2B5A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626" y="924021"/>
            <a:ext cx="2014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en-US" altLang="zh-CN" sz="3200" dirty="0" smtClean="0">
                <a:solidFill>
                  <a:srgbClr val="FF0000"/>
                </a:solidFill>
              </a:rPr>
              <a:t>2</a:t>
            </a:r>
            <a:r>
              <a:rPr lang="zh-CN" altLang="en-US" sz="3200" dirty="0" smtClean="0">
                <a:solidFill>
                  <a:srgbClr val="FF0000"/>
                </a:solidFill>
              </a:rPr>
              <a:t>、蒸发</a:t>
            </a:r>
            <a:endParaRPr lang="en-US" altLang="zh-C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717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-4.44444E-6 C -0.08607 -0.08888 -0.31549 -0.03541 -0.39661 0.01968 C -0.47812 0.07477 -0.51927 0.21575 -0.48828 0.32963 C -0.45716 0.44375 -0.31107 0.66575 -0.20963 0.70255 C -0.10833 0.74005 0.08477 0.66875 0.11992 0.55232 C 0.15521 0.43519 0.08633 0.08889 0.00013 -4.44444E-6 Z " pathEditMode="relative" rAng="0" ptsTypes="AAAAAA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0" y="3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xmlns="" id="{AFCAB1CB-3151-4F7B-AFF4-EE4E2B5A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82575"/>
            <a:ext cx="20140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zh-CN" altLang="en-US" sz="2800" dirty="0" smtClean="0">
                <a:solidFill>
                  <a:srgbClr val="FF0000"/>
                </a:solidFill>
              </a:rPr>
              <a:t>一、汽化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xmlns="" id="{AFCAB1CB-3151-4F7B-AFF4-EE4E2B5A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626" y="924021"/>
            <a:ext cx="2014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en-US" altLang="zh-CN" sz="3200" dirty="0" smtClean="0">
                <a:solidFill>
                  <a:srgbClr val="FF0000"/>
                </a:solidFill>
              </a:rPr>
              <a:t>2</a:t>
            </a:r>
            <a:r>
              <a:rPr lang="zh-CN" altLang="en-US" sz="3200" dirty="0" smtClean="0">
                <a:solidFill>
                  <a:srgbClr val="FF0000"/>
                </a:solidFill>
              </a:rPr>
              <a:t>、蒸发</a:t>
            </a:r>
            <a:endParaRPr lang="en-US" altLang="zh-CN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16" descr="2004101318335241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3569" y="709682"/>
            <a:ext cx="2104743" cy="249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2004101318335424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9104" y="791567"/>
            <a:ext cx="1957523" cy="24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0957214"/>
              </p:ext>
            </p:extLst>
          </p:nvPr>
        </p:nvGraphicFramePr>
        <p:xfrm>
          <a:off x="8761863" y="696035"/>
          <a:ext cx="1992575" cy="2507018"/>
        </p:xfrm>
        <a:graphic>
          <a:graphicData uri="http://schemas.openxmlformats.org/presentationml/2006/ole">
            <p:oleObj spid="_x0000_s4105" name="位图图像" r:id="rId5" imgW="3476190" imgH="3419952" progId="PBrush">
              <p:embed/>
            </p:oleObj>
          </a:graphicData>
        </a:graphic>
      </p:graphicFrame>
      <p:sp>
        <p:nvSpPr>
          <p:cNvPr id="7" name="TextBox 22"/>
          <p:cNvSpPr txBox="1"/>
          <p:nvPr/>
        </p:nvSpPr>
        <p:spPr>
          <a:xfrm>
            <a:off x="387966" y="3654255"/>
            <a:ext cx="3278462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C000"/>
                </a:solidFill>
              </a:rPr>
              <a:t>影响蒸发快慢的因素：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19531" y="4442573"/>
            <a:ext cx="7286625" cy="4953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宋体" charset="-122"/>
              </a:rPr>
              <a:t>第一幅图、液体的</a:t>
            </a:r>
            <a:r>
              <a:rPr lang="zh-CN" altLang="en-US" sz="2400" b="1" dirty="0">
                <a:solidFill>
                  <a:srgbClr val="FF0000"/>
                </a:solidFill>
                <a:latin typeface="宋体" charset="-122"/>
              </a:rPr>
              <a:t>温度</a:t>
            </a:r>
            <a:r>
              <a:rPr lang="zh-CN" altLang="en-US" sz="2400" b="1" dirty="0">
                <a:solidFill>
                  <a:srgbClr val="0000FF"/>
                </a:solidFill>
                <a:latin typeface="宋体" charset="-122"/>
              </a:rPr>
              <a:t>越高，蒸发得越快。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19531" y="5282340"/>
            <a:ext cx="7304087" cy="4953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宋体" charset="-122"/>
              </a:rPr>
              <a:t>第二幅图、液体的</a:t>
            </a:r>
            <a:r>
              <a:rPr lang="zh-CN" altLang="en-US" sz="2400" b="1" dirty="0">
                <a:solidFill>
                  <a:srgbClr val="FF0000"/>
                </a:solidFill>
                <a:latin typeface="宋体" charset="-122"/>
              </a:rPr>
              <a:t>表面积</a:t>
            </a:r>
            <a:r>
              <a:rPr lang="zh-CN" altLang="en-US" sz="2400" b="1" dirty="0">
                <a:solidFill>
                  <a:srgbClr val="0000FF"/>
                </a:solidFill>
                <a:latin typeface="宋体" charset="-122"/>
              </a:rPr>
              <a:t>越大，蒸发得越快。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19531" y="6122107"/>
            <a:ext cx="8572500" cy="4953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00FF"/>
                </a:solidFill>
                <a:latin typeface="宋体" charset="-122"/>
              </a:rPr>
              <a:t>第三幅图、液体的表面上的</a:t>
            </a:r>
            <a:r>
              <a:rPr lang="zh-CN" altLang="en-US" sz="2400" b="1" dirty="0">
                <a:solidFill>
                  <a:srgbClr val="FF0000"/>
                </a:solidFill>
                <a:latin typeface="宋体" charset="-122"/>
              </a:rPr>
              <a:t>空气流动</a:t>
            </a:r>
            <a:r>
              <a:rPr lang="zh-CN" altLang="en-US" sz="2400" b="1" dirty="0">
                <a:solidFill>
                  <a:srgbClr val="0000FF"/>
                </a:solidFill>
                <a:latin typeface="宋体" charset="-122"/>
              </a:rPr>
              <a:t>得越快,蒸发得越快。</a:t>
            </a:r>
            <a:endParaRPr lang="zh-CN" alt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912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干手器4-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5582" y="1322352"/>
            <a:ext cx="4121994" cy="323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7" t="2129" r="3401" b="3404"/>
          <a:stretch>
            <a:fillRect/>
          </a:stretch>
        </p:blipFill>
        <p:spPr bwMode="auto">
          <a:xfrm>
            <a:off x="584699" y="336831"/>
            <a:ext cx="4943265" cy="397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33626" y="4310425"/>
            <a:ext cx="5524715" cy="830997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dirty="0" smtClean="0">
                <a:latin typeface="Arial" panose="020B0604020202020204" pitchFamily="34" charset="0"/>
              </a:rPr>
              <a:t>农民们</a:t>
            </a:r>
            <a:r>
              <a:rPr lang="zh-CN" altLang="en-US" sz="2400" dirty="0">
                <a:latin typeface="Arial" panose="020B0604020202020204" pitchFamily="34" charset="0"/>
              </a:rPr>
              <a:t>经常在阳光明媚的日子里把粮食放在通风处摊开来晒，这是为什么呢？</a:t>
            </a: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8746870" y="271427"/>
            <a:ext cx="2343150" cy="10509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zh-CN" alt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</a:rPr>
              <a:t>你知道吗？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33626" y="5387548"/>
            <a:ext cx="642873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答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:  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这样做可以提高粮食水分的温度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, 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加快表面空气流动速度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,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增大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了表面积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,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从而加快了粮食中的水分蒸发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,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使粮食干得更快。</a:t>
            </a:r>
            <a:endParaRPr lang="en-US" altLang="zh-CN" sz="24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8346820" y="4758100"/>
            <a:ext cx="31432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/>
              <a:t>热风干手器：</a:t>
            </a:r>
            <a:endParaRPr lang="en-US" altLang="zh-CN" b="1" dirty="0"/>
          </a:p>
          <a:p>
            <a:pPr eaLnBrk="1" hangingPunct="1"/>
            <a:r>
              <a:rPr lang="zh-CN" altLang="en-US" dirty="0"/>
              <a:t>温度高、空气流动</a:t>
            </a:r>
          </a:p>
        </p:txBody>
      </p:sp>
    </p:spTree>
    <p:extLst>
      <p:ext uri="{BB962C8B-B14F-4D97-AF65-F5344CB8AC3E}">
        <p14:creationId xmlns:p14="http://schemas.microsoft.com/office/powerpoint/2010/main" xmlns="" val="151165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影响蒸发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82" b="73466"/>
          <a:stretch>
            <a:fillRect/>
          </a:stretch>
        </p:blipFill>
        <p:spPr bwMode="auto">
          <a:xfrm>
            <a:off x="1479411" y="3126363"/>
            <a:ext cx="3733800" cy="3078162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336536" y="1054675"/>
            <a:ext cx="40005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>
                <a:latin typeface="Times New Roman" panose="02020603050405020304" pitchFamily="18" charset="0"/>
              </a:rPr>
              <a:t>        同样气温</a:t>
            </a:r>
            <a:r>
              <a:rPr kumimoji="1" lang="en-US" altLang="zh-CN">
                <a:latin typeface="Times New Roman" panose="02020603050405020304" pitchFamily="18" charset="0"/>
              </a:rPr>
              <a:t>,</a:t>
            </a:r>
            <a:r>
              <a:rPr kumimoji="1" lang="zh-CN" altLang="en-US">
                <a:latin typeface="Times New Roman" panose="02020603050405020304" pitchFamily="18" charset="0"/>
              </a:rPr>
              <a:t>为什么一个人觉得热</a:t>
            </a:r>
            <a:r>
              <a:rPr kumimoji="1" lang="en-US" altLang="zh-CN">
                <a:latin typeface="Times New Roman" panose="02020603050405020304" pitchFamily="18" charset="0"/>
              </a:rPr>
              <a:t>,</a:t>
            </a:r>
            <a:r>
              <a:rPr kumimoji="1" lang="zh-CN" altLang="en-US">
                <a:latin typeface="Times New Roman" panose="02020603050405020304" pitchFamily="18" charset="0"/>
              </a:rPr>
              <a:t>一个人觉得冷</a:t>
            </a:r>
            <a:r>
              <a:rPr kumimoji="1" lang="en-US" altLang="zh-CN"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11" descr="http://t1.baidu.com/it/u=4054269389,1498231226&amp;fm=21&amp;gp=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5848" y="3269238"/>
            <a:ext cx="2357438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6480036" y="1126113"/>
            <a:ext cx="35004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/>
              <a:t>天热时，为什么狗狗吧舌头伸出来？</a:t>
            </a:r>
          </a:p>
        </p:txBody>
      </p:sp>
    </p:spTree>
    <p:extLst>
      <p:ext uri="{BB962C8B-B14F-4D97-AF65-F5344CB8AC3E}">
        <p14:creationId xmlns:p14="http://schemas.microsoft.com/office/powerpoint/2010/main" xmlns="" val="8724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xmlns="" id="{AFCAB1CB-3151-4F7B-AFF4-EE4E2B5A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82575"/>
            <a:ext cx="8985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zh-CN" altLang="en-US" sz="2800" dirty="0">
                <a:solidFill>
                  <a:srgbClr val="FF0000"/>
                </a:solidFill>
              </a:rPr>
              <a:t>引入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1900" y="2568386"/>
            <a:ext cx="664135" cy="1754326"/>
          </a:xfrm>
          <a:prstGeom prst="rect">
            <a:avLst/>
          </a:prstGeom>
          <a:noFill/>
          <a:effectLst>
            <a:softEdge rad="31750"/>
          </a:effectLst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zh-CN" altLang="en-US" sz="5400" dirty="0" smtClean="0"/>
              <a:t>固</a:t>
            </a:r>
            <a:r>
              <a:rPr lang="zh-CN" altLang="en-US" sz="5400" dirty="0"/>
              <a:t>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763932" y="2568386"/>
            <a:ext cx="6641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/>
              <a:t>液态</a:t>
            </a:r>
            <a:endParaRPr lang="zh-CN" altLang="en-US" sz="5400" dirty="0"/>
          </a:p>
        </p:txBody>
      </p:sp>
      <p:sp>
        <p:nvSpPr>
          <p:cNvPr id="7" name="文本框 6"/>
          <p:cNvSpPr txBox="1"/>
          <p:nvPr/>
        </p:nvSpPr>
        <p:spPr>
          <a:xfrm>
            <a:off x="10376273" y="2568386"/>
            <a:ext cx="664135" cy="1754326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zh-CN" altLang="en-US" sz="5400" dirty="0" smtClean="0"/>
              <a:t>气态</a:t>
            </a:r>
            <a:endParaRPr lang="zh-CN" altLang="en-US" sz="5400" dirty="0"/>
          </a:p>
        </p:txBody>
      </p:sp>
      <p:sp>
        <p:nvSpPr>
          <p:cNvPr id="8" name="右箭头 7"/>
          <p:cNvSpPr/>
          <p:nvPr/>
        </p:nvSpPr>
        <p:spPr>
          <a:xfrm>
            <a:off x="2689412" y="2958353"/>
            <a:ext cx="2796988" cy="3630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右箭头 8"/>
          <p:cNvSpPr/>
          <p:nvPr/>
        </p:nvSpPr>
        <p:spPr>
          <a:xfrm rot="10800000">
            <a:off x="2662518" y="3684494"/>
            <a:ext cx="2796988" cy="3630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右箭头 9"/>
          <p:cNvSpPr/>
          <p:nvPr/>
        </p:nvSpPr>
        <p:spPr>
          <a:xfrm>
            <a:off x="7194176" y="2931459"/>
            <a:ext cx="2796988" cy="3630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 rot="10800000">
            <a:off x="7211919" y="3684494"/>
            <a:ext cx="2796988" cy="3630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410696" y="2312022"/>
            <a:ext cx="123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accent2"/>
                </a:solidFill>
              </a:rPr>
              <a:t>熔化</a:t>
            </a:r>
            <a:endParaRPr lang="zh-CN" altLang="en-US" sz="3600" dirty="0">
              <a:solidFill>
                <a:schemeClr val="accent2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10696" y="4087470"/>
            <a:ext cx="123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accent2"/>
                </a:solidFill>
              </a:rPr>
              <a:t>凝固</a:t>
            </a:r>
          </a:p>
        </p:txBody>
      </p:sp>
      <p:sp>
        <p:nvSpPr>
          <p:cNvPr id="14" name="矩形 13"/>
          <p:cNvSpPr/>
          <p:nvPr/>
        </p:nvSpPr>
        <p:spPr>
          <a:xfrm>
            <a:off x="8736106" y="1560417"/>
            <a:ext cx="878542" cy="377026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23900" dirty="0">
                <a:ln/>
                <a:solidFill>
                  <a:schemeClr val="accent4"/>
                </a:solidFill>
              </a:rPr>
              <a:t>？</a:t>
            </a:r>
            <a:endParaRPr lang="zh-CN" altLang="en-US" sz="239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8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yptimes.cn/resfile/2011-12-31/05/p8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733268" y="0"/>
            <a:ext cx="9144000" cy="914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为什么大树底下好乘凉？</a:t>
            </a:r>
          </a:p>
        </p:txBody>
      </p:sp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813447" y="5214938"/>
            <a:ext cx="3889375" cy="13843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8366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FFCC"/>
              </a:contourClr>
            </a:sp3d>
          </a:bodyPr>
          <a:lstStyle/>
          <a:p>
            <a:pPr algn="ctr"/>
            <a:r>
              <a:rPr lang="zh-CN" alt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</a:rPr>
              <a:t>蒸发吸热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76768" y="5572125"/>
            <a:ext cx="3733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有致冷作用</a:t>
            </a:r>
          </a:p>
        </p:txBody>
      </p:sp>
    </p:spTree>
    <p:extLst>
      <p:ext uri="{BB962C8B-B14F-4D97-AF65-F5344CB8AC3E}">
        <p14:creationId xmlns:p14="http://schemas.microsoft.com/office/powerpoint/2010/main" xmlns="" val="11662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031643" y="578754"/>
            <a:ext cx="4170666" cy="71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FontTx/>
            </a:pPr>
            <a:r>
              <a:rPr lang="zh-CN" altLang="en-US" b="1" smtClean="0"/>
              <a:t>比较蒸发和沸腾</a:t>
            </a:r>
          </a:p>
        </p:txBody>
      </p:sp>
      <p:graphicFrame>
        <p:nvGraphicFramePr>
          <p:cNvPr id="3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86955840"/>
              </p:ext>
            </p:extLst>
          </p:nvPr>
        </p:nvGraphicFramePr>
        <p:xfrm>
          <a:off x="1514899" y="1446214"/>
          <a:ext cx="9225887" cy="5132006"/>
        </p:xfrm>
        <a:graphic>
          <a:graphicData uri="http://schemas.openxmlformats.org/drawingml/2006/table">
            <a:tbl>
              <a:tblPr/>
              <a:tblGrid>
                <a:gridCol w="7380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372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060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445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2601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蒸发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 </a:t>
                      </a:r>
                      <a:r>
                        <a:rPr kumimoji="0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沸腾</a:t>
                      </a: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601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  </a:t>
                      </a:r>
                      <a:r>
                        <a:rPr kumimoji="0" lang="zh-CN" alt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相同点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7962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     </a:t>
                      </a:r>
                      <a:r>
                        <a:rPr kumimoji="0" lang="zh-CN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不同点</a:t>
                      </a:r>
                    </a:p>
                  </a:txBody>
                  <a:tcPr vert="eaVert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2601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2601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511188" y="3731363"/>
            <a:ext cx="20177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温度</a:t>
            </a:r>
            <a:r>
              <a:rPr lang="zh-CN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条件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511188" y="4715888"/>
            <a:ext cx="18325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发生</a:t>
            </a:r>
            <a:r>
              <a:rPr lang="zh-CN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部位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497539" y="5756497"/>
            <a:ext cx="19494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剧烈</a:t>
            </a:r>
            <a:r>
              <a:rPr lang="zh-CN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程度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817660" y="4437181"/>
            <a:ext cx="260445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600" b="1" dirty="0">
                <a:solidFill>
                  <a:srgbClr val="7030A0"/>
                </a:solidFill>
                <a:latin typeface="Arial" panose="020B0604020202020204" pitchFamily="34" charset="0"/>
              </a:rPr>
              <a:t>只在液体表面</a:t>
            </a:r>
            <a:r>
              <a:rPr lang="zh-CN" altLang="en-US" sz="36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进行</a:t>
            </a:r>
            <a:endParaRPr lang="zh-CN" altLang="en-US" sz="3600" b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4966894" y="5793399"/>
            <a:ext cx="2376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7030A0"/>
                </a:solidFill>
                <a:latin typeface="Arial" panose="020B0604020202020204" pitchFamily="34" charset="0"/>
              </a:rPr>
              <a:t>缓慢，</a:t>
            </a:r>
            <a:r>
              <a:rPr lang="zh-CN" altLang="en-US" sz="32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平和</a:t>
            </a:r>
            <a:endParaRPr lang="zh-CN" altLang="en-US" sz="3200" b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4969053" y="3490466"/>
            <a:ext cx="24288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7030A0"/>
                </a:solidFill>
                <a:latin typeface="Arial" panose="020B0604020202020204" pitchFamily="34" charset="0"/>
              </a:rPr>
              <a:t>在任何温度下均可</a:t>
            </a:r>
            <a:r>
              <a:rPr lang="zh-CN" altLang="en-US" sz="32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发生</a:t>
            </a:r>
            <a:endParaRPr lang="zh-CN" altLang="en-US" sz="3200" b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5311543" y="2714625"/>
            <a:ext cx="43132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4F6228"/>
                </a:solidFill>
                <a:latin typeface="Arial" panose="020B0604020202020204" pitchFamily="34" charset="0"/>
              </a:rPr>
              <a:t>都是汽化现象，都</a:t>
            </a:r>
            <a:r>
              <a:rPr lang="zh-CN" altLang="en-US" sz="3200" b="1" dirty="0" smtClean="0">
                <a:solidFill>
                  <a:srgbClr val="4F6228"/>
                </a:solidFill>
                <a:latin typeface="Arial" panose="020B0604020202020204" pitchFamily="34" charset="0"/>
              </a:rPr>
              <a:t>吸热</a:t>
            </a:r>
            <a:endParaRPr lang="zh-CN" altLang="en-US" sz="3200" b="1" dirty="0">
              <a:solidFill>
                <a:srgbClr val="4F6228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2"/>
          <p:cNvSpPr txBox="1"/>
          <p:nvPr/>
        </p:nvSpPr>
        <p:spPr>
          <a:xfrm>
            <a:off x="8194391" y="4511675"/>
            <a:ext cx="23826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表面和内部同时</a:t>
            </a:r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进行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8525781" y="5826379"/>
            <a:ext cx="11399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剧烈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3" name="TextBox 14"/>
          <p:cNvSpPr txBox="1"/>
          <p:nvPr/>
        </p:nvSpPr>
        <p:spPr>
          <a:xfrm>
            <a:off x="8170205" y="3458315"/>
            <a:ext cx="22860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达到沸点时才能</a:t>
            </a:r>
            <a:r>
              <a:rPr lang="zh-CN" altLang="en-US" sz="32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发生</a:t>
            </a:r>
            <a:endParaRPr lang="zh-CN" altLang="en-US" sz="3200" b="1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732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7157" y="3645024"/>
            <a:ext cx="111496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天气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热了，张扬在家写作业，汗流不止，于是她打开电风扇，立刻感到凉快多了，这时她看了看寒暑表，发现示数 </a:t>
            </a:r>
            <a:r>
              <a:rPr lang="en-US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_________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选填“升高”、“不变”或“降低”），她感到凉快的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原因</a:t>
            </a:r>
            <a:r>
              <a:rPr lang="en-US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____________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</a:p>
        </p:txBody>
      </p:sp>
      <p:sp>
        <p:nvSpPr>
          <p:cNvPr id="3" name="矩形 2"/>
          <p:cNvSpPr/>
          <p:nvPr/>
        </p:nvSpPr>
        <p:spPr>
          <a:xfrm>
            <a:off x="287875" y="1264185"/>
            <a:ext cx="115326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下列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措施能使蒸发变慢的是（　　）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A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．把教室地面的积水用扫帚扫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开      </a:t>
            </a:r>
            <a:r>
              <a:rPr lang="en-US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．把湿衣服晒在阳光通风的地方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C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．把新鲜的蔬菜放入冰箱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冷藏室      </a:t>
            </a:r>
            <a:r>
              <a:rPr lang="en-US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D</a:t>
            </a: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．把热水放在转动的电风扇下面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87875" y="476884"/>
            <a:ext cx="1513629" cy="7873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练习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824192" y="4291353"/>
            <a:ext cx="13681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FF3300"/>
                </a:solidFill>
                <a:latin typeface="楷体_GB2312" pitchFamily="49" charset="-122"/>
                <a:ea typeface="楷体_GB2312" pitchFamily="49" charset="-122"/>
              </a:rPr>
              <a:t>不变</a:t>
            </a:r>
            <a:endParaRPr lang="en-US" altLang="zh-CN" b="1" dirty="0">
              <a:solidFill>
                <a:srgbClr val="FF33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303912" y="1360262"/>
            <a:ext cx="100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 dirty="0" smtClean="0">
                <a:solidFill>
                  <a:srgbClr val="FF3300"/>
                </a:solidFill>
                <a:latin typeface="楷体_GB2312" pitchFamily="49" charset="-122"/>
                <a:ea typeface="楷体_GB2312" pitchFamily="49" charset="-122"/>
              </a:rPr>
              <a:t>C</a:t>
            </a:r>
            <a:endParaRPr lang="en-US" altLang="zh-CN" b="1" dirty="0">
              <a:solidFill>
                <a:srgbClr val="FF33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400256" y="4983851"/>
            <a:ext cx="24143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 dirty="0" smtClean="0">
                <a:solidFill>
                  <a:srgbClr val="FF3300"/>
                </a:solidFill>
                <a:latin typeface="楷体_GB2312" pitchFamily="49" charset="-122"/>
                <a:ea typeface="楷体_GB2312" pitchFamily="49" charset="-122"/>
              </a:rPr>
              <a:t>蒸发吸热</a:t>
            </a:r>
            <a:endParaRPr lang="en-US" altLang="zh-CN" b="1" dirty="0">
              <a:solidFill>
                <a:srgbClr val="FF3300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259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80908" y="1314916"/>
            <a:ext cx="82189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rgbClr val="0000FF"/>
                </a:solidFill>
                <a:latin typeface="Arial" panose="020B0604020202020204" pitchFamily="34" charset="0"/>
              </a:rPr>
              <a:t>物理学中，把</a:t>
            </a:r>
            <a:r>
              <a:rPr lang="zh-CN" altLang="en-US" b="1" u="sng">
                <a:solidFill>
                  <a:srgbClr val="FF0000"/>
                </a:solidFill>
                <a:latin typeface="Arial" panose="020B0604020202020204" pitchFamily="34" charset="0"/>
              </a:rPr>
              <a:t>物质由气态变为液态</a:t>
            </a:r>
            <a:r>
              <a:rPr lang="zh-CN" altLang="en-US" b="1">
                <a:solidFill>
                  <a:srgbClr val="0000FF"/>
                </a:solidFill>
                <a:latin typeface="Arial" panose="020B0604020202020204" pitchFamily="34" charset="0"/>
              </a:rPr>
              <a:t>的现象叫做液化</a:t>
            </a:r>
            <a:r>
              <a:rPr lang="en-US" altLang="zh-CN" b="1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2288126" y="2295549"/>
            <a:ext cx="7615747" cy="3644110"/>
            <a:chOff x="765" y="1440"/>
            <a:chExt cx="4339" cy="2058"/>
          </a:xfrm>
        </p:grpSpPr>
        <p:pic>
          <p:nvPicPr>
            <p:cNvPr id="7" name="Picture 8" descr="42"/>
            <p:cNvPicPr>
              <a:picLocks noChangeAspect="1" noChangeArrowheads="1"/>
            </p:cNvPicPr>
            <p:nvPr/>
          </p:nvPicPr>
          <p:blipFill>
            <a:blip r:embed="rId2" cstate="print">
              <a:lum bright="-24000" contrast="60000"/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" y="1890"/>
              <a:ext cx="4339" cy="1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810" y="1440"/>
              <a:ext cx="401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 dirty="0">
                  <a:latin typeface="Arial" panose="020B0604020202020204" pitchFamily="34" charset="0"/>
                </a:rPr>
                <a:t>你能解释以下几种生活中常见的液化现象吗？</a:t>
              </a:r>
            </a:p>
          </p:txBody>
        </p:sp>
      </p:grp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060214" y="6206321"/>
            <a:ext cx="6062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都是热的水蒸气</a:t>
            </a:r>
            <a:r>
              <a:rPr lang="zh-CN" altLang="en-US" sz="2400" b="1" u="sng" dirty="0">
                <a:latin typeface="Arial" panose="020B0604020202020204" pitchFamily="34" charset="0"/>
              </a:rPr>
              <a:t>遇冷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的环境而液化成小水珠</a:t>
            </a:r>
          </a:p>
        </p:txBody>
      </p:sp>
      <p:sp>
        <p:nvSpPr>
          <p:cNvPr id="10" name="文本框 5">
            <a:extLst>
              <a:ext uri="{FF2B5EF4-FFF2-40B4-BE49-F238E27FC236}">
                <a16:creationId xmlns:a16="http://schemas.microsoft.com/office/drawing/2014/main" xmlns="" id="{AFCAB1CB-3151-4F7B-AFF4-EE4E2B5A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82575"/>
            <a:ext cx="20140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zh-CN" altLang="en-US" sz="2800" dirty="0" smtClean="0">
                <a:solidFill>
                  <a:srgbClr val="FF0000"/>
                </a:solidFill>
              </a:rPr>
              <a:t>二、液化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477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xmlns="" id="{AFCAB1CB-3151-4F7B-AFF4-EE4E2B5A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82575"/>
            <a:ext cx="20140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zh-CN" altLang="en-US" sz="2800" dirty="0" smtClean="0">
                <a:solidFill>
                  <a:srgbClr val="FF0000"/>
                </a:solidFill>
              </a:rPr>
              <a:t>二、液化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446665" y="5257522"/>
            <a:ext cx="93267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zh-CN" sz="3200" dirty="0" smtClean="0">
                <a:latin typeface="Times New Roman" panose="02020603050405020304" pitchFamily="18" charset="0"/>
              </a:rPr>
              <a:t>早晨</a:t>
            </a:r>
            <a:r>
              <a:rPr lang="zh-CN" altLang="en-US" sz="3200" dirty="0">
                <a:latin typeface="Times New Roman" panose="02020603050405020304" pitchFamily="18" charset="0"/>
              </a:rPr>
              <a:t>在草上或树叶上会有露水，它是怎样形成的呢？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9221" y="998922"/>
            <a:ext cx="849471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266721" y="6291293"/>
            <a:ext cx="16557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>
                <a:solidFill>
                  <a:srgbClr val="00CCFF"/>
                </a:solidFill>
                <a:latin typeface="Times New Roman" panose="02020603050405020304" pitchFamily="18" charset="0"/>
              </a:rPr>
              <a:t>小水珠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85184" y="6291293"/>
            <a:ext cx="28098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>
                <a:solidFill>
                  <a:srgbClr val="009900"/>
                </a:solidFill>
                <a:latin typeface="Times New Roman" panose="02020603050405020304" pitchFamily="18" charset="0"/>
              </a:rPr>
              <a:t>空气中水蒸气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5106134" y="6651656"/>
            <a:ext cx="2233612" cy="15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322034" y="6003956"/>
            <a:ext cx="20177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b="1">
                <a:latin typeface="Times New Roman" panose="02020603050405020304" pitchFamily="18" charset="0"/>
              </a:rPr>
              <a:t>遇冷液化</a:t>
            </a:r>
          </a:p>
        </p:txBody>
      </p:sp>
    </p:spTree>
    <p:extLst>
      <p:ext uri="{BB962C8B-B14F-4D97-AF65-F5344CB8AC3E}">
        <p14:creationId xmlns:p14="http://schemas.microsoft.com/office/powerpoint/2010/main" xmlns="" val="124731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5" grpId="0" autoUpdateAnimBg="0"/>
      <p:bldP spid="6" grpId="0" autoUpdateAnimBg="0"/>
      <p:bldP spid="8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xmlns="" id="{AFCAB1CB-3151-4F7B-AFF4-EE4E2B5A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82575"/>
            <a:ext cx="20140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zh-CN" altLang="en-US" sz="2800" dirty="0" smtClean="0">
                <a:solidFill>
                  <a:srgbClr val="FF0000"/>
                </a:solidFill>
              </a:rPr>
              <a:t>二、液化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0257" y="938490"/>
            <a:ext cx="8430858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58151" y="5084106"/>
            <a:ext cx="9493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dirty="0">
                <a:latin typeface="Times New Roman" panose="02020603050405020304" pitchFamily="18" charset="0"/>
              </a:rPr>
              <a:t>天气晴朗的</a:t>
            </a:r>
            <a:r>
              <a:rPr lang="zh-CN" altLang="zh-CN" sz="3600" dirty="0">
                <a:latin typeface="Times New Roman" panose="02020603050405020304" pitchFamily="18" charset="0"/>
              </a:rPr>
              <a:t>早晨</a:t>
            </a:r>
            <a:r>
              <a:rPr lang="zh-CN" altLang="en-US" sz="3600" dirty="0">
                <a:latin typeface="Times New Roman" panose="02020603050405020304" pitchFamily="18" charset="0"/>
              </a:rPr>
              <a:t>空中会有雾，雾是怎样形成的？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590548" y="6238498"/>
            <a:ext cx="410742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>
                <a:solidFill>
                  <a:srgbClr val="3399FF"/>
                </a:solidFill>
                <a:latin typeface="Times New Roman" panose="02020603050405020304" pitchFamily="18" charset="0"/>
              </a:rPr>
              <a:t>小水珠</a:t>
            </a:r>
            <a:r>
              <a:rPr lang="zh-CN" altLang="en-US" sz="3200">
                <a:latin typeface="Times New Roman" panose="02020603050405020304" pitchFamily="18" charset="0"/>
              </a:rPr>
              <a:t>（悬浮在空中）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10597" y="6238498"/>
            <a:ext cx="280975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>
                <a:solidFill>
                  <a:srgbClr val="FF33CC"/>
                </a:solidFill>
                <a:latin typeface="Times New Roman" panose="02020603050405020304" pitchFamily="18" charset="0"/>
              </a:rPr>
              <a:t>空气中水蒸气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4431548" y="6598860"/>
            <a:ext cx="2233193" cy="15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647448" y="5951161"/>
            <a:ext cx="201718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>
                <a:solidFill>
                  <a:schemeClr val="accent2"/>
                </a:solidFill>
                <a:latin typeface="Times New Roman" panose="02020603050405020304" pitchFamily="18" charset="0"/>
              </a:rPr>
              <a:t>遇冷液化</a:t>
            </a:r>
          </a:p>
        </p:txBody>
      </p:sp>
    </p:spTree>
    <p:extLst>
      <p:ext uri="{BB962C8B-B14F-4D97-AF65-F5344CB8AC3E}">
        <p14:creationId xmlns:p14="http://schemas.microsoft.com/office/powerpoint/2010/main" xmlns="" val="337924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6" grpId="0" autoUpdateAnimBg="0"/>
      <p:bldP spid="8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xmlns="" id="{AFCAB1CB-3151-4F7B-AFF4-EE4E2B5A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82575"/>
            <a:ext cx="20140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zh-CN" altLang="en-US" sz="2800" dirty="0" smtClean="0">
                <a:solidFill>
                  <a:srgbClr val="FF0000"/>
                </a:solidFill>
              </a:rPr>
              <a:t>二、液化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455702" y="1408206"/>
            <a:ext cx="3830997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0000FF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Arial" panose="020B0604020202020204" pitchFamily="34" charset="0"/>
              </a:rPr>
              <a:t>为什么壶嘴处是透明的，远一点却有白雾出现？玻璃板上的水珠是怎么来的呢？</a:t>
            </a:r>
            <a:endParaRPr lang="zh-CN" altLang="en-US" sz="3600" b="1" dirty="0">
              <a:solidFill>
                <a:srgbClr val="0000FF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Arial" panose="020B0604020202020204" pitchFamily="34" charset="0"/>
            </a:endParaRPr>
          </a:p>
        </p:txBody>
      </p:sp>
    </p:spTree>
    <p:controls>
      <p:control spid="6152" r:id="rId2" imgW="5991120" imgH="5335560"/>
    </p:controls>
    <p:extLst>
      <p:ext uri="{BB962C8B-B14F-4D97-AF65-F5344CB8AC3E}">
        <p14:creationId xmlns:p14="http://schemas.microsoft.com/office/powerpoint/2010/main" xmlns="" val="308443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xmlns="" id="{AFCAB1CB-3151-4F7B-AFF4-EE4E2B5A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82575"/>
            <a:ext cx="20140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zh-CN" altLang="en-US" sz="2800" dirty="0" smtClean="0">
                <a:solidFill>
                  <a:srgbClr val="FF0000"/>
                </a:solidFill>
              </a:rPr>
              <a:t>二、液化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46325" y="982571"/>
            <a:ext cx="7529512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4000" b="1" dirty="0">
                <a:latin typeface="Times New Roman" panose="02020603050405020304" pitchFamily="18" charset="0"/>
              </a:rPr>
              <a:t>使气体液化</a:t>
            </a:r>
            <a:endParaRPr lang="en-US" altLang="zh-CN" sz="4000" b="1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第一种方法－－降低温度。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30914" y="3599609"/>
            <a:ext cx="105452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CN" altLang="en-US" sz="3200" b="1" dirty="0">
                <a:latin typeface="Arial" panose="020B0604020202020204" pitchFamily="34" charset="0"/>
                <a:ea typeface="黑体" panose="02010609060101010101" pitchFamily="49" charset="-122"/>
              </a:rPr>
              <a:t>       所有气体在温度降到足够低时，都可以液化。</a:t>
            </a:r>
          </a:p>
        </p:txBody>
      </p:sp>
    </p:spTree>
    <p:extLst>
      <p:ext uri="{BB962C8B-B14F-4D97-AF65-F5344CB8AC3E}">
        <p14:creationId xmlns:p14="http://schemas.microsoft.com/office/powerpoint/2010/main" xmlns="" val="135809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xmlns="" id="{AFCAB1CB-3151-4F7B-AFF4-EE4E2B5A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82575"/>
            <a:ext cx="20140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zh-CN" altLang="en-US" sz="2800" dirty="0" smtClean="0">
                <a:solidFill>
                  <a:srgbClr val="FF0000"/>
                </a:solidFill>
              </a:rPr>
              <a:t>二、液化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691749" y="902888"/>
            <a:ext cx="4544291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 dirty="0">
                <a:latin typeface="Times New Roman" panose="02020603050405020304" pitchFamily="18" charset="0"/>
              </a:rPr>
              <a:t>使气体液化的另一种方法：</a:t>
            </a:r>
            <a:r>
              <a: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压缩体积。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41122" y="3578517"/>
            <a:ext cx="5561013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生活、生产中常用的方法</a:t>
            </a:r>
            <a:r>
              <a:rPr lang="zh-CN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。（如石油液化气、打火机中的液化气、液态氢等。</a:t>
            </a:r>
            <a:r>
              <a:rPr lang="en-US" altLang="zh-CN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228724" y="1186226"/>
            <a:ext cx="472832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009900"/>
                </a:solidFill>
                <a:latin typeface="Arial" panose="020B0604020202020204" pitchFamily="34" charset="0"/>
              </a:rPr>
              <a:t>想一想：家中使用的液化石油气是通过</a:t>
            </a:r>
            <a:r>
              <a:rPr lang="zh-CN" altLang="en-US" b="1" dirty="0" smtClean="0">
                <a:solidFill>
                  <a:srgbClr val="009900"/>
                </a:solidFill>
                <a:latin typeface="Arial" panose="020B0604020202020204" pitchFamily="34" charset="0"/>
              </a:rPr>
              <a:t>什么</a:t>
            </a:r>
            <a:r>
              <a:rPr lang="zh-CN" altLang="en-US" b="1" dirty="0">
                <a:solidFill>
                  <a:srgbClr val="009900"/>
                </a:solidFill>
                <a:latin typeface="Arial" panose="020B0604020202020204" pitchFamily="34" charset="0"/>
              </a:rPr>
              <a:t>方法将石油气变成液体装在钢瓶里的呢？</a:t>
            </a:r>
          </a:p>
        </p:txBody>
      </p:sp>
      <p:pic>
        <p:nvPicPr>
          <p:cNvPr id="7" name="Picture 7" descr="41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3927" y="2919770"/>
            <a:ext cx="2473980" cy="334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0579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714375" y="1104065"/>
            <a:ext cx="7772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zh-CN" altLang="en-US" b="1" kern="0" dirty="0" smtClean="0">
                <a:solidFill>
                  <a:schemeClr val="tx1"/>
                </a:solidFill>
              </a:rPr>
              <a:t>气体液化的两种方式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439003" y="2439585"/>
            <a:ext cx="6626225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400" b="1" dirty="0">
                <a:latin typeface="华文行楷" panose="02010800040101010101" pitchFamily="2" charset="-122"/>
                <a:ea typeface="华文行楷" panose="02010800040101010101" pitchFamily="2" charset="-122"/>
              </a:rPr>
              <a:t>1.</a:t>
            </a:r>
            <a:r>
              <a:rPr lang="zh-CN" altLang="en-US" sz="5400" b="1" dirty="0">
                <a:latin typeface="华文行楷" panose="02010800040101010101" pitchFamily="2" charset="-122"/>
                <a:ea typeface="华文行楷" panose="02010800040101010101" pitchFamily="2" charset="-122"/>
              </a:rPr>
              <a:t>降低温度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5400" b="1" dirty="0">
                <a:latin typeface="华文行楷" panose="02010800040101010101" pitchFamily="2" charset="-122"/>
                <a:ea typeface="华文行楷" panose="02010800040101010101" pitchFamily="2" charset="-122"/>
              </a:rPr>
              <a:t>2.</a:t>
            </a:r>
            <a:r>
              <a:rPr lang="zh-CN" altLang="en-US" sz="5400" b="1" dirty="0">
                <a:latin typeface="华文行楷" panose="02010800040101010101" pitchFamily="2" charset="-122"/>
                <a:ea typeface="华文行楷" panose="02010800040101010101" pitchFamily="2" charset="-122"/>
              </a:rPr>
              <a:t>压缩体积</a:t>
            </a:r>
          </a:p>
        </p:txBody>
      </p:sp>
      <p:sp>
        <p:nvSpPr>
          <p:cNvPr id="4" name="文本框 5">
            <a:extLst>
              <a:ext uri="{FF2B5EF4-FFF2-40B4-BE49-F238E27FC236}">
                <a16:creationId xmlns:a16="http://schemas.microsoft.com/office/drawing/2014/main" xmlns="" id="{AFCAB1CB-3151-4F7B-AFF4-EE4E2B5A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82575"/>
            <a:ext cx="20140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zh-CN" altLang="en-US" sz="2800" dirty="0" smtClean="0">
                <a:solidFill>
                  <a:srgbClr val="FF0000"/>
                </a:solidFill>
              </a:rPr>
              <a:t>二、液化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969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1034" r:id="rId2" imgW="10031400" imgH="6265800"/>
    </p:controls>
    <p:extLst>
      <p:ext uri="{BB962C8B-B14F-4D97-AF65-F5344CB8AC3E}">
        <p14:creationId xmlns:p14="http://schemas.microsoft.com/office/powerpoint/2010/main" xmlns="" val="413591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237130" y="1611126"/>
            <a:ext cx="97356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en-US" altLang="zh-CN" b="1" dirty="0">
                <a:solidFill>
                  <a:srgbClr val="CC3300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1</a:t>
            </a:r>
            <a:r>
              <a:rPr kumimoji="1" lang="zh-CN" altLang="en-US" b="1" dirty="0">
                <a:solidFill>
                  <a:srgbClr val="CC3300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、用嘴对准自己的双手呵气</a:t>
            </a:r>
            <a:r>
              <a:rPr kumimoji="1" lang="zh-CN" altLang="en-US" b="1" dirty="0" smtClean="0">
                <a:solidFill>
                  <a:srgbClr val="CC3300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，几</a:t>
            </a:r>
            <a:r>
              <a:rPr kumimoji="1" lang="zh-CN" altLang="en-US" b="1" dirty="0">
                <a:solidFill>
                  <a:srgbClr val="CC3300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秒钟后手有何感觉？吹气呢？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309968" y="2590336"/>
            <a:ext cx="95418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en-US" altLang="zh-CN" b="1" dirty="0">
                <a:solidFill>
                  <a:srgbClr val="CC3300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2</a:t>
            </a:r>
            <a:r>
              <a:rPr kumimoji="1" lang="zh-CN" altLang="en-US" b="1" dirty="0">
                <a:solidFill>
                  <a:srgbClr val="CC3300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、被水蒸气烫伤比被开水烫伤严重</a:t>
            </a:r>
            <a:r>
              <a:rPr kumimoji="1" lang="zh-CN" altLang="en-US" b="1" dirty="0" smtClean="0">
                <a:solidFill>
                  <a:srgbClr val="CC3300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，现在</a:t>
            </a:r>
            <a:r>
              <a:rPr kumimoji="1" lang="zh-CN" altLang="en-US" b="1" dirty="0">
                <a:solidFill>
                  <a:srgbClr val="CC3300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你知道原因了吗？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28756" y="4096685"/>
            <a:ext cx="1075503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en-US" altLang="zh-CN" b="1" dirty="0">
                <a:solidFill>
                  <a:schemeClr val="tx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    </a:t>
            </a:r>
            <a:r>
              <a:rPr kumimoji="1" lang="zh-CN" altLang="en-US" b="1" dirty="0">
                <a:solidFill>
                  <a:schemeClr val="tx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气体液化的时候要放热。烧水、做饭的时候，被</a:t>
            </a:r>
            <a:r>
              <a:rPr kumimoji="1" lang="en-US" altLang="zh-CN" b="1" dirty="0">
                <a:solidFill>
                  <a:schemeClr val="tx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100℃</a:t>
            </a:r>
            <a:r>
              <a:rPr kumimoji="1" lang="zh-CN" altLang="en-US" b="1" dirty="0">
                <a:solidFill>
                  <a:schemeClr val="tx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的水蒸气烫伤往往会伤得很厉害，就不只是因为水蒸气的温度高，还因为水蒸气</a:t>
            </a:r>
            <a:r>
              <a:rPr kumimoji="1" lang="zh-CN" altLang="en-US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液化时放热</a:t>
            </a:r>
            <a:r>
              <a:rPr kumimoji="1" lang="zh-CN" altLang="en-US" b="1" dirty="0">
                <a:solidFill>
                  <a:schemeClr val="tx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的缘故。</a:t>
            </a: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 rot="20978178">
            <a:off x="250825" y="692150"/>
            <a:ext cx="1685925" cy="8270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zh-CN" altLang="en-US" sz="44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60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想一想</a:t>
            </a:r>
          </a:p>
        </p:txBody>
      </p:sp>
    </p:spTree>
    <p:extLst>
      <p:ext uri="{BB962C8B-B14F-4D97-AF65-F5344CB8AC3E}">
        <p14:creationId xmlns:p14="http://schemas.microsoft.com/office/powerpoint/2010/main" xmlns="" val="232909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685925" y="3377821"/>
            <a:ext cx="882015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0033CC"/>
                </a:solidFill>
                <a:latin typeface="Arial" panose="020B0604020202020204" pitchFamily="34" charset="0"/>
              </a:rPr>
              <a:t>   </a:t>
            </a:r>
            <a:r>
              <a:rPr lang="zh-CN" altLang="en-US" sz="3200" b="1" dirty="0" smtClean="0">
                <a:solidFill>
                  <a:srgbClr val="0033CC"/>
                </a:solidFill>
                <a:latin typeface="Arial" panose="020B0604020202020204" pitchFamily="34" charset="0"/>
              </a:rPr>
              <a:t>  </a:t>
            </a:r>
            <a:r>
              <a:rPr lang="zh-CN" altLang="en-US" sz="3200" b="1" dirty="0">
                <a:solidFill>
                  <a:srgbClr val="0033CC"/>
                </a:solidFill>
                <a:latin typeface="Arial" panose="020B0604020202020204" pitchFamily="34" charset="0"/>
              </a:rPr>
              <a:t>汽化</a:t>
            </a:r>
            <a:r>
              <a:rPr lang="zh-CN" altLang="en-US" sz="3200" b="1" dirty="0">
                <a:latin typeface="Arial" panose="020B0604020202020204" pitchFamily="34" charset="0"/>
              </a:rPr>
              <a:t>物质由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液态</a:t>
            </a:r>
            <a:r>
              <a:rPr lang="zh-CN" altLang="en-US" sz="3200" b="1" dirty="0">
                <a:latin typeface="Arial" panose="020B0604020202020204" pitchFamily="34" charset="0"/>
              </a:rPr>
              <a:t>变成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气态</a:t>
            </a:r>
            <a:r>
              <a:rPr lang="zh-CN" altLang="en-US" sz="3200" b="1" dirty="0">
                <a:latin typeface="Arial" panose="020B0604020202020204" pitchFamily="34" charset="0"/>
              </a:rPr>
              <a:t>的过程。</a:t>
            </a:r>
            <a:endParaRPr lang="zh-CN" altLang="en-US" sz="3200" b="1" dirty="0">
              <a:solidFill>
                <a:srgbClr val="0033CC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zh-CN" altLang="en-US" sz="3200" b="1" dirty="0">
                <a:latin typeface="Arial" panose="020B0604020202020204" pitchFamily="34" charset="0"/>
              </a:rPr>
              <a:t>        </a:t>
            </a:r>
            <a:endParaRPr lang="en-US" altLang="zh-CN" sz="32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zh-CN" sz="3200" b="1" dirty="0">
                <a:latin typeface="Arial" panose="020B0604020202020204" pitchFamily="34" charset="0"/>
              </a:rPr>
              <a:t>   </a:t>
            </a:r>
            <a:r>
              <a:rPr lang="en-US" altLang="zh-CN" sz="3200" b="1" dirty="0" smtClean="0">
                <a:latin typeface="Arial" panose="020B0604020202020204" pitchFamily="34" charset="0"/>
              </a:rPr>
              <a:t> </a:t>
            </a:r>
            <a:r>
              <a:rPr lang="en-US" altLang="zh-CN" sz="32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rgbClr val="0070C0"/>
                </a:solidFill>
                <a:latin typeface="Arial" panose="020B0604020202020204" pitchFamily="34" charset="0"/>
              </a:rPr>
              <a:t>液化</a:t>
            </a:r>
            <a:r>
              <a:rPr lang="zh-CN" altLang="en-US" sz="3200" b="1" dirty="0">
                <a:latin typeface="Arial" panose="020B0604020202020204" pitchFamily="34" charset="0"/>
              </a:rPr>
              <a:t>物质由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气态</a:t>
            </a:r>
            <a:r>
              <a:rPr lang="zh-CN" altLang="en-US" sz="3200" b="1" dirty="0">
                <a:latin typeface="Arial" panose="020B0604020202020204" pitchFamily="34" charset="0"/>
              </a:rPr>
              <a:t>变为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液态</a:t>
            </a:r>
            <a:r>
              <a:rPr lang="zh-CN" altLang="en-US" sz="3200" b="1" dirty="0">
                <a:latin typeface="Arial" panose="020B0604020202020204" pitchFamily="34" charset="0"/>
              </a:rPr>
              <a:t>的过程。</a:t>
            </a:r>
          </a:p>
          <a:p>
            <a:pPr algn="ctr" eaLnBrk="1" hangingPunct="1">
              <a:spcBef>
                <a:spcPct val="50000"/>
              </a:spcBef>
            </a:pPr>
            <a:endParaRPr lang="en-US" altLang="zh-CN" sz="3200" b="1" dirty="0">
              <a:latin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93682" y="930656"/>
            <a:ext cx="6641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/>
              <a:t>液态</a:t>
            </a:r>
            <a:endParaRPr lang="zh-CN" altLang="en-US" sz="5400" dirty="0"/>
          </a:p>
        </p:txBody>
      </p:sp>
      <p:sp>
        <p:nvSpPr>
          <p:cNvPr id="4" name="文本框 3"/>
          <p:cNvSpPr txBox="1"/>
          <p:nvPr/>
        </p:nvSpPr>
        <p:spPr>
          <a:xfrm>
            <a:off x="7906023" y="930656"/>
            <a:ext cx="664135" cy="1754326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zh-CN" altLang="en-US" sz="5400" dirty="0" smtClean="0"/>
              <a:t>气态</a:t>
            </a:r>
            <a:endParaRPr lang="zh-CN" altLang="en-US" sz="5400" dirty="0"/>
          </a:p>
        </p:txBody>
      </p:sp>
      <p:sp>
        <p:nvSpPr>
          <p:cNvPr id="5" name="右箭头 4"/>
          <p:cNvSpPr/>
          <p:nvPr/>
        </p:nvSpPr>
        <p:spPr>
          <a:xfrm>
            <a:off x="4723926" y="1293729"/>
            <a:ext cx="2796988" cy="3630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右箭头 5"/>
          <p:cNvSpPr/>
          <p:nvPr/>
        </p:nvSpPr>
        <p:spPr>
          <a:xfrm rot="10800000">
            <a:off x="4741669" y="2046764"/>
            <a:ext cx="2796988" cy="3630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521598" y="647398"/>
            <a:ext cx="123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accent2"/>
                </a:solidFill>
              </a:rPr>
              <a:t>汽化</a:t>
            </a:r>
            <a:endParaRPr lang="zh-CN" altLang="en-US" sz="3600" dirty="0">
              <a:solidFill>
                <a:schemeClr val="accent2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21598" y="2456343"/>
            <a:ext cx="123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accent2"/>
                </a:solidFill>
              </a:rPr>
              <a:t>液化</a:t>
            </a:r>
            <a:endParaRPr lang="zh-CN" alt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909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xmlns="" id="{AFCAB1CB-3151-4F7B-AFF4-EE4E2B5A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82575"/>
            <a:ext cx="20140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zh-CN" altLang="en-US" sz="2800" dirty="0" smtClean="0">
                <a:solidFill>
                  <a:srgbClr val="FF0000"/>
                </a:solidFill>
              </a:rPr>
              <a:t>一、汽化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03913" y="848093"/>
            <a:ext cx="8053483" cy="5161814"/>
          </a:xfrm>
          <a:prstGeom prst="rect">
            <a:avLst/>
          </a:prstGeom>
          <a:noFill/>
        </p:spPr>
      </p:sp>
      <p:sp>
        <p:nvSpPr>
          <p:cNvPr id="6" name="任意多边形 5">
            <a:hlinkClick r:id="rId2" action="ppaction://hlinksldjump"/>
          </p:cNvPr>
          <p:cNvSpPr/>
          <p:nvPr/>
        </p:nvSpPr>
        <p:spPr>
          <a:xfrm>
            <a:off x="3940547" y="1481458"/>
            <a:ext cx="3082605" cy="1444706"/>
          </a:xfrm>
          <a:custGeom>
            <a:avLst/>
            <a:gdLst>
              <a:gd name="connsiteX0" fmla="*/ 0 w 3082605"/>
              <a:gd name="connsiteY0" fmla="*/ 0 h 1444706"/>
              <a:gd name="connsiteX1" fmla="*/ 3082605 w 3082605"/>
              <a:gd name="connsiteY1" fmla="*/ 0 h 1444706"/>
              <a:gd name="connsiteX2" fmla="*/ 3082605 w 3082605"/>
              <a:gd name="connsiteY2" fmla="*/ 1444706 h 1444706"/>
              <a:gd name="connsiteX3" fmla="*/ 0 w 3082605"/>
              <a:gd name="connsiteY3" fmla="*/ 1444706 h 1444706"/>
              <a:gd name="connsiteX4" fmla="*/ 0 w 3082605"/>
              <a:gd name="connsiteY4" fmla="*/ 0 h 14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2605" h="1444706">
                <a:moveTo>
                  <a:pt x="0" y="0"/>
                </a:moveTo>
                <a:lnTo>
                  <a:pt x="3082605" y="0"/>
                </a:lnTo>
                <a:lnTo>
                  <a:pt x="3082605" y="1444706"/>
                </a:lnTo>
                <a:lnTo>
                  <a:pt x="0" y="144470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3217" tIns="334264" rIns="334264" bIns="334264" numCol="1" spcCol="1270" anchor="ctr" anchorCtr="0">
            <a:noAutofit/>
          </a:bodyPr>
          <a:lstStyle/>
          <a:p>
            <a:pPr lvl="0" algn="l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4700" kern="1200" dirty="0" smtClean="0"/>
              <a:t>蒸发</a:t>
            </a:r>
            <a:endParaRPr lang="zh-CN" altLang="en-US" sz="4700" kern="1200" dirty="0"/>
          </a:p>
        </p:txBody>
      </p:sp>
      <p:sp>
        <p:nvSpPr>
          <p:cNvPr id="7" name="任意多边形 6"/>
          <p:cNvSpPr/>
          <p:nvPr/>
        </p:nvSpPr>
        <p:spPr>
          <a:xfrm>
            <a:off x="3845502" y="4396899"/>
            <a:ext cx="3272693" cy="1399186"/>
          </a:xfrm>
          <a:custGeom>
            <a:avLst/>
            <a:gdLst>
              <a:gd name="connsiteX0" fmla="*/ 0 w 3272693"/>
              <a:gd name="connsiteY0" fmla="*/ 0 h 1399186"/>
              <a:gd name="connsiteX1" fmla="*/ 3272693 w 3272693"/>
              <a:gd name="connsiteY1" fmla="*/ 0 h 1399186"/>
              <a:gd name="connsiteX2" fmla="*/ 3272693 w 3272693"/>
              <a:gd name="connsiteY2" fmla="*/ 1399186 h 1399186"/>
              <a:gd name="connsiteX3" fmla="*/ 0 w 3272693"/>
              <a:gd name="connsiteY3" fmla="*/ 1399186 h 1399186"/>
              <a:gd name="connsiteX4" fmla="*/ 0 w 3272693"/>
              <a:gd name="connsiteY4" fmla="*/ 0 h 139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2693" h="1399186">
                <a:moveTo>
                  <a:pt x="0" y="0"/>
                </a:moveTo>
                <a:lnTo>
                  <a:pt x="3272693" y="0"/>
                </a:lnTo>
                <a:lnTo>
                  <a:pt x="3272693" y="1399186"/>
                </a:lnTo>
                <a:lnTo>
                  <a:pt x="0" y="13991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23631" tIns="334264" rIns="334264" bIns="334264" numCol="1" spcCol="1270" anchor="ctr" anchorCtr="0">
            <a:noAutofit/>
          </a:bodyPr>
          <a:lstStyle/>
          <a:p>
            <a:pPr lvl="0" algn="l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4700" kern="1200" dirty="0" smtClean="0"/>
              <a:t>沸腾</a:t>
            </a:r>
            <a:endParaRPr lang="zh-CN" altLang="en-US" sz="4700" kern="1200" dirty="0"/>
          </a:p>
        </p:txBody>
      </p:sp>
      <p:sp>
        <p:nvSpPr>
          <p:cNvPr id="8" name="任意多边形 7"/>
          <p:cNvSpPr/>
          <p:nvPr/>
        </p:nvSpPr>
        <p:spPr>
          <a:xfrm>
            <a:off x="653787" y="2089257"/>
            <a:ext cx="2649072" cy="2679485"/>
          </a:xfrm>
          <a:custGeom>
            <a:avLst/>
            <a:gdLst>
              <a:gd name="connsiteX0" fmla="*/ 0 w 2649072"/>
              <a:gd name="connsiteY0" fmla="*/ 1339743 h 2679485"/>
              <a:gd name="connsiteX1" fmla="*/ 1324536 w 2649072"/>
              <a:gd name="connsiteY1" fmla="*/ 0 h 2679485"/>
              <a:gd name="connsiteX2" fmla="*/ 2649072 w 2649072"/>
              <a:gd name="connsiteY2" fmla="*/ 1339743 h 2679485"/>
              <a:gd name="connsiteX3" fmla="*/ 1324536 w 2649072"/>
              <a:gd name="connsiteY3" fmla="*/ 2679486 h 2679485"/>
              <a:gd name="connsiteX4" fmla="*/ 0 w 2649072"/>
              <a:gd name="connsiteY4" fmla="*/ 1339743 h 267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9072" h="2679485">
                <a:moveTo>
                  <a:pt x="0" y="1339743"/>
                </a:moveTo>
                <a:cubicBezTo>
                  <a:pt x="0" y="599823"/>
                  <a:pt x="593015" y="0"/>
                  <a:pt x="1324536" y="0"/>
                </a:cubicBezTo>
                <a:cubicBezTo>
                  <a:pt x="2056057" y="0"/>
                  <a:pt x="2649072" y="599823"/>
                  <a:pt x="2649072" y="1339743"/>
                </a:cubicBezTo>
                <a:cubicBezTo>
                  <a:pt x="2649072" y="2079663"/>
                  <a:pt x="2056057" y="2679486"/>
                  <a:pt x="1324536" y="2679486"/>
                </a:cubicBezTo>
                <a:cubicBezTo>
                  <a:pt x="593015" y="2679486"/>
                  <a:pt x="0" y="2079663"/>
                  <a:pt x="0" y="1339743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7948" tIns="392401" rIns="387948" bIns="392401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6500" b="1" kern="1200" dirty="0" smtClean="0">
                <a:solidFill>
                  <a:schemeClr val="tx1"/>
                </a:solidFill>
              </a:rPr>
              <a:t>汽化</a:t>
            </a:r>
            <a:endParaRPr lang="zh-CN" altLang="en-US" sz="6500" b="1" kern="1200" dirty="0">
              <a:solidFill>
                <a:schemeClr val="tx1"/>
              </a:solidFill>
            </a:endParaRPr>
          </a:p>
        </p:txBody>
      </p:sp>
      <p:pic>
        <p:nvPicPr>
          <p:cNvPr id="9" name="Picture 6" descr="2008321154210388_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945" r="17678" b="4823"/>
          <a:stretch/>
        </p:blipFill>
        <p:spPr bwMode="auto">
          <a:xfrm>
            <a:off x="7633544" y="428625"/>
            <a:ext cx="3830575" cy="295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://t3.baidu.com/it/u=1113471697,2757222328&amp;fm=90&amp;gp=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3544" y="3916907"/>
            <a:ext cx="3830575" cy="283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0714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xmlns="" id="{AFCAB1CB-3151-4F7B-AFF4-EE4E2B5A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82575"/>
            <a:ext cx="20140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zh-CN" altLang="en-US" sz="2800" dirty="0" smtClean="0">
                <a:solidFill>
                  <a:srgbClr val="FF0000"/>
                </a:solidFill>
              </a:rPr>
              <a:t>一、汽化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xmlns="" id="{AFCAB1CB-3151-4F7B-AFF4-EE4E2B5A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626" y="924021"/>
            <a:ext cx="2014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en-US" altLang="zh-CN" sz="3200" dirty="0" smtClean="0">
                <a:solidFill>
                  <a:srgbClr val="FF0000"/>
                </a:solidFill>
              </a:rPr>
              <a:t>1</a:t>
            </a:r>
            <a:r>
              <a:rPr lang="zh-CN" altLang="en-US" sz="3200" dirty="0" smtClean="0">
                <a:solidFill>
                  <a:srgbClr val="FF0000"/>
                </a:solidFill>
              </a:rPr>
              <a:t>、沸腾</a:t>
            </a:r>
            <a:endParaRPr lang="en-US" altLang="zh-CN" sz="3200" b="1" dirty="0">
              <a:solidFill>
                <a:srgbClr val="FF0000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82385" y="1702563"/>
            <a:ext cx="1086361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 dirty="0">
                <a:latin typeface="Arial" panose="020B0604020202020204" pitchFamily="34" charset="0"/>
              </a:rPr>
              <a:t>       烧开水时如果不断加热会发现锅里的水会有下面的现象（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将冷水加热到有大量的气泡冒出</a:t>
            </a:r>
            <a:r>
              <a:rPr lang="zh-CN" altLang="en-US" sz="2400" b="1" dirty="0" smtClean="0">
                <a:latin typeface="Arial" panose="020B0604020202020204" pitchFamily="34" charset="0"/>
              </a:rPr>
              <a:t>）</a:t>
            </a:r>
            <a:r>
              <a:rPr lang="en-US" altLang="zh-CN" sz="3200" b="1" dirty="0" smtClean="0">
                <a:latin typeface="Arial" panose="020B0604020202020204" pitchFamily="34" charset="0"/>
              </a:rPr>
              <a:t>——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沸腾</a:t>
            </a:r>
          </a:p>
        </p:txBody>
      </p:sp>
      <p:pic>
        <p:nvPicPr>
          <p:cNvPr id="5" name="Picture 4" descr="沸腾"/>
          <p:cNvPicPr>
            <a:picLocks noChangeAspect="1" noChangeArrowheads="1"/>
          </p:cNvPicPr>
          <p:nvPr/>
        </p:nvPicPr>
        <p:blipFill>
          <a:blip r:embed="rId2" cstate="print">
            <a:lum bright="24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8367" y="2850437"/>
            <a:ext cx="417195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340395" y="3429000"/>
            <a:ext cx="387767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/>
              <a:t>    沸腾是</a:t>
            </a:r>
            <a:r>
              <a:rPr lang="zh-CN" altLang="en-US" b="1" dirty="0">
                <a:solidFill>
                  <a:srgbClr val="FF0000"/>
                </a:solidFill>
              </a:rPr>
              <a:t>液体内部和表面</a:t>
            </a:r>
            <a:r>
              <a:rPr lang="zh-CN" altLang="en-US" b="1" dirty="0"/>
              <a:t>同时发生的剧烈汽化现象。</a:t>
            </a:r>
          </a:p>
        </p:txBody>
      </p:sp>
    </p:spTree>
    <p:extLst>
      <p:ext uri="{BB962C8B-B14F-4D97-AF65-F5344CB8AC3E}">
        <p14:creationId xmlns:p14="http://schemas.microsoft.com/office/powerpoint/2010/main" xmlns="" val="80337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1" descr="76773159046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15" r="14944" b="10558"/>
          <a:stretch/>
        </p:blipFill>
        <p:spPr bwMode="auto">
          <a:xfrm>
            <a:off x="9033166" y="2144670"/>
            <a:ext cx="2812472" cy="474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5">
            <a:extLst>
              <a:ext uri="{FF2B5EF4-FFF2-40B4-BE49-F238E27FC236}">
                <a16:creationId xmlns:a16="http://schemas.microsoft.com/office/drawing/2014/main" xmlns="" id="{AFCAB1CB-3151-4F7B-AFF4-EE4E2B5A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82575"/>
            <a:ext cx="20140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zh-CN" altLang="en-US" sz="2800" dirty="0" smtClean="0">
                <a:solidFill>
                  <a:srgbClr val="FF0000"/>
                </a:solidFill>
              </a:rPr>
              <a:t>一、汽化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xmlns="" id="{AFCAB1CB-3151-4F7B-AFF4-EE4E2B5A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626" y="924021"/>
            <a:ext cx="2014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en-US" altLang="zh-CN" sz="3200" dirty="0" smtClean="0">
                <a:solidFill>
                  <a:srgbClr val="FF0000"/>
                </a:solidFill>
              </a:rPr>
              <a:t>1</a:t>
            </a:r>
            <a:r>
              <a:rPr lang="zh-CN" altLang="en-US" sz="3200" dirty="0" smtClean="0">
                <a:solidFill>
                  <a:srgbClr val="FF0000"/>
                </a:solidFill>
              </a:rPr>
              <a:t>、沸腾</a:t>
            </a:r>
            <a:endParaRPr lang="en-US" altLang="zh-CN" sz="3200" b="1" dirty="0">
              <a:solidFill>
                <a:srgbClr val="FF0000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69952" y="1907867"/>
            <a:ext cx="79928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buFontTx/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水在沸腾时有什么特征？水的温度会不会变化？</a:t>
            </a:r>
          </a:p>
        </p:txBody>
      </p:sp>
      <p:sp>
        <p:nvSpPr>
          <p:cNvPr id="5" name="矩形 4"/>
          <p:cNvSpPr/>
          <p:nvPr/>
        </p:nvSpPr>
        <p:spPr>
          <a:xfrm>
            <a:off x="4459870" y="992424"/>
            <a:ext cx="3272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buFontTx/>
              <a:buNone/>
            </a:pPr>
            <a:r>
              <a:rPr lang="en-US" altLang="zh-C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【</a:t>
            </a:r>
            <a:r>
              <a:rPr lang="zh-CN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提出问题</a:t>
            </a:r>
            <a:r>
              <a:rPr lang="en-US" altLang="zh-C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】</a:t>
            </a:r>
          </a:p>
        </p:txBody>
      </p:sp>
      <p:sp>
        <p:nvSpPr>
          <p:cNvPr id="6" name="矩形 5"/>
          <p:cNvSpPr/>
          <p:nvPr/>
        </p:nvSpPr>
        <p:spPr>
          <a:xfrm>
            <a:off x="358040" y="2945922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</a:rPr>
              <a:t>实验器材：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367929" y="2945922"/>
            <a:ext cx="626469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zh-CN" altLang="en-US" sz="2800" b="1" dirty="0">
                <a:solidFill>
                  <a:srgbClr val="FF0000"/>
                </a:solidFill>
              </a:rPr>
              <a:t>铁架台、烧杯、温度计、酒精灯、水、硬纸板、石棉网、计时器、火柴</a:t>
            </a:r>
          </a:p>
        </p:txBody>
      </p:sp>
      <p:sp>
        <p:nvSpPr>
          <p:cNvPr id="8" name="矩形 7"/>
          <p:cNvSpPr/>
          <p:nvPr/>
        </p:nvSpPr>
        <p:spPr>
          <a:xfrm>
            <a:off x="391738" y="4526995"/>
            <a:ext cx="6676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</a:rPr>
              <a:t>实验中要观察记录的数据或现象有哪些？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646486" y="5302844"/>
            <a:ext cx="58997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CN" altLang="en-US" sz="2800" b="1" dirty="0">
                <a:solidFill>
                  <a:srgbClr val="FF0000"/>
                </a:solidFill>
              </a:rPr>
              <a:t>记录</a:t>
            </a:r>
            <a:r>
              <a:rPr lang="zh-CN" altLang="en-US" sz="2800" b="1" dirty="0">
                <a:solidFill>
                  <a:srgbClr val="FF3300"/>
                </a:solidFill>
              </a:rPr>
              <a:t>水的温度随时间的变化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058357" y="6128401"/>
            <a:ext cx="329392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800" b="1" dirty="0">
                <a:solidFill>
                  <a:srgbClr val="FF0000"/>
                </a:solidFill>
              </a:rPr>
              <a:t>沸腾时的现象</a:t>
            </a:r>
          </a:p>
        </p:txBody>
      </p:sp>
    </p:spTree>
    <p:extLst>
      <p:ext uri="{BB962C8B-B14F-4D97-AF65-F5344CB8AC3E}">
        <p14:creationId xmlns:p14="http://schemas.microsoft.com/office/powerpoint/2010/main" xmlns="" val="374346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2074" r:id="rId2" imgW="9990000" imgH="6291360"/>
      <p:control spid="2075" r:id="rId3" imgW="581040" imgH="352440"/>
      <p:control spid="2076" r:id="rId4" imgW="581040" imgH="352440"/>
    </p:controls>
    <p:extLst>
      <p:ext uri="{BB962C8B-B14F-4D97-AF65-F5344CB8AC3E}">
        <p14:creationId xmlns:p14="http://schemas.microsoft.com/office/powerpoint/2010/main" xmlns="" val="272668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21895305"/>
              </p:ext>
            </p:extLst>
          </p:nvPr>
        </p:nvGraphicFramePr>
        <p:xfrm>
          <a:off x="2370857" y="1111542"/>
          <a:ext cx="7543800" cy="1037273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xmlns="" val="65616755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74575766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86154473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929513476"/>
                    </a:ext>
                  </a:extLst>
                </a:gridCol>
                <a:gridCol w="579438">
                  <a:extLst>
                    <a:ext uri="{9D8B030D-6E8A-4147-A177-3AD203B41FA5}">
                      <a16:colId xmlns:a16="http://schemas.microsoft.com/office/drawing/2014/main" xmlns="" val="3277042119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xmlns="" val="2604022484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xmlns="" val="3288936815"/>
                    </a:ext>
                  </a:extLst>
                </a:gridCol>
                <a:gridCol w="865187">
                  <a:extLst>
                    <a:ext uri="{9D8B030D-6E8A-4147-A177-3AD203B41FA5}">
                      <a16:colId xmlns:a16="http://schemas.microsoft.com/office/drawing/2014/main" xmlns="" val="3871419223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xmlns="" val="4135990320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时间</a:t>
                      </a:r>
                      <a:r>
                        <a:rPr kumimoji="1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/min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21242347"/>
                  </a:ext>
                </a:extLst>
              </a:tr>
              <a:tr h="5191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温度</a:t>
                      </a:r>
                      <a:r>
                        <a:rPr kumimoji="1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/℃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45133540"/>
                  </a:ext>
                </a:extLst>
              </a:tr>
            </a:tbl>
          </a:graphicData>
        </a:graphic>
      </p:graphicFrame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4602882" y="1759242"/>
            <a:ext cx="43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800">
                <a:solidFill>
                  <a:srgbClr val="0000CC"/>
                </a:solidFill>
                <a:latin typeface="Arial" panose="020B0604020202020204" pitchFamily="34" charset="0"/>
              </a:rPr>
              <a:t>82</a:t>
            </a:r>
          </a:p>
        </p:txBody>
      </p:sp>
      <p:sp>
        <p:nvSpPr>
          <p:cNvPr id="4" name="TextBox 23"/>
          <p:cNvSpPr txBox="1">
            <a:spLocks noChangeArrowheads="1"/>
          </p:cNvSpPr>
          <p:nvPr/>
        </p:nvSpPr>
        <p:spPr bwMode="auto">
          <a:xfrm>
            <a:off x="5323607" y="1759242"/>
            <a:ext cx="43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800">
                <a:solidFill>
                  <a:srgbClr val="0000CC"/>
                </a:solidFill>
                <a:latin typeface="Arial" panose="020B0604020202020204" pitchFamily="34" charset="0"/>
              </a:rPr>
              <a:t>88</a:t>
            </a:r>
          </a:p>
        </p:txBody>
      </p:sp>
      <p:sp>
        <p:nvSpPr>
          <p:cNvPr id="5" name="TextBox 24"/>
          <p:cNvSpPr txBox="1">
            <a:spLocks noChangeArrowheads="1"/>
          </p:cNvSpPr>
          <p:nvPr/>
        </p:nvSpPr>
        <p:spPr bwMode="auto">
          <a:xfrm>
            <a:off x="5899870" y="1759242"/>
            <a:ext cx="571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800">
                <a:solidFill>
                  <a:srgbClr val="0000CC"/>
                </a:solidFill>
                <a:latin typeface="Arial" panose="020B0604020202020204" pitchFamily="34" charset="0"/>
              </a:rPr>
              <a:t>93</a:t>
            </a:r>
          </a:p>
        </p:txBody>
      </p:sp>
      <p:sp>
        <p:nvSpPr>
          <p:cNvPr id="6" name="TextBox 25"/>
          <p:cNvSpPr txBox="1">
            <a:spLocks noChangeArrowheads="1"/>
          </p:cNvSpPr>
          <p:nvPr/>
        </p:nvSpPr>
        <p:spPr bwMode="auto">
          <a:xfrm>
            <a:off x="6476132" y="1759242"/>
            <a:ext cx="56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800">
                <a:solidFill>
                  <a:srgbClr val="0000CC"/>
                </a:solidFill>
                <a:latin typeface="Arial" panose="020B0604020202020204" pitchFamily="34" charset="0"/>
              </a:rPr>
              <a:t>100</a:t>
            </a:r>
          </a:p>
        </p:txBody>
      </p:sp>
      <p:sp>
        <p:nvSpPr>
          <p:cNvPr id="7" name="TextBox 26"/>
          <p:cNvSpPr txBox="1">
            <a:spLocks noChangeArrowheads="1"/>
          </p:cNvSpPr>
          <p:nvPr/>
        </p:nvSpPr>
        <p:spPr bwMode="auto">
          <a:xfrm>
            <a:off x="7484195" y="1759242"/>
            <a:ext cx="56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800">
                <a:solidFill>
                  <a:srgbClr val="FF0000"/>
                </a:solidFill>
                <a:latin typeface="Arial" panose="020B0604020202020204" pitchFamily="34" charset="0"/>
              </a:rPr>
              <a:t>102</a:t>
            </a:r>
          </a:p>
        </p:txBody>
      </p:sp>
      <p:sp>
        <p:nvSpPr>
          <p:cNvPr id="8" name="TextBox 27"/>
          <p:cNvSpPr txBox="1">
            <a:spLocks noChangeArrowheads="1"/>
          </p:cNvSpPr>
          <p:nvPr/>
        </p:nvSpPr>
        <p:spPr bwMode="auto">
          <a:xfrm>
            <a:off x="8347795" y="1759242"/>
            <a:ext cx="56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800">
                <a:solidFill>
                  <a:srgbClr val="FF0000"/>
                </a:solidFill>
                <a:latin typeface="Arial" panose="020B0604020202020204" pitchFamily="34" charset="0"/>
              </a:rPr>
              <a:t>102</a:t>
            </a:r>
          </a:p>
        </p:txBody>
      </p:sp>
      <p:sp>
        <p:nvSpPr>
          <p:cNvPr id="9" name="TextBox 28"/>
          <p:cNvSpPr txBox="1">
            <a:spLocks noChangeArrowheads="1"/>
          </p:cNvSpPr>
          <p:nvPr/>
        </p:nvSpPr>
        <p:spPr bwMode="auto">
          <a:xfrm>
            <a:off x="9211395" y="1759242"/>
            <a:ext cx="56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800">
                <a:solidFill>
                  <a:srgbClr val="FF0000"/>
                </a:solidFill>
                <a:latin typeface="Arial" panose="020B0604020202020204" pitchFamily="34" charset="0"/>
              </a:rPr>
              <a:t>102</a:t>
            </a:r>
          </a:p>
        </p:txBody>
      </p:sp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4099645" y="1759242"/>
            <a:ext cx="43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800">
                <a:solidFill>
                  <a:srgbClr val="0000CC"/>
                </a:solidFill>
                <a:latin typeface="Arial" panose="020B0604020202020204" pitchFamily="34" charset="0"/>
              </a:rPr>
              <a:t>78</a:t>
            </a:r>
          </a:p>
        </p:txBody>
      </p:sp>
      <p:sp>
        <p:nvSpPr>
          <p:cNvPr id="12" name="TextBox 60"/>
          <p:cNvSpPr txBox="1">
            <a:spLocks noChangeArrowheads="1"/>
          </p:cNvSpPr>
          <p:nvPr/>
        </p:nvSpPr>
        <p:spPr bwMode="auto">
          <a:xfrm>
            <a:off x="412750" y="540835"/>
            <a:ext cx="2673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defTabSz="900113" eaLnBrk="1" hangingPunct="1"/>
            <a:r>
              <a:rPr lang="zh-CN" altLang="en-US" b="1" dirty="0">
                <a:solidFill>
                  <a:schemeClr val="accent2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实验记录与作图</a:t>
            </a:r>
          </a:p>
        </p:txBody>
      </p:sp>
      <p:graphicFrame>
        <p:nvGraphicFramePr>
          <p:cNvPr id="16" name="Group 3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7214141"/>
              </p:ext>
            </p:extLst>
          </p:nvPr>
        </p:nvGraphicFramePr>
        <p:xfrm>
          <a:off x="4030368" y="3161153"/>
          <a:ext cx="3679834" cy="3214832"/>
        </p:xfrm>
        <a:graphic>
          <a:graphicData uri="http://schemas.openxmlformats.org/drawingml/2006/table">
            <a:tbl>
              <a:tblPr/>
              <a:tblGrid>
                <a:gridCol w="2444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44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03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53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44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444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444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24125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24443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23967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8728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20824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298399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208248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244433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</a:tblGrid>
              <a:tr h="213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0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0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3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4" marR="9142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17" name="Text Box 355"/>
          <p:cNvSpPr txBox="1">
            <a:spLocks noChangeArrowheads="1"/>
          </p:cNvSpPr>
          <p:nvPr/>
        </p:nvSpPr>
        <p:spPr bwMode="auto">
          <a:xfrm>
            <a:off x="4401843" y="6382191"/>
            <a:ext cx="214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8" name="Text Box 355"/>
          <p:cNvSpPr txBox="1">
            <a:spLocks noChangeArrowheads="1"/>
          </p:cNvSpPr>
          <p:nvPr/>
        </p:nvSpPr>
        <p:spPr bwMode="auto">
          <a:xfrm>
            <a:off x="4901905" y="6382191"/>
            <a:ext cx="214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9" name="Text Box 355"/>
          <p:cNvSpPr txBox="1">
            <a:spLocks noChangeArrowheads="1"/>
          </p:cNvSpPr>
          <p:nvPr/>
        </p:nvSpPr>
        <p:spPr bwMode="auto">
          <a:xfrm>
            <a:off x="5330530" y="6382191"/>
            <a:ext cx="285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0" name="Text Box 355"/>
          <p:cNvSpPr txBox="1">
            <a:spLocks noChangeArrowheads="1"/>
          </p:cNvSpPr>
          <p:nvPr/>
        </p:nvSpPr>
        <p:spPr bwMode="auto">
          <a:xfrm>
            <a:off x="5830593" y="6382191"/>
            <a:ext cx="214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1" name="Text Box 355"/>
          <p:cNvSpPr txBox="1">
            <a:spLocks noChangeArrowheads="1"/>
          </p:cNvSpPr>
          <p:nvPr/>
        </p:nvSpPr>
        <p:spPr bwMode="auto">
          <a:xfrm>
            <a:off x="6330655" y="6382191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2" name="Text Box 355"/>
          <p:cNvSpPr txBox="1">
            <a:spLocks noChangeArrowheads="1"/>
          </p:cNvSpPr>
          <p:nvPr/>
        </p:nvSpPr>
        <p:spPr bwMode="auto">
          <a:xfrm>
            <a:off x="6830718" y="6382191"/>
            <a:ext cx="323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23" name="Text Box 355"/>
          <p:cNvSpPr txBox="1">
            <a:spLocks noChangeArrowheads="1"/>
          </p:cNvSpPr>
          <p:nvPr/>
        </p:nvSpPr>
        <p:spPr bwMode="auto">
          <a:xfrm>
            <a:off x="7330780" y="6382191"/>
            <a:ext cx="323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>
                <a:latin typeface="Arial" panose="020B0604020202020204" pitchFamily="34" charset="0"/>
              </a:rPr>
              <a:t>7</a:t>
            </a:r>
          </a:p>
        </p:txBody>
      </p:sp>
      <p:grpSp>
        <p:nvGrpSpPr>
          <p:cNvPr id="24" name="Group 616"/>
          <p:cNvGrpSpPr>
            <a:grpSpLocks/>
          </p:cNvGrpSpPr>
          <p:nvPr/>
        </p:nvGrpSpPr>
        <p:grpSpPr bwMode="auto">
          <a:xfrm>
            <a:off x="4030368" y="3737416"/>
            <a:ext cx="3468687" cy="2687637"/>
            <a:chOff x="1710" y="1979"/>
            <a:chExt cx="2185" cy="1693"/>
          </a:xfrm>
        </p:grpSpPr>
        <p:sp>
          <p:nvSpPr>
            <p:cNvPr id="25" name="Oval 447"/>
            <p:cNvSpPr>
              <a:spLocks noChangeArrowheads="1"/>
            </p:cNvSpPr>
            <p:nvPr/>
          </p:nvSpPr>
          <p:spPr bwMode="auto">
            <a:xfrm>
              <a:off x="1712" y="3624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zh-CN" sz="1800">
                <a:latin typeface="Arial" panose="020B0604020202020204" pitchFamily="34" charset="0"/>
              </a:endParaRPr>
            </a:p>
          </p:txBody>
        </p:sp>
        <p:sp>
          <p:nvSpPr>
            <p:cNvPr id="26" name="Oval 449"/>
            <p:cNvSpPr>
              <a:spLocks noChangeArrowheads="1"/>
            </p:cNvSpPr>
            <p:nvPr/>
          </p:nvSpPr>
          <p:spPr bwMode="auto">
            <a:xfrm>
              <a:off x="1710" y="3600"/>
              <a:ext cx="62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zh-CN" sz="1800">
                <a:latin typeface="Arial" panose="020B0604020202020204" pitchFamily="34" charset="0"/>
              </a:endParaRPr>
            </a:p>
          </p:txBody>
        </p:sp>
        <p:sp>
          <p:nvSpPr>
            <p:cNvPr id="27" name="Oval 449"/>
            <p:cNvSpPr>
              <a:spLocks noChangeArrowheads="1"/>
            </p:cNvSpPr>
            <p:nvPr/>
          </p:nvSpPr>
          <p:spPr bwMode="auto">
            <a:xfrm>
              <a:off x="1980" y="3330"/>
              <a:ext cx="62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zh-CN" sz="1800">
                <a:latin typeface="Arial" panose="020B0604020202020204" pitchFamily="34" charset="0"/>
              </a:endParaRPr>
            </a:p>
          </p:txBody>
        </p:sp>
        <p:sp>
          <p:nvSpPr>
            <p:cNvPr id="28" name="Oval 449"/>
            <p:cNvSpPr>
              <a:spLocks noChangeArrowheads="1"/>
            </p:cNvSpPr>
            <p:nvPr/>
          </p:nvSpPr>
          <p:spPr bwMode="auto">
            <a:xfrm>
              <a:off x="2295" y="2925"/>
              <a:ext cx="62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zh-CN" sz="1800">
                <a:latin typeface="Arial" panose="020B0604020202020204" pitchFamily="34" charset="0"/>
              </a:endParaRPr>
            </a:p>
          </p:txBody>
        </p:sp>
        <p:sp>
          <p:nvSpPr>
            <p:cNvPr id="29" name="Oval 449"/>
            <p:cNvSpPr>
              <a:spLocks noChangeArrowheads="1"/>
            </p:cNvSpPr>
            <p:nvPr/>
          </p:nvSpPr>
          <p:spPr bwMode="auto">
            <a:xfrm>
              <a:off x="2610" y="2610"/>
              <a:ext cx="62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zh-CN" sz="1800">
                <a:latin typeface="Arial" panose="020B0604020202020204" pitchFamily="34" charset="0"/>
              </a:endParaRPr>
            </a:p>
          </p:txBody>
        </p:sp>
        <p:sp>
          <p:nvSpPr>
            <p:cNvPr id="30" name="Oval 449"/>
            <p:cNvSpPr>
              <a:spLocks noChangeArrowheads="1"/>
            </p:cNvSpPr>
            <p:nvPr/>
          </p:nvSpPr>
          <p:spPr bwMode="auto">
            <a:xfrm>
              <a:off x="2925" y="2115"/>
              <a:ext cx="62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zh-CN" sz="1800">
                <a:latin typeface="Arial" panose="020B0604020202020204" pitchFamily="34" charset="0"/>
              </a:endParaRPr>
            </a:p>
          </p:txBody>
        </p:sp>
        <p:sp>
          <p:nvSpPr>
            <p:cNvPr id="31" name="Oval 449"/>
            <p:cNvSpPr>
              <a:spLocks noChangeArrowheads="1"/>
            </p:cNvSpPr>
            <p:nvPr/>
          </p:nvSpPr>
          <p:spPr bwMode="auto">
            <a:xfrm>
              <a:off x="3198" y="1979"/>
              <a:ext cx="62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zh-CN" sz="1800">
                <a:latin typeface="Arial" panose="020B0604020202020204" pitchFamily="34" charset="0"/>
              </a:endParaRPr>
            </a:p>
          </p:txBody>
        </p:sp>
        <p:sp>
          <p:nvSpPr>
            <p:cNvPr id="32" name="Oval 449"/>
            <p:cNvSpPr>
              <a:spLocks noChangeArrowheads="1"/>
            </p:cNvSpPr>
            <p:nvPr/>
          </p:nvSpPr>
          <p:spPr bwMode="auto">
            <a:xfrm>
              <a:off x="3515" y="1979"/>
              <a:ext cx="62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zh-CN" sz="1800">
                <a:latin typeface="Arial" panose="020B0604020202020204" pitchFamily="34" charset="0"/>
              </a:endParaRPr>
            </a:p>
          </p:txBody>
        </p:sp>
        <p:sp>
          <p:nvSpPr>
            <p:cNvPr id="33" name="Oval 449"/>
            <p:cNvSpPr>
              <a:spLocks noChangeArrowheads="1"/>
            </p:cNvSpPr>
            <p:nvPr/>
          </p:nvSpPr>
          <p:spPr bwMode="auto">
            <a:xfrm>
              <a:off x="3833" y="1979"/>
              <a:ext cx="62" cy="5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zh-CN" sz="1800">
                <a:latin typeface="Arial" panose="020B0604020202020204" pitchFamily="34" charset="0"/>
              </a:endParaRPr>
            </a:p>
          </p:txBody>
        </p:sp>
      </p:grpSp>
      <p:sp>
        <p:nvSpPr>
          <p:cNvPr id="34" name="TextBox 58"/>
          <p:cNvSpPr txBox="1">
            <a:spLocks noChangeArrowheads="1"/>
          </p:cNvSpPr>
          <p:nvPr/>
        </p:nvSpPr>
        <p:spPr bwMode="auto">
          <a:xfrm>
            <a:off x="3901780" y="6382191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800">
                <a:latin typeface="Arial" panose="020B0604020202020204" pitchFamily="34" charset="0"/>
              </a:rPr>
              <a:t>0</a:t>
            </a:r>
          </a:p>
        </p:txBody>
      </p:sp>
      <p:grpSp>
        <p:nvGrpSpPr>
          <p:cNvPr id="35" name="Group 426"/>
          <p:cNvGrpSpPr>
            <a:grpSpLocks/>
          </p:cNvGrpSpPr>
          <p:nvPr/>
        </p:nvGrpSpPr>
        <p:grpSpPr bwMode="auto">
          <a:xfrm>
            <a:off x="2877843" y="2511866"/>
            <a:ext cx="6467475" cy="4325937"/>
            <a:chOff x="558" y="1215"/>
            <a:chExt cx="4074" cy="2725"/>
          </a:xfrm>
        </p:grpSpPr>
        <p:sp>
          <p:nvSpPr>
            <p:cNvPr id="36" name="Line 80"/>
            <p:cNvSpPr>
              <a:spLocks noChangeShapeType="1"/>
            </p:cNvSpPr>
            <p:nvPr/>
          </p:nvSpPr>
          <p:spPr bwMode="auto">
            <a:xfrm flipH="1" flipV="1">
              <a:off x="1267" y="1215"/>
              <a:ext cx="29" cy="24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Line 81"/>
            <p:cNvSpPr>
              <a:spLocks noChangeShapeType="1"/>
            </p:cNvSpPr>
            <p:nvPr/>
          </p:nvSpPr>
          <p:spPr bwMode="auto">
            <a:xfrm>
              <a:off x="1296" y="3648"/>
              <a:ext cx="27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Text Box 352"/>
            <p:cNvSpPr txBox="1">
              <a:spLocks noChangeArrowheads="1"/>
            </p:cNvSpPr>
            <p:nvPr/>
          </p:nvSpPr>
          <p:spPr bwMode="auto">
            <a:xfrm>
              <a:off x="918" y="1530"/>
              <a:ext cx="4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800">
                  <a:latin typeface="Arial" panose="020B0604020202020204" pitchFamily="34" charset="0"/>
                </a:rPr>
                <a:t>108</a:t>
              </a:r>
            </a:p>
          </p:txBody>
        </p:sp>
        <p:sp>
          <p:nvSpPr>
            <p:cNvPr id="39" name="Text Box 353"/>
            <p:cNvSpPr txBox="1">
              <a:spLocks noChangeArrowheads="1"/>
            </p:cNvSpPr>
            <p:nvPr/>
          </p:nvSpPr>
          <p:spPr bwMode="auto">
            <a:xfrm>
              <a:off x="984" y="2185"/>
              <a:ext cx="4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800">
                  <a:latin typeface="Arial" panose="020B0604020202020204" pitchFamily="34" charset="0"/>
                </a:rPr>
                <a:t>98</a:t>
              </a:r>
            </a:p>
          </p:txBody>
        </p:sp>
        <p:sp>
          <p:nvSpPr>
            <p:cNvPr id="40" name="Text Box 354"/>
            <p:cNvSpPr txBox="1">
              <a:spLocks noChangeArrowheads="1"/>
            </p:cNvSpPr>
            <p:nvPr/>
          </p:nvSpPr>
          <p:spPr bwMode="auto">
            <a:xfrm>
              <a:off x="1008" y="2880"/>
              <a:ext cx="4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800">
                  <a:latin typeface="Arial" panose="020B0604020202020204" pitchFamily="34" charset="0"/>
                </a:rPr>
                <a:t>88</a:t>
              </a:r>
            </a:p>
          </p:txBody>
        </p:sp>
        <p:sp>
          <p:nvSpPr>
            <p:cNvPr id="41" name="Text Box 355"/>
            <p:cNvSpPr txBox="1">
              <a:spLocks noChangeArrowheads="1"/>
            </p:cNvSpPr>
            <p:nvPr/>
          </p:nvSpPr>
          <p:spPr bwMode="auto">
            <a:xfrm>
              <a:off x="963" y="3465"/>
              <a:ext cx="4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800">
                  <a:latin typeface="Arial" panose="020B0604020202020204" pitchFamily="34" charset="0"/>
                </a:rPr>
                <a:t>78</a:t>
              </a:r>
            </a:p>
          </p:txBody>
        </p:sp>
        <p:sp>
          <p:nvSpPr>
            <p:cNvPr id="42" name="Text Box 356"/>
            <p:cNvSpPr txBox="1">
              <a:spLocks noChangeArrowheads="1"/>
            </p:cNvSpPr>
            <p:nvPr/>
          </p:nvSpPr>
          <p:spPr bwMode="auto">
            <a:xfrm>
              <a:off x="558" y="1215"/>
              <a:ext cx="8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000">
                  <a:latin typeface="Arial" panose="020B0604020202020204" pitchFamily="34" charset="0"/>
                </a:rPr>
                <a:t>温度</a:t>
              </a:r>
              <a:r>
                <a:rPr lang="en-US" altLang="zh-CN" sz="2000">
                  <a:latin typeface="Arial" panose="020B0604020202020204" pitchFamily="34" charset="0"/>
                </a:rPr>
                <a:t>/℃</a:t>
              </a:r>
            </a:p>
          </p:txBody>
        </p:sp>
        <p:sp>
          <p:nvSpPr>
            <p:cNvPr id="43" name="Text Box 357"/>
            <p:cNvSpPr txBox="1">
              <a:spLocks noChangeArrowheads="1"/>
            </p:cNvSpPr>
            <p:nvPr/>
          </p:nvSpPr>
          <p:spPr bwMode="auto">
            <a:xfrm>
              <a:off x="3528" y="3690"/>
              <a:ext cx="110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000">
                  <a:latin typeface="Arial" panose="020B0604020202020204" pitchFamily="34" charset="0"/>
                </a:rPr>
                <a:t>时间</a:t>
              </a:r>
              <a:r>
                <a:rPr lang="en-US" altLang="zh-CN" sz="2000">
                  <a:latin typeface="Arial" panose="020B0604020202020204" pitchFamily="34" charset="0"/>
                </a:rPr>
                <a:t>/min</a:t>
              </a:r>
            </a:p>
          </p:txBody>
        </p:sp>
      </p:grpSp>
      <p:sp>
        <p:nvSpPr>
          <p:cNvPr id="44" name="任意多边形 43"/>
          <p:cNvSpPr/>
          <p:nvPr/>
        </p:nvSpPr>
        <p:spPr>
          <a:xfrm>
            <a:off x="4030368" y="3737416"/>
            <a:ext cx="3429000" cy="2547937"/>
          </a:xfrm>
          <a:custGeom>
            <a:avLst/>
            <a:gdLst>
              <a:gd name="connsiteX0" fmla="*/ 0 w 3372787"/>
              <a:gd name="connsiteY0" fmla="*/ 2548327 h 2548327"/>
              <a:gd name="connsiteX1" fmla="*/ 464695 w 3372787"/>
              <a:gd name="connsiteY1" fmla="*/ 2113612 h 2548327"/>
              <a:gd name="connsiteX2" fmla="*/ 944380 w 3372787"/>
              <a:gd name="connsiteY2" fmla="*/ 1469035 h 2548327"/>
              <a:gd name="connsiteX3" fmla="*/ 1424066 w 3372787"/>
              <a:gd name="connsiteY3" fmla="*/ 1004340 h 2548327"/>
              <a:gd name="connsiteX4" fmla="*/ 1948721 w 3372787"/>
              <a:gd name="connsiteY4" fmla="*/ 314793 h 2548327"/>
              <a:gd name="connsiteX5" fmla="*/ 2368446 w 3372787"/>
              <a:gd name="connsiteY5" fmla="*/ 44970 h 2548327"/>
              <a:gd name="connsiteX6" fmla="*/ 3372787 w 3372787"/>
              <a:gd name="connsiteY6" fmla="*/ 44970 h 2548327"/>
              <a:gd name="connsiteX7" fmla="*/ 3372787 w 3372787"/>
              <a:gd name="connsiteY7" fmla="*/ 44970 h 2548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2787" h="2548327">
                <a:moveTo>
                  <a:pt x="0" y="2548327"/>
                </a:moveTo>
                <a:cubicBezTo>
                  <a:pt x="153649" y="2420910"/>
                  <a:pt x="307298" y="2293494"/>
                  <a:pt x="464695" y="2113612"/>
                </a:cubicBezTo>
                <a:cubicBezTo>
                  <a:pt x="622092" y="1933730"/>
                  <a:pt x="784485" y="1653914"/>
                  <a:pt x="944380" y="1469035"/>
                </a:cubicBezTo>
                <a:cubicBezTo>
                  <a:pt x="1104275" y="1284156"/>
                  <a:pt x="1256676" y="1196714"/>
                  <a:pt x="1424066" y="1004340"/>
                </a:cubicBezTo>
                <a:cubicBezTo>
                  <a:pt x="1591456" y="811966"/>
                  <a:pt x="1791324" y="474688"/>
                  <a:pt x="1948721" y="314793"/>
                </a:cubicBezTo>
                <a:cubicBezTo>
                  <a:pt x="2106118" y="154898"/>
                  <a:pt x="2131102" y="89940"/>
                  <a:pt x="2368446" y="44970"/>
                </a:cubicBezTo>
                <a:cubicBezTo>
                  <a:pt x="2605790" y="0"/>
                  <a:pt x="3372787" y="44970"/>
                  <a:pt x="3372787" y="44970"/>
                </a:cubicBezTo>
                <a:lnTo>
                  <a:pt x="3372787" y="44970"/>
                </a:lnTo>
              </a:path>
            </a:pathLst>
          </a:cu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5" name="左大括号 44"/>
          <p:cNvSpPr/>
          <p:nvPr/>
        </p:nvSpPr>
        <p:spPr>
          <a:xfrm rot="5400000">
            <a:off x="6768805" y="2977003"/>
            <a:ext cx="428625" cy="1000125"/>
          </a:xfrm>
          <a:prstGeom prst="leftBrace">
            <a:avLst>
              <a:gd name="adj1" fmla="val 24956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46" name="TextBox 53"/>
          <p:cNvSpPr txBox="1">
            <a:spLocks noChangeArrowheads="1"/>
          </p:cNvSpPr>
          <p:nvPr/>
        </p:nvSpPr>
        <p:spPr bwMode="auto">
          <a:xfrm>
            <a:off x="6616405" y="2738878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沸腾</a:t>
            </a:r>
          </a:p>
        </p:txBody>
      </p:sp>
      <p:cxnSp>
        <p:nvCxnSpPr>
          <p:cNvPr id="47" name="直接连接符 46"/>
          <p:cNvCxnSpPr/>
          <p:nvPr/>
        </p:nvCxnSpPr>
        <p:spPr>
          <a:xfrm rot="10800000">
            <a:off x="4030368" y="3808853"/>
            <a:ext cx="3671887" cy="0"/>
          </a:xfrm>
          <a:prstGeom prst="line">
            <a:avLst/>
          </a:prstGeom>
          <a:ln w="76200"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TextBox 61"/>
          <p:cNvSpPr txBox="1"/>
          <p:nvPr/>
        </p:nvSpPr>
        <p:spPr>
          <a:xfrm>
            <a:off x="8045155" y="3524691"/>
            <a:ext cx="242887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rgbClr val="FF33CC"/>
                </a:solidFill>
                <a:latin typeface="Calibri" pitchFamily="34" charset="0"/>
              </a:rPr>
              <a:t>液体沸腾时的温度叫沸点。</a:t>
            </a:r>
          </a:p>
        </p:txBody>
      </p:sp>
      <p:sp>
        <p:nvSpPr>
          <p:cNvPr id="49" name="TextBox 56"/>
          <p:cNvSpPr txBox="1">
            <a:spLocks noChangeArrowheads="1"/>
          </p:cNvSpPr>
          <p:nvPr/>
        </p:nvSpPr>
        <p:spPr bwMode="auto">
          <a:xfrm>
            <a:off x="2733380" y="3592953"/>
            <a:ext cx="1682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沸点：</a:t>
            </a:r>
            <a:r>
              <a:rPr lang="en-US" altLang="zh-CN" sz="1800" b="1">
                <a:solidFill>
                  <a:srgbClr val="FF0000"/>
                </a:solidFill>
                <a:latin typeface="Arial" panose="020B0604020202020204" pitchFamily="34" charset="0"/>
              </a:rPr>
              <a:t>102</a:t>
            </a:r>
          </a:p>
        </p:txBody>
      </p:sp>
    </p:spTree>
    <p:extLst>
      <p:ext uri="{BB962C8B-B14F-4D97-AF65-F5344CB8AC3E}">
        <p14:creationId xmlns:p14="http://schemas.microsoft.com/office/powerpoint/2010/main" xmlns="" val="316254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4" grpId="2"/>
      <p:bldP spid="45" grpId="0" animBg="1"/>
      <p:bldP spid="46" grpId="0"/>
      <p:bldP spid="48" grpId="0" animBg="1"/>
      <p:bldP spid="49" grpId="0"/>
    </p:bldLst>
  </p:timing>
</p:sld>
</file>

<file path=ppt/theme/theme1.xml><?xml version="1.0" encoding="utf-8"?>
<a:theme xmlns:a="http://schemas.openxmlformats.org/drawingml/2006/main" name="主题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主题1" id="{7B411C33-C18E-4001-B96F-DD22053F8C26}" vid="{2F048FE3-ADA0-443A-9A7A-8FA145E3B4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133</TotalTime>
  <Words>1635</Words>
  <Application>Microsoft Office PowerPoint</Application>
  <PresentationFormat>自定义</PresentationFormat>
  <Paragraphs>187</Paragraphs>
  <Slides>30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2" baseType="lpstr">
      <vt:lpstr>主题1</vt:lpstr>
      <vt:lpstr>位图图像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</vt:vector>
  </TitlesOfParts>
  <Company>china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wjc</dc:creator>
  <cp:lastModifiedBy>Administrator</cp:lastModifiedBy>
  <cp:revision>18</cp:revision>
  <dcterms:created xsi:type="dcterms:W3CDTF">2018-11-01T00:39:56Z</dcterms:created>
  <dcterms:modified xsi:type="dcterms:W3CDTF">2018-11-03T10:10:10Z</dcterms:modified>
</cp:coreProperties>
</file>