
<file path=[Content_Types].xml><?xml version="1.0" encoding="utf-8"?>
<Types xmlns="http://schemas.openxmlformats.org/package/2006/content-types">
  <Default Extension="png" ContentType="image/png"/>
  <Default Extension="emf" ContentType="image/x-emf"/>
  <Default Extension="jpeg" ContentType="image/jpeg"/>
  <Default Extension="gif" ContentType="image/gi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557" r:id="rId4"/>
    <p:sldId id="317" r:id="rId6"/>
    <p:sldId id="319" r:id="rId7"/>
    <p:sldId id="512" r:id="rId8"/>
    <p:sldId id="511" r:id="rId9"/>
    <p:sldId id="513" r:id="rId10"/>
    <p:sldId id="514" r:id="rId11"/>
    <p:sldId id="509" r:id="rId12"/>
    <p:sldId id="510" r:id="rId13"/>
    <p:sldId id="515" r:id="rId14"/>
    <p:sldId id="516" r:id="rId15"/>
    <p:sldId id="517" r:id="rId16"/>
    <p:sldId id="519" r:id="rId17"/>
    <p:sldId id="520" r:id="rId18"/>
    <p:sldId id="521" r:id="rId19"/>
    <p:sldId id="522" r:id="rId20"/>
    <p:sldId id="525" r:id="rId21"/>
    <p:sldId id="523" r:id="rId22"/>
    <p:sldId id="524" r:id="rId23"/>
    <p:sldId id="320" r:id="rId24"/>
    <p:sldId id="527" r:id="rId25"/>
    <p:sldId id="528" r:id="rId26"/>
    <p:sldId id="529" r:id="rId27"/>
    <p:sldId id="530" r:id="rId28"/>
    <p:sldId id="531" r:id="rId29"/>
    <p:sldId id="532" r:id="rId30"/>
    <p:sldId id="533" r:id="rId31"/>
    <p:sldId id="534" r:id="rId32"/>
    <p:sldId id="535" r:id="rId33"/>
    <p:sldId id="536" r:id="rId34"/>
    <p:sldId id="540" r:id="rId35"/>
    <p:sldId id="541" r:id="rId36"/>
    <p:sldId id="537" r:id="rId37"/>
    <p:sldId id="538" r:id="rId38"/>
    <p:sldId id="539" r:id="rId39"/>
    <p:sldId id="542" r:id="rId40"/>
    <p:sldId id="543" r:id="rId41"/>
    <p:sldId id="544" r:id="rId42"/>
    <p:sldId id="526" r:id="rId43"/>
    <p:sldId id="545" r:id="rId44"/>
    <p:sldId id="546" r:id="rId45"/>
    <p:sldId id="454" r:id="rId46"/>
    <p:sldId id="547" r:id="rId47"/>
    <p:sldId id="549" r:id="rId48"/>
    <p:sldId id="548" r:id="rId49"/>
    <p:sldId id="376" r:id="rId50"/>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34587" autoAdjust="0"/>
    <p:restoredTop sz="79406" autoAdjust="0"/>
  </p:normalViewPr>
  <p:slideViewPr>
    <p:cSldViewPr snapToGrid="0" showGuides="1">
      <p:cViewPr varScale="1">
        <p:scale>
          <a:sx n="66" d="100"/>
          <a:sy n="66" d="100"/>
        </p:scale>
        <p:origin x="90" y="222"/>
      </p:cViewPr>
      <p:guideLst>
        <p:guide orient="horz" pos="2256"/>
        <p:guide pos="3854"/>
      </p:guideLst>
    </p:cSldViewPr>
  </p:slideViewPr>
  <p:outlineViewPr>
    <p:cViewPr>
      <p:scale>
        <a:sx n="33" d="100"/>
        <a:sy n="33" d="100"/>
      </p:scale>
      <p:origin x="252" y="426"/>
    </p:cViewPr>
  </p:outlineViewPr>
  <p:notesTextViewPr>
    <p:cViewPr>
      <p:scale>
        <a:sx n="1" d="1"/>
        <a:sy n="1" d="1"/>
      </p:scale>
      <p:origin x="0" y="0"/>
    </p:cViewPr>
  </p:notesTextViewPr>
  <p:sorterViewPr>
    <p:cViewPr varScale="1">
      <p:scale>
        <a:sx n="100" d="100"/>
        <a:sy n="100" d="100"/>
      </p:scale>
      <p:origin x="0" y="-1833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4" Type="http://schemas.openxmlformats.org/officeDocument/2006/relationships/tags" Target="tags/tag1.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C1B206-B585-4420-9F92-9FE831CE275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C9F11-BD17-4800-BB60-9A756C941EA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教师节03"/>
          <p:cNvPicPr>
            <a:picLocks noChangeAspect="1"/>
          </p:cNvPicPr>
          <p:nvPr userDrawn="1"/>
        </p:nvPicPr>
        <p:blipFill>
          <a:blip r:embed="rId2" cstate="print"/>
          <a:stretch>
            <a:fillRect/>
          </a:stretch>
        </p:blipFill>
        <p:spPr>
          <a:xfrm>
            <a:off x="0" y="0"/>
            <a:ext cx="12207875" cy="6857365"/>
          </a:xfrm>
          <a:prstGeom prst="rect">
            <a:avLst/>
          </a:prstGeom>
        </p:spPr>
      </p:pic>
      <p:sp>
        <p:nvSpPr>
          <p:cNvPr id="8" name="文本框 7"/>
          <p:cNvSpPr txBox="1"/>
          <p:nvPr userDrawn="1"/>
        </p:nvSpPr>
        <p:spPr>
          <a:xfrm>
            <a:off x="3937000" y="2265045"/>
            <a:ext cx="6513830" cy="1088390"/>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dist">
              <a:lnSpc>
                <a:spcPct val="90000"/>
              </a:lnSpc>
            </a:pPr>
            <a:r>
              <a:rPr lang="zh-CN" altLang="en-US"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rPr>
              <a:t>物理这是标题</a:t>
            </a:r>
            <a:endParaRPr lang="zh-CN" altLang="en-US"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p:txBody>
      </p:sp>
      <p:sp>
        <p:nvSpPr>
          <p:cNvPr id="9" name="文本框 8"/>
          <p:cNvSpPr txBox="1"/>
          <p:nvPr userDrawn="1"/>
        </p:nvSpPr>
        <p:spPr>
          <a:xfrm>
            <a:off x="5387340" y="3683635"/>
            <a:ext cx="3269615" cy="42354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l">
              <a:lnSpc>
                <a:spcPct val="90000"/>
              </a:lnSpc>
            </a:pPr>
            <a:r>
              <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rPr>
              <a:t>人教版             初中物理</a:t>
            </a:r>
            <a:endPar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endParaRPr>
          </a:p>
        </p:txBody>
      </p:sp>
      <p:pic>
        <p:nvPicPr>
          <p:cNvPr id="10" name="图片 9" descr="宇航 - 副本 (6)"/>
          <p:cNvPicPr>
            <a:picLocks noChangeAspect="1"/>
          </p:cNvPicPr>
          <p:nvPr userDrawn="1"/>
        </p:nvPicPr>
        <p:blipFill>
          <a:blip r:embed="rId3" cstate="print"/>
          <a:stretch>
            <a:fillRect/>
          </a:stretch>
        </p:blipFill>
        <p:spPr>
          <a:xfrm>
            <a:off x="0" y="3683635"/>
            <a:ext cx="3117215" cy="3064510"/>
          </a:xfrm>
          <a:prstGeom prst="rect">
            <a:avLst/>
          </a:prstGeom>
        </p:spPr>
      </p:pic>
      <p:pic>
        <p:nvPicPr>
          <p:cNvPr id="11" name="图片 10" descr="宇航 - 副本 (4)"/>
          <p:cNvPicPr>
            <a:picLocks noChangeAspect="1"/>
          </p:cNvPicPr>
          <p:nvPr userDrawn="1"/>
        </p:nvPicPr>
        <p:blipFill>
          <a:blip r:embed="rId4" cstate="print"/>
          <a:stretch>
            <a:fillRect/>
          </a:stretch>
        </p:blipFill>
        <p:spPr>
          <a:xfrm flipH="1">
            <a:off x="10069195" y="4648835"/>
            <a:ext cx="2031365" cy="1859915"/>
          </a:xfrm>
          <a:prstGeom prst="rect">
            <a:avLst/>
          </a:prstGeom>
        </p:spPr>
      </p:pic>
      <p:pic>
        <p:nvPicPr>
          <p:cNvPr id="12" name="图片 11" descr="宇航 - 副本 (5)"/>
          <p:cNvPicPr>
            <a:picLocks noChangeAspect="1"/>
          </p:cNvPicPr>
          <p:nvPr userDrawn="1"/>
        </p:nvPicPr>
        <p:blipFill>
          <a:blip r:embed="rId5" cstate="print"/>
          <a:stretch>
            <a:fillRect/>
          </a:stretch>
        </p:blipFill>
        <p:spPr>
          <a:xfrm>
            <a:off x="-174625" y="-289560"/>
            <a:ext cx="2943225" cy="27838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P spid="9" grpId="0" bldLvl="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教师节03"/>
          <p:cNvPicPr>
            <a:picLocks noChangeAspect="1"/>
          </p:cNvPicPr>
          <p:nvPr userDrawn="1"/>
        </p:nvPicPr>
        <p:blipFill>
          <a:blip r:embed="rId2" cstate="print"/>
          <a:stretch>
            <a:fillRect/>
          </a:stretch>
        </p:blipFill>
        <p:spPr>
          <a:xfrm>
            <a:off x="0" y="0"/>
            <a:ext cx="12207875" cy="6857365"/>
          </a:xfrm>
          <a:prstGeom prst="rect">
            <a:avLst/>
          </a:prstGeom>
        </p:spPr>
      </p:pic>
      <p:pic>
        <p:nvPicPr>
          <p:cNvPr id="8" name="图片 7" descr="6"/>
          <p:cNvPicPr>
            <a:picLocks noChangeAspect="1"/>
          </p:cNvPicPr>
          <p:nvPr userDrawn="1"/>
        </p:nvPicPr>
        <p:blipFill>
          <a:blip r:embed="rId3" cstate="print"/>
          <a:srcRect l="6149" t="6218" r="9072"/>
          <a:stretch>
            <a:fillRect/>
          </a:stretch>
        </p:blipFill>
        <p:spPr>
          <a:xfrm flipH="1">
            <a:off x="8729980" y="4693920"/>
            <a:ext cx="3477895" cy="216408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image" Target="../media/image9.png"/><Relationship Id="rId15" Type="http://schemas.openxmlformats.org/officeDocument/2006/relationships/image" Target="../media/image8.png"/><Relationship Id="rId14" Type="http://schemas.openxmlformats.org/officeDocument/2006/relationships/image" Target="../media/image7.png"/><Relationship Id="rId13" Type="http://schemas.openxmlformats.org/officeDocument/2006/relationships/image" Target="../media/image6.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pic>
        <p:nvPicPr>
          <p:cNvPr id="9" name="图片 8" descr="宇航 - 副本 (4)"/>
          <p:cNvPicPr>
            <a:picLocks noChangeAspect="1"/>
          </p:cNvPicPr>
          <p:nvPr/>
        </p:nvPicPr>
        <p:blipFill>
          <a:blip r:embed="rId13" cstate="print"/>
          <a:stretch>
            <a:fillRect/>
          </a:stretch>
        </p:blipFill>
        <p:spPr>
          <a:xfrm flipH="1">
            <a:off x="10922974" y="5733097"/>
            <a:ext cx="873104" cy="799783"/>
          </a:xfrm>
          <a:prstGeom prst="rect">
            <a:avLst/>
          </a:prstGeom>
        </p:spPr>
      </p:pic>
      <p:pic>
        <p:nvPicPr>
          <p:cNvPr id="12" name="图片 11" descr="图层 1"/>
          <p:cNvPicPr>
            <a:picLocks noChangeAspect="1"/>
          </p:cNvPicPr>
          <p:nvPr/>
        </p:nvPicPr>
        <p:blipFill>
          <a:blip r:embed="rId14" cstate="print"/>
          <a:stretch>
            <a:fillRect/>
          </a:stretch>
        </p:blipFill>
        <p:spPr>
          <a:xfrm>
            <a:off x="326073" y="291782"/>
            <a:ext cx="887095" cy="710565"/>
          </a:xfrm>
          <a:prstGeom prst="rect">
            <a:avLst/>
          </a:prstGeom>
        </p:spPr>
      </p:pic>
      <p:pic>
        <p:nvPicPr>
          <p:cNvPr id="13" name="图片 12"/>
          <p:cNvPicPr>
            <a:picLocks noChangeAspect="1"/>
          </p:cNvPicPr>
          <p:nvPr/>
        </p:nvPicPr>
        <p:blipFill>
          <a:blip r:embed="rId15" cstate="print"/>
          <a:stretch>
            <a:fillRect/>
          </a:stretch>
        </p:blipFill>
        <p:spPr>
          <a:xfrm>
            <a:off x="1107756" y="317"/>
            <a:ext cx="7990476" cy="399713"/>
          </a:xfrm>
          <a:prstGeom prst="rect">
            <a:avLst/>
          </a:prstGeom>
        </p:spPr>
      </p:pic>
      <p:pic>
        <p:nvPicPr>
          <p:cNvPr id="14" name="图片 13"/>
          <p:cNvPicPr>
            <a:picLocks noChangeAspect="1"/>
          </p:cNvPicPr>
          <p:nvPr/>
        </p:nvPicPr>
        <p:blipFill>
          <a:blip r:embed="rId15" cstate="print"/>
          <a:stretch>
            <a:fillRect/>
          </a:stretch>
        </p:blipFill>
        <p:spPr>
          <a:xfrm rot="5400000">
            <a:off x="-3129362" y="3310880"/>
            <a:ext cx="6621892" cy="295238"/>
          </a:xfrm>
          <a:prstGeom prst="rect">
            <a:avLst/>
          </a:prstGeom>
        </p:spPr>
      </p:pic>
      <p:pic>
        <p:nvPicPr>
          <p:cNvPr id="15" name="图片 14"/>
          <p:cNvPicPr>
            <a:picLocks noChangeAspect="1"/>
          </p:cNvPicPr>
          <p:nvPr/>
        </p:nvPicPr>
        <p:blipFill>
          <a:blip r:embed="rId15" cstate="print"/>
          <a:stretch>
            <a:fillRect/>
          </a:stretch>
        </p:blipFill>
        <p:spPr>
          <a:xfrm rot="5400000">
            <a:off x="8789837" y="3216489"/>
            <a:ext cx="6220217" cy="295238"/>
          </a:xfrm>
          <a:prstGeom prst="rect">
            <a:avLst/>
          </a:prstGeom>
        </p:spPr>
      </p:pic>
      <p:pic>
        <p:nvPicPr>
          <p:cNvPr id="23" name="图片 22" descr="宇航 - 副本 (5)"/>
          <p:cNvPicPr>
            <a:picLocks noChangeAspect="1"/>
          </p:cNvPicPr>
          <p:nvPr/>
        </p:nvPicPr>
        <p:blipFill>
          <a:blip r:embed="rId16" cstate="print"/>
          <a:stretch>
            <a:fillRect/>
          </a:stretch>
        </p:blipFill>
        <p:spPr>
          <a:xfrm>
            <a:off x="407425" y="470646"/>
            <a:ext cx="1531493" cy="144875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pic>
        <p:nvPicPr>
          <p:cNvPr id="7" name="图片 6" descr="教师节03"/>
          <p:cNvPicPr>
            <a:picLocks noChangeAspect="1"/>
          </p:cNvPicPr>
          <p:nvPr/>
        </p:nvPicPr>
        <p:blipFill>
          <a:blip r:embed="rId13" cstate="print"/>
          <a:stretch>
            <a:fillRect/>
          </a:stretch>
        </p:blipFill>
        <p:spPr>
          <a:xfrm>
            <a:off x="0" y="0"/>
            <a:ext cx="12207875" cy="6857365"/>
          </a:xfrm>
          <a:prstGeom prst="rect">
            <a:avLst/>
          </a:prstGeom>
        </p:spPr>
      </p:pic>
      <p:pic>
        <p:nvPicPr>
          <p:cNvPr id="10" name="图片 9" descr="宇航 - 副本 (6)"/>
          <p:cNvPicPr>
            <a:picLocks noChangeAspect="1"/>
          </p:cNvPicPr>
          <p:nvPr/>
        </p:nvPicPr>
        <p:blipFill>
          <a:blip r:embed="rId14" cstate="print"/>
          <a:stretch>
            <a:fillRect/>
          </a:stretch>
        </p:blipFill>
        <p:spPr>
          <a:xfrm>
            <a:off x="0" y="3683635"/>
            <a:ext cx="3117215" cy="3064510"/>
          </a:xfrm>
          <a:prstGeom prst="rect">
            <a:avLst/>
          </a:prstGeom>
        </p:spPr>
      </p:pic>
      <p:pic>
        <p:nvPicPr>
          <p:cNvPr id="11" name="图片 10" descr="宇航 - 副本 (4)"/>
          <p:cNvPicPr>
            <a:picLocks noChangeAspect="1"/>
          </p:cNvPicPr>
          <p:nvPr/>
        </p:nvPicPr>
        <p:blipFill>
          <a:blip r:embed="rId15" cstate="print"/>
          <a:stretch>
            <a:fillRect/>
          </a:stretch>
        </p:blipFill>
        <p:spPr>
          <a:xfrm flipH="1">
            <a:off x="10069195" y="4648835"/>
            <a:ext cx="2031365" cy="1859915"/>
          </a:xfrm>
          <a:prstGeom prst="rect">
            <a:avLst/>
          </a:prstGeom>
        </p:spPr>
      </p:pic>
      <p:pic>
        <p:nvPicPr>
          <p:cNvPr id="12" name="图片 11" descr="宇航 - 副本 (5)"/>
          <p:cNvPicPr>
            <a:picLocks noChangeAspect="1"/>
          </p:cNvPicPr>
          <p:nvPr/>
        </p:nvPicPr>
        <p:blipFill>
          <a:blip r:embed="rId16" cstate="print"/>
          <a:stretch>
            <a:fillRect/>
          </a:stretch>
        </p:blipFill>
        <p:spPr>
          <a:xfrm>
            <a:off x="-174625" y="-289560"/>
            <a:ext cx="2943225" cy="278384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hyperlink" Target="http://www.21cnjy.com/" TargetMode="Externa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GIF"/><Relationship Id="rId1"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jpeg"/><Relationship Id="rId1"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jpeg"/><Relationship Id="rId1" Type="http://schemas.openxmlformats.org/officeDocument/2006/relationships/image" Target="../media/image3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4.jpeg"/><Relationship Id="rId1" Type="http://schemas.openxmlformats.org/officeDocument/2006/relationships/image" Target="../media/image4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png"/><Relationship Id="rId1"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jpeg"/><Relationship Id="rId1"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2.jpeg"/><Relationship Id="rId1" Type="http://schemas.openxmlformats.org/officeDocument/2006/relationships/image" Target="../media/image5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4.jpeg"/><Relationship Id="rId1" Type="http://schemas.openxmlformats.org/officeDocument/2006/relationships/image" Target="../media/image53.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6.jpeg"/><Relationship Id="rId2" Type="http://schemas.openxmlformats.org/officeDocument/2006/relationships/hyperlink" Target="http://www.21cnjy.com/" TargetMode="External"/><Relationship Id="rId1" Type="http://schemas.openxmlformats.org/officeDocument/2006/relationships/image" Target="../media/image55.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8.jpeg"/><Relationship Id="rId2" Type="http://schemas.openxmlformats.org/officeDocument/2006/relationships/hyperlink" Target="http://www.21cnjy.com/" TargetMode="External"/><Relationship Id="rId1" Type="http://schemas.openxmlformats.org/officeDocument/2006/relationships/image" Target="../media/image57.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0.png"/><Relationship Id="rId1"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2.png"/><Relationship Id="rId1" Type="http://schemas.openxmlformats.org/officeDocument/2006/relationships/image" Target="../media/image61.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4.jpeg"/><Relationship Id="rId2" Type="http://schemas.openxmlformats.org/officeDocument/2006/relationships/hyperlink" Target="http://www.21cnjy.com/" TargetMode="External"/><Relationship Id="rId1" Type="http://schemas.openxmlformats.org/officeDocument/2006/relationships/image" Target="../media/image63.wmf"/></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hyperlink" Target="http://www.21cnjy.com/" TargetMode="External"/><Relationship Id="rId2" Type="http://schemas.openxmlformats.org/officeDocument/2006/relationships/image" Target="../media/image12.png"/><Relationship Id="rId1"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6.png"/><Relationship Id="rId1"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8.png"/><Relationship Id="rId1" Type="http://schemas.openxmlformats.org/officeDocument/2006/relationships/image" Target="../media/image67.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0.png"/><Relationship Id="rId1" Type="http://schemas.openxmlformats.org/officeDocument/2006/relationships/image" Target="../media/image69.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2.jpeg"/><Relationship Id="rId2" Type="http://schemas.openxmlformats.org/officeDocument/2006/relationships/hyperlink" Target="http://www.21cnjy.com/" TargetMode="External"/><Relationship Id="rId1" Type="http://schemas.openxmlformats.org/officeDocument/2006/relationships/image" Target="../media/image71.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4.png"/><Relationship Id="rId1" Type="http://schemas.openxmlformats.org/officeDocument/2006/relationships/image" Target="../media/image73.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6.png"/><Relationship Id="rId2" Type="http://schemas.openxmlformats.org/officeDocument/2006/relationships/image" Target="file:///C:\Users\Administrator\AppData\Roaming\Tencent\Users\862232314\QQ\WinTemp\RichOle\_ZLCYQ5KZJTGK3%7b72K$BZ%7bK.png" TargetMode="External"/><Relationship Id="rId1" Type="http://schemas.openxmlformats.org/officeDocument/2006/relationships/image" Target="../media/image75.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8.jpeg"/><Relationship Id="rId1" Type="http://schemas.openxmlformats.org/officeDocument/2006/relationships/image" Target="../media/image77.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hyperlink" Target="http://www.21cnjy.com/" TargetMode="Externa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2.png"/><Relationship Id="rId1" Type="http://schemas.openxmlformats.org/officeDocument/2006/relationships/image" Target="../media/image81.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4.png"/><Relationship Id="rId1" Type="http://schemas.openxmlformats.org/officeDocument/2006/relationships/image" Target="../media/image8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6.png"/><Relationship Id="rId1" Type="http://schemas.openxmlformats.org/officeDocument/2006/relationships/image" Target="../media/image85.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8.png"/><Relationship Id="rId1" Type="http://schemas.openxmlformats.org/officeDocument/2006/relationships/image" Target="../media/image87.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image" Target="../media/image12.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2.png"/><Relationship Id="rId1" Type="http://schemas.openxmlformats.org/officeDocument/2006/relationships/image" Target="../media/image91.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93.wmf"/></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emf"/><Relationship Id="rId2" Type="http://schemas.openxmlformats.org/officeDocument/2006/relationships/image" Target="../media/image18.png"/><Relationship Id="rId1" Type="http://schemas.openxmlformats.org/officeDocument/2006/relationships/hyperlink" Target="http://www.21cnjy.com/" TargetMode="Externa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hyperlink" Target="http://www.21cnjy.com/" TargetMode="Externa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emf"/><Relationship Id="rId2" Type="http://schemas.openxmlformats.org/officeDocument/2006/relationships/image" Target="../media/image22.jpeg"/><Relationship Id="rId1" Type="http://schemas.openxmlformats.org/officeDocument/2006/relationships/hyperlink" Target="http://www.21cnjy.com/" TargetMode="Externa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hyperlink" Target="http://www.21cnjy.com/" TargetMode="Externa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139482" y="1549403"/>
            <a:ext cx="10363597" cy="208672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dist">
              <a:lnSpc>
                <a:spcPct val="90000"/>
              </a:lnSpc>
            </a:pPr>
            <a:r>
              <a:rPr lang="zh-CN" altLang="en-US" sz="7200" dirty="0" smtClean="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rPr>
              <a:t>作图题专题练习</a:t>
            </a:r>
            <a:endParaRPr lang="en-US" altLang="zh-CN" sz="7200" dirty="0" smtClean="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a:p>
            <a:pPr algn="dist">
              <a:lnSpc>
                <a:spcPct val="90000"/>
              </a:lnSpc>
            </a:pPr>
            <a:endParaRPr lang="en-US" altLang="zh-CN" sz="7200" dirty="0" smtClean="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p:txBody>
      </p:sp>
      <p:sp>
        <p:nvSpPr>
          <p:cNvPr id="7" name="文本框 6"/>
          <p:cNvSpPr txBox="1"/>
          <p:nvPr/>
        </p:nvSpPr>
        <p:spPr>
          <a:xfrm>
            <a:off x="4853688" y="4495258"/>
            <a:ext cx="4314800" cy="42354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l">
              <a:lnSpc>
                <a:spcPct val="90000"/>
              </a:lnSpc>
            </a:pPr>
            <a:r>
              <a:rPr lang="zh-CN" altLang="en-US" sz="2400" dirty="0" smtClean="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rPr>
              <a:t>人教版            复习</a:t>
            </a:r>
            <a:endPar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p:bldP spid="7"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8" y="1143685"/>
            <a:ext cx="10420352" cy="523220"/>
          </a:xfrm>
          <a:prstGeom prst="rect">
            <a:avLst/>
          </a:prstGeom>
        </p:spPr>
        <p:txBody>
          <a:bodyPr wrap="square">
            <a:spAutoFit/>
          </a:bodyPr>
          <a:lstStyle/>
          <a:p>
            <a:r>
              <a:rPr lang="zh-CN" altLang="en-US" sz="2800" b="1" dirty="0" smtClean="0"/>
              <a:t>例</a:t>
            </a:r>
            <a:r>
              <a:rPr lang="en-US" altLang="zh-CN" sz="2800" b="1" dirty="0" smtClean="0"/>
              <a:t>2</a:t>
            </a:r>
            <a:r>
              <a:rPr lang="zh-CN" altLang="en-US" sz="2800" b="1" dirty="0" smtClean="0"/>
              <a:t>：根据图中已知的光线画出入射光线或者折射光线。</a:t>
            </a:r>
            <a:endParaRPr lang="zh-CN" altLang="en-US" sz="2800" b="1" dirty="0"/>
          </a:p>
        </p:txBody>
      </p:sp>
      <p:pic>
        <p:nvPicPr>
          <p:cNvPr id="3" name="图片 2" descr="图片_x0020_1516139900"/>
          <p:cNvPicPr/>
          <p:nvPr/>
        </p:nvPicPr>
        <p:blipFill>
          <a:blip r:embed="rId1"/>
          <a:stretch>
            <a:fillRect/>
          </a:stretch>
        </p:blipFill>
        <p:spPr>
          <a:xfrm>
            <a:off x="1398606" y="2180113"/>
            <a:ext cx="2992419" cy="2268062"/>
          </a:xfrm>
          <a:prstGeom prst="rect">
            <a:avLst/>
          </a:prstGeom>
        </p:spPr>
      </p:pic>
      <p:grpSp>
        <p:nvGrpSpPr>
          <p:cNvPr id="7" name="组合 6"/>
          <p:cNvGrpSpPr/>
          <p:nvPr/>
        </p:nvGrpSpPr>
        <p:grpSpPr>
          <a:xfrm>
            <a:off x="5455868" y="2127230"/>
            <a:ext cx="3402381" cy="2197119"/>
            <a:chOff x="5455868" y="2127230"/>
            <a:chExt cx="3402381" cy="2197119"/>
          </a:xfrm>
        </p:grpSpPr>
        <p:pic>
          <p:nvPicPr>
            <p:cNvPr id="4" name="图片 3" descr="图片_x0020_1630267155"/>
            <p:cNvPicPr/>
            <p:nvPr/>
          </p:nvPicPr>
          <p:blipFill>
            <a:blip r:embed="rId2"/>
            <a:stretch>
              <a:fillRect/>
            </a:stretch>
          </p:blipFill>
          <p:spPr>
            <a:xfrm>
              <a:off x="5455868" y="2127230"/>
              <a:ext cx="3402381" cy="2197119"/>
            </a:xfrm>
            <a:prstGeom prst="rect">
              <a:avLst/>
            </a:prstGeom>
          </p:spPr>
        </p:pic>
        <p:cxnSp>
          <p:nvCxnSpPr>
            <p:cNvPr id="6" name="直接连接符 5"/>
            <p:cNvCxnSpPr/>
            <p:nvPr/>
          </p:nvCxnSpPr>
          <p:spPr>
            <a:xfrm>
              <a:off x="7191375" y="3009900"/>
              <a:ext cx="352425" cy="152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0524" y="1200150"/>
            <a:ext cx="11115675" cy="2308324"/>
          </a:xfrm>
          <a:prstGeom prst="rect">
            <a:avLst/>
          </a:prstGeom>
          <a:noFill/>
        </p:spPr>
        <p:txBody>
          <a:bodyPr wrap="square" rtlCol="0">
            <a:spAutoFit/>
          </a:bodyPr>
          <a:lstStyle/>
          <a:p>
            <a:pPr>
              <a:lnSpc>
                <a:spcPct val="150000"/>
              </a:lnSpc>
            </a:pPr>
            <a:r>
              <a:rPr lang="zh-CN" altLang="en-US" sz="2800" b="1" dirty="0" smtClean="0"/>
              <a:t>练习：</a:t>
            </a:r>
            <a:r>
              <a:rPr lang="en-US" altLang="zh-CN" sz="2800" b="1" dirty="0" smtClean="0"/>
              <a:t>1</a:t>
            </a:r>
            <a:r>
              <a:rPr lang="zh-CN" altLang="en-US" sz="2800" b="1" dirty="0" smtClean="0"/>
              <a:t>、（连云港中考）如图</a:t>
            </a:r>
            <a:r>
              <a:rPr lang="en-US" sz="2800" b="1" dirty="0" err="1" smtClean="0"/>
              <a:t>所示，一束光</a:t>
            </a:r>
            <a:r>
              <a:rPr lang="zh-CN" altLang="en-US" sz="2800" b="1" dirty="0" smtClean="0"/>
              <a:t>从空气斜射向水面，入射光线及法线已画出，请画出这条入射光线的反射光线和折射光线（注意角度特点并标出箭头方向）</a:t>
            </a:r>
            <a:endParaRPr lang="zh-CN" altLang="en-US" sz="2800" b="1" dirty="0" smtClean="0"/>
          </a:p>
          <a:p>
            <a:endParaRPr lang="zh-CN" altLang="en-US" dirty="0"/>
          </a:p>
        </p:txBody>
      </p:sp>
      <p:pic>
        <p:nvPicPr>
          <p:cNvPr id="161794" name="图片 7" descr="21世纪教育网 -- 中国最大型、最专业的中小学教育资源门户网站">
            <a:hlinkClick r:id="rId1"/>
          </p:cNvPr>
          <p:cNvPicPr>
            <a:picLocks noChangeAspect="1" noChangeArrowheads="1"/>
          </p:cNvPicPr>
          <p:nvPr/>
        </p:nvPicPr>
        <p:blipFill>
          <a:blip r:embed="rId2"/>
          <a:srcRect/>
          <a:stretch>
            <a:fillRect/>
          </a:stretch>
        </p:blipFill>
        <p:spPr bwMode="auto">
          <a:xfrm>
            <a:off x="1131888" y="3400424"/>
            <a:ext cx="3659546" cy="2600325"/>
          </a:xfrm>
          <a:prstGeom prst="rect">
            <a:avLst/>
          </a:prstGeom>
          <a:noFill/>
          <a:ln w="9525">
            <a:noFill/>
            <a:miter lim="800000"/>
            <a:headEnd/>
            <a:tailEnd/>
          </a:ln>
        </p:spPr>
      </p:pic>
      <p:pic>
        <p:nvPicPr>
          <p:cNvPr id="161795" name="图片 11" descr="21世纪教育网 -- 中国最大型、最专业的中小学教育资源门户网站">
            <a:hlinkClick r:id="rId1"/>
          </p:cNvPr>
          <p:cNvPicPr>
            <a:picLocks noChangeAspect="1" noChangeArrowheads="1"/>
          </p:cNvPicPr>
          <p:nvPr/>
        </p:nvPicPr>
        <p:blipFill>
          <a:blip r:embed="rId3"/>
          <a:srcRect/>
          <a:stretch>
            <a:fillRect/>
          </a:stretch>
        </p:blipFill>
        <p:spPr bwMode="auto">
          <a:xfrm>
            <a:off x="4999037" y="3133725"/>
            <a:ext cx="3163887" cy="266546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1795"/>
                                        </p:tgtEl>
                                        <p:attrNameLst>
                                          <p:attrName>style.visibility</p:attrName>
                                        </p:attrNameLst>
                                      </p:cBhvr>
                                      <p:to>
                                        <p:strVal val="visible"/>
                                      </p:to>
                                    </p:set>
                                    <p:animEffect transition="in" filter="wipe(down)">
                                      <p:cBhvr>
                                        <p:cTn id="7" dur="500"/>
                                        <p:tgtEl>
                                          <p:spTgt spid="161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1"/>
          <p:cNvSpPr>
            <a:spLocks noChangeArrowheads="1"/>
          </p:cNvSpPr>
          <p:nvPr/>
        </p:nvSpPr>
        <p:spPr bwMode="auto">
          <a:xfrm>
            <a:off x="485774" y="1181100"/>
            <a:ext cx="11029951" cy="194764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．（贵港中考</a:t>
            </a:r>
            <a:r>
              <a:rPr kumimoji="0" lang="zh-CN" altLang="en-US"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）如图所示，</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S</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为竖直放置的玻璃砖前的一发光点，由</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S</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发出的光经平直玻璃面</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AB</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反射后通过</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点，请在图中画出入射光线和反射光线以及该入射光在玻璃砖中的折射光线的大致方向．</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62818" name="Picture 2"/>
          <p:cNvPicPr>
            <a:picLocks noChangeAspect="1" noChangeArrowheads="1"/>
          </p:cNvPicPr>
          <p:nvPr/>
        </p:nvPicPr>
        <p:blipFill>
          <a:blip r:embed="rId1"/>
          <a:srcRect/>
          <a:stretch>
            <a:fillRect/>
          </a:stretch>
        </p:blipFill>
        <p:spPr bwMode="auto">
          <a:xfrm>
            <a:off x="1139825" y="3384549"/>
            <a:ext cx="3200153" cy="2359025"/>
          </a:xfrm>
          <a:prstGeom prst="rect">
            <a:avLst/>
          </a:prstGeom>
          <a:noFill/>
        </p:spPr>
      </p:pic>
      <p:sp>
        <p:nvSpPr>
          <p:cNvPr id="162820" name="Rectangle 4"/>
          <p:cNvSpPr>
            <a:spLocks noChangeArrowheads="1"/>
          </p:cNvSpPr>
          <p:nvPr/>
        </p:nvSpPr>
        <p:spPr bwMode="auto">
          <a:xfrm>
            <a:off x="0" y="0"/>
            <a:ext cx="12192000" cy="0"/>
          </a:xfrm>
          <a:prstGeom prst="rect">
            <a:avLst/>
          </a:prstGeom>
          <a:noFill/>
          <a:ln w="9525">
            <a:noFill/>
            <a:miter lim="800000"/>
          </a:ln>
          <a:effectLst/>
        </p:spPr>
        <p:txBody>
          <a:bodyPr vert="horz" wrap="none" lIns="91440" tIns="45720" rIns="91440" bIns="45720" numCol="1" anchor="ctr" anchorCtr="0" compatLnSpc="1">
            <a:spAutoFit/>
          </a:bodyPr>
          <a:lstStyle/>
          <a:p>
            <a:endParaRPr lang="zh-CN" altLang="en-US"/>
          </a:p>
        </p:txBody>
      </p:sp>
      <p:pic>
        <p:nvPicPr>
          <p:cNvPr id="162819" name="Picture 3"/>
          <p:cNvPicPr>
            <a:picLocks noChangeAspect="1" noChangeArrowheads="1"/>
          </p:cNvPicPr>
          <p:nvPr/>
        </p:nvPicPr>
        <p:blipFill>
          <a:blip r:embed="rId2"/>
          <a:srcRect/>
          <a:stretch>
            <a:fillRect/>
          </a:stretch>
        </p:blipFill>
        <p:spPr bwMode="auto">
          <a:xfrm>
            <a:off x="5762624" y="3467100"/>
            <a:ext cx="3400426" cy="23309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2819"/>
                                        </p:tgtEl>
                                        <p:attrNameLst>
                                          <p:attrName>style.visibility</p:attrName>
                                        </p:attrNameLst>
                                      </p:cBhvr>
                                      <p:to>
                                        <p:strVal val="visible"/>
                                      </p:to>
                                    </p:set>
                                    <p:animEffect transition="in" filter="wipe(down)">
                                      <p:cBhvr>
                                        <p:cTn id="7" dur="500"/>
                                        <p:tgtEl>
                                          <p:spTgt spid="162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1"/>
          <p:cNvSpPr>
            <a:spLocks noChangeArrowheads="1"/>
          </p:cNvSpPr>
          <p:nvPr/>
        </p:nvSpPr>
        <p:spPr bwMode="auto">
          <a:xfrm>
            <a:off x="447675" y="1190625"/>
            <a:ext cx="8465779"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3</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如图所示，画出光线经过凸透镜后的折射光线。</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3" name="图片 2"/>
          <p:cNvPicPr/>
          <p:nvPr/>
        </p:nvPicPr>
        <p:blipFill>
          <a:blip r:embed="rId1"/>
          <a:stretch>
            <a:fillRect/>
          </a:stretch>
        </p:blipFill>
        <p:spPr>
          <a:xfrm>
            <a:off x="793514" y="1722989"/>
            <a:ext cx="3378435" cy="1715535"/>
          </a:xfrm>
          <a:prstGeom prst="rect">
            <a:avLst/>
          </a:prstGeom>
        </p:spPr>
      </p:pic>
      <p:pic>
        <p:nvPicPr>
          <p:cNvPr id="4" name="图片 3"/>
          <p:cNvPicPr/>
          <p:nvPr/>
        </p:nvPicPr>
        <p:blipFill>
          <a:blip r:embed="rId2"/>
          <a:stretch>
            <a:fillRect/>
          </a:stretch>
        </p:blipFill>
        <p:spPr>
          <a:xfrm>
            <a:off x="4745615" y="1722647"/>
            <a:ext cx="2798185" cy="15444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153" y="1186934"/>
            <a:ext cx="9384300" cy="523220"/>
          </a:xfrm>
          <a:prstGeom prst="rect">
            <a:avLst/>
          </a:prstGeom>
        </p:spPr>
        <p:txBody>
          <a:bodyPr wrap="none">
            <a:spAutoFit/>
          </a:bodyPr>
          <a:lstStyle/>
          <a:p>
            <a:r>
              <a:rPr lang="en-US" altLang="zh-CN" sz="2800" b="1" dirty="0" smtClean="0"/>
              <a:t>4</a:t>
            </a:r>
            <a:r>
              <a:rPr lang="zh-CN" altLang="en-US" sz="2800" b="1" dirty="0" smtClean="0"/>
              <a:t>、如图所示，请在虚线框中用铅笔画上一个合适的透镜。</a:t>
            </a:r>
            <a:endParaRPr lang="zh-CN" altLang="en-US" sz="2800" b="1" dirty="0"/>
          </a:p>
        </p:txBody>
      </p:sp>
      <p:pic>
        <p:nvPicPr>
          <p:cNvPr id="3" name="图片 2"/>
          <p:cNvPicPr/>
          <p:nvPr/>
        </p:nvPicPr>
        <p:blipFill>
          <a:blip r:embed="rId1"/>
          <a:stretch>
            <a:fillRect/>
          </a:stretch>
        </p:blipFill>
        <p:spPr>
          <a:xfrm>
            <a:off x="1697787" y="2051297"/>
            <a:ext cx="2826588" cy="2339728"/>
          </a:xfrm>
          <a:prstGeom prst="rect">
            <a:avLst/>
          </a:prstGeom>
        </p:spPr>
      </p:pic>
      <p:pic>
        <p:nvPicPr>
          <p:cNvPr id="4" name="图片 3"/>
          <p:cNvPicPr/>
          <p:nvPr/>
        </p:nvPicPr>
        <p:blipFill>
          <a:blip r:embed="rId2"/>
          <a:stretch>
            <a:fillRect/>
          </a:stretch>
        </p:blipFill>
        <p:spPr>
          <a:xfrm>
            <a:off x="5469807" y="1903551"/>
            <a:ext cx="3674193" cy="2525573"/>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4350" y="1143000"/>
            <a:ext cx="2628900" cy="523220"/>
          </a:xfrm>
          <a:prstGeom prst="rect">
            <a:avLst/>
          </a:prstGeom>
          <a:noFill/>
        </p:spPr>
        <p:txBody>
          <a:bodyPr wrap="square" rtlCol="0">
            <a:spAutoFit/>
          </a:bodyPr>
          <a:lstStyle/>
          <a:p>
            <a:r>
              <a:rPr lang="zh-CN" altLang="en-US" sz="2800" b="1" dirty="0" smtClean="0"/>
              <a:t>二、力学</a:t>
            </a:r>
            <a:endParaRPr lang="zh-CN" altLang="en-US" sz="2800" b="1" dirty="0"/>
          </a:p>
        </p:txBody>
      </p:sp>
      <p:sp>
        <p:nvSpPr>
          <p:cNvPr id="4" name="TextBox 3"/>
          <p:cNvSpPr txBox="1"/>
          <p:nvPr/>
        </p:nvSpPr>
        <p:spPr>
          <a:xfrm>
            <a:off x="180975" y="1647825"/>
            <a:ext cx="3314700" cy="523220"/>
          </a:xfrm>
          <a:prstGeom prst="rect">
            <a:avLst/>
          </a:prstGeom>
          <a:noFill/>
        </p:spPr>
        <p:txBody>
          <a:bodyPr wrap="square" rtlCol="0">
            <a:spAutoFit/>
          </a:bodyPr>
          <a:lstStyle/>
          <a:p>
            <a:r>
              <a:rPr lang="zh-CN" altLang="en-US" sz="2800" b="1" dirty="0" smtClean="0"/>
              <a:t>（一）画力臂</a:t>
            </a:r>
            <a:endParaRPr lang="zh-CN" altLang="en-US" sz="2800" b="1" dirty="0"/>
          </a:p>
        </p:txBody>
      </p:sp>
      <p:sp>
        <p:nvSpPr>
          <p:cNvPr id="166913" name="Rectangle 1"/>
          <p:cNvSpPr>
            <a:spLocks noChangeArrowheads="1"/>
          </p:cNvSpPr>
          <p:nvPr/>
        </p:nvSpPr>
        <p:spPr bwMode="auto">
          <a:xfrm>
            <a:off x="457200" y="2286000"/>
            <a:ext cx="11115675"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例</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威海中考）如图</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所示，轻质杠杆</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OA</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在路灯和轻绳</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AB</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的共同作用下，在水平方向处于静止状态，请画出轻绳</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AB</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对杠杆的动力</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F1</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的力臂</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L</a:t>
            </a:r>
            <a:r>
              <a:rPr kumimoji="0" lang="en-US" altLang="zh-CN" sz="2800" b="1" u="none" strike="noStrike" cap="none" normalizeH="0" baseline="-2500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和阻力</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F</a:t>
            </a:r>
            <a:r>
              <a:rPr lang="en-US" altLang="zh-CN" sz="2800" b="1" baseline="-25000" dirty="0" smtClean="0">
                <a:latin typeface="宋体" panose="02010600030101010101" pitchFamily="2" charset="-122"/>
                <a:ea typeface="宋体" panose="02010600030101010101" pitchFamily="2" charset="-122"/>
                <a:cs typeface="Times New Roman" panose="02020603050405020304" pitchFamily="18" charset="0"/>
              </a:rPr>
              <a:t>2</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的示意图．</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66914" name="图片 19" descr="21世纪教育网 -- 中国最大型、最专业的中小学教育资源门户网站"/>
          <p:cNvPicPr>
            <a:picLocks noChangeAspect="1" noChangeArrowheads="1"/>
          </p:cNvPicPr>
          <p:nvPr/>
        </p:nvPicPr>
        <p:blipFill>
          <a:blip r:embed="rId1"/>
          <a:srcRect r="1137" b="1558"/>
          <a:stretch>
            <a:fillRect/>
          </a:stretch>
        </p:blipFill>
        <p:spPr bwMode="auto">
          <a:xfrm>
            <a:off x="2892424" y="4524375"/>
            <a:ext cx="2290025" cy="1933575"/>
          </a:xfrm>
          <a:prstGeom prst="rect">
            <a:avLst/>
          </a:prstGeom>
          <a:noFill/>
          <a:ln w="9525">
            <a:noFill/>
            <a:miter lim="800000"/>
            <a:headEnd/>
            <a:tailEnd/>
          </a:ln>
        </p:spPr>
      </p:pic>
      <p:pic>
        <p:nvPicPr>
          <p:cNvPr id="166915" name="图片 20" descr="21世纪教育网 -- 中国最大型、最专业的中小学教育资源门户网站"/>
          <p:cNvPicPr>
            <a:picLocks noChangeAspect="1" noChangeArrowheads="1"/>
          </p:cNvPicPr>
          <p:nvPr/>
        </p:nvPicPr>
        <p:blipFill>
          <a:blip r:embed="rId2"/>
          <a:srcRect r="813" b="1190"/>
          <a:stretch>
            <a:fillRect/>
          </a:stretch>
        </p:blipFill>
        <p:spPr bwMode="auto">
          <a:xfrm>
            <a:off x="6524625" y="4240213"/>
            <a:ext cx="2877191" cy="19605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6915"/>
                                        </p:tgtEl>
                                        <p:attrNameLst>
                                          <p:attrName>style.visibility</p:attrName>
                                        </p:attrNameLst>
                                      </p:cBhvr>
                                      <p:to>
                                        <p:strVal val="visible"/>
                                      </p:to>
                                    </p:set>
                                    <p:animEffect transition="in" filter="wipe(down)">
                                      <p:cBhvr>
                                        <p:cTn id="7" dur="500"/>
                                        <p:tgtEl>
                                          <p:spTgt spid="166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1"/>
          <p:cNvSpPr>
            <a:spLocks noChangeArrowheads="1"/>
          </p:cNvSpPr>
          <p:nvPr/>
        </p:nvSpPr>
        <p:spPr bwMode="auto">
          <a:xfrm>
            <a:off x="438150" y="1247775"/>
            <a:ext cx="11220450"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例</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宿迁中考）如图乙所示，杠杆处于平衡状态，作出所挂重物重力的示意图和在杠杆上</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点所加最小作用力</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F</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的示意图．</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168962" name="组合 26" descr="学科网(www.zxxk.com)--教育资源门户，提供试卷、教案、课件、论文、素材及各类教学资源下载，还有大量而丰富的教学相关资讯！"/>
          <p:cNvGrpSpPr/>
          <p:nvPr/>
        </p:nvGrpSpPr>
        <p:grpSpPr bwMode="auto">
          <a:xfrm>
            <a:off x="784225" y="2854325"/>
            <a:ext cx="2673350" cy="2355850"/>
            <a:chOff x="6570" y="10662"/>
            <a:chExt cx="1584" cy="1390"/>
          </a:xfrm>
        </p:grpSpPr>
        <p:sp>
          <p:nvSpPr>
            <p:cNvPr id="574" name="矩形 27"/>
            <p:cNvSpPr>
              <a:spLocks noChangeArrowheads="1"/>
            </p:cNvSpPr>
            <p:nvPr/>
          </p:nvSpPr>
          <p:spPr bwMode="auto">
            <a:xfrm rot="7200000">
              <a:off x="7499" y="10589"/>
              <a:ext cx="96" cy="1213"/>
            </a:xfrm>
            <a:prstGeom prst="rect">
              <a:avLst/>
            </a:prstGeom>
            <a:noFill/>
            <a:ln w="12700">
              <a:solidFill>
                <a:srgbClr val="000000"/>
              </a:solidFill>
              <a:miter lim="800000"/>
            </a:ln>
          </p:spPr>
          <p:txBody>
            <a:bodyPr vert="horz" wrap="square" lIns="91440" tIns="45720" rIns="91440" bIns="45720" numCol="1" anchor="t" anchorCtr="0" compatLnSpc="1"/>
            <a:lstStyle/>
            <a:p>
              <a:endParaRPr lang="zh-CN" altLang="en-US"/>
            </a:p>
          </p:txBody>
        </p:sp>
        <p:cxnSp>
          <p:nvCxnSpPr>
            <p:cNvPr id="575" name="直线 28"/>
            <p:cNvCxnSpPr>
              <a:cxnSpLocks noChangeAspect="1"/>
            </p:cNvCxnSpPr>
            <p:nvPr/>
          </p:nvCxnSpPr>
          <p:spPr bwMode="auto">
            <a:xfrm flipV="1">
              <a:off x="6570" y="10745"/>
              <a:ext cx="958" cy="0"/>
            </a:xfrm>
            <a:prstGeom prst="line">
              <a:avLst/>
            </a:prstGeom>
            <a:noFill/>
            <a:ln w="12700">
              <a:solidFill>
                <a:srgbClr val="000000"/>
              </a:solidFill>
              <a:round/>
            </a:ln>
          </p:spPr>
        </p:cxnSp>
        <p:cxnSp>
          <p:nvCxnSpPr>
            <p:cNvPr id="576" name="直线 29"/>
            <p:cNvCxnSpPr>
              <a:cxnSpLocks noChangeAspect="1"/>
            </p:cNvCxnSpPr>
            <p:nvPr/>
          </p:nvCxnSpPr>
          <p:spPr bwMode="auto">
            <a:xfrm flipV="1">
              <a:off x="6608" y="10662"/>
              <a:ext cx="129" cy="63"/>
            </a:xfrm>
            <a:prstGeom prst="line">
              <a:avLst/>
            </a:prstGeom>
            <a:noFill/>
            <a:ln w="12700">
              <a:solidFill>
                <a:srgbClr val="000000"/>
              </a:solidFill>
              <a:round/>
            </a:ln>
          </p:spPr>
        </p:cxnSp>
        <p:cxnSp>
          <p:nvCxnSpPr>
            <p:cNvPr id="577" name="直线 30"/>
            <p:cNvCxnSpPr>
              <a:cxnSpLocks noChangeAspect="1"/>
            </p:cNvCxnSpPr>
            <p:nvPr/>
          </p:nvCxnSpPr>
          <p:spPr bwMode="auto">
            <a:xfrm flipV="1">
              <a:off x="6737" y="10662"/>
              <a:ext cx="130" cy="63"/>
            </a:xfrm>
            <a:prstGeom prst="line">
              <a:avLst/>
            </a:prstGeom>
            <a:noFill/>
            <a:ln w="12700">
              <a:solidFill>
                <a:srgbClr val="000000"/>
              </a:solidFill>
              <a:round/>
            </a:ln>
          </p:spPr>
        </p:cxnSp>
        <p:cxnSp>
          <p:nvCxnSpPr>
            <p:cNvPr id="578" name="直线 31"/>
            <p:cNvCxnSpPr>
              <a:cxnSpLocks noChangeAspect="1"/>
            </p:cNvCxnSpPr>
            <p:nvPr/>
          </p:nvCxnSpPr>
          <p:spPr bwMode="auto">
            <a:xfrm flipV="1">
              <a:off x="6878" y="10672"/>
              <a:ext cx="129" cy="63"/>
            </a:xfrm>
            <a:prstGeom prst="line">
              <a:avLst/>
            </a:prstGeom>
            <a:noFill/>
            <a:ln w="12700">
              <a:solidFill>
                <a:srgbClr val="000000"/>
              </a:solidFill>
              <a:round/>
            </a:ln>
          </p:spPr>
        </p:cxnSp>
        <p:cxnSp>
          <p:nvCxnSpPr>
            <p:cNvPr id="579" name="直线 32"/>
            <p:cNvCxnSpPr>
              <a:cxnSpLocks noChangeAspect="1"/>
            </p:cNvCxnSpPr>
            <p:nvPr/>
          </p:nvCxnSpPr>
          <p:spPr bwMode="auto">
            <a:xfrm flipV="1">
              <a:off x="7007" y="10672"/>
              <a:ext cx="130" cy="63"/>
            </a:xfrm>
            <a:prstGeom prst="line">
              <a:avLst/>
            </a:prstGeom>
            <a:noFill/>
            <a:ln w="12700">
              <a:solidFill>
                <a:srgbClr val="000000"/>
              </a:solidFill>
              <a:round/>
            </a:ln>
          </p:spPr>
        </p:cxnSp>
        <p:cxnSp>
          <p:nvCxnSpPr>
            <p:cNvPr id="580" name="直线 33"/>
            <p:cNvCxnSpPr>
              <a:cxnSpLocks noChangeAspect="1"/>
            </p:cNvCxnSpPr>
            <p:nvPr/>
          </p:nvCxnSpPr>
          <p:spPr bwMode="auto">
            <a:xfrm flipV="1">
              <a:off x="7166" y="10662"/>
              <a:ext cx="129" cy="63"/>
            </a:xfrm>
            <a:prstGeom prst="line">
              <a:avLst/>
            </a:prstGeom>
            <a:noFill/>
            <a:ln w="12700">
              <a:solidFill>
                <a:srgbClr val="000000"/>
              </a:solidFill>
              <a:round/>
            </a:ln>
          </p:spPr>
        </p:cxnSp>
        <p:cxnSp>
          <p:nvCxnSpPr>
            <p:cNvPr id="581" name="直线 34"/>
            <p:cNvCxnSpPr>
              <a:cxnSpLocks noChangeAspect="1"/>
            </p:cNvCxnSpPr>
            <p:nvPr/>
          </p:nvCxnSpPr>
          <p:spPr bwMode="auto">
            <a:xfrm flipV="1">
              <a:off x="7295" y="10662"/>
              <a:ext cx="130" cy="63"/>
            </a:xfrm>
            <a:prstGeom prst="line">
              <a:avLst/>
            </a:prstGeom>
            <a:noFill/>
            <a:ln w="12700">
              <a:solidFill>
                <a:srgbClr val="000000"/>
              </a:solidFill>
              <a:round/>
            </a:ln>
          </p:spPr>
        </p:cxnSp>
        <p:cxnSp>
          <p:nvCxnSpPr>
            <p:cNvPr id="582" name="直线 35"/>
            <p:cNvCxnSpPr>
              <a:cxnSpLocks noChangeAspect="1"/>
            </p:cNvCxnSpPr>
            <p:nvPr/>
          </p:nvCxnSpPr>
          <p:spPr bwMode="auto">
            <a:xfrm flipV="1">
              <a:off x="7435" y="10672"/>
              <a:ext cx="130" cy="63"/>
            </a:xfrm>
            <a:prstGeom prst="line">
              <a:avLst/>
            </a:prstGeom>
            <a:noFill/>
            <a:ln w="12700">
              <a:solidFill>
                <a:srgbClr val="000000"/>
              </a:solidFill>
              <a:round/>
            </a:ln>
          </p:spPr>
        </p:cxnSp>
        <p:sp>
          <p:nvSpPr>
            <p:cNvPr id="583" name="矩形 36"/>
            <p:cNvSpPr>
              <a:spLocks noChangeAspect="1"/>
            </p:cNvSpPr>
            <p:nvPr/>
          </p:nvSpPr>
          <p:spPr bwMode="auto">
            <a:xfrm>
              <a:off x="6988" y="10755"/>
              <a:ext cx="169" cy="209"/>
            </a:xfrm>
            <a:prstGeom prst="rect">
              <a:avLst/>
            </a:prstGeom>
            <a:solidFill>
              <a:srgbClr val="FFFFFF"/>
            </a:solidFill>
            <a:ln w="12700">
              <a:solidFill>
                <a:srgbClr val="000000"/>
              </a:solidFill>
              <a:miter lim="800000"/>
            </a:ln>
          </p:spPr>
          <p:txBody>
            <a:bodyPr vert="horz" wrap="square" lIns="91440" tIns="45720" rIns="91440" bIns="45720" numCol="1" anchor="t" anchorCtr="0" compatLnSpc="1"/>
            <a:lstStyle/>
            <a:p>
              <a:endParaRPr lang="zh-CN" altLang="en-US"/>
            </a:p>
          </p:txBody>
        </p:sp>
        <p:sp>
          <p:nvSpPr>
            <p:cNvPr id="584" name="椭圆 37"/>
            <p:cNvSpPr>
              <a:spLocks noChangeArrowheads="1"/>
            </p:cNvSpPr>
            <p:nvPr/>
          </p:nvSpPr>
          <p:spPr bwMode="auto">
            <a:xfrm>
              <a:off x="7045" y="10862"/>
              <a:ext cx="57" cy="57"/>
            </a:xfrm>
            <a:prstGeom prst="ellipse">
              <a:avLst/>
            </a:prstGeom>
            <a:noFill/>
            <a:ln w="12700">
              <a:solidFill>
                <a:srgbClr val="000000"/>
              </a:solidFill>
              <a:round/>
            </a:ln>
          </p:spPr>
          <p:txBody>
            <a:bodyPr vert="horz" wrap="square" lIns="91440" tIns="45720" rIns="91440" bIns="45720" numCol="1" anchor="t" anchorCtr="0" compatLnSpc="1"/>
            <a:lstStyle/>
            <a:p>
              <a:endParaRPr lang="zh-CN" altLang="en-US"/>
            </a:p>
          </p:txBody>
        </p:sp>
        <p:cxnSp>
          <p:nvCxnSpPr>
            <p:cNvPr id="585" name="直线 38"/>
            <p:cNvCxnSpPr>
              <a:cxnSpLocks noChangeAspect="1"/>
            </p:cNvCxnSpPr>
            <p:nvPr/>
          </p:nvCxnSpPr>
          <p:spPr bwMode="auto">
            <a:xfrm>
              <a:off x="7363" y="11072"/>
              <a:ext cx="0" cy="302"/>
            </a:xfrm>
            <a:prstGeom prst="line">
              <a:avLst/>
            </a:prstGeom>
            <a:noFill/>
            <a:ln w="12700">
              <a:solidFill>
                <a:srgbClr val="000000"/>
              </a:solidFill>
              <a:round/>
            </a:ln>
          </p:spPr>
        </p:cxnSp>
        <p:sp>
          <p:nvSpPr>
            <p:cNvPr id="586" name="矩形 39"/>
            <p:cNvSpPr>
              <a:spLocks noChangeAspect="1"/>
            </p:cNvSpPr>
            <p:nvPr/>
          </p:nvSpPr>
          <p:spPr bwMode="auto">
            <a:xfrm>
              <a:off x="7247" y="11338"/>
              <a:ext cx="223" cy="241"/>
            </a:xfrm>
            <a:prstGeom prst="rect">
              <a:avLst/>
            </a:prstGeom>
            <a:solidFill>
              <a:srgbClr val="808080"/>
            </a:solidFill>
            <a:ln w="12700">
              <a:solidFill>
                <a:srgbClr val="000000"/>
              </a:solidFill>
              <a:miter lim="800000"/>
            </a:ln>
          </p:spPr>
          <p:txBody>
            <a:bodyPr vert="horz" wrap="square" lIns="91440" tIns="45720" rIns="91440" bIns="45720" numCol="1" anchor="t" anchorCtr="0" compatLnSpc="1"/>
            <a:lstStyle/>
            <a:p>
              <a:endParaRPr lang="zh-CN" altLang="en-US"/>
            </a:p>
          </p:txBody>
        </p:sp>
        <p:sp>
          <p:nvSpPr>
            <p:cNvPr id="587" name="文本框 40"/>
            <p:cNvSpPr txBox="1">
              <a:spLocks noChangeArrowheads="1"/>
            </p:cNvSpPr>
            <p:nvPr/>
          </p:nvSpPr>
          <p:spPr bwMode="auto">
            <a:xfrm>
              <a:off x="7239" y="11587"/>
              <a:ext cx="639" cy="465"/>
            </a:xfrm>
            <a:prstGeom prst="rect">
              <a:avLst/>
            </a:prstGeom>
            <a:solidFill>
              <a:srgbClr val="FFFFFF">
                <a:alpha val="0"/>
              </a:srgbClr>
            </a:solidFill>
            <a:ln w="12700">
              <a:noFill/>
              <a:miter lim="800000"/>
            </a:ln>
          </p:spPr>
          <p:txBody>
            <a:bodyPr vert="horz" wrap="square" lIns="91440" tIns="45720" rIns="91440" bIns="45720" numCol="1" anchor="t" anchorCtr="0" compatLnSpc="1"/>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乙</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88" name="文本框 41"/>
            <p:cNvSpPr txBox="1">
              <a:spLocks noChangeArrowheads="1"/>
            </p:cNvSpPr>
            <p:nvPr/>
          </p:nvSpPr>
          <p:spPr bwMode="auto">
            <a:xfrm>
              <a:off x="7617" y="11346"/>
              <a:ext cx="397" cy="345"/>
            </a:xfrm>
            <a:prstGeom prst="rect">
              <a:avLst/>
            </a:prstGeom>
            <a:solidFill>
              <a:srgbClr val="FFFFFF">
                <a:alpha val="0"/>
              </a:srgbClr>
            </a:solidFill>
            <a:ln w="12700">
              <a:noFill/>
              <a:miter lim="800000"/>
            </a:ln>
          </p:spPr>
          <p:txBody>
            <a:bodyPr vert="horz" wrap="square" lIns="91440" tIns="45720" rIns="91440" bIns="45720" numCol="1" anchor="t" anchorCtr="0" compatLnSpc="1"/>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000" b="0" i="1"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89" name="椭圆 42"/>
            <p:cNvSpPr>
              <a:spLocks noChangeAspect="1"/>
            </p:cNvSpPr>
            <p:nvPr/>
          </p:nvSpPr>
          <p:spPr bwMode="auto">
            <a:xfrm>
              <a:off x="7839" y="11356"/>
              <a:ext cx="40" cy="40"/>
            </a:xfrm>
            <a:prstGeom prst="ellipse">
              <a:avLst/>
            </a:prstGeom>
            <a:solidFill>
              <a:srgbClr val="000000"/>
            </a:solidFill>
            <a:ln w="12700">
              <a:solidFill>
                <a:srgbClr val="000000"/>
              </a:solidFill>
              <a:round/>
            </a:ln>
          </p:spPr>
          <p:txBody>
            <a:bodyPr vert="horz" wrap="square" lIns="91440" tIns="45720" rIns="91440" bIns="45720" numCol="1" anchor="t" anchorCtr="0" compatLnSpc="1"/>
            <a:lstStyle/>
            <a:p>
              <a:endParaRPr lang="zh-CN" altLang="en-US"/>
            </a:p>
          </p:txBody>
        </p:sp>
      </p:grpSp>
      <p:grpSp>
        <p:nvGrpSpPr>
          <p:cNvPr id="168979" name="组合 2" descr="学科网(www.zxxk.com)--教育资源门户，提供试卷、教案、课件、论文、素材及各类教学资源下载，还有大量而丰富的教学相关资讯！"/>
          <p:cNvGrpSpPr/>
          <p:nvPr/>
        </p:nvGrpSpPr>
        <p:grpSpPr bwMode="auto">
          <a:xfrm>
            <a:off x="5097464" y="2847975"/>
            <a:ext cx="3570537" cy="3352800"/>
            <a:chOff x="5536" y="9894"/>
            <a:chExt cx="1981" cy="1980"/>
          </a:xfrm>
        </p:grpSpPr>
        <p:cxnSp>
          <p:nvCxnSpPr>
            <p:cNvPr id="550" name="直线 3"/>
            <p:cNvCxnSpPr>
              <a:cxnSpLocks noChangeShapeType="1"/>
            </p:cNvCxnSpPr>
            <p:nvPr/>
          </p:nvCxnSpPr>
          <p:spPr bwMode="auto">
            <a:xfrm flipV="1">
              <a:off x="6820" y="10283"/>
              <a:ext cx="190" cy="320"/>
            </a:xfrm>
            <a:prstGeom prst="line">
              <a:avLst/>
            </a:prstGeom>
            <a:noFill/>
            <a:ln w="15875">
              <a:solidFill>
                <a:srgbClr val="000000"/>
              </a:solidFill>
              <a:round/>
              <a:tailEnd type="stealth" w="med" len="med"/>
            </a:ln>
          </p:spPr>
        </p:cxnSp>
        <p:sp>
          <p:nvSpPr>
            <p:cNvPr id="551" name="文本框 4"/>
            <p:cNvSpPr txBox="1">
              <a:spLocks noChangeArrowheads="1"/>
            </p:cNvSpPr>
            <p:nvPr/>
          </p:nvSpPr>
          <p:spPr bwMode="auto">
            <a:xfrm>
              <a:off x="6878" y="10064"/>
              <a:ext cx="639" cy="465"/>
            </a:xfrm>
            <a:prstGeom prst="rect">
              <a:avLst/>
            </a:prstGeom>
            <a:solidFill>
              <a:srgbClr val="FFFFFF">
                <a:alpha val="0"/>
              </a:srgbClr>
            </a:solidFill>
            <a:ln w="12700">
              <a:noFill/>
              <a:miter lim="800000"/>
            </a:ln>
          </p:spPr>
          <p:txBody>
            <a:bodyPr vert="horz" wrap="square" lIns="91440" tIns="45720" rIns="91440" bIns="45720" numCol="1" anchor="t" anchorCtr="0" compatLnSpc="1"/>
            <a:lstStyle/>
            <a:p>
              <a:pPr marL="0" marR="0" lvl="0" indent="0" algn="just" defTabSz="914400" rtl="0" eaLnBrk="1" fontAlgn="base" latinLnBrk="0" hangingPunct="1">
                <a:lnSpc>
                  <a:spcPct val="100000"/>
                </a:lnSpc>
                <a:spcBef>
                  <a:spcPct val="0"/>
                </a:spcBef>
                <a:spcAft>
                  <a:spcPct val="0"/>
                </a:spcAft>
                <a:buClrTx/>
                <a:buSzTx/>
                <a:buFontTx/>
                <a:buNone/>
              </a:pPr>
              <a:r>
                <a:rPr lang="en-US" altLang="zh-CN" sz="2800" b="1" dirty="0" smtClean="0">
                  <a:latin typeface="Calibri" panose="020F0502020204030204" pitchFamily="34" charset="0"/>
                  <a:ea typeface="宋体" panose="02010600030101010101" pitchFamily="2" charset="-122"/>
                  <a:cs typeface="宋体" panose="02010600030101010101" pitchFamily="2" charset="-122"/>
                </a:rPr>
                <a:t>F</a:t>
              </a:r>
              <a:r>
                <a:rPr lang="zh-CN" altLang="en-US" sz="2800" b="1" baseline="-25000" dirty="0" smtClean="0">
                  <a:latin typeface="Calibri" panose="020F0502020204030204" pitchFamily="34" charset="0"/>
                  <a:ea typeface="宋体" panose="02010600030101010101" pitchFamily="2" charset="-122"/>
                  <a:cs typeface="宋体" panose="02010600030101010101" pitchFamily="2" charset="-122"/>
                </a:rPr>
                <a:t>乙</a:t>
              </a:r>
              <a:endParaRPr lang="zh-CN" altLang="zh-CN" sz="2800" b="1" baseline="-25000" dirty="0" smtClean="0">
                <a:latin typeface="Calibri" panose="020F0502020204030204" pitchFamily="34" charset="0"/>
                <a:ea typeface="宋体" panose="02010600030101010101" pitchFamily="2" charset="-122"/>
                <a:cs typeface="宋体" panose="02010600030101010101" pitchFamily="2" charset="-122"/>
              </a:endParaRPr>
            </a:p>
          </p:txBody>
        </p:sp>
        <p:grpSp>
          <p:nvGrpSpPr>
            <p:cNvPr id="552" name="组合 5"/>
            <p:cNvGrpSpPr/>
            <p:nvPr/>
          </p:nvGrpSpPr>
          <p:grpSpPr bwMode="auto">
            <a:xfrm rot="-300000">
              <a:off x="6730" y="10380"/>
              <a:ext cx="185" cy="110"/>
              <a:chOff x="7380" y="10230"/>
              <a:chExt cx="185" cy="110"/>
            </a:xfrm>
          </p:grpSpPr>
          <p:cxnSp>
            <p:nvCxnSpPr>
              <p:cNvPr id="553" name="直线 6"/>
              <p:cNvCxnSpPr>
                <a:cxnSpLocks noChangeShapeType="1"/>
              </p:cNvCxnSpPr>
              <p:nvPr/>
            </p:nvCxnSpPr>
            <p:spPr bwMode="auto">
              <a:xfrm flipV="1">
                <a:off x="7380" y="10230"/>
                <a:ext cx="80" cy="110"/>
              </a:xfrm>
              <a:prstGeom prst="line">
                <a:avLst/>
              </a:prstGeom>
              <a:noFill/>
              <a:ln w="9525">
                <a:solidFill>
                  <a:srgbClr val="000000"/>
                </a:solidFill>
                <a:round/>
              </a:ln>
            </p:spPr>
          </p:cxnSp>
          <p:cxnSp>
            <p:nvCxnSpPr>
              <p:cNvPr id="554" name="直线 7"/>
              <p:cNvCxnSpPr>
                <a:cxnSpLocks noChangeShapeType="1"/>
              </p:cNvCxnSpPr>
              <p:nvPr/>
            </p:nvCxnSpPr>
            <p:spPr bwMode="auto">
              <a:xfrm rot="5400000" flipV="1">
                <a:off x="7470" y="10220"/>
                <a:ext cx="80" cy="110"/>
              </a:xfrm>
              <a:prstGeom prst="line">
                <a:avLst/>
              </a:prstGeom>
              <a:noFill/>
              <a:ln w="9525">
                <a:solidFill>
                  <a:srgbClr val="000000"/>
                </a:solidFill>
                <a:round/>
              </a:ln>
            </p:spPr>
          </p:cxnSp>
        </p:grpSp>
        <p:sp>
          <p:nvSpPr>
            <p:cNvPr id="555" name="矩形 8"/>
            <p:cNvSpPr>
              <a:spLocks noChangeArrowheads="1"/>
            </p:cNvSpPr>
            <p:nvPr/>
          </p:nvSpPr>
          <p:spPr bwMode="auto">
            <a:xfrm rot="7200000">
              <a:off x="6465" y="9821"/>
              <a:ext cx="96" cy="1213"/>
            </a:xfrm>
            <a:prstGeom prst="rect">
              <a:avLst/>
            </a:prstGeom>
            <a:noFill/>
            <a:ln w="12700">
              <a:solidFill>
                <a:srgbClr val="000000"/>
              </a:solidFill>
              <a:miter lim="800000"/>
            </a:ln>
          </p:spPr>
          <p:txBody>
            <a:bodyPr vert="horz" wrap="square" lIns="91440" tIns="45720" rIns="91440" bIns="45720" numCol="1" anchor="t" anchorCtr="0" compatLnSpc="1"/>
            <a:lstStyle/>
            <a:p>
              <a:endParaRPr lang="zh-CN" altLang="en-US"/>
            </a:p>
          </p:txBody>
        </p:sp>
        <p:cxnSp>
          <p:nvCxnSpPr>
            <p:cNvPr id="556" name="直线 9"/>
            <p:cNvCxnSpPr>
              <a:cxnSpLocks noChangeAspect="1"/>
            </p:cNvCxnSpPr>
            <p:nvPr/>
          </p:nvCxnSpPr>
          <p:spPr bwMode="auto">
            <a:xfrm flipV="1">
              <a:off x="5536" y="9977"/>
              <a:ext cx="958" cy="0"/>
            </a:xfrm>
            <a:prstGeom prst="line">
              <a:avLst/>
            </a:prstGeom>
            <a:noFill/>
            <a:ln w="12700">
              <a:solidFill>
                <a:srgbClr val="000000"/>
              </a:solidFill>
              <a:round/>
            </a:ln>
          </p:spPr>
        </p:cxnSp>
        <p:cxnSp>
          <p:nvCxnSpPr>
            <p:cNvPr id="557" name="直线 10"/>
            <p:cNvCxnSpPr>
              <a:cxnSpLocks noChangeAspect="1"/>
            </p:cNvCxnSpPr>
            <p:nvPr/>
          </p:nvCxnSpPr>
          <p:spPr bwMode="auto">
            <a:xfrm flipV="1">
              <a:off x="5574" y="9894"/>
              <a:ext cx="129" cy="63"/>
            </a:xfrm>
            <a:prstGeom prst="line">
              <a:avLst/>
            </a:prstGeom>
            <a:noFill/>
            <a:ln w="12700">
              <a:solidFill>
                <a:srgbClr val="000000"/>
              </a:solidFill>
              <a:round/>
            </a:ln>
          </p:spPr>
        </p:cxnSp>
        <p:cxnSp>
          <p:nvCxnSpPr>
            <p:cNvPr id="558" name="直线 11"/>
            <p:cNvCxnSpPr>
              <a:cxnSpLocks noChangeAspect="1"/>
            </p:cNvCxnSpPr>
            <p:nvPr/>
          </p:nvCxnSpPr>
          <p:spPr bwMode="auto">
            <a:xfrm flipV="1">
              <a:off x="5703" y="9894"/>
              <a:ext cx="130" cy="63"/>
            </a:xfrm>
            <a:prstGeom prst="line">
              <a:avLst/>
            </a:prstGeom>
            <a:noFill/>
            <a:ln w="12700">
              <a:solidFill>
                <a:srgbClr val="000000"/>
              </a:solidFill>
              <a:round/>
            </a:ln>
          </p:spPr>
        </p:cxnSp>
        <p:cxnSp>
          <p:nvCxnSpPr>
            <p:cNvPr id="559" name="直线 12"/>
            <p:cNvCxnSpPr>
              <a:cxnSpLocks noChangeAspect="1"/>
            </p:cNvCxnSpPr>
            <p:nvPr/>
          </p:nvCxnSpPr>
          <p:spPr bwMode="auto">
            <a:xfrm flipV="1">
              <a:off x="5844" y="9904"/>
              <a:ext cx="129" cy="63"/>
            </a:xfrm>
            <a:prstGeom prst="line">
              <a:avLst/>
            </a:prstGeom>
            <a:noFill/>
            <a:ln w="12700">
              <a:solidFill>
                <a:srgbClr val="000000"/>
              </a:solidFill>
              <a:round/>
            </a:ln>
          </p:spPr>
        </p:cxnSp>
        <p:cxnSp>
          <p:nvCxnSpPr>
            <p:cNvPr id="560" name="直线 13"/>
            <p:cNvCxnSpPr>
              <a:cxnSpLocks noChangeAspect="1"/>
            </p:cNvCxnSpPr>
            <p:nvPr/>
          </p:nvCxnSpPr>
          <p:spPr bwMode="auto">
            <a:xfrm flipV="1">
              <a:off x="5973" y="9904"/>
              <a:ext cx="130" cy="63"/>
            </a:xfrm>
            <a:prstGeom prst="line">
              <a:avLst/>
            </a:prstGeom>
            <a:noFill/>
            <a:ln w="12700">
              <a:solidFill>
                <a:srgbClr val="000000"/>
              </a:solidFill>
              <a:round/>
            </a:ln>
          </p:spPr>
        </p:cxnSp>
        <p:cxnSp>
          <p:nvCxnSpPr>
            <p:cNvPr id="561" name="直线 14"/>
            <p:cNvCxnSpPr>
              <a:cxnSpLocks noChangeAspect="1"/>
            </p:cNvCxnSpPr>
            <p:nvPr/>
          </p:nvCxnSpPr>
          <p:spPr bwMode="auto">
            <a:xfrm flipV="1">
              <a:off x="6132" y="9894"/>
              <a:ext cx="129" cy="63"/>
            </a:xfrm>
            <a:prstGeom prst="line">
              <a:avLst/>
            </a:prstGeom>
            <a:noFill/>
            <a:ln w="12700">
              <a:solidFill>
                <a:srgbClr val="000000"/>
              </a:solidFill>
              <a:round/>
            </a:ln>
          </p:spPr>
        </p:cxnSp>
        <p:cxnSp>
          <p:nvCxnSpPr>
            <p:cNvPr id="562" name="直线 15"/>
            <p:cNvCxnSpPr>
              <a:cxnSpLocks noChangeAspect="1"/>
            </p:cNvCxnSpPr>
            <p:nvPr/>
          </p:nvCxnSpPr>
          <p:spPr bwMode="auto">
            <a:xfrm flipV="1">
              <a:off x="6261" y="9894"/>
              <a:ext cx="130" cy="63"/>
            </a:xfrm>
            <a:prstGeom prst="line">
              <a:avLst/>
            </a:prstGeom>
            <a:noFill/>
            <a:ln w="12700">
              <a:solidFill>
                <a:srgbClr val="000000"/>
              </a:solidFill>
              <a:round/>
            </a:ln>
          </p:spPr>
        </p:cxnSp>
        <p:cxnSp>
          <p:nvCxnSpPr>
            <p:cNvPr id="563" name="直线 16"/>
            <p:cNvCxnSpPr>
              <a:cxnSpLocks noChangeAspect="1"/>
            </p:cNvCxnSpPr>
            <p:nvPr/>
          </p:nvCxnSpPr>
          <p:spPr bwMode="auto">
            <a:xfrm flipV="1">
              <a:off x="6401" y="9904"/>
              <a:ext cx="130" cy="63"/>
            </a:xfrm>
            <a:prstGeom prst="line">
              <a:avLst/>
            </a:prstGeom>
            <a:noFill/>
            <a:ln w="12700">
              <a:solidFill>
                <a:srgbClr val="000000"/>
              </a:solidFill>
              <a:round/>
            </a:ln>
          </p:spPr>
        </p:cxnSp>
        <p:sp>
          <p:nvSpPr>
            <p:cNvPr id="564" name="矩形 17"/>
            <p:cNvSpPr>
              <a:spLocks noChangeAspect="1"/>
            </p:cNvSpPr>
            <p:nvPr/>
          </p:nvSpPr>
          <p:spPr bwMode="auto">
            <a:xfrm>
              <a:off x="5954" y="9987"/>
              <a:ext cx="169" cy="209"/>
            </a:xfrm>
            <a:prstGeom prst="rect">
              <a:avLst/>
            </a:prstGeom>
            <a:solidFill>
              <a:srgbClr val="FFFFFF"/>
            </a:solidFill>
            <a:ln w="12700">
              <a:solidFill>
                <a:srgbClr val="000000"/>
              </a:solidFill>
              <a:miter lim="800000"/>
            </a:ln>
          </p:spPr>
          <p:txBody>
            <a:bodyPr vert="horz" wrap="square" lIns="91440" tIns="45720" rIns="91440" bIns="45720" numCol="1" anchor="t" anchorCtr="0" compatLnSpc="1"/>
            <a:lstStyle/>
            <a:p>
              <a:endParaRPr lang="zh-CN" altLang="en-US"/>
            </a:p>
          </p:txBody>
        </p:sp>
        <p:sp>
          <p:nvSpPr>
            <p:cNvPr id="565" name="椭圆 18"/>
            <p:cNvSpPr>
              <a:spLocks noChangeArrowheads="1"/>
            </p:cNvSpPr>
            <p:nvPr/>
          </p:nvSpPr>
          <p:spPr bwMode="auto">
            <a:xfrm>
              <a:off x="6011" y="10094"/>
              <a:ext cx="57" cy="57"/>
            </a:xfrm>
            <a:prstGeom prst="ellipse">
              <a:avLst/>
            </a:prstGeom>
            <a:noFill/>
            <a:ln w="12700">
              <a:solidFill>
                <a:srgbClr val="000000"/>
              </a:solidFill>
              <a:round/>
            </a:ln>
          </p:spPr>
          <p:txBody>
            <a:bodyPr vert="horz" wrap="square" lIns="91440" tIns="45720" rIns="91440" bIns="45720" numCol="1" anchor="t" anchorCtr="0" compatLnSpc="1"/>
            <a:lstStyle/>
            <a:p>
              <a:endParaRPr lang="zh-CN" altLang="en-US"/>
            </a:p>
          </p:txBody>
        </p:sp>
        <p:cxnSp>
          <p:nvCxnSpPr>
            <p:cNvPr id="566" name="直线 19"/>
            <p:cNvCxnSpPr>
              <a:cxnSpLocks noChangeAspect="1"/>
            </p:cNvCxnSpPr>
            <p:nvPr/>
          </p:nvCxnSpPr>
          <p:spPr bwMode="auto">
            <a:xfrm>
              <a:off x="6329" y="10304"/>
              <a:ext cx="0" cy="302"/>
            </a:xfrm>
            <a:prstGeom prst="line">
              <a:avLst/>
            </a:prstGeom>
            <a:noFill/>
            <a:ln w="12700">
              <a:solidFill>
                <a:srgbClr val="000000"/>
              </a:solidFill>
              <a:round/>
            </a:ln>
          </p:spPr>
        </p:cxnSp>
        <p:sp>
          <p:nvSpPr>
            <p:cNvPr id="567" name="矩形 20"/>
            <p:cNvSpPr>
              <a:spLocks noChangeAspect="1"/>
            </p:cNvSpPr>
            <p:nvPr/>
          </p:nvSpPr>
          <p:spPr bwMode="auto">
            <a:xfrm>
              <a:off x="6213" y="10570"/>
              <a:ext cx="223" cy="241"/>
            </a:xfrm>
            <a:prstGeom prst="rect">
              <a:avLst/>
            </a:prstGeom>
            <a:solidFill>
              <a:srgbClr val="808080"/>
            </a:solidFill>
            <a:ln w="12700">
              <a:solidFill>
                <a:srgbClr val="000000"/>
              </a:solidFill>
              <a:miter lim="800000"/>
            </a:ln>
          </p:spPr>
          <p:txBody>
            <a:bodyPr vert="horz" wrap="square" lIns="91440" tIns="45720" rIns="91440" bIns="45720" numCol="1" anchor="t" anchorCtr="0" compatLnSpc="1"/>
            <a:lstStyle/>
            <a:p>
              <a:endParaRPr lang="zh-CN" altLang="en-US"/>
            </a:p>
          </p:txBody>
        </p:sp>
        <p:sp>
          <p:nvSpPr>
            <p:cNvPr id="568" name="文本框 21"/>
            <p:cNvSpPr txBox="1">
              <a:spLocks noChangeArrowheads="1"/>
            </p:cNvSpPr>
            <p:nvPr/>
          </p:nvSpPr>
          <p:spPr bwMode="auto">
            <a:xfrm>
              <a:off x="6255" y="11409"/>
              <a:ext cx="639" cy="465"/>
            </a:xfrm>
            <a:prstGeom prst="rect">
              <a:avLst/>
            </a:prstGeom>
            <a:solidFill>
              <a:srgbClr val="FFFFFF">
                <a:alpha val="0"/>
              </a:srgbClr>
            </a:solidFill>
            <a:ln w="12700">
              <a:noFill/>
              <a:miter lim="800000"/>
            </a:ln>
          </p:spPr>
          <p:txBody>
            <a:bodyPr vert="horz" wrap="square" lIns="91440" tIns="45720" rIns="91440" bIns="45720" numCol="1" anchor="t" anchorCtr="0" compatLnSpc="1"/>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乙</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69" name="文本框 22"/>
            <p:cNvSpPr txBox="1">
              <a:spLocks noChangeArrowheads="1"/>
            </p:cNvSpPr>
            <p:nvPr/>
          </p:nvSpPr>
          <p:spPr bwMode="auto">
            <a:xfrm>
              <a:off x="6583" y="10578"/>
              <a:ext cx="477" cy="425"/>
            </a:xfrm>
            <a:prstGeom prst="rect">
              <a:avLst/>
            </a:prstGeom>
            <a:solidFill>
              <a:srgbClr val="FFFFFF">
                <a:alpha val="0"/>
              </a:srgbClr>
            </a:solidFill>
            <a:ln w="12700">
              <a:noFill/>
              <a:miter lim="800000"/>
            </a:ln>
          </p:spPr>
          <p:txBody>
            <a:bodyPr vert="horz" wrap="square" lIns="91440" tIns="45720" rIns="91440" bIns="45720" numCol="1" anchor="t" anchorCtr="0" compatLnSpc="1"/>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000" b="0" i="1"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A</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570" name="椭圆 23"/>
            <p:cNvSpPr>
              <a:spLocks noChangeAspect="1"/>
            </p:cNvSpPr>
            <p:nvPr/>
          </p:nvSpPr>
          <p:spPr bwMode="auto">
            <a:xfrm>
              <a:off x="6805" y="10588"/>
              <a:ext cx="40" cy="40"/>
            </a:xfrm>
            <a:prstGeom prst="ellipse">
              <a:avLst/>
            </a:prstGeom>
            <a:solidFill>
              <a:srgbClr val="000000"/>
            </a:solidFill>
            <a:ln w="12700">
              <a:solidFill>
                <a:srgbClr val="000000"/>
              </a:solidFill>
              <a:round/>
            </a:ln>
          </p:spPr>
          <p:txBody>
            <a:bodyPr vert="horz" wrap="square" lIns="91440" tIns="45720" rIns="91440" bIns="45720" numCol="1" anchor="t" anchorCtr="0" compatLnSpc="1"/>
            <a:lstStyle/>
            <a:p>
              <a:endParaRPr lang="zh-CN" altLang="en-US"/>
            </a:p>
          </p:txBody>
        </p:sp>
        <p:cxnSp>
          <p:nvCxnSpPr>
            <p:cNvPr id="571" name="直线 24"/>
            <p:cNvCxnSpPr>
              <a:cxnSpLocks noChangeShapeType="1"/>
            </p:cNvCxnSpPr>
            <p:nvPr/>
          </p:nvCxnSpPr>
          <p:spPr bwMode="auto">
            <a:xfrm flipH="1">
              <a:off x="6340" y="10693"/>
              <a:ext cx="0" cy="680"/>
            </a:xfrm>
            <a:prstGeom prst="line">
              <a:avLst/>
            </a:prstGeom>
            <a:noFill/>
            <a:ln w="15875">
              <a:solidFill>
                <a:srgbClr val="000000"/>
              </a:solidFill>
              <a:round/>
              <a:tailEnd type="stealth" w="med" len="med"/>
            </a:ln>
          </p:spPr>
        </p:cxnSp>
        <p:sp>
          <p:nvSpPr>
            <p:cNvPr id="572" name="文本框 25"/>
            <p:cNvSpPr txBox="1">
              <a:spLocks noChangeArrowheads="1"/>
            </p:cNvSpPr>
            <p:nvPr/>
          </p:nvSpPr>
          <p:spPr bwMode="auto">
            <a:xfrm>
              <a:off x="6016" y="11254"/>
              <a:ext cx="639" cy="465"/>
            </a:xfrm>
            <a:prstGeom prst="rect">
              <a:avLst/>
            </a:prstGeom>
            <a:solidFill>
              <a:srgbClr val="FFFFFF">
                <a:alpha val="0"/>
              </a:srgbClr>
            </a:solidFill>
            <a:ln w="12700">
              <a:noFill/>
              <a:miter lim="800000"/>
            </a:ln>
          </p:spPr>
          <p:txBody>
            <a:bodyPr vert="horz" wrap="square" lIns="91440" tIns="45720" rIns="91440" bIns="45720" numCol="1" anchor="t" anchorCtr="0" compatLnSpc="1"/>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800" b="1" u="none" strike="noStrike" cap="none" normalizeH="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G</a:t>
              </a:r>
              <a:r>
                <a:rPr kumimoji="0" lang="zh-CN" altLang="en-US" sz="2800" b="1" u="none" strike="noStrike" cap="none" normalizeH="0" baseline="-25000" dirty="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乙</a:t>
              </a:r>
              <a:endParaRPr kumimoji="0" lang="zh-CN" sz="2800" b="1" u="none" strike="noStrike" cap="none" normalizeH="0" baseline="-2500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8979"/>
                                        </p:tgtEl>
                                        <p:attrNameLst>
                                          <p:attrName>style.visibility</p:attrName>
                                        </p:attrNameLst>
                                      </p:cBhvr>
                                      <p:to>
                                        <p:strVal val="visible"/>
                                      </p:to>
                                    </p:set>
                                    <p:animEffect transition="in" filter="wipe(down)">
                                      <p:cBhvr>
                                        <p:cTn id="7" dur="500"/>
                                        <p:tgtEl>
                                          <p:spTgt spid="168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1"/>
          <p:cNvSpPr>
            <a:spLocks noChangeArrowheads="1"/>
          </p:cNvSpPr>
          <p:nvPr/>
        </p:nvSpPr>
        <p:spPr bwMode="auto">
          <a:xfrm>
            <a:off x="428625" y="1219200"/>
            <a:ext cx="11172825" cy="131119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例</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3</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如图所示，杠杆在力</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F</a:t>
            </a:r>
            <a:r>
              <a:rPr kumimoji="0" lang="en-US" altLang="zh-CN" sz="2800" b="1" u="none" strike="noStrike" cap="none" normalizeH="0" baseline="-3000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l</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F</a:t>
            </a:r>
            <a:r>
              <a:rPr kumimoji="0" lang="en-US" altLang="zh-CN" sz="2800" b="1" u="none" strike="noStrike" cap="none" normalizeH="0" baseline="-3000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2</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的作用下处于平衡状态，</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L</a:t>
            </a:r>
            <a:r>
              <a:rPr kumimoji="0" lang="en-US" altLang="zh-CN" sz="2800" b="1" u="none" strike="noStrike" cap="none" normalizeH="0" baseline="-3000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2</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是力</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F</a:t>
            </a:r>
            <a:r>
              <a:rPr kumimoji="0" lang="en-US" altLang="zh-CN" sz="2800" b="1" u="none" strike="noStrike" cap="none" normalizeH="0" baseline="-3000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2</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的力臂，画出力</a:t>
            </a:r>
            <a:r>
              <a:rPr kumimoji="0" lang="en-US" altLang="zh-CN"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F</a:t>
            </a:r>
            <a:r>
              <a:rPr kumimoji="0" lang="en-US" altLang="zh-CN" sz="2800" b="1" u="none" strike="noStrike" cap="none" normalizeH="0" baseline="-3000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2</a:t>
            </a:r>
            <a:r>
              <a:rPr kumimoji="0" lang="zh-CN" altLang="en-US" sz="2800" b="1"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的示意图。  </a:t>
            </a:r>
            <a:endParaRPr kumimoji="0" lang="zh-CN" altLang="en-US"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3" name="图片 2"/>
          <p:cNvPicPr/>
          <p:nvPr/>
        </p:nvPicPr>
        <p:blipFill>
          <a:blip r:embed="rId1"/>
          <a:stretch>
            <a:fillRect/>
          </a:stretch>
        </p:blipFill>
        <p:spPr>
          <a:xfrm>
            <a:off x="998022" y="2932830"/>
            <a:ext cx="3993077" cy="1715370"/>
          </a:xfrm>
          <a:prstGeom prst="rect">
            <a:avLst/>
          </a:prstGeom>
        </p:spPr>
      </p:pic>
      <p:pic>
        <p:nvPicPr>
          <p:cNvPr id="4" name="图片 3"/>
          <p:cNvPicPr/>
          <p:nvPr/>
        </p:nvPicPr>
        <p:blipFill>
          <a:blip r:embed="rId2"/>
          <a:stretch>
            <a:fillRect/>
          </a:stretch>
        </p:blipFill>
        <p:spPr>
          <a:xfrm>
            <a:off x="6198673" y="2884773"/>
            <a:ext cx="2859602" cy="19063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9574" y="1219200"/>
            <a:ext cx="11268075" cy="2308324"/>
          </a:xfrm>
          <a:prstGeom prst="rect">
            <a:avLst/>
          </a:prstGeom>
          <a:noFill/>
        </p:spPr>
        <p:txBody>
          <a:bodyPr wrap="square" rtlCol="0">
            <a:spAutoFit/>
          </a:bodyPr>
          <a:lstStyle/>
          <a:p>
            <a:pPr fontAlgn="ctr">
              <a:lnSpc>
                <a:spcPct val="150000"/>
              </a:lnSpc>
            </a:pPr>
            <a:r>
              <a:rPr lang="zh-CN" altLang="en-US" sz="2800" b="1" dirty="0" smtClean="0"/>
              <a:t>练习：</a:t>
            </a:r>
            <a:r>
              <a:rPr lang="en-US" altLang="zh-CN" sz="2800" b="1" dirty="0" smtClean="0"/>
              <a:t>1</a:t>
            </a:r>
            <a:r>
              <a:rPr lang="zh-CN" altLang="en-US" sz="2800" b="1" dirty="0" smtClean="0"/>
              <a:t>、（天水中考）如图所示，质地均匀的圆柱形细木棒放在地面上，另一端与支点</a:t>
            </a:r>
            <a:r>
              <a:rPr lang="en-US" sz="2800" b="1" dirty="0" smtClean="0"/>
              <a:t>O</a:t>
            </a:r>
            <a:r>
              <a:rPr lang="zh-CN" altLang="en-US" sz="2800" b="1" dirty="0" smtClean="0"/>
              <a:t>连接，在图中画出木棒所受重力的示意图、重力的力臂．</a:t>
            </a:r>
            <a:endParaRPr lang="zh-CN" altLang="en-US" sz="2800" b="1" dirty="0" smtClean="0"/>
          </a:p>
          <a:p>
            <a:endParaRPr lang="zh-CN" altLang="en-US" dirty="0"/>
          </a:p>
        </p:txBody>
      </p:sp>
      <p:pic>
        <p:nvPicPr>
          <p:cNvPr id="169986" name="图片 27" descr="21世纪教育网 -- 中国最大型、最专业的中小学教育资源门户网站"/>
          <p:cNvPicPr>
            <a:picLocks noChangeAspect="1" noChangeArrowheads="1"/>
          </p:cNvPicPr>
          <p:nvPr/>
        </p:nvPicPr>
        <p:blipFill>
          <a:blip r:embed="rId1"/>
          <a:srcRect r="1073" b="995"/>
          <a:stretch>
            <a:fillRect/>
          </a:stretch>
        </p:blipFill>
        <p:spPr bwMode="auto">
          <a:xfrm>
            <a:off x="5083175" y="3182938"/>
            <a:ext cx="2517775" cy="2715834"/>
          </a:xfrm>
          <a:prstGeom prst="rect">
            <a:avLst/>
          </a:prstGeom>
          <a:noFill/>
          <a:ln w="9525">
            <a:noFill/>
            <a:miter lim="800000"/>
            <a:headEnd/>
            <a:tailEnd/>
          </a:ln>
        </p:spPr>
      </p:pic>
      <p:pic>
        <p:nvPicPr>
          <p:cNvPr id="169987" name="Picture 3"/>
          <p:cNvPicPr>
            <a:picLocks noChangeAspect="1" noChangeArrowheads="1"/>
          </p:cNvPicPr>
          <p:nvPr/>
        </p:nvPicPr>
        <p:blipFill>
          <a:blip r:embed="rId2"/>
          <a:srcRect/>
          <a:stretch>
            <a:fillRect/>
          </a:stretch>
        </p:blipFill>
        <p:spPr bwMode="auto">
          <a:xfrm>
            <a:off x="1365250" y="3479799"/>
            <a:ext cx="2559050" cy="225425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9986"/>
                                        </p:tgtEl>
                                        <p:attrNameLst>
                                          <p:attrName>style.visibility</p:attrName>
                                        </p:attrNameLst>
                                      </p:cBhvr>
                                      <p:to>
                                        <p:strVal val="visible"/>
                                      </p:to>
                                    </p:set>
                                    <p:animEffect transition="in" filter="wipe(down)">
                                      <p:cBhvr>
                                        <p:cTn id="7" dur="500"/>
                                        <p:tgtEl>
                                          <p:spTgt spid="169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1"/>
          <p:cNvSpPr>
            <a:spLocks noChangeArrowheads="1"/>
          </p:cNvSpPr>
          <p:nvPr/>
        </p:nvSpPr>
        <p:spPr bwMode="auto">
          <a:xfrm>
            <a:off x="476251" y="1152525"/>
            <a:ext cx="11144250" cy="19575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2</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如图甲所示，是一个电热水壶的简易图，用力作用在壶盖上</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点时，可将壶盖打开，请在图中</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点画出所需最小力</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F</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的示意图及对应的力臂</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l(O</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为支点</a:t>
            </a:r>
            <a:r>
              <a:rPr kumimoji="0" lang="en-US" altLang="zh-CN"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zh-CN" altLang="en-US" sz="2800" b="1" u="none" strike="noStrike" cap="none" normalizeH="0" dirty="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3" name="图片 2"/>
          <p:cNvPicPr/>
          <p:nvPr/>
        </p:nvPicPr>
        <p:blipFill>
          <a:blip r:embed="rId1"/>
          <a:srcRect b="21329"/>
          <a:stretch>
            <a:fillRect/>
          </a:stretch>
        </p:blipFill>
        <p:spPr>
          <a:xfrm>
            <a:off x="2603772" y="2945630"/>
            <a:ext cx="1930127" cy="2826519"/>
          </a:xfrm>
          <a:prstGeom prst="rect">
            <a:avLst/>
          </a:prstGeom>
        </p:spPr>
      </p:pic>
      <p:pic>
        <p:nvPicPr>
          <p:cNvPr id="4" name="图片 3"/>
          <p:cNvPicPr/>
          <p:nvPr/>
        </p:nvPicPr>
        <p:blipFill>
          <a:blip r:embed="rId2"/>
          <a:srcRect b="9955"/>
          <a:stretch>
            <a:fillRect/>
          </a:stretch>
        </p:blipFill>
        <p:spPr>
          <a:xfrm>
            <a:off x="6004534" y="2784411"/>
            <a:ext cx="2301266" cy="29686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新课导</a:t>
            </a:r>
            <a:r>
              <a:rPr lang="zh-CN" altLang="en-US" sz="3200" b="1" noProof="0"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入</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17" name="TextBox 16"/>
          <p:cNvSpPr txBox="1"/>
          <p:nvPr/>
        </p:nvSpPr>
        <p:spPr>
          <a:xfrm>
            <a:off x="647700" y="1343025"/>
            <a:ext cx="8153400" cy="1384995"/>
          </a:xfrm>
          <a:prstGeom prst="rect">
            <a:avLst/>
          </a:prstGeom>
          <a:noFill/>
        </p:spPr>
        <p:txBody>
          <a:bodyPr wrap="square" rtlCol="0">
            <a:spAutoFit/>
          </a:bodyPr>
          <a:lstStyle/>
          <a:p>
            <a:pPr>
              <a:lnSpc>
                <a:spcPct val="150000"/>
              </a:lnSpc>
            </a:pPr>
            <a:r>
              <a:rPr lang="zh-CN" altLang="en-US" sz="2800" b="1" dirty="0" smtClean="0"/>
              <a:t>         初中物理作图题包括</a:t>
            </a:r>
            <a:r>
              <a:rPr lang="en-US" altLang="zh-CN" sz="2800" b="1" dirty="0" smtClean="0"/>
              <a:t>:</a:t>
            </a:r>
            <a:r>
              <a:rPr lang="zh-CN" altLang="en-US" sz="2800" b="1" dirty="0" smtClean="0"/>
              <a:t>光学作图、力学作图和电学作图，是每年中考必考题型之一</a:t>
            </a:r>
            <a:r>
              <a:rPr lang="en-US" altLang="zh-CN" sz="2800" b="1" dirty="0" smtClean="0"/>
              <a:t>.</a:t>
            </a:r>
            <a:endParaRPr lang="zh-CN" altLang="en-US" sz="2800" b="1" dirty="0"/>
          </a:p>
        </p:txBody>
      </p:sp>
      <p:sp>
        <p:nvSpPr>
          <p:cNvPr id="18" name="矩形 17"/>
          <p:cNvSpPr/>
          <p:nvPr/>
        </p:nvSpPr>
        <p:spPr>
          <a:xfrm>
            <a:off x="723899" y="2896285"/>
            <a:ext cx="9544051" cy="2031325"/>
          </a:xfrm>
          <a:prstGeom prst="rect">
            <a:avLst/>
          </a:prstGeom>
        </p:spPr>
        <p:txBody>
          <a:bodyPr wrap="square">
            <a:spAutoFit/>
          </a:bodyPr>
          <a:lstStyle/>
          <a:p>
            <a:pPr>
              <a:lnSpc>
                <a:spcPct val="150000"/>
              </a:lnSpc>
            </a:pPr>
            <a:r>
              <a:rPr lang="zh-CN" altLang="en-US" sz="2800" b="1" dirty="0" smtClean="0"/>
              <a:t>作图题的基本要求：</a:t>
            </a:r>
            <a:endParaRPr lang="en-US" altLang="zh-CN" sz="2800" b="1" dirty="0" smtClean="0"/>
          </a:p>
          <a:p>
            <a:pPr>
              <a:lnSpc>
                <a:spcPct val="150000"/>
              </a:lnSpc>
            </a:pPr>
            <a:r>
              <a:rPr lang="en-US" altLang="zh-CN" sz="2800" b="1" dirty="0" smtClean="0"/>
              <a:t>A</a:t>
            </a:r>
            <a:r>
              <a:rPr lang="zh-CN" altLang="en-US" sz="2800" b="1" dirty="0" smtClean="0"/>
              <a:t>、线条要工整、清楚</a:t>
            </a:r>
            <a:r>
              <a:rPr lang="en-US" altLang="zh-CN" sz="2800" b="1" dirty="0" smtClean="0"/>
              <a:t>.</a:t>
            </a:r>
            <a:r>
              <a:rPr lang="zh-CN" altLang="en-US" sz="2800" b="1" dirty="0" smtClean="0"/>
              <a:t>直线要用直尺画</a:t>
            </a:r>
            <a:r>
              <a:rPr lang="en-US" altLang="zh-CN" sz="2800" b="1" dirty="0" smtClean="0"/>
              <a:t>,</a:t>
            </a:r>
            <a:r>
              <a:rPr lang="zh-CN" altLang="en-US" sz="2800" b="1" dirty="0" smtClean="0"/>
              <a:t>曲线要光滑连接</a:t>
            </a:r>
            <a:r>
              <a:rPr lang="en-US" altLang="zh-CN" sz="2800" b="1" dirty="0" smtClean="0"/>
              <a:t>. </a:t>
            </a:r>
            <a:endParaRPr lang="en-US" altLang="zh-CN" sz="2800" b="1" dirty="0" smtClean="0"/>
          </a:p>
          <a:p>
            <a:pPr>
              <a:lnSpc>
                <a:spcPct val="150000"/>
              </a:lnSpc>
            </a:pPr>
            <a:r>
              <a:rPr lang="en-US" altLang="zh-CN" sz="2800" b="1" dirty="0" smtClean="0"/>
              <a:t>B</a:t>
            </a:r>
            <a:r>
              <a:rPr lang="zh-CN" altLang="en-US" sz="2800" b="1" dirty="0" smtClean="0"/>
              <a:t>、作图要规范</a:t>
            </a:r>
            <a:r>
              <a:rPr lang="en-US" altLang="zh-CN" sz="2800" b="1" dirty="0" smtClean="0"/>
              <a:t>.</a:t>
            </a:r>
            <a:r>
              <a:rPr lang="zh-CN" altLang="en-US" sz="2800" b="1" dirty="0" smtClean="0"/>
              <a:t>作图题中要注明各物理量的符号</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9574" y="1123950"/>
            <a:ext cx="11229975" cy="1384995"/>
          </a:xfrm>
          <a:prstGeom prst="rect">
            <a:avLst/>
          </a:prstGeom>
          <a:noFill/>
        </p:spPr>
        <p:txBody>
          <a:bodyPr wrap="square" rtlCol="0">
            <a:spAutoFit/>
          </a:bodyPr>
          <a:lstStyle/>
          <a:p>
            <a:pPr>
              <a:lnSpc>
                <a:spcPct val="150000"/>
              </a:lnSpc>
            </a:pPr>
            <a:r>
              <a:rPr lang="en-US" altLang="zh-CN" sz="2800" b="1" dirty="0" smtClean="0"/>
              <a:t>3</a:t>
            </a:r>
            <a:r>
              <a:rPr lang="zh-CN" altLang="en-US" sz="2800" b="1" dirty="0" smtClean="0"/>
              <a:t>、如图所示，轻质杠杆 </a:t>
            </a:r>
            <a:r>
              <a:rPr lang="en-US" sz="2800" b="1" dirty="0" smtClean="0"/>
              <a:t> </a:t>
            </a:r>
            <a:r>
              <a:rPr lang="zh-CN" altLang="en-US" sz="2800" b="1" dirty="0" smtClean="0"/>
              <a:t>在力 作用下处于静止状态， </a:t>
            </a:r>
            <a:r>
              <a:rPr lang="en-US" sz="2800" b="1" dirty="0" smtClean="0"/>
              <a:t> </a:t>
            </a:r>
            <a:r>
              <a:rPr lang="zh-CN" altLang="en-US" sz="2800" b="1" dirty="0" smtClean="0"/>
              <a:t>是力 </a:t>
            </a:r>
            <a:r>
              <a:rPr lang="en-US" sz="2800" b="1" dirty="0" smtClean="0"/>
              <a:t> </a:t>
            </a:r>
            <a:r>
              <a:rPr lang="zh-CN" altLang="en-US" sz="2800" b="1" dirty="0" smtClean="0"/>
              <a:t>的力臂，请在图中画出力 </a:t>
            </a:r>
            <a:r>
              <a:rPr lang="en-US" sz="2800" b="1" dirty="0" smtClean="0"/>
              <a:t> </a:t>
            </a:r>
            <a:r>
              <a:rPr lang="zh-CN" altLang="en-US" sz="2800" b="1" dirty="0" smtClean="0"/>
              <a:t>的示意图</a:t>
            </a:r>
            <a:r>
              <a:rPr lang="en-US" dirty="0" smtClean="0"/>
              <a:t>. </a:t>
            </a:r>
            <a:endParaRPr lang="zh-CN" altLang="en-US" dirty="0"/>
          </a:p>
        </p:txBody>
      </p:sp>
      <p:pic>
        <p:nvPicPr>
          <p:cNvPr id="4" name="图片 3" descr="图片_x0020_1331764766"/>
          <p:cNvPicPr/>
          <p:nvPr/>
        </p:nvPicPr>
        <p:blipFill>
          <a:blip r:embed="rId1"/>
          <a:stretch>
            <a:fillRect/>
          </a:stretch>
        </p:blipFill>
        <p:spPr>
          <a:xfrm>
            <a:off x="845844" y="2698610"/>
            <a:ext cx="2907005" cy="2292490"/>
          </a:xfrm>
          <a:prstGeom prst="rect">
            <a:avLst/>
          </a:prstGeom>
        </p:spPr>
      </p:pic>
      <p:pic>
        <p:nvPicPr>
          <p:cNvPr id="5" name="图片 4" descr="图片_x0020_178990964"/>
          <p:cNvPicPr/>
          <p:nvPr/>
        </p:nvPicPr>
        <p:blipFill>
          <a:blip r:embed="rId2"/>
          <a:stretch>
            <a:fillRect/>
          </a:stretch>
        </p:blipFill>
        <p:spPr>
          <a:xfrm>
            <a:off x="5864555" y="2273243"/>
            <a:ext cx="2253590" cy="255916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4324" y="952500"/>
            <a:ext cx="2562225" cy="523220"/>
          </a:xfrm>
          <a:prstGeom prst="rect">
            <a:avLst/>
          </a:prstGeom>
          <a:noFill/>
        </p:spPr>
        <p:txBody>
          <a:bodyPr wrap="square" rtlCol="0">
            <a:spAutoFit/>
          </a:bodyPr>
          <a:lstStyle/>
          <a:p>
            <a:r>
              <a:rPr lang="zh-CN" altLang="en-US" sz="2800" b="1" dirty="0" smtClean="0"/>
              <a:t>（二）滑轮</a:t>
            </a:r>
            <a:endParaRPr lang="zh-CN" altLang="en-US" sz="2800" b="1" dirty="0"/>
          </a:p>
        </p:txBody>
      </p:sp>
      <p:sp>
        <p:nvSpPr>
          <p:cNvPr id="3" name="TextBox 2"/>
          <p:cNvSpPr txBox="1"/>
          <p:nvPr/>
        </p:nvSpPr>
        <p:spPr>
          <a:xfrm>
            <a:off x="571500" y="1514475"/>
            <a:ext cx="11258550" cy="1384995"/>
          </a:xfrm>
          <a:prstGeom prst="rect">
            <a:avLst/>
          </a:prstGeom>
          <a:noFill/>
        </p:spPr>
        <p:txBody>
          <a:bodyPr wrap="square" rtlCol="0">
            <a:spAutoFit/>
          </a:bodyPr>
          <a:lstStyle/>
          <a:p>
            <a:pPr>
              <a:lnSpc>
                <a:spcPct val="150000"/>
              </a:lnSpc>
            </a:pPr>
            <a:r>
              <a:rPr lang="zh-CN" altLang="en-US" sz="2800" b="1" dirty="0" smtClean="0"/>
              <a:t>例</a:t>
            </a:r>
            <a:r>
              <a:rPr lang="en-US" altLang="zh-CN" sz="2800" b="1" dirty="0" smtClean="0"/>
              <a:t>1</a:t>
            </a:r>
            <a:r>
              <a:rPr lang="zh-CN" altLang="en-US" sz="2800" b="1" dirty="0" smtClean="0"/>
              <a:t>：如图所示，三个滑轮组成滑轮组，请用笔画线在图中画出使用该滑轮组时最省力的绕线方法</a:t>
            </a:r>
            <a:r>
              <a:rPr lang="en-US" sz="2800" b="1" dirty="0" smtClean="0"/>
              <a:t>. </a:t>
            </a:r>
            <a:endParaRPr lang="zh-CN" altLang="en-US" sz="2800" b="1" dirty="0"/>
          </a:p>
        </p:txBody>
      </p:sp>
      <p:pic>
        <p:nvPicPr>
          <p:cNvPr id="4" name="图片 3" descr="图片_x0020_322224279"/>
          <p:cNvPicPr/>
          <p:nvPr/>
        </p:nvPicPr>
        <p:blipFill>
          <a:blip r:embed="rId1"/>
          <a:stretch>
            <a:fillRect/>
          </a:stretch>
        </p:blipFill>
        <p:spPr>
          <a:xfrm>
            <a:off x="2385301" y="2931820"/>
            <a:ext cx="1443749" cy="3259430"/>
          </a:xfrm>
          <a:prstGeom prst="rect">
            <a:avLst/>
          </a:prstGeom>
        </p:spPr>
      </p:pic>
      <p:pic>
        <p:nvPicPr>
          <p:cNvPr id="5" name="图片 4" descr="图片_x0020_2085571248"/>
          <p:cNvPicPr/>
          <p:nvPr/>
        </p:nvPicPr>
        <p:blipFill>
          <a:blip r:embed="rId2"/>
          <a:stretch>
            <a:fillRect/>
          </a:stretch>
        </p:blipFill>
        <p:spPr>
          <a:xfrm>
            <a:off x="5347480" y="2998564"/>
            <a:ext cx="1453369" cy="31545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9574" y="1095375"/>
            <a:ext cx="11191875" cy="1384995"/>
          </a:xfrm>
          <a:prstGeom prst="rect">
            <a:avLst/>
          </a:prstGeom>
          <a:noFill/>
        </p:spPr>
        <p:txBody>
          <a:bodyPr wrap="square" rtlCol="0">
            <a:spAutoFit/>
          </a:bodyPr>
          <a:lstStyle/>
          <a:p>
            <a:pPr>
              <a:lnSpc>
                <a:spcPct val="150000"/>
              </a:lnSpc>
            </a:pPr>
            <a:r>
              <a:rPr lang="zh-CN" altLang="en-US" sz="2800" b="1" dirty="0" smtClean="0"/>
              <a:t>例</a:t>
            </a:r>
            <a:r>
              <a:rPr lang="en-US" altLang="zh-CN" sz="2800" b="1" dirty="0" smtClean="0"/>
              <a:t>2</a:t>
            </a:r>
            <a:r>
              <a:rPr lang="zh-CN" altLang="en-US" sz="2800" b="1" dirty="0" smtClean="0"/>
              <a:t>：用滑轮组拉出陷入泥中的汽车，在如图所示中画出最省力的绳子绕法。</a:t>
            </a:r>
            <a:r>
              <a:rPr lang="en-US" sz="2800" b="1" dirty="0" smtClean="0"/>
              <a:t> </a:t>
            </a:r>
            <a:endParaRPr lang="zh-CN" altLang="en-US" sz="2800" b="1" dirty="0"/>
          </a:p>
        </p:txBody>
      </p:sp>
      <p:pic>
        <p:nvPicPr>
          <p:cNvPr id="3" name="图片 2"/>
          <p:cNvPicPr/>
          <p:nvPr/>
        </p:nvPicPr>
        <p:blipFill>
          <a:blip r:embed="rId1"/>
          <a:stretch>
            <a:fillRect/>
          </a:stretch>
        </p:blipFill>
        <p:spPr>
          <a:xfrm>
            <a:off x="939114" y="2842184"/>
            <a:ext cx="3861486" cy="1405966"/>
          </a:xfrm>
          <a:prstGeom prst="rect">
            <a:avLst/>
          </a:prstGeom>
        </p:spPr>
      </p:pic>
      <p:pic>
        <p:nvPicPr>
          <p:cNvPr id="4" name="图片 3"/>
          <p:cNvPicPr/>
          <p:nvPr/>
        </p:nvPicPr>
        <p:blipFill>
          <a:blip r:embed="rId2"/>
          <a:stretch>
            <a:fillRect/>
          </a:stretch>
        </p:blipFill>
        <p:spPr>
          <a:xfrm>
            <a:off x="6135446" y="2675489"/>
            <a:ext cx="4456354" cy="16012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9100" y="971550"/>
            <a:ext cx="3657600" cy="523220"/>
          </a:xfrm>
          <a:prstGeom prst="rect">
            <a:avLst/>
          </a:prstGeom>
          <a:noFill/>
        </p:spPr>
        <p:txBody>
          <a:bodyPr wrap="square" rtlCol="0">
            <a:spAutoFit/>
          </a:bodyPr>
          <a:lstStyle/>
          <a:p>
            <a:r>
              <a:rPr lang="zh-CN" altLang="en-US" sz="2800" b="1" dirty="0" smtClean="0"/>
              <a:t>（三）力的示意图</a:t>
            </a:r>
            <a:endParaRPr lang="zh-CN" altLang="en-US" sz="2800" b="1" dirty="0"/>
          </a:p>
        </p:txBody>
      </p:sp>
      <p:pic>
        <p:nvPicPr>
          <p:cNvPr id="175106" name="图片 520" descr="21世纪教育网 -- 中国最大型、最专业的中小学教育资源门户网站"/>
          <p:cNvPicPr>
            <a:picLocks noChangeAspect="1" noChangeArrowheads="1"/>
          </p:cNvPicPr>
          <p:nvPr/>
        </p:nvPicPr>
        <p:blipFill>
          <a:blip r:embed="rId1"/>
          <a:srcRect r="1427" b="2191"/>
          <a:stretch>
            <a:fillRect/>
          </a:stretch>
        </p:blipFill>
        <p:spPr bwMode="auto">
          <a:xfrm>
            <a:off x="1036638" y="3506787"/>
            <a:ext cx="2720832" cy="1760538"/>
          </a:xfrm>
          <a:prstGeom prst="rect">
            <a:avLst/>
          </a:prstGeom>
          <a:noFill/>
          <a:ln w="9525">
            <a:noFill/>
            <a:miter lim="800000"/>
            <a:headEnd/>
            <a:tailEnd/>
          </a:ln>
        </p:spPr>
      </p:pic>
      <p:sp>
        <p:nvSpPr>
          <p:cNvPr id="4" name="TextBox 3"/>
          <p:cNvSpPr txBox="1"/>
          <p:nvPr/>
        </p:nvSpPr>
        <p:spPr>
          <a:xfrm>
            <a:off x="666749" y="1609725"/>
            <a:ext cx="10315576" cy="1661993"/>
          </a:xfrm>
          <a:prstGeom prst="rect">
            <a:avLst/>
          </a:prstGeom>
          <a:noFill/>
        </p:spPr>
        <p:txBody>
          <a:bodyPr wrap="square" rtlCol="0">
            <a:spAutoFit/>
          </a:bodyPr>
          <a:lstStyle/>
          <a:p>
            <a:pPr>
              <a:lnSpc>
                <a:spcPct val="150000"/>
              </a:lnSpc>
            </a:pPr>
            <a:r>
              <a:rPr lang="zh-CN" altLang="en-US" sz="2800" b="1" dirty="0" smtClean="0"/>
              <a:t>例</a:t>
            </a:r>
            <a:r>
              <a:rPr lang="en-US" altLang="zh-CN" sz="2800" b="1" dirty="0" smtClean="0"/>
              <a:t>1</a:t>
            </a:r>
            <a:r>
              <a:rPr lang="zh-CN" altLang="en-US" sz="2800" b="1" dirty="0" smtClean="0"/>
              <a:t>：</a:t>
            </a:r>
            <a:r>
              <a:rPr lang="en-US" sz="2800" b="1" dirty="0" smtClean="0"/>
              <a:t> </a:t>
            </a:r>
            <a:r>
              <a:rPr lang="zh-CN" altLang="en-US" sz="2800" b="1" dirty="0" smtClean="0"/>
              <a:t>（泰安中考）如图所示，一木块静止在斜面上，请画出木块所受重力的示意图．</a:t>
            </a:r>
            <a:endParaRPr lang="zh-CN" altLang="en-US" sz="2800" b="1" dirty="0" smtClean="0"/>
          </a:p>
          <a:p>
            <a:endParaRPr lang="zh-CN" altLang="en-US" dirty="0"/>
          </a:p>
        </p:txBody>
      </p:sp>
      <p:pic>
        <p:nvPicPr>
          <p:cNvPr id="175107" name="图片 521" descr="21世纪教育网 -- 中国最大型、最专业的中小学教育资源门户网站"/>
          <p:cNvPicPr>
            <a:picLocks noChangeAspect="1" noChangeArrowheads="1"/>
          </p:cNvPicPr>
          <p:nvPr/>
        </p:nvPicPr>
        <p:blipFill>
          <a:blip r:embed="rId2"/>
          <a:srcRect r="1482" b="1662"/>
          <a:stretch>
            <a:fillRect/>
          </a:stretch>
        </p:blipFill>
        <p:spPr bwMode="auto">
          <a:xfrm>
            <a:off x="4830763" y="3506787"/>
            <a:ext cx="2646362" cy="235766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5107"/>
                                        </p:tgtEl>
                                        <p:attrNameLst>
                                          <p:attrName>style.visibility</p:attrName>
                                        </p:attrNameLst>
                                      </p:cBhvr>
                                      <p:to>
                                        <p:strVal val="visible"/>
                                      </p:to>
                                    </p:set>
                                    <p:animEffect transition="in" filter="wipe(down)">
                                      <p:cBhvr>
                                        <p:cTn id="7" dur="500"/>
                                        <p:tgtEl>
                                          <p:spTgt spid="175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9099" y="1114425"/>
            <a:ext cx="11153776" cy="2308324"/>
          </a:xfrm>
          <a:prstGeom prst="rect">
            <a:avLst/>
          </a:prstGeom>
          <a:noFill/>
        </p:spPr>
        <p:txBody>
          <a:bodyPr wrap="square" rtlCol="0">
            <a:spAutoFit/>
          </a:bodyPr>
          <a:lstStyle/>
          <a:p>
            <a:pPr>
              <a:lnSpc>
                <a:spcPct val="150000"/>
              </a:lnSpc>
            </a:pPr>
            <a:r>
              <a:rPr lang="zh-CN" altLang="en-US" sz="2800" b="1" dirty="0" smtClean="0"/>
              <a:t>例</a:t>
            </a:r>
            <a:r>
              <a:rPr lang="en-US" altLang="zh-CN" sz="2800" b="1" dirty="0" smtClean="0"/>
              <a:t>2</a:t>
            </a:r>
            <a:r>
              <a:rPr lang="zh-CN" altLang="en-US" sz="2800" b="1" dirty="0" smtClean="0"/>
              <a:t>： （聊城中考）如图所示．一块橡皮放在水平放置的文具盒上，并随文具盒一起向左做匀速自线运动，请在图中作出橡皮所受力的示意图。</a:t>
            </a:r>
            <a:endParaRPr lang="zh-CN" altLang="en-US" sz="2800" b="1" dirty="0" smtClean="0"/>
          </a:p>
          <a:p>
            <a:endParaRPr lang="zh-CN" altLang="en-US" dirty="0"/>
          </a:p>
        </p:txBody>
      </p:sp>
      <p:pic>
        <p:nvPicPr>
          <p:cNvPr id="176130" name="图片 15" descr="21世纪教育网 -- 中国最大型、最专业的中小学教育资源门户网站"/>
          <p:cNvPicPr>
            <a:picLocks noChangeAspect="1" noChangeArrowheads="1"/>
          </p:cNvPicPr>
          <p:nvPr/>
        </p:nvPicPr>
        <p:blipFill>
          <a:blip r:embed="rId1"/>
          <a:srcRect/>
          <a:stretch>
            <a:fillRect/>
          </a:stretch>
        </p:blipFill>
        <p:spPr bwMode="auto">
          <a:xfrm>
            <a:off x="6438899" y="3067050"/>
            <a:ext cx="4171951" cy="2174364"/>
          </a:xfrm>
          <a:prstGeom prst="rect">
            <a:avLst/>
          </a:prstGeom>
          <a:noFill/>
          <a:ln w="9525">
            <a:noFill/>
            <a:miter lim="800000"/>
            <a:headEnd/>
            <a:tailEnd/>
          </a:ln>
        </p:spPr>
      </p:pic>
      <p:pic>
        <p:nvPicPr>
          <p:cNvPr id="176131" name="图片 14" descr="21世纪教育网 -- 中国最大型、最专业的中小学教育资源门户网站"/>
          <p:cNvPicPr>
            <a:picLocks noChangeAspect="1" noChangeArrowheads="1"/>
          </p:cNvPicPr>
          <p:nvPr/>
        </p:nvPicPr>
        <p:blipFill>
          <a:blip r:embed="rId2"/>
          <a:srcRect/>
          <a:stretch>
            <a:fillRect/>
          </a:stretch>
        </p:blipFill>
        <p:spPr bwMode="auto">
          <a:xfrm>
            <a:off x="504825" y="3305175"/>
            <a:ext cx="4695472" cy="1666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6130"/>
                                        </p:tgtEl>
                                        <p:attrNameLst>
                                          <p:attrName>style.visibility</p:attrName>
                                        </p:attrNameLst>
                                      </p:cBhvr>
                                      <p:to>
                                        <p:strVal val="visible"/>
                                      </p:to>
                                    </p:set>
                                    <p:animEffect transition="in" filter="wipe(down)">
                                      <p:cBhvr>
                                        <p:cTn id="7" dur="500"/>
                                        <p:tgtEl>
                                          <p:spTgt spid="176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9099" y="1076325"/>
            <a:ext cx="11363326" cy="1384995"/>
          </a:xfrm>
          <a:prstGeom prst="rect">
            <a:avLst/>
          </a:prstGeom>
          <a:noFill/>
        </p:spPr>
        <p:txBody>
          <a:bodyPr wrap="square" rtlCol="0">
            <a:spAutoFit/>
          </a:bodyPr>
          <a:lstStyle/>
          <a:p>
            <a:pPr fontAlgn="ctr">
              <a:lnSpc>
                <a:spcPct val="150000"/>
              </a:lnSpc>
            </a:pPr>
            <a:r>
              <a:rPr lang="zh-CN" altLang="en-US" sz="2800" b="1" dirty="0" smtClean="0"/>
              <a:t>例</a:t>
            </a:r>
            <a:r>
              <a:rPr lang="en-US" altLang="zh-CN" sz="2800" b="1" dirty="0" smtClean="0"/>
              <a:t>3</a:t>
            </a:r>
            <a:r>
              <a:rPr lang="zh-CN" altLang="en-US" sz="2800" b="1" dirty="0" smtClean="0"/>
              <a:t>： （遵义中考）将一个地球仪放在水平桌面上，请在图中画出地球仪所受力的示意图，</a:t>
            </a:r>
            <a:r>
              <a:rPr lang="en-US" sz="2800" b="1" dirty="0" smtClean="0"/>
              <a:t>O</a:t>
            </a:r>
            <a:r>
              <a:rPr lang="zh-CN" altLang="en-US" sz="2800" b="1" dirty="0" smtClean="0"/>
              <a:t>为地球仪的重心．</a:t>
            </a:r>
            <a:endParaRPr lang="zh-CN" altLang="en-US" sz="2800" b="1" dirty="0" smtClean="0"/>
          </a:p>
        </p:txBody>
      </p:sp>
      <p:pic>
        <p:nvPicPr>
          <p:cNvPr id="177154" name="Picture 2"/>
          <p:cNvPicPr>
            <a:picLocks noChangeAspect="1" noChangeArrowheads="1"/>
          </p:cNvPicPr>
          <p:nvPr/>
        </p:nvPicPr>
        <p:blipFill>
          <a:blip r:embed="rId1"/>
          <a:srcRect/>
          <a:stretch>
            <a:fillRect/>
          </a:stretch>
        </p:blipFill>
        <p:spPr bwMode="auto">
          <a:xfrm>
            <a:off x="1190624" y="2794000"/>
            <a:ext cx="2409825" cy="2952036"/>
          </a:xfrm>
          <a:prstGeom prst="rect">
            <a:avLst/>
          </a:prstGeom>
          <a:noFill/>
          <a:ln w="9525">
            <a:noFill/>
            <a:miter lim="800000"/>
            <a:headEnd/>
            <a:tailEnd/>
          </a:ln>
        </p:spPr>
      </p:pic>
      <p:pic>
        <p:nvPicPr>
          <p:cNvPr id="177155" name="图片 4" descr="21世纪教育网 -- 中国最大型、最专业的中小学教育资源门户网站">
            <a:hlinkClick r:id="rId2"/>
          </p:cNvPr>
          <p:cNvPicPr>
            <a:picLocks noChangeAspect="1" noChangeArrowheads="1"/>
          </p:cNvPicPr>
          <p:nvPr/>
        </p:nvPicPr>
        <p:blipFill>
          <a:blip r:embed="rId3"/>
          <a:srcRect r="1964" b="1315"/>
          <a:stretch>
            <a:fillRect/>
          </a:stretch>
        </p:blipFill>
        <p:spPr bwMode="auto">
          <a:xfrm>
            <a:off x="5292725" y="2554287"/>
            <a:ext cx="2174875" cy="32646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7155"/>
                                        </p:tgtEl>
                                        <p:attrNameLst>
                                          <p:attrName>style.visibility</p:attrName>
                                        </p:attrNameLst>
                                      </p:cBhvr>
                                      <p:to>
                                        <p:strVal val="visible"/>
                                      </p:to>
                                    </p:set>
                                    <p:animEffect transition="in" filter="wipe(down)">
                                      <p:cBhvr>
                                        <p:cTn id="7" dur="500"/>
                                        <p:tgtEl>
                                          <p:spTgt spid="177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1" y="1009650"/>
            <a:ext cx="11287124" cy="1661993"/>
          </a:xfrm>
          <a:prstGeom prst="rect">
            <a:avLst/>
          </a:prstGeom>
          <a:noFill/>
        </p:spPr>
        <p:txBody>
          <a:bodyPr wrap="square" rtlCol="0">
            <a:spAutoFit/>
          </a:bodyPr>
          <a:lstStyle/>
          <a:p>
            <a:pPr>
              <a:lnSpc>
                <a:spcPct val="150000"/>
              </a:lnSpc>
            </a:pPr>
            <a:r>
              <a:rPr lang="zh-CN" altLang="en-US" sz="2800" b="1" dirty="0" smtClean="0"/>
              <a:t>例</a:t>
            </a:r>
            <a:r>
              <a:rPr lang="en-US" altLang="zh-CN" sz="2800" b="1" dirty="0" smtClean="0"/>
              <a:t>4</a:t>
            </a:r>
            <a:r>
              <a:rPr lang="zh-CN" altLang="en-US" sz="2800" b="1" dirty="0" smtClean="0"/>
              <a:t>： （贵港中考）如图所示，两个悬挂着的带相同电荷的小球</a:t>
            </a:r>
            <a:r>
              <a:rPr lang="en-US" sz="2800" b="1" dirty="0" smtClean="0"/>
              <a:t>A</a:t>
            </a:r>
            <a:r>
              <a:rPr lang="zh-CN" altLang="en-US" sz="2800" b="1" dirty="0" smtClean="0"/>
              <a:t>和</a:t>
            </a:r>
            <a:r>
              <a:rPr lang="en-US" sz="2800" b="1" dirty="0" smtClean="0"/>
              <a:t>B</a:t>
            </a:r>
            <a:r>
              <a:rPr lang="zh-CN" altLang="en-US" sz="2800" b="1" dirty="0" smtClean="0"/>
              <a:t>处于静止，请画出小球</a:t>
            </a:r>
            <a:r>
              <a:rPr lang="en-US" sz="2800" b="1" dirty="0" smtClean="0"/>
              <a:t>A</a:t>
            </a:r>
            <a:r>
              <a:rPr lang="zh-CN" altLang="en-US" sz="2800" b="1" dirty="0" smtClean="0"/>
              <a:t>所受到的力的示意图．</a:t>
            </a:r>
            <a:r>
              <a:rPr lang="en-US" sz="2800" b="1" dirty="0" smtClean="0"/>
              <a:t>     </a:t>
            </a:r>
            <a:endParaRPr lang="zh-CN" altLang="en-US" sz="2800" b="1" dirty="0" smtClean="0"/>
          </a:p>
          <a:p>
            <a:endParaRPr lang="zh-CN" altLang="en-US" dirty="0"/>
          </a:p>
        </p:txBody>
      </p:sp>
      <p:pic>
        <p:nvPicPr>
          <p:cNvPr id="178178" name="图片 10" descr="21世纪教育网 -- 中国最大型、最专业的中小学教育资源门户网站"/>
          <p:cNvPicPr>
            <a:picLocks noChangeAspect="1" noChangeArrowheads="1"/>
          </p:cNvPicPr>
          <p:nvPr/>
        </p:nvPicPr>
        <p:blipFill>
          <a:blip r:embed="rId1"/>
          <a:srcRect r="1318" b="1454"/>
          <a:stretch>
            <a:fillRect/>
          </a:stretch>
        </p:blipFill>
        <p:spPr bwMode="auto">
          <a:xfrm>
            <a:off x="1893888" y="2879725"/>
            <a:ext cx="2639818" cy="2778125"/>
          </a:xfrm>
          <a:prstGeom prst="rect">
            <a:avLst/>
          </a:prstGeom>
          <a:noFill/>
          <a:ln w="9525">
            <a:noFill/>
            <a:miter lim="800000"/>
            <a:headEnd/>
            <a:tailEnd/>
          </a:ln>
        </p:spPr>
      </p:pic>
      <p:pic>
        <p:nvPicPr>
          <p:cNvPr id="178179" name="图片 12" descr="21世纪教育网 -- 中国最大型、最专业的中小学教育资源门户网站">
            <a:hlinkClick r:id="rId2"/>
          </p:cNvPr>
          <p:cNvPicPr>
            <a:picLocks noChangeAspect="1" noChangeArrowheads="1"/>
          </p:cNvPicPr>
          <p:nvPr/>
        </p:nvPicPr>
        <p:blipFill>
          <a:blip r:embed="rId3"/>
          <a:srcRect r="978" b="887"/>
          <a:stretch>
            <a:fillRect/>
          </a:stretch>
        </p:blipFill>
        <p:spPr bwMode="auto">
          <a:xfrm>
            <a:off x="5559424" y="3067050"/>
            <a:ext cx="2860675" cy="316376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8179"/>
                                        </p:tgtEl>
                                        <p:attrNameLst>
                                          <p:attrName>style.visibility</p:attrName>
                                        </p:attrNameLst>
                                      </p:cBhvr>
                                      <p:to>
                                        <p:strVal val="visible"/>
                                      </p:to>
                                    </p:set>
                                    <p:animEffect transition="in" filter="wipe(down)">
                                      <p:cBhvr>
                                        <p:cTn id="7" dur="500"/>
                                        <p:tgtEl>
                                          <p:spTgt spid="178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0075" y="1057275"/>
            <a:ext cx="11125200" cy="2308324"/>
          </a:xfrm>
          <a:prstGeom prst="rect">
            <a:avLst/>
          </a:prstGeom>
          <a:noFill/>
        </p:spPr>
        <p:txBody>
          <a:bodyPr wrap="square" rtlCol="0">
            <a:spAutoFit/>
          </a:bodyPr>
          <a:lstStyle/>
          <a:p>
            <a:pPr>
              <a:lnSpc>
                <a:spcPct val="150000"/>
              </a:lnSpc>
            </a:pPr>
            <a:r>
              <a:rPr lang="zh-CN" altLang="en-US" sz="2800" b="1" dirty="0" smtClean="0"/>
              <a:t>练习：</a:t>
            </a:r>
            <a:r>
              <a:rPr lang="en-US" altLang="zh-CN" sz="2800" b="1" dirty="0" smtClean="0"/>
              <a:t>1</a:t>
            </a:r>
            <a:r>
              <a:rPr lang="zh-CN" altLang="en-US" sz="2800" b="1" dirty="0" smtClean="0"/>
              <a:t>、如图，小翔站在滑板车上水平向左运动，不再蹬地后，最终会停止下来。将小翔和滑板车看作一个物体，请画出此过程中该物体所受力的示意图（力的作用点画在重心</a:t>
            </a:r>
            <a:r>
              <a:rPr lang="en-US" sz="2800" b="1" dirty="0" smtClean="0"/>
              <a:t>O</a:t>
            </a:r>
            <a:r>
              <a:rPr lang="zh-CN" altLang="en-US" sz="2800" b="1" dirty="0" smtClean="0"/>
              <a:t>点上）。</a:t>
            </a:r>
            <a:r>
              <a:rPr lang="en-US" sz="2800" b="1" dirty="0" smtClean="0"/>
              <a:t>  </a:t>
            </a:r>
            <a:endParaRPr lang="zh-CN" altLang="en-US" sz="2800" b="1" dirty="0" smtClean="0"/>
          </a:p>
          <a:p>
            <a:endParaRPr lang="zh-CN" altLang="en-US" dirty="0"/>
          </a:p>
        </p:txBody>
      </p:sp>
      <p:pic>
        <p:nvPicPr>
          <p:cNvPr id="3" name="图片 2"/>
          <p:cNvPicPr/>
          <p:nvPr/>
        </p:nvPicPr>
        <p:blipFill>
          <a:blip r:embed="rId1"/>
          <a:stretch>
            <a:fillRect/>
          </a:stretch>
        </p:blipFill>
        <p:spPr>
          <a:xfrm>
            <a:off x="1413293" y="3313708"/>
            <a:ext cx="2758657" cy="2667991"/>
          </a:xfrm>
          <a:prstGeom prst="rect">
            <a:avLst/>
          </a:prstGeom>
        </p:spPr>
      </p:pic>
      <p:pic>
        <p:nvPicPr>
          <p:cNvPr id="4" name="图片 3"/>
          <p:cNvPicPr/>
          <p:nvPr/>
        </p:nvPicPr>
        <p:blipFill>
          <a:blip r:embed="rId2"/>
          <a:stretch>
            <a:fillRect/>
          </a:stretch>
        </p:blipFill>
        <p:spPr>
          <a:xfrm>
            <a:off x="5104097" y="3213398"/>
            <a:ext cx="2563527" cy="27587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1024" y="1085850"/>
            <a:ext cx="11029951" cy="1311193"/>
          </a:xfrm>
          <a:prstGeom prst="rect">
            <a:avLst/>
          </a:prstGeom>
          <a:noFill/>
        </p:spPr>
        <p:txBody>
          <a:bodyPr wrap="square" rtlCol="0">
            <a:spAutoFit/>
          </a:bodyPr>
          <a:lstStyle/>
          <a:p>
            <a:pPr>
              <a:lnSpc>
                <a:spcPct val="150000"/>
              </a:lnSpc>
            </a:pPr>
            <a:r>
              <a:rPr lang="en-US" altLang="zh-CN" sz="2800" b="1" dirty="0" smtClean="0"/>
              <a:t>2</a:t>
            </a:r>
            <a:r>
              <a:rPr lang="zh-CN" altLang="en-US" sz="2800" b="1" dirty="0" smtClean="0"/>
              <a:t>、如图是小明起跑时的背景，请画出小明所受重力（点</a:t>
            </a:r>
            <a:r>
              <a:rPr lang="en-US" sz="2800" b="1" dirty="0" smtClean="0"/>
              <a:t>O</a:t>
            </a:r>
            <a:r>
              <a:rPr lang="zh-CN" altLang="en-US" sz="2800" b="1" dirty="0" smtClean="0"/>
              <a:t>为重心）和右脚所受摩擦力的示意图。</a:t>
            </a:r>
            <a:r>
              <a:rPr lang="en-US" sz="2800" b="1" dirty="0" smtClean="0"/>
              <a:t> </a:t>
            </a:r>
            <a:endParaRPr lang="zh-CN" altLang="en-US" sz="2800" b="1" dirty="0"/>
          </a:p>
        </p:txBody>
      </p:sp>
      <p:pic>
        <p:nvPicPr>
          <p:cNvPr id="3" name="图片 2" descr="图片_x0020_100019"/>
          <p:cNvPicPr/>
          <p:nvPr/>
        </p:nvPicPr>
        <p:blipFill>
          <a:blip r:embed="rId1"/>
          <a:stretch>
            <a:fillRect/>
          </a:stretch>
        </p:blipFill>
        <p:spPr>
          <a:xfrm>
            <a:off x="1170248" y="2660846"/>
            <a:ext cx="2277802" cy="2358829"/>
          </a:xfrm>
          <a:prstGeom prst="rect">
            <a:avLst/>
          </a:prstGeom>
        </p:spPr>
      </p:pic>
      <p:pic>
        <p:nvPicPr>
          <p:cNvPr id="4" name="图片 3" descr="图片_x0020_100020"/>
          <p:cNvPicPr/>
          <p:nvPr/>
        </p:nvPicPr>
        <p:blipFill>
          <a:blip r:embed="rId2"/>
          <a:stretch>
            <a:fillRect/>
          </a:stretch>
        </p:blipFill>
        <p:spPr>
          <a:xfrm>
            <a:off x="5184755" y="2793955"/>
            <a:ext cx="2482870" cy="2387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0050" y="990600"/>
            <a:ext cx="2609850" cy="523220"/>
          </a:xfrm>
          <a:prstGeom prst="rect">
            <a:avLst/>
          </a:prstGeom>
          <a:noFill/>
        </p:spPr>
        <p:txBody>
          <a:bodyPr wrap="square" rtlCol="0">
            <a:spAutoFit/>
          </a:bodyPr>
          <a:lstStyle/>
          <a:p>
            <a:r>
              <a:rPr lang="zh-CN" altLang="en-US" sz="2800" b="1" dirty="0" smtClean="0"/>
              <a:t>三、电学</a:t>
            </a:r>
            <a:endParaRPr lang="zh-CN" altLang="en-US" sz="2800" b="1" dirty="0"/>
          </a:p>
        </p:txBody>
      </p:sp>
      <p:sp>
        <p:nvSpPr>
          <p:cNvPr id="3" name="TextBox 2"/>
          <p:cNvSpPr txBox="1"/>
          <p:nvPr/>
        </p:nvSpPr>
        <p:spPr>
          <a:xfrm>
            <a:off x="190500" y="1571625"/>
            <a:ext cx="3143250" cy="523220"/>
          </a:xfrm>
          <a:prstGeom prst="rect">
            <a:avLst/>
          </a:prstGeom>
          <a:noFill/>
        </p:spPr>
        <p:txBody>
          <a:bodyPr wrap="square" rtlCol="0">
            <a:spAutoFit/>
          </a:bodyPr>
          <a:lstStyle/>
          <a:p>
            <a:r>
              <a:rPr lang="zh-CN" altLang="en-US" sz="2800" b="1" dirty="0" smtClean="0"/>
              <a:t>（一）连接电路</a:t>
            </a:r>
            <a:endParaRPr lang="zh-CN" altLang="en-US" sz="2800" b="1" dirty="0" smtClean="0"/>
          </a:p>
        </p:txBody>
      </p:sp>
      <p:sp>
        <p:nvSpPr>
          <p:cNvPr id="179201" name="Rectangle 1"/>
          <p:cNvSpPr>
            <a:spLocks noChangeArrowheads="1"/>
          </p:cNvSpPr>
          <p:nvPr/>
        </p:nvSpPr>
        <p:spPr bwMode="auto">
          <a:xfrm>
            <a:off x="485775" y="2133600"/>
            <a:ext cx="10825399"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ctr" latinLnBrk="0" hangingPunct="1">
              <a:lnSpc>
                <a:spcPct val="100000"/>
              </a:lnSpc>
              <a:spcBef>
                <a:spcPct val="0"/>
              </a:spcBef>
              <a:spcAft>
                <a:spcPct val="0"/>
              </a:spcAft>
              <a:buClrTx/>
              <a:buSzTx/>
              <a:buFontTx/>
              <a:buNone/>
            </a:pP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例</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smtClean="0">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兰州中考</a:t>
            </a:r>
            <a:r>
              <a:rPr lang="zh-CN" altLang="en-US" sz="2800" b="1" dirty="0" smtClean="0">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根据电路图，以笔画线代替导线连接实物电路．</a:t>
            </a:r>
            <a:endParaRPr kumimoji="0" lang="zh-CN" altLang="en-US"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79202" name="Picture 2"/>
          <p:cNvPicPr>
            <a:picLocks noChangeAspect="1" noChangeArrowheads="1"/>
          </p:cNvPicPr>
          <p:nvPr/>
        </p:nvPicPr>
        <p:blipFill>
          <a:blip r:embed="rId1"/>
          <a:srcRect t="2705" r="34091"/>
          <a:stretch>
            <a:fillRect/>
          </a:stretch>
        </p:blipFill>
        <p:spPr bwMode="auto">
          <a:xfrm>
            <a:off x="949325" y="3028950"/>
            <a:ext cx="5080081" cy="2305050"/>
          </a:xfrm>
          <a:prstGeom prst="rect">
            <a:avLst/>
          </a:prstGeom>
          <a:noFill/>
          <a:ln w="9525">
            <a:noFill/>
            <a:miter lim="800000"/>
            <a:headEnd/>
            <a:tailEnd/>
          </a:ln>
        </p:spPr>
      </p:pic>
      <p:pic>
        <p:nvPicPr>
          <p:cNvPr id="179203" name="图片 645" descr="21世纪教育网 -- 中国最大型、最专业的中小学教育资源门户网站">
            <a:hlinkClick r:id="rId2"/>
          </p:cNvPr>
          <p:cNvPicPr>
            <a:picLocks noChangeAspect="1" noChangeArrowheads="1"/>
          </p:cNvPicPr>
          <p:nvPr/>
        </p:nvPicPr>
        <p:blipFill>
          <a:blip r:embed="rId3"/>
          <a:srcRect r="780" b="890"/>
          <a:stretch>
            <a:fillRect/>
          </a:stretch>
        </p:blipFill>
        <p:spPr bwMode="auto">
          <a:xfrm>
            <a:off x="6915149" y="2981325"/>
            <a:ext cx="2695575" cy="235862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9203"/>
                                        </p:tgtEl>
                                        <p:attrNameLst>
                                          <p:attrName>style.visibility</p:attrName>
                                        </p:attrNameLst>
                                      </p:cBhvr>
                                      <p:to>
                                        <p:strVal val="visible"/>
                                      </p:to>
                                    </p:set>
                                    <p:animEffect transition="in" filter="wipe(down)">
                                      <p:cBhvr>
                                        <p:cTn id="7" dur="500"/>
                                        <p:tgtEl>
                                          <p:spTgt spid="179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知识讲解</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pic>
        <p:nvPicPr>
          <p:cNvPr id="14386" name="图片 18" descr="学科网(www.zxxk.com)--教育资源门户，提供试卷、教案、课件、论文、素材及各类教学资源下载，还有大量而丰富的教学相关资讯！"/>
          <p:cNvPicPr>
            <a:picLocks noChangeAspect="1" noChangeArrowheads="1"/>
          </p:cNvPicPr>
          <p:nvPr/>
        </p:nvPicPr>
        <p:blipFill>
          <a:blip r:embed="rId1" cstate="print"/>
          <a:srcRect/>
          <a:stretch>
            <a:fillRect/>
          </a:stretch>
        </p:blipFill>
        <p:spPr bwMode="auto">
          <a:xfrm>
            <a:off x="0" y="457200"/>
            <a:ext cx="15875" cy="15875"/>
          </a:xfrm>
          <a:prstGeom prst="rect">
            <a:avLst/>
          </a:prstGeom>
          <a:noFill/>
        </p:spPr>
      </p:pic>
      <p:pic>
        <p:nvPicPr>
          <p:cNvPr id="14337" name="图片 19" descr="学科网(www.zxxk.com)--教育资源门户，提供试卷、教案、课件、论文、素材及各类教学资源下载，还有大量而丰富的教学相关资讯！"/>
          <p:cNvPicPr>
            <a:picLocks noChangeAspect="1" noChangeArrowheads="1"/>
          </p:cNvPicPr>
          <p:nvPr/>
        </p:nvPicPr>
        <p:blipFill>
          <a:blip r:embed="rId1" cstate="print"/>
          <a:srcRect/>
          <a:stretch>
            <a:fillRect/>
          </a:stretch>
        </p:blipFill>
        <p:spPr bwMode="auto">
          <a:xfrm>
            <a:off x="0" y="473075"/>
            <a:ext cx="15875" cy="15875"/>
          </a:xfrm>
          <a:prstGeom prst="rect">
            <a:avLst/>
          </a:prstGeom>
          <a:noFill/>
        </p:spPr>
      </p:pic>
      <p:pic>
        <p:nvPicPr>
          <p:cNvPr id="44034" name="Picture 2"/>
          <p:cNvPicPr>
            <a:picLocks noChangeAspect="1" noChangeArrowheads="1"/>
          </p:cNvPicPr>
          <p:nvPr/>
        </p:nvPicPr>
        <p:blipFill>
          <a:blip r:embed="rId2"/>
          <a:srcRect/>
          <a:stretch>
            <a:fillRect/>
          </a:stretch>
        </p:blipFill>
        <p:spPr bwMode="auto">
          <a:xfrm>
            <a:off x="0" y="457200"/>
            <a:ext cx="9525" cy="38100"/>
          </a:xfrm>
          <a:prstGeom prst="rect">
            <a:avLst/>
          </a:prstGeom>
          <a:noFill/>
        </p:spPr>
      </p:pic>
      <p:pic>
        <p:nvPicPr>
          <p:cNvPr id="44033" name="Picture 1"/>
          <p:cNvPicPr>
            <a:picLocks noChangeAspect="1" noChangeArrowheads="1"/>
          </p:cNvPicPr>
          <p:nvPr/>
        </p:nvPicPr>
        <p:blipFill>
          <a:blip r:embed="rId2"/>
          <a:srcRect/>
          <a:stretch>
            <a:fillRect/>
          </a:stretch>
        </p:blipFill>
        <p:spPr bwMode="auto">
          <a:xfrm>
            <a:off x="0" y="495300"/>
            <a:ext cx="9525" cy="38100"/>
          </a:xfrm>
          <a:prstGeom prst="rect">
            <a:avLst/>
          </a:prstGeom>
          <a:noFill/>
        </p:spPr>
      </p:pic>
      <p:sp>
        <p:nvSpPr>
          <p:cNvPr id="13" name="矩形 12"/>
          <p:cNvSpPr/>
          <p:nvPr/>
        </p:nvSpPr>
        <p:spPr>
          <a:xfrm>
            <a:off x="495289" y="1069181"/>
            <a:ext cx="2709396" cy="738664"/>
          </a:xfrm>
          <a:prstGeom prst="rect">
            <a:avLst/>
          </a:prstGeom>
        </p:spPr>
        <p:txBody>
          <a:bodyPr wrap="none">
            <a:spAutoFit/>
          </a:bodyPr>
          <a:lstStyle/>
          <a:p>
            <a:pPr>
              <a:lnSpc>
                <a:spcPct val="150000"/>
              </a:lnSpc>
            </a:pPr>
            <a:r>
              <a:rPr lang="zh-CN" altLang="en-US" sz="2800" b="1" dirty="0" smtClean="0"/>
              <a:t>一、光学作图题</a:t>
            </a:r>
            <a:endParaRPr lang="en-US" altLang="zh-CN" sz="2800" b="1" dirty="0" smtClean="0"/>
          </a:p>
        </p:txBody>
      </p:sp>
      <p:sp>
        <p:nvSpPr>
          <p:cNvPr id="14" name="TextBox 13"/>
          <p:cNvSpPr txBox="1"/>
          <p:nvPr/>
        </p:nvSpPr>
        <p:spPr>
          <a:xfrm>
            <a:off x="257175" y="1704975"/>
            <a:ext cx="3124200" cy="523220"/>
          </a:xfrm>
          <a:prstGeom prst="rect">
            <a:avLst/>
          </a:prstGeom>
          <a:noFill/>
        </p:spPr>
        <p:txBody>
          <a:bodyPr wrap="square" rtlCol="0">
            <a:spAutoFit/>
          </a:bodyPr>
          <a:lstStyle/>
          <a:p>
            <a:r>
              <a:rPr lang="zh-CN" altLang="en-US" sz="2800" b="1" dirty="0" smtClean="0"/>
              <a:t>（一）光的反射</a:t>
            </a:r>
            <a:endParaRPr lang="zh-CN" altLang="en-US" sz="2800" b="1" dirty="0" smtClean="0"/>
          </a:p>
        </p:txBody>
      </p:sp>
      <p:sp>
        <p:nvSpPr>
          <p:cNvPr id="17409" name="Rectangle 1"/>
          <p:cNvSpPr>
            <a:spLocks noChangeArrowheads="1"/>
          </p:cNvSpPr>
          <p:nvPr/>
        </p:nvSpPr>
        <p:spPr bwMode="auto">
          <a:xfrm>
            <a:off x="476251" y="2314575"/>
            <a:ext cx="11163299"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altLang="en-US"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例</a:t>
            </a:r>
            <a:r>
              <a:rPr kumimoji="0" lang="en-US" altLang="zh-CN"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、（东营中考）</a:t>
            </a:r>
            <a:r>
              <a:rPr kumimoji="0" lang="zh-CN" altLang="en-US" sz="2800" b="1" u="none" strike="noStrike" cap="none" normalizeH="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3"/>
              </a:rPr>
              <a:t>如图所</a:t>
            </a:r>
            <a:r>
              <a:rPr kumimoji="0" lang="zh-CN" altLang="en-US"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示，护林员利用一块平面镜使此时的太阳光水平射向山洞中 </a:t>
            </a:r>
            <a:r>
              <a:rPr kumimoji="0" lang="en-US" altLang="zh-CN"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P </a:t>
            </a:r>
            <a:r>
              <a:rPr kumimoji="0" lang="zh-CN" altLang="en-US"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点，请你 通过作图标出平面镜的位置，并标出反射角的度数。</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17410" name="Group 2"/>
          <p:cNvGrpSpPr/>
          <p:nvPr/>
        </p:nvGrpSpPr>
        <p:grpSpPr bwMode="auto">
          <a:xfrm>
            <a:off x="1200150" y="4549775"/>
            <a:ext cx="2628900" cy="1660525"/>
            <a:chOff x="907" y="1475"/>
            <a:chExt cx="2959" cy="1881"/>
          </a:xfrm>
        </p:grpSpPr>
        <p:grpSp>
          <p:nvGrpSpPr>
            <p:cNvPr id="17411" name="组合 101" descr="学科网(www.zxxk.com)--教育资源门户，提供试卷、教案、课件、论文、素材及各类教学资源下载，还有大量而丰富的教学相关资讯！"/>
            <p:cNvGrpSpPr/>
            <p:nvPr/>
          </p:nvGrpSpPr>
          <p:grpSpPr bwMode="auto">
            <a:xfrm>
              <a:off x="907" y="2279"/>
              <a:ext cx="1722" cy="1077"/>
              <a:chOff x="0" y="0"/>
              <a:chExt cx="1722" cy="1077"/>
            </a:xfrm>
          </p:grpSpPr>
          <p:pic>
            <p:nvPicPr>
              <p:cNvPr id="384" name="图片 102"/>
              <p:cNvPicPr>
                <a:picLocks noChangeAspect="1"/>
              </p:cNvPicPr>
              <p:nvPr/>
            </p:nvPicPr>
            <p:blipFill>
              <a:blip r:embed="rId4"/>
              <a:srcRect/>
              <a:stretch>
                <a:fillRect/>
              </a:stretch>
            </p:blipFill>
            <p:spPr bwMode="auto">
              <a:xfrm>
                <a:off x="0" y="0"/>
                <a:ext cx="1721" cy="1077"/>
              </a:xfrm>
              <a:prstGeom prst="rect">
                <a:avLst/>
              </a:prstGeom>
              <a:noFill/>
              <a:ln w="9525">
                <a:noFill/>
                <a:miter lim="800000"/>
                <a:headEnd/>
                <a:tailEnd/>
              </a:ln>
            </p:spPr>
          </p:pic>
          <p:sp>
            <p:nvSpPr>
              <p:cNvPr id="385" name="文本框 103"/>
              <p:cNvSpPr txBox="1">
                <a:spLocks noChangeArrowheads="1"/>
              </p:cNvSpPr>
              <p:nvPr/>
            </p:nvSpPr>
            <p:spPr bwMode="auto">
              <a:xfrm>
                <a:off x="143" y="261"/>
                <a:ext cx="158" cy="252"/>
              </a:xfrm>
              <a:prstGeom prst="rect">
                <a:avLst/>
              </a:prstGeom>
              <a:noFill/>
              <a:ln w="9525">
                <a:noFill/>
                <a:miter lim="800000"/>
              </a:ln>
            </p:spPr>
            <p:txBody>
              <a:bodyPr vert="horz" wrap="square" lIns="0" tIns="0" rIns="0" bIns="0" numCol="1" anchor="t" anchorCtr="0" compatLnSpc="1"/>
              <a:lstStyle/>
              <a:p>
                <a:pPr marL="457200" marR="0" lvl="1" indent="0" algn="just" defTabSz="914400" rtl="0" eaLnBrk="1" fontAlgn="base" latinLnBrk="0" hangingPunct="1">
                  <a:lnSpc>
                    <a:spcPct val="94000"/>
                  </a:lnSpc>
                  <a:spcBef>
                    <a:spcPct val="0"/>
                  </a:spcBef>
                  <a:spcAft>
                    <a:spcPct val="0"/>
                  </a:spcAft>
                  <a:buClrTx/>
                  <a:buSzTx/>
                  <a:buFontTx/>
                  <a:buNone/>
                </a:pPr>
                <a:r>
                  <a:rPr kumimoji="0" lang="en-US" altLang="zh-CN" sz="10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P</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grpSp>
          <p:nvGrpSpPr>
            <p:cNvPr id="17414" name="组合 104" descr="学科网(www.zxxk.com)--教育资源门户，提供试卷、教案、课件、论文、素材及各类教学资源下载，还有大量而丰富的教学相关资讯！"/>
            <p:cNvGrpSpPr/>
            <p:nvPr/>
          </p:nvGrpSpPr>
          <p:grpSpPr bwMode="auto">
            <a:xfrm>
              <a:off x="3067" y="1475"/>
              <a:ext cx="799" cy="1445"/>
              <a:chOff x="0" y="0"/>
              <a:chExt cx="799" cy="1445"/>
            </a:xfrm>
          </p:grpSpPr>
          <p:pic>
            <p:nvPicPr>
              <p:cNvPr id="387" name="图片 105"/>
              <p:cNvPicPr>
                <a:picLocks noChangeAspect="1"/>
              </p:cNvPicPr>
              <p:nvPr/>
            </p:nvPicPr>
            <p:blipFill>
              <a:blip r:embed="rId5"/>
              <a:srcRect/>
              <a:stretch>
                <a:fillRect/>
              </a:stretch>
            </p:blipFill>
            <p:spPr bwMode="auto">
              <a:xfrm>
                <a:off x="0" y="737"/>
                <a:ext cx="296" cy="196"/>
              </a:xfrm>
              <a:prstGeom prst="rect">
                <a:avLst/>
              </a:prstGeom>
              <a:noFill/>
              <a:ln w="9525">
                <a:noFill/>
                <a:miter lim="800000"/>
                <a:headEnd/>
                <a:tailEnd/>
              </a:ln>
            </p:spPr>
          </p:pic>
          <p:grpSp>
            <p:nvGrpSpPr>
              <p:cNvPr id="388" name="组合 106"/>
              <p:cNvGrpSpPr/>
              <p:nvPr/>
            </p:nvGrpSpPr>
            <p:grpSpPr bwMode="auto">
              <a:xfrm>
                <a:off x="5" y="315"/>
                <a:ext cx="2" cy="1124"/>
                <a:chOff x="5" y="315"/>
                <a:chExt cx="2" cy="1124"/>
              </a:xfrm>
            </p:grpSpPr>
            <p:sp>
              <p:nvSpPr>
                <p:cNvPr id="389" name="任意多边形 107"/>
                <p:cNvSpPr/>
                <p:nvPr/>
              </p:nvSpPr>
              <p:spPr bwMode="auto">
                <a:xfrm>
                  <a:off x="5" y="315"/>
                  <a:ext cx="2" cy="1124"/>
                </a:xfrm>
                <a:custGeom>
                  <a:avLst/>
                  <a:gdLst>
                    <a:gd name="T0" fmla="*/ 0 w 21600"/>
                    <a:gd name="T1" fmla="*/ 0 h 1124"/>
                    <a:gd name="T2" fmla="*/ 21600 w 21600"/>
                    <a:gd name="T3" fmla="*/ 1124 h 1124"/>
                  </a:gdLst>
                  <a:ahLst/>
                  <a:cxnLst>
                    <a:cxn ang="0">
                      <a:pos x="0" y="0"/>
                    </a:cxn>
                    <a:cxn ang="0">
                      <a:pos x="0" y="1124"/>
                    </a:cxn>
                  </a:cxnLst>
                  <a:rect l="T0" t="T1" r="T2" b="T3"/>
                  <a:pathLst>
                    <a:path w="21600" h="1124">
                      <a:moveTo>
                        <a:pt x="0" y="0"/>
                      </a:moveTo>
                      <a:lnTo>
                        <a:pt x="0" y="1124"/>
                      </a:lnTo>
                    </a:path>
                  </a:pathLst>
                </a:custGeom>
                <a:noFill/>
                <a:ln w="6350" cap="flat" cmpd="sng">
                  <a:solidFill>
                    <a:srgbClr val="000000"/>
                  </a:solidFill>
                  <a:prstDash val="dash"/>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390" name="组合 108"/>
              <p:cNvGrpSpPr/>
              <p:nvPr/>
            </p:nvGrpSpPr>
            <p:grpSpPr bwMode="auto">
              <a:xfrm>
                <a:off x="718" y="156"/>
                <a:ext cx="73" cy="50"/>
                <a:chOff x="718" y="156"/>
                <a:chExt cx="73" cy="50"/>
              </a:xfrm>
            </p:grpSpPr>
            <p:sp>
              <p:nvSpPr>
                <p:cNvPr id="391" name="任意多边形 109"/>
                <p:cNvSpPr/>
                <p:nvPr/>
              </p:nvSpPr>
              <p:spPr bwMode="auto">
                <a:xfrm>
                  <a:off x="718" y="156"/>
                  <a:ext cx="73" cy="50"/>
                </a:xfrm>
                <a:custGeom>
                  <a:avLst/>
                  <a:gdLst>
                    <a:gd name="T0" fmla="*/ 0 w 73"/>
                    <a:gd name="T1" fmla="*/ 0 h 50"/>
                    <a:gd name="T2" fmla="*/ 73 w 73"/>
                    <a:gd name="T3" fmla="*/ 50 h 50"/>
                  </a:gdLst>
                  <a:ahLst/>
                  <a:cxnLst>
                    <a:cxn ang="0">
                      <a:pos x="73" y="25"/>
                    </a:cxn>
                    <a:cxn ang="0">
                      <a:pos x="0" y="0"/>
                    </a:cxn>
                    <a:cxn ang="0">
                      <a:pos x="0" y="50"/>
                    </a:cxn>
                    <a:cxn ang="0">
                      <a:pos x="73" y="25"/>
                    </a:cxn>
                  </a:cxnLst>
                  <a:rect l="T0" t="T1" r="T2" b="T3"/>
                  <a:pathLst>
                    <a:path w="73" h="50">
                      <a:moveTo>
                        <a:pt x="73" y="25"/>
                      </a:moveTo>
                      <a:lnTo>
                        <a:pt x="0" y="0"/>
                      </a:lnTo>
                      <a:lnTo>
                        <a:pt x="0" y="50"/>
                      </a:lnTo>
                      <a:lnTo>
                        <a:pt x="73" y="25"/>
                      </a:lnTo>
                      <a:close/>
                    </a:path>
                  </a:pathLst>
                </a:custGeom>
                <a:noFill/>
                <a:ln w="9525" cap="flat" cmpd="sng">
                  <a:solidFill>
                    <a:srgbClr val="000000"/>
                  </a:solidFill>
                  <a:prstDash val="solid"/>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392" name="组合 110"/>
              <p:cNvGrpSpPr/>
              <p:nvPr/>
            </p:nvGrpSpPr>
            <p:grpSpPr bwMode="auto">
              <a:xfrm>
                <a:off x="668" y="58"/>
                <a:ext cx="70" cy="68"/>
                <a:chOff x="668" y="58"/>
                <a:chExt cx="70" cy="68"/>
              </a:xfrm>
            </p:grpSpPr>
            <p:sp>
              <p:nvSpPr>
                <p:cNvPr id="393" name="任意多边形 111"/>
                <p:cNvSpPr/>
                <p:nvPr/>
              </p:nvSpPr>
              <p:spPr bwMode="auto">
                <a:xfrm>
                  <a:off x="668" y="58"/>
                  <a:ext cx="70" cy="68"/>
                </a:xfrm>
                <a:custGeom>
                  <a:avLst/>
                  <a:gdLst>
                    <a:gd name="T0" fmla="*/ 0 w 70"/>
                    <a:gd name="T1" fmla="*/ 0 h 68"/>
                    <a:gd name="T2" fmla="*/ 70 w 70"/>
                    <a:gd name="T3" fmla="*/ 68 h 68"/>
                  </a:gdLst>
                  <a:ahLst/>
                  <a:cxnLst>
                    <a:cxn ang="0">
                      <a:pos x="70" y="0"/>
                    </a:cxn>
                    <a:cxn ang="0">
                      <a:pos x="0" y="32"/>
                    </a:cxn>
                    <a:cxn ang="0">
                      <a:pos x="37" y="68"/>
                    </a:cxn>
                    <a:cxn ang="0">
                      <a:pos x="70" y="0"/>
                    </a:cxn>
                  </a:cxnLst>
                  <a:rect l="T0" t="T1" r="T2" b="T3"/>
                  <a:pathLst>
                    <a:path w="70" h="68">
                      <a:moveTo>
                        <a:pt x="70" y="0"/>
                      </a:moveTo>
                      <a:lnTo>
                        <a:pt x="0" y="32"/>
                      </a:lnTo>
                      <a:lnTo>
                        <a:pt x="37" y="68"/>
                      </a:lnTo>
                      <a:lnTo>
                        <a:pt x="70" y="0"/>
                      </a:lnTo>
                      <a:close/>
                    </a:path>
                  </a:pathLst>
                </a:custGeom>
                <a:noFill/>
                <a:ln w="9525" cap="flat" cmpd="sng">
                  <a:solidFill>
                    <a:srgbClr val="000000"/>
                  </a:solidFill>
                  <a:prstDash val="solid"/>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394" name="组合 112"/>
              <p:cNvGrpSpPr/>
              <p:nvPr/>
            </p:nvGrpSpPr>
            <p:grpSpPr bwMode="auto">
              <a:xfrm>
                <a:off x="584" y="8"/>
                <a:ext cx="52" cy="71"/>
                <a:chOff x="584" y="8"/>
                <a:chExt cx="52" cy="71"/>
              </a:xfrm>
            </p:grpSpPr>
            <p:sp>
              <p:nvSpPr>
                <p:cNvPr id="395" name="任意多边形 113"/>
                <p:cNvSpPr/>
                <p:nvPr/>
              </p:nvSpPr>
              <p:spPr bwMode="auto">
                <a:xfrm>
                  <a:off x="584" y="8"/>
                  <a:ext cx="52" cy="71"/>
                </a:xfrm>
                <a:custGeom>
                  <a:avLst/>
                  <a:gdLst>
                    <a:gd name="T0" fmla="*/ 0 w 52"/>
                    <a:gd name="T1" fmla="*/ 0 h 71"/>
                    <a:gd name="T2" fmla="*/ 52 w 52"/>
                    <a:gd name="T3" fmla="*/ 71 h 71"/>
                  </a:gdLst>
                  <a:ahLst/>
                  <a:cxnLst>
                    <a:cxn ang="0">
                      <a:pos x="26" y="0"/>
                    </a:cxn>
                    <a:cxn ang="0">
                      <a:pos x="0" y="70"/>
                    </a:cxn>
                    <a:cxn ang="0">
                      <a:pos x="52" y="70"/>
                    </a:cxn>
                    <a:cxn ang="0">
                      <a:pos x="26" y="0"/>
                    </a:cxn>
                  </a:cxnLst>
                  <a:rect l="T0" t="T1" r="T2" b="T3"/>
                  <a:pathLst>
                    <a:path w="52" h="71">
                      <a:moveTo>
                        <a:pt x="26" y="0"/>
                      </a:moveTo>
                      <a:lnTo>
                        <a:pt x="0" y="70"/>
                      </a:lnTo>
                      <a:lnTo>
                        <a:pt x="52" y="70"/>
                      </a:lnTo>
                      <a:lnTo>
                        <a:pt x="26" y="0"/>
                      </a:lnTo>
                      <a:close/>
                    </a:path>
                  </a:pathLst>
                </a:custGeom>
                <a:noFill/>
                <a:ln w="9525" cap="flat" cmpd="sng">
                  <a:solidFill>
                    <a:srgbClr val="000000"/>
                  </a:solidFill>
                  <a:prstDash val="solid"/>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396" name="组合 114"/>
              <p:cNvGrpSpPr/>
              <p:nvPr/>
            </p:nvGrpSpPr>
            <p:grpSpPr bwMode="auto">
              <a:xfrm>
                <a:off x="482" y="58"/>
                <a:ext cx="70" cy="68"/>
                <a:chOff x="482" y="58"/>
                <a:chExt cx="70" cy="68"/>
              </a:xfrm>
            </p:grpSpPr>
            <p:sp>
              <p:nvSpPr>
                <p:cNvPr id="397" name="任意多边形 115"/>
                <p:cNvSpPr/>
                <p:nvPr/>
              </p:nvSpPr>
              <p:spPr bwMode="auto">
                <a:xfrm>
                  <a:off x="482" y="58"/>
                  <a:ext cx="70" cy="68"/>
                </a:xfrm>
                <a:custGeom>
                  <a:avLst/>
                  <a:gdLst>
                    <a:gd name="T0" fmla="*/ 0 w 70"/>
                    <a:gd name="T1" fmla="*/ 0 h 68"/>
                    <a:gd name="T2" fmla="*/ 70 w 70"/>
                    <a:gd name="T3" fmla="*/ 68 h 68"/>
                  </a:gdLst>
                  <a:ahLst/>
                  <a:cxnLst>
                    <a:cxn ang="0">
                      <a:pos x="0" y="0"/>
                    </a:cxn>
                    <a:cxn ang="0">
                      <a:pos x="33" y="68"/>
                    </a:cxn>
                    <a:cxn ang="0">
                      <a:pos x="70" y="32"/>
                    </a:cxn>
                    <a:cxn ang="0">
                      <a:pos x="0" y="0"/>
                    </a:cxn>
                  </a:cxnLst>
                  <a:rect l="T0" t="T1" r="T2" b="T3"/>
                  <a:pathLst>
                    <a:path w="70" h="68">
                      <a:moveTo>
                        <a:pt x="0" y="0"/>
                      </a:moveTo>
                      <a:lnTo>
                        <a:pt x="33" y="68"/>
                      </a:lnTo>
                      <a:lnTo>
                        <a:pt x="70" y="32"/>
                      </a:lnTo>
                      <a:lnTo>
                        <a:pt x="0" y="0"/>
                      </a:lnTo>
                      <a:close/>
                    </a:path>
                  </a:pathLst>
                </a:custGeom>
                <a:noFill/>
                <a:ln w="9525" cap="flat" cmpd="sng">
                  <a:solidFill>
                    <a:srgbClr val="000000"/>
                  </a:solidFill>
                  <a:prstDash val="solid"/>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398" name="组合 116"/>
              <p:cNvGrpSpPr/>
              <p:nvPr/>
            </p:nvGrpSpPr>
            <p:grpSpPr bwMode="auto">
              <a:xfrm>
                <a:off x="429" y="156"/>
                <a:ext cx="73" cy="50"/>
                <a:chOff x="429" y="156"/>
                <a:chExt cx="73" cy="50"/>
              </a:xfrm>
            </p:grpSpPr>
            <p:sp>
              <p:nvSpPr>
                <p:cNvPr id="399" name="任意多边形 117"/>
                <p:cNvSpPr/>
                <p:nvPr/>
              </p:nvSpPr>
              <p:spPr bwMode="auto">
                <a:xfrm>
                  <a:off x="429" y="156"/>
                  <a:ext cx="73" cy="50"/>
                </a:xfrm>
                <a:custGeom>
                  <a:avLst/>
                  <a:gdLst>
                    <a:gd name="T0" fmla="*/ 0 w 73"/>
                    <a:gd name="T1" fmla="*/ 0 h 50"/>
                    <a:gd name="T2" fmla="*/ 73 w 73"/>
                    <a:gd name="T3" fmla="*/ 50 h 50"/>
                  </a:gdLst>
                  <a:ahLst/>
                  <a:cxnLst>
                    <a:cxn ang="0">
                      <a:pos x="0" y="25"/>
                    </a:cxn>
                    <a:cxn ang="0">
                      <a:pos x="73" y="50"/>
                    </a:cxn>
                    <a:cxn ang="0">
                      <a:pos x="73" y="0"/>
                    </a:cxn>
                    <a:cxn ang="0">
                      <a:pos x="0" y="25"/>
                    </a:cxn>
                  </a:cxnLst>
                  <a:rect l="T0" t="T1" r="T2" b="T3"/>
                  <a:pathLst>
                    <a:path w="73" h="50">
                      <a:moveTo>
                        <a:pt x="0" y="25"/>
                      </a:moveTo>
                      <a:lnTo>
                        <a:pt x="73" y="50"/>
                      </a:lnTo>
                      <a:lnTo>
                        <a:pt x="73" y="0"/>
                      </a:lnTo>
                      <a:lnTo>
                        <a:pt x="0" y="25"/>
                      </a:lnTo>
                      <a:close/>
                    </a:path>
                  </a:pathLst>
                </a:custGeom>
                <a:noFill/>
                <a:ln w="9525" cap="flat" cmpd="sng">
                  <a:solidFill>
                    <a:srgbClr val="000000"/>
                  </a:solidFill>
                  <a:prstDash val="solid"/>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400" name="组合 118"/>
              <p:cNvGrpSpPr/>
              <p:nvPr/>
            </p:nvGrpSpPr>
            <p:grpSpPr bwMode="auto">
              <a:xfrm>
                <a:off x="482" y="237"/>
                <a:ext cx="70" cy="68"/>
                <a:chOff x="482" y="237"/>
                <a:chExt cx="70" cy="68"/>
              </a:xfrm>
            </p:grpSpPr>
            <p:sp>
              <p:nvSpPr>
                <p:cNvPr id="401" name="任意多边形 119"/>
                <p:cNvSpPr/>
                <p:nvPr/>
              </p:nvSpPr>
              <p:spPr bwMode="auto">
                <a:xfrm>
                  <a:off x="482" y="237"/>
                  <a:ext cx="70" cy="68"/>
                </a:xfrm>
                <a:custGeom>
                  <a:avLst/>
                  <a:gdLst>
                    <a:gd name="T0" fmla="*/ 0 w 70"/>
                    <a:gd name="T1" fmla="*/ 0 h 68"/>
                    <a:gd name="T2" fmla="*/ 70 w 70"/>
                    <a:gd name="T3" fmla="*/ 68 h 68"/>
                  </a:gdLst>
                  <a:ahLst/>
                  <a:cxnLst>
                    <a:cxn ang="0">
                      <a:pos x="0" y="67"/>
                    </a:cxn>
                    <a:cxn ang="0">
                      <a:pos x="70" y="35"/>
                    </a:cxn>
                    <a:cxn ang="0">
                      <a:pos x="33" y="0"/>
                    </a:cxn>
                    <a:cxn ang="0">
                      <a:pos x="0" y="67"/>
                    </a:cxn>
                  </a:cxnLst>
                  <a:rect l="T0" t="T1" r="T2" b="T3"/>
                  <a:pathLst>
                    <a:path w="70" h="68">
                      <a:moveTo>
                        <a:pt x="0" y="67"/>
                      </a:moveTo>
                      <a:lnTo>
                        <a:pt x="70" y="35"/>
                      </a:lnTo>
                      <a:lnTo>
                        <a:pt x="33" y="0"/>
                      </a:lnTo>
                      <a:lnTo>
                        <a:pt x="0" y="67"/>
                      </a:lnTo>
                      <a:close/>
                    </a:path>
                  </a:pathLst>
                </a:custGeom>
                <a:noFill/>
                <a:ln w="9525" cap="flat" cmpd="sng">
                  <a:solidFill>
                    <a:srgbClr val="000000"/>
                  </a:solidFill>
                  <a:prstDash val="solid"/>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402" name="组合 120"/>
              <p:cNvGrpSpPr/>
              <p:nvPr/>
            </p:nvGrpSpPr>
            <p:grpSpPr bwMode="auto">
              <a:xfrm>
                <a:off x="584" y="285"/>
                <a:ext cx="52" cy="71"/>
                <a:chOff x="584" y="285"/>
                <a:chExt cx="52" cy="71"/>
              </a:xfrm>
            </p:grpSpPr>
            <p:sp>
              <p:nvSpPr>
                <p:cNvPr id="403" name="任意多边形 121"/>
                <p:cNvSpPr/>
                <p:nvPr/>
              </p:nvSpPr>
              <p:spPr bwMode="auto">
                <a:xfrm>
                  <a:off x="584" y="285"/>
                  <a:ext cx="52" cy="71"/>
                </a:xfrm>
                <a:custGeom>
                  <a:avLst/>
                  <a:gdLst>
                    <a:gd name="T0" fmla="*/ 0 w 52"/>
                    <a:gd name="T1" fmla="*/ 0 h 71"/>
                    <a:gd name="T2" fmla="*/ 52 w 52"/>
                    <a:gd name="T3" fmla="*/ 71 h 71"/>
                  </a:gdLst>
                  <a:ahLst/>
                  <a:cxnLst>
                    <a:cxn ang="0">
                      <a:pos x="26" y="71"/>
                    </a:cxn>
                    <a:cxn ang="0">
                      <a:pos x="52" y="0"/>
                    </a:cxn>
                    <a:cxn ang="0">
                      <a:pos x="0" y="0"/>
                    </a:cxn>
                    <a:cxn ang="0">
                      <a:pos x="26" y="71"/>
                    </a:cxn>
                  </a:cxnLst>
                  <a:rect l="T0" t="T1" r="T2" b="T3"/>
                  <a:pathLst>
                    <a:path w="52" h="71">
                      <a:moveTo>
                        <a:pt x="26" y="71"/>
                      </a:moveTo>
                      <a:lnTo>
                        <a:pt x="52" y="0"/>
                      </a:lnTo>
                      <a:lnTo>
                        <a:pt x="0" y="0"/>
                      </a:lnTo>
                      <a:lnTo>
                        <a:pt x="26" y="71"/>
                      </a:lnTo>
                      <a:close/>
                    </a:path>
                  </a:pathLst>
                </a:custGeom>
                <a:noFill/>
                <a:ln w="9525" cap="flat" cmpd="sng">
                  <a:solidFill>
                    <a:srgbClr val="000000"/>
                  </a:solidFill>
                  <a:prstDash val="solid"/>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404" name="组合 122"/>
              <p:cNvGrpSpPr/>
              <p:nvPr/>
            </p:nvGrpSpPr>
            <p:grpSpPr bwMode="auto">
              <a:xfrm>
                <a:off x="668" y="237"/>
                <a:ext cx="70" cy="68"/>
                <a:chOff x="668" y="237"/>
                <a:chExt cx="70" cy="68"/>
              </a:xfrm>
            </p:grpSpPr>
            <p:sp>
              <p:nvSpPr>
                <p:cNvPr id="405" name="任意多边形 123"/>
                <p:cNvSpPr/>
                <p:nvPr/>
              </p:nvSpPr>
              <p:spPr bwMode="auto">
                <a:xfrm>
                  <a:off x="668" y="237"/>
                  <a:ext cx="70" cy="68"/>
                </a:xfrm>
                <a:custGeom>
                  <a:avLst/>
                  <a:gdLst>
                    <a:gd name="T0" fmla="*/ 0 w 70"/>
                    <a:gd name="T1" fmla="*/ 0 h 68"/>
                    <a:gd name="T2" fmla="*/ 70 w 70"/>
                    <a:gd name="T3" fmla="*/ 68 h 68"/>
                  </a:gdLst>
                  <a:ahLst/>
                  <a:cxnLst>
                    <a:cxn ang="0">
                      <a:pos x="70" y="67"/>
                    </a:cxn>
                    <a:cxn ang="0">
                      <a:pos x="37" y="0"/>
                    </a:cxn>
                    <a:cxn ang="0">
                      <a:pos x="0" y="35"/>
                    </a:cxn>
                    <a:cxn ang="0">
                      <a:pos x="70" y="67"/>
                    </a:cxn>
                  </a:cxnLst>
                  <a:rect l="T0" t="T1" r="T2" b="T3"/>
                  <a:pathLst>
                    <a:path w="70" h="68">
                      <a:moveTo>
                        <a:pt x="70" y="67"/>
                      </a:moveTo>
                      <a:lnTo>
                        <a:pt x="37" y="0"/>
                      </a:lnTo>
                      <a:lnTo>
                        <a:pt x="0" y="35"/>
                      </a:lnTo>
                      <a:lnTo>
                        <a:pt x="70" y="67"/>
                      </a:lnTo>
                      <a:close/>
                    </a:path>
                  </a:pathLst>
                </a:custGeom>
                <a:noFill/>
                <a:ln w="9525" cap="flat" cmpd="sng">
                  <a:solidFill>
                    <a:srgbClr val="000000"/>
                  </a:solidFill>
                  <a:prstDash val="solid"/>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406" name="组合 124"/>
              <p:cNvGrpSpPr/>
              <p:nvPr/>
            </p:nvGrpSpPr>
            <p:grpSpPr bwMode="auto">
              <a:xfrm>
                <a:off x="520" y="94"/>
                <a:ext cx="180" cy="174"/>
                <a:chOff x="520" y="94"/>
                <a:chExt cx="180" cy="174"/>
              </a:xfrm>
            </p:grpSpPr>
            <p:sp>
              <p:nvSpPr>
                <p:cNvPr id="407" name="任意多边形 125"/>
                <p:cNvSpPr/>
                <p:nvPr/>
              </p:nvSpPr>
              <p:spPr bwMode="auto">
                <a:xfrm>
                  <a:off x="520" y="94"/>
                  <a:ext cx="180" cy="174"/>
                </a:xfrm>
                <a:custGeom>
                  <a:avLst/>
                  <a:gdLst>
                    <a:gd name="T0" fmla="*/ 0 w 180"/>
                    <a:gd name="T1" fmla="*/ 0 h 174"/>
                    <a:gd name="T2" fmla="*/ 180 w 180"/>
                    <a:gd name="T3" fmla="*/ 174 h 174"/>
                  </a:gdLst>
                  <a:ahLst/>
                  <a:cxnLst>
                    <a:cxn ang="0">
                      <a:pos x="90" y="0"/>
                    </a:cxn>
                    <a:cxn ang="0">
                      <a:pos x="28" y="24"/>
                    </a:cxn>
                    <a:cxn ang="0">
                      <a:pos x="0" y="81"/>
                    </a:cxn>
                    <a:cxn ang="0">
                      <a:pos x="2" y="105"/>
                    </a:cxn>
                    <a:cxn ang="0">
                      <a:pos x="38" y="158"/>
                    </a:cxn>
                    <a:cxn ang="0">
                      <a:pos x="78" y="174"/>
                    </a:cxn>
                    <a:cxn ang="0">
                      <a:pos x="104" y="172"/>
                    </a:cxn>
                    <a:cxn ang="0">
                      <a:pos x="162" y="139"/>
                    </a:cxn>
                    <a:cxn ang="0">
                      <a:pos x="179" y="103"/>
                    </a:cxn>
                    <a:cxn ang="0">
                      <a:pos x="177" y="77"/>
                    </a:cxn>
                    <a:cxn ang="0">
                      <a:pos x="145" y="20"/>
                    </a:cxn>
                    <a:cxn ang="0">
                      <a:pos x="90" y="0"/>
                    </a:cxn>
                  </a:cxnLst>
                  <a:rect l="T0" t="T1" r="T2" b="T3"/>
                  <a:pathLst>
                    <a:path w="180" h="174">
                      <a:moveTo>
                        <a:pt x="90" y="0"/>
                      </a:moveTo>
                      <a:lnTo>
                        <a:pt x="28" y="24"/>
                      </a:lnTo>
                      <a:lnTo>
                        <a:pt x="0" y="81"/>
                      </a:lnTo>
                      <a:lnTo>
                        <a:pt x="2" y="105"/>
                      </a:lnTo>
                      <a:lnTo>
                        <a:pt x="38" y="158"/>
                      </a:lnTo>
                      <a:lnTo>
                        <a:pt x="78" y="174"/>
                      </a:lnTo>
                      <a:lnTo>
                        <a:pt x="104" y="172"/>
                      </a:lnTo>
                      <a:lnTo>
                        <a:pt x="162" y="139"/>
                      </a:lnTo>
                      <a:lnTo>
                        <a:pt x="179" y="103"/>
                      </a:lnTo>
                      <a:lnTo>
                        <a:pt x="177" y="77"/>
                      </a:lnTo>
                      <a:lnTo>
                        <a:pt x="145" y="20"/>
                      </a:lnTo>
                      <a:lnTo>
                        <a:pt x="90" y="0"/>
                      </a:lnTo>
                      <a:close/>
                    </a:path>
                  </a:pathLst>
                </a:custGeom>
                <a:noFill/>
                <a:ln w="9525" cap="flat" cmpd="sng">
                  <a:solidFill>
                    <a:srgbClr val="000000"/>
                  </a:solidFill>
                  <a:prstDash val="solid"/>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408" name="组合 126"/>
              <p:cNvGrpSpPr/>
              <p:nvPr/>
            </p:nvGrpSpPr>
            <p:grpSpPr bwMode="auto">
              <a:xfrm>
                <a:off x="17" y="427"/>
                <a:ext cx="505" cy="985"/>
                <a:chOff x="17" y="427"/>
                <a:chExt cx="505" cy="985"/>
              </a:xfrm>
            </p:grpSpPr>
            <p:sp>
              <p:nvSpPr>
                <p:cNvPr id="409" name="任意多边形 127"/>
                <p:cNvSpPr/>
                <p:nvPr/>
              </p:nvSpPr>
              <p:spPr bwMode="auto">
                <a:xfrm>
                  <a:off x="17" y="427"/>
                  <a:ext cx="505" cy="985"/>
                </a:xfrm>
                <a:custGeom>
                  <a:avLst/>
                  <a:gdLst>
                    <a:gd name="T0" fmla="*/ 0 w 505"/>
                    <a:gd name="T1" fmla="*/ 0 h 985"/>
                    <a:gd name="T2" fmla="*/ 505 w 505"/>
                    <a:gd name="T3" fmla="*/ 985 h 985"/>
                  </a:gdLst>
                  <a:ahLst/>
                  <a:cxnLst>
                    <a:cxn ang="0">
                      <a:pos x="505" y="0"/>
                    </a:cxn>
                    <a:cxn ang="0">
                      <a:pos x="0" y="984"/>
                    </a:cxn>
                  </a:cxnLst>
                  <a:rect l="T0" t="T1" r="T2" b="T3"/>
                  <a:pathLst>
                    <a:path w="505" h="985">
                      <a:moveTo>
                        <a:pt x="505" y="0"/>
                      </a:moveTo>
                      <a:lnTo>
                        <a:pt x="0" y="984"/>
                      </a:lnTo>
                    </a:path>
                  </a:pathLst>
                </a:custGeom>
                <a:noFill/>
                <a:ln w="6350" cap="flat" cmpd="sng">
                  <a:solidFill>
                    <a:srgbClr val="000000"/>
                  </a:solidFill>
                  <a:prstDash val="solid"/>
                  <a:round/>
                  <a:headEnd type="none" w="med" len="med"/>
                  <a:tailEnd type="none" w="med" len="med"/>
                </a:ln>
              </p:spPr>
              <p:txBody>
                <a:bodyPr vert="horz" wrap="square" lIns="91440" tIns="45720" rIns="91440" bIns="45720" numCol="1" anchor="t" anchorCtr="0" compatLnSpc="1"/>
                <a:lstStyle/>
                <a:p>
                  <a:endParaRPr lang="zh-CN" altLang="en-US"/>
                </a:p>
              </p:txBody>
            </p:sp>
          </p:grpSp>
          <p:grpSp>
            <p:nvGrpSpPr>
              <p:cNvPr id="410" name="组合 128"/>
              <p:cNvGrpSpPr/>
              <p:nvPr/>
            </p:nvGrpSpPr>
            <p:grpSpPr bwMode="auto">
              <a:xfrm>
                <a:off x="228" y="793"/>
                <a:ext cx="120" cy="215"/>
                <a:chOff x="228" y="793"/>
                <a:chExt cx="120" cy="215"/>
              </a:xfrm>
            </p:grpSpPr>
            <p:sp>
              <p:nvSpPr>
                <p:cNvPr id="411" name="任意多边形 129"/>
                <p:cNvSpPr/>
                <p:nvPr/>
              </p:nvSpPr>
              <p:spPr bwMode="auto">
                <a:xfrm>
                  <a:off x="228" y="793"/>
                  <a:ext cx="120" cy="215"/>
                </a:xfrm>
                <a:custGeom>
                  <a:avLst/>
                  <a:gdLst>
                    <a:gd name="T0" fmla="*/ 0 w 120"/>
                    <a:gd name="T1" fmla="*/ 0 h 215"/>
                    <a:gd name="T2" fmla="*/ 120 w 120"/>
                    <a:gd name="T3" fmla="*/ 215 h 215"/>
                  </a:gdLst>
                  <a:ahLst/>
                  <a:cxnLst>
                    <a:cxn ang="0">
                      <a:pos x="21" y="90"/>
                    </a:cxn>
                    <a:cxn ang="0">
                      <a:pos x="0" y="215"/>
                    </a:cxn>
                    <a:cxn ang="0">
                      <a:pos x="81" y="138"/>
                    </a:cxn>
                    <a:cxn ang="0">
                      <a:pos x="47" y="138"/>
                    </a:cxn>
                    <a:cxn ang="0">
                      <a:pos x="42" y="135"/>
                    </a:cxn>
                    <a:cxn ang="0">
                      <a:pos x="37" y="133"/>
                    </a:cxn>
                    <a:cxn ang="0">
                      <a:pos x="35" y="127"/>
                    </a:cxn>
                    <a:cxn ang="0">
                      <a:pos x="38" y="122"/>
                    </a:cxn>
                    <a:cxn ang="0">
                      <a:pos x="47" y="104"/>
                    </a:cxn>
                    <a:cxn ang="0">
                      <a:pos x="21" y="90"/>
                    </a:cxn>
                  </a:cxnLst>
                  <a:rect l="T0" t="T1" r="T2" b="T3"/>
                  <a:pathLst>
                    <a:path w="120" h="215">
                      <a:moveTo>
                        <a:pt x="21" y="90"/>
                      </a:moveTo>
                      <a:lnTo>
                        <a:pt x="0" y="215"/>
                      </a:lnTo>
                      <a:lnTo>
                        <a:pt x="81" y="138"/>
                      </a:lnTo>
                      <a:lnTo>
                        <a:pt x="47" y="138"/>
                      </a:lnTo>
                      <a:lnTo>
                        <a:pt x="42" y="135"/>
                      </a:lnTo>
                      <a:lnTo>
                        <a:pt x="37" y="133"/>
                      </a:lnTo>
                      <a:lnTo>
                        <a:pt x="35" y="127"/>
                      </a:lnTo>
                      <a:lnTo>
                        <a:pt x="38" y="122"/>
                      </a:lnTo>
                      <a:lnTo>
                        <a:pt x="47" y="104"/>
                      </a:lnTo>
                      <a:lnTo>
                        <a:pt x="21" y="90"/>
                      </a:lnTo>
                      <a:close/>
                    </a:path>
                  </a:pathLst>
                </a:custGeom>
                <a:solidFill>
                  <a:srgbClr val="000000"/>
                </a:solidFill>
                <a:ln w="9525">
                  <a:noFill/>
                  <a:round/>
                </a:ln>
              </p:spPr>
              <p:txBody>
                <a:bodyPr vert="horz" wrap="square" lIns="91440" tIns="45720" rIns="91440" bIns="45720" numCol="1" anchor="t" anchorCtr="0" compatLnSpc="1"/>
                <a:lstStyle/>
                <a:p>
                  <a:endParaRPr lang="zh-CN" altLang="en-US"/>
                </a:p>
              </p:txBody>
            </p:sp>
            <p:sp>
              <p:nvSpPr>
                <p:cNvPr id="412" name="任意多边形 130"/>
                <p:cNvSpPr/>
                <p:nvPr/>
              </p:nvSpPr>
              <p:spPr bwMode="auto">
                <a:xfrm>
                  <a:off x="228" y="793"/>
                  <a:ext cx="120" cy="215"/>
                </a:xfrm>
                <a:custGeom>
                  <a:avLst/>
                  <a:gdLst>
                    <a:gd name="T0" fmla="*/ 0 w 120"/>
                    <a:gd name="T1" fmla="*/ 0 h 215"/>
                    <a:gd name="T2" fmla="*/ 120 w 120"/>
                    <a:gd name="T3" fmla="*/ 215 h 215"/>
                  </a:gdLst>
                  <a:ahLst/>
                  <a:cxnLst>
                    <a:cxn ang="0">
                      <a:pos x="47" y="104"/>
                    </a:cxn>
                    <a:cxn ang="0">
                      <a:pos x="38" y="122"/>
                    </a:cxn>
                    <a:cxn ang="0">
                      <a:pos x="35" y="127"/>
                    </a:cxn>
                    <a:cxn ang="0">
                      <a:pos x="37" y="133"/>
                    </a:cxn>
                    <a:cxn ang="0">
                      <a:pos x="42" y="135"/>
                    </a:cxn>
                    <a:cxn ang="0">
                      <a:pos x="47" y="138"/>
                    </a:cxn>
                    <a:cxn ang="0">
                      <a:pos x="53" y="136"/>
                    </a:cxn>
                    <a:cxn ang="0">
                      <a:pos x="56" y="131"/>
                    </a:cxn>
                    <a:cxn ang="0">
                      <a:pos x="65" y="114"/>
                    </a:cxn>
                    <a:cxn ang="0">
                      <a:pos x="47" y="104"/>
                    </a:cxn>
                  </a:cxnLst>
                  <a:rect l="T0" t="T1" r="T2" b="T3"/>
                  <a:pathLst>
                    <a:path w="120" h="215">
                      <a:moveTo>
                        <a:pt x="47" y="104"/>
                      </a:moveTo>
                      <a:lnTo>
                        <a:pt x="38" y="122"/>
                      </a:lnTo>
                      <a:lnTo>
                        <a:pt x="35" y="127"/>
                      </a:lnTo>
                      <a:lnTo>
                        <a:pt x="37" y="133"/>
                      </a:lnTo>
                      <a:lnTo>
                        <a:pt x="42" y="135"/>
                      </a:lnTo>
                      <a:lnTo>
                        <a:pt x="47" y="138"/>
                      </a:lnTo>
                      <a:lnTo>
                        <a:pt x="53" y="136"/>
                      </a:lnTo>
                      <a:lnTo>
                        <a:pt x="56" y="131"/>
                      </a:lnTo>
                      <a:lnTo>
                        <a:pt x="65" y="114"/>
                      </a:lnTo>
                      <a:lnTo>
                        <a:pt x="47" y="104"/>
                      </a:lnTo>
                      <a:close/>
                    </a:path>
                  </a:pathLst>
                </a:custGeom>
                <a:solidFill>
                  <a:srgbClr val="000000"/>
                </a:solidFill>
                <a:ln w="9525">
                  <a:noFill/>
                  <a:round/>
                </a:ln>
              </p:spPr>
              <p:txBody>
                <a:bodyPr vert="horz" wrap="square" lIns="91440" tIns="45720" rIns="91440" bIns="45720" numCol="1" anchor="t" anchorCtr="0" compatLnSpc="1"/>
                <a:lstStyle/>
                <a:p>
                  <a:endParaRPr lang="zh-CN" altLang="en-US"/>
                </a:p>
              </p:txBody>
            </p:sp>
            <p:sp>
              <p:nvSpPr>
                <p:cNvPr id="413" name="任意多边形 131"/>
                <p:cNvSpPr/>
                <p:nvPr/>
              </p:nvSpPr>
              <p:spPr bwMode="auto">
                <a:xfrm>
                  <a:off x="228" y="793"/>
                  <a:ext cx="120" cy="215"/>
                </a:xfrm>
                <a:custGeom>
                  <a:avLst/>
                  <a:gdLst>
                    <a:gd name="T0" fmla="*/ 0 w 120"/>
                    <a:gd name="T1" fmla="*/ 0 h 215"/>
                    <a:gd name="T2" fmla="*/ 120 w 120"/>
                    <a:gd name="T3" fmla="*/ 215 h 215"/>
                  </a:gdLst>
                  <a:ahLst/>
                  <a:cxnLst>
                    <a:cxn ang="0">
                      <a:pos x="65" y="114"/>
                    </a:cxn>
                    <a:cxn ang="0">
                      <a:pos x="56" y="131"/>
                    </a:cxn>
                    <a:cxn ang="0">
                      <a:pos x="53" y="136"/>
                    </a:cxn>
                    <a:cxn ang="0">
                      <a:pos x="47" y="138"/>
                    </a:cxn>
                    <a:cxn ang="0">
                      <a:pos x="81" y="138"/>
                    </a:cxn>
                    <a:cxn ang="0">
                      <a:pos x="92" y="128"/>
                    </a:cxn>
                    <a:cxn ang="0">
                      <a:pos x="65" y="114"/>
                    </a:cxn>
                  </a:cxnLst>
                  <a:rect l="T0" t="T1" r="T2" b="T3"/>
                  <a:pathLst>
                    <a:path w="120" h="215">
                      <a:moveTo>
                        <a:pt x="65" y="114"/>
                      </a:moveTo>
                      <a:lnTo>
                        <a:pt x="56" y="131"/>
                      </a:lnTo>
                      <a:lnTo>
                        <a:pt x="53" y="136"/>
                      </a:lnTo>
                      <a:lnTo>
                        <a:pt x="47" y="138"/>
                      </a:lnTo>
                      <a:lnTo>
                        <a:pt x="81" y="138"/>
                      </a:lnTo>
                      <a:lnTo>
                        <a:pt x="92" y="128"/>
                      </a:lnTo>
                      <a:lnTo>
                        <a:pt x="65" y="114"/>
                      </a:lnTo>
                      <a:close/>
                    </a:path>
                  </a:pathLst>
                </a:custGeom>
                <a:solidFill>
                  <a:srgbClr val="000000"/>
                </a:solidFill>
                <a:ln w="9525">
                  <a:noFill/>
                  <a:round/>
                </a:ln>
              </p:spPr>
              <p:txBody>
                <a:bodyPr vert="horz" wrap="square" lIns="91440" tIns="45720" rIns="91440" bIns="45720" numCol="1" anchor="t" anchorCtr="0" compatLnSpc="1"/>
                <a:lstStyle/>
                <a:p>
                  <a:endParaRPr lang="zh-CN" altLang="en-US"/>
                </a:p>
              </p:txBody>
            </p:sp>
            <p:sp>
              <p:nvSpPr>
                <p:cNvPr id="414" name="任意多边形 132"/>
                <p:cNvSpPr/>
                <p:nvPr/>
              </p:nvSpPr>
              <p:spPr bwMode="auto">
                <a:xfrm>
                  <a:off x="228" y="793"/>
                  <a:ext cx="120" cy="215"/>
                </a:xfrm>
                <a:custGeom>
                  <a:avLst/>
                  <a:gdLst>
                    <a:gd name="T0" fmla="*/ 0 w 120"/>
                    <a:gd name="T1" fmla="*/ 0 h 215"/>
                    <a:gd name="T2" fmla="*/ 120 w 120"/>
                    <a:gd name="T3" fmla="*/ 215 h 215"/>
                  </a:gdLst>
                  <a:ahLst/>
                  <a:cxnLst>
                    <a:cxn ang="0">
                      <a:pos x="108" y="0"/>
                    </a:cxn>
                    <a:cxn ang="0">
                      <a:pos x="102" y="2"/>
                    </a:cxn>
                    <a:cxn ang="0">
                      <a:pos x="99" y="7"/>
                    </a:cxn>
                    <a:cxn ang="0">
                      <a:pos x="47" y="104"/>
                    </a:cxn>
                    <a:cxn ang="0">
                      <a:pos x="65" y="114"/>
                    </a:cxn>
                    <a:cxn ang="0">
                      <a:pos x="117" y="16"/>
                    </a:cxn>
                    <a:cxn ang="0">
                      <a:pos x="120" y="11"/>
                    </a:cxn>
                    <a:cxn ang="0">
                      <a:pos x="118" y="5"/>
                    </a:cxn>
                    <a:cxn ang="0">
                      <a:pos x="113" y="3"/>
                    </a:cxn>
                    <a:cxn ang="0">
                      <a:pos x="108" y="0"/>
                    </a:cxn>
                  </a:cxnLst>
                  <a:rect l="T0" t="T1" r="T2" b="T3"/>
                  <a:pathLst>
                    <a:path w="120" h="215">
                      <a:moveTo>
                        <a:pt x="108" y="0"/>
                      </a:moveTo>
                      <a:lnTo>
                        <a:pt x="102" y="2"/>
                      </a:lnTo>
                      <a:lnTo>
                        <a:pt x="99" y="7"/>
                      </a:lnTo>
                      <a:lnTo>
                        <a:pt x="47" y="104"/>
                      </a:lnTo>
                      <a:lnTo>
                        <a:pt x="65" y="114"/>
                      </a:lnTo>
                      <a:lnTo>
                        <a:pt x="117" y="16"/>
                      </a:lnTo>
                      <a:lnTo>
                        <a:pt x="120" y="11"/>
                      </a:lnTo>
                      <a:lnTo>
                        <a:pt x="118" y="5"/>
                      </a:lnTo>
                      <a:lnTo>
                        <a:pt x="113" y="3"/>
                      </a:lnTo>
                      <a:lnTo>
                        <a:pt x="108" y="0"/>
                      </a:lnTo>
                      <a:close/>
                    </a:path>
                  </a:pathLst>
                </a:custGeom>
                <a:solidFill>
                  <a:srgbClr val="000000"/>
                </a:solidFill>
                <a:ln w="9525">
                  <a:noFill/>
                  <a:round/>
                </a:ln>
              </p:spPr>
              <p:txBody>
                <a:bodyPr vert="horz" wrap="square" lIns="91440" tIns="45720" rIns="91440" bIns="45720" numCol="1" anchor="t" anchorCtr="0" compatLnSpc="1"/>
                <a:lstStyle/>
                <a:p>
                  <a:endParaRPr lang="zh-CN" altLang="en-US"/>
                </a:p>
              </p:txBody>
            </p:sp>
            <p:sp>
              <p:nvSpPr>
                <p:cNvPr id="415" name="文本框 133"/>
                <p:cNvSpPr txBox="1">
                  <a:spLocks noChangeArrowheads="1"/>
                </p:cNvSpPr>
                <p:nvPr/>
              </p:nvSpPr>
              <p:spPr bwMode="auto">
                <a:xfrm>
                  <a:off x="76" y="517"/>
                  <a:ext cx="252" cy="252"/>
                </a:xfrm>
                <a:prstGeom prst="rect">
                  <a:avLst/>
                </a:prstGeom>
                <a:noFill/>
                <a:ln w="9525">
                  <a:noFill/>
                  <a:miter lim="800000"/>
                </a:ln>
              </p:spPr>
              <p:txBody>
                <a:bodyPr vert="horz" wrap="square" lIns="0" tIns="0" rIns="0" bIns="0" numCol="1" anchor="t" anchorCtr="0" compatLnSpc="1"/>
                <a:lstStyle/>
                <a:p>
                  <a:pPr marL="457200" marR="0" lvl="1" indent="0" algn="just" defTabSz="914400" rtl="0" eaLnBrk="1" fontAlgn="base" latinLnBrk="0" hangingPunct="1">
                    <a:lnSpc>
                      <a:spcPct val="94000"/>
                    </a:lnSpc>
                    <a:spcBef>
                      <a:spcPct val="0"/>
                    </a:spcBef>
                    <a:spcAft>
                      <a:spcPct val="0"/>
                    </a:spcAft>
                    <a:buClrTx/>
                    <a:buSzTx/>
                    <a:buFontTx/>
                    <a:buNone/>
                  </a:pPr>
                  <a:r>
                    <a:rPr kumimoji="0" lang="en-US" altLang="zh-CN" sz="1000" b="1"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30</a:t>
                  </a: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grpSp>
      </p:grpSp>
      <p:pic>
        <p:nvPicPr>
          <p:cNvPr id="17444" name="图片 134" descr="21世纪教育网(http://www.21cnjy.com) -- 中国最大型、最专业的中小学教育资源门户网站">
            <a:hlinkClick r:id="rId3"/>
          </p:cNvPr>
          <p:cNvPicPr>
            <a:picLocks noChangeAspect="1" noChangeArrowheads="1"/>
          </p:cNvPicPr>
          <p:nvPr/>
        </p:nvPicPr>
        <p:blipFill>
          <a:blip r:embed="rId6"/>
          <a:srcRect/>
          <a:stretch>
            <a:fillRect/>
          </a:stretch>
        </p:blipFill>
        <p:spPr bwMode="auto">
          <a:xfrm>
            <a:off x="5683249" y="4408487"/>
            <a:ext cx="2570585" cy="186848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444"/>
                                        </p:tgtEl>
                                        <p:attrNameLst>
                                          <p:attrName>style.visibility</p:attrName>
                                        </p:attrNameLst>
                                      </p:cBhvr>
                                      <p:to>
                                        <p:strVal val="visible"/>
                                      </p:to>
                                    </p:set>
                                    <p:animEffect transition="in" filter="wipe(down)">
                                      <p:cBhvr>
                                        <p:cTn id="7" dur="500"/>
                                        <p:tgtEl>
                                          <p:spTgt spid="17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7675" y="1019175"/>
            <a:ext cx="6591300" cy="523220"/>
          </a:xfrm>
          <a:prstGeom prst="rect">
            <a:avLst/>
          </a:prstGeom>
          <a:noFill/>
        </p:spPr>
        <p:txBody>
          <a:bodyPr wrap="square" rtlCol="0">
            <a:spAutoFit/>
          </a:bodyPr>
          <a:lstStyle/>
          <a:p>
            <a:r>
              <a:rPr lang="zh-CN" altLang="en-US" sz="2800" b="1" dirty="0" smtClean="0"/>
              <a:t>例</a:t>
            </a:r>
            <a:r>
              <a:rPr lang="en-US" altLang="zh-CN" sz="2800" b="1" dirty="0" smtClean="0"/>
              <a:t>2</a:t>
            </a:r>
            <a:r>
              <a:rPr lang="zh-CN" altLang="en-US" sz="2800" b="1" dirty="0" smtClean="0"/>
              <a:t>：根据电路图连接实物图。 </a:t>
            </a:r>
            <a:endParaRPr lang="zh-CN" altLang="en-US" sz="2800" b="1" dirty="0"/>
          </a:p>
        </p:txBody>
      </p:sp>
      <p:pic>
        <p:nvPicPr>
          <p:cNvPr id="3" name="图片 2" descr="图片_x0020_100031"/>
          <p:cNvPicPr/>
          <p:nvPr/>
        </p:nvPicPr>
        <p:blipFill>
          <a:blip r:embed="rId1"/>
          <a:stretch>
            <a:fillRect/>
          </a:stretch>
        </p:blipFill>
        <p:spPr>
          <a:xfrm>
            <a:off x="785990" y="1993906"/>
            <a:ext cx="4395610" cy="1901819"/>
          </a:xfrm>
          <a:prstGeom prst="rect">
            <a:avLst/>
          </a:prstGeom>
        </p:spPr>
      </p:pic>
      <p:pic>
        <p:nvPicPr>
          <p:cNvPr id="4" name="图片 3" descr="图片_x0020_100032"/>
          <p:cNvPicPr/>
          <p:nvPr/>
        </p:nvPicPr>
        <p:blipFill>
          <a:blip r:embed="rId2"/>
          <a:stretch>
            <a:fillRect/>
          </a:stretch>
        </p:blipFill>
        <p:spPr>
          <a:xfrm>
            <a:off x="6083554" y="1622138"/>
            <a:ext cx="3327146" cy="21307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599" y="1095375"/>
            <a:ext cx="11029951" cy="2031325"/>
          </a:xfrm>
          <a:prstGeom prst="rect">
            <a:avLst/>
          </a:prstGeom>
          <a:noFill/>
        </p:spPr>
        <p:txBody>
          <a:bodyPr wrap="square" rtlCol="0">
            <a:spAutoFit/>
          </a:bodyPr>
          <a:lstStyle/>
          <a:p>
            <a:pPr>
              <a:lnSpc>
                <a:spcPct val="150000"/>
              </a:lnSpc>
            </a:pPr>
            <a:r>
              <a:rPr lang="zh-CN" altLang="en-US" sz="2800" b="1" dirty="0" smtClean="0"/>
              <a:t>练习：</a:t>
            </a:r>
            <a:r>
              <a:rPr lang="en-US" altLang="zh-CN" sz="2800" b="1" dirty="0" smtClean="0"/>
              <a:t>1</a:t>
            </a:r>
            <a:r>
              <a:rPr lang="zh-CN" altLang="en-US" sz="2800" b="1" dirty="0" smtClean="0"/>
              <a:t>、请根据图所示的实物连接图，在右侧虚线框内画出对应的电路图。</a:t>
            </a:r>
            <a:r>
              <a:rPr lang="en-US" sz="2800" b="1" dirty="0" smtClean="0"/>
              <a:t>  </a:t>
            </a:r>
            <a:endParaRPr lang="zh-CN" altLang="en-US" sz="2800" b="1" dirty="0" smtClean="0"/>
          </a:p>
          <a:p>
            <a:pPr>
              <a:lnSpc>
                <a:spcPct val="150000"/>
              </a:lnSpc>
            </a:pPr>
            <a:endParaRPr lang="zh-CN" altLang="en-US" sz="2800" b="1" dirty="0"/>
          </a:p>
        </p:txBody>
      </p:sp>
      <p:sp>
        <p:nvSpPr>
          <p:cNvPr id="187393" name="Rectangle 1"/>
          <p:cNvSpPr>
            <a:spLocks noChangeArrowheads="1"/>
          </p:cNvSpPr>
          <p:nvPr/>
        </p:nvSpPr>
        <p:spPr bwMode="auto">
          <a:xfrm>
            <a:off x="0" y="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请根据图所示的实物连接图，在右侧虚线框内画出对应的电路图。</a:t>
            </a: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4" name="图片 3"/>
          <p:cNvPicPr/>
          <p:nvPr/>
        </p:nvPicPr>
        <p:blipFill>
          <a:blip r:embed="rId1"/>
          <a:stretch>
            <a:fillRect/>
          </a:stretch>
        </p:blipFill>
        <p:spPr>
          <a:xfrm>
            <a:off x="790403" y="2712694"/>
            <a:ext cx="5772322" cy="2545106"/>
          </a:xfrm>
          <a:prstGeom prst="rect">
            <a:avLst/>
          </a:prstGeom>
        </p:spPr>
      </p:pic>
      <p:pic>
        <p:nvPicPr>
          <p:cNvPr id="5" name="图片 4"/>
          <p:cNvPicPr/>
          <p:nvPr/>
        </p:nvPicPr>
        <p:blipFill>
          <a:blip r:embed="rId2"/>
          <a:stretch>
            <a:fillRect/>
          </a:stretch>
        </p:blipFill>
        <p:spPr>
          <a:xfrm>
            <a:off x="7746377" y="2908039"/>
            <a:ext cx="2826373" cy="23592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8150" y="1038225"/>
            <a:ext cx="11163300" cy="2308324"/>
          </a:xfrm>
          <a:prstGeom prst="rect">
            <a:avLst/>
          </a:prstGeom>
          <a:noFill/>
        </p:spPr>
        <p:txBody>
          <a:bodyPr wrap="square" rtlCol="0">
            <a:spAutoFit/>
          </a:bodyPr>
          <a:lstStyle/>
          <a:p>
            <a:pPr>
              <a:lnSpc>
                <a:spcPct val="150000"/>
              </a:lnSpc>
            </a:pPr>
            <a:r>
              <a:rPr lang="en-US" altLang="zh-CN" sz="2800" b="1" dirty="0" smtClean="0"/>
              <a:t>2</a:t>
            </a:r>
            <a:r>
              <a:rPr lang="zh-CN" altLang="en-US" sz="2800" b="1" dirty="0" smtClean="0"/>
              <a:t>、 如图用铅笔代替导线按要求连接电路。要求：当只闭合开关</a:t>
            </a:r>
            <a:r>
              <a:rPr lang="en-US" sz="2800" b="1" dirty="0" smtClean="0"/>
              <a:t>S</a:t>
            </a:r>
            <a:r>
              <a:rPr lang="zh-CN" altLang="en-US" sz="2800" b="1" dirty="0" smtClean="0"/>
              <a:t>时，灯泡</a:t>
            </a:r>
            <a:r>
              <a:rPr lang="en-US" sz="2800" b="1" dirty="0" smtClean="0"/>
              <a:t>L</a:t>
            </a:r>
            <a:r>
              <a:rPr lang="en-US" sz="2800" b="1" baseline="-25000" dirty="0" smtClean="0"/>
              <a:t>2</a:t>
            </a:r>
            <a:r>
              <a:rPr lang="zh-CN" altLang="en-US" sz="2800" b="1" dirty="0" smtClean="0"/>
              <a:t>发光，当闭合开关</a:t>
            </a:r>
            <a:r>
              <a:rPr lang="en-US" sz="2800" b="1" dirty="0" smtClean="0"/>
              <a:t>S</a:t>
            </a:r>
            <a:r>
              <a:rPr lang="zh-CN" altLang="en-US" sz="2800" b="1" dirty="0" smtClean="0"/>
              <a:t>、</a:t>
            </a:r>
            <a:r>
              <a:rPr lang="en-US" sz="2800" b="1" dirty="0" smtClean="0"/>
              <a:t>S</a:t>
            </a:r>
            <a:r>
              <a:rPr lang="en-US" sz="2800" b="1" baseline="-25000" dirty="0" smtClean="0"/>
              <a:t>1</a:t>
            </a:r>
            <a:r>
              <a:rPr lang="zh-CN" altLang="en-US" sz="2800" b="1" dirty="0" smtClean="0"/>
              <a:t>时，灯泡</a:t>
            </a:r>
            <a:r>
              <a:rPr lang="en-US" sz="2800" b="1" dirty="0" smtClean="0"/>
              <a:t>L</a:t>
            </a:r>
            <a:r>
              <a:rPr lang="en-US" sz="2800" b="1" baseline="-25000" dirty="0" smtClean="0"/>
              <a:t>1</a:t>
            </a:r>
            <a:r>
              <a:rPr lang="zh-CN" altLang="en-US" sz="2800" b="1" dirty="0" smtClean="0"/>
              <a:t>、</a:t>
            </a:r>
            <a:r>
              <a:rPr lang="en-US" sz="2800" b="1" dirty="0" smtClean="0"/>
              <a:t>L</a:t>
            </a:r>
            <a:r>
              <a:rPr lang="en-US" sz="2800" b="1" baseline="-25000" dirty="0" smtClean="0"/>
              <a:t>2</a:t>
            </a:r>
            <a:r>
              <a:rPr lang="zh-CN" altLang="en-US" sz="2800" b="1" dirty="0" smtClean="0"/>
              <a:t>均发光，当只闭合开关</a:t>
            </a:r>
            <a:r>
              <a:rPr lang="en-US" sz="2800" b="1" dirty="0" smtClean="0"/>
              <a:t>S</a:t>
            </a:r>
            <a:r>
              <a:rPr lang="en-US" sz="2800" b="1" baseline="-25000" dirty="0" smtClean="0"/>
              <a:t>1</a:t>
            </a:r>
            <a:r>
              <a:rPr lang="zh-CN" altLang="en-US" sz="2800" b="1" dirty="0" smtClean="0"/>
              <a:t>时，灯泡</a:t>
            </a:r>
            <a:r>
              <a:rPr lang="en-US" sz="2800" b="1" dirty="0" smtClean="0"/>
              <a:t>L</a:t>
            </a:r>
            <a:r>
              <a:rPr lang="en-US" sz="2800" b="1" baseline="-25000" dirty="0" smtClean="0"/>
              <a:t>1</a:t>
            </a:r>
            <a:r>
              <a:rPr lang="zh-CN" altLang="en-US" sz="2800" b="1" dirty="0" smtClean="0"/>
              <a:t>、</a:t>
            </a:r>
            <a:r>
              <a:rPr lang="en-US" sz="2800" b="1" dirty="0" smtClean="0"/>
              <a:t>L</a:t>
            </a:r>
            <a:r>
              <a:rPr lang="en-US" sz="2800" b="1" baseline="-25000" dirty="0" smtClean="0"/>
              <a:t>2</a:t>
            </a:r>
            <a:r>
              <a:rPr lang="zh-CN" altLang="en-US" sz="2800" b="1" dirty="0" smtClean="0"/>
              <a:t>均不发光。</a:t>
            </a:r>
            <a:endParaRPr lang="zh-CN" altLang="en-US" sz="2800" b="1" dirty="0" smtClean="0"/>
          </a:p>
          <a:p>
            <a:endParaRPr lang="zh-CN" altLang="en-US" dirty="0"/>
          </a:p>
        </p:txBody>
      </p:sp>
      <p:pic>
        <p:nvPicPr>
          <p:cNvPr id="3" name="图片 2"/>
          <p:cNvPicPr/>
          <p:nvPr/>
        </p:nvPicPr>
        <p:blipFill>
          <a:blip r:embed="rId1"/>
          <a:stretch>
            <a:fillRect/>
          </a:stretch>
        </p:blipFill>
        <p:spPr>
          <a:xfrm>
            <a:off x="991825" y="3460324"/>
            <a:ext cx="3723050" cy="2492801"/>
          </a:xfrm>
          <a:prstGeom prst="rect">
            <a:avLst/>
          </a:prstGeom>
        </p:spPr>
      </p:pic>
      <p:pic>
        <p:nvPicPr>
          <p:cNvPr id="4" name="图片 3"/>
          <p:cNvPicPr/>
          <p:nvPr/>
        </p:nvPicPr>
        <p:blipFill>
          <a:blip r:embed="rId2"/>
          <a:stretch>
            <a:fillRect/>
          </a:stretch>
        </p:blipFill>
        <p:spPr>
          <a:xfrm>
            <a:off x="5793003" y="3084220"/>
            <a:ext cx="3893922" cy="25069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9100" y="981075"/>
            <a:ext cx="3086100" cy="523220"/>
          </a:xfrm>
          <a:prstGeom prst="rect">
            <a:avLst/>
          </a:prstGeom>
          <a:noFill/>
        </p:spPr>
        <p:txBody>
          <a:bodyPr wrap="square" rtlCol="0">
            <a:spAutoFit/>
          </a:bodyPr>
          <a:lstStyle/>
          <a:p>
            <a:r>
              <a:rPr lang="zh-CN" altLang="en-US" sz="2800" b="1" dirty="0" smtClean="0"/>
              <a:t>（二）家庭电路</a:t>
            </a:r>
            <a:endParaRPr lang="zh-CN" altLang="en-US" sz="2800" b="1" dirty="0"/>
          </a:p>
        </p:txBody>
      </p:sp>
      <p:sp>
        <p:nvSpPr>
          <p:cNvPr id="3" name="TextBox 2"/>
          <p:cNvSpPr txBox="1"/>
          <p:nvPr/>
        </p:nvSpPr>
        <p:spPr>
          <a:xfrm>
            <a:off x="619124" y="1590675"/>
            <a:ext cx="11049001" cy="1661993"/>
          </a:xfrm>
          <a:prstGeom prst="rect">
            <a:avLst/>
          </a:prstGeom>
          <a:noFill/>
        </p:spPr>
        <p:txBody>
          <a:bodyPr wrap="square" rtlCol="0">
            <a:spAutoFit/>
          </a:bodyPr>
          <a:lstStyle/>
          <a:p>
            <a:pPr>
              <a:lnSpc>
                <a:spcPct val="150000"/>
              </a:lnSpc>
            </a:pPr>
            <a:r>
              <a:rPr lang="zh-CN" altLang="en-US" sz="2800" b="1" dirty="0" smtClean="0"/>
              <a:t>例</a:t>
            </a:r>
            <a:r>
              <a:rPr lang="en-US" altLang="zh-CN" sz="2800" b="1" dirty="0" smtClean="0"/>
              <a:t>1</a:t>
            </a:r>
            <a:r>
              <a:rPr lang="zh-CN" altLang="en-US" sz="2800" b="1" dirty="0" smtClean="0"/>
              <a:t>： （怀化中考）如图，请将三孔插座、保险丝、灯泡、开关正确连入到家庭电路中．</a:t>
            </a:r>
            <a:endParaRPr lang="zh-CN" altLang="en-US" sz="2800" b="1" dirty="0" smtClean="0"/>
          </a:p>
          <a:p>
            <a:endParaRPr lang="zh-CN" altLang="en-US" dirty="0"/>
          </a:p>
        </p:txBody>
      </p:sp>
      <p:pic>
        <p:nvPicPr>
          <p:cNvPr id="185346" name="Picture 2"/>
          <p:cNvPicPr>
            <a:picLocks noChangeAspect="1" noChangeArrowheads="1"/>
          </p:cNvPicPr>
          <p:nvPr/>
        </p:nvPicPr>
        <p:blipFill>
          <a:blip r:embed="rId1"/>
          <a:srcRect b="15856"/>
          <a:stretch>
            <a:fillRect/>
          </a:stretch>
        </p:blipFill>
        <p:spPr bwMode="auto">
          <a:xfrm>
            <a:off x="623888" y="3047999"/>
            <a:ext cx="4976812" cy="2533651"/>
          </a:xfrm>
          <a:prstGeom prst="rect">
            <a:avLst/>
          </a:prstGeom>
          <a:noFill/>
          <a:ln w="9525">
            <a:noFill/>
            <a:miter lim="800000"/>
            <a:headEnd/>
            <a:tailEnd/>
          </a:ln>
        </p:spPr>
      </p:pic>
      <p:pic>
        <p:nvPicPr>
          <p:cNvPr id="185397" name="图片 13" descr="21世纪教育网 -- 中国最大型、最专业的中小学教育资源门户网站">
            <a:hlinkClick r:id="rId2"/>
          </p:cNvPr>
          <p:cNvPicPr>
            <a:picLocks noChangeAspect="1" noChangeArrowheads="1"/>
          </p:cNvPicPr>
          <p:nvPr/>
        </p:nvPicPr>
        <p:blipFill>
          <a:blip r:embed="rId3"/>
          <a:srcRect r="482" b="1028"/>
          <a:stretch>
            <a:fillRect/>
          </a:stretch>
        </p:blipFill>
        <p:spPr bwMode="auto">
          <a:xfrm>
            <a:off x="6070599" y="3163888"/>
            <a:ext cx="5236557" cy="2436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5397"/>
                                        </p:tgtEl>
                                        <p:attrNameLst>
                                          <p:attrName>style.visibility</p:attrName>
                                        </p:attrNameLst>
                                      </p:cBhvr>
                                      <p:to>
                                        <p:strVal val="visible"/>
                                      </p:to>
                                    </p:set>
                                    <p:animEffect transition="in" filter="wipe(down)">
                                      <p:cBhvr>
                                        <p:cTn id="7" dur="500"/>
                                        <p:tgtEl>
                                          <p:spTgt spid="185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5299" y="1038225"/>
            <a:ext cx="11277601" cy="1661993"/>
          </a:xfrm>
          <a:prstGeom prst="rect">
            <a:avLst/>
          </a:prstGeom>
          <a:noFill/>
        </p:spPr>
        <p:txBody>
          <a:bodyPr wrap="square" rtlCol="0">
            <a:spAutoFit/>
          </a:bodyPr>
          <a:lstStyle/>
          <a:p>
            <a:pPr>
              <a:lnSpc>
                <a:spcPct val="150000"/>
              </a:lnSpc>
            </a:pPr>
            <a:r>
              <a:rPr lang="zh-CN" altLang="en-US" sz="2800" b="1" dirty="0" smtClean="0"/>
              <a:t>例</a:t>
            </a:r>
            <a:r>
              <a:rPr lang="en-US" altLang="zh-CN" sz="2800" b="1" dirty="0" smtClean="0"/>
              <a:t>2</a:t>
            </a:r>
            <a:r>
              <a:rPr lang="zh-CN" altLang="en-US" sz="2800" b="1" dirty="0" smtClean="0"/>
              <a:t>： （青岛中考）如图所示家庭电路，吊灯</a:t>
            </a:r>
            <a:r>
              <a:rPr lang="en-US" sz="2800" b="1" dirty="0" smtClean="0"/>
              <a:t>L1</a:t>
            </a:r>
            <a:r>
              <a:rPr lang="zh-CN" altLang="en-US" sz="2800" b="1" dirty="0" smtClean="0"/>
              <a:t>和</a:t>
            </a:r>
            <a:r>
              <a:rPr lang="en-US" sz="2800" b="1" dirty="0" smtClean="0"/>
              <a:t>L2</a:t>
            </a:r>
            <a:r>
              <a:rPr lang="zh-CN" altLang="en-US" sz="2800" b="1" dirty="0" smtClean="0"/>
              <a:t>由开关</a:t>
            </a:r>
            <a:r>
              <a:rPr lang="en-US" sz="2800" b="1" dirty="0" smtClean="0"/>
              <a:t>S</a:t>
            </a:r>
            <a:r>
              <a:rPr lang="zh-CN" altLang="en-US" sz="2800" b="1" dirty="0" smtClean="0"/>
              <a:t>控制，墙上有一个固定的三孔插座。请把电路连接完整。</a:t>
            </a:r>
            <a:endParaRPr lang="zh-CN" altLang="en-US" sz="2800" b="1" dirty="0" smtClean="0"/>
          </a:p>
          <a:p>
            <a:endParaRPr lang="zh-CN" altLang="en-US" dirty="0"/>
          </a:p>
        </p:txBody>
      </p:sp>
      <p:pic>
        <p:nvPicPr>
          <p:cNvPr id="186371" name="图片 4" descr="21世纪教育网 -- 中国最大型、最专业的中小学教育资源门户网站"/>
          <p:cNvPicPr>
            <a:picLocks noChangeAspect="1" noChangeArrowheads="1"/>
          </p:cNvPicPr>
          <p:nvPr/>
        </p:nvPicPr>
        <p:blipFill>
          <a:blip r:embed="rId1">
            <a:lum bright="-22000" contrast="60000"/>
          </a:blip>
          <a:srcRect/>
          <a:stretch>
            <a:fillRect/>
          </a:stretch>
        </p:blipFill>
        <p:spPr bwMode="auto">
          <a:xfrm>
            <a:off x="742950" y="2735263"/>
            <a:ext cx="3867149" cy="2322512"/>
          </a:xfrm>
          <a:prstGeom prst="rect">
            <a:avLst/>
          </a:prstGeom>
          <a:noFill/>
          <a:ln w="9525">
            <a:noFill/>
            <a:miter lim="800000"/>
            <a:headEnd/>
            <a:tailEnd/>
          </a:ln>
        </p:spPr>
      </p:pic>
      <p:pic>
        <p:nvPicPr>
          <p:cNvPr id="186373" name="图片 5" descr="21世纪教育网 -- 中国最大型、最专业的中小学教育资源门户网站"/>
          <p:cNvPicPr>
            <a:picLocks noChangeAspect="1" noChangeArrowheads="1"/>
          </p:cNvPicPr>
          <p:nvPr/>
        </p:nvPicPr>
        <p:blipFill>
          <a:blip r:embed="rId2"/>
          <a:srcRect/>
          <a:stretch>
            <a:fillRect/>
          </a:stretch>
        </p:blipFill>
        <p:spPr bwMode="auto">
          <a:xfrm>
            <a:off x="5054600" y="2781300"/>
            <a:ext cx="5928170" cy="2343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6373"/>
                                        </p:tgtEl>
                                        <p:attrNameLst>
                                          <p:attrName>style.visibility</p:attrName>
                                        </p:attrNameLst>
                                      </p:cBhvr>
                                      <p:to>
                                        <p:strVal val="visible"/>
                                      </p:to>
                                    </p:set>
                                    <p:animEffect transition="in" filter="wipe(down)">
                                      <p:cBhvr>
                                        <p:cTn id="7" dur="500"/>
                                        <p:tgtEl>
                                          <p:spTgt spid="186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0526" y="1047750"/>
            <a:ext cx="11268074" cy="2603854"/>
          </a:xfrm>
          <a:prstGeom prst="rect">
            <a:avLst/>
          </a:prstGeom>
          <a:noFill/>
        </p:spPr>
        <p:txBody>
          <a:bodyPr wrap="square" rtlCol="0">
            <a:spAutoFit/>
          </a:bodyPr>
          <a:lstStyle/>
          <a:p>
            <a:pPr>
              <a:lnSpc>
                <a:spcPct val="150000"/>
              </a:lnSpc>
            </a:pPr>
            <a:r>
              <a:rPr lang="zh-CN" altLang="en-US" sz="2800" b="1" dirty="0" smtClean="0"/>
              <a:t>练习：</a:t>
            </a:r>
            <a:r>
              <a:rPr lang="en-US" altLang="zh-CN" sz="2800" b="1" dirty="0" smtClean="0"/>
              <a:t>1</a:t>
            </a:r>
            <a:r>
              <a:rPr lang="zh-CN" altLang="en-US" sz="2800" b="1" dirty="0" smtClean="0"/>
              <a:t>、小丽家中有一盏用声控开关和光控开关控制的电灯，电灯在光线昏暗并且有人经过时才发光，可以达到方便节电的目的，同时由于有不固定的家用电器，需接入一只三孔插座，请将如图所示的原理图连接完整．</a:t>
            </a:r>
            <a:r>
              <a:rPr lang="en-US" sz="2800" b="1" dirty="0" smtClean="0"/>
              <a:t>	</a:t>
            </a:r>
            <a:endParaRPr lang="zh-CN" altLang="en-US" sz="2800" b="1" dirty="0"/>
          </a:p>
        </p:txBody>
      </p:sp>
      <p:pic>
        <p:nvPicPr>
          <p:cNvPr id="188417" name="图片 6" descr="21世纪教育网 -- 中国最大型、最专业的中小学教育资源门户网站"/>
          <p:cNvPicPr>
            <a:picLocks noRot="1" noChangeAspect="1" noChangeArrowheads="1"/>
          </p:cNvPicPr>
          <p:nvPr/>
        </p:nvPicPr>
        <p:blipFill>
          <a:blip r:embed="rId1" r:link="rId2">
            <a:lum bright="-22000"/>
          </a:blip>
          <a:srcRect r="476" b="995"/>
          <a:stretch>
            <a:fillRect/>
          </a:stretch>
        </p:blipFill>
        <p:spPr bwMode="auto">
          <a:xfrm>
            <a:off x="6361113" y="3762374"/>
            <a:ext cx="4155982" cy="1971675"/>
          </a:xfrm>
          <a:prstGeom prst="rect">
            <a:avLst/>
          </a:prstGeom>
          <a:noFill/>
          <a:ln w="9525">
            <a:noFill/>
            <a:miter lim="800000"/>
            <a:headEnd/>
            <a:tailEnd/>
          </a:ln>
        </p:spPr>
      </p:pic>
      <p:pic>
        <p:nvPicPr>
          <p:cNvPr id="188418" name="Picture 2"/>
          <p:cNvPicPr>
            <a:picLocks noChangeAspect="1" noChangeArrowheads="1"/>
          </p:cNvPicPr>
          <p:nvPr/>
        </p:nvPicPr>
        <p:blipFill>
          <a:blip r:embed="rId3"/>
          <a:srcRect/>
          <a:stretch>
            <a:fillRect/>
          </a:stretch>
        </p:blipFill>
        <p:spPr bwMode="auto">
          <a:xfrm>
            <a:off x="688975" y="3676649"/>
            <a:ext cx="4419701" cy="206692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8417"/>
                                        </p:tgtEl>
                                        <p:attrNameLst>
                                          <p:attrName>style.visibility</p:attrName>
                                        </p:attrNameLst>
                                      </p:cBhvr>
                                      <p:to>
                                        <p:strVal val="visible"/>
                                      </p:to>
                                    </p:set>
                                    <p:animEffect transition="in" filter="wipe(down)">
                                      <p:cBhvr>
                                        <p:cTn id="7" dur="500"/>
                                        <p:tgtEl>
                                          <p:spTgt spid="188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6250" y="1038225"/>
            <a:ext cx="11087100" cy="1661993"/>
          </a:xfrm>
          <a:prstGeom prst="rect">
            <a:avLst/>
          </a:prstGeom>
          <a:noFill/>
        </p:spPr>
        <p:txBody>
          <a:bodyPr wrap="square" rtlCol="0">
            <a:spAutoFit/>
          </a:bodyPr>
          <a:lstStyle/>
          <a:p>
            <a:pPr>
              <a:lnSpc>
                <a:spcPct val="150000"/>
              </a:lnSpc>
            </a:pPr>
            <a:r>
              <a:rPr lang="zh-CN" altLang="en-US" sz="2800" b="1" dirty="0" smtClean="0"/>
              <a:t>练习：</a:t>
            </a:r>
            <a:r>
              <a:rPr lang="en-US" altLang="zh-CN" sz="2800" b="1" dirty="0" smtClean="0"/>
              <a:t>2</a:t>
            </a:r>
            <a:r>
              <a:rPr lang="zh-CN" altLang="en-US" sz="2800" b="1" dirty="0" smtClean="0"/>
              <a:t>、 （云南中考）请在图中用笔画线代替导线将电灯、开关和插座正确接入家庭电路．</a:t>
            </a:r>
            <a:endParaRPr lang="zh-CN" altLang="en-US" sz="2800" b="1" dirty="0" smtClean="0"/>
          </a:p>
          <a:p>
            <a:endParaRPr lang="zh-CN" altLang="en-US" dirty="0"/>
          </a:p>
        </p:txBody>
      </p:sp>
      <p:pic>
        <p:nvPicPr>
          <p:cNvPr id="190466" name="Picture 2"/>
          <p:cNvPicPr>
            <a:picLocks noChangeAspect="1" noChangeArrowheads="1"/>
          </p:cNvPicPr>
          <p:nvPr/>
        </p:nvPicPr>
        <p:blipFill>
          <a:blip r:embed="rId1"/>
          <a:srcRect/>
          <a:stretch>
            <a:fillRect/>
          </a:stretch>
        </p:blipFill>
        <p:spPr bwMode="auto">
          <a:xfrm>
            <a:off x="820738" y="2890838"/>
            <a:ext cx="3514472" cy="1957387"/>
          </a:xfrm>
          <a:prstGeom prst="rect">
            <a:avLst/>
          </a:prstGeom>
          <a:noFill/>
          <a:ln w="9525">
            <a:noFill/>
            <a:miter lim="800000"/>
            <a:headEnd/>
            <a:tailEnd/>
          </a:ln>
        </p:spPr>
      </p:pic>
      <p:pic>
        <p:nvPicPr>
          <p:cNvPr id="190467" name="图片 19" descr="21世纪教育网 -- 中国最大型、最专业的中小学教育资源门户网站"/>
          <p:cNvPicPr>
            <a:picLocks noChangeAspect="1" noChangeArrowheads="1"/>
          </p:cNvPicPr>
          <p:nvPr/>
        </p:nvPicPr>
        <p:blipFill>
          <a:blip r:embed="rId2"/>
          <a:srcRect r="737" b="1172"/>
          <a:stretch>
            <a:fillRect/>
          </a:stretch>
        </p:blipFill>
        <p:spPr bwMode="auto">
          <a:xfrm>
            <a:off x="5314950" y="2965449"/>
            <a:ext cx="3127441" cy="1958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0467"/>
                                        </p:tgtEl>
                                        <p:attrNameLst>
                                          <p:attrName>style.visibility</p:attrName>
                                        </p:attrNameLst>
                                      </p:cBhvr>
                                      <p:to>
                                        <p:strVal val="visible"/>
                                      </p:to>
                                    </p:set>
                                    <p:animEffect transition="in" filter="wipe(down)">
                                      <p:cBhvr>
                                        <p:cTn id="7" dur="500"/>
                                        <p:tgtEl>
                                          <p:spTgt spid="190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2424" y="962025"/>
            <a:ext cx="3057525" cy="523220"/>
          </a:xfrm>
          <a:prstGeom prst="rect">
            <a:avLst/>
          </a:prstGeom>
          <a:noFill/>
        </p:spPr>
        <p:txBody>
          <a:bodyPr wrap="square" rtlCol="0">
            <a:spAutoFit/>
          </a:bodyPr>
          <a:lstStyle/>
          <a:p>
            <a:r>
              <a:rPr lang="zh-CN" altLang="en-US" sz="2800" b="1" dirty="0" smtClean="0"/>
              <a:t>（三）电磁继电器</a:t>
            </a:r>
            <a:endParaRPr lang="zh-CN" altLang="en-US" sz="2800" b="1" dirty="0"/>
          </a:p>
        </p:txBody>
      </p:sp>
      <p:sp>
        <p:nvSpPr>
          <p:cNvPr id="3" name="TextBox 2"/>
          <p:cNvSpPr txBox="1"/>
          <p:nvPr/>
        </p:nvSpPr>
        <p:spPr>
          <a:xfrm>
            <a:off x="561975" y="1581150"/>
            <a:ext cx="11191875" cy="2954655"/>
          </a:xfrm>
          <a:prstGeom prst="rect">
            <a:avLst/>
          </a:prstGeom>
          <a:noFill/>
        </p:spPr>
        <p:txBody>
          <a:bodyPr wrap="square" rtlCol="0">
            <a:spAutoFit/>
          </a:bodyPr>
          <a:lstStyle/>
          <a:p>
            <a:pPr>
              <a:lnSpc>
                <a:spcPct val="150000"/>
              </a:lnSpc>
            </a:pPr>
            <a:r>
              <a:rPr lang="zh-CN" altLang="en-US" sz="2800" b="1" dirty="0" smtClean="0"/>
              <a:t>例： （</a:t>
            </a:r>
            <a:r>
              <a:rPr lang="en-US" sz="2800" b="1" u="sng" dirty="0" err="1" smtClean="0"/>
              <a:t>天水</a:t>
            </a:r>
            <a:r>
              <a:rPr lang="zh-CN" altLang="en-US" sz="2800" b="1" u="sng" dirty="0" smtClean="0"/>
              <a:t>中考</a:t>
            </a:r>
            <a:r>
              <a:rPr lang="en-US" sz="2800" b="1" u="sng" dirty="0" smtClean="0"/>
              <a:t>）如</a:t>
            </a:r>
            <a:r>
              <a:rPr lang="zh-CN" altLang="en-US" sz="2800" b="1" dirty="0" smtClean="0"/>
              <a:t>图所示，开关闭合时，电磁铁上端为</a:t>
            </a:r>
            <a:r>
              <a:rPr lang="en-US" sz="2800" b="1" dirty="0" smtClean="0"/>
              <a:t>N</a:t>
            </a:r>
            <a:r>
              <a:rPr lang="zh-CN" altLang="en-US" sz="2800" b="1" dirty="0" smtClean="0"/>
              <a:t>极，下端为</a:t>
            </a:r>
            <a:r>
              <a:rPr lang="en-US" sz="2800" b="1" dirty="0" smtClean="0"/>
              <a:t>S</a:t>
            </a:r>
            <a:r>
              <a:rPr lang="zh-CN" altLang="en-US" sz="2800" b="1" dirty="0" smtClean="0"/>
              <a:t>极，在图中括号内标出控制电路电源的正负极，并将工作电路图连接完整．要求：开关闭合时，电动机转，小灯泡不亮；开关断开时，小灯泡亮，电动机不转．</a:t>
            </a:r>
            <a:endParaRPr lang="zh-CN" altLang="en-US" sz="2800" b="1" dirty="0" smtClean="0"/>
          </a:p>
          <a:p>
            <a:endParaRPr lang="zh-CN" altLang="en-US" dirty="0"/>
          </a:p>
        </p:txBody>
      </p:sp>
      <p:pic>
        <p:nvPicPr>
          <p:cNvPr id="14" name="图片 2" descr="21世纪教育网 -- 中国最大型、最专业的中小学教育资源门户网站">
            <a:hlinkClick r:id="rId1"/>
          </p:cNvPr>
          <p:cNvPicPr>
            <a:picLocks noChangeAspect="1" noChangeArrowheads="1"/>
          </p:cNvPicPr>
          <p:nvPr/>
        </p:nvPicPr>
        <p:blipFill>
          <a:blip r:embed="rId2"/>
          <a:srcRect r="703" b="1021"/>
          <a:stretch>
            <a:fillRect/>
          </a:stretch>
        </p:blipFill>
        <p:spPr bwMode="auto">
          <a:xfrm>
            <a:off x="1034736" y="4283075"/>
            <a:ext cx="3194364" cy="2194032"/>
          </a:xfrm>
          <a:prstGeom prst="rect">
            <a:avLst/>
          </a:prstGeom>
          <a:noFill/>
          <a:ln w="9525">
            <a:noFill/>
            <a:miter lim="800000"/>
            <a:headEnd/>
            <a:tailEnd/>
          </a:ln>
        </p:spPr>
      </p:pic>
      <p:pic>
        <p:nvPicPr>
          <p:cNvPr id="191519" name="图片 4" descr="21世纪教育网 -- 中国最大型、最专业的中小学教育资源门户网站">
            <a:hlinkClick r:id="rId1"/>
          </p:cNvPr>
          <p:cNvPicPr>
            <a:picLocks noChangeAspect="1" noChangeArrowheads="1"/>
          </p:cNvPicPr>
          <p:nvPr/>
        </p:nvPicPr>
        <p:blipFill>
          <a:blip r:embed="rId3"/>
          <a:srcRect r="612" b="1021"/>
          <a:stretch>
            <a:fillRect/>
          </a:stretch>
        </p:blipFill>
        <p:spPr bwMode="auto">
          <a:xfrm>
            <a:off x="5730875" y="4097338"/>
            <a:ext cx="3594404" cy="21510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1519"/>
                                        </p:tgtEl>
                                        <p:attrNameLst>
                                          <p:attrName>style.visibility</p:attrName>
                                        </p:attrNameLst>
                                      </p:cBhvr>
                                      <p:to>
                                        <p:strVal val="visible"/>
                                      </p:to>
                                    </p:set>
                                    <p:animEffect transition="in" filter="wipe(down)">
                                      <p:cBhvr>
                                        <p:cTn id="7" dur="500"/>
                                        <p:tgtEl>
                                          <p:spTgt spid="191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942975"/>
            <a:ext cx="2609850" cy="523220"/>
          </a:xfrm>
          <a:prstGeom prst="rect">
            <a:avLst/>
          </a:prstGeom>
          <a:noFill/>
        </p:spPr>
        <p:txBody>
          <a:bodyPr wrap="square" rtlCol="0">
            <a:spAutoFit/>
          </a:bodyPr>
          <a:lstStyle/>
          <a:p>
            <a:r>
              <a:rPr lang="zh-CN" altLang="en-US" sz="2800" b="1" dirty="0" smtClean="0"/>
              <a:t>（五）磁现象</a:t>
            </a:r>
            <a:endParaRPr lang="zh-CN" altLang="en-US" sz="2800" b="1" dirty="0"/>
          </a:p>
        </p:txBody>
      </p:sp>
      <p:sp>
        <p:nvSpPr>
          <p:cNvPr id="3" name="TextBox 2"/>
          <p:cNvSpPr txBox="1"/>
          <p:nvPr/>
        </p:nvSpPr>
        <p:spPr>
          <a:xfrm>
            <a:off x="590550" y="1533525"/>
            <a:ext cx="11058525" cy="1384995"/>
          </a:xfrm>
          <a:prstGeom prst="rect">
            <a:avLst/>
          </a:prstGeom>
          <a:noFill/>
        </p:spPr>
        <p:txBody>
          <a:bodyPr wrap="square" rtlCol="0">
            <a:spAutoFit/>
          </a:bodyPr>
          <a:lstStyle/>
          <a:p>
            <a:pPr>
              <a:lnSpc>
                <a:spcPct val="150000"/>
              </a:lnSpc>
            </a:pPr>
            <a:r>
              <a:rPr lang="zh-CN" altLang="en-US" sz="2800" b="1" dirty="0" smtClean="0"/>
              <a:t>例：请标出图中通电螺线管外部磁感线的方向，小磁针的</a:t>
            </a:r>
            <a:r>
              <a:rPr lang="en-US" sz="2800" b="1" dirty="0" smtClean="0"/>
              <a:t>N</a:t>
            </a:r>
            <a:r>
              <a:rPr lang="zh-CN" altLang="en-US" sz="2800" b="1" dirty="0" smtClean="0"/>
              <a:t>极和电源的</a:t>
            </a:r>
            <a:r>
              <a:rPr lang="en-US" sz="2800" b="1" dirty="0" smtClean="0"/>
              <a:t>“+”</a:t>
            </a:r>
            <a:r>
              <a:rPr lang="zh-CN" altLang="en-US" sz="2800" b="1" dirty="0" smtClean="0"/>
              <a:t>极。 </a:t>
            </a:r>
            <a:endParaRPr lang="zh-CN" altLang="en-US" sz="2800" b="1" dirty="0"/>
          </a:p>
        </p:txBody>
      </p:sp>
      <p:pic>
        <p:nvPicPr>
          <p:cNvPr id="4" name="图片 3"/>
          <p:cNvPicPr/>
          <p:nvPr/>
        </p:nvPicPr>
        <p:blipFill>
          <a:blip r:embed="rId1"/>
          <a:stretch>
            <a:fillRect/>
          </a:stretch>
        </p:blipFill>
        <p:spPr>
          <a:xfrm>
            <a:off x="1631232" y="3094227"/>
            <a:ext cx="2931243" cy="1792097"/>
          </a:xfrm>
          <a:prstGeom prst="rect">
            <a:avLst/>
          </a:prstGeom>
        </p:spPr>
      </p:pic>
      <p:pic>
        <p:nvPicPr>
          <p:cNvPr id="5" name="图片 4"/>
          <p:cNvPicPr/>
          <p:nvPr/>
        </p:nvPicPr>
        <p:blipFill>
          <a:blip r:embed="rId2"/>
          <a:stretch>
            <a:fillRect/>
          </a:stretch>
        </p:blipFill>
        <p:spPr>
          <a:xfrm>
            <a:off x="5279136" y="2851251"/>
            <a:ext cx="2740914" cy="18921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líďè"/>
          <p:cNvSpPr txBox="1"/>
          <p:nvPr/>
        </p:nvSpPr>
        <p:spPr bwMode="auto">
          <a:xfrm>
            <a:off x="1180009" y="390818"/>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课堂练习</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3" name="TextBox 2"/>
          <p:cNvSpPr txBox="1"/>
          <p:nvPr/>
        </p:nvSpPr>
        <p:spPr>
          <a:xfrm>
            <a:off x="485775" y="1095375"/>
            <a:ext cx="11001375" cy="1661993"/>
          </a:xfrm>
          <a:prstGeom prst="rect">
            <a:avLst/>
          </a:prstGeom>
          <a:noFill/>
        </p:spPr>
        <p:txBody>
          <a:bodyPr wrap="square" rtlCol="0">
            <a:spAutoFit/>
          </a:bodyPr>
          <a:lstStyle/>
          <a:p>
            <a:pPr>
              <a:lnSpc>
                <a:spcPct val="150000"/>
              </a:lnSpc>
            </a:pPr>
            <a:r>
              <a:rPr lang="en-US" altLang="zh-CN" sz="2800" b="1" dirty="0" smtClean="0"/>
              <a:t>1</a:t>
            </a:r>
            <a:r>
              <a:rPr lang="zh-CN" altLang="en-US" sz="2800" b="1" dirty="0" smtClean="0"/>
              <a:t>、如图所示为一个通电螺线管，请根据其两端磁极用箭头分别在</a:t>
            </a:r>
            <a:r>
              <a:rPr lang="en-US" sz="2800" b="1" dirty="0" smtClean="0"/>
              <a:t>A</a:t>
            </a:r>
            <a:r>
              <a:rPr lang="zh-CN" altLang="en-US" sz="2800" b="1" dirty="0" smtClean="0"/>
              <a:t>点标出电流的方向和在</a:t>
            </a:r>
            <a:r>
              <a:rPr lang="en-US" sz="2800" b="1" dirty="0" smtClean="0"/>
              <a:t>B</a:t>
            </a:r>
            <a:r>
              <a:rPr lang="zh-CN" altLang="en-US" sz="2800" b="1" dirty="0" smtClean="0"/>
              <a:t>点标出磁感线的方向。</a:t>
            </a:r>
            <a:endParaRPr lang="zh-CN" altLang="en-US" sz="2800" b="1" dirty="0" smtClean="0"/>
          </a:p>
          <a:p>
            <a:endParaRPr lang="zh-CN" altLang="en-US" dirty="0"/>
          </a:p>
        </p:txBody>
      </p:sp>
      <p:pic>
        <p:nvPicPr>
          <p:cNvPr id="4" name="图片 3"/>
          <p:cNvPicPr/>
          <p:nvPr/>
        </p:nvPicPr>
        <p:blipFill>
          <a:blip r:embed="rId1"/>
          <a:stretch>
            <a:fillRect/>
          </a:stretch>
        </p:blipFill>
        <p:spPr>
          <a:xfrm>
            <a:off x="6369906" y="2751105"/>
            <a:ext cx="3278919" cy="2440020"/>
          </a:xfrm>
          <a:prstGeom prst="rect">
            <a:avLst/>
          </a:prstGeom>
        </p:spPr>
      </p:pic>
      <p:pic>
        <p:nvPicPr>
          <p:cNvPr id="5" name="图片 4"/>
          <p:cNvPicPr/>
          <p:nvPr/>
        </p:nvPicPr>
        <p:blipFill>
          <a:blip r:embed="rId2"/>
          <a:stretch>
            <a:fillRect/>
          </a:stretch>
        </p:blipFill>
        <p:spPr>
          <a:xfrm>
            <a:off x="2017103" y="2851034"/>
            <a:ext cx="2926372" cy="234961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03"/>
          <p:cNvSpPr txBox="1">
            <a:spLocks noChangeArrowheads="1"/>
          </p:cNvSpPr>
          <p:nvPr/>
        </p:nvSpPr>
        <p:spPr bwMode="auto">
          <a:xfrm>
            <a:off x="425450" y="1143000"/>
            <a:ext cx="11328400" cy="1284006"/>
          </a:xfrm>
          <a:prstGeom prst="rect">
            <a:avLst/>
          </a:prstGeom>
          <a:noFill/>
          <a:ln w="9525">
            <a:noFill/>
            <a:miter lim="800000"/>
          </a:ln>
        </p:spPr>
        <p:txBody>
          <a:bodyPr wrap="square">
            <a:spAutoFit/>
          </a:bodyPr>
          <a:lstStyle/>
          <a:p>
            <a:pPr>
              <a:lnSpc>
                <a:spcPct val="150000"/>
              </a:lnSpc>
            </a:pPr>
            <a:r>
              <a:rPr lang="zh-CN" altLang="en-US" sz="2800" b="1" dirty="0" smtClean="0">
                <a:latin typeface="宋体" panose="02010600030101010101" pitchFamily="2" charset="-122"/>
              </a:rPr>
              <a:t>例</a:t>
            </a:r>
            <a:r>
              <a:rPr lang="en-US" altLang="zh-CN" sz="2800" b="1" dirty="0" smtClean="0">
                <a:latin typeface="宋体" panose="02010600030101010101" pitchFamily="2" charset="-122"/>
              </a:rPr>
              <a:t>2</a:t>
            </a:r>
            <a:r>
              <a:rPr lang="zh-CN" altLang="en-US" sz="2800" b="1" dirty="0" smtClean="0">
                <a:latin typeface="宋体" panose="02010600030101010101" pitchFamily="2" charset="-122"/>
              </a:rPr>
              <a:t>：（长春中考）</a:t>
            </a:r>
            <a:r>
              <a:rPr lang="zh-CN" altLang="en-US" sz="2800" b="1" dirty="0">
                <a:latin typeface="宋体" panose="02010600030101010101" pitchFamily="2" charset="-122"/>
              </a:rPr>
              <a:t>画出图甲中入射光线的反射光线，并标出反射角的度数。</a:t>
            </a:r>
            <a:endParaRPr lang="zh-CN" altLang="en-US" sz="2800" b="1" dirty="0">
              <a:latin typeface="宋体" panose="02010600030101010101" pitchFamily="2" charset="-122"/>
            </a:endParaRPr>
          </a:p>
        </p:txBody>
      </p:sp>
      <p:pic>
        <p:nvPicPr>
          <p:cNvPr id="4" name="图片 -2147482610" descr="21世纪教育网 -- 中国最大型、最专业的中小学教育资源门户网站"/>
          <p:cNvPicPr>
            <a:picLocks noChangeAspect="1" noChangeArrowheads="1"/>
          </p:cNvPicPr>
          <p:nvPr/>
        </p:nvPicPr>
        <p:blipFill>
          <a:blip r:embed="rId1"/>
          <a:srcRect b="-21333"/>
          <a:stretch>
            <a:fillRect/>
          </a:stretch>
        </p:blipFill>
        <p:spPr bwMode="auto">
          <a:xfrm>
            <a:off x="657225" y="3122613"/>
            <a:ext cx="3559175" cy="1736725"/>
          </a:xfrm>
          <a:prstGeom prst="rect">
            <a:avLst/>
          </a:prstGeom>
          <a:noFill/>
          <a:ln w="9525">
            <a:noFill/>
            <a:miter lim="800000"/>
            <a:headEnd/>
            <a:tailEnd/>
          </a:ln>
        </p:spPr>
      </p:pic>
      <p:pic>
        <p:nvPicPr>
          <p:cNvPr id="5" name="图片 -2147482609" descr="21世纪教育网 -- 中国最大型、最专业的中小学教育资源门户网站"/>
          <p:cNvPicPr>
            <a:picLocks noChangeAspect="1" noChangeArrowheads="1"/>
          </p:cNvPicPr>
          <p:nvPr/>
        </p:nvPicPr>
        <p:blipFill>
          <a:blip r:embed="rId2"/>
          <a:srcRect/>
          <a:stretch>
            <a:fillRect/>
          </a:stretch>
        </p:blipFill>
        <p:spPr bwMode="auto">
          <a:xfrm>
            <a:off x="5553075" y="2590800"/>
            <a:ext cx="3752850" cy="2130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1"/>
          <p:cNvSpPr>
            <a:spLocks noChangeArrowheads="1"/>
          </p:cNvSpPr>
          <p:nvPr/>
        </p:nvSpPr>
        <p:spPr bwMode="auto">
          <a:xfrm>
            <a:off x="390525" y="962025"/>
            <a:ext cx="11372850"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lang="en-US" altLang="zh-CN" sz="2800" b="1" dirty="0" smtClean="0">
                <a:latin typeface="宋体" panose="02010600030101010101" pitchFamily="2" charset="-122"/>
                <a:ea typeface="宋体" panose="02010600030101010101" pitchFamily="2" charset="-122"/>
                <a:cs typeface="Times New Roman" panose="02020603050405020304" pitchFamily="18" charset="0"/>
              </a:rPr>
              <a:t>2</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．（辽通中考）如图</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SA</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是由水底射灯射出的一条光线，请画出</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SA</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的折射光线和被平面镜反射处的光线．</a:t>
            </a:r>
            <a:endParaRPr kumimoji="0" lang="zh-CN" altLang="en-US"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92514" name="Picture 2"/>
          <p:cNvPicPr>
            <a:picLocks noChangeAspect="1" noChangeArrowheads="1"/>
          </p:cNvPicPr>
          <p:nvPr/>
        </p:nvPicPr>
        <p:blipFill>
          <a:blip r:embed="rId1"/>
          <a:srcRect/>
          <a:stretch>
            <a:fillRect/>
          </a:stretch>
        </p:blipFill>
        <p:spPr bwMode="auto">
          <a:xfrm>
            <a:off x="2655888" y="3222625"/>
            <a:ext cx="3369184" cy="2139950"/>
          </a:xfrm>
          <a:prstGeom prst="rect">
            <a:avLst/>
          </a:prstGeom>
          <a:noFill/>
        </p:spPr>
      </p:pic>
      <p:pic>
        <p:nvPicPr>
          <p:cNvPr id="192515" name="Picture 3"/>
          <p:cNvPicPr>
            <a:picLocks noChangeAspect="1" noChangeArrowheads="1"/>
          </p:cNvPicPr>
          <p:nvPr/>
        </p:nvPicPr>
        <p:blipFill>
          <a:blip r:embed="rId2"/>
          <a:srcRect/>
          <a:stretch>
            <a:fillRect/>
          </a:stretch>
        </p:blipFill>
        <p:spPr bwMode="auto">
          <a:xfrm>
            <a:off x="6921499" y="3238499"/>
            <a:ext cx="3198495" cy="1971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2515"/>
                                        </p:tgtEl>
                                        <p:attrNameLst>
                                          <p:attrName>style.visibility</p:attrName>
                                        </p:attrNameLst>
                                      </p:cBhvr>
                                      <p:to>
                                        <p:strVal val="visible"/>
                                      </p:to>
                                    </p:set>
                                    <p:animEffect transition="in" filter="wipe(down)">
                                      <p:cBhvr>
                                        <p:cTn id="7" dur="500"/>
                                        <p:tgtEl>
                                          <p:spTgt spid="192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952500"/>
            <a:ext cx="11315700" cy="3108543"/>
          </a:xfrm>
          <a:prstGeom prst="rect">
            <a:avLst/>
          </a:prstGeom>
          <a:noFill/>
        </p:spPr>
        <p:txBody>
          <a:bodyPr wrap="square" rtlCol="0">
            <a:spAutoFit/>
          </a:bodyPr>
          <a:lstStyle/>
          <a:p>
            <a:r>
              <a:rPr lang="en-US" altLang="zh-CN" sz="2800" b="1" dirty="0" smtClean="0"/>
              <a:t>3</a:t>
            </a:r>
            <a:r>
              <a:rPr lang="zh-CN" altLang="en-US" sz="2800" b="1" dirty="0" smtClean="0"/>
              <a:t>、随州市乡村振兴计划稳步推进，大棚蔬菜种植给农民带来可喜收入。刘大爷家大棚温度监控电路如图所示，棚内温度正常时</a:t>
            </a:r>
            <a:r>
              <a:rPr lang="en-US" sz="2800" b="1" dirty="0" smtClean="0"/>
              <a:t>“</a:t>
            </a:r>
            <a:r>
              <a:rPr lang="zh-CN" altLang="en-US" sz="2800" b="1" dirty="0" smtClean="0"/>
              <a:t>温控开关</a:t>
            </a:r>
            <a:r>
              <a:rPr lang="en-US" sz="2800" b="1" dirty="0" smtClean="0"/>
              <a:t>”</a:t>
            </a:r>
            <a:r>
              <a:rPr lang="zh-CN" altLang="en-US" sz="2800" b="1" dirty="0" smtClean="0"/>
              <a:t>处于断开状态，绿灯亮；棚内温度不正常时</a:t>
            </a:r>
            <a:r>
              <a:rPr lang="en-US" sz="2800" b="1" dirty="0" smtClean="0"/>
              <a:t>“</a:t>
            </a:r>
            <a:r>
              <a:rPr lang="zh-CN" altLang="en-US" sz="2800" b="1" dirty="0" smtClean="0"/>
              <a:t>温控开关</a:t>
            </a:r>
            <a:r>
              <a:rPr lang="en-US" sz="2800" b="1" dirty="0" smtClean="0"/>
              <a:t>”</a:t>
            </a:r>
            <a:r>
              <a:rPr lang="zh-CN" altLang="en-US" sz="2800" b="1" dirty="0" smtClean="0"/>
              <a:t>处于闭合状态，电磁铁通电工作，电铃响红灯亮。刘大爷使用中发现电铃和红灯只要拆卸掉任意一个，另一个也</a:t>
            </a:r>
            <a:r>
              <a:rPr lang="en-US" sz="2800" b="1" dirty="0" smtClean="0"/>
              <a:t>“</a:t>
            </a:r>
            <a:r>
              <a:rPr lang="zh-CN" altLang="en-US" sz="2800" b="1" dirty="0" smtClean="0"/>
              <a:t>没有电</a:t>
            </a:r>
            <a:r>
              <a:rPr lang="en-US" sz="2800" b="1" dirty="0" smtClean="0"/>
              <a:t>”</a:t>
            </a:r>
            <a:r>
              <a:rPr lang="zh-CN" altLang="en-US" sz="2800" b="1" dirty="0" smtClean="0"/>
              <a:t>。在图中画几匝电磁铁的绕线并将绿灯、红灯、电铃接入电路。</a:t>
            </a:r>
            <a:r>
              <a:rPr lang="en-US" sz="2800" b="1" dirty="0" smtClean="0"/>
              <a:t>  </a:t>
            </a:r>
            <a:endParaRPr lang="zh-CN" altLang="en-US" sz="2800" b="1" dirty="0" smtClean="0"/>
          </a:p>
          <a:p>
            <a:endParaRPr lang="zh-CN" altLang="en-US" sz="2800" b="1" dirty="0"/>
          </a:p>
        </p:txBody>
      </p:sp>
      <p:pic>
        <p:nvPicPr>
          <p:cNvPr id="3" name="图片 2"/>
          <p:cNvPicPr/>
          <p:nvPr/>
        </p:nvPicPr>
        <p:blipFill>
          <a:blip r:embed="rId1"/>
          <a:stretch>
            <a:fillRect/>
          </a:stretch>
        </p:blipFill>
        <p:spPr>
          <a:xfrm>
            <a:off x="1111555" y="3884415"/>
            <a:ext cx="3546170" cy="2564010"/>
          </a:xfrm>
          <a:prstGeom prst="rect">
            <a:avLst/>
          </a:prstGeom>
        </p:spPr>
      </p:pic>
      <p:pic>
        <p:nvPicPr>
          <p:cNvPr id="4" name="图片 3"/>
          <p:cNvPicPr/>
          <p:nvPr/>
        </p:nvPicPr>
        <p:blipFill>
          <a:blip r:embed="rId2"/>
          <a:stretch>
            <a:fillRect/>
          </a:stretch>
        </p:blipFill>
        <p:spPr>
          <a:xfrm>
            <a:off x="6135109" y="3821956"/>
            <a:ext cx="3675641" cy="23883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noProof="0"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巩固提高</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pic>
        <p:nvPicPr>
          <p:cNvPr id="9218" name="Picture 2"/>
          <p:cNvPicPr>
            <a:picLocks noChangeAspect="1" noChangeArrowheads="1"/>
          </p:cNvPicPr>
          <p:nvPr/>
        </p:nvPicPr>
        <p:blipFill>
          <a:blip r:embed="rId1"/>
          <a:srcRect/>
          <a:stretch>
            <a:fillRect/>
          </a:stretch>
        </p:blipFill>
        <p:spPr bwMode="auto">
          <a:xfrm>
            <a:off x="0" y="457200"/>
            <a:ext cx="9525" cy="38100"/>
          </a:xfrm>
          <a:prstGeom prst="rect">
            <a:avLst/>
          </a:prstGeom>
          <a:noFill/>
        </p:spPr>
      </p:pic>
      <p:pic>
        <p:nvPicPr>
          <p:cNvPr id="9217" name="Picture 1"/>
          <p:cNvPicPr>
            <a:picLocks noChangeAspect="1" noChangeArrowheads="1"/>
          </p:cNvPicPr>
          <p:nvPr/>
        </p:nvPicPr>
        <p:blipFill>
          <a:blip r:embed="rId1"/>
          <a:srcRect/>
          <a:stretch>
            <a:fillRect/>
          </a:stretch>
        </p:blipFill>
        <p:spPr bwMode="auto">
          <a:xfrm>
            <a:off x="0" y="495300"/>
            <a:ext cx="9525" cy="38100"/>
          </a:xfrm>
          <a:prstGeom prst="rect">
            <a:avLst/>
          </a:prstGeom>
          <a:noFill/>
        </p:spPr>
      </p:pic>
      <p:sp>
        <p:nvSpPr>
          <p:cNvPr id="5" name="TextBox 4"/>
          <p:cNvSpPr txBox="1"/>
          <p:nvPr/>
        </p:nvSpPr>
        <p:spPr>
          <a:xfrm>
            <a:off x="609600" y="1114425"/>
            <a:ext cx="11087100" cy="1384995"/>
          </a:xfrm>
          <a:prstGeom prst="rect">
            <a:avLst/>
          </a:prstGeom>
          <a:noFill/>
        </p:spPr>
        <p:txBody>
          <a:bodyPr wrap="square" rtlCol="0">
            <a:spAutoFit/>
          </a:bodyPr>
          <a:lstStyle/>
          <a:p>
            <a:pPr>
              <a:lnSpc>
                <a:spcPct val="150000"/>
              </a:lnSpc>
            </a:pPr>
            <a:r>
              <a:rPr lang="en-US" altLang="zh-CN" sz="2800" b="1" dirty="0" smtClean="0"/>
              <a:t>1</a:t>
            </a:r>
            <a:r>
              <a:rPr lang="zh-CN" altLang="en-US" sz="2800" b="1" dirty="0" smtClean="0"/>
              <a:t>、如图，在杠杆</a:t>
            </a:r>
            <a:r>
              <a:rPr lang="en-US" sz="2800" b="1" dirty="0" smtClean="0"/>
              <a:t>AB</a:t>
            </a:r>
            <a:r>
              <a:rPr lang="zh-CN" altLang="en-US" sz="2800" b="1" dirty="0" smtClean="0"/>
              <a:t>上挂了一个重为</a:t>
            </a:r>
            <a:r>
              <a:rPr lang="en-US" sz="2800" b="1" dirty="0" smtClean="0"/>
              <a:t>G </a:t>
            </a:r>
            <a:r>
              <a:rPr lang="zh-CN" altLang="en-US" sz="2800" b="1" dirty="0" smtClean="0"/>
              <a:t>的物体。为使杠杆在图中的位置静止。请在杠杆上画出最小动力。</a:t>
            </a:r>
            <a:r>
              <a:rPr lang="en-US" sz="2800" b="1" dirty="0" smtClean="0"/>
              <a:t> </a:t>
            </a:r>
            <a:endParaRPr lang="zh-CN" altLang="en-US" sz="2800" b="1" dirty="0"/>
          </a:p>
        </p:txBody>
      </p:sp>
      <p:pic>
        <p:nvPicPr>
          <p:cNvPr id="6" name="图片 5" descr="图片_x0020_1539659965"/>
          <p:cNvPicPr/>
          <p:nvPr/>
        </p:nvPicPr>
        <p:blipFill>
          <a:blip r:embed="rId2"/>
          <a:stretch>
            <a:fillRect/>
          </a:stretch>
        </p:blipFill>
        <p:spPr>
          <a:xfrm>
            <a:off x="2022290" y="2665723"/>
            <a:ext cx="2625909" cy="1992002"/>
          </a:xfrm>
          <a:prstGeom prst="rect">
            <a:avLst/>
          </a:prstGeom>
        </p:spPr>
      </p:pic>
      <p:pic>
        <p:nvPicPr>
          <p:cNvPr id="7" name="图片 6" descr="图片_x0020_660708153"/>
          <p:cNvPicPr/>
          <p:nvPr/>
        </p:nvPicPr>
        <p:blipFill>
          <a:blip r:embed="rId3"/>
          <a:stretch>
            <a:fillRect/>
          </a:stretch>
        </p:blipFill>
        <p:spPr>
          <a:xfrm>
            <a:off x="5650662" y="2550820"/>
            <a:ext cx="2788488" cy="2259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7701" y="1047750"/>
            <a:ext cx="10810874" cy="800219"/>
          </a:xfrm>
          <a:prstGeom prst="rect">
            <a:avLst/>
          </a:prstGeom>
          <a:noFill/>
        </p:spPr>
        <p:txBody>
          <a:bodyPr wrap="square" rtlCol="0">
            <a:spAutoFit/>
          </a:bodyPr>
          <a:lstStyle/>
          <a:p>
            <a:r>
              <a:rPr lang="en-US" altLang="zh-CN" sz="2800" b="1" dirty="0" smtClean="0"/>
              <a:t>2</a:t>
            </a:r>
            <a:r>
              <a:rPr lang="zh-CN" altLang="en-US" sz="2800" b="1" dirty="0" smtClean="0"/>
              <a:t>、一木块静止在水平桌面上，请你画出木块所受力的示意图。</a:t>
            </a:r>
            <a:r>
              <a:rPr lang="en-US" sz="2800" b="1" dirty="0" smtClean="0"/>
              <a:t>  </a:t>
            </a:r>
            <a:endParaRPr lang="zh-CN" altLang="en-US" sz="2800" b="1" dirty="0" smtClean="0"/>
          </a:p>
          <a:p>
            <a:endParaRPr lang="zh-CN" altLang="en-US" dirty="0"/>
          </a:p>
        </p:txBody>
      </p:sp>
      <p:pic>
        <p:nvPicPr>
          <p:cNvPr id="3" name="图片 2" descr="图片_x0020_100012"/>
          <p:cNvPicPr/>
          <p:nvPr/>
        </p:nvPicPr>
        <p:blipFill>
          <a:blip r:embed="rId1"/>
          <a:stretch>
            <a:fillRect/>
          </a:stretch>
        </p:blipFill>
        <p:spPr>
          <a:xfrm>
            <a:off x="1050836" y="2156745"/>
            <a:ext cx="3502114" cy="2024730"/>
          </a:xfrm>
          <a:prstGeom prst="rect">
            <a:avLst/>
          </a:prstGeom>
        </p:spPr>
      </p:pic>
      <p:pic>
        <p:nvPicPr>
          <p:cNvPr id="4" name="图片 3" descr="图片_x0020_100013"/>
          <p:cNvPicPr/>
          <p:nvPr/>
        </p:nvPicPr>
        <p:blipFill>
          <a:blip r:embed="rId2"/>
          <a:stretch>
            <a:fillRect/>
          </a:stretch>
        </p:blipFill>
        <p:spPr>
          <a:xfrm>
            <a:off x="5503856" y="1593666"/>
            <a:ext cx="3163894" cy="31497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2847975" y="1000125"/>
            <a:ext cx="4238625" cy="2094845"/>
            <a:chOff x="1123950" y="1066800"/>
            <a:chExt cx="4238625" cy="2094845"/>
          </a:xfrm>
        </p:grpSpPr>
        <p:sp>
          <p:nvSpPr>
            <p:cNvPr id="5" name="TextBox 4"/>
            <p:cNvSpPr txBox="1"/>
            <p:nvPr/>
          </p:nvSpPr>
          <p:spPr>
            <a:xfrm>
              <a:off x="2533649" y="1066800"/>
              <a:ext cx="1647825" cy="523220"/>
            </a:xfrm>
            <a:prstGeom prst="rect">
              <a:avLst/>
            </a:prstGeom>
            <a:noFill/>
          </p:spPr>
          <p:txBody>
            <a:bodyPr wrap="square" rtlCol="0">
              <a:spAutoFit/>
            </a:bodyPr>
            <a:lstStyle/>
            <a:p>
              <a:r>
                <a:rPr lang="zh-CN" altLang="en-US" sz="2800" b="1" dirty="0" smtClean="0"/>
                <a:t>光的反射</a:t>
              </a:r>
              <a:endParaRPr lang="zh-CN" altLang="en-US" sz="2800" b="1" dirty="0" smtClean="0"/>
            </a:p>
          </p:txBody>
        </p:sp>
        <p:grpSp>
          <p:nvGrpSpPr>
            <p:cNvPr id="22" name="组合 21"/>
            <p:cNvGrpSpPr/>
            <p:nvPr/>
          </p:nvGrpSpPr>
          <p:grpSpPr>
            <a:xfrm>
              <a:off x="1123950" y="1333499"/>
              <a:ext cx="4238625" cy="1828146"/>
              <a:chOff x="1123950" y="1333499"/>
              <a:chExt cx="4238625" cy="1828146"/>
            </a:xfrm>
          </p:grpSpPr>
          <p:sp>
            <p:nvSpPr>
              <p:cNvPr id="3" name="TextBox 2"/>
              <p:cNvSpPr txBox="1"/>
              <p:nvPr/>
            </p:nvSpPr>
            <p:spPr>
              <a:xfrm>
                <a:off x="1123950" y="1876425"/>
                <a:ext cx="1257300" cy="523220"/>
              </a:xfrm>
              <a:prstGeom prst="rect">
                <a:avLst/>
              </a:prstGeom>
              <a:noFill/>
            </p:spPr>
            <p:txBody>
              <a:bodyPr wrap="square" rtlCol="0">
                <a:spAutoFit/>
              </a:bodyPr>
              <a:lstStyle/>
              <a:p>
                <a:r>
                  <a:rPr lang="zh-CN" altLang="en-US" sz="2800" b="1" dirty="0" smtClean="0"/>
                  <a:t>光学</a:t>
                </a:r>
                <a:endParaRPr lang="zh-CN" altLang="en-US" sz="2800" b="1" dirty="0"/>
              </a:p>
            </p:txBody>
          </p:sp>
          <p:sp>
            <p:nvSpPr>
              <p:cNvPr id="4" name="左大括号 3"/>
              <p:cNvSpPr/>
              <p:nvPr/>
            </p:nvSpPr>
            <p:spPr>
              <a:xfrm>
                <a:off x="1962150" y="1333499"/>
                <a:ext cx="409575" cy="153352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TextBox 5"/>
              <p:cNvSpPr txBox="1"/>
              <p:nvPr/>
            </p:nvSpPr>
            <p:spPr>
              <a:xfrm>
                <a:off x="2486025" y="2133600"/>
                <a:ext cx="2876550" cy="523220"/>
              </a:xfrm>
              <a:prstGeom prst="rect">
                <a:avLst/>
              </a:prstGeom>
              <a:noFill/>
            </p:spPr>
            <p:txBody>
              <a:bodyPr wrap="square" rtlCol="0">
                <a:spAutoFit/>
              </a:bodyPr>
              <a:lstStyle/>
              <a:p>
                <a:r>
                  <a:rPr lang="zh-CN" altLang="en-US" sz="2800" b="1" dirty="0" smtClean="0"/>
                  <a:t>光的折射</a:t>
                </a:r>
                <a:endParaRPr lang="zh-CN" altLang="en-US" sz="2800" b="1" dirty="0" smtClean="0"/>
              </a:p>
            </p:txBody>
          </p:sp>
          <p:sp>
            <p:nvSpPr>
              <p:cNvPr id="7" name="TextBox 6"/>
              <p:cNvSpPr txBox="1"/>
              <p:nvPr/>
            </p:nvSpPr>
            <p:spPr>
              <a:xfrm>
                <a:off x="2495550" y="1600200"/>
                <a:ext cx="2390775" cy="523220"/>
              </a:xfrm>
              <a:prstGeom prst="rect">
                <a:avLst/>
              </a:prstGeom>
              <a:noFill/>
            </p:spPr>
            <p:txBody>
              <a:bodyPr wrap="square" rtlCol="0">
                <a:spAutoFit/>
              </a:bodyPr>
              <a:lstStyle/>
              <a:p>
                <a:r>
                  <a:rPr lang="zh-CN" altLang="en-US" sz="2800" b="1" dirty="0" smtClean="0"/>
                  <a:t>平面镜成像</a:t>
                </a:r>
                <a:endParaRPr lang="zh-CN" altLang="en-US" sz="2800" b="1" dirty="0" smtClean="0"/>
              </a:p>
            </p:txBody>
          </p:sp>
          <p:sp>
            <p:nvSpPr>
              <p:cNvPr id="8" name="TextBox 7"/>
              <p:cNvSpPr txBox="1"/>
              <p:nvPr/>
            </p:nvSpPr>
            <p:spPr>
              <a:xfrm>
                <a:off x="2486025" y="2638425"/>
                <a:ext cx="1381125" cy="523220"/>
              </a:xfrm>
              <a:prstGeom prst="rect">
                <a:avLst/>
              </a:prstGeom>
              <a:noFill/>
            </p:spPr>
            <p:txBody>
              <a:bodyPr wrap="square" rtlCol="0">
                <a:spAutoFit/>
              </a:bodyPr>
              <a:lstStyle/>
              <a:p>
                <a:r>
                  <a:rPr lang="zh-CN" altLang="en-US" sz="2800" b="1" dirty="0" smtClean="0"/>
                  <a:t>透镜</a:t>
                </a:r>
                <a:endParaRPr lang="zh-CN" altLang="en-US" sz="2800" b="1" dirty="0" smtClean="0"/>
              </a:p>
            </p:txBody>
          </p:sp>
        </p:grpSp>
      </p:grpSp>
      <p:grpSp>
        <p:nvGrpSpPr>
          <p:cNvPr id="23" name="组合 23"/>
          <p:cNvGrpSpPr/>
          <p:nvPr/>
        </p:nvGrpSpPr>
        <p:grpSpPr>
          <a:xfrm>
            <a:off x="2819400" y="3228975"/>
            <a:ext cx="3305174" cy="1037570"/>
            <a:chOff x="1209675" y="3209925"/>
            <a:chExt cx="3305174" cy="1037570"/>
          </a:xfrm>
        </p:grpSpPr>
        <p:sp>
          <p:nvSpPr>
            <p:cNvPr id="9" name="TextBox 8"/>
            <p:cNvSpPr txBox="1"/>
            <p:nvPr/>
          </p:nvSpPr>
          <p:spPr>
            <a:xfrm>
              <a:off x="1209675" y="3429000"/>
              <a:ext cx="1238250" cy="523220"/>
            </a:xfrm>
            <a:prstGeom prst="rect">
              <a:avLst/>
            </a:prstGeom>
            <a:noFill/>
          </p:spPr>
          <p:txBody>
            <a:bodyPr wrap="square" rtlCol="0">
              <a:spAutoFit/>
            </a:bodyPr>
            <a:lstStyle/>
            <a:p>
              <a:r>
                <a:rPr lang="zh-CN" altLang="en-US" sz="2800" b="1" dirty="0" smtClean="0"/>
                <a:t>力学</a:t>
              </a:r>
              <a:endParaRPr lang="zh-CN" altLang="en-US" sz="2800" b="1" dirty="0" smtClean="0"/>
            </a:p>
          </p:txBody>
        </p:sp>
        <p:sp>
          <p:nvSpPr>
            <p:cNvPr id="10" name="左大括号 9"/>
            <p:cNvSpPr/>
            <p:nvPr/>
          </p:nvSpPr>
          <p:spPr>
            <a:xfrm>
              <a:off x="2076450" y="3362325"/>
              <a:ext cx="228600" cy="6000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10"/>
            <p:cNvSpPr txBox="1"/>
            <p:nvPr/>
          </p:nvSpPr>
          <p:spPr>
            <a:xfrm>
              <a:off x="2371724" y="3209925"/>
              <a:ext cx="1666875" cy="523220"/>
            </a:xfrm>
            <a:prstGeom prst="rect">
              <a:avLst/>
            </a:prstGeom>
            <a:noFill/>
          </p:spPr>
          <p:txBody>
            <a:bodyPr wrap="square" rtlCol="0">
              <a:spAutoFit/>
            </a:bodyPr>
            <a:lstStyle/>
            <a:p>
              <a:r>
                <a:rPr lang="zh-CN" altLang="en-US" sz="2800" b="1" dirty="0" smtClean="0"/>
                <a:t>画力臂</a:t>
              </a:r>
              <a:endParaRPr lang="zh-CN" altLang="en-US" sz="2800" b="1" dirty="0" smtClean="0"/>
            </a:p>
          </p:txBody>
        </p:sp>
        <p:sp>
          <p:nvSpPr>
            <p:cNvPr id="12" name="TextBox 11"/>
            <p:cNvSpPr txBox="1"/>
            <p:nvPr/>
          </p:nvSpPr>
          <p:spPr>
            <a:xfrm>
              <a:off x="2428874" y="3724275"/>
              <a:ext cx="2085975" cy="523220"/>
            </a:xfrm>
            <a:prstGeom prst="rect">
              <a:avLst/>
            </a:prstGeom>
            <a:noFill/>
          </p:spPr>
          <p:txBody>
            <a:bodyPr wrap="square" rtlCol="0">
              <a:spAutoFit/>
            </a:bodyPr>
            <a:lstStyle/>
            <a:p>
              <a:r>
                <a:rPr lang="zh-CN" altLang="en-US" sz="2800" b="1" dirty="0" smtClean="0"/>
                <a:t>力的示意图</a:t>
              </a:r>
              <a:endParaRPr lang="zh-CN" altLang="en-US" sz="2800" b="1" dirty="0" smtClean="0"/>
            </a:p>
          </p:txBody>
        </p:sp>
      </p:grpSp>
      <p:grpSp>
        <p:nvGrpSpPr>
          <p:cNvPr id="24" name="组合 24"/>
          <p:cNvGrpSpPr/>
          <p:nvPr/>
        </p:nvGrpSpPr>
        <p:grpSpPr>
          <a:xfrm>
            <a:off x="2905125" y="4362450"/>
            <a:ext cx="2809875" cy="1075670"/>
            <a:chOff x="1409700" y="4448175"/>
            <a:chExt cx="2809875" cy="1075670"/>
          </a:xfrm>
        </p:grpSpPr>
        <p:sp>
          <p:nvSpPr>
            <p:cNvPr id="13" name="TextBox 12"/>
            <p:cNvSpPr txBox="1"/>
            <p:nvPr/>
          </p:nvSpPr>
          <p:spPr>
            <a:xfrm>
              <a:off x="1409700" y="4791075"/>
              <a:ext cx="1200150" cy="523220"/>
            </a:xfrm>
            <a:prstGeom prst="rect">
              <a:avLst/>
            </a:prstGeom>
            <a:noFill/>
          </p:spPr>
          <p:txBody>
            <a:bodyPr wrap="square" rtlCol="0">
              <a:spAutoFit/>
            </a:bodyPr>
            <a:lstStyle/>
            <a:p>
              <a:r>
                <a:rPr lang="zh-CN" altLang="en-US" sz="2800" b="1" dirty="0" smtClean="0"/>
                <a:t>电学</a:t>
              </a:r>
              <a:endParaRPr lang="zh-CN" altLang="en-US" sz="2800" b="1" dirty="0" smtClean="0"/>
            </a:p>
          </p:txBody>
        </p:sp>
        <p:sp>
          <p:nvSpPr>
            <p:cNvPr id="14" name="左大括号 13"/>
            <p:cNvSpPr/>
            <p:nvPr/>
          </p:nvSpPr>
          <p:spPr>
            <a:xfrm>
              <a:off x="2219325" y="4657725"/>
              <a:ext cx="209550" cy="7239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TextBox 14"/>
            <p:cNvSpPr txBox="1"/>
            <p:nvPr/>
          </p:nvSpPr>
          <p:spPr>
            <a:xfrm>
              <a:off x="2476500" y="4448175"/>
              <a:ext cx="1666875" cy="523220"/>
            </a:xfrm>
            <a:prstGeom prst="rect">
              <a:avLst/>
            </a:prstGeom>
            <a:noFill/>
          </p:spPr>
          <p:txBody>
            <a:bodyPr wrap="square" rtlCol="0">
              <a:spAutoFit/>
            </a:bodyPr>
            <a:lstStyle/>
            <a:p>
              <a:r>
                <a:rPr lang="zh-CN" altLang="en-US" sz="2800" b="1" dirty="0" smtClean="0"/>
                <a:t>电路连接</a:t>
              </a:r>
              <a:endParaRPr lang="zh-CN" altLang="en-US" sz="2800" b="1" dirty="0" smtClean="0"/>
            </a:p>
          </p:txBody>
        </p:sp>
        <p:sp>
          <p:nvSpPr>
            <p:cNvPr id="16" name="TextBox 15"/>
            <p:cNvSpPr txBox="1"/>
            <p:nvPr/>
          </p:nvSpPr>
          <p:spPr>
            <a:xfrm>
              <a:off x="2476500" y="5000625"/>
              <a:ext cx="1743075" cy="523220"/>
            </a:xfrm>
            <a:prstGeom prst="rect">
              <a:avLst/>
            </a:prstGeom>
            <a:noFill/>
          </p:spPr>
          <p:txBody>
            <a:bodyPr wrap="square" rtlCol="0">
              <a:spAutoFit/>
            </a:bodyPr>
            <a:lstStyle/>
            <a:p>
              <a:r>
                <a:rPr lang="zh-CN" altLang="en-US" sz="2800" b="1" dirty="0" smtClean="0"/>
                <a:t>家庭电路</a:t>
              </a:r>
              <a:endParaRPr lang="zh-CN" altLang="en-US" sz="2800" b="1" dirty="0" smtClean="0"/>
            </a:p>
          </p:txBody>
        </p:sp>
      </p:grpSp>
      <p:grpSp>
        <p:nvGrpSpPr>
          <p:cNvPr id="25" name="组合 25"/>
          <p:cNvGrpSpPr/>
          <p:nvPr/>
        </p:nvGrpSpPr>
        <p:grpSpPr>
          <a:xfrm>
            <a:off x="3028950" y="5543550"/>
            <a:ext cx="3152775" cy="1094720"/>
            <a:chOff x="1590675" y="5581650"/>
            <a:chExt cx="3152775" cy="1094720"/>
          </a:xfrm>
        </p:grpSpPr>
        <p:sp>
          <p:nvSpPr>
            <p:cNvPr id="17" name="TextBox 16"/>
            <p:cNvSpPr txBox="1"/>
            <p:nvPr/>
          </p:nvSpPr>
          <p:spPr>
            <a:xfrm>
              <a:off x="1590675" y="5838825"/>
              <a:ext cx="466725" cy="523220"/>
            </a:xfrm>
            <a:prstGeom prst="rect">
              <a:avLst/>
            </a:prstGeom>
            <a:noFill/>
          </p:spPr>
          <p:txBody>
            <a:bodyPr wrap="square" rtlCol="0">
              <a:spAutoFit/>
            </a:bodyPr>
            <a:lstStyle/>
            <a:p>
              <a:r>
                <a:rPr lang="zh-CN" altLang="en-US" sz="2800" b="1" dirty="0" smtClean="0"/>
                <a:t>磁</a:t>
              </a:r>
              <a:endParaRPr lang="zh-CN" altLang="en-US" sz="2800" b="1" dirty="0" smtClean="0"/>
            </a:p>
          </p:txBody>
        </p:sp>
        <p:sp>
          <p:nvSpPr>
            <p:cNvPr id="18" name="左大括号 17"/>
            <p:cNvSpPr/>
            <p:nvPr/>
          </p:nvSpPr>
          <p:spPr>
            <a:xfrm>
              <a:off x="2114549" y="5715000"/>
              <a:ext cx="276225" cy="73342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TextBox 18"/>
            <p:cNvSpPr txBox="1"/>
            <p:nvPr/>
          </p:nvSpPr>
          <p:spPr>
            <a:xfrm>
              <a:off x="2438400" y="5581650"/>
              <a:ext cx="2305050" cy="523220"/>
            </a:xfrm>
            <a:prstGeom prst="rect">
              <a:avLst/>
            </a:prstGeom>
            <a:noFill/>
          </p:spPr>
          <p:txBody>
            <a:bodyPr wrap="square" rtlCol="0">
              <a:spAutoFit/>
            </a:bodyPr>
            <a:lstStyle/>
            <a:p>
              <a:r>
                <a:rPr lang="zh-CN" altLang="en-US" sz="2800" b="1" dirty="0" smtClean="0"/>
                <a:t>电磁继电器</a:t>
              </a:r>
              <a:endParaRPr lang="zh-CN" altLang="en-US" sz="2800" b="1" dirty="0" smtClean="0"/>
            </a:p>
          </p:txBody>
        </p:sp>
        <p:sp>
          <p:nvSpPr>
            <p:cNvPr id="20" name="TextBox 19"/>
            <p:cNvSpPr txBox="1"/>
            <p:nvPr/>
          </p:nvSpPr>
          <p:spPr>
            <a:xfrm>
              <a:off x="2590800" y="6153150"/>
              <a:ext cx="1647825" cy="523220"/>
            </a:xfrm>
            <a:prstGeom prst="rect">
              <a:avLst/>
            </a:prstGeom>
            <a:noFill/>
          </p:spPr>
          <p:txBody>
            <a:bodyPr wrap="square" rtlCol="0">
              <a:spAutoFit/>
            </a:bodyPr>
            <a:lstStyle/>
            <a:p>
              <a:r>
                <a:rPr lang="zh-CN" altLang="en-US" sz="2800" b="1" dirty="0" smtClean="0"/>
                <a:t>磁感线</a:t>
              </a:r>
              <a:endParaRPr lang="zh-CN" altLang="en-US" sz="2800" b="1" dirty="0" smtClean="0"/>
            </a:p>
          </p:txBody>
        </p:sp>
      </p:grpSp>
      <p:sp>
        <p:nvSpPr>
          <p:cNvPr id="26" name="iSlíďè"/>
          <p:cNvSpPr txBox="1"/>
          <p:nvPr/>
        </p:nvSpPr>
        <p:spPr bwMode="auto">
          <a:xfrm>
            <a:off x="1383030" y="3835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课堂总结</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847975" y="1000125"/>
            <a:ext cx="4238625" cy="2094845"/>
            <a:chOff x="1123950" y="1066800"/>
            <a:chExt cx="4238625" cy="2094845"/>
          </a:xfrm>
        </p:grpSpPr>
        <p:sp>
          <p:nvSpPr>
            <p:cNvPr id="5" name="TextBox 4"/>
            <p:cNvSpPr txBox="1"/>
            <p:nvPr/>
          </p:nvSpPr>
          <p:spPr>
            <a:xfrm>
              <a:off x="2533649" y="1066800"/>
              <a:ext cx="1647825" cy="523220"/>
            </a:xfrm>
            <a:prstGeom prst="rect">
              <a:avLst/>
            </a:prstGeom>
            <a:noFill/>
          </p:spPr>
          <p:txBody>
            <a:bodyPr wrap="square" rtlCol="0">
              <a:spAutoFit/>
            </a:bodyPr>
            <a:lstStyle/>
            <a:p>
              <a:r>
                <a:rPr lang="zh-CN" altLang="en-US" sz="2800" b="1" dirty="0" smtClean="0"/>
                <a:t>光的反射</a:t>
              </a:r>
              <a:endParaRPr lang="zh-CN" altLang="en-US" sz="2800" b="1" dirty="0" smtClean="0"/>
            </a:p>
          </p:txBody>
        </p:sp>
        <p:grpSp>
          <p:nvGrpSpPr>
            <p:cNvPr id="22" name="组合 21"/>
            <p:cNvGrpSpPr/>
            <p:nvPr/>
          </p:nvGrpSpPr>
          <p:grpSpPr>
            <a:xfrm>
              <a:off x="1123950" y="1333499"/>
              <a:ext cx="4238625" cy="1828146"/>
              <a:chOff x="1123950" y="1333499"/>
              <a:chExt cx="4238625" cy="1828146"/>
            </a:xfrm>
          </p:grpSpPr>
          <p:sp>
            <p:nvSpPr>
              <p:cNvPr id="3" name="TextBox 2"/>
              <p:cNvSpPr txBox="1"/>
              <p:nvPr/>
            </p:nvSpPr>
            <p:spPr>
              <a:xfrm>
                <a:off x="1123950" y="1876425"/>
                <a:ext cx="1257300" cy="523220"/>
              </a:xfrm>
              <a:prstGeom prst="rect">
                <a:avLst/>
              </a:prstGeom>
              <a:noFill/>
            </p:spPr>
            <p:txBody>
              <a:bodyPr wrap="square" rtlCol="0">
                <a:spAutoFit/>
              </a:bodyPr>
              <a:lstStyle/>
              <a:p>
                <a:r>
                  <a:rPr lang="zh-CN" altLang="en-US" sz="2800" b="1" dirty="0" smtClean="0"/>
                  <a:t>光学</a:t>
                </a:r>
                <a:endParaRPr lang="zh-CN" altLang="en-US" sz="2800" b="1" dirty="0"/>
              </a:p>
            </p:txBody>
          </p:sp>
          <p:sp>
            <p:nvSpPr>
              <p:cNvPr id="4" name="左大括号 3"/>
              <p:cNvSpPr/>
              <p:nvPr/>
            </p:nvSpPr>
            <p:spPr>
              <a:xfrm>
                <a:off x="1962150" y="1333499"/>
                <a:ext cx="409575" cy="153352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TextBox 5"/>
              <p:cNvSpPr txBox="1"/>
              <p:nvPr/>
            </p:nvSpPr>
            <p:spPr>
              <a:xfrm>
                <a:off x="2486025" y="2133600"/>
                <a:ext cx="2876550" cy="523220"/>
              </a:xfrm>
              <a:prstGeom prst="rect">
                <a:avLst/>
              </a:prstGeom>
              <a:noFill/>
            </p:spPr>
            <p:txBody>
              <a:bodyPr wrap="square" rtlCol="0">
                <a:spAutoFit/>
              </a:bodyPr>
              <a:lstStyle/>
              <a:p>
                <a:r>
                  <a:rPr lang="zh-CN" altLang="en-US" sz="2800" b="1" dirty="0" smtClean="0"/>
                  <a:t>光的折射</a:t>
                </a:r>
                <a:endParaRPr lang="zh-CN" altLang="en-US" sz="2800" b="1" dirty="0" smtClean="0"/>
              </a:p>
            </p:txBody>
          </p:sp>
          <p:sp>
            <p:nvSpPr>
              <p:cNvPr id="7" name="TextBox 6"/>
              <p:cNvSpPr txBox="1"/>
              <p:nvPr/>
            </p:nvSpPr>
            <p:spPr>
              <a:xfrm>
                <a:off x="2495550" y="1600200"/>
                <a:ext cx="2390775" cy="523220"/>
              </a:xfrm>
              <a:prstGeom prst="rect">
                <a:avLst/>
              </a:prstGeom>
              <a:noFill/>
            </p:spPr>
            <p:txBody>
              <a:bodyPr wrap="square" rtlCol="0">
                <a:spAutoFit/>
              </a:bodyPr>
              <a:lstStyle/>
              <a:p>
                <a:r>
                  <a:rPr lang="zh-CN" altLang="en-US" sz="2800" b="1" dirty="0" smtClean="0"/>
                  <a:t>平面镜成像</a:t>
                </a:r>
                <a:endParaRPr lang="zh-CN" altLang="en-US" sz="2800" b="1" dirty="0" smtClean="0"/>
              </a:p>
            </p:txBody>
          </p:sp>
          <p:sp>
            <p:nvSpPr>
              <p:cNvPr id="8" name="TextBox 7"/>
              <p:cNvSpPr txBox="1"/>
              <p:nvPr/>
            </p:nvSpPr>
            <p:spPr>
              <a:xfrm>
                <a:off x="2486025" y="2638425"/>
                <a:ext cx="1381125" cy="523220"/>
              </a:xfrm>
              <a:prstGeom prst="rect">
                <a:avLst/>
              </a:prstGeom>
              <a:noFill/>
            </p:spPr>
            <p:txBody>
              <a:bodyPr wrap="square" rtlCol="0">
                <a:spAutoFit/>
              </a:bodyPr>
              <a:lstStyle/>
              <a:p>
                <a:r>
                  <a:rPr lang="zh-CN" altLang="en-US" sz="2800" b="1" dirty="0" smtClean="0"/>
                  <a:t>透镜</a:t>
                </a:r>
                <a:endParaRPr lang="zh-CN" altLang="en-US" sz="2800" b="1" dirty="0" smtClean="0"/>
              </a:p>
            </p:txBody>
          </p:sp>
        </p:grpSp>
      </p:grpSp>
      <p:grpSp>
        <p:nvGrpSpPr>
          <p:cNvPr id="24" name="组合 23"/>
          <p:cNvGrpSpPr/>
          <p:nvPr/>
        </p:nvGrpSpPr>
        <p:grpSpPr>
          <a:xfrm>
            <a:off x="2819400" y="3228975"/>
            <a:ext cx="3305174" cy="1037570"/>
            <a:chOff x="1209675" y="3209925"/>
            <a:chExt cx="3305174" cy="1037570"/>
          </a:xfrm>
        </p:grpSpPr>
        <p:sp>
          <p:nvSpPr>
            <p:cNvPr id="9" name="TextBox 8"/>
            <p:cNvSpPr txBox="1"/>
            <p:nvPr/>
          </p:nvSpPr>
          <p:spPr>
            <a:xfrm>
              <a:off x="1209675" y="3429000"/>
              <a:ext cx="1238250" cy="523220"/>
            </a:xfrm>
            <a:prstGeom prst="rect">
              <a:avLst/>
            </a:prstGeom>
            <a:noFill/>
          </p:spPr>
          <p:txBody>
            <a:bodyPr wrap="square" rtlCol="0">
              <a:spAutoFit/>
            </a:bodyPr>
            <a:lstStyle/>
            <a:p>
              <a:r>
                <a:rPr lang="zh-CN" altLang="en-US" sz="2800" b="1" dirty="0" smtClean="0"/>
                <a:t>力学</a:t>
              </a:r>
              <a:endParaRPr lang="zh-CN" altLang="en-US" sz="2800" b="1" dirty="0" smtClean="0"/>
            </a:p>
          </p:txBody>
        </p:sp>
        <p:sp>
          <p:nvSpPr>
            <p:cNvPr id="10" name="左大括号 9"/>
            <p:cNvSpPr/>
            <p:nvPr/>
          </p:nvSpPr>
          <p:spPr>
            <a:xfrm>
              <a:off x="2076450" y="3362325"/>
              <a:ext cx="228600" cy="6000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TextBox 10"/>
            <p:cNvSpPr txBox="1"/>
            <p:nvPr/>
          </p:nvSpPr>
          <p:spPr>
            <a:xfrm>
              <a:off x="2371724" y="3209925"/>
              <a:ext cx="1666875" cy="523220"/>
            </a:xfrm>
            <a:prstGeom prst="rect">
              <a:avLst/>
            </a:prstGeom>
            <a:noFill/>
          </p:spPr>
          <p:txBody>
            <a:bodyPr wrap="square" rtlCol="0">
              <a:spAutoFit/>
            </a:bodyPr>
            <a:lstStyle/>
            <a:p>
              <a:r>
                <a:rPr lang="zh-CN" altLang="en-US" sz="2800" b="1" dirty="0" smtClean="0"/>
                <a:t>画力臂</a:t>
              </a:r>
              <a:endParaRPr lang="zh-CN" altLang="en-US" sz="2800" b="1" dirty="0" smtClean="0"/>
            </a:p>
          </p:txBody>
        </p:sp>
        <p:sp>
          <p:nvSpPr>
            <p:cNvPr id="12" name="TextBox 11"/>
            <p:cNvSpPr txBox="1"/>
            <p:nvPr/>
          </p:nvSpPr>
          <p:spPr>
            <a:xfrm>
              <a:off x="2428874" y="3724275"/>
              <a:ext cx="2085975" cy="523220"/>
            </a:xfrm>
            <a:prstGeom prst="rect">
              <a:avLst/>
            </a:prstGeom>
            <a:noFill/>
          </p:spPr>
          <p:txBody>
            <a:bodyPr wrap="square" rtlCol="0">
              <a:spAutoFit/>
            </a:bodyPr>
            <a:lstStyle/>
            <a:p>
              <a:r>
                <a:rPr lang="zh-CN" altLang="en-US" sz="2800" b="1" dirty="0" smtClean="0"/>
                <a:t>力的示意图</a:t>
              </a:r>
              <a:endParaRPr lang="zh-CN" altLang="en-US" sz="2800" b="1" dirty="0" smtClean="0"/>
            </a:p>
          </p:txBody>
        </p:sp>
      </p:grpSp>
      <p:grpSp>
        <p:nvGrpSpPr>
          <p:cNvPr id="25" name="组合 24"/>
          <p:cNvGrpSpPr/>
          <p:nvPr/>
        </p:nvGrpSpPr>
        <p:grpSpPr>
          <a:xfrm>
            <a:off x="2905125" y="4362450"/>
            <a:ext cx="2809875" cy="1075670"/>
            <a:chOff x="1409700" y="4448175"/>
            <a:chExt cx="2809875" cy="1075670"/>
          </a:xfrm>
        </p:grpSpPr>
        <p:sp>
          <p:nvSpPr>
            <p:cNvPr id="13" name="TextBox 12"/>
            <p:cNvSpPr txBox="1"/>
            <p:nvPr/>
          </p:nvSpPr>
          <p:spPr>
            <a:xfrm>
              <a:off x="1409700" y="4791075"/>
              <a:ext cx="1200150" cy="523220"/>
            </a:xfrm>
            <a:prstGeom prst="rect">
              <a:avLst/>
            </a:prstGeom>
            <a:noFill/>
          </p:spPr>
          <p:txBody>
            <a:bodyPr wrap="square" rtlCol="0">
              <a:spAutoFit/>
            </a:bodyPr>
            <a:lstStyle/>
            <a:p>
              <a:r>
                <a:rPr lang="zh-CN" altLang="en-US" sz="2800" b="1" dirty="0" smtClean="0"/>
                <a:t>电学</a:t>
              </a:r>
              <a:endParaRPr lang="zh-CN" altLang="en-US" sz="2800" b="1" dirty="0" smtClean="0"/>
            </a:p>
          </p:txBody>
        </p:sp>
        <p:sp>
          <p:nvSpPr>
            <p:cNvPr id="14" name="左大括号 13"/>
            <p:cNvSpPr/>
            <p:nvPr/>
          </p:nvSpPr>
          <p:spPr>
            <a:xfrm>
              <a:off x="2219325" y="4657725"/>
              <a:ext cx="209550" cy="7239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TextBox 14"/>
            <p:cNvSpPr txBox="1"/>
            <p:nvPr/>
          </p:nvSpPr>
          <p:spPr>
            <a:xfrm>
              <a:off x="2476500" y="4448175"/>
              <a:ext cx="1666875" cy="523220"/>
            </a:xfrm>
            <a:prstGeom prst="rect">
              <a:avLst/>
            </a:prstGeom>
            <a:noFill/>
          </p:spPr>
          <p:txBody>
            <a:bodyPr wrap="square" rtlCol="0">
              <a:spAutoFit/>
            </a:bodyPr>
            <a:lstStyle/>
            <a:p>
              <a:r>
                <a:rPr lang="zh-CN" altLang="en-US" sz="2800" b="1" dirty="0" smtClean="0"/>
                <a:t>电路连接</a:t>
              </a:r>
              <a:endParaRPr lang="zh-CN" altLang="en-US" sz="2800" b="1" dirty="0" smtClean="0"/>
            </a:p>
          </p:txBody>
        </p:sp>
        <p:sp>
          <p:nvSpPr>
            <p:cNvPr id="16" name="TextBox 15"/>
            <p:cNvSpPr txBox="1"/>
            <p:nvPr/>
          </p:nvSpPr>
          <p:spPr>
            <a:xfrm>
              <a:off x="2476500" y="5000625"/>
              <a:ext cx="1743075" cy="523220"/>
            </a:xfrm>
            <a:prstGeom prst="rect">
              <a:avLst/>
            </a:prstGeom>
            <a:noFill/>
          </p:spPr>
          <p:txBody>
            <a:bodyPr wrap="square" rtlCol="0">
              <a:spAutoFit/>
            </a:bodyPr>
            <a:lstStyle/>
            <a:p>
              <a:r>
                <a:rPr lang="zh-CN" altLang="en-US" sz="2800" b="1" dirty="0" smtClean="0"/>
                <a:t>家庭电路</a:t>
              </a:r>
              <a:endParaRPr lang="zh-CN" altLang="en-US" sz="2800" b="1" dirty="0" smtClean="0"/>
            </a:p>
          </p:txBody>
        </p:sp>
      </p:grpSp>
      <p:grpSp>
        <p:nvGrpSpPr>
          <p:cNvPr id="26" name="组合 25"/>
          <p:cNvGrpSpPr/>
          <p:nvPr/>
        </p:nvGrpSpPr>
        <p:grpSpPr>
          <a:xfrm>
            <a:off x="3028950" y="5543550"/>
            <a:ext cx="3152775" cy="1094720"/>
            <a:chOff x="1590675" y="5581650"/>
            <a:chExt cx="3152775" cy="1094720"/>
          </a:xfrm>
        </p:grpSpPr>
        <p:sp>
          <p:nvSpPr>
            <p:cNvPr id="17" name="TextBox 16"/>
            <p:cNvSpPr txBox="1"/>
            <p:nvPr/>
          </p:nvSpPr>
          <p:spPr>
            <a:xfrm>
              <a:off x="1590675" y="5838825"/>
              <a:ext cx="466725" cy="523220"/>
            </a:xfrm>
            <a:prstGeom prst="rect">
              <a:avLst/>
            </a:prstGeom>
            <a:noFill/>
          </p:spPr>
          <p:txBody>
            <a:bodyPr wrap="square" rtlCol="0">
              <a:spAutoFit/>
            </a:bodyPr>
            <a:lstStyle/>
            <a:p>
              <a:r>
                <a:rPr lang="zh-CN" altLang="en-US" sz="2800" b="1" dirty="0" smtClean="0"/>
                <a:t>磁</a:t>
              </a:r>
              <a:endParaRPr lang="zh-CN" altLang="en-US" sz="2800" b="1" dirty="0" smtClean="0"/>
            </a:p>
          </p:txBody>
        </p:sp>
        <p:sp>
          <p:nvSpPr>
            <p:cNvPr id="18" name="左大括号 17"/>
            <p:cNvSpPr/>
            <p:nvPr/>
          </p:nvSpPr>
          <p:spPr>
            <a:xfrm>
              <a:off x="2114549" y="5715000"/>
              <a:ext cx="276225" cy="73342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TextBox 18"/>
            <p:cNvSpPr txBox="1"/>
            <p:nvPr/>
          </p:nvSpPr>
          <p:spPr>
            <a:xfrm>
              <a:off x="2438400" y="5581650"/>
              <a:ext cx="2305050" cy="523220"/>
            </a:xfrm>
            <a:prstGeom prst="rect">
              <a:avLst/>
            </a:prstGeom>
            <a:noFill/>
          </p:spPr>
          <p:txBody>
            <a:bodyPr wrap="square" rtlCol="0">
              <a:spAutoFit/>
            </a:bodyPr>
            <a:lstStyle/>
            <a:p>
              <a:r>
                <a:rPr lang="zh-CN" altLang="en-US" sz="2800" b="1" dirty="0" smtClean="0"/>
                <a:t>电磁继电器</a:t>
              </a:r>
              <a:endParaRPr lang="zh-CN" altLang="en-US" sz="2800" b="1" dirty="0" smtClean="0"/>
            </a:p>
          </p:txBody>
        </p:sp>
        <p:sp>
          <p:nvSpPr>
            <p:cNvPr id="20" name="TextBox 19"/>
            <p:cNvSpPr txBox="1"/>
            <p:nvPr/>
          </p:nvSpPr>
          <p:spPr>
            <a:xfrm>
              <a:off x="2590800" y="6153150"/>
              <a:ext cx="1647825" cy="523220"/>
            </a:xfrm>
            <a:prstGeom prst="rect">
              <a:avLst/>
            </a:prstGeom>
            <a:noFill/>
          </p:spPr>
          <p:txBody>
            <a:bodyPr wrap="square" rtlCol="0">
              <a:spAutoFit/>
            </a:bodyPr>
            <a:lstStyle/>
            <a:p>
              <a:r>
                <a:rPr lang="zh-CN" altLang="en-US" sz="2800" b="1" dirty="0" smtClean="0"/>
                <a:t>磁感线</a:t>
              </a:r>
              <a:endParaRPr lang="zh-CN" altLang="en-US" sz="2800" b="1" dirty="0" smtClean="0"/>
            </a:p>
          </p:txBody>
        </p:sp>
      </p:grpSp>
      <p:sp>
        <p:nvSpPr>
          <p:cNvPr id="21" name="iSlíďè"/>
          <p:cNvSpPr txBox="1"/>
          <p:nvPr/>
        </p:nvSpPr>
        <p:spPr bwMode="auto">
          <a:xfrm>
            <a:off x="1498829" y="358497"/>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板书设计</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líďè"/>
          <p:cNvSpPr txBox="1"/>
          <p:nvPr/>
        </p:nvSpPr>
        <p:spPr bwMode="auto">
          <a:xfrm>
            <a:off x="1339858" y="397889"/>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noProof="0" dirty="0" smtClean="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作业布置</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pic>
        <p:nvPicPr>
          <p:cNvPr id="6146" name="Picture 2"/>
          <p:cNvPicPr>
            <a:picLocks noChangeAspect="1" noChangeArrowheads="1"/>
          </p:cNvPicPr>
          <p:nvPr/>
        </p:nvPicPr>
        <p:blipFill>
          <a:blip r:embed="rId1"/>
          <a:srcRect r="74475" b="20905"/>
          <a:stretch>
            <a:fillRect/>
          </a:stretch>
        </p:blipFill>
        <p:spPr bwMode="auto">
          <a:xfrm>
            <a:off x="1133475" y="3957637"/>
            <a:ext cx="3203538" cy="2071687"/>
          </a:xfrm>
          <a:prstGeom prst="rect">
            <a:avLst/>
          </a:prstGeom>
          <a:noFill/>
          <a:ln w="9525">
            <a:noFill/>
            <a:miter lim="800000"/>
            <a:headEnd/>
            <a:tailEnd/>
          </a:ln>
        </p:spPr>
      </p:pic>
      <p:sp>
        <p:nvSpPr>
          <p:cNvPr id="6147" name="Rectangle 3"/>
          <p:cNvSpPr>
            <a:spLocks noChangeArrowheads="1"/>
          </p:cNvSpPr>
          <p:nvPr/>
        </p:nvSpPr>
        <p:spPr bwMode="auto">
          <a:xfrm>
            <a:off x="371475" y="1257300"/>
            <a:ext cx="11449050"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如图所示，光源</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S</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发出的一条光线射向水面，在水面处发生反射和折射，反射光线经过点</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，折射光线经过点</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，请你作出入射光线、反射光线和折射光线。</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6148" name="Picture 4"/>
          <p:cNvPicPr>
            <a:picLocks noChangeAspect="1" noChangeArrowheads="1"/>
          </p:cNvPicPr>
          <p:nvPr/>
        </p:nvPicPr>
        <p:blipFill>
          <a:blip r:embed="rId1"/>
          <a:srcRect l="72813"/>
          <a:stretch>
            <a:fillRect/>
          </a:stretch>
        </p:blipFill>
        <p:spPr bwMode="auto">
          <a:xfrm>
            <a:off x="4914900" y="3381375"/>
            <a:ext cx="3226390" cy="249555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wipe(down)">
                                      <p:cBhvr>
                                        <p:cTn id="7"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0525" y="1162050"/>
            <a:ext cx="3352800" cy="523220"/>
          </a:xfrm>
          <a:prstGeom prst="rect">
            <a:avLst/>
          </a:prstGeom>
          <a:noFill/>
        </p:spPr>
        <p:txBody>
          <a:bodyPr wrap="square" rtlCol="0">
            <a:spAutoFit/>
          </a:bodyPr>
          <a:lstStyle/>
          <a:p>
            <a:r>
              <a:rPr lang="zh-CN" altLang="en-US" sz="2800" b="1" dirty="0" smtClean="0">
                <a:latin typeface="宋体" panose="02010600030101010101" pitchFamily="2" charset="-122"/>
                <a:ea typeface="宋体" panose="02010600030101010101" pitchFamily="2" charset="-122"/>
                <a:cs typeface="Times New Roman" panose="02020603050405020304" pitchFamily="18" charset="0"/>
              </a:rPr>
              <a:t>（二）平面镜成像</a:t>
            </a:r>
            <a:endParaRPr lang="zh-CN" altLang="en-US" sz="2800" b="1" dirty="0" smtClean="0">
              <a:latin typeface="宋体" panose="02010600030101010101" pitchFamily="2" charset="-122"/>
              <a:ea typeface="宋体" panose="02010600030101010101" pitchFamily="2" charset="-122"/>
              <a:cs typeface="Times New Roman" panose="02020603050405020304" pitchFamily="18" charset="0"/>
            </a:endParaRPr>
          </a:p>
        </p:txBody>
      </p:sp>
      <p:sp>
        <p:nvSpPr>
          <p:cNvPr id="1025" name="Rectangle 1"/>
          <p:cNvSpPr>
            <a:spLocks noChangeArrowheads="1"/>
          </p:cNvSpPr>
          <p:nvPr/>
        </p:nvSpPr>
        <p:spPr bwMode="auto">
          <a:xfrm>
            <a:off x="571500" y="1695450"/>
            <a:ext cx="11077575"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lang="zh-CN" altLang="en-US" sz="2800" b="1" dirty="0" smtClean="0">
                <a:latin typeface="宋体" panose="02010600030101010101" pitchFamily="2" charset="-122"/>
                <a:ea typeface="宋体" panose="02010600030101010101" pitchFamily="2" charset="-122"/>
                <a:cs typeface="Times New Roman" panose="02020603050405020304" pitchFamily="18" charset="0"/>
              </a:rPr>
              <a:t>例</a:t>
            </a:r>
            <a:r>
              <a:rPr lang="en-US" altLang="zh-CN" sz="2800" b="1" dirty="0" smtClean="0">
                <a:latin typeface="宋体" panose="02010600030101010101" pitchFamily="2" charset="-122"/>
                <a:ea typeface="宋体" panose="02010600030101010101" pitchFamily="2" charset="-122"/>
                <a:cs typeface="Times New Roman" panose="02020603050405020304" pitchFamily="18" charset="0"/>
              </a:rPr>
              <a:t>1</a:t>
            </a:r>
            <a:r>
              <a:rPr lang="zh-CN" altLang="en-US" sz="2800" b="1" dirty="0" smtClean="0">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（岳阳中考）作出图中物体</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AB</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在平面镜</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MN</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中所成的像</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A'B'</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（保留作图痕迹）。</a:t>
            </a:r>
            <a:endParaRPr kumimoji="0" lang="zh-CN" altLang="en-US"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026" name="图片 17" descr="21世纪教育网 -- 中国最大型、最专业的中小学教育资源门户网站">
            <a:hlinkClick r:id="rId1"/>
          </p:cNvPr>
          <p:cNvPicPr>
            <a:picLocks noChangeAspect="1" noChangeArrowheads="1"/>
          </p:cNvPicPr>
          <p:nvPr/>
        </p:nvPicPr>
        <p:blipFill>
          <a:blip r:embed="rId2"/>
          <a:srcRect/>
          <a:stretch>
            <a:fillRect/>
          </a:stretch>
        </p:blipFill>
        <p:spPr bwMode="auto">
          <a:xfrm>
            <a:off x="920750" y="3324225"/>
            <a:ext cx="2437976" cy="2076450"/>
          </a:xfrm>
          <a:prstGeom prst="rect">
            <a:avLst/>
          </a:prstGeom>
          <a:noFill/>
          <a:ln w="9525">
            <a:noFill/>
            <a:miter lim="800000"/>
            <a:headEnd/>
            <a:tailEnd/>
          </a:ln>
        </p:spPr>
      </p:pic>
      <p:pic>
        <p:nvPicPr>
          <p:cNvPr id="1077" name="Picture 53"/>
          <p:cNvPicPr>
            <a:picLocks noChangeAspect="1" noChangeArrowheads="1"/>
          </p:cNvPicPr>
          <p:nvPr/>
        </p:nvPicPr>
        <p:blipFill>
          <a:blip r:embed="rId3"/>
          <a:srcRect l="34898" t="3995" r="23766" b="9018"/>
          <a:stretch>
            <a:fillRect/>
          </a:stretch>
        </p:blipFill>
        <p:spPr bwMode="auto">
          <a:xfrm>
            <a:off x="5553075" y="3286125"/>
            <a:ext cx="4053300" cy="22479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77"/>
                                        </p:tgtEl>
                                        <p:attrNameLst>
                                          <p:attrName>style.visibility</p:attrName>
                                        </p:attrNameLst>
                                      </p:cBhvr>
                                      <p:to>
                                        <p:strVal val="visible"/>
                                      </p:to>
                                    </p:set>
                                    <p:animEffect transition="in" filter="wipe(down)">
                                      <p:cBhvr>
                                        <p:cTn id="7" dur="500"/>
                                        <p:tgtEl>
                                          <p:spTgt spid="1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1"/>
          <p:cNvSpPr>
            <a:spLocks noChangeArrowheads="1"/>
          </p:cNvSpPr>
          <p:nvPr/>
        </p:nvSpPr>
        <p:spPr bwMode="auto">
          <a:xfrm>
            <a:off x="495300" y="1162050"/>
            <a:ext cx="11268075" cy="17491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lang="zh-CN" altLang="en-US" sz="2800" b="1" dirty="0" smtClean="0">
                <a:latin typeface="宋体" panose="02010600030101010101" pitchFamily="2" charset="-122"/>
                <a:ea typeface="宋体" panose="02010600030101010101" pitchFamily="2" charset="-122"/>
                <a:cs typeface="Times New Roman" panose="02020603050405020304" pitchFamily="18" charset="0"/>
              </a:rPr>
              <a:t>例</a:t>
            </a:r>
            <a:r>
              <a:rPr lang="en-US" altLang="zh-CN" sz="2800" b="1" dirty="0" smtClean="0">
                <a:latin typeface="宋体" panose="02010600030101010101" pitchFamily="2" charset="-122"/>
                <a:ea typeface="宋体" panose="02010600030101010101" pitchFamily="2" charset="-122"/>
                <a:cs typeface="Times New Roman" panose="02020603050405020304" pitchFamily="18" charset="0"/>
              </a:rPr>
              <a:t>2</a:t>
            </a:r>
            <a:r>
              <a:rPr lang="zh-CN" altLang="en-US" sz="2800" b="1" dirty="0" smtClean="0">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（衡阳中考）如图所示，</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＇是</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AB</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在平面镜中所成的像</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请画出平面镜的位置</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保留作图痕迹</a:t>
            </a:r>
            <a:r>
              <a:rPr kumimoji="0" lang="en-US" altLang="zh-CN"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2800" b="1"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59746" name="图片 28" descr="21世纪教育网 -- 中国最大型、最专业的中小学教育资源门户网站">
            <a:hlinkClick r:id="rId1"/>
          </p:cNvPr>
          <p:cNvPicPr>
            <a:picLocks noChangeAspect="1" noChangeArrowheads="1"/>
          </p:cNvPicPr>
          <p:nvPr/>
        </p:nvPicPr>
        <p:blipFill>
          <a:blip r:embed="rId2"/>
          <a:srcRect/>
          <a:stretch>
            <a:fillRect/>
          </a:stretch>
        </p:blipFill>
        <p:spPr bwMode="auto">
          <a:xfrm>
            <a:off x="1544637" y="3186113"/>
            <a:ext cx="3169681" cy="2109787"/>
          </a:xfrm>
          <a:prstGeom prst="rect">
            <a:avLst/>
          </a:prstGeom>
          <a:noFill/>
          <a:ln w="9525">
            <a:noFill/>
            <a:miter lim="800000"/>
            <a:headEnd/>
            <a:tailEnd/>
          </a:ln>
        </p:spPr>
      </p:pic>
      <p:pic>
        <p:nvPicPr>
          <p:cNvPr id="159747" name="图片 29" descr="21世纪教育网 -- 中国最大型、最专业的中小学教育资源门户网站">
            <a:hlinkClick r:id="rId1"/>
          </p:cNvPr>
          <p:cNvPicPr>
            <a:picLocks noChangeAspect="1" noChangeArrowheads="1"/>
          </p:cNvPicPr>
          <p:nvPr/>
        </p:nvPicPr>
        <p:blipFill>
          <a:blip r:embed="rId3"/>
          <a:srcRect l="57994" t="47519" r="26328" b="44748"/>
          <a:stretch>
            <a:fillRect/>
          </a:stretch>
        </p:blipFill>
        <p:spPr bwMode="auto">
          <a:xfrm>
            <a:off x="5683250" y="3100387"/>
            <a:ext cx="2700099" cy="18621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9747"/>
                                        </p:tgtEl>
                                        <p:attrNameLst>
                                          <p:attrName>style.visibility</p:attrName>
                                        </p:attrNameLst>
                                      </p:cBhvr>
                                      <p:to>
                                        <p:strVal val="visible"/>
                                      </p:to>
                                    </p:set>
                                    <p:animEffect transition="in" filter="wipe(down)">
                                      <p:cBhvr>
                                        <p:cTn id="7" dur="500"/>
                                        <p:tgtEl>
                                          <p:spTgt spid="159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1"/>
          <p:cNvSpPr>
            <a:spLocks noChangeArrowheads="1"/>
          </p:cNvSpPr>
          <p:nvPr/>
        </p:nvSpPr>
        <p:spPr bwMode="auto">
          <a:xfrm>
            <a:off x="390524" y="933450"/>
            <a:ext cx="11325226"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altLang="zh-CN" sz="1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例</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宜昌中考）竖</a:t>
            </a:r>
            <a:r>
              <a:rPr kumimoji="0" lang="zh-CN" altLang="en-US" sz="2800" b="1" u="none" strike="noStrike" cap="none" normalizeH="0" dirty="0" smtClean="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hlinkClick r:id="rId1"/>
              </a:rPr>
              <a:t>起的墙面上有</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一块面镜</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MN</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，小女孩站在平面镜前，她的脚前有一枚硬币（如图中点</a:t>
            </a:r>
            <a:r>
              <a:rPr kumimoji="0" lang="en-US" altLang="zh-CN"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a:t>
            </a:r>
            <a:r>
              <a:rPr kumimoji="0" lang="zh-CN" altLang="en-US" sz="2800" b="1" u="none" strike="noStrike" cap="none" normalizeH="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所示），请你利用平面镜成像的特点画出小女孩看到硬币的像的光路图．</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60771" name="图片 25" descr="21世纪教育网 -- 中国最大型、最专业的中小学教育资源门户网站">
            <a:hlinkClick r:id="rId1"/>
          </p:cNvPr>
          <p:cNvPicPr>
            <a:picLocks noChangeAspect="1" noChangeArrowheads="1"/>
          </p:cNvPicPr>
          <p:nvPr/>
        </p:nvPicPr>
        <p:blipFill>
          <a:blip r:embed="rId2"/>
          <a:srcRect r="1260" b="1172"/>
          <a:stretch>
            <a:fillRect/>
          </a:stretch>
        </p:blipFill>
        <p:spPr bwMode="auto">
          <a:xfrm>
            <a:off x="1209674" y="3459163"/>
            <a:ext cx="2466975" cy="2653664"/>
          </a:xfrm>
          <a:prstGeom prst="rect">
            <a:avLst/>
          </a:prstGeom>
          <a:noFill/>
          <a:ln w="9525">
            <a:noFill/>
            <a:miter lim="800000"/>
            <a:headEnd/>
            <a:tailEnd/>
          </a:ln>
        </p:spPr>
      </p:pic>
      <p:pic>
        <p:nvPicPr>
          <p:cNvPr id="7" name="Picture 53"/>
          <p:cNvPicPr>
            <a:picLocks noChangeAspect="1" noChangeArrowheads="1"/>
          </p:cNvPicPr>
          <p:nvPr/>
        </p:nvPicPr>
        <p:blipFill>
          <a:blip r:embed="rId3"/>
          <a:srcRect l="-4733" t="3995" r="65976" b="-11623"/>
          <a:stretch>
            <a:fillRect/>
          </a:stretch>
        </p:blipFill>
        <p:spPr bwMode="auto">
          <a:xfrm>
            <a:off x="5648325" y="3267074"/>
            <a:ext cx="4308073" cy="3152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1000" y="1066800"/>
            <a:ext cx="3276600" cy="523220"/>
          </a:xfrm>
          <a:prstGeom prst="rect">
            <a:avLst/>
          </a:prstGeom>
          <a:noFill/>
        </p:spPr>
        <p:txBody>
          <a:bodyPr wrap="square" rtlCol="0">
            <a:spAutoFit/>
          </a:bodyPr>
          <a:lstStyle/>
          <a:p>
            <a:r>
              <a:rPr lang="zh-CN" altLang="en-US" sz="2800" b="1" dirty="0" smtClean="0"/>
              <a:t>（三）光的折射</a:t>
            </a:r>
            <a:endParaRPr lang="zh-CN" altLang="en-US" sz="2800" b="1" dirty="0"/>
          </a:p>
        </p:txBody>
      </p:sp>
      <p:sp>
        <p:nvSpPr>
          <p:cNvPr id="15361" name="Rectangle 1"/>
          <p:cNvSpPr>
            <a:spLocks noChangeArrowheads="1"/>
          </p:cNvSpPr>
          <p:nvPr/>
        </p:nvSpPr>
        <p:spPr bwMode="auto">
          <a:xfrm>
            <a:off x="323851" y="1704975"/>
            <a:ext cx="11449050"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altLang="en-US"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例：</a:t>
            </a:r>
            <a:r>
              <a:rPr kumimoji="0" lang="zh-CN"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2800" b="1" u="none" strike="noStrike" cap="none" normalizeH="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德阳中考）如图所示，一束水平光线从空气进入玻璃，在交界处同时发生反射和折射现象，在图上作出反射光线和折射光线．</a:t>
            </a:r>
            <a:endParaRPr kumimoji="0" lang="zh-CN" altLang="en-US"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5362" name="图片 5" descr="21世纪教育网 -- 中国最大型、最专业的中小学教育资源门户网站">
            <a:hlinkClick r:id="rId1"/>
          </p:cNvPr>
          <p:cNvPicPr>
            <a:picLocks noChangeAspect="1" noChangeArrowheads="1"/>
          </p:cNvPicPr>
          <p:nvPr/>
        </p:nvPicPr>
        <p:blipFill>
          <a:blip r:embed="rId2"/>
          <a:srcRect r="1512" b="1938"/>
          <a:stretch>
            <a:fillRect/>
          </a:stretch>
        </p:blipFill>
        <p:spPr bwMode="auto">
          <a:xfrm>
            <a:off x="927099" y="3595687"/>
            <a:ext cx="3372930" cy="2262187"/>
          </a:xfrm>
          <a:prstGeom prst="rect">
            <a:avLst/>
          </a:prstGeom>
          <a:noFill/>
          <a:ln w="9525">
            <a:noFill/>
            <a:miter lim="800000"/>
            <a:headEnd/>
            <a:tailEnd/>
          </a:ln>
        </p:spPr>
      </p:pic>
      <p:pic>
        <p:nvPicPr>
          <p:cNvPr id="15363" name="图片 6" descr="21世纪教育网 -- 中国最大型、最专业的中小学教育资源门户网站">
            <a:hlinkClick r:id="rId1"/>
          </p:cNvPr>
          <p:cNvPicPr>
            <a:picLocks noChangeAspect="1" noChangeArrowheads="1"/>
          </p:cNvPicPr>
          <p:nvPr/>
        </p:nvPicPr>
        <p:blipFill>
          <a:blip r:embed="rId3"/>
          <a:srcRect r="1088" b="1363"/>
          <a:stretch>
            <a:fillRect/>
          </a:stretch>
        </p:blipFill>
        <p:spPr bwMode="auto">
          <a:xfrm>
            <a:off x="5799137" y="3278188"/>
            <a:ext cx="2842875" cy="22653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wipe(down)">
                                      <p:cBhvr>
                                        <p:cTn id="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1950" y="1143000"/>
            <a:ext cx="2819400" cy="523220"/>
          </a:xfrm>
          <a:prstGeom prst="rect">
            <a:avLst/>
          </a:prstGeom>
          <a:noFill/>
        </p:spPr>
        <p:txBody>
          <a:bodyPr wrap="square" rtlCol="0">
            <a:spAutoFit/>
          </a:bodyPr>
          <a:lstStyle/>
          <a:p>
            <a:r>
              <a:rPr lang="zh-CN" altLang="en-US" sz="2800" b="1" dirty="0" smtClean="0"/>
              <a:t>（四）透镜</a:t>
            </a:r>
            <a:endParaRPr lang="zh-CN" altLang="en-US" sz="2800" b="1" dirty="0"/>
          </a:p>
        </p:txBody>
      </p:sp>
      <p:sp>
        <p:nvSpPr>
          <p:cNvPr id="3" name="矩形 2"/>
          <p:cNvSpPr/>
          <p:nvPr/>
        </p:nvSpPr>
        <p:spPr>
          <a:xfrm>
            <a:off x="438148" y="1743760"/>
            <a:ext cx="10534651" cy="523220"/>
          </a:xfrm>
          <a:prstGeom prst="rect">
            <a:avLst/>
          </a:prstGeom>
        </p:spPr>
        <p:txBody>
          <a:bodyPr wrap="square">
            <a:spAutoFit/>
          </a:bodyPr>
          <a:lstStyle/>
          <a:p>
            <a:r>
              <a:rPr lang="zh-CN" altLang="en-US" sz="2800" b="1" dirty="0" smtClean="0"/>
              <a:t>例</a:t>
            </a:r>
            <a:r>
              <a:rPr lang="en-US" altLang="zh-CN" sz="2800" b="1" dirty="0" smtClean="0"/>
              <a:t>1</a:t>
            </a:r>
            <a:r>
              <a:rPr lang="zh-CN" altLang="en-US" sz="2800" b="1" dirty="0" smtClean="0"/>
              <a:t>：（郴州中考）请画出入射光线通过透镜后的折射光线．</a:t>
            </a:r>
            <a:endParaRPr lang="zh-CN" altLang="en-US" sz="2800" b="1" dirty="0"/>
          </a:p>
        </p:txBody>
      </p:sp>
      <p:pic>
        <p:nvPicPr>
          <p:cNvPr id="14337" name="Picture 1"/>
          <p:cNvPicPr>
            <a:picLocks noChangeAspect="1" noChangeArrowheads="1"/>
          </p:cNvPicPr>
          <p:nvPr/>
        </p:nvPicPr>
        <p:blipFill>
          <a:blip r:embed="rId1"/>
          <a:srcRect/>
          <a:stretch>
            <a:fillRect/>
          </a:stretch>
        </p:blipFill>
        <p:spPr bwMode="auto">
          <a:xfrm>
            <a:off x="863599" y="3171825"/>
            <a:ext cx="4182967" cy="2143125"/>
          </a:xfrm>
          <a:prstGeom prst="rect">
            <a:avLst/>
          </a:prstGeom>
          <a:noFill/>
        </p:spPr>
      </p:pic>
      <p:pic>
        <p:nvPicPr>
          <p:cNvPr id="14338" name="图片 8" descr="21世纪教育网 -- 中国最大型、最专业的中小学教育资源门户网站"/>
          <p:cNvPicPr>
            <a:picLocks noChangeAspect="1" noChangeArrowheads="1"/>
          </p:cNvPicPr>
          <p:nvPr/>
        </p:nvPicPr>
        <p:blipFill>
          <a:blip r:embed="rId2"/>
          <a:srcRect/>
          <a:stretch>
            <a:fillRect/>
          </a:stretch>
        </p:blipFill>
        <p:spPr bwMode="auto">
          <a:xfrm>
            <a:off x="6148387" y="2886074"/>
            <a:ext cx="4360409" cy="2105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9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2731</Words>
  <Application>WPS 演示</Application>
  <PresentationFormat>宽屏</PresentationFormat>
  <Paragraphs>227</Paragraphs>
  <Slides>46</Slides>
  <Notes>9</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46</vt:i4>
      </vt:variant>
    </vt:vector>
  </HeadingPairs>
  <TitlesOfParts>
    <vt:vector size="65" baseType="lpstr">
      <vt:lpstr>Arial</vt:lpstr>
      <vt:lpstr>宋体</vt:lpstr>
      <vt:lpstr>Wingdings</vt:lpstr>
      <vt:lpstr>思源黑体 CN Heavy</vt:lpstr>
      <vt:lpstr>黑体</vt:lpstr>
      <vt:lpstr>Noto Sans S Chinese Black</vt:lpstr>
      <vt:lpstr>杨任东竹石体-Bold</vt:lpstr>
      <vt:lpstr>字魂5号-无外润黑体</vt:lpstr>
      <vt:lpstr>思源黑体 CN Medium</vt:lpstr>
      <vt:lpstr>zihun58hao-chuangzhonghei</vt:lpstr>
      <vt:lpstr>Times New Roman</vt:lpstr>
      <vt:lpstr>Calibri</vt:lpstr>
      <vt:lpstr>微软雅黑</vt:lpstr>
      <vt:lpstr>Arial Unicode MS</vt:lpstr>
      <vt:lpstr>等线</vt:lpstr>
      <vt:lpstr>等线 Light</vt:lpstr>
      <vt:lpstr>Calibri Light</vt:lpstr>
      <vt:lpstr>9_自定义设计方案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2019-06-18T11:41:00Z</dcterms:created>
  <dcterms:modified xsi:type="dcterms:W3CDTF">2020-04-24T06:46:46Z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