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61" r:id="rId4"/>
    <p:sldId id="260" r:id="rId5"/>
    <p:sldId id="339" r:id="rId6"/>
    <p:sldId id="265" r:id="rId7"/>
    <p:sldId id="618" r:id="rId8"/>
    <p:sldId id="462" r:id="rId9"/>
    <p:sldId id="590" r:id="rId10"/>
    <p:sldId id="619" r:id="rId11"/>
    <p:sldId id="591" r:id="rId12"/>
    <p:sldId id="592" r:id="rId13"/>
    <p:sldId id="593" r:id="rId14"/>
    <p:sldId id="594" r:id="rId15"/>
    <p:sldId id="290" r:id="rId16"/>
    <p:sldId id="324" r:id="rId17"/>
    <p:sldId id="520" r:id="rId18"/>
    <p:sldId id="521" r:id="rId19"/>
    <p:sldId id="630" r:id="rId20"/>
    <p:sldId id="522" r:id="rId21"/>
    <p:sldId id="631" r:id="rId22"/>
    <p:sldId id="632" r:id="rId23"/>
    <p:sldId id="523" r:id="rId24"/>
    <p:sldId id="524" r:id="rId25"/>
    <p:sldId id="525" r:id="rId26"/>
    <p:sldId id="633" r:id="rId27"/>
    <p:sldId id="526" r:id="rId28"/>
    <p:sldId id="620" r:id="rId29"/>
    <p:sldId id="621" r:id="rId30"/>
    <p:sldId id="528" r:id="rId31"/>
    <p:sldId id="622" r:id="rId32"/>
    <p:sldId id="623" r:id="rId33"/>
    <p:sldId id="530" r:id="rId34"/>
    <p:sldId id="634" r:id="rId35"/>
    <p:sldId id="531" r:id="rId36"/>
    <p:sldId id="410" r:id="rId37"/>
    <p:sldId id="624" r:id="rId38"/>
    <p:sldId id="625" r:id="rId39"/>
    <p:sldId id="626" r:id="rId40"/>
    <p:sldId id="627" r:id="rId41"/>
    <p:sldId id="411" r:id="rId42"/>
    <p:sldId id="488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374" r:id="rId59"/>
    <p:sldId id="635" r:id="rId60"/>
    <p:sldId id="367" r:id="rId61"/>
    <p:sldId id="368" r:id="rId62"/>
    <p:sldId id="636" r:id="rId63"/>
    <p:sldId id="637" r:id="rId64"/>
    <p:sldId id="560" r:id="rId65"/>
    <p:sldId id="561" r:id="rId66"/>
    <p:sldId id="638" r:id="rId67"/>
    <p:sldId id="639" r:id="rId68"/>
    <p:sldId id="562" r:id="rId69"/>
    <p:sldId id="563" r:id="rId70"/>
    <p:sldId id="564" r:id="rId71"/>
    <p:sldId id="565" r:id="rId72"/>
    <p:sldId id="566" r:id="rId73"/>
    <p:sldId id="567" r:id="rId74"/>
    <p:sldId id="568" r:id="rId75"/>
    <p:sldId id="640" r:id="rId76"/>
    <p:sldId id="569" r:id="rId77"/>
    <p:sldId id="570" r:id="rId78"/>
    <p:sldId id="612" r:id="rId79"/>
    <p:sldId id="613" r:id="rId80"/>
    <p:sldId id="614" r:id="rId81"/>
    <p:sldId id="628" r:id="rId82"/>
    <p:sldId id="641" r:id="rId83"/>
    <p:sldId id="615" r:id="rId84"/>
    <p:sldId id="616" r:id="rId85"/>
    <p:sldId id="642" r:id="rId86"/>
    <p:sldId id="629" r:id="rId87"/>
    <p:sldId id="643" r:id="rId88"/>
    <p:sldId id="617" r:id="rId89"/>
  </p:sldIdLst>
  <p:sldSz cx="12190095" cy="6859270"/>
  <p:notesSz cx="6858000" cy="9144000"/>
  <p:custDataLst>
    <p:tags r:id="rId90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2" autoAdjust="0"/>
    <p:restoredTop sz="94712" autoAdjust="0"/>
  </p:normalViewPr>
  <p:slideViewPr>
    <p:cSldViewPr>
      <p:cViewPr>
        <p:scale>
          <a:sx n="100" d="100"/>
          <a:sy n="100" d="100"/>
        </p:scale>
        <p:origin x="-954" y="-39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3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" Type="http://schemas.openxmlformats.org/officeDocument/2006/relationships/slide" Target="slides/slide3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slide" Target="slides/slide64.xml" /><Relationship Id="rId68" Type="http://schemas.openxmlformats.org/officeDocument/2006/relationships/slide" Target="slides/slide65.xml" /><Relationship Id="rId69" Type="http://schemas.openxmlformats.org/officeDocument/2006/relationships/slide" Target="slides/slide66.xml" /><Relationship Id="rId7" Type="http://schemas.openxmlformats.org/officeDocument/2006/relationships/slide" Target="slides/slide4.xml" /><Relationship Id="rId70" Type="http://schemas.openxmlformats.org/officeDocument/2006/relationships/slide" Target="slides/slide67.xml" /><Relationship Id="rId71" Type="http://schemas.openxmlformats.org/officeDocument/2006/relationships/slide" Target="slides/slide68.xml" /><Relationship Id="rId72" Type="http://schemas.openxmlformats.org/officeDocument/2006/relationships/slide" Target="slides/slide69.xml" /><Relationship Id="rId73" Type="http://schemas.openxmlformats.org/officeDocument/2006/relationships/slide" Target="slides/slide70.xml" /><Relationship Id="rId74" Type="http://schemas.openxmlformats.org/officeDocument/2006/relationships/slide" Target="slides/slide71.xml" /><Relationship Id="rId75" Type="http://schemas.openxmlformats.org/officeDocument/2006/relationships/slide" Target="slides/slide72.xml" /><Relationship Id="rId76" Type="http://schemas.openxmlformats.org/officeDocument/2006/relationships/slide" Target="slides/slide73.xml" /><Relationship Id="rId77" Type="http://schemas.openxmlformats.org/officeDocument/2006/relationships/slide" Target="slides/slide74.xml" /><Relationship Id="rId78" Type="http://schemas.openxmlformats.org/officeDocument/2006/relationships/slide" Target="slides/slide75.xml" /><Relationship Id="rId79" Type="http://schemas.openxmlformats.org/officeDocument/2006/relationships/slide" Target="slides/slide76.xml" /><Relationship Id="rId8" Type="http://schemas.openxmlformats.org/officeDocument/2006/relationships/slide" Target="slides/slide5.xml" /><Relationship Id="rId80" Type="http://schemas.openxmlformats.org/officeDocument/2006/relationships/slide" Target="slides/slide77.xml" /><Relationship Id="rId81" Type="http://schemas.openxmlformats.org/officeDocument/2006/relationships/slide" Target="slides/slide78.xml" /><Relationship Id="rId82" Type="http://schemas.openxmlformats.org/officeDocument/2006/relationships/slide" Target="slides/slide79.xml" /><Relationship Id="rId83" Type="http://schemas.openxmlformats.org/officeDocument/2006/relationships/slide" Target="slides/slide80.xml" /><Relationship Id="rId84" Type="http://schemas.openxmlformats.org/officeDocument/2006/relationships/slide" Target="slides/slide81.xml" /><Relationship Id="rId85" Type="http://schemas.openxmlformats.org/officeDocument/2006/relationships/slide" Target="slides/slide82.xml" /><Relationship Id="rId86" Type="http://schemas.openxmlformats.org/officeDocument/2006/relationships/slide" Target="slides/slide83.xml" /><Relationship Id="rId87" Type="http://schemas.openxmlformats.org/officeDocument/2006/relationships/slide" Target="slides/slide84.xml" /><Relationship Id="rId88" Type="http://schemas.openxmlformats.org/officeDocument/2006/relationships/slide" Target="slides/slide85.xml" /><Relationship Id="rId89" Type="http://schemas.openxmlformats.org/officeDocument/2006/relationships/slide" Target="slides/slide86.xml" /><Relationship Id="rId9" Type="http://schemas.openxmlformats.org/officeDocument/2006/relationships/slide" Target="slides/slide6.xml" /><Relationship Id="rId90" Type="http://schemas.openxmlformats.org/officeDocument/2006/relationships/tags" Target="tags/tag63.xml" /><Relationship Id="rId91" Type="http://schemas.openxmlformats.org/officeDocument/2006/relationships/presProps" Target="presProps.xml" /><Relationship Id="rId92" Type="http://schemas.openxmlformats.org/officeDocument/2006/relationships/viewProps" Target="viewProps.xml" /><Relationship Id="rId93" Type="http://schemas.openxmlformats.org/officeDocument/2006/relationships/theme" Target="theme/theme1.xml" /><Relationship Id="rId94" Type="http://schemas.openxmlformats.org/officeDocument/2006/relationships/tableStyles" Target="tableStyles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Relationship Id="rId2" Type="http://schemas.openxmlformats.org/officeDocument/2006/relationships/image" Target="../media/image5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Relationship Id="rId2" Type="http://schemas.openxmlformats.org/officeDocument/2006/relationships/image" Target="../media/image52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8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0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3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4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1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3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4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5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14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7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8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1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2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0901-3DCA-48F9-B0CB-D8F0D1E6B3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D9095-D5A4-4D04-8CEB-69FB25E1308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836C-7D3D-44DD-AD4F-98DBA4D105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960B-A742-4F79-9BC8-14A4E98934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613" y="914569"/>
            <a:ext cx="9797669" cy="25708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613" y="3561059"/>
            <a:ext cx="9797669" cy="147267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305" y="774143"/>
            <a:ext cx="10971086" cy="54838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613" y="2484460"/>
            <a:ext cx="9797669" cy="10189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613" y="3561059"/>
            <a:ext cx="9797669" cy="47168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05" y="1490676"/>
            <a:ext cx="10967486" cy="476008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489" y="3849113"/>
            <a:ext cx="7767586" cy="7669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489" y="4616055"/>
            <a:ext cx="7767586" cy="86776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305" y="1501478"/>
            <a:ext cx="5175991" cy="47492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0598" y="1501478"/>
            <a:ext cx="5175991" cy="47492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305" y="1429465"/>
            <a:ext cx="5341565" cy="3816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305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4776" y="1421992"/>
            <a:ext cx="5341565" cy="3816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4776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05" y="1555488"/>
            <a:ext cx="5232259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49408" y="1555488"/>
            <a:ext cx="5226383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3201" y="914569"/>
            <a:ext cx="1043837" cy="503013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257" y="914569"/>
            <a:ext cx="9167767" cy="5030131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6765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00" Type="http://schemas.openxmlformats.org/officeDocument/2006/relationships/tags" Target="../tags/tag59.xml" /><Relationship Id="rId101" Type="http://schemas.openxmlformats.org/officeDocument/2006/relationships/tags" Target="../tags/tag60.xml" /><Relationship Id="rId102" Type="http://schemas.openxmlformats.org/officeDocument/2006/relationships/tags" Target="../tags/tag61.xml" /><Relationship Id="rId103" Type="http://schemas.openxmlformats.org/officeDocument/2006/relationships/tags" Target="../tags/tag62.xml" /><Relationship Id="rId104" Type="http://schemas.openxmlformats.org/officeDocument/2006/relationships/theme" Target="../theme/theme1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slideLayout" Target="../slideLayouts/slideLayout54.xml" /><Relationship Id="rId55" Type="http://schemas.openxmlformats.org/officeDocument/2006/relationships/slideLayout" Target="../slideLayouts/slideLayout55.xml" /><Relationship Id="rId56" Type="http://schemas.openxmlformats.org/officeDocument/2006/relationships/slideLayout" Target="../slideLayouts/slideLayout56.xml" /><Relationship Id="rId57" Type="http://schemas.openxmlformats.org/officeDocument/2006/relationships/slideLayout" Target="../slideLayouts/slideLayout57.xml" /><Relationship Id="rId58" Type="http://schemas.openxmlformats.org/officeDocument/2006/relationships/slideLayout" Target="../slideLayouts/slideLayout58.xml" /><Relationship Id="rId59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.xml" /><Relationship Id="rId60" Type="http://schemas.openxmlformats.org/officeDocument/2006/relationships/slideLayout" Target="../slideLayouts/slideLayout60.xml" /><Relationship Id="rId61" Type="http://schemas.openxmlformats.org/officeDocument/2006/relationships/slideLayout" Target="../slideLayouts/slideLayout61.xml" /><Relationship Id="rId62" Type="http://schemas.openxmlformats.org/officeDocument/2006/relationships/slideLayout" Target="../slideLayouts/slideLayout62.xml" /><Relationship Id="rId63" Type="http://schemas.openxmlformats.org/officeDocument/2006/relationships/slideLayout" Target="../slideLayouts/slideLayout63.xml" /><Relationship Id="rId64" Type="http://schemas.openxmlformats.org/officeDocument/2006/relationships/slideLayout" Target="../slideLayouts/slideLayout64.xml" /><Relationship Id="rId65" Type="http://schemas.openxmlformats.org/officeDocument/2006/relationships/slideLayout" Target="../slideLayouts/slideLayout65.xml" /><Relationship Id="rId66" Type="http://schemas.openxmlformats.org/officeDocument/2006/relationships/slideLayout" Target="../slideLayouts/slideLayout66.xml" /><Relationship Id="rId67" Type="http://schemas.openxmlformats.org/officeDocument/2006/relationships/slideLayout" Target="../slideLayouts/slideLayout67.xml" /><Relationship Id="rId68" Type="http://schemas.openxmlformats.org/officeDocument/2006/relationships/slideLayout" Target="../slideLayouts/slideLayout68.xml" /><Relationship Id="rId69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.xml" /><Relationship Id="rId70" Type="http://schemas.openxmlformats.org/officeDocument/2006/relationships/slideLayout" Target="../slideLayouts/slideLayout70.xml" /><Relationship Id="rId71" Type="http://schemas.openxmlformats.org/officeDocument/2006/relationships/slideLayout" Target="../slideLayouts/slideLayout71.xml" /><Relationship Id="rId72" Type="http://schemas.openxmlformats.org/officeDocument/2006/relationships/slideLayout" Target="../slideLayouts/slideLayout72.xml" /><Relationship Id="rId73" Type="http://schemas.openxmlformats.org/officeDocument/2006/relationships/slideLayout" Target="../slideLayouts/slideLayout73.xml" /><Relationship Id="rId74" Type="http://schemas.openxmlformats.org/officeDocument/2006/relationships/slideLayout" Target="../slideLayouts/slideLayout74.xml" /><Relationship Id="rId75" Type="http://schemas.openxmlformats.org/officeDocument/2006/relationships/slideLayout" Target="../slideLayouts/slideLayout75.xml" /><Relationship Id="rId76" Type="http://schemas.openxmlformats.org/officeDocument/2006/relationships/slideLayout" Target="../slideLayouts/slideLayout76.xml" /><Relationship Id="rId77" Type="http://schemas.openxmlformats.org/officeDocument/2006/relationships/slideLayout" Target="../slideLayouts/slideLayout77.xml" /><Relationship Id="rId78" Type="http://schemas.openxmlformats.org/officeDocument/2006/relationships/slideLayout" Target="../slideLayouts/slideLayout78.xml" /><Relationship Id="rId79" Type="http://schemas.openxmlformats.org/officeDocument/2006/relationships/slideLayout" Target="../slideLayouts/slideLayout79.xml" /><Relationship Id="rId8" Type="http://schemas.openxmlformats.org/officeDocument/2006/relationships/slideLayout" Target="../slideLayouts/slideLayout8.xml" /><Relationship Id="rId80" Type="http://schemas.openxmlformats.org/officeDocument/2006/relationships/slideLayout" Target="../slideLayouts/slideLayout80.xml" /><Relationship Id="rId81" Type="http://schemas.openxmlformats.org/officeDocument/2006/relationships/slideLayout" Target="../slideLayouts/slideLayout81.xml" /><Relationship Id="rId82" Type="http://schemas.openxmlformats.org/officeDocument/2006/relationships/slideLayout" Target="../slideLayouts/slideLayout82.xml" /><Relationship Id="rId83" Type="http://schemas.openxmlformats.org/officeDocument/2006/relationships/slideLayout" Target="../slideLayouts/slideLayout83.xml" /><Relationship Id="rId84" Type="http://schemas.openxmlformats.org/officeDocument/2006/relationships/slideLayout" Target="../slideLayouts/slideLayout84.xml" /><Relationship Id="rId85" Type="http://schemas.openxmlformats.org/officeDocument/2006/relationships/slideLayout" Target="../slideLayouts/slideLayout85.xml" /><Relationship Id="rId86" Type="http://schemas.openxmlformats.org/officeDocument/2006/relationships/slideLayout" Target="../slideLayouts/slideLayout86.xml" /><Relationship Id="rId87" Type="http://schemas.openxmlformats.org/officeDocument/2006/relationships/slideLayout" Target="../slideLayouts/slideLayout87.xml" /><Relationship Id="rId88" Type="http://schemas.openxmlformats.org/officeDocument/2006/relationships/slideLayout" Target="../slideLayouts/slideLayout88.xml" /><Relationship Id="rId89" Type="http://schemas.openxmlformats.org/officeDocument/2006/relationships/slideLayout" Target="../slideLayouts/slideLayout89.xml" /><Relationship Id="rId9" Type="http://schemas.openxmlformats.org/officeDocument/2006/relationships/slideLayout" Target="../slideLayouts/slideLayout9.xml" /><Relationship Id="rId90" Type="http://schemas.openxmlformats.org/officeDocument/2006/relationships/slideLayout" Target="../slideLayouts/slideLayout90.xml" /><Relationship Id="rId91" Type="http://schemas.openxmlformats.org/officeDocument/2006/relationships/slideLayout" Target="../slideLayouts/slideLayout91.xml" /><Relationship Id="rId92" Type="http://schemas.openxmlformats.org/officeDocument/2006/relationships/slideLayout" Target="../slideLayouts/slideLayout92.xml" /><Relationship Id="rId93" Type="http://schemas.openxmlformats.org/officeDocument/2006/relationships/slideLayout" Target="../slideLayouts/slideLayout93.xml" /><Relationship Id="rId94" Type="http://schemas.openxmlformats.org/officeDocument/2006/relationships/slideLayout" Target="../slideLayouts/slideLayout94.xml" /><Relationship Id="rId95" Type="http://schemas.openxmlformats.org/officeDocument/2006/relationships/slideLayout" Target="../slideLayouts/slideLayout95.xml" /><Relationship Id="rId96" Type="http://schemas.openxmlformats.org/officeDocument/2006/relationships/slideLayout" Target="../slideLayouts/slideLayout96.xml" /><Relationship Id="rId97" Type="http://schemas.openxmlformats.org/officeDocument/2006/relationships/slideLayout" Target="../slideLayouts/slideLayout97.xml" /><Relationship Id="rId98" Type="http://schemas.openxmlformats.org/officeDocument/2006/relationships/tags" Target="../tags/tag57.xml" /><Relationship Id="rId99" Type="http://schemas.openxmlformats.org/officeDocument/2006/relationships/tags" Target="../tags/tag5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8"/>
            </p:custDataLst>
          </p:nvPr>
        </p:nvSpPr>
        <p:spPr>
          <a:xfrm>
            <a:off x="608305" y="608513"/>
            <a:ext cx="10967486" cy="70573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9"/>
            </p:custDataLst>
          </p:nvPr>
        </p:nvSpPr>
        <p:spPr>
          <a:xfrm>
            <a:off x="608305" y="1490676"/>
            <a:ext cx="10967486" cy="476008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0"/>
            </p:custDataLst>
          </p:nvPr>
        </p:nvSpPr>
        <p:spPr>
          <a:xfrm>
            <a:off x="611904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1"/>
            </p:custDataLst>
          </p:nvPr>
        </p:nvSpPr>
        <p:spPr>
          <a:xfrm>
            <a:off x="4115357" y="631556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2"/>
            </p:custDataLst>
          </p:nvPr>
        </p:nvSpPr>
        <p:spPr>
          <a:xfrm>
            <a:off x="8876213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0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package" Target="../embeddings/Document6.docx" TargetMode="Internal" /><Relationship Id="rId3" Type="http://schemas.openxmlformats.org/officeDocument/2006/relationships/image" Target="../media/image16.emf" /><Relationship Id="rId4" Type="http://schemas.openxmlformats.org/officeDocument/2006/relationships/vmlDrawing" Target="../drawings/vmlDrawing5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package" Target="../embeddings/Document7.docx" TargetMode="Internal" /><Relationship Id="rId3" Type="http://schemas.openxmlformats.org/officeDocument/2006/relationships/image" Target="../media/image17.emf" /><Relationship Id="rId4" Type="http://schemas.openxmlformats.org/officeDocument/2006/relationships/vmlDrawing" Target="../drawings/vmlDrawing6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notesSlide" Target="../notesSlides/notesSlide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11.xml" /><Relationship Id="rId3" Type="http://schemas.openxmlformats.org/officeDocument/2006/relationships/package" Target="../embeddings/Document8.docx" TargetMode="Internal" /><Relationship Id="rId4" Type="http://schemas.openxmlformats.org/officeDocument/2006/relationships/image" Target="../media/image23.emf" /><Relationship Id="rId5" Type="http://schemas.openxmlformats.org/officeDocument/2006/relationships/vmlDrawing" Target="../drawings/vmlDrawing7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notesSlide" Target="../notesSlides/notesSlide12.xml" /><Relationship Id="rId3" Type="http://schemas.openxmlformats.org/officeDocument/2006/relationships/package" Target="../embeddings/Document9.docx" TargetMode="Internal" /><Relationship Id="rId4" Type="http://schemas.openxmlformats.org/officeDocument/2006/relationships/image" Target="../media/image24.emf" /><Relationship Id="rId5" Type="http://schemas.openxmlformats.org/officeDocument/2006/relationships/vmlDrawing" Target="../drawings/vmlDrawing8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notesSlide" Target="../notesSlides/notesSlide1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notesSlide" Target="../notesSlides/notesSlide16.xml" /><Relationship Id="rId3" Type="http://schemas.openxmlformats.org/officeDocument/2006/relationships/package" Target="../embeddings/Document10.docx" TargetMode="Internal" /><Relationship Id="rId4" Type="http://schemas.openxmlformats.org/officeDocument/2006/relationships/image" Target="../media/image27.emf" /><Relationship Id="rId5" Type="http://schemas.openxmlformats.org/officeDocument/2006/relationships/vmlDrawing" Target="../drawings/vmlDrawing9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8.jpeg" /><Relationship Id="rId4" Type="http://schemas.openxmlformats.org/officeDocument/2006/relationships/package" Target="../embeddings/Document11.docx" TargetMode="Internal" /><Relationship Id="rId5" Type="http://schemas.openxmlformats.org/officeDocument/2006/relationships/image" Target="../media/image29.emf" /><Relationship Id="rId6" Type="http://schemas.openxmlformats.org/officeDocument/2006/relationships/vmlDrawing" Target="../drawings/vmlDrawing10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notesSlide" Target="../notesSlides/notesSlide18.xml" /><Relationship Id="rId3" Type="http://schemas.openxmlformats.org/officeDocument/2006/relationships/package" Target="../embeddings/Document12.docx" TargetMode="Internal" /><Relationship Id="rId4" Type="http://schemas.openxmlformats.org/officeDocument/2006/relationships/image" Target="../media/image30.emf" /><Relationship Id="rId5" Type="http://schemas.openxmlformats.org/officeDocument/2006/relationships/vmlDrawing" Target="../drawings/vmlDrawing11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notesSlide" Target="../notesSlides/notesSlide19.xml" /><Relationship Id="rId3" Type="http://schemas.openxmlformats.org/officeDocument/2006/relationships/package" Target="../embeddings/Document13.docx" TargetMode="Internal" /><Relationship Id="rId4" Type="http://schemas.openxmlformats.org/officeDocument/2006/relationships/image" Target="../media/image31.emf" /><Relationship Id="rId5" Type="http://schemas.openxmlformats.org/officeDocument/2006/relationships/vmlDrawing" Target="../drawings/vmlDrawing12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2.jpeg" /><Relationship Id="rId4" Type="http://schemas.openxmlformats.org/officeDocument/2006/relationships/package" Target="../embeddings/Document14.docx" TargetMode="Internal" /><Relationship Id="rId5" Type="http://schemas.openxmlformats.org/officeDocument/2006/relationships/image" Target="../media/image33.emf" /><Relationship Id="rId6" Type="http://schemas.openxmlformats.org/officeDocument/2006/relationships/vmlDrawing" Target="../drawings/vmlDrawing13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2.jpeg" /><Relationship Id="rId4" Type="http://schemas.openxmlformats.org/officeDocument/2006/relationships/package" Target="../embeddings/Document15.docx" TargetMode="Internal" /><Relationship Id="rId5" Type="http://schemas.openxmlformats.org/officeDocument/2006/relationships/image" Target="../media/image34.emf" /><Relationship Id="rId6" Type="http://schemas.openxmlformats.org/officeDocument/2006/relationships/vmlDrawing" Target="../drawings/vmlDrawing14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2.jpeg" /><Relationship Id="rId4" Type="http://schemas.openxmlformats.org/officeDocument/2006/relationships/image" Target="../media/image3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Relationship Id="rId2" Type="http://schemas.openxmlformats.org/officeDocument/2006/relationships/notesSlide" Target="../notesSlides/notesSlide24.xml" /><Relationship Id="rId3" Type="http://schemas.openxmlformats.org/officeDocument/2006/relationships/package" Target="../embeddings/Document16.docx" TargetMode="Internal" /><Relationship Id="rId4" Type="http://schemas.openxmlformats.org/officeDocument/2006/relationships/image" Target="../media/image37.emf" /><Relationship Id="rId5" Type="http://schemas.openxmlformats.org/officeDocument/2006/relationships/vmlDrawing" Target="../drawings/vmlDrawing15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8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27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7.xml" /><Relationship Id="rId2" Type="http://schemas.openxmlformats.org/officeDocument/2006/relationships/notesSlide" Target="../notesSlides/notesSlide28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8.xml" /><Relationship Id="rId2" Type="http://schemas.openxmlformats.org/officeDocument/2006/relationships/notesSlide" Target="../notesSlides/notesSlide29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1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4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package" Target="../embeddings/Document1.docx" TargetMode="Internal" /><Relationship Id="rId4" Type="http://schemas.openxmlformats.org/officeDocument/2006/relationships/image" Target="../media/image2.emf" /><Relationship Id="rId5" Type="http://schemas.openxmlformats.org/officeDocument/2006/relationships/vmlDrawing" Target="../drawings/vmlDrawing1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2.xml" /><Relationship Id="rId2" Type="http://schemas.openxmlformats.org/officeDocument/2006/relationships/notesSlide" Target="../notesSlides/notesSlide33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 /><Relationship Id="rId2" Type="http://schemas.openxmlformats.org/officeDocument/2006/relationships/notesSlide" Target="../notesSlides/notesSlide34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 /><Relationship Id="rId2" Type="http://schemas.openxmlformats.org/officeDocument/2006/relationships/notesSlide" Target="../notesSlides/notesSlide36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2" Type="http://schemas.openxmlformats.org/officeDocument/2006/relationships/notesSlide" Target="../notesSlides/notesSlide37.xml" /><Relationship Id="rId3" Type="http://schemas.openxmlformats.org/officeDocument/2006/relationships/package" Target="../embeddings/Document17.docx" TargetMode="Internal" /><Relationship Id="rId4" Type="http://schemas.openxmlformats.org/officeDocument/2006/relationships/image" Target="../media/image46.emf" /><Relationship Id="rId5" Type="http://schemas.openxmlformats.org/officeDocument/2006/relationships/vmlDrawing" Target="../drawings/vmlDrawing16.v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47.jpeg" /><Relationship Id="rId4" Type="http://schemas.openxmlformats.org/officeDocument/2006/relationships/package" Target="../embeddings/Document18.docx" TargetMode="Internal" /><Relationship Id="rId5" Type="http://schemas.openxmlformats.org/officeDocument/2006/relationships/image" Target="../media/image48.emf" /><Relationship Id="rId6" Type="http://schemas.openxmlformats.org/officeDocument/2006/relationships/vmlDrawing" Target="../drawings/vmlDrawing17.v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8.xml" /><Relationship Id="rId2" Type="http://schemas.openxmlformats.org/officeDocument/2006/relationships/notesSlide" Target="../notesSlides/notesSlide39.xml" /><Relationship Id="rId3" Type="http://schemas.openxmlformats.org/officeDocument/2006/relationships/package" Target="../embeddings/Document19.docx" TargetMode="Internal" /><Relationship Id="rId4" Type="http://schemas.openxmlformats.org/officeDocument/2006/relationships/image" Target="../media/image49.emf" /><Relationship Id="rId5" Type="http://schemas.openxmlformats.org/officeDocument/2006/relationships/vmlDrawing" Target="../drawings/vmlDrawing18.v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9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50.jpeg" /><Relationship Id="rId4" Type="http://schemas.openxmlformats.org/officeDocument/2006/relationships/package" Target="../embeddings/Document20.docx" TargetMode="Internal" /><Relationship Id="rId5" Type="http://schemas.openxmlformats.org/officeDocument/2006/relationships/image" Target="../media/image51.emf" /><Relationship Id="rId6" Type="http://schemas.openxmlformats.org/officeDocument/2006/relationships/package" Target="../embeddings/Document21.docx" TargetMode="Internal" /><Relationship Id="rId7" Type="http://schemas.openxmlformats.org/officeDocument/2006/relationships/image" Target="../media/image52.emf" /><Relationship Id="rId8" Type="http://schemas.openxmlformats.org/officeDocument/2006/relationships/vmlDrawing" Target="../drawings/vmlDrawing19.v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41.xml" /><Relationship Id="rId3" Type="http://schemas.openxmlformats.org/officeDocument/2006/relationships/package" Target="../embeddings/Document22.docx" TargetMode="Internal" /><Relationship Id="rId4" Type="http://schemas.openxmlformats.org/officeDocument/2006/relationships/image" Target="../media/image51.emf" /><Relationship Id="rId5" Type="http://schemas.openxmlformats.org/officeDocument/2006/relationships/package" Target="../embeddings/Document23.docx" TargetMode="Internal" /><Relationship Id="rId6" Type="http://schemas.openxmlformats.org/officeDocument/2006/relationships/image" Target="../media/image52.emf" /><Relationship Id="rId7" Type="http://schemas.openxmlformats.org/officeDocument/2006/relationships/vmlDrawing" Target="../drawings/vmlDrawing20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Relationship Id="rId4" Type="http://schemas.openxmlformats.org/officeDocument/2006/relationships/image" Target="../media/image4.pn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 /><Relationship Id="rId2" Type="http://schemas.openxmlformats.org/officeDocument/2006/relationships/notesSlide" Target="../notesSlides/notesSlide42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2.xml" /><Relationship Id="rId2" Type="http://schemas.openxmlformats.org/officeDocument/2006/relationships/notesSlide" Target="../notesSlides/notesSlide43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3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4.xml" /><Relationship Id="rId2" Type="http://schemas.openxmlformats.org/officeDocument/2006/relationships/notesSlide" Target="../notesSlides/notesSlide45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5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55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6.xml" /><Relationship Id="rId2" Type="http://schemas.openxmlformats.org/officeDocument/2006/relationships/notesSlide" Target="../notesSlides/notesSlide47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2" Type="http://schemas.openxmlformats.org/officeDocument/2006/relationships/notesSlide" Target="../notesSlides/notesSlide48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Relationship Id="rId2" Type="http://schemas.openxmlformats.org/officeDocument/2006/relationships/notesSlide" Target="../notesSlides/notesSlide49.xml" /><Relationship Id="rId3" Type="http://schemas.openxmlformats.org/officeDocument/2006/relationships/package" Target="../embeddings/Document24.docx" TargetMode="Internal" /><Relationship Id="rId4" Type="http://schemas.openxmlformats.org/officeDocument/2006/relationships/image" Target="../media/image56.emf" /><Relationship Id="rId5" Type="http://schemas.openxmlformats.org/officeDocument/2006/relationships/vmlDrawing" Target="../drawings/vmlDrawing21.v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9.xml" /><Relationship Id="rId2" Type="http://schemas.openxmlformats.org/officeDocument/2006/relationships/image" Target="../media/image57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0.xml" /><Relationship Id="rId2" Type="http://schemas.openxmlformats.org/officeDocument/2006/relationships/package" Target="../embeddings/Document25.docx" TargetMode="Internal" /><Relationship Id="rId3" Type="http://schemas.openxmlformats.org/officeDocument/2006/relationships/image" Target="../media/image58.emf" /><Relationship Id="rId4" Type="http://schemas.openxmlformats.org/officeDocument/2006/relationships/vmlDrawing" Target="../drawings/vmlDrawing22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5.jpeg" /><Relationship Id="rId3" Type="http://schemas.openxmlformats.org/officeDocument/2006/relationships/package" Target="../embeddings/Document2.docx" TargetMode="Internal" /><Relationship Id="rId4" Type="http://schemas.openxmlformats.org/officeDocument/2006/relationships/image" Target="../media/image7.emf" /><Relationship Id="rId5" Type="http://schemas.openxmlformats.org/officeDocument/2006/relationships/vmlDrawing" Target="../drawings/vmlDrawing2.v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1.xml" /><Relationship Id="rId2" Type="http://schemas.openxmlformats.org/officeDocument/2006/relationships/image" Target="../media/image59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2.xml" /><Relationship Id="rId2" Type="http://schemas.openxmlformats.org/officeDocument/2006/relationships/package" Target="../embeddings/Document26.docx" TargetMode="Internal" /><Relationship Id="rId3" Type="http://schemas.openxmlformats.org/officeDocument/2006/relationships/image" Target="../media/image60.emf" /><Relationship Id="rId4" Type="http://schemas.openxmlformats.org/officeDocument/2006/relationships/vmlDrawing" Target="../drawings/vmlDrawing23.v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 /><Relationship Id="rId2" Type="http://schemas.openxmlformats.org/officeDocument/2006/relationships/image" Target="../media/image61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4.xml" /><Relationship Id="rId2" Type="http://schemas.openxmlformats.org/officeDocument/2006/relationships/image" Target="../media/image62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5.xml" /><Relationship Id="rId2" Type="http://schemas.openxmlformats.org/officeDocument/2006/relationships/package" Target="../embeddings/Document27.docx" TargetMode="Internal" /><Relationship Id="rId3" Type="http://schemas.openxmlformats.org/officeDocument/2006/relationships/image" Target="../media/image63.emf" /><Relationship Id="rId4" Type="http://schemas.openxmlformats.org/officeDocument/2006/relationships/vmlDrawing" Target="../drawings/vmlDrawing24.v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6.xml" /><Relationship Id="rId2" Type="http://schemas.openxmlformats.org/officeDocument/2006/relationships/package" Target="../embeddings/Document28.docx" TargetMode="Internal" /><Relationship Id="rId3" Type="http://schemas.openxmlformats.org/officeDocument/2006/relationships/image" Target="../media/image64.emf" /><Relationship Id="rId4" Type="http://schemas.openxmlformats.org/officeDocument/2006/relationships/vmlDrawing" Target="../drawings/vmlDrawing25.v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7.xml" /><Relationship Id="rId2" Type="http://schemas.openxmlformats.org/officeDocument/2006/relationships/image" Target="../media/image65.jpeg" /><Relationship Id="rId3" Type="http://schemas.openxmlformats.org/officeDocument/2006/relationships/image" Target="../media/image66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2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3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4.xml" /><Relationship Id="rId2" Type="http://schemas.openxmlformats.org/officeDocument/2006/relationships/package" Target="../embeddings/Document29.docx" TargetMode="Internal" /><Relationship Id="rId3" Type="http://schemas.openxmlformats.org/officeDocument/2006/relationships/image" Target="../media/image71.emf" /><Relationship Id="rId4" Type="http://schemas.openxmlformats.org/officeDocument/2006/relationships/vmlDrawing" Target="../drawings/vmlDrawing26.v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5.xml" /><Relationship Id="rId2" Type="http://schemas.openxmlformats.org/officeDocument/2006/relationships/image" Target="../media/image72.jpe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6.xml" /><Relationship Id="rId2" Type="http://schemas.openxmlformats.org/officeDocument/2006/relationships/package" Target="../embeddings/Document30.docx" TargetMode="Internal" /><Relationship Id="rId3" Type="http://schemas.openxmlformats.org/officeDocument/2006/relationships/image" Target="../media/image73.emf" /><Relationship Id="rId4" Type="http://schemas.openxmlformats.org/officeDocument/2006/relationships/vmlDrawing" Target="../drawings/vmlDrawing27.v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7.xml" /><Relationship Id="rId2" Type="http://schemas.openxmlformats.org/officeDocument/2006/relationships/package" Target="../embeddings/Document31.docx" TargetMode="Internal" /><Relationship Id="rId3" Type="http://schemas.openxmlformats.org/officeDocument/2006/relationships/image" Target="../media/image74.emf" /><Relationship Id="rId4" Type="http://schemas.openxmlformats.org/officeDocument/2006/relationships/vmlDrawing" Target="../drawings/vmlDrawing28.v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8.xml" /><Relationship Id="rId2" Type="http://schemas.openxmlformats.org/officeDocument/2006/relationships/package" Target="../embeddings/Document32.docx" TargetMode="Internal" /><Relationship Id="rId3" Type="http://schemas.openxmlformats.org/officeDocument/2006/relationships/image" Target="../media/image75.emf" /><Relationship Id="rId4" Type="http://schemas.openxmlformats.org/officeDocument/2006/relationships/vmlDrawing" Target="../drawings/vmlDrawing29.v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Relationship Id="rId2" Type="http://schemas.openxmlformats.org/officeDocument/2006/relationships/image" Target="../media/image76.jpeg" /><Relationship Id="rId3" Type="http://schemas.openxmlformats.org/officeDocument/2006/relationships/package" Target="../embeddings/Document33.docx" TargetMode="Internal" /><Relationship Id="rId4" Type="http://schemas.openxmlformats.org/officeDocument/2006/relationships/image" Target="../media/image77.emf" /><Relationship Id="rId5" Type="http://schemas.openxmlformats.org/officeDocument/2006/relationships/vmlDrawing" Target="../drawings/vmlDrawing30.v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Relationship Id="rId2" Type="http://schemas.openxmlformats.org/officeDocument/2006/relationships/image" Target="../media/image7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package" Target="../embeddings/Document3.docx" TargetMode="Internal" /><Relationship Id="rId3" Type="http://schemas.openxmlformats.org/officeDocument/2006/relationships/image" Target="../media/image13.emf" /><Relationship Id="rId4" Type="http://schemas.openxmlformats.org/officeDocument/2006/relationships/package" Target="../embeddings/Document4.docx" TargetMode="Internal" /><Relationship Id="rId5" Type="http://schemas.openxmlformats.org/officeDocument/2006/relationships/image" Target="../media/image14.emf" /><Relationship Id="rId6" Type="http://schemas.openxmlformats.org/officeDocument/2006/relationships/vmlDrawing" Target="../drawings/vmlDrawing3.v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1.xml" /><Relationship Id="rId2" Type="http://schemas.openxmlformats.org/officeDocument/2006/relationships/package" Target="../embeddings/Document34.docx" TargetMode="Internal" /><Relationship Id="rId3" Type="http://schemas.openxmlformats.org/officeDocument/2006/relationships/image" Target="../media/image78.emf" /><Relationship Id="rId4" Type="http://schemas.openxmlformats.org/officeDocument/2006/relationships/vmlDrawing" Target="../drawings/vmlDrawing31.v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2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3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4.xml" /><Relationship Id="rId2" Type="http://schemas.openxmlformats.org/officeDocument/2006/relationships/image" Target="../media/image79.jpeg" /><Relationship Id="rId3" Type="http://schemas.openxmlformats.org/officeDocument/2006/relationships/image" Target="../media/image80.jpe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5.xml" /><Relationship Id="rId2" Type="http://schemas.openxmlformats.org/officeDocument/2006/relationships/package" Target="../embeddings/Document35.docx" TargetMode="Internal" /><Relationship Id="rId3" Type="http://schemas.openxmlformats.org/officeDocument/2006/relationships/image" Target="../media/image81.emf" /><Relationship Id="rId4" Type="http://schemas.openxmlformats.org/officeDocument/2006/relationships/vmlDrawing" Target="../drawings/vmlDrawing32.v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6.xml" /><Relationship Id="rId2" Type="http://schemas.openxmlformats.org/officeDocument/2006/relationships/package" Target="../embeddings/Document36.docx" TargetMode="Internal" /><Relationship Id="rId3" Type="http://schemas.openxmlformats.org/officeDocument/2006/relationships/image" Target="../media/image82.emf" /><Relationship Id="rId4" Type="http://schemas.openxmlformats.org/officeDocument/2006/relationships/vmlDrawing" Target="../drawings/vmlDrawing33.v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7.xml" /><Relationship Id="rId2" Type="http://schemas.openxmlformats.org/officeDocument/2006/relationships/package" Target="../embeddings/Document37.docx" TargetMode="Internal" /><Relationship Id="rId3" Type="http://schemas.openxmlformats.org/officeDocument/2006/relationships/image" Target="../media/image83.emf" /><Relationship Id="rId4" Type="http://schemas.openxmlformats.org/officeDocument/2006/relationships/image" Target="../media/image84.png" /><Relationship Id="rId5" Type="http://schemas.openxmlformats.org/officeDocument/2006/relationships/vmlDrawing" Target="../drawings/vmlDrawing34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package" Target="../embeddings/Document5.docx" TargetMode="Internal" /><Relationship Id="rId3" Type="http://schemas.openxmlformats.org/officeDocument/2006/relationships/image" Target="../media/image15.emf" /><Relationship Id="rId4" Type="http://schemas.openxmlformats.org/officeDocument/2006/relationships/vmlDrawing" Target="../drawings/vmlDrawing4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523174" y="2501100"/>
            <a:ext cx="9144064" cy="1846659"/>
            <a:chOff x="1523174" y="2501100"/>
            <a:chExt cx="9144064" cy="1846659"/>
          </a:xfrm>
        </p:grpSpPr>
        <p:sp>
          <p:nvSpPr>
            <p:cNvPr id="2" name="文本框 5"/>
            <p:cNvSpPr txBox="1"/>
            <p:nvPr/>
          </p:nvSpPr>
          <p:spPr>
            <a:xfrm>
              <a:off x="1951802" y="2501100"/>
              <a:ext cx="840606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 b="1" spc="20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4400" b="1" spc="200" smtClean="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 </a:t>
              </a:r>
              <a:r>
                <a:rPr lang="zh-CN" altLang="en-US" sz="4400" b="1" spc="200" smtClean="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</a:t>
              </a:r>
              <a:endParaRPr lang="en-US" altLang="zh-CN" sz="4400" b="1" spc="20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3200" spc="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电能　电功率</a:t>
              </a:r>
              <a:endParaRPr lang="zh-CN" altLang="en-US" sz="3200" spc="2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523174" y="3501232"/>
              <a:ext cx="914406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951670" y="1643844"/>
            <a:ext cx="10858576" cy="2288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电流的热效应</a:t>
            </a:r>
            <a:endParaRPr lang="zh-CN" altLang="en-US" b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电流通过导体时电能转化为内能，这种现象叫做电流的热效应。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利用的实例：电炉、电饭锅、电热毯、电熨斗等。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防止的实例：散热窗、散热片等。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0298" y="786588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考点三　焦耳定律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焦耳定律内容及公式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94546" y="1829602"/>
          <a:ext cx="10144196" cy="2743200"/>
        </p:xfrm>
        <a:graphic>
          <a:graphicData uri="http://schemas.openxmlformats.org/drawingml/2006/table">
            <a:tbl>
              <a:tblPr/>
              <a:tblGrid>
                <a:gridCol w="1928826"/>
                <a:gridCol w="8215370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内容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电流通过导体产生的热量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跟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成正比，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跟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成正比，跟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成正比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基本公式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Q=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（普遍适用）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推导公式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214687" y="3723509"/>
          <a:ext cx="5959475" cy="8207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5915660" imgH="828675" progId="Word.Document.12">
                  <p:embed/>
                </p:oleObj>
              </mc:Choice>
              <mc:Fallback>
                <p:oleObj name="文档" r:id="rId2" imgW="5915660" imgH="8286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4687" y="3723509"/>
                        <a:ext cx="5959475" cy="820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7309652" y="1715282"/>
            <a:ext cx="191936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电流的二次方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237686" y="2296863"/>
            <a:ext cx="161158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导体的电阻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666710" y="2296863"/>
            <a:ext cx="13038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通电时间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4452132" y="2868367"/>
            <a:ext cx="6449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Rt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023108" y="1072340"/>
            <a:ext cx="9929882" cy="17346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0225" name="Object 1"/>
          <p:cNvGraphicFramePr>
            <a:graphicFrameLocks noChangeAspect="1"/>
          </p:cNvGraphicFramePr>
          <p:nvPr/>
        </p:nvGraphicFramePr>
        <p:xfrm>
          <a:off x="1737488" y="1429530"/>
          <a:ext cx="8096250" cy="17716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2" imgW="8102600" imgH="1793875" progId="Word.Document.12">
                  <p:embed/>
                </p:oleObj>
              </mc:Choice>
              <mc:Fallback>
                <p:oleObj name="文档" r:id="rId2" imgW="8102600" imgH="17938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7488" y="1429530"/>
                        <a:ext cx="8096250" cy="177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32" y="641034"/>
            <a:ext cx="10858576" cy="64292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重难一　电能与电能表</a:t>
            </a:r>
            <a:endParaRPr lang="zh-CN" altLang="en-US" sz="2800" b="1" spc="15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80232" y="1572406"/>
            <a:ext cx="10858576" cy="4289669"/>
            <a:chOff x="880232" y="1572406"/>
            <a:chExt cx="10858576" cy="4289669"/>
          </a:xfrm>
        </p:grpSpPr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880232" y="1572406"/>
              <a:ext cx="10858576" cy="1180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天津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我国家庭电路的电压为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    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；如图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所示是小明家中一周前、后电能表的示数，他家这周消耗了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en-US" err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kW</a:t>
              </a:r>
              <a:r>
                <a:rPr lang="en-US" altLang="zh-CN" err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·</a:t>
              </a:r>
              <a:r>
                <a:rPr lang="en-US" err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h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的电能。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021天津物理16题.EPS" descr="id:2147508771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80298" y="3144042"/>
              <a:ext cx="3369791" cy="15001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523306" y="5215744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6238082" y="1429530"/>
            <a:ext cx="64016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6452396" y="2001034"/>
            <a:ext cx="45101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5523702" y="3215480"/>
            <a:ext cx="6049253" cy="16682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解析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我国家庭电路的电压为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220 V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；根据电能表两次读数，可知他家这周消耗的电能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:W=1658.8 kW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h-1645.8 kW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h=13 kW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sz="10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0232" y="929464"/>
            <a:ext cx="10858576" cy="5575553"/>
            <a:chOff x="880232" y="929464"/>
            <a:chExt cx="10858576" cy="5575553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太原三模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在家用电器调查活动中，小聪让电热水器单独工作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 min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，测得家中如图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所示的电能表的转盘转了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70 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，热水器的实际功率是</a:t>
              </a:r>
              <a:endPara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W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；这段时间内热水器中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 kg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的水可升温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℃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[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不计能量损失，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</a:t>
              </a:r>
              <a:r>
                <a:rPr lang="zh-CN" alt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水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=4.2×10</a:t>
              </a:r>
              <a:r>
                <a:rPr lang="en-US" baseline="30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J/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kg</a:t>
              </a:r>
              <a:r>
                <a:rPr lang="en-US" altLang="zh-CN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·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℃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]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96.EPS" descr="id:2147508778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51736" y="3501232"/>
              <a:ext cx="2286016" cy="215176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808926" y="5858686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094546" y="1929596"/>
            <a:ext cx="82932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8024032" y="2001034"/>
            <a:ext cx="45101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37356" y="692909"/>
            <a:ext cx="10858576" cy="5612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3.</a:t>
            </a:r>
            <a:r>
              <a:rPr lang="en-US" b="1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[2020·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山西考前适应性检测二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“万众一心，众志成城”。在抗击“新冠”疫情的战役中，为了发现高危人群中的疑似病人，科学工作者制造了一种电子测温仪。其利用了人体温度越高，红外线辐射强度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x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越强的原理。图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甲为电子测温仪内部电路图，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x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为光电探测器，实际可理解为红外光敏电阻，其阻值随红外光照强度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x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的变化如图乙所示。已知电源电压恒定不变，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是定值电阻。下列关于电子测温仪使用时说法正确的是（　　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被测人体温度越高，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x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的阻值越大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被测人体温度越高，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的电功率越小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被测人体温度越高，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x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两端的电压越大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被测人体温度越高，电流表示数越大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37620" y="0"/>
            <a:ext cx="4346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重难二　电功率综合计算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21FAWLS97.EPS" descr="id:2147508792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7595404" y="3644108"/>
            <a:ext cx="3862152" cy="13573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595536" y="5215744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16-3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023768" y="3429794"/>
            <a:ext cx="3163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395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4.</a:t>
            </a:r>
            <a:r>
              <a:rPr lang="en-US" b="1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[2020·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青岛改编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小明测量小灯泡的电功率，电路如图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16-4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甲所示，电源电压恒为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，小灯泡上标有“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3.8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”字样。实验得到小灯泡的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U-I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图像如图乙所示。下列分析正确的是（　　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小灯泡的电阻约为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12.7 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小灯泡的额定功率为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1.14 W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小灯泡正常发光时，滑动变阻器接入电路中的阻值为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 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小灯泡两端的电压为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2.0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时，滑动变阻器消耗的电功率为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0.44 W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6" name="21FAWLS98.EPS" descr="id:2147508799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8666974" y="2286786"/>
            <a:ext cx="3041346" cy="12144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67106" y="3501232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16-4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737752" y="2072472"/>
            <a:ext cx="28269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951670" y="1286654"/>
            <a:ext cx="10501386" cy="33966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解析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由图乙可知，小灯泡的电阻是变化的，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错误。当小灯泡两端的电压为其额定电压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3.8 V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时，对应的电流为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0.30 A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，则其额定功率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P=UI=3.8 V×0.30 A=1.14 W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正确。小灯泡正常发光时，滑动变阻器两端的电压为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U'=6 V-3.8 V=2.2 V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，接入电路中的阻值为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R'==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≈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7.3 Ω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错误。小灯泡两端的电压为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2.0 V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时，对应的电流为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I'=0.22 A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，滑动变阻器两端的电压为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U″=6 V-2.0 V=4 V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，滑动变阻器消耗的电功率为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P″=U″I'=4 V×0.22 A=0.88 W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错误。</a:t>
            </a:r>
            <a:endParaRPr lang="en-US" altLang="zh-CN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08793" y="715150"/>
            <a:ext cx="11381619" cy="4504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5.</a:t>
            </a:r>
            <a:r>
              <a:rPr lang="en-US" b="1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[2020·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灯泡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上标有“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”字样，为探究其工作时的特点，小刚利用图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16-5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甲所示的电路进行实验，其中电源电压保持不变，滑动变阻器的规格为“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30 Ω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 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”。闭合开关后，将滑动变阻器的滑片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从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端向右缓慢移动，直到电压表示数达到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时为止。图乙是用获得的实验数据作出的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U-I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图像，下列判断正确的是（　　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闭合开关，在移动滑片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的过程中，灯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的最小电阻为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10 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滑动变阻器的滑片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移到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端时，灯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正常发光且灯的额定功率为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3.6 W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灯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 Ω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的定值电阻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并联接入电压为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的电路，电路消耗的总功率为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7.2 W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灯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10 Ω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的定值电阻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串联接入电压为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9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的电路，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每秒消耗的电能为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2.5 J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6" name="2021重庆A卷8题.EPS" descr="id:2147508806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951670" y="5358620"/>
            <a:ext cx="2221920" cy="9784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66314" y="5572934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16-5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1024428" y="2358224"/>
            <a:ext cx="3163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808794" y="871441"/>
            <a:ext cx="10787138" cy="50586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951670" y="858026"/>
          <a:ext cx="10829925" cy="5486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3" imgW="9298940" imgH="4759960" progId="Word.Document.12">
                  <p:embed/>
                </p:oleObj>
              </mc:Choice>
              <mc:Fallback>
                <p:oleObj name="文档" r:id="rId3" imgW="9298940" imgH="47599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1670" y="858026"/>
                        <a:ext cx="10829925" cy="548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997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思维导图 构建体系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1023108" y="1247550"/>
            <a:ext cx="10715700" cy="228869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 spc="15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2400" b="1" spc="15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课标要求</a:t>
            </a:r>
            <a:r>
              <a:rPr lang="en-US" altLang="zh-CN" sz="2400" b="1" spc="15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en-US" altLang="zh-CN" sz="2400" b="1" spc="150" smtClean="0">
              <a:solidFill>
                <a:srgbClr val="1BB1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结合实例理解电功和电功率。知道用电器的额定功率和实际功率。</a:t>
            </a:r>
            <a:endParaRPr lang="zh-CN" altLang="en-US" sz="2400" spc="15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通过实验，探究并了解焦耳定律。用焦耳定律说明生产、生活中的一些现象。</a:t>
            </a:r>
            <a:endParaRPr lang="zh-CN" altLang="en-US" sz="2400" spc="15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737355" y="1044573"/>
            <a:ext cx="10858577" cy="45046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1000125" y="1086660"/>
          <a:ext cx="10401300" cy="4629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3" imgW="8931910" imgH="4017010" progId="Word.Document.12">
                  <p:embed/>
                </p:oleObj>
              </mc:Choice>
              <mc:Fallback>
                <p:oleObj name="文档" r:id="rId3" imgW="8931910" imgH="40170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125" y="1086660"/>
                        <a:ext cx="10401300" cy="4629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08794" y="929464"/>
            <a:ext cx="10858576" cy="5058683"/>
            <a:chOff x="808794" y="929464"/>
            <a:chExt cx="10858576" cy="5058683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08794" y="929464"/>
              <a:ext cx="10858576" cy="5058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山西适应性考试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某物理兴趣小组设计了一种预防校园踩踏事故的压力传感报警装置，其工作电路如图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16-6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甲所示。兴趣小组在进行模拟实验时，电源电压保持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4.5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不变，报警器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的阻值恒为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，压敏电阻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x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随所受压力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的变化图像如图乙所示，当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x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所受压力达到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 N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时，报警器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开始发出报警信号，则报警器恰好报警时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压敏电阻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x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的阻值为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 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电流表的示数为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0.2 A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报警器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的实际功率为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0.9 W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增大压敏电阻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x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所受的压力，电流表示数变小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99.EPS" descr="id:2147508813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81155" y="3501232"/>
              <a:ext cx="3318719" cy="157163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024164" y="5215744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16-6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666314" y="3215480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37356" y="643712"/>
            <a:ext cx="11310181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7.</a:t>
            </a:r>
            <a:r>
              <a:rPr lang="en-US" b="1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[2020·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山西适应性考试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如图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16-7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示，这是一种电磁炉的原理示意图。它是利用高频电流在电磁炉内部线圈中产生磁场，磁化铁磁材料制成的烹饪锅，在锅体形成无数小的涡流（感应电流）而产生焦耳热，同时，被磁化的铁磁分子因摩擦、碰撞而发热，从而使锅体自身发热达到加热食物的目的。某款电磁炉的性能参数如下表所示，已知水的比热容是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4.2×10</a:t>
            </a:r>
            <a:r>
              <a:rPr lang="en-US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J/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kg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 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℃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），请根据下表数据计算：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6" name="21FAWLS100.EPS" descr="id:2147508820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023372" y="5001430"/>
            <a:ext cx="2786082" cy="1575958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880232" y="3572670"/>
          <a:ext cx="10858576" cy="1122220"/>
        </p:xfrm>
        <a:graphic>
          <a:graphicData uri="http://schemas.openxmlformats.org/drawingml/2006/table">
            <a:tbl>
              <a:tblPr/>
              <a:tblGrid>
                <a:gridCol w="1285884"/>
                <a:gridCol w="1500198"/>
                <a:gridCol w="1357322"/>
                <a:gridCol w="2286016"/>
                <a:gridCol w="2143140"/>
                <a:gridCol w="2286016"/>
              </a:tblGrid>
              <a:tr h="55071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型号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额定电压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额定功率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功率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调节范围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温度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调节范围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热效率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SK2105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2100W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120~2100 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70~270 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℃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大于）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90%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238082" y="5501496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16-7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094546" y="858026"/>
            <a:ext cx="10501386" cy="11154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）在标准大气压下，一锅质量为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 kg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、温度为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22 ℃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的水烧开需要吸收多少热量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523174" y="2358224"/>
            <a:ext cx="9358378" cy="11806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根据题意可知，此时水所吸收的热量是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:Q</a:t>
            </a:r>
            <a:r>
              <a:rPr lang="zh-CN" alt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吸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=cm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t-t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=4.2×10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J/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kg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℃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×3 kg×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100-22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 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℃=9.828×10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J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094546" y="858026"/>
            <a:ext cx="10501386" cy="11154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）若电磁炉工作电压正常，则烧开（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）中的水最多需要多少时间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（不计锅吸热及热散失）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1094546" y="2286786"/>
          <a:ext cx="10439400" cy="2381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3" imgW="8964295" imgH="2049145" progId="Word.Document.12">
                  <p:embed/>
                </p:oleObj>
              </mc:Choice>
              <mc:Fallback>
                <p:oleObj name="文档" r:id="rId3" imgW="8964295" imgH="20491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4546" y="2286786"/>
                        <a:ext cx="10439400" cy="2381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1670" y="786588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重难三　基于数据和真实情境的电路设计及计算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08794" y="1358092"/>
            <a:ext cx="10858576" cy="4932611"/>
            <a:chOff x="808794" y="1358092"/>
            <a:chExt cx="10858576" cy="4932611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08794" y="1358092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8.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[2019·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泸州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小明家电热水器铭牌标识为“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220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1000 W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”。由于使用了多年，该电热水器中的电热丝明显氧化导致其电阻发生了变化，为准确测量氧化电热丝的实际电阻值，小明在家中把该电热水器单独接入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220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的家庭电路中工作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 min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，发现电能表指示灯闪烁了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242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次，电能表规格如图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16-8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所示。问：</a:t>
              </a:r>
              <a:endPara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）小明测得该电热水器的实际电功率是多少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?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SX100.EPS" descr="id:2147508842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95602" y="3858422"/>
              <a:ext cx="2417035" cy="164307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9881420" y="564437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16-8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951670" y="4429926"/>
          <a:ext cx="7677150" cy="2171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4" imgW="6597015" imgH="1869440" progId="Word.Document.12">
                  <p:embed/>
                </p:oleObj>
              </mc:Choice>
              <mc:Fallback>
                <p:oleObj name="文档" r:id="rId4" imgW="6597015" imgH="18694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1670" y="4429926"/>
                        <a:ext cx="7677150" cy="2171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08794" y="643712"/>
            <a:ext cx="108585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）该电热水器氧化电热丝的实际电阻值是多少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1451736" y="1786720"/>
          <a:ext cx="6286500" cy="1581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文档" r:id="rId3" imgW="5412740" imgH="1363345" progId="Word.Document.12">
                  <p:embed/>
                </p:oleObj>
              </mc:Choice>
              <mc:Fallback>
                <p:oleObj name="文档" r:id="rId3" imgW="5412740" imgH="13633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1736" y="1786720"/>
                        <a:ext cx="6286500" cy="158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08794" y="643712"/>
            <a:ext cx="10858576" cy="11154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）为恢复该电热水器的铭牌功率，可与氧化电热丝并联一段新的电热丝，则并联的这段电热丝的电阻值为多少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1308860" y="2072472"/>
          <a:ext cx="8401050" cy="3905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3" imgW="7217410" imgH="3404235" progId="Word.Document.12">
                  <p:embed/>
                </p:oleObj>
              </mc:Choice>
              <mc:Fallback>
                <p:oleObj name="文档" r:id="rId3" imgW="7217410" imgH="34042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860" y="2072472"/>
                        <a:ext cx="8401050" cy="3905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572274"/>
            <a:ext cx="10858576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9.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16-9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甲是一台有“加热”和“保温”两挡的电热饮水机，图乙是它电路原理图的一部分，虚线框内的电路由一个分压电阻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、一个发热电阻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、一个开关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以及一些导线组成。在一次加热时，小明将部分工作参数及测量数据记录在下表中。已知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水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=4.2×10</a:t>
            </a:r>
            <a:r>
              <a:rPr lang="en-US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J/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kg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 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℃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），请你解答：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100 s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内热水箱中的水吸收的热量；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09719" y="2501100"/>
          <a:ext cx="4071966" cy="2743200"/>
        </p:xfrm>
        <a:graphic>
          <a:graphicData uri="http://schemas.openxmlformats.org/drawingml/2006/table">
            <a:tbl>
              <a:tblPr/>
              <a:tblGrid>
                <a:gridCol w="2500330"/>
                <a:gridCol w="1571636"/>
              </a:tblGrid>
              <a:tr h="42862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热水箱中的水量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L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5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额定电压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 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加热时间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 s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2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加热效率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84%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水升高的温度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 ℃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21FAWLS101.EPS" descr="id:2147508864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8524098" y="5338396"/>
            <a:ext cx="1857388" cy="1234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24362" y="5787248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16-9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1094546" y="3506788"/>
          <a:ext cx="5410200" cy="3352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4" imgW="4653915" imgH="2882265" progId="Word.Document.12">
                  <p:embed/>
                </p:oleObj>
              </mc:Choice>
              <mc:Fallback>
                <p:oleObj name="文档" r:id="rId4" imgW="4653915" imgH="28822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546" y="3506788"/>
                        <a:ext cx="5410200" cy="3352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715150"/>
            <a:ext cx="10858576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16-9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甲是一台有“加热”和“保温”两挡的电热饮水机，图乙是它电路原理图的一部分，虚线框内的电路由一个分压电阻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、一个发热电阻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、一个开关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以及一些导线组成。在一次加热时，小明将部分工作参数及测量数据记录在下表中。已知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水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=4.2×10</a:t>
            </a:r>
            <a:r>
              <a:rPr lang="en-US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J/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kg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 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℃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），请你解答：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）饮水机的加热功率；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66842" y="3001166"/>
          <a:ext cx="4071966" cy="2743200"/>
        </p:xfrm>
        <a:graphic>
          <a:graphicData uri="http://schemas.openxmlformats.org/drawingml/2006/table">
            <a:tbl>
              <a:tblPr/>
              <a:tblGrid>
                <a:gridCol w="2500330"/>
                <a:gridCol w="1571636"/>
              </a:tblGrid>
              <a:tr h="42862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热水箱中的水量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L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5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额定电压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 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加热时间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 s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2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加热效率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84%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水升高的温度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 ℃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21FAWLS101.EPS" descr="id:214750886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5140" y="3195256"/>
            <a:ext cx="1857388" cy="1234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80892" y="4644240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16-9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951670" y="3786984"/>
          <a:ext cx="6302375" cy="1981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4" imgW="5412740" imgH="1706245" progId="Word.Document.12">
                  <p:embed/>
                </p:oleObj>
              </mc:Choice>
              <mc:Fallback>
                <p:oleObj name="文档" r:id="rId4" imgW="5412740" imgH="17062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1670" y="3786984"/>
                        <a:ext cx="6302375" cy="198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997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思维导图 构建体系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21RJWL-171.EPS" descr="id:2147508682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108" y="1286654"/>
            <a:ext cx="10386765" cy="45720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715150"/>
            <a:ext cx="10858576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16-9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甲是一台有“加热”和“保温”两挡的电热饮水机，图乙是它电路原理图的一部分，虚线框内的电路由一个分压电阻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、一个发热电阻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、一个开关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以及一些导线组成。在一次加热时，小明将部分工作参数及测量数据记录在下表中。已知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水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=4.2×10</a:t>
            </a:r>
            <a:r>
              <a:rPr lang="en-US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J/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kg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 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℃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），请你解答：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）在图乙的虚线框内将电路图补充完整。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66842" y="3001166"/>
          <a:ext cx="4071966" cy="2743200"/>
        </p:xfrm>
        <a:graphic>
          <a:graphicData uri="http://schemas.openxmlformats.org/drawingml/2006/table">
            <a:tbl>
              <a:tblPr/>
              <a:tblGrid>
                <a:gridCol w="2500330"/>
                <a:gridCol w="1571636"/>
              </a:tblGrid>
              <a:tr h="42862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热水箱中的水量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L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5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额定电压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 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加热时间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 s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2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加热效率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84%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水升高的温度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 ℃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21FAWLS101.EPS" descr="id:2147508864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1023107" y="3858422"/>
            <a:ext cx="2579243" cy="171451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66050" y="5930124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16-9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94942" y="3644108"/>
            <a:ext cx="2643206" cy="2574391"/>
            <a:chOff x="4094942" y="3644108"/>
            <a:chExt cx="2643206" cy="2574391"/>
          </a:xfrm>
        </p:grpSpPr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4523570" y="3644108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21FAWLS102.EPS" descr="id:2147489182;FounderCES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94942" y="4287050"/>
              <a:ext cx="2643206" cy="19314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1670" y="715150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重难四　焦耳定律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0232" y="1358092"/>
            <a:ext cx="10858576" cy="5361239"/>
            <a:chOff x="880232" y="1358092"/>
            <a:chExt cx="10858576" cy="536123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1358092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成都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卷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小彬用图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所示的实验装置探究“电流的热效应跟电阻大小的关系”，电源电压为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，电阻丝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=10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=20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，两气球相同。闭合开关后，密闭烧瓶内的空气被加热，他观察到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气球先鼓起来。通电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 min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产生的热量为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J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2020成都A22.EPS" descr="id:2147508878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51736" y="3858422"/>
              <a:ext cx="2286016" cy="211670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666050" y="6073000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16-10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7738280" y="2358224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4237818" y="2929728"/>
            <a:ext cx="45101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1308860" y="1215216"/>
            <a:ext cx="10287072" cy="33966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1523174" y="1572406"/>
          <a:ext cx="9963150" cy="2800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3" imgW="8555990" imgH="2408555" progId="Word.Document.12">
                  <p:embed/>
                </p:oleObj>
              </mc:Choice>
              <mc:Fallback>
                <p:oleObj name="文档" r:id="rId3" imgW="8555990" imgH="24085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174" y="1572406"/>
                        <a:ext cx="9963150" cy="2800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08794" y="786588"/>
            <a:ext cx="10858576" cy="5718429"/>
            <a:chOff x="808794" y="786588"/>
            <a:chExt cx="10858576" cy="571842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08794" y="786588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11.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齐齐哈尔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初春时节，新冠疫情来袭，小征的爸爸是一名志愿者，每天结束忙碌的工作后，为了小区的群众安全，义务到小区门卫岗亭值夜班。岗亭里没有暖气，为了给爸爸取暖，小征把家里的电取暖器送到岗亭使用，如图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所示。接通电源工作一段时间后，小征发现电阻丝热的发红，而连接电阻丝的导线却不怎么热。请你根据学过的物理知识，帮助小征解释产生此现象的原因。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103.jpg" descr="id:2147508885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51736" y="3858422"/>
              <a:ext cx="1714512" cy="199046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594612" y="5858686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16-11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4237818" y="3715546"/>
            <a:ext cx="7286676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答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: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导线与电阻丝串联，电流相等，导线的电阻远小于电阻丝的电阻，根据焦耳定律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Q=I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Rt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，当电流和通电时间相同时，导线产生的热量远少于电阻丝产生的热量，所以电阻丝热的发红，而连接电阻丝的导线却不怎么热。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0232" y="715150"/>
            <a:ext cx="5102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突破一　测量小灯泡的电功率</a:t>
            </a:r>
            <a:endParaRPr lang="zh-CN" altLang="en-US" sz="2800" b="1" spc="1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1286654"/>
            <a:ext cx="108585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实验梳理</a:t>
            </a:r>
            <a:r>
              <a:rPr lang="en-US" altLang="zh-CN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>
              <a:solidFill>
                <a:srgbClr val="18B4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65984" y="2286786"/>
          <a:ext cx="9286940" cy="3840480"/>
        </p:xfrm>
        <a:graphic>
          <a:graphicData uri="http://schemas.openxmlformats.org/drawingml/2006/table">
            <a:tbl>
              <a:tblPr/>
              <a:tblGrid>
                <a:gridCol w="2191601"/>
                <a:gridCol w="7095339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原理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P=UI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222" marR="2222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2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实物</a:t>
                      </a: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图与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电路图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222" marR="2222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4692" name="QW67.EP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3438" y="3501232"/>
            <a:ext cx="2889782" cy="1926521"/>
          </a:xfrm>
          <a:prstGeom prst="rect">
            <a:avLst/>
          </a:prstGeom>
          <a:noFill/>
        </p:spPr>
      </p:pic>
      <p:pic>
        <p:nvPicPr>
          <p:cNvPr id="114690" name="QW68.EPS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52528" y="3572670"/>
            <a:ext cx="2357454" cy="19772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74647" y="786588"/>
          <a:ext cx="10621285" cy="5486400"/>
        </p:xfrm>
        <a:graphic>
          <a:graphicData uri="http://schemas.openxmlformats.org/drawingml/2006/table">
            <a:tbl>
              <a:tblPr/>
              <a:tblGrid>
                <a:gridCol w="1477221"/>
                <a:gridCol w="9144064"/>
              </a:tblGrid>
              <a:tr h="895883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电路连接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开关：连接电路时，开关要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断开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。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滑动变阻器：滑动变阻器“一上一下”接入电路，且开关闭合前，滑片要移到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阻值最大处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。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电表：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电流表与小灯泡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串联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，电压表与小灯泡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并联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电流从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正接线柱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流入，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负接线柱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流出；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电压表的量程由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小灯泡的额定电压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决定，电流表的量程由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小灯泡的额定电流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决定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5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滑动</a:t>
                      </a: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变阻器的作用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改变小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灯泡两端的电压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和保护电路。连接电路无误后，移动滑片的位置，同时眼睛观察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电压表的示数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，当电压表的示数达到小灯泡额定电压时，停止移动滑片，并记下此时电流表的示数，利用公式即可求出小灯泡的额定功率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60333" y="929464"/>
          <a:ext cx="11121351" cy="5486399"/>
        </p:xfrm>
        <a:graphic>
          <a:graphicData uri="http://schemas.openxmlformats.org/drawingml/2006/table">
            <a:tbl>
              <a:tblPr/>
              <a:tblGrid>
                <a:gridCol w="1262907"/>
                <a:gridCol w="9858444"/>
              </a:tblGrid>
              <a:tr h="162112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电路故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障分析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电表示数异常的原因：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电流表无示数：与电流表串联的电路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断路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（或电流表被短路或断路）；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电流表指针满偏：电流表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所选量程太小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或与之串联的电路发生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短路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电压表无示数：小灯泡发生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短路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（或电压表短路或断路，或与电压表并联的电路以外部分断路）；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④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电压表示数接近电源电压：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小灯泡发生断路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，或滑动变阻器短路。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小灯泡不亮的原因：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电路完好，灯不亮：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滑动变阻器连入电路的阻值太大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，移动滑片观察小灯泡是否发光；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电路故障，灯不亮：小灯泡断路或短路，根据电表示数判断。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移动滑片，电表示数不变的原因：滑动变阻器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同时接两个上接线柱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同时接两个下接线柱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46085" y="929464"/>
          <a:ext cx="10835599" cy="4937760"/>
        </p:xfrm>
        <a:graphic>
          <a:graphicData uri="http://schemas.openxmlformats.org/drawingml/2006/table">
            <a:tbl>
              <a:tblPr/>
              <a:tblGrid>
                <a:gridCol w="1620097"/>
                <a:gridCol w="9215502"/>
              </a:tblGrid>
              <a:tr h="46927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多次测量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的目的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测出小灯泡在不同电压下的实际功率并比较、探究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电功率与电压的关系及小灯泡亮度变化规律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（小灯泡实际电压不同，小灯泡的实际功率理应不同，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求平均值没有意义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4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设计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表格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594876" y="3072604"/>
          <a:ext cx="5715040" cy="2194560"/>
        </p:xfrm>
        <a:graphic>
          <a:graphicData uri="http://schemas.openxmlformats.org/drawingml/2006/table">
            <a:tbl>
              <a:tblPr/>
              <a:tblGrid>
                <a:gridCol w="857256"/>
                <a:gridCol w="4857784"/>
              </a:tblGrid>
              <a:tr h="127983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序号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U/V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831771" y="929464"/>
          <a:ext cx="11049913" cy="5486400"/>
        </p:xfrm>
        <a:graphic>
          <a:graphicData uri="http://schemas.openxmlformats.org/drawingml/2006/table">
            <a:tbl>
              <a:tblPr/>
              <a:tblGrid>
                <a:gridCol w="1214446"/>
                <a:gridCol w="9835467"/>
              </a:tblGrid>
              <a:tr h="25596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分析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小灯泡的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U-I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图像是曲线，原因是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灯丝电阻随温度的升高而增大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1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实验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结论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不同电压下，小灯泡的实际功率不同，实际电压越大，小灯泡的实际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功率越大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小灯泡的亮度由小灯泡的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实际功率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决定，实际功率越大，小灯泡越亮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222" marR="2222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8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实验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评估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小灯泡额定电压为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3.8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时，电压表读数不准确；若电源电压为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6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，可将电压表改接在滑动变阻器两端，来减小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实验误差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222" marR="2222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4689" name="QW69.EP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52198" y="1072339"/>
            <a:ext cx="2143140" cy="1914261"/>
          </a:xfrm>
          <a:prstGeom prst="rect">
            <a:avLst/>
          </a:prstGeom>
          <a:noFill/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0232" y="858026"/>
            <a:ext cx="10858576" cy="5563982"/>
            <a:chOff x="880232" y="858026"/>
            <a:chExt cx="10858576" cy="5563982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858026"/>
              <a:ext cx="10858576" cy="3396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例</a:t>
              </a: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一只额定电压是2.5 V的小灯泡，其正常工作时的电阻约为8 Ω，小明想测量它的额定电功率。实验室有如下器材：电源（电压恒为6 V）、电流表、电压表、开关各1个、规格分别为A“10 Ω　1 A”、B“20 Ω　0.5 A”、C“50 Ω　0.3 A”的滑动变阻器3个，导线若干。</a:t>
              </a:r>
              <a:endPara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）小明设计了如图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甲所示电路，他应选用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（选填“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”或“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”）滑动变阻器。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21RJWL-177.EPS" descr="id:2147508921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5984" y="4358488"/>
              <a:ext cx="2572560" cy="206352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380694" y="5430058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16-12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8238346" y="2929728"/>
            <a:ext cx="28269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/>
          <p:nvPr/>
        </p:nvSpPr>
        <p:spPr>
          <a:xfrm>
            <a:off x="4001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6"/>
          <p:cNvSpPr txBox="1">
            <a:spLocks noChangeArrowheads="1"/>
          </p:cNvSpPr>
          <p:nvPr/>
        </p:nvSpPr>
        <p:spPr bwMode="auto">
          <a:xfrm>
            <a:off x="951670" y="715150"/>
            <a:ext cx="10644262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　电功与电能</a:t>
            </a:r>
            <a:endParaRPr lang="zh-CN" altLang="en-US" sz="2800" b="1" spc="15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7356" y="1643844"/>
          <a:ext cx="11144328" cy="4389120"/>
        </p:xfrm>
        <a:graphic>
          <a:graphicData uri="http://schemas.openxmlformats.org/drawingml/2006/table">
            <a:tbl>
              <a:tblPr/>
              <a:tblGrid>
                <a:gridCol w="428628"/>
                <a:gridCol w="10715700"/>
              </a:tblGrid>
              <a:tr h="477186">
                <a:tc rowSpan="4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电工</a:t>
                      </a:r>
                      <a:endParaRPr lang="en-US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用电照明时，电能转化为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能；用电取暖时，电能转化为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能；电梯运行时，电能转化为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能；电镀物品时，电能转化为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能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96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定义：当电能转化为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的能时，我们就说电流做了功，用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字母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表示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单位：焦（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J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），生活中常用千瓦时（俗称“度”）表示，符号是 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kW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。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单位换算：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kW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h=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J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96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计算：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，推导公式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altLang="zh-CN" sz="2400" kern="100" baseline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W=I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Rt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（推导公式只适用于纯电阻电路）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0465" name="Object 1"/>
          <p:cNvGraphicFramePr>
            <a:graphicFrameLocks noChangeAspect="1"/>
          </p:cNvGraphicFramePr>
          <p:nvPr/>
        </p:nvGraphicFramePr>
        <p:xfrm>
          <a:off x="5952330" y="4929992"/>
          <a:ext cx="1497013" cy="5826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3" imgW="1514475" imgH="596900" progId="Word.Document.12">
                  <p:embed/>
                </p:oleObj>
              </mc:Choice>
              <mc:Fallback>
                <p:oleObj name="文档" r:id="rId3" imgW="1514475" imgH="5969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2330" y="4929992"/>
                        <a:ext cx="1497013" cy="582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095074" y="1572406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0024296" y="1500968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4380694" y="2082549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9238478" y="207247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4380694" y="2643976"/>
            <a:ext cx="13038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其他形式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1594612" y="3144042"/>
            <a:ext cx="40452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4590603" y="4225881"/>
            <a:ext cx="1218851" cy="561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3.6×10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6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3237686" y="4858554"/>
            <a:ext cx="54238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err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UIt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0232" y="929464"/>
            <a:ext cx="10858576" cy="5004049"/>
            <a:chOff x="880232" y="929464"/>
            <a:chExt cx="10858576" cy="5004049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6694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）图乙是小明根据电路图连接的实物图，闭合开关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后，移动滑动变阻器的滑片，发现小灯泡不亮，经检查是由于一根导线连接错误，请你在图乙中连接错误的导线上打“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×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”，并补画出正确的连线。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1RJWL-177.EPS" descr="id:2147508921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5984" y="3001166"/>
              <a:ext cx="2572560" cy="206352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737488" y="5287182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16-12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95074" y="3001166"/>
            <a:ext cx="4695508" cy="2481129"/>
            <a:chOff x="5095074" y="3001166"/>
            <a:chExt cx="4695508" cy="2481129"/>
          </a:xfrm>
        </p:grpSpPr>
        <p:sp>
          <p:nvSpPr>
            <p:cNvPr id="8" name="文本框 1"/>
            <p:cNvSpPr txBox="1">
              <a:spLocks noChangeArrowheads="1"/>
            </p:cNvSpPr>
            <p:nvPr/>
          </p:nvSpPr>
          <p:spPr bwMode="auto">
            <a:xfrm>
              <a:off x="5095074" y="3001166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21RJWL-178.EPS" descr="id:2147489196;FounderCES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38148" y="3072604"/>
              <a:ext cx="3052434" cy="240969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2223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）小明正确连线后，继续实验。闭合开关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后，发现小灯泡不亮，且电压表示数接近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，电路中出现的故障可能是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。排除故障后，继续实验，移动滑动变阻器的滑片，使电压表的示数为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，此时电流表的示数如图丙所示，小灯泡的额定功率是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W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6309520" y="1358092"/>
            <a:ext cx="161158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小灯泡断路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7023900" y="1929596"/>
            <a:ext cx="53917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5081122" y="2511177"/>
            <a:ext cx="72833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0.75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1786720"/>
            <a:ext cx="10858576" cy="4504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）老师又拿来一个额定电流为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zh-CN" alt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额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的小灯泡，为测量该小灯泡的额定功率，小明设计了如图丁所示电路，此电路中电源电压未知，电阻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的阻值已知。请你将实验步骤补充完整。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只闭合开关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，将滑动变阻器的滑片移至最左端，读出电压表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的示数为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只闭合开关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，再次调节滑片，直到电压表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的示数为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，此时小灯泡正常发光，电压表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的示数为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小灯泡额定功率的表达式是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额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             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。（均用已知量和测量符号表示）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670" y="858026"/>
            <a:ext cx="10644262" cy="621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600" b="1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◀ 实验拓展 ▶</a:t>
            </a:r>
            <a:endParaRPr lang="en-US" altLang="zh-CN" sz="2600" spc="150" smtClean="0">
              <a:solidFill>
                <a:srgbClr val="18B4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8738412" y="3858422"/>
            <a:ext cx="122205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U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-I</a:t>
            </a:r>
            <a:r>
              <a:rPr lang="zh-CN" altLang="en-US" sz="2400" b="1" baseline="-25000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额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5880892" y="5001430"/>
            <a:ext cx="1861654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-U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zh-CN" alt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额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0232" y="929464"/>
            <a:ext cx="10858576" cy="5289801"/>
            <a:chOff x="880232" y="929464"/>
            <a:chExt cx="10858576" cy="5289801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734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例</a:t>
              </a: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在“测量小灯泡的额定功率”实验中，已连接的部分电路如图16-13甲所示，图中电源电压恒定，小灯泡上只能看到“3.8 V”字样。</a:t>
              </a:r>
              <a:endPara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）请你用笔画线代替导线，将图甲中的实物电路连接完整。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RJW-219.EPS" descr="id:2147508942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08860" y="3001166"/>
              <a:ext cx="2456640" cy="2277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880364" y="5572934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16-13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23570" y="2929728"/>
            <a:ext cx="5514117" cy="2579122"/>
            <a:chOff x="4523570" y="2929728"/>
            <a:chExt cx="5514117" cy="2579122"/>
          </a:xfrm>
        </p:grpSpPr>
        <p:sp>
          <p:nvSpPr>
            <p:cNvPr id="8" name="文本框 1"/>
            <p:cNvSpPr txBox="1">
              <a:spLocks noChangeArrowheads="1"/>
            </p:cNvSpPr>
            <p:nvPr/>
          </p:nvSpPr>
          <p:spPr bwMode="auto">
            <a:xfrm>
              <a:off x="4523570" y="2929728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20RJW-222.EPS" descr="id:2147489203;FounderCES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9520" y="3001166"/>
              <a:ext cx="3728167" cy="250768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16694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）正确连接实验电路后，开始实验，在移动滑动变阻器滑片的过程中，眼睛应注视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的示数，直到小灯泡正常发光，此时电流表的示数如图乙所示，则小灯泡的额定功率为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W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951802" y="1358092"/>
            <a:ext cx="99603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电压表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094942" y="1858158"/>
            <a:ext cx="72833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4504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）完成上述实验后，小聪向老师要了一个已知阻值为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的电阻和一个单刀双掷开关，借助部分现有的实验器材，设计了如图丙所示的电路，也测出了小灯泡的额定功率，请完成下列实验步骤：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闭合开关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，将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拨到触点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”或“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”），移动滑片，使电压表的示数为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再将开关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拨到触点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”或“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”），保持滑片的位置不动，读出电压表的示数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小灯泡额定功率表达式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额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         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。（用已知量和测量量表示）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237950" y="2501100"/>
            <a:ext cx="26185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3023372" y="2929728"/>
            <a:ext cx="539177" cy="6267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3.8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4523570" y="3572670"/>
            <a:ext cx="26185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4309256" y="4215612"/>
          <a:ext cx="3867150" cy="990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3" imgW="3331210" imgH="857250" progId="Word.Document.12">
                  <p:embed/>
                </p:oleObj>
              </mc:Choice>
              <mc:Fallback>
                <p:oleObj name="文档" r:id="rId3" imgW="3331210" imgH="8572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9256" y="4215612"/>
                        <a:ext cx="3867150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670" y="500836"/>
            <a:ext cx="10644262" cy="621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600" b="1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◀ 实验拓展 ▶</a:t>
            </a:r>
            <a:endParaRPr lang="en-US" altLang="zh-CN" sz="2600" spc="150" smtClean="0">
              <a:solidFill>
                <a:srgbClr val="18B4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0232" y="1143778"/>
            <a:ext cx="10858576" cy="5429288"/>
            <a:chOff x="880232" y="1143778"/>
            <a:chExt cx="10858576" cy="5429288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1143778"/>
              <a:ext cx="10858576" cy="3396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4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）在实验时，电流表出现了故障不能使用，小聪向老师借了一只定值电阻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（阻值已知），设计了如图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16-14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甲所示的电路，继续测量小灯泡的额定功率，实验过程如下：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①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闭合开关，移动滑片使电压表示数为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；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②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断开开关，保持滑片位置不变，将电压表接到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　　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两端，然后闭合开关，读出电压表的示数为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U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；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③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小灯泡的额定电功率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P=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　　　　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。（用已知量和测量量表示）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20RJW-220.EPS" descr="id:2147508956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23173" y="4644240"/>
              <a:ext cx="2958707" cy="135732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308992" y="5926735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16-14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8595536" y="2143910"/>
            <a:ext cx="53917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3.8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5595140" y="2725491"/>
            <a:ext cx="151861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定值电阻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6809586" y="3215480"/>
          <a:ext cx="1619250" cy="590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文档" r:id="rId4" imgW="1403985" imgH="514350" progId="Word.Document.12">
                  <p:embed/>
                </p:oleObj>
              </mc:Choice>
              <mc:Fallback>
                <p:oleObj name="文档" r:id="rId4" imgW="1403985" imgH="5143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9586" y="3215480"/>
                        <a:ext cx="161925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165984" y="858026"/>
            <a:ext cx="10144196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）小聪新加一最大阻值为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的滑动变阻器，设计如图乙所示的电路也完成了该实验，实验过程如下：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闭合开关，使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（最大阻值为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）的滑片移动到最左端，调节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的滑片使电压表示数为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　　　　　　　　　　　　　　　　　　　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，读出并记录电压表的示数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小灯泡的额定功率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额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。（用已知量和测量量表示）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666842" y="1858158"/>
            <a:ext cx="53917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3.8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666050" y="2445903"/>
            <a:ext cx="6911114" cy="6267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保持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的滑片位置不变，使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的滑片移动到最右端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8595536" y="2786852"/>
          <a:ext cx="2095500" cy="781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文档" r:id="rId3" imgW="1812290" imgH="685800" progId="Word.Document.12">
                  <p:embed/>
                </p:oleObj>
              </mc:Choice>
              <mc:Fallback>
                <p:oleObj name="文档" r:id="rId3" imgW="1812290" imgH="6858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5536" y="2786852"/>
                        <a:ext cx="2095500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0232" y="858026"/>
            <a:ext cx="10858576" cy="5575553"/>
            <a:chOff x="880232" y="858026"/>
            <a:chExt cx="10858576" cy="5575553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858026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）在实验时，电压表出现了故障不能使用，小聪向老师借了一只定值电阻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（阻值已知），设计了如图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16-15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甲所示的电路，继续测量小灯泡的额定功率，实验过程如下：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①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先闭合开关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，调节滑动变阻器，当电流表的示数为</a:t>
              </a:r>
              <a:endPara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时，小灯泡正常发光；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②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将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　        　　　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，读出电流表的示数为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I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；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③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小灯泡的额定功率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P</a:t>
              </a:r>
              <a:r>
                <a:rPr lang="zh-CN" alt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额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=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　　　　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。（用已知量和测量量表示）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RJW-221.EPS" descr="id:2147508963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94546" y="4144174"/>
              <a:ext cx="3500462" cy="165117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66116" y="5787248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16-15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5880892" y="2429662"/>
            <a:ext cx="2727276" cy="5677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开关</a:t>
            </a:r>
            <a:r>
              <a:rPr 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sz="2400" b="1" baseline="-25000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断开，</a:t>
            </a:r>
            <a:r>
              <a:rPr 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sz="2400" b="1" baseline="-25000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闭合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876300" y="2429662"/>
          <a:ext cx="1466850" cy="762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文档" r:id="rId4" imgW="1273810" imgH="677545" progId="Word.Document.12">
                  <p:embed/>
                </p:oleObj>
              </mc:Choice>
              <mc:Fallback>
                <p:oleObj name="文档" r:id="rId4" imgW="1273810" imgH="6775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6300" y="2429662"/>
                        <a:ext cx="146685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5095074" y="2929728"/>
          <a:ext cx="2571750" cy="590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文档" r:id="rId6" imgW="2220595" imgH="514350" progId="Word.Document.12">
                  <p:embed/>
                </p:oleObj>
              </mc:Choice>
              <mc:Fallback>
                <p:oleObj name="文档" r:id="rId6" imgW="2220595" imgH="5143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5074" y="2929728"/>
                        <a:ext cx="257175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2223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）小聪使用两只电流表和一只定值电阻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（阻值已知），利用如图乙所示电路也完成了测量，实验过程如下：闭合开关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，移动滑片，使电流表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的示数为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，此时小灯泡正常发光，读出电流表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的示数为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，小灯泡的额定功率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额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。（用已知量和测量量表示）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1023108" y="1881976"/>
          <a:ext cx="1466850" cy="762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文档" r:id="rId3" imgW="1273810" imgH="677545" progId="Word.Document.12">
                  <p:embed/>
                </p:oleObj>
              </mc:Choice>
              <mc:Fallback>
                <p:oleObj name="文档" r:id="rId3" imgW="1273810" imgH="6775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3108" y="1881976"/>
                        <a:ext cx="146685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1594630" y="2429662"/>
          <a:ext cx="2571750" cy="590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name="文档" r:id="rId5" imgW="2220595" imgH="514350" progId="Word.Document.12">
                  <p:embed/>
                </p:oleObj>
              </mc:Choice>
              <mc:Fallback>
                <p:oleObj name="文档" r:id="rId5" imgW="2220595" imgH="5143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4630" y="2429662"/>
                        <a:ext cx="257175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/>
          <p:nvPr/>
        </p:nvSpPr>
        <p:spPr>
          <a:xfrm>
            <a:off x="4001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37422" y="1143778"/>
          <a:ext cx="10429948" cy="4937760"/>
        </p:xfrm>
        <a:graphic>
          <a:graphicData uri="http://schemas.openxmlformats.org/drawingml/2006/table">
            <a:tbl>
              <a:tblPr/>
              <a:tblGrid>
                <a:gridCol w="1143008"/>
                <a:gridCol w="9286940"/>
              </a:tblGrid>
              <a:tr h="541796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电能表</a:t>
                      </a:r>
                      <a:endParaRPr lang="en-US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用来测量用电器在一段时间内消耗电能多少的仪表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388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图甲中“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”表示这个电能表应该在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的电路中使用；“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 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”表示这个电能表的标定电流为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 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，额定最大电流为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 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；“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2500 r/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kW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）”表示接在这个电能表上的用电器每消耗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kW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的电能，电能表的转盘转过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转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33350" cy="247650"/>
          </a:xfrm>
          <a:prstGeom prst="rect">
            <a:avLst/>
          </a:prstGeom>
          <a:noFill/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276225" cy="200025"/>
          </a:xfrm>
          <a:prstGeom prst="rect">
            <a:avLst/>
          </a:prstGeom>
          <a:noFill/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0"/>
            <a:ext cx="133350" cy="371475"/>
          </a:xfrm>
          <a:prstGeom prst="rect">
            <a:avLst/>
          </a:prstGeom>
          <a:noFill/>
        </p:spPr>
      </p:pic>
      <p:pic>
        <p:nvPicPr>
          <p:cNvPr id="188417" name="7ER616.ep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09190" y="1429530"/>
            <a:ext cx="4857784" cy="1954726"/>
          </a:xfrm>
          <a:prstGeom prst="rect">
            <a:avLst/>
          </a:prstGeom>
          <a:noFill/>
        </p:spPr>
      </p:pic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881156" y="5430058"/>
            <a:ext cx="82932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51670" y="1572406"/>
            <a:ext cx="10858576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设计和进行实验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被加热的物质选用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空气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（或煤油）的原因：空气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受热膨胀明显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（煤油比热容小），能使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实验现象明显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选择被加热物质时需要保证物质的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种类、质量、初温相同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转换法的应用：通过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形管中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液面高度的变化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（或温度计示数的变化）反映电流通过导体产生热量的多少。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670" y="786588"/>
            <a:ext cx="6237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突破二　探究影响电流热效应的因素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4504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控制变量法的应用：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探究电热与电流的关系时，控制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电热丝的电阻与通电时间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相同，改变通过电热丝的电流大小；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探究电热与电阻的关系时，控制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通过电热丝的电流与通电时间相同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，选择两电阻不同的电热丝；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探究电热与通电时间的关系时，控制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电热丝的电阻和通过的电流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相同，改变通电时间的长短。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多次测量的目的：使实验结论具有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普遍性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实验结论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实验结论：电流通过导体产生的热量与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电流的平方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成正比，与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导体的电阻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成正比，与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通电时间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成正比。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715150"/>
            <a:ext cx="10858576" cy="5929354"/>
            <a:chOff x="880232" y="715150"/>
            <a:chExt cx="10858576" cy="5929354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715150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例</a:t>
              </a: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用如图16-16甲所示的装置探究电流通过导体产生的热量与电流的关系。相同烧瓶内装满了煤油。</a:t>
              </a:r>
              <a:endPara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）烧瓶中装入的煤油是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（选填“导体”或“绝缘体”）。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）请根据实物电路，在图乙所示虚线框内画出对应的电路图。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RJW-340.EPS" descr="id:2147508991;FounderCES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0297" y="3215479"/>
              <a:ext cx="6357983" cy="291437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309124" y="5998173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16-16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595008" y="1715282"/>
            <a:ext cx="99603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绝缘体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37884" y="2858290"/>
            <a:ext cx="2813766" cy="2643206"/>
            <a:chOff x="4737884" y="2858290"/>
            <a:chExt cx="2813766" cy="2643206"/>
          </a:xfrm>
        </p:grpSpPr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4737884" y="2858290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20RJW-343.EPS" descr="id:2147489210;FounderCES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80760" y="3572670"/>
              <a:ext cx="2670890" cy="192882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）为达到实验目的，选用的两个电阻丝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的阻值应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（选填“相同”或“不同”）。通过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的电流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（选填“大于”或“小于”）通过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的电流。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）通电一段时间后，乙烧瓶中玻璃管内液面上升的高度较大，说明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952726" y="85802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335644" y="135809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666050" y="3072604"/>
            <a:ext cx="930600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当电阻和通电时间一定时，电流越大，电流通过导体产生的热量越多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5504115"/>
            <a:chOff x="880232" y="929464"/>
            <a:chExt cx="10858576" cy="5504115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223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）小红用如图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16-17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甲所示的装置，进一步探究电流通过导体产生的热量与电流的关系。经多次实验测量，收集实验数据，绘制了烧瓶中玻璃管内液面上升的高度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h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与电流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I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的关系图像。根据焦耳定律可知，图乙中能正确反映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h-I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关系的是图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RJW-341.EPS" descr="id:2147508998;FounderCES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80496" y="3144042"/>
              <a:ext cx="6643734" cy="238319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666578" y="5787248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16-17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594612" y="2501100"/>
            <a:ext cx="30353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737356" y="1572406"/>
            <a:ext cx="10858576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Q=I</a:t>
            </a:r>
            <a:r>
              <a:rPr lang="en-US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Rt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可以计算电流通过任何用电器产生的热量。能用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Q=UIt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计算电流通过任何用电器产生的热量吗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请用实例说明原因。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                                                                                                            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                                                                                                            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 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                                                                                                        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670" y="786588"/>
            <a:ext cx="10644262" cy="621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600" b="1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◀ 实验拓展 ▶</a:t>
            </a:r>
            <a:endParaRPr lang="en-US" altLang="zh-CN" sz="2600" spc="150" smtClean="0">
              <a:solidFill>
                <a:srgbClr val="18B4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023108" y="2572538"/>
            <a:ext cx="9787006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不能。电风扇工作时消耗的电能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W=UIt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，产生的热量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Q=I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Rt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，转化成的机械能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W</a:t>
            </a:r>
            <a:r>
              <a:rPr lang="zh-CN" alt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机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=W-Q=UIt-I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Rt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，所以不能用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Q=UIt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计算电流通过任何用电器产生的热量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49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设计实验 拓展提升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08794" y="858026"/>
            <a:ext cx="10858576" cy="5612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【</a:t>
            </a:r>
            <a:r>
              <a: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测量电视机的电功率</a:t>
            </a:r>
            <a:r>
              <a:rPr lang="en-US" altLang="zh-CN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】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小亮测完他家电视机的电功率后，小明同学想，我家的电视机电功率是多少呢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于是，小亮提出去他家看一下他家电视机的电功率是多少，两人一起来到小明同学家后，想用同样的方法测出电视机的电功率，但是一看电能表，发现表盘上的信息都看不清了，小亮犯起了愁，小明突然灵机一动说我有办法，于是他找来了一只白炽灯，上面标有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220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100 W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”的字样，他们马上测出了小明家电视机的电功率，请你写出他的测量方法。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）实验步骤：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               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3166248" y="4358488"/>
            <a:ext cx="7215238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z="2400" b="1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将电视机单独接入电路，电视机工作</a:t>
            </a:r>
            <a:r>
              <a:rPr lang="en-US" sz="2400" b="1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t</a:t>
            </a:r>
            <a:r>
              <a:rPr lang="zh-CN" altLang="en-US" sz="2400" b="1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小时电能表指示灯闪烁了</a:t>
            </a:r>
            <a:r>
              <a:rPr lang="en-US" sz="2400" b="1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n</a:t>
            </a:r>
            <a:r>
              <a:rPr lang="en-US" sz="2400" b="1" baseline="-25000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z="2400" b="1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次；将白炽灯单独接入电路，白炽灯工作</a:t>
            </a:r>
            <a:r>
              <a:rPr lang="en-US" sz="2400" b="1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t</a:t>
            </a:r>
            <a:r>
              <a:rPr lang="zh-CN" altLang="en-US" sz="2400" b="1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小时，电能表指示灯闪烁了</a:t>
            </a:r>
            <a:r>
              <a:rPr lang="en-US" sz="2400" b="1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n</a:t>
            </a:r>
            <a:r>
              <a:rPr lang="en-US" sz="2400" b="1" baseline="-25000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z="2400" b="1" smtClean="0">
                <a:solidFill>
                  <a:srgbClr val="A50021"/>
                </a:solidFill>
                <a:latin typeface="NEU-BZ-S92"/>
                <a:ea typeface="微软雅黑" panose="020b0503020204020204" pitchFamily="34" charset="-122"/>
                <a:cs typeface="Times New Roman" panose="02020603050405020304"/>
              </a:rPr>
              <a:t>次</a:t>
            </a:r>
            <a:endParaRPr lang="zh-CN" sz="1050">
              <a:solidFill>
                <a:srgbClr val="000000"/>
              </a:solidFill>
              <a:latin typeface="NEU-BZ-S92"/>
              <a:ea typeface="方正书宋_GBK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49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设计实验 拓展提升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951670" y="1000902"/>
            <a:ext cx="10858576" cy="6267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）电视机电功率的表达式：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5380826" y="858026"/>
          <a:ext cx="1276350" cy="590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name="文档" r:id="rId3" imgW="1110615" imgH="514350" progId="Word.Document.12">
                  <p:embed/>
                </p:oleObj>
              </mc:Choice>
              <mc:Fallback>
                <p:oleObj name="文档" r:id="rId3" imgW="1110615" imgH="5143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0826" y="858026"/>
                        <a:ext cx="127635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8794" y="786588"/>
            <a:ext cx="5480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　动态电路的分析和计算</a:t>
            </a:r>
            <a:endParaRPr lang="zh-CN" altLang="en-US" sz="2800" b="1" spc="1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08794" y="1429530"/>
            <a:ext cx="10858576" cy="4504686"/>
            <a:chOff x="808794" y="1429530"/>
            <a:chExt cx="10858576" cy="4504686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08794" y="1429530"/>
              <a:ext cx="10858576" cy="45046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16-18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是小亮设计的“挂钩式电子秤”的电路原理图。电源电压恒定，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为定值电阻，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为滑动变阻器，滑片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P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与挂钩固定在一起。不挂物体时，滑片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P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在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最上端。挂上物体时，滑片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P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随挂钩向下移动。在电子秤量程范围内，则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不挂物体时，电压表示数为电源电压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所挂物体越重，电流表示数越大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所挂物体越轻，电路消耗的总功率越大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所挂物体重量发生变化，电压表示数与电流表示数的比值不变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1ZTW-180.EPS" descr="id:2147509033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881288" y="3429794"/>
              <a:ext cx="2143140" cy="122310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381354" y="4715678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16-18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3666314" y="3072604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880232" y="929464"/>
            <a:ext cx="10715700" cy="50586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1094546" y="996176"/>
          <a:ext cx="10325100" cy="5219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name="文档" r:id="rId2" imgW="8866505" imgH="4482465" progId="Word.Document.12">
                  <p:embed/>
                </p:oleObj>
              </mc:Choice>
              <mc:Fallback>
                <p:oleObj name="文档" r:id="rId2" imgW="8866505" imgH="44824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4546" y="996176"/>
                        <a:ext cx="10325100" cy="5219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94546" y="1215216"/>
          <a:ext cx="10787138" cy="3143272"/>
        </p:xfrm>
        <a:graphic>
          <a:graphicData uri="http://schemas.openxmlformats.org/drawingml/2006/table">
            <a:tbl>
              <a:tblPr/>
              <a:tblGrid>
                <a:gridCol w="1155262"/>
                <a:gridCol w="987878"/>
                <a:gridCol w="8643998"/>
              </a:tblGrid>
              <a:tr h="1214446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电能表</a:t>
                      </a:r>
                      <a:endParaRPr lang="en-US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计量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方法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某段时间内消耗的电能等于电能表前后两次示数之差，即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，图乙所示上月消耗的电能为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kW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h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5843" marR="65843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26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利用表盘转数计算，即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kW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n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为电能表某段时间的转数，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n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为每消耗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千瓦时的电能电能表转盘的转数）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5843" marR="65843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33350" cy="371475"/>
          </a:xfrm>
          <a:prstGeom prst="rect">
            <a:avLst/>
          </a:prstGeom>
          <a:noFill/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3952066" y="1643844"/>
            <a:ext cx="112427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W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-W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9095602" y="1725359"/>
            <a:ext cx="91748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164.3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7095338" y="2501100"/>
          <a:ext cx="1085850" cy="1181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3" imgW="946785" imgH="1028700" progId="Word.Document.12">
                  <p:embed/>
                </p:oleObj>
              </mc:Choice>
              <mc:Fallback>
                <p:oleObj name="文档" r:id="rId3" imgW="946785" imgH="10287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5338" y="2501100"/>
                        <a:ext cx="1085850" cy="1181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94546" y="5144306"/>
          <a:ext cx="6357982" cy="1097280"/>
        </p:xfrm>
        <a:graphic>
          <a:graphicData uri="http://schemas.openxmlformats.org/drawingml/2006/table">
            <a:tbl>
              <a:tblPr/>
              <a:tblGrid>
                <a:gridCol w="2143140"/>
                <a:gridCol w="857256"/>
                <a:gridCol w="571504"/>
                <a:gridCol w="642943"/>
                <a:gridCol w="557024"/>
                <a:gridCol w="728859"/>
                <a:gridCol w="857256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油量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V/L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压敏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R/Ω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组合 7"/>
          <p:cNvGrpSpPr/>
          <p:nvPr/>
        </p:nvGrpSpPr>
        <p:grpSpPr>
          <a:xfrm>
            <a:off x="880232" y="572274"/>
            <a:ext cx="10858576" cy="4504686"/>
            <a:chOff x="880232" y="572274"/>
            <a:chExt cx="10858576" cy="4504686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572274"/>
              <a:ext cx="10858576" cy="45046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[2018·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16-19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所示是创新小组设计的汽车油量显示仪的电路原理图，其中电源电压恒定为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，定值电阻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，油量表实质上是量程为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0~3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的电压表。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为压敏电阻，其电阻值与油箱中油量的关系如下表所示。下列说法中正确的是（　　）</a:t>
              </a:r>
              <a:endPara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油箱中油量增多时，压敏电阻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的阻值变大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电压表示数为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时，油箱中的油量为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50 L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油箱中油量为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20 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两端的电压为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1.5 V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油箱中油量减少时，电路消耗电能的总功率变大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WL92.EPS" descr="id:2147509040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95602" y="2429662"/>
              <a:ext cx="2214578" cy="207353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524230" y="4426537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16-19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3880628" y="2286786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951670" y="643712"/>
            <a:ext cx="10501386" cy="56126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1023108" y="878700"/>
          <a:ext cx="10531475" cy="52657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name="文档" r:id="rId2" imgW="9037955" imgH="4555490" progId="Word.Document.12">
                  <p:embed/>
                </p:oleObj>
              </mc:Choice>
              <mc:Fallback>
                <p:oleObj name="文档" r:id="rId2" imgW="9037955" imgH="45554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3108" y="878700"/>
                        <a:ext cx="10531475" cy="5265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0232" y="929464"/>
            <a:ext cx="10858576" cy="5058683"/>
            <a:chOff x="880232" y="929464"/>
            <a:chExt cx="10858576" cy="5058683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5058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[2017·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酒驾容易造成交通事故，利用酒精测试仪可以检测司机是否酒驾，其电路原理如图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为气敏传感器，它的电阻值与它接触到的酒精气体浓度的关系如图乙所示，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为定值电阻，阻值为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60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，电源电压恒为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12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。当酒精气体浓度大于等于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0.2 mg/mL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时，则判定被检者为酒驾。以下说法正确的是（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被检者的酒精气体浓度越高，电流表示数越小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电流表的示数为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0.12 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时，判定被检者酒驾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电压表示数为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消耗的电功率是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0.45 W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被检者酒精气体浓度为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0.2 mg/mL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时，电压表的示数是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4 V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Z104.EPS" descr="id:2147509055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24164" y="3358356"/>
              <a:ext cx="2420280" cy="112464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738544" y="4787116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16-20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452000" y="3144042"/>
            <a:ext cx="3163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0232" y="929464"/>
            <a:ext cx="10858576" cy="5058683"/>
            <a:chOff x="880232" y="929464"/>
            <a:chExt cx="10858576" cy="5058683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5058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4.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[2016·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甲醛对人体的危害非常严重，因此装修房屋时检测甲醛污染指数非常重要。创新小组的同学们设计了甲醛监测设备，原理如图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甲所示，电源电压恒为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，阻值为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的定值电阻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为可以感知甲醛污染指数的可变电阻，污染指数在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以下为轻度污染，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50~100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间为中度污染，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以上为重度污染，以下分析正确的是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污染指数越小，电压表示数越大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电压表示数为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时，属于重度污染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污染指数越大，电路中消耗的总功率越小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污染指数为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50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时，电压表示数为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2.5 V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Z105.EPS" descr="id:2147509062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881156" y="3644107"/>
              <a:ext cx="3000396" cy="130546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595536" y="5144306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16-21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452528" y="3144042"/>
            <a:ext cx="28269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1094546" y="1215216"/>
            <a:ext cx="10501386" cy="45046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5395" name="Object 3"/>
          <p:cNvGraphicFramePr>
            <a:graphicFrameLocks noChangeAspect="1"/>
          </p:cNvGraphicFramePr>
          <p:nvPr/>
        </p:nvGraphicFramePr>
        <p:xfrm>
          <a:off x="1380298" y="1572406"/>
          <a:ext cx="9582150" cy="3981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name="文档" r:id="rId2" imgW="8229600" imgH="3420745" progId="Word.Document.12">
                  <p:embed/>
                </p:oleObj>
              </mc:Choice>
              <mc:Fallback>
                <p:oleObj name="文档" r:id="rId2" imgW="8229600" imgH="34207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0298" y="1572406"/>
                        <a:ext cx="9582150" cy="3981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1237422" y="1215216"/>
            <a:ext cx="10001320" cy="33966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6419" name="Object 3"/>
          <p:cNvGraphicFramePr>
            <a:graphicFrameLocks noChangeAspect="1"/>
          </p:cNvGraphicFramePr>
          <p:nvPr/>
        </p:nvGraphicFramePr>
        <p:xfrm>
          <a:off x="1594612" y="1429530"/>
          <a:ext cx="9525000" cy="3181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name="文档" r:id="rId2" imgW="8180705" imgH="2734945" progId="Word.Document.12">
                  <p:embed/>
                </p:oleObj>
              </mc:Choice>
              <mc:Fallback>
                <p:oleObj name="文档" r:id="rId2" imgW="8180705" imgH="27349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4612" y="1429530"/>
                        <a:ext cx="9525000" cy="3181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4744" y="0"/>
            <a:ext cx="4346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　伏安法测电功率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08794" y="929464"/>
            <a:ext cx="10501386" cy="5361239"/>
            <a:chOff x="880232" y="929464"/>
            <a:chExt cx="10501386" cy="536123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50138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[2017·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小明同学在做“测量小灯泡电功率”的实验时，小灯泡的额定电压为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2.5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，电源为两节新干电池，滑动变阻器标有“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20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 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”字样。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）实验电路如图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甲所示，但电路连接不完整，请你用笔画线代替导线，完成电路的连接。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Z108.EPS" descr="id:2147509076;FounderCES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1736" y="3929860"/>
              <a:ext cx="4832060" cy="157163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880496" y="5644372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16-22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66776" y="3501232"/>
            <a:ext cx="3357586" cy="2757978"/>
            <a:chOff x="7166776" y="3501232"/>
            <a:chExt cx="3357586" cy="2757978"/>
          </a:xfrm>
        </p:grpSpPr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7166776" y="3501232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Z110.EPS" descr="id:2147489231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452528" y="4215612"/>
              <a:ext cx="3071834" cy="204359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395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）小明将电路连好后，闭合开关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，发现小灯泡发光很微弱，电流表、电压表均有示数，左右移动滑动变阻器的滑片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，小灯泡亮度和两表示数均不变，其原因可能是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　　 　　　　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）改正电路后，小明同学调节滑动变阻器的滑片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，观察到电压表示数为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，为使小灯泡两端电压达到额定电压，应将滑动变阻器的滑片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向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（选填“左”或“右”）调节。当小灯泡正常发光时，电流表示数如图乙所示，该小灯泡的额定功率为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W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2380430" y="1929596"/>
            <a:ext cx="530490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滑动变阻器接入电路的是两个下接线柱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524230" y="3072604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3380562" y="4144174"/>
            <a:ext cx="53917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643712"/>
            <a:ext cx="10858576" cy="11154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）小明依次测出了六组实验数据，如下表所示。请你根据表中数据在图丙所示的坐标系中作出小灯泡的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I-U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图像。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23108" y="2072472"/>
          <a:ext cx="7929618" cy="2194560"/>
        </p:xfrm>
        <a:graphic>
          <a:graphicData uri="http://schemas.openxmlformats.org/drawingml/2006/table">
            <a:tbl>
              <a:tblPr/>
              <a:tblGrid>
                <a:gridCol w="1928826"/>
                <a:gridCol w="857256"/>
                <a:gridCol w="928694"/>
                <a:gridCol w="1071570"/>
                <a:gridCol w="1071570"/>
                <a:gridCol w="928694"/>
                <a:gridCol w="1143008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U/V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2.0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2.9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I/A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0.16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0.20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0.22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0.26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电功率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P/W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亮度变化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暗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亮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38125" cy="133350"/>
          </a:xfrm>
          <a:prstGeom prst="rect">
            <a:avLst/>
          </a:prstGeom>
          <a:noFill/>
        </p:spPr>
      </p:pic>
      <p:grpSp>
        <p:nvGrpSpPr>
          <p:cNvPr id="16" name="组合 15"/>
          <p:cNvGrpSpPr/>
          <p:nvPr/>
        </p:nvGrpSpPr>
        <p:grpSpPr>
          <a:xfrm>
            <a:off x="2523306" y="4644240"/>
            <a:ext cx="3857652" cy="1902209"/>
            <a:chOff x="2523306" y="4644240"/>
            <a:chExt cx="3857652" cy="1902209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2523306" y="5215744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Z111.EPS" descr="id:2147489238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52132" y="4644240"/>
              <a:ext cx="1928826" cy="190220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2288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）通过计算分析以上数据，你还有什么新的发现：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。（写出一条即可）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808926" y="1409345"/>
            <a:ext cx="6858048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小灯泡两端的实际电压越高，小灯泡的电功率越大，灯泡发光越亮（或小灯泡亮度直接由它的实际电功率决定）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08794" y="643712"/>
            <a:ext cx="10858576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　电功率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08794" y="1500968"/>
          <a:ext cx="11001452" cy="3291840"/>
        </p:xfrm>
        <a:graphic>
          <a:graphicData uri="http://schemas.openxmlformats.org/drawingml/2006/table">
            <a:tbl>
              <a:tblPr/>
              <a:tblGrid>
                <a:gridCol w="1000132"/>
                <a:gridCol w="10001320"/>
              </a:tblGrid>
              <a:tr h="45149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200" spc="15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定义</a:t>
                      </a:r>
                      <a:endParaRPr lang="en-US" altLang="en-US" sz="2400" b="1" kern="1200" spc="15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0" kern="1200" spc="15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把电流在某段时间</a:t>
                      </a:r>
                      <a:r>
                        <a:rPr lang="zh-CN" altLang="en-US" sz="2400" b="0" kern="1200" spc="15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</a:t>
                      </a:r>
                      <a:r>
                        <a:rPr lang="zh-CN" altLang="en-US" sz="2400" b="0" u="sng" kern="100" smtClean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     　　</a:t>
                      </a:r>
                      <a:r>
                        <a:rPr lang="zh-CN" altLang="en-US" sz="2400" b="0" kern="1200" spc="15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跟</a:t>
                      </a:r>
                      <a:r>
                        <a:rPr lang="zh-CN" altLang="en-US" sz="2400" b="0" kern="1200" spc="15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这</a:t>
                      </a:r>
                      <a:r>
                        <a:rPr lang="zh-CN" altLang="en-US" sz="2400" b="0" kern="1200" spc="15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段</a:t>
                      </a:r>
                      <a:r>
                        <a:rPr lang="zh-CN" altLang="en-US" sz="2400" b="0" u="sng" kern="100" smtClean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altLang="en-US" sz="2400" b="0" kern="1200" spc="15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</a:t>
                      </a:r>
                      <a:r>
                        <a:rPr lang="zh-CN" altLang="en-US" sz="2400" b="0" kern="1200" spc="15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比叫电功率，用</a:t>
                      </a:r>
                      <a:r>
                        <a:rPr lang="zh-CN" altLang="en-US" sz="2400" b="0" kern="1200" spc="15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字母</a:t>
                      </a:r>
                      <a:r>
                        <a:rPr lang="zh-CN" altLang="en-US" sz="2400" b="0" u="sng" kern="100" smtClean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 　　</a:t>
                      </a:r>
                      <a:r>
                        <a:rPr lang="zh-CN" altLang="en-US" sz="2400" b="0" kern="1200" spc="15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表示</a:t>
                      </a:r>
                      <a:r>
                        <a:rPr lang="en-US" altLang="en-US" sz="2400" b="0" kern="1200" spc="15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 </a:t>
                      </a:r>
                      <a:endParaRPr lang="zh-CN" altLang="en-US" sz="2400" b="0" kern="1200" spc="15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27435" marR="2743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意义</a:t>
                      </a:r>
                      <a:endParaRPr lang="en-US" sz="2400" b="1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表示电流做功</a:t>
                      </a:r>
                      <a:r>
                        <a:rPr lang="zh-CN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的物理量（或表示用电器消耗电能</a:t>
                      </a:r>
                      <a:r>
                        <a:rPr lang="zh-CN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的物理量）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435" marR="2743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单位</a:t>
                      </a:r>
                      <a:endParaRPr lang="en-US" sz="2400" b="1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瓦特，简称</a:t>
                      </a:r>
                      <a:r>
                        <a:rPr lang="zh-CN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，符号为</a:t>
                      </a:r>
                      <a:r>
                        <a:rPr lang="zh-CN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kW=</a:t>
                      </a:r>
                      <a:r>
                        <a:rPr lang="zh-CN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 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435" marR="2743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33350" cy="247650"/>
          </a:xfrm>
          <a:prstGeom prst="rect">
            <a:avLst/>
          </a:prstGeom>
          <a:noFill/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33350" cy="247650"/>
          </a:xfrm>
          <a:prstGeom prst="rect">
            <a:avLst/>
          </a:prstGeom>
          <a:noFill/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133350" cy="247650"/>
          </a:xfrm>
          <a:prstGeom prst="rect">
            <a:avLst/>
          </a:prstGeom>
          <a:noFill/>
        </p:spPr>
      </p:pic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0"/>
            <a:ext cx="133350" cy="247650"/>
          </a:xfrm>
          <a:prstGeom prst="rect">
            <a:avLst/>
          </a:prstGeom>
          <a:noFill/>
        </p:spPr>
      </p:pic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0"/>
            <a:ext cx="133350" cy="609600"/>
          </a:xfrm>
          <a:prstGeom prst="rect">
            <a:avLst/>
          </a:prstGeom>
          <a:noFill/>
        </p:spPr>
      </p:pic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5055124" y="1439607"/>
            <a:ext cx="161158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所做的电功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7881156" y="1439607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2880496" y="1939673"/>
            <a:ext cx="27468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4094942" y="2511177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快慢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9952858" y="2501100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快慢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4023504" y="3572670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瓦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6380958" y="3572670"/>
            <a:ext cx="40452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3265621" y="4154251"/>
            <a:ext cx="82932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0232" y="929464"/>
            <a:ext cx="10858576" cy="4718297"/>
            <a:chOff x="880232" y="929464"/>
            <a:chExt cx="10858576" cy="4718297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734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[2016·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37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在“测量小灯泡的电功率”实验中，小灯泡额定电压为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2.5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（电阻值约为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）。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）请你用笔画线代替导线，将图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16-23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甲中的实物电路连接完整。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Z112.EPS" descr="id:2147509091;FounderCES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4546" y="3001166"/>
              <a:ext cx="4378788" cy="157163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308992" y="5001430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16-23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09652" y="2858290"/>
            <a:ext cx="3138970" cy="3418947"/>
            <a:chOff x="7309652" y="2858290"/>
            <a:chExt cx="3138970" cy="3418947"/>
          </a:xfrm>
        </p:grpSpPr>
        <p:sp>
          <p:nvSpPr>
            <p:cNvPr id="8" name="文本框 1"/>
            <p:cNvSpPr txBox="1">
              <a:spLocks noChangeArrowheads="1"/>
            </p:cNvSpPr>
            <p:nvPr/>
          </p:nvSpPr>
          <p:spPr bwMode="auto">
            <a:xfrm>
              <a:off x="8309784" y="5715810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Z113.EPS" descr="id:2147489245;FounderCES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9652" y="2858290"/>
              <a:ext cx="3138970" cy="25771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429948" cy="395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）连接好电路后闭合开关，发现小灯泡不亮，电流表有示数，电压表无示数，则出现故障的原因是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（选填“小灯泡断路”或“小灯泡短路”）。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）故障排除后，闭合开关，移动滑动变阻器的滑片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到某处时，电压表示数为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，为了测量小灯泡的额定功率，应将滑片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向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（选填“左”或“右”）移动，使电压表示数为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2.5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，若电压表示数为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2.5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时，电流表指针位置如图乙所示，则小灯泡的额定功率为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W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4666446" y="1358092"/>
            <a:ext cx="161158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小灯泡短路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381222" y="3001166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952462" y="4144174"/>
            <a:ext cx="72833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1.25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612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）若此实验中电流表坏了，为了测出小灯泡的额定功率，小组同学们增加了一个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=5 Ω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的定值电阻，设计了如图丙所示的电路和如下实验方案：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调节滑片，使电压表的示数为小灯泡的额定电压；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保持滑片位置不变，只将电压表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点改接到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点，测出定值电阻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两端的电压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U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，通过计算就可得到小灯泡的额定功率。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请你指出该设计方案中存在的问题：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                                                                                                            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237422" y="4392235"/>
            <a:ext cx="8358246" cy="11806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①中无论怎样调节滑动变阻器，都不能使小灯泡正常发光；②中电压表的正负接线柱接反了，无法测出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R0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两端的电压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1523174" y="1215216"/>
            <a:ext cx="9644130" cy="45046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/>
        </p:nvGraphicFramePr>
        <p:xfrm>
          <a:off x="1733550" y="1352550"/>
          <a:ext cx="8553450" cy="4362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name="文档" r:id="rId2" imgW="7347585" imgH="3747135" progId="Word.Document.12">
                  <p:embed/>
                </p:oleObj>
              </mc:Choice>
              <mc:Fallback>
                <p:oleObj name="文档" r:id="rId2" imgW="7347585" imgH="37471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3550" y="1352550"/>
                        <a:ext cx="8553450" cy="436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7.</a:t>
            </a:r>
            <a:r>
              <a:rPr lang="en-US" b="1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[2018·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在物理综合实践活动中，小明和小亮合作测量电磁灶的加热效率。他们关闭家中的其他用电器，只让电磁灶接入电路中烧水，水的质量为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kg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。小明负责观察电能表（如图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16-24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所示），小亮负责用温度计测量水的温度。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 min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内电能表上的转盘转了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200 r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，水的温度恰好升高了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50 ℃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[c</a:t>
            </a:r>
            <a:r>
              <a:rPr lang="zh-CN" alt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水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=4.2×10</a:t>
            </a:r>
            <a:r>
              <a:rPr lang="en-US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J/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kg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℃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求解下列问题：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1868" y="0"/>
            <a:ext cx="4724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考点三　用电器类相关计算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19WL457.EPS" descr="id:2147509105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737488" y="4001298"/>
            <a:ext cx="1857388" cy="19108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23240" y="5858686"/>
            <a:ext cx="1350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16-24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diamond/>
  </p:transition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）水吸收的热量是多少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8466" name="Object 2"/>
          <p:cNvGraphicFramePr>
            <a:graphicFrameLocks noChangeAspect="1"/>
          </p:cNvGraphicFramePr>
          <p:nvPr/>
        </p:nvGraphicFramePr>
        <p:xfrm>
          <a:off x="1523174" y="1786720"/>
          <a:ext cx="7410450" cy="1790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name="文档" r:id="rId2" imgW="6368415" imgH="1543050" progId="Word.Document.12">
                  <p:embed/>
                </p:oleObj>
              </mc:Choice>
              <mc:Fallback>
                <p:oleObj name="文档" r:id="rId2" imgW="6368415" imgH="15430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3174" y="1786720"/>
                        <a:ext cx="7410450" cy="179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）电磁灶的实际功率是多少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/>
        </p:nvGraphicFramePr>
        <p:xfrm>
          <a:off x="1523174" y="2072472"/>
          <a:ext cx="7258050" cy="2876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name="文档" r:id="rId2" imgW="6237605" imgH="2473960" progId="Word.Document.12">
                  <p:embed/>
                </p:oleObj>
              </mc:Choice>
              <mc:Fallback>
                <p:oleObj name="文档" r:id="rId2" imgW="6237605" imgH="24739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3174" y="2072472"/>
                        <a:ext cx="7258050" cy="2876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）电磁灶烧水的效率是多少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20514" name="Object 2"/>
          <p:cNvGraphicFramePr>
            <a:graphicFrameLocks noChangeAspect="1"/>
          </p:cNvGraphicFramePr>
          <p:nvPr/>
        </p:nvGraphicFramePr>
        <p:xfrm>
          <a:off x="1380298" y="2143910"/>
          <a:ext cx="6286500" cy="781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name="文档" r:id="rId2" imgW="5412740" imgH="685800" progId="Word.Document.12">
                  <p:embed/>
                </p:oleObj>
              </mc:Choice>
              <mc:Fallback>
                <p:oleObj name="文档" r:id="rId2" imgW="5412740" imgH="6858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0298" y="2143910"/>
                        <a:ext cx="6286500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0232" y="715150"/>
            <a:ext cx="10858576" cy="4718297"/>
            <a:chOff x="880232" y="929464"/>
            <a:chExt cx="10858576" cy="4718297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39506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8.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[2019·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43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“创新”小组的同学们调查发现，雨雪天气里汽车后视镜会变模糊，影响行车安全。同学们设计了给后视镜除雾、除霜的加热电路。如图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16-25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所示是加热电路原理图，电源电压为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100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，加热电阻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与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的阻值均为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100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，电路低温挡除雾，高温挡除霜。同学们对电路进行模拟测试，开启除霜模式加热后视镜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 min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，用温度传感器测得其温度升高了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 ℃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。已知后视镜玻璃质量为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0.5 kg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，玻璃的比热容约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0.8×10</a:t>
              </a:r>
              <a:r>
                <a:rPr lang="en-US" baseline="30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J/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kg</a:t>
              </a:r>
              <a:r>
                <a:rPr lang="en-US" altLang="zh-CN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·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℃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）。　求：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）除霜模式下，电路中的电流。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WLZT1311.EPS" descr="id:2147509112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24230" y="3858422"/>
              <a:ext cx="1858159" cy="114300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738544" y="5001430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16-25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aphicFrame>
        <p:nvGraphicFramePr>
          <p:cNvPr id="321538" name="Object 2"/>
          <p:cNvGraphicFramePr>
            <a:graphicFrameLocks noChangeAspect="1"/>
          </p:cNvGraphicFramePr>
          <p:nvPr/>
        </p:nvGraphicFramePr>
        <p:xfrm>
          <a:off x="951670" y="4787116"/>
          <a:ext cx="7916863" cy="1708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name="文档" r:id="rId3" imgW="6980555" imgH="1534795" progId="Word.Document.12">
                  <p:embed/>
                </p:oleObj>
              </mc:Choice>
              <mc:Fallback>
                <p:oleObj name="文档" r:id="rId3" imgW="6980555" imgH="15347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1670" y="4787116"/>
                        <a:ext cx="7916863" cy="1708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880232" y="715150"/>
            <a:ext cx="10858576" cy="4718297"/>
            <a:chOff x="880232" y="929464"/>
            <a:chExt cx="10858576" cy="4718297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39506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“创新”小组的同学们调查发现，雨雪天气里汽车后视镜会变模糊，影响行车安全。同学们设计了给后视镜除雾、除霜的加热电路。如图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16-25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所示是加热电路原理图，电源电压为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100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，加热电阻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与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的阻值均为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100 Ω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，电路低温挡除雾，高温挡除霜。同学们对电路进行模拟测试，开启除霜模式加热后视镜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 min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，用温度传感器测得其温度升高了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 ℃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。已知后视镜玻璃质量为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0.5 kg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，玻璃的比热容约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0.8×10</a:t>
              </a:r>
              <a:r>
                <a:rPr lang="en-US" baseline="30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J/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kg</a:t>
              </a:r>
              <a:r>
                <a:rPr lang="en-US" altLang="zh-CN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·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℃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）。　求：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）除霜模式下，电路的加热效率。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WLZT1311.EPS" descr="id:2147509112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24230" y="3858422"/>
              <a:ext cx="1858159" cy="114300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738544" y="5001430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16-25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ransition>
    <p:diamond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08794" y="1000902"/>
          <a:ext cx="11001452" cy="5486400"/>
        </p:xfrm>
        <a:graphic>
          <a:graphicData uri="http://schemas.openxmlformats.org/drawingml/2006/table">
            <a:tbl>
              <a:tblPr/>
              <a:tblGrid>
                <a:gridCol w="1000132"/>
                <a:gridCol w="2898776"/>
                <a:gridCol w="7102544"/>
              </a:tblGrid>
              <a:tr h="559017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公示</a:t>
                      </a:r>
                      <a:endParaRPr lang="en-US" sz="2400" b="1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定义式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b="0" kern="10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0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en-US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435" marR="2743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计算式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b="0" kern="10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0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en-US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435" marR="2743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推导式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b="0" kern="10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0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b="0" u="sng" kern="10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435" marR="2743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74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常见电功率</a:t>
                      </a:r>
                      <a:endParaRPr lang="en-US" sz="2400" b="1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家用空调的电功率约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1000 W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；电吹风机的电功率约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500 W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；洗衣机的电功率约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300 W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；台式电脑的电功率约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200 W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；液晶电视机的电功率约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 W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；日光灯的电功率约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40 W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；手电筒的电功率约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 W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；计算器的电功率约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 mW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；电子表的电功率约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0.01 mW</a:t>
                      </a:r>
                      <a:endParaRPr lang="zh-CN" sz="2400" b="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7435" marR="2743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5380826" y="2358224"/>
            <a:ext cx="41414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7023900" y="3511309"/>
            <a:ext cx="51673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R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9921" name="Object 1"/>
          <p:cNvGraphicFramePr>
            <a:graphicFrameLocks noChangeAspect="1"/>
          </p:cNvGraphicFramePr>
          <p:nvPr/>
        </p:nvGraphicFramePr>
        <p:xfrm>
          <a:off x="5237950" y="1219984"/>
          <a:ext cx="666750" cy="781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588010" imgH="685800" progId="Word.Document.12">
                  <p:embed/>
                </p:oleObj>
              </mc:Choice>
              <mc:Fallback>
                <p:oleObj name="文档" r:id="rId2" imgW="588010" imgH="6858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37950" y="1219984"/>
                        <a:ext cx="666750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4880760" y="3363124"/>
          <a:ext cx="1752600" cy="781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4" imgW="1518285" imgH="685800" progId="Word.Document.12">
                  <p:embed/>
                </p:oleObj>
              </mc:Choice>
              <mc:Fallback>
                <p:oleObj name="文档" r:id="rId4" imgW="1518285" imgH="6858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0760" y="3363124"/>
                        <a:ext cx="1752600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22562" name="Object 2"/>
          <p:cNvGraphicFramePr>
            <a:graphicFrameLocks noChangeAspect="1"/>
          </p:cNvGraphicFramePr>
          <p:nvPr/>
        </p:nvGraphicFramePr>
        <p:xfrm>
          <a:off x="1808926" y="1500968"/>
          <a:ext cx="8999537" cy="36099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name="文档" r:id="rId2" imgW="8066405" imgH="3232785" progId="Word.Document.12">
                  <p:embed/>
                </p:oleObj>
              </mc:Choice>
              <mc:Fallback>
                <p:oleObj name="文档" r:id="rId2" imgW="8066405" imgH="32327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8926" y="1500968"/>
                        <a:ext cx="8999537" cy="3609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572274"/>
            <a:ext cx="10858576" cy="2288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9.</a:t>
            </a:r>
            <a:r>
              <a:rPr lang="en-US" b="1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[2020·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在这次新冠肺炎抗疫战中，中医药为诊疗发挥了积极作用，成为抗疫“中国方法”的重要组成部分。小明对家里的电中药壶进行观察，并用水替代中药进行了相关研究，收集和记录数据如下表。请你结合他的调查研究，完成下列问题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23109" y="3001166"/>
          <a:ext cx="10358509" cy="3840480"/>
        </p:xfrm>
        <a:graphic>
          <a:graphicData uri="http://schemas.openxmlformats.org/drawingml/2006/table">
            <a:tbl>
              <a:tblPr/>
              <a:tblGrid>
                <a:gridCol w="1357321"/>
                <a:gridCol w="3143272"/>
                <a:gridCol w="5857916"/>
              </a:tblGrid>
              <a:tr h="3571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观察对象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观察记录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0649" marR="5064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研究记录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83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电中药壶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成分：紫砂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电源：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 V/50 Hz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容积：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 L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挡位：高温（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1100 W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baseline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低温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0649" marR="5064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水的质量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m=2 kg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，水的初温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=20 ℃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用高温挡加热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 min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，水的末温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t=50 ℃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壶内加热体由两个相同的发热电阻组成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④c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水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=4.2×10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J/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kg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℃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）请在图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16-26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的虚线框内画出电中药壶内部的电路图。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94678" y="5072868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16-26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66050" y="2001034"/>
          <a:ext cx="8126942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942"/>
              </a:tblGrid>
              <a:tr h="2286016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94546" y="715150"/>
            <a:ext cx="8072494" cy="2964200"/>
            <a:chOff x="1094546" y="715150"/>
            <a:chExt cx="8072494" cy="2964200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1094546" y="715150"/>
              <a:ext cx="8072494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解法一</a:t>
              </a:r>
              <a:r>
                <a:rPr lang="en-US" altLang="zh-CN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）将两电阻串联，如图所示。</a:t>
              </a:r>
              <a:endParaRPr lang="zh-CN" altLang="en-US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" name="21ZTW-192.EPS" descr="id:2147489252;FounderCES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66248" y="1643844"/>
              <a:ext cx="3143272" cy="203550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165984" y="3858422"/>
            <a:ext cx="6929486" cy="2849616"/>
            <a:chOff x="1165984" y="3858422"/>
            <a:chExt cx="6929486" cy="2849616"/>
          </a:xfrm>
        </p:grpSpPr>
        <p:sp>
          <p:nvSpPr>
            <p:cNvPr id="8" name="文本框 1"/>
            <p:cNvSpPr txBox="1">
              <a:spLocks noChangeArrowheads="1"/>
            </p:cNvSpPr>
            <p:nvPr/>
          </p:nvSpPr>
          <p:spPr bwMode="auto">
            <a:xfrm>
              <a:off x="1165984" y="3858422"/>
              <a:ext cx="6929486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解法二</a:t>
              </a:r>
              <a:r>
                <a:rPr lang="en-US" altLang="zh-CN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）将两电阻并联，如图所示。</a:t>
              </a:r>
              <a:endParaRPr lang="zh-CN" altLang="en-US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21ZTW-193.EPS" descr="id:2147489259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23372" y="4572802"/>
              <a:ext cx="3571900" cy="213523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11806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）求电中药壶内部一个发热电阻的阻值。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1451736" y="1786720"/>
          <a:ext cx="9096375" cy="2959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name="文档" r:id="rId2" imgW="8246110" imgH="2653665" progId="Word.Document.12">
                  <p:embed/>
                </p:oleObj>
              </mc:Choice>
              <mc:Fallback>
                <p:oleObj name="文档" r:id="rId2" imgW="8246110" imgH="26536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1736" y="1786720"/>
                        <a:ext cx="9096375" cy="295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24611" name="Object 3"/>
          <p:cNvGraphicFramePr>
            <a:graphicFrameLocks noChangeAspect="1"/>
          </p:cNvGraphicFramePr>
          <p:nvPr/>
        </p:nvGraphicFramePr>
        <p:xfrm>
          <a:off x="1737488" y="929464"/>
          <a:ext cx="9385300" cy="5149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name="文档" r:id="rId2" imgW="8507095" imgH="4726940" progId="Word.Document.12">
                  <p:embed/>
                </p:oleObj>
              </mc:Choice>
              <mc:Fallback>
                <p:oleObj name="文档" r:id="rId2" imgW="8507095" imgH="47269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7488" y="929464"/>
                        <a:ext cx="9385300" cy="5149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11806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）求高温加热时，电中药壶的加热效率。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325634" name="Object 2"/>
          <p:cNvGraphicFramePr>
            <a:graphicFrameLocks noChangeAspect="1"/>
          </p:cNvGraphicFramePr>
          <p:nvPr/>
        </p:nvGraphicFramePr>
        <p:xfrm>
          <a:off x="1237422" y="1786720"/>
          <a:ext cx="9144000" cy="37766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name="文档" r:id="rId2" imgW="8066405" imgH="3289935" progId="Word.Document.12">
                  <p:embed/>
                </p:oleObj>
              </mc:Choice>
              <mc:Fallback>
                <p:oleObj name="文档" r:id="rId2" imgW="8066405" imgH="32899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7422" y="1786720"/>
                        <a:ext cx="9144000" cy="3776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563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731500" y="10261600"/>
            <a:ext cx="355600" cy="254000"/>
          </a:xfrm>
          <a:prstGeom prst="cube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23108" y="1000902"/>
          <a:ext cx="10644262" cy="3136477"/>
        </p:xfrm>
        <a:graphic>
          <a:graphicData uri="http://schemas.openxmlformats.org/drawingml/2006/table">
            <a:tbl>
              <a:tblPr/>
              <a:tblGrid>
                <a:gridCol w="1785950"/>
                <a:gridCol w="8858312"/>
              </a:tblGrid>
              <a:tr h="107157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额定电压、额定功率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额定电压：用电器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工作时的电压，额定功率：用电器在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电压下工作时的电功率；灯泡“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PZ220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60 W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”表示这个灯泡的额定电压为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，额定功率为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43896" marR="43896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55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实际功率的计算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=I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电阻不变时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43896" marR="43896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880760" y="3153574"/>
          <a:ext cx="3638550" cy="990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2" imgW="3645535" imgH="992505" progId="Word.Document.12">
                  <p:embed/>
                </p:oleObj>
              </mc:Choice>
              <mc:Fallback>
                <p:oleObj name="文档" r:id="rId2" imgW="3645535" imgH="9925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80760" y="3153574"/>
                        <a:ext cx="3638550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952330" y="929464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3452000" y="1429530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额定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6452396" y="2001034"/>
            <a:ext cx="64016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9809982" y="2001034"/>
            <a:ext cx="45101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360</Paragraphs>
  <Slides>86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微软雅黑</vt:lpstr>
      <vt:lpstr>Wingdings</vt:lpstr>
      <vt:lpstr>Calibri</vt:lpstr>
      <vt:lpstr>Times New Roman</vt:lpstr>
      <vt:lpstr>宋体</vt:lpstr>
      <vt:lpstr>NEU-BZ-S92</vt:lpstr>
      <vt:lpstr>方正书宋_GBK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2021-02-05T10:41:31Z</cp:lastPrinted>
  <dcterms:created xsi:type="dcterms:W3CDTF">2021-02-05T10:41:31Z</dcterms:created>
  <dcterms:modified xsi:type="dcterms:W3CDTF">2021-02-05T02:41:32Z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