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12192000"/>
  <p:custDataLst>
    <p:tags r:id="rId42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tags" Target="tags/tag1.xml" /><Relationship Id="rId43" Type="http://schemas.openxmlformats.org/officeDocument/2006/relationships/presProps" Target="presProps.xml" /><Relationship Id="rId44" Type="http://schemas.openxmlformats.org/officeDocument/2006/relationships/viewProps" Target="viewProps.xml" /><Relationship Id="rId45" Type="http://schemas.openxmlformats.org/officeDocument/2006/relationships/theme" Target="theme/theme1.xml" /><Relationship Id="rId46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6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5.jpeg" /><Relationship Id="rId4" Type="http://schemas.openxmlformats.org/officeDocument/2006/relationships/image" Target="../media/image17.png" /><Relationship Id="rId5" Type="http://schemas.openxmlformats.org/officeDocument/2006/relationships/image" Target="../media/image18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9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0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0.jpeg" /><Relationship Id="rId4" Type="http://schemas.openxmlformats.org/officeDocument/2006/relationships/image" Target="../media/image21.png" /><Relationship Id="rId5" Type="http://schemas.openxmlformats.org/officeDocument/2006/relationships/image" Target="../media/image22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3.png" /><Relationship Id="rId4" Type="http://schemas.openxmlformats.org/officeDocument/2006/relationships/image" Target="../media/image24.png" /><Relationship Id="rId5" Type="http://schemas.openxmlformats.org/officeDocument/2006/relationships/image" Target="../media/image25.png" /><Relationship Id="rId6" Type="http://schemas.openxmlformats.org/officeDocument/2006/relationships/image" Target="../media/image26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7.png" /><Relationship Id="rId4" Type="http://schemas.openxmlformats.org/officeDocument/2006/relationships/image" Target="../media/image28.jpeg" /><Relationship Id="rId5" Type="http://schemas.openxmlformats.org/officeDocument/2006/relationships/image" Target="../media/image29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2.xml" TargetMode="Internal" /><Relationship Id="rId7" Type="http://schemas.openxmlformats.org/officeDocument/2006/relationships/slide" Target="slide19.xml" TargetMode="Internal" /><Relationship Id="rId8" Type="http://schemas.openxmlformats.org/officeDocument/2006/relationships/slide" Target="slide27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0.jpeg" /><Relationship Id="rId4" Type="http://schemas.openxmlformats.org/officeDocument/2006/relationships/image" Target="../media/image31.png" /><Relationship Id="rId5" Type="http://schemas.openxmlformats.org/officeDocument/2006/relationships/image" Target="../media/image3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3.png" /><Relationship Id="rId4" Type="http://schemas.openxmlformats.org/officeDocument/2006/relationships/image" Target="../media/image34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5.png" /><Relationship Id="rId4" Type="http://schemas.openxmlformats.org/officeDocument/2006/relationships/image" Target="../media/image36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37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37.jpeg" /><Relationship Id="rId4" Type="http://schemas.openxmlformats.org/officeDocument/2006/relationships/image" Target="../media/image38.jpeg" /><Relationship Id="rId5" Type="http://schemas.openxmlformats.org/officeDocument/2006/relationships/image" Target="../media/image39.jpeg" /><Relationship Id="rId6" Type="http://schemas.openxmlformats.org/officeDocument/2006/relationships/image" Target="../media/image40.jpeg" /><Relationship Id="rId7" Type="http://schemas.openxmlformats.org/officeDocument/2006/relationships/image" Target="../media/image41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42.jpeg" /><Relationship Id="rId4" Type="http://schemas.openxmlformats.org/officeDocument/2006/relationships/image" Target="../media/image43.png" /><Relationship Id="rId5" Type="http://schemas.openxmlformats.org/officeDocument/2006/relationships/image" Target="../media/image44.png" /><Relationship Id="rId6" Type="http://schemas.openxmlformats.org/officeDocument/2006/relationships/image" Target="../media/image45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42.jpeg" /><Relationship Id="rId4" Type="http://schemas.openxmlformats.org/officeDocument/2006/relationships/image" Target="../media/image46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47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48.png" /><Relationship Id="rId4" Type="http://schemas.openxmlformats.org/officeDocument/2006/relationships/image" Target="../media/image47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49.png" /><Relationship Id="rId4" Type="http://schemas.openxmlformats.org/officeDocument/2006/relationships/image" Target="../media/image47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50.png" /><Relationship Id="rId4" Type="http://schemas.openxmlformats.org/officeDocument/2006/relationships/image" Target="../media/image51.png" /><Relationship Id="rId5" Type="http://schemas.openxmlformats.org/officeDocument/2006/relationships/image" Target="../media/image47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52.png" /><Relationship Id="rId4" Type="http://schemas.openxmlformats.org/officeDocument/2006/relationships/image" Target="../media/image53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47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54.png" /><Relationship Id="rId4" Type="http://schemas.openxmlformats.org/officeDocument/2006/relationships/image" Target="../media/image55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56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57.png" /><Relationship Id="rId4" Type="http://schemas.openxmlformats.org/officeDocument/2006/relationships/image" Target="../media/image58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59.jpeg" /><Relationship Id="rId4" Type="http://schemas.openxmlformats.org/officeDocument/2006/relationships/image" Target="../media/image60.png" /><Relationship Id="rId5" Type="http://schemas.openxmlformats.org/officeDocument/2006/relationships/image" Target="../media/image61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59.jpeg" /><Relationship Id="rId4" Type="http://schemas.openxmlformats.org/officeDocument/2006/relationships/image" Target="../media/image62.png" /><Relationship Id="rId5" Type="http://schemas.openxmlformats.org/officeDocument/2006/relationships/image" Target="../media/image63.png" /><Relationship Id="rId6" Type="http://schemas.openxmlformats.org/officeDocument/2006/relationships/image" Target="../media/image64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6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openxmlformats.org/officeDocument/2006/relationships/image" Target="../media/image8.png" /><Relationship Id="rId7" Type="http://schemas.openxmlformats.org/officeDocument/2006/relationships/image" Target="../media/image9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0.jpe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Relationship Id="rId6" Type="http://schemas.openxmlformats.org/officeDocument/2006/relationships/image" Target="../media/image9.png" /><Relationship Id="rId7" Type="http://schemas.openxmlformats.org/officeDocument/2006/relationships/image" Target="../media/image13.png" /><Relationship Id="rId8" Type="http://schemas.openxmlformats.org/officeDocument/2006/relationships/image" Target="../media/image14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3d1f4d567.fixed?vcp=1&amp;pid=58bc74f9f&amp;color=0,0,0&amp;vtp=1&amp;bbb=1" title=""/>
          <p:cNvSpPr/>
          <p:nvPr/>
        </p:nvSpPr>
        <p:spPr>
          <a:xfrm>
            <a:off x="61595" y="164604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3d1f4d567.fixed?vcp=1&amp;pid=58bc74f9f&amp;color=0,0,0&amp;vtp=1&amp;bbb=1" title=""/>
          <p:cNvSpPr/>
          <p:nvPr/>
        </p:nvSpPr>
        <p:spPr>
          <a:xfrm>
            <a:off x="61595" y="270675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物质、运动和相互作用</a:t>
            </a:r>
            <a:endParaRPr lang="en-US" altLang="zh-CN" sz="5500"/>
          </a:p>
        </p:txBody>
      </p:sp>
      <p:sp>
        <p:nvSpPr>
          <p:cNvPr id="4" name="C_3_BD#3d1f4d567.fixed?vcp=1&amp;pid=58bc74f9f&amp;color=0,0,0&amp;vtp=1&amp;bbb=1" title=""/>
          <p:cNvSpPr/>
          <p:nvPr/>
        </p:nvSpPr>
        <p:spPr>
          <a:xfrm>
            <a:off x="61595" y="363943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第10讲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压强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液体的压强</a:t>
            </a:r>
            <a:endParaRPr lang="en-US" altLang="zh-CN" sz="5500"/>
          </a:p>
        </p:txBody>
      </p:sp>
      <p:sp>
        <p:nvSpPr>
          <p:cNvPr id="5" name="C_3#3d1f4d567" title=""/>
          <p:cNvSpPr/>
          <p:nvPr/>
        </p:nvSpPr>
        <p:spPr>
          <a:xfrm>
            <a:off x="2018411" y="467271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d324a4fc8?vcp=1&amp;pid=1e3c30b5c&amp;color=0,0,0&amp;vtp=1&amp;bt=1&amp;bbb=1&amp;hb=1" title=""/>
          <p:cNvSpPr/>
          <p:nvPr/>
        </p:nvSpPr>
        <p:spPr>
          <a:xfrm>
            <a:off x="932688" y="1858994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2.液体压强的特点。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由于液体也受到重力的作用，同时又有流动性，因此液体对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容器底和侧壁，以及液体内部向各个方向都有压强。液体内部向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各个方向的压强大小与液体的密度和深度有关，深度越大，密度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越大，压强就越大。深度是指从液体的自由表面竖直向下的长度。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d324a4fc8?vcp=1&amp;pid=1e3c30b5c&amp;color=0,0,0&amp;vtp=1&amp;bt=1&amp;bbb=1&amp;hb=1" title=""/>
              <p:cNvSpPr/>
              <p:nvPr/>
            </p:nvSpPr>
            <p:spPr>
              <a:xfrm>
                <a:off x="932688" y="1510125"/>
                <a:ext cx="10323576" cy="38302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3.关于液体的压强公式的推导及说明：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𝒎𝒈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𝑽𝒈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𝑺𝒉𝒈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由液体的压强公式可以看出，液体的压强只与液体的密度、深度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有关，而与液体的质量、体积以及容器的形状无关。同种液体，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只要深度相同，不管液体的质量多少、容器的粗细大小，液体产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生的压强都是相等的。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d324a4fc8?vcp=1&amp;pid=1e3c30b5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10125"/>
                <a:ext cx="10323576" cy="3830257"/>
              </a:xfrm>
              <a:prstGeom prst="rect">
                <a:avLst/>
              </a:prstGeom>
              <a:blipFill rotWithShape="1">
                <a:blip r:embed="rId3"/>
                <a:stretch>
                  <a:fillRect l="-5" t="-2" r="2" b="-17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5ca22e905.fixed?vcp=1&amp;pid=3d1f4d56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5ca22e905.fixed?vcp=1&amp;pid=3d1f4d56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5ca22e905.fixed?vcp=1&amp;pid=3d1f4d56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41b06f0a0?vcp=1&amp;pid=5ca22e905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41b06f0a0?vcp=1&amp;pid=5ca22e905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压力与压强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QC_6_BD.25_1#0d06abe56?vcp=1&amp;vop=1&amp;vis=1&amp;pid=41b06f0a0&amp;color=0,0,0&amp;vtp=1&amp;bbb=1&amp;hb=1" title=""/>
              <p:cNvSpPr/>
              <p:nvPr/>
            </p:nvSpPr>
            <p:spPr>
              <a:xfrm>
                <a:off x="932688" y="1351063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（2025·改编题）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如图10-1所示，一个重为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的铁块静止在斜面上，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则铁块对斜面的压力方向(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25_1#0d06abe56?vcp=1&amp;vop=1&amp;vis=1&amp;pid=41b06f0a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5" t="-35" r="-3313" b="-5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26_1#0d06abe56.bracket?vcp=1&amp;vop=1&amp;vis=1&amp;pid=41b06f0a0&amp;color=0,0,0&amp;vpa=25&amp;vtp=1" title=""/>
          <p:cNvSpPr/>
          <p:nvPr/>
        </p:nvSpPr>
        <p:spPr>
          <a:xfrm>
            <a:off x="5138769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6" name="QC_6_BD.25_2#0d06abe56?iti=1&amp;htil=1&amp;vcp=1&amp;vop=1&amp;vis=1&amp;pid=41b06f0a0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534" y="2654146"/>
            <a:ext cx="2441448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25_3#0d06abe56?iti=1&amp;htil=1&amp;vcp=1&amp;vop=1&amp;vis=1&amp;pid=41b06f0a0&amp;color=0,0,0&amp;vtp=1&amp;bbb=1" title=""/>
          <p:cNvSpPr/>
          <p:nvPr/>
        </p:nvSpPr>
        <p:spPr>
          <a:xfrm>
            <a:off x="9140951" y="433549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图10-1</a:t>
            </a:r>
            <a:endParaRPr lang="en-US" altLang="zh-CN" sz="2800"/>
          </a:p>
        </p:txBody>
      </p:sp>
      <p:sp>
        <p:nvSpPr>
          <p:cNvPr id="8" name="QC_6_BD.25_4#0d06abe56.choices?htil=1&amp;vcp=1&amp;vop=1&amp;vis=1&amp;pid=41b06f0a0&amp;color=0,0,0&amp;vtp=1&amp;bbb=1" title=""/>
          <p:cNvSpPr/>
          <p:nvPr/>
        </p:nvSpPr>
        <p:spPr>
          <a:xfrm>
            <a:off x="932688" y="2635858"/>
            <a:ext cx="774496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9801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A.竖直向上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B.竖直向下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9801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C.垂直于斜面向下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D.以上情况都有可能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7_1#d6cfac13c?iti=2&amp;htil=2&amp;vcp=1&amp;vop=1&amp;vis=1&amp;pid=41b06f0a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95336" y="1737836"/>
            <a:ext cx="3236976" cy="270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7_2#d6cfac13c?iti=2&amp;htil=2&amp;vcp=1&amp;vop=1&amp;vis=1&amp;pid=41b06f0a0&amp;color=0,0,0&amp;vtp=1&amp;bbb=1" title=""/>
          <p:cNvSpPr/>
          <p:nvPr/>
        </p:nvSpPr>
        <p:spPr>
          <a:xfrm>
            <a:off x="8968518" y="454733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图10-2</a:t>
            </a:r>
            <a:endParaRPr lang="en-US" altLang="zh-CN" sz="2800"/>
          </a:p>
        </p:txBody>
      </p:sp>
      <p:sp>
        <p:nvSpPr>
          <p:cNvPr id="4" name="QC_6_BD.27_3#d6cfac13c?htil=2&amp;vcp=1&amp;vop=1&amp;vis=1&amp;pid=41b06f0a0&amp;color=0,0,0&amp;vtp=1&amp;bt=1&amp;bbb=1&amp;hb=1" title=""/>
          <p:cNvSpPr/>
          <p:nvPr/>
        </p:nvSpPr>
        <p:spPr>
          <a:xfrm>
            <a:off x="932688" y="1719548"/>
            <a:ext cx="69494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（2024·湖北）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如图10-2所示，雕刻印章时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刀刃磨得锋利是为了(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28_1#d6cfac13c.bracket?vcp=1&amp;vop=1&amp;vis=1&amp;pid=41b06f0a0&amp;color=0,0,0&amp;vpa=26&amp;vtp=1" title=""/>
          <p:cNvSpPr/>
          <p:nvPr/>
        </p:nvSpPr>
        <p:spPr>
          <a:xfrm>
            <a:off x="4424394" y="235391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6_BD.27_4#d6cfac13c.choices?htil=2&amp;vcp=1&amp;vop=1&amp;vis=1&amp;pid=41b06f0a0&amp;color=0,0,0&amp;vtp=1&amp;bbb=1" title=""/>
          <p:cNvSpPr/>
          <p:nvPr/>
        </p:nvSpPr>
        <p:spPr>
          <a:xfrm>
            <a:off x="932688" y="3003073"/>
            <a:ext cx="69494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5826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A.减小压强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B.减小压力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5826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C.增大压力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D.增大压强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9_1#651b47e76?iti=3&amp;htil=3&amp;vcp=1&amp;vop=1&amp;vis=1&amp;pid=41b06f0a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12798" y="1875282"/>
            <a:ext cx="3236976" cy="20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9_2#651b47e76?iti=3&amp;htil=3&amp;vcp=1&amp;vop=1&amp;vis=1&amp;pid=41b06f0a0&amp;color=0,0,0&amp;vtp=1&amp;bbb=1" title=""/>
          <p:cNvSpPr/>
          <p:nvPr/>
        </p:nvSpPr>
        <p:spPr>
          <a:xfrm>
            <a:off x="8985979" y="407797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图10-3</a:t>
            </a:r>
            <a:endParaRPr lang="en-US" altLang="zh-CN" sz="2800"/>
          </a:p>
        </p:txBody>
      </p:sp>
      <p:sp>
        <p:nvSpPr>
          <p:cNvPr id="4" name="QC_6_BD.29_3#651b47e76?htil=3&amp;vcp=1&amp;vop=1&amp;vis=1&amp;pid=41b06f0a0&amp;color=0,0,0&amp;vtp=1&amp;bt=1&amp;bbb=1&amp;hb=1" title=""/>
          <p:cNvSpPr/>
          <p:nvPr/>
        </p:nvSpPr>
        <p:spPr>
          <a:xfrm>
            <a:off x="932688" y="1856994"/>
            <a:ext cx="6949440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（2025·辽宁）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如图10-3，北极熊趴在冰面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上爬过薄冰，这样避免了冰面被压破。“趴”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的作用是(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0_1#651b47e76.bracket?vcp=1&amp;vop=1&amp;vis=1&amp;pid=41b06f0a0&amp;color=0,0,0&amp;vpa=27&amp;vtp=1" title=""/>
          <p:cNvSpPr/>
          <p:nvPr/>
        </p:nvSpPr>
        <p:spPr>
          <a:xfrm>
            <a:off x="2651157" y="313905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6_BD.29_4#651b47e76.choices?htil=3&amp;vcp=1&amp;vop=1&amp;vis=1&amp;pid=41b06f0a0&amp;color=0,0,0&amp;vtp=1&amp;bbb=1" title=""/>
          <p:cNvSpPr/>
          <p:nvPr/>
        </p:nvSpPr>
        <p:spPr>
          <a:xfrm>
            <a:off x="932688" y="3781234"/>
            <a:ext cx="69494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5826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A.增大压强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B.减小压强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5826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C.增大压力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D.减小压力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718ef661?vcp=1&amp;pid=5ca22e905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81976"/>
            <a:ext cx="1143000" cy="466344"/>
          </a:xfrm>
          <a:prstGeom prst="rect">
            <a:avLst/>
          </a:prstGeom>
        </p:spPr>
      </p:pic>
      <p:sp>
        <p:nvSpPr>
          <p:cNvPr id="3" name="C_5_BD#2718ef661?vcp=1&amp;pid=5ca22e905&amp;color=0,0,0&amp;vtp=1&amp;bt=1&amp;bbb=1" title=""/>
          <p:cNvSpPr/>
          <p:nvPr/>
        </p:nvSpPr>
        <p:spPr>
          <a:xfrm>
            <a:off x="932689" y="720000"/>
            <a:ext cx="10323321" cy="5382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液体的压强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QC_6_BD.31_1#6d4935546?vcp=1&amp;vop=1&amp;vis=1&amp;pid=2718ef661&amp;color=0,0,0&amp;vtp=1&amp;bbb=1&amp;hb=1" title=""/>
              <p:cNvSpPr/>
              <p:nvPr/>
            </p:nvSpPr>
            <p:spPr>
              <a:xfrm>
                <a:off x="932688" y="1322679"/>
                <a:ext cx="10323576" cy="17442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（2025·扬州）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今年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月份，扬州地区降雨偏少，固定在河床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上的水位尺显示水位较去年同期低。如图10-4，水位尺上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点较去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年同期(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31_1#6d4935546?vcp=1&amp;vop=1&amp;vis=1&amp;pid=2718ef66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22679"/>
                <a:ext cx="10323576" cy="1744282"/>
              </a:xfrm>
              <a:prstGeom prst="rect">
                <a:avLst/>
              </a:prstGeom>
              <a:blipFill rotWithShape="1">
                <a:blip r:embed="rId4"/>
                <a:stretch>
                  <a:fillRect l="-5" t="-35" r="2" b="-33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32_1#6d4935546.bracket?vcp=1&amp;vop=1&amp;vis=1&amp;pid=2718ef661&amp;color=0,0,0&amp;vpa=28&amp;vtp=1" title=""/>
          <p:cNvSpPr/>
          <p:nvPr/>
        </p:nvSpPr>
        <p:spPr>
          <a:xfrm>
            <a:off x="2281269" y="2528735"/>
            <a:ext cx="515938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6" name="QC_6_BD.31_2#6d4935546?iti=4&amp;vcp=1&amp;vop=1&amp;vis=1&amp;pid=2718ef661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23360" y="3200501"/>
            <a:ext cx="4151376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31_3#6d4935546?iti=4&amp;vcp=1&amp;vop=1&amp;vis=1&amp;pid=2718ef661&amp;color=0,0,0&amp;vtp=1&amp;bbb=1" title=""/>
          <p:cNvSpPr/>
          <p:nvPr/>
        </p:nvSpPr>
        <p:spPr>
          <a:xfrm>
            <a:off x="5553742" y="4881981"/>
            <a:ext cx="1090612" cy="5382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图10-4</a:t>
            </a:r>
            <a:endParaRPr lang="en-US" altLang="zh-CN" sz="2800"/>
          </a:p>
        </p:txBody>
      </p:sp>
      <p:sp>
        <p:nvSpPr>
          <p:cNvPr id="8" name="QC_6_BD.31_4#6d4935546.choices?vcp=1&amp;vop=1&amp;vis=1&amp;pid=2718ef661&amp;color=0,0,0&amp;vtp=1&amp;bbb=1" title=""/>
          <p:cNvSpPr/>
          <p:nvPr/>
        </p:nvSpPr>
        <p:spPr>
          <a:xfrm>
            <a:off x="932688" y="5488279"/>
            <a:ext cx="10323576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700"/>
              </a:lnSpc>
              <a:tabLst>
                <a:tab pos="2643505"/>
                <a:tab pos="5260975"/>
                <a:tab pos="78917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A.深度不变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B.深度变大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C.压强变小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D.压强不变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3_1#b2cd0c90e?vcp=1&amp;vop=1&amp;vis=1&amp;pid=2718ef661&amp;color=0,0,0&amp;vtp=1&amp;bt=1&amp;bbb=1&amp;hb=1" title=""/>
          <p:cNvSpPr/>
          <p:nvPr/>
        </p:nvSpPr>
        <p:spPr>
          <a:xfrm>
            <a:off x="932688" y="1045432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工程实践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）从百米浅海到万米深海，中国自主研制的潜水器有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了质的飞跃。潜水器下潜到图中标注的对应深度，承受海水压强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最大的是(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4_1#b2cd0c90e.bracket?vcp=1&amp;vop=1&amp;vis=1&amp;pid=2718ef661&amp;color=0,0,0&amp;vpa=29&amp;vtp=1" title=""/>
          <p:cNvSpPr/>
          <p:nvPr/>
        </p:nvSpPr>
        <p:spPr>
          <a:xfrm>
            <a:off x="2638457" y="232749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6_BD.33_2#b2cd0c90e.choice_image?htil=1&amp;vcp=1&amp;vop=1&amp;vis=1&amp;pid=2718ef66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2688" y="3023584"/>
            <a:ext cx="2304288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3_3#b2cd0c90e?htil=1&amp;vcp=1&amp;vop=1&amp;vis=1&amp;pid=2718ef661&amp;color=0,0,0&amp;vtp=1&amp;bbb=1" title=""/>
          <p:cNvSpPr/>
          <p:nvPr/>
        </p:nvSpPr>
        <p:spPr>
          <a:xfrm>
            <a:off x="932688" y="5245576"/>
            <a:ext cx="25786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A.7103救生艇</a:t>
            </a:r>
            <a:endParaRPr lang="en-US" altLang="zh-CN" sz="2800"/>
          </a:p>
        </p:txBody>
      </p:sp>
      <p:pic>
        <p:nvPicPr>
          <p:cNvPr id="6" name="QC_6_BD.33_4#b2cd0c90e.choice_image?htil=1&amp;vcp=1&amp;vop=1&amp;vis=1&amp;pid=2718ef66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440" y="3023584"/>
            <a:ext cx="2514600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33_5#b2cd0c90e?htil=1&amp;vcp=1&amp;vop=1&amp;vis=1&amp;pid=2718ef661&amp;color=0,0,0&amp;vtp=1&amp;bbb=1" title=""/>
          <p:cNvSpPr/>
          <p:nvPr/>
        </p:nvSpPr>
        <p:spPr>
          <a:xfrm>
            <a:off x="3520440" y="5245576"/>
            <a:ext cx="25786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B.蛟龙号</a:t>
            </a:r>
            <a:endParaRPr lang="en-US" altLang="zh-CN" sz="2800"/>
          </a:p>
        </p:txBody>
      </p:sp>
      <p:pic>
        <p:nvPicPr>
          <p:cNvPr id="8" name="QC_6_BD.33_6#b2cd0c90e.choice_image?htil=1&amp;vcp=1&amp;vop=1&amp;vis=1&amp;pid=2718ef661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9048" y="3023584"/>
            <a:ext cx="2459736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6_BD.33_7#b2cd0c90e?htil=1&amp;vcp=1&amp;vop=1&amp;vis=1&amp;pid=2718ef661&amp;color=0,0,0&amp;vtp=1&amp;bbb=1" title=""/>
          <p:cNvSpPr/>
          <p:nvPr/>
        </p:nvSpPr>
        <p:spPr>
          <a:xfrm>
            <a:off x="6099048" y="5245576"/>
            <a:ext cx="25786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C.深海勇士号</a:t>
            </a:r>
            <a:endParaRPr lang="en-US" altLang="zh-CN" sz="2800"/>
          </a:p>
        </p:txBody>
      </p:sp>
      <p:pic>
        <p:nvPicPr>
          <p:cNvPr id="10" name="QC_6_BD.33_8#b2cd0c90e.choice_image?htil=1&amp;vcp=1&amp;vop=1&amp;vis=1&amp;pid=2718ef661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77656" y="3023584"/>
            <a:ext cx="2542032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1" name="QC_6_BD.33_9#b2cd0c90e?htil=1&amp;vcp=1&amp;vop=1&amp;vis=1&amp;pid=2718ef661&amp;color=0,0,0&amp;vtp=1&amp;bbb=1" title=""/>
          <p:cNvSpPr/>
          <p:nvPr/>
        </p:nvSpPr>
        <p:spPr>
          <a:xfrm>
            <a:off x="8677656" y="5245576"/>
            <a:ext cx="25786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D.奋斗者号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35_1#3cc8a7815?vcp=1&amp;vop=1&amp;vis=1&amp;pid=2718ef661&amp;color=0,0,0&amp;vtp=1&amp;bt=1&amp;bbb=1&amp;hb=1" title=""/>
              <p:cNvSpPr/>
              <p:nvPr/>
            </p:nvSpPr>
            <p:spPr>
              <a:xfrm>
                <a:off x="932688" y="1595088"/>
                <a:ext cx="10323576" cy="1202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（2024·湖南）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如图10-5所示是某拦河大坝的截面示意图，则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受到水的压强是(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35_1#3cc8a7815?vcp=1&amp;vop=1&amp;vis=1&amp;pid=2718ef66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95088"/>
                <a:ext cx="10323576" cy="1202944"/>
              </a:xfrm>
              <a:prstGeom prst="rect">
                <a:avLst/>
              </a:prstGeom>
              <a:blipFill rotWithShape="1">
                <a:blip r:embed="rId3"/>
                <a:stretch>
                  <a:fillRect l="-5" t="-50" r="2" b="-65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36_1#3cc8a7815.bracket?vcp=1&amp;vop=1&amp;vis=1&amp;pid=2718ef661&amp;color=0,0,0&amp;vpa=30&amp;vtp=1" title=""/>
          <p:cNvSpPr/>
          <p:nvPr/>
        </p:nvSpPr>
        <p:spPr>
          <a:xfrm>
            <a:off x="3710019" y="2238978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6_BD.35_2#3cc8a7815?iti=5&amp;htil=4&amp;vcp=1&amp;vop=1&amp;vis=1&amp;pid=2718ef66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3639" y="2822416"/>
            <a:ext cx="3218688" cy="174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5_3#3cc8a7815?iti=5&amp;htil=4&amp;vcp=1&amp;vop=1&amp;vis=1&amp;pid=2718ef661&amp;color=0,0,0&amp;vtp=1&amp;bbb=1" title=""/>
          <p:cNvSpPr/>
          <p:nvPr/>
        </p:nvSpPr>
        <p:spPr>
          <a:xfrm>
            <a:off x="8337677" y="468004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图10-5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5_4#3cc8a7815.choices?htil=4&amp;vcp=1&amp;vop=1&amp;vis=1&amp;pid=2718ef661&amp;color=0,0,0&amp;vtp=1&amp;bbb=1" title=""/>
              <p:cNvSpPr/>
              <p:nvPr/>
            </p:nvSpPr>
            <p:spPr>
              <a:xfrm>
                <a:off x="932688" y="2794984"/>
                <a:ext cx="6967728" cy="12408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300"/>
                  </a:lnSpc>
                  <a:tabLst>
                    <a:tab pos="359156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  <a:tabLst>
                    <a:tab pos="359156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5_4#3cc8a7815.choices?htil=4&amp;vcp=1&amp;vop=1&amp;vis=1&amp;pid=2718ef661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94984"/>
                <a:ext cx="6967728" cy="1240854"/>
              </a:xfrm>
              <a:prstGeom prst="rect">
                <a:avLst/>
              </a:prstGeom>
              <a:blipFill rotWithShape="1">
                <a:blip r:embed="rId5"/>
                <a:stretch>
                  <a:fillRect l="-7" t="-28" r="5" b="-64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3cd5013a.fixed?vcp=1&amp;pid=3d1f4d56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43cd5013a.fixed?vcp=1&amp;pid=3d1f4d56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43cd5013a.fixed?vcp=1&amp;pid=3d1f4d56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3d1f4d567?lid=5e3d94a7b&amp;cid=5e3d94a7b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3d1f4d567?lid=5e3d94a7b&amp;cid=5e3d94a7b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3d1f4d567?lid=5e3d94a7b&amp;cid=5e3d94a7b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3d1f4d567?lid=238c5bade&amp;cid=238c5bade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3d1f4d567?lid=238c5bade&amp;cid=238c5bade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3d1f4d567?lid=238c5bade&amp;cid=238c5bade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3d1f4d567?lid=5ca22e905&amp;cid=5ca22e905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3d1f4d567?lid=5ca22e905&amp;cid=5ca22e905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3d1f4d567?lid=5ca22e905&amp;cid=5ca22e905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3d1f4d567?lid=43cd5013a&amp;cid=43cd5013a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3d1f4d567?lid=43cd5013a&amp;cid=43cd5013a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3d1f4d567?lid=43cd5013a&amp;cid=43cd5013a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3d1f4d567?lid=2fabcb2b3&amp;cid=2fabcb2b3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3d1f4d567?lid=2fabcb2b3&amp;cid=2fabcb2b3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3d1f4d567?lid=2fabcb2b3&amp;cid=2fabcb2b3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3d1f4d567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3d1f4d567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3d1f4d567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37_1#257b4ea60?iti=6&amp;htil=5&amp;vcp=1&amp;vop=1&amp;vis=1&amp;pid=43cd5013a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3301" y="980852"/>
            <a:ext cx="3337560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37_2#257b4ea60?iti=6&amp;htil=5&amp;vcp=1&amp;vop=1&amp;vis=1&amp;pid=43cd5013a&amp;color=0,0,0&amp;vtp=1&amp;bbb=1" title=""/>
          <p:cNvSpPr/>
          <p:nvPr/>
        </p:nvSpPr>
        <p:spPr>
          <a:xfrm>
            <a:off x="8986775" y="3631596"/>
            <a:ext cx="1090612" cy="977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37_3#257b4ea60?htil=5&amp;vcp=1&amp;vop=1&amp;vis=1&amp;pid=43cd5013a&amp;color=0,0,0&amp;vtp=1&amp;bt=1&amp;bbb=1&amp;hb=1&amp;hs=1" title=""/>
              <p:cNvSpPr/>
              <p:nvPr/>
            </p:nvSpPr>
            <p:spPr>
              <a:xfrm>
                <a:off x="932688" y="953421"/>
                <a:ext cx="6848856" cy="3719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传统文化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）太极拳是国家级非物质文化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遗产。如图10-6所示，一位太极拳爱好者在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打拳过程中出现甲、乙所示的两种站姿，在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保持这两种姿态静止时，他对地面的压力和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压强分别为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，则下列关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系正确的是(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37_3#257b4ea60?htil=5&amp;vcp=1&amp;vop=1&amp;vis=1&amp;pid=43cd5013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53421"/>
                <a:ext cx="6848856" cy="3719132"/>
              </a:xfrm>
              <a:prstGeom prst="rect">
                <a:avLst/>
              </a:prstGeom>
              <a:blipFill rotWithShape="1">
                <a:blip r:embed="rId4"/>
                <a:stretch>
                  <a:fillRect l="-7" t="-8" r="-617" b="-1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38_1#257b4ea60.bracket?vcp=1&amp;vop=1&amp;vis=1&amp;pid=43cd5013a&amp;color=0,0,0&amp;vpa=31&amp;vtp=1" title=""/>
          <p:cNvSpPr/>
          <p:nvPr/>
        </p:nvSpPr>
        <p:spPr>
          <a:xfrm>
            <a:off x="2995644" y="4115150"/>
            <a:ext cx="515938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37_4#257b4ea60.choices?vcp=1&amp;vop=1&amp;vis=1&amp;pid=43cd5013a&amp;color=0,0,0&amp;vtp=1&amp;bbb=1&amp;hs=1" title=""/>
              <p:cNvSpPr/>
              <p:nvPr/>
            </p:nvSpPr>
            <p:spPr>
              <a:xfrm>
                <a:off x="932688" y="4667916"/>
                <a:ext cx="10323576" cy="121875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𝒑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37_4#257b4ea60.choices?vcp=1&amp;vop=1&amp;vis=1&amp;pid=43cd5013a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67916"/>
                <a:ext cx="10323576" cy="1218756"/>
              </a:xfrm>
              <a:prstGeom prst="rect">
                <a:avLst/>
              </a:prstGeom>
              <a:blipFill rotWithShape="1">
                <a:blip r:embed="rId5"/>
                <a:stretch>
                  <a:fillRect l="-5" t="-3" r="2" b="-67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39_1#58560100d?vcp=1&amp;vop=1&amp;vis=1&amp;pid=43cd5013a&amp;color=0,0,0&amp;vtp=1&amp;bt=1&amp;bbb=1&amp;hb=1" title=""/>
              <p:cNvSpPr/>
              <p:nvPr/>
            </p:nvSpPr>
            <p:spPr>
              <a:xfrm>
                <a:off x="932688" y="2503837"/>
                <a:ext cx="10323576" cy="18377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（2024·牡丹江）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一辆质量为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的坦克，履带和地面接触的总面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，静止时对水平地面的压强是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，宽大的履带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是通过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的方法减小对地面的压强。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39_1#58560100d?vcp=1&amp;vop=1&amp;vis=1&amp;pid=43cd5013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503837"/>
                <a:ext cx="10323576" cy="1837754"/>
              </a:xfrm>
              <a:prstGeom prst="rect">
                <a:avLst/>
              </a:prstGeom>
              <a:blipFill rotWithShape="1">
                <a:blip r:embed="rId3"/>
                <a:stretch>
                  <a:fillRect l="-5" t="-2" r="-883" b="-4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40_1#58560100d.blank?vcp=1&amp;vop=1&amp;vis=1&amp;pid=43cd5013a&amp;color=0,0,0&amp;vpa=32&amp;vtp=1&amp;bbb=1" title=""/>
              <p:cNvSpPr/>
              <p:nvPr/>
            </p:nvSpPr>
            <p:spPr>
              <a:xfrm>
                <a:off x="7083107" y="3233960"/>
                <a:ext cx="14014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40_1#58560100d.blank?vcp=1&amp;vop=1&amp;vis=1&amp;pid=43cd5013a&amp;color=0,0,0&amp;vpa=3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107" y="3233960"/>
                <a:ext cx="1401445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23" t="-125" r="23" b="-87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41_1#58560100d.blank?vcp=1&amp;vop=1&amp;vis=1&amp;pid=43cd5013a&amp;color=0,0,0&amp;vpa=33&amp;vtp=1&amp;bbb=1" title=""/>
          <p:cNvSpPr/>
          <p:nvPr/>
        </p:nvSpPr>
        <p:spPr>
          <a:xfrm>
            <a:off x="2014569" y="3747802"/>
            <a:ext cx="24018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增大受力面积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42_1#5cabce14c?vcp=1&amp;vop=1&amp;vis=1&amp;pid=43cd5013a&amp;color=0,0,0&amp;vtp=1&amp;bt=1&amp;bbb=1&amp;hb=1" title=""/>
              <p:cNvSpPr/>
              <p:nvPr/>
            </p:nvSpPr>
            <p:spPr>
              <a:xfrm>
                <a:off x="932688" y="2498185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一枚图钉帽的面积是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，图钉尖的面积是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图钉尖做得很锋利是通过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来增大压强的，若手指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对图钉帽的压力是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，则图钉尖对墙的压强是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42_1#5cabce14c?vcp=1&amp;vop=1&amp;vis=1&amp;pid=43cd5013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98185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2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43_1#5cabce14c.blank?vcp=1&amp;vop=1&amp;vis=1&amp;pid=43cd5013a&amp;color=0,0,0&amp;vpa=34&amp;vtp=1&amp;bbb=1" title=""/>
          <p:cNvSpPr/>
          <p:nvPr/>
        </p:nvSpPr>
        <p:spPr>
          <a:xfrm>
            <a:off x="4872069" y="3115405"/>
            <a:ext cx="24018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减小受力面积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4" name="QB_5_AN.44_1#5cabce14c.blank?vcp=1&amp;vop=1&amp;vis=1&amp;pid=43cd5013a&amp;color=0,0,0&amp;vpa=35&amp;vtp=1&amp;bbb=1" title=""/>
              <p:cNvSpPr/>
              <p:nvPr/>
            </p:nvSpPr>
            <p:spPr>
              <a:xfrm>
                <a:off x="8478076" y="3858482"/>
                <a:ext cx="14014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44_1#5cabce14c.blank?vcp=1&amp;vop=1&amp;vis=1&amp;pid=43cd5013a&amp;color=0,0,0&amp;vpa=3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8076" y="3858482"/>
                <a:ext cx="1401445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14" t="-51" r="14" b="-8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45_1#5bafc32fa?vcp=1&amp;vop=1&amp;vis=1&amp;pid=43cd5013a&amp;color=0,0,0&amp;vtp=1&amp;bt=1&amp;bbb=1&amp;hb=1" title=""/>
          <p:cNvSpPr/>
          <p:nvPr/>
        </p:nvSpPr>
        <p:spPr>
          <a:xfrm>
            <a:off x="932688" y="89814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（2024·深圳）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如图10-7所示，琴琴同学探究压强与受力面积的关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系时，得出了一个错误的结论。</a:t>
            </a:r>
            <a:endParaRPr lang="en-US" altLang="zh-CN" sz="2800"/>
          </a:p>
        </p:txBody>
      </p:sp>
      <p:pic>
        <p:nvPicPr>
          <p:cNvPr id="3" name="QO_5_BD.45_2#5bafc32fa?iti=7&amp;htil=6&amp;vcp=1&amp;vop=1&amp;vis=1&amp;pid=43cd5013a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4499" y="2327973"/>
            <a:ext cx="4078224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45_3#5bafc32fa?iti=7&amp;htil=6&amp;vcp=1&amp;vop=1&amp;vis=1&amp;pid=43cd5013a&amp;color=0,0,0&amp;vtp=1&amp;bbb=1" title=""/>
          <p:cNvSpPr/>
          <p:nvPr/>
        </p:nvSpPr>
        <p:spPr>
          <a:xfrm>
            <a:off x="8538304" y="432949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图10-7</a:t>
            </a:r>
            <a:endParaRPr lang="en-US" altLang="zh-CN" sz="2800"/>
          </a:p>
        </p:txBody>
      </p:sp>
      <p:sp>
        <p:nvSpPr>
          <p:cNvPr id="5" name="QB_6_BD.46_1#56348274a?htil=6&amp;vcp=1&amp;vop=1&amp;vis=1&amp;pid=5bafc32fa&amp;color=0,0,0&amp;vtp=1&amp;bbb=1&amp;hb=1" title=""/>
          <p:cNvSpPr/>
          <p:nvPr/>
        </p:nvSpPr>
        <p:spPr>
          <a:xfrm>
            <a:off x="932688" y="2181669"/>
            <a:ext cx="610819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谁的压力大？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，谁的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受力面积大？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（均选填“海绵的大”“沙坑的大”或“两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个相等”）</a:t>
            </a:r>
            <a:endParaRPr lang="en-US" altLang="zh-CN" sz="2800"/>
          </a:p>
        </p:txBody>
      </p:sp>
      <p:sp>
        <p:nvSpPr>
          <p:cNvPr id="6" name="QB_6_AN.47_1#56348274a.blank?vcp=1&amp;vop=1&amp;vis=1&amp;pid=5bafc32fa&amp;color=0,0,0&amp;vpa=36&amp;vtp=1&amp;bbb=1" title=""/>
          <p:cNvSpPr/>
          <p:nvPr/>
        </p:nvSpPr>
        <p:spPr>
          <a:xfrm>
            <a:off x="3978306" y="2151189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两个相等</a:t>
            </a:r>
            <a:endParaRPr lang="en-US" altLang="zh-CN" sz="2800"/>
          </a:p>
        </p:txBody>
      </p:sp>
      <p:sp>
        <p:nvSpPr>
          <p:cNvPr id="7" name="QB_6_AN.48_1#56348274a.blank?vcp=1&amp;vop=1&amp;vis=1&amp;pid=5bafc32fa&amp;color=0,0,0&amp;vpa=37&amp;vtp=1&amp;bbb=1" title=""/>
          <p:cNvSpPr/>
          <p:nvPr/>
        </p:nvSpPr>
        <p:spPr>
          <a:xfrm>
            <a:off x="3086131" y="2798889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海绵的大</a:t>
            </a:r>
            <a:endParaRPr lang="en-US" altLang="zh-CN" sz="2800"/>
          </a:p>
        </p:txBody>
      </p:sp>
      <p:sp>
        <p:nvSpPr>
          <p:cNvPr id="8" name="QB_6_BD.49_1#ab8ca2e3a?htil=6&amp;vcp=1&amp;vop=1&amp;vis=1&amp;pid=5bafc32fa&amp;color=0,0,0&amp;vtp=1&amp;bbb=1&amp;hb=1" title=""/>
          <p:cNvSpPr/>
          <p:nvPr/>
        </p:nvSpPr>
        <p:spPr>
          <a:xfrm>
            <a:off x="932688" y="4747069"/>
            <a:ext cx="6108192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改进这两个实验的意见：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9" name="QB_6_AN.50_1#ab8ca2e3a.blank?vcp=1&amp;vop=1&amp;vis=1&amp;pid=5bafc32fa&amp;color=0,0,0&amp;vpa=38&amp;vtp=1&amp;bbb=1&amp;hb=1" title=""/>
          <p:cNvSpPr/>
          <p:nvPr/>
        </p:nvSpPr>
        <p:spPr>
          <a:xfrm>
            <a:off x="932688" y="4716589"/>
            <a:ext cx="6108192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选择海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绵（或沙坑）同一物体做实验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9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51_1#72501fa13?iti=8&amp;htil=7&amp;vcp=1&amp;vop=1&amp;vis=1&amp;visfb=1&amp;pid=5bafc32f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8663" y="2187448"/>
            <a:ext cx="4078224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51_2#72501fa13?iti=8&amp;htil=7&amp;vcp=1&amp;vop=1&amp;vis=1&amp;visfb=1&amp;pid=5bafc32fa&amp;color=0,0,0&amp;vtp=1&amp;bbb=1" title=""/>
          <p:cNvSpPr/>
          <p:nvPr/>
        </p:nvSpPr>
        <p:spPr>
          <a:xfrm>
            <a:off x="8582468" y="418896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图10-7</a:t>
            </a:r>
            <a:endParaRPr lang="en-US" altLang="zh-CN" sz="2800"/>
          </a:p>
        </p:txBody>
      </p:sp>
      <p:sp>
        <p:nvSpPr>
          <p:cNvPr id="4" name="QC_6_BD.51_3#72501fa13?htil=7&amp;vcp=1&amp;vop=1&amp;vis=1&amp;pid=5bafc32fa&amp;color=0,0,0&amp;vtp=1&amp;bt=1&amp;bbb=1&amp;hb=1" title=""/>
          <p:cNvSpPr/>
          <p:nvPr/>
        </p:nvSpPr>
        <p:spPr>
          <a:xfrm>
            <a:off x="932688" y="2050288"/>
            <a:ext cx="6108192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对比图10-7甲，选择下面四图的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（选填字母）可以探究压强和压力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大小的关系。</a:t>
            </a:r>
            <a:endParaRPr lang="en-US" altLang="zh-CN" sz="2800"/>
          </a:p>
        </p:txBody>
      </p:sp>
      <p:sp>
        <p:nvSpPr>
          <p:cNvPr id="5" name="QC_6_AN.52_1#72501fa13.blank?vcp=1&amp;vop=1&amp;vis=1&amp;pid=5bafc32fa&amp;color=0,0,0&amp;vpa=39&amp;vtp=1" title=""/>
          <p:cNvSpPr/>
          <p:nvPr/>
        </p:nvSpPr>
        <p:spPr>
          <a:xfrm>
            <a:off x="904907" y="2667508"/>
            <a:ext cx="515938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6_BD.51_4#72501fa13.choices?htil=7&amp;vcp=1&amp;vop=1&amp;vis=1&amp;pid=5bafc32fa&amp;color=0,0,0&amp;vtp=1&amp;bbb=1" title=""/>
          <p:cNvSpPr/>
          <p:nvPr/>
        </p:nvSpPr>
        <p:spPr>
          <a:xfrm>
            <a:off x="932688" y="4033012"/>
            <a:ext cx="6108192" cy="7718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6900"/>
              </a:lnSpc>
              <a:tabLst>
                <a:tab pos="1574165"/>
                <a:tab pos="3123565"/>
                <a:tab pos="474916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3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3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38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6_BD.51_4#72501fa13.choice_image?htil=7&amp;vcp=1&amp;vop=1&amp;vis=1&amp;pid=5bafc32fa&amp;color=0,0,0&amp;tib=255,255,255&amp;iip=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9938" y="4039616"/>
            <a:ext cx="969264" cy="76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51_4#72501fa13.choice_image?htil=7&amp;vcp=1&amp;vop=1&amp;vis=1&amp;pid=5bafc32fa&amp;color=0,0,0&amp;tib=255,255,255&amp;iip=6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8672" y="4103624"/>
            <a:ext cx="960120" cy="70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6_BD.51_4#72501fa13.choice_image?htil=7&amp;vcp=1&amp;vop=1&amp;vis=1&amp;pid=5bafc32fa&amp;color=0,0,0&amp;tib=255,255,255&amp;iip=7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3569" y="4030472"/>
            <a:ext cx="987552" cy="77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6_BD.51_4#72501fa13.choice_image?htil=7&amp;vcp=1&amp;vop=1&amp;vis=1&amp;pid=5bafc32fa&amp;color=0,0,0&amp;tib=255,255,255&amp;iip=8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9103" y="4103624"/>
            <a:ext cx="969264" cy="70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53_1#12262edf7?iti=9&amp;htil=8&amp;vcp=1&amp;vop=1&amp;vis=1&amp;pid=43cd5013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82849" y="937736"/>
            <a:ext cx="2020824" cy="327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53_2#12262edf7?iti=9&amp;htil=8&amp;vcp=1&amp;vop=1&amp;vis=1&amp;pid=43cd5013a&amp;color=0,0,0&amp;vtp=1&amp;bbb=1" title=""/>
          <p:cNvSpPr/>
          <p:nvPr/>
        </p:nvSpPr>
        <p:spPr>
          <a:xfrm>
            <a:off x="9547954" y="433447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53_3#12262edf7?htil=8&amp;vcp=1&amp;vop=1&amp;vis=1&amp;pid=43cd5013a&amp;color=0,0,0&amp;vtp=1&amp;bt=1&amp;bbb=1&amp;hb=1" title=""/>
              <p:cNvSpPr/>
              <p:nvPr/>
            </p:nvSpPr>
            <p:spPr>
              <a:xfrm>
                <a:off x="932688" y="919448"/>
                <a:ext cx="8165592" cy="25082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（2025·吉林）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如图10-8是为了纪念老红军谢宝金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携带一台较重的发电机完成长征而立的铜像。若谢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宝金和发电机的总质量是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𝟏𝟑𝟐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，站立时与地面接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触的总面积为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53_3#12262edf7?htil=8&amp;vcp=1&amp;vop=1&amp;vis=1&amp;pid=43cd5013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19448"/>
                <a:ext cx="8165592" cy="2508250"/>
              </a:xfrm>
              <a:prstGeom prst="rect">
                <a:avLst/>
              </a:prstGeom>
              <a:blipFill rotWithShape="1">
                <a:blip r:embed="rId4"/>
                <a:stretch>
                  <a:fillRect l="-6" t="-24" r="0" b="-2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6_BD.54_1#fe9d6b2e1?htil=8&amp;vcp=1&amp;vop=1&amp;vis=1&amp;pid=12262edf7&amp;color=0,0,0&amp;vtp=1&amp;bbb=1" title=""/>
              <p:cNvSpPr/>
              <p:nvPr/>
            </p:nvSpPr>
            <p:spPr>
              <a:xfrm>
                <a:off x="932688" y="3496278"/>
                <a:ext cx="8165592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谢宝金和发电机的总重力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BD.54_1#fe9d6b2e1?htil=8&amp;vcp=1&amp;vop=1&amp;vis=1&amp;pid=12262edf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96278"/>
                <a:ext cx="8165592" cy="563182"/>
              </a:xfrm>
              <a:prstGeom prst="rect">
                <a:avLst/>
              </a:prstGeom>
              <a:blipFill rotWithShape="1">
                <a:blip r:embed="rId5"/>
                <a:stretch>
                  <a:fillRect l="-6" t="-107" r="0" b="-126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6_AN.55_1#fe9d6b2e1?htil=8&amp;vcp=1&amp;vop=1&amp;vis=1&amp;pid=12262edf7&amp;color=0,0,0&amp;vtp=1&amp;bbb=1" title=""/>
              <p:cNvSpPr/>
              <p:nvPr/>
            </p:nvSpPr>
            <p:spPr>
              <a:xfrm>
                <a:off x="932688" y="4062190"/>
                <a:ext cx="8165592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解：谢宝金和发电机的总重力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𝟏𝟑𝟐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答：谢宝金和发电机的总重力为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N.55_1#fe9d6b2e1?htil=8&amp;vcp=1&amp;vop=1&amp;vis=1&amp;pid=12262edf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62190"/>
                <a:ext cx="8165592" cy="1849057"/>
              </a:xfrm>
              <a:prstGeom prst="rect">
                <a:avLst/>
              </a:prstGeom>
              <a:blipFill rotWithShape="1">
                <a:blip r:embed="rId6"/>
                <a:stretch>
                  <a:fillRect l="-6" t="-5" r="0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6_1#a67b51df8?iti=10&amp;htil=9&amp;vcp=1&amp;vop=1&amp;vis=1&amp;visfb=1&amp;pid=12262edf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44744" y="1454372"/>
            <a:ext cx="2020824" cy="327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6_2#a67b51df8?iti=10&amp;htil=9&amp;vcp=1&amp;vop=1&amp;vis=1&amp;visfb=1&amp;pid=12262edf7&amp;color=0,0,0&amp;vtp=1&amp;bbb=1" title=""/>
          <p:cNvSpPr/>
          <p:nvPr/>
        </p:nvSpPr>
        <p:spPr>
          <a:xfrm>
            <a:off x="9209849" y="461425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图10-8</a:t>
            </a:r>
            <a:endParaRPr lang="en-US" altLang="zh-CN" sz="2800"/>
          </a:p>
        </p:txBody>
      </p:sp>
      <p:sp>
        <p:nvSpPr>
          <p:cNvPr id="4" name="QO_6_BD.56_3#a67b51df8?htil=9&amp;vcp=1&amp;vop=1&amp;vis=1&amp;pid=12262edf7&amp;color=0,0,0&amp;vtp=1&amp;bt=1&amp;bbb=1" title=""/>
          <p:cNvSpPr/>
          <p:nvPr/>
        </p:nvSpPr>
        <p:spPr>
          <a:xfrm>
            <a:off x="932688" y="1436084"/>
            <a:ext cx="8165592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谢宝金携带发电机站立时对地面的压强。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57_1#a67b51df8?htil=9&amp;vcp=1&amp;vop=1&amp;vis=1&amp;pid=12262edf7&amp;color=0,0,0&amp;vtp=1&amp;bbb=1&amp;hb=1" title=""/>
              <p:cNvSpPr/>
              <p:nvPr/>
            </p:nvSpPr>
            <p:spPr>
              <a:xfrm>
                <a:off x="932688" y="2073814"/>
                <a:ext cx="8165592" cy="25461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解：谢宝金携带发电机站立时对地面的压强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答：谢宝金携带发电机站立时对地面的压强为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57_1#a67b51df8?htil=9&amp;vcp=1&amp;vop=1&amp;vis=1&amp;pid=12262edf7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073814"/>
                <a:ext cx="8165592" cy="2546160"/>
              </a:xfrm>
              <a:prstGeom prst="rect">
                <a:avLst/>
              </a:prstGeom>
              <a:blipFill rotWithShape="1">
                <a:blip r:embed="rId4"/>
                <a:stretch>
                  <a:fillRect l="-6" t="-21" r="0" b="-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fabcb2b3.fixed?vcp=1&amp;pid=3d1f4d56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2fabcb2b3.fixed?vcp=1&amp;pid=3d1f4d56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2fabcb2b3.fixed?vcp=1&amp;pid=3d1f4d56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58_1#1d94e746e?vcp=1&amp;vop=1&amp;vis=1&amp;pid=2fabcb2b3&amp;color=0,0,0&amp;vtp=1&amp;bt=1&amp;bbb=1&amp;hb=1" title=""/>
          <p:cNvSpPr/>
          <p:nvPr/>
        </p:nvSpPr>
        <p:spPr>
          <a:xfrm>
            <a:off x="932688" y="86585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在探究液体压强与哪些因素有关时，小明提出如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下猜想：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①与深度有关；②与液体密度有关；③与容器大小有关。</a:t>
            </a:r>
            <a:endParaRPr lang="en-US" altLang="zh-CN" sz="2800"/>
          </a:p>
        </p:txBody>
      </p:sp>
      <p:pic>
        <p:nvPicPr>
          <p:cNvPr id="3" name="QO_5_BD.58_2#1d94e746e?iti=11&amp;vcp=1&amp;vop=1&amp;vis=1&amp;pid=2fabcb2b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44006"/>
            <a:ext cx="10277856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58_3#1d94e746e?iti=11&amp;vcp=1&amp;vop=1&amp;vis=1&amp;pid=2fabcb2b3&amp;color=0,0,0&amp;vtp=1&amp;bbb=1" title=""/>
          <p:cNvSpPr/>
          <p:nvPr/>
        </p:nvSpPr>
        <p:spPr>
          <a:xfrm>
            <a:off x="5553742" y="541245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59_1#61cf30206?vcp=1&amp;vop=1&amp;vis=1&amp;pid=1d94e746e&amp;color=0,0,0&amp;vtp=1&amp;bt=1&amp;bbb=1&amp;hb=1" title=""/>
              <p:cNvSpPr/>
              <p:nvPr/>
            </p:nvSpPr>
            <p:spPr>
              <a:xfrm>
                <a:off x="932688" y="119148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实验前，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形管两侧液面如图10-9甲，应重新安装橡胶管使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两侧液面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59_1#61cf30206?vcp=1&amp;vop=1&amp;vis=1&amp;pid=1d94e746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91482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2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60_1#61cf30206.blank?vcp=1&amp;vop=1&amp;vis=1&amp;pid=1d94e746e&amp;color=0,0,0&amp;vpa=40&amp;vtp=1&amp;bbb=1" title=""/>
          <p:cNvSpPr/>
          <p:nvPr/>
        </p:nvSpPr>
        <p:spPr>
          <a:xfrm>
            <a:off x="2371757" y="1787747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相平</a:t>
            </a:r>
            <a:endParaRPr lang="en-US" altLang="zh-CN" sz="2800"/>
          </a:p>
        </p:txBody>
      </p:sp>
      <p:pic>
        <p:nvPicPr>
          <p:cNvPr id="4" name="QB_6_BD.59_2#61cf30206?iti=12&amp;vcp=1&amp;vop=1&amp;vis=1&amp;visfb=1&amp;pid=1d94e746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525363"/>
            <a:ext cx="10277856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59_3#61cf30206?iti=12&amp;vcp=1&amp;vop=1&amp;vis=1&amp;visfb=1&amp;pid=1d94e746e&amp;color=0,0,0&amp;vtp=1&amp;bbb=1" title=""/>
          <p:cNvSpPr/>
          <p:nvPr/>
        </p:nvSpPr>
        <p:spPr>
          <a:xfrm>
            <a:off x="5553742" y="509381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5e3d94a7b.fixed?vcp=1&amp;pid=3d1f4d56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5e3d94a7b.fixed?vcp=1&amp;pid=3d1f4d56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5e3d94a7b.fixed?vcp=1&amp;pid=3d1f4d56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61_1#022bede2c?vcp=1&amp;vop=1&amp;vis=1&amp;pid=1d94e746e&amp;color=0,0,0&amp;vtp=1&amp;bt=1&amp;bbb=1&amp;hb=1" title=""/>
              <p:cNvSpPr/>
              <p:nvPr/>
            </p:nvSpPr>
            <p:spPr>
              <a:xfrm>
                <a:off x="932688" y="85315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调好器材后，探究猜想①和②，比较图10-9乙、丙可知：同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种液体，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，压强越大；已知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酒精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，比较图10-9丙、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可知：深度相同时，液体密度越大，压强越大。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61_1#022bede2c?vcp=1&amp;vop=1&amp;vis=1&amp;pid=1d94e746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5315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-668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62_1#022bede2c.blank?vcp=1&amp;vop=1&amp;vis=1&amp;pid=1d94e746e&amp;color=0,0,0&amp;vpa=41&amp;vtp=1&amp;bbb=1" title=""/>
          <p:cNvSpPr/>
          <p:nvPr/>
        </p:nvSpPr>
        <p:spPr>
          <a:xfrm>
            <a:off x="2371757" y="143608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深度越深</a:t>
            </a:r>
            <a:endParaRPr lang="en-US" altLang="zh-CN" sz="2800"/>
          </a:p>
        </p:txBody>
      </p:sp>
      <p:sp>
        <p:nvSpPr>
          <p:cNvPr id="4" name="QB_6_AN.64_1#022bede2c.blank?vcp=1&amp;vop=1&amp;vis=1&amp;pid=1d94e746e&amp;color=0,0,0&amp;vpa=42&amp;vtp=1" title=""/>
          <p:cNvSpPr/>
          <p:nvPr/>
        </p:nvSpPr>
        <p:spPr>
          <a:xfrm>
            <a:off x="943007" y="209711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丁</a:t>
            </a:r>
            <a:endParaRPr lang="en-US" altLang="zh-CN" sz="2800"/>
          </a:p>
        </p:txBody>
      </p:sp>
      <p:pic>
        <p:nvPicPr>
          <p:cNvPr id="5" name="QB_6_BD.63_1#022bede2c?iti=13&amp;vcp=1&amp;vop=1&amp;vis=1&amp;visfb=1&amp;pid=1d94e746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37021"/>
            <a:ext cx="10277856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63_2#022bede2c?iti=13&amp;vcp=1&amp;vop=1&amp;vis=1&amp;visfb=1&amp;pid=1d94e746e&amp;color=0,0,0&amp;vtp=1&amp;bbb=1" title=""/>
          <p:cNvSpPr/>
          <p:nvPr/>
        </p:nvSpPr>
        <p:spPr>
          <a:xfrm>
            <a:off x="5553742" y="540546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65_1#437bc1b0b?vcp=1&amp;vop=1&amp;vis=1&amp;pid=1d94e746e&amp;color=0,0,0&amp;vtp=1&amp;bt=1&amp;bbb=1&amp;hb=1" title=""/>
              <p:cNvSpPr/>
              <p:nvPr/>
            </p:nvSpPr>
            <p:spPr>
              <a:xfrm>
                <a:off x="932688" y="861283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将探头放入图10-9戊的盐水中，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形管两侧液面高度差与图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丙一致。已知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盐水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，根据实验结论推测，探头的位置可能在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”）处。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65_1#437bc1b0b?vcp=1&amp;vop=1&amp;vis=1&amp;pid=1d94e746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61283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2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66_1#437bc1b0b.blank?vcp=1&amp;vop=1&amp;vis=1&amp;pid=1d94e746e&amp;color=0,0,0&amp;vpa=43&amp;vtp=1&amp;bbb=1" title=""/>
              <p:cNvSpPr/>
              <p:nvPr/>
            </p:nvSpPr>
            <p:spPr>
              <a:xfrm>
                <a:off x="1007300" y="2236881"/>
                <a:ext cx="4016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66_1#437bc1b0b.blank?vcp=1&amp;vop=1&amp;vis=1&amp;pid=1d94e746e&amp;color=0,0,0&amp;vpa=4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300" y="2236881"/>
                <a:ext cx="401638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7" t="-100" r="126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6_BD.65_2#437bc1b0b?iti=14&amp;vcp=1&amp;vop=1&amp;vis=1&amp;visfb=1&amp;pid=1d94e746e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44513"/>
            <a:ext cx="10277856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65_3#437bc1b0b?iti=14&amp;vcp=1&amp;vop=1&amp;vis=1&amp;visfb=1&amp;pid=1d94e746e&amp;color=0,0,0&amp;vtp=1&amp;bbb=1" title=""/>
          <p:cNvSpPr/>
          <p:nvPr/>
        </p:nvSpPr>
        <p:spPr>
          <a:xfrm>
            <a:off x="5553742" y="541296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图10-9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67_1#aadaa96c9?vcp=1&amp;vop=1&amp;vis=1&amp;pid=1d94e746e&amp;color=0,0,0&amp;vtp=1&amp;bt=1&amp;bbb=1&amp;hb=1" title=""/>
              <p:cNvSpPr/>
              <p:nvPr/>
            </p:nvSpPr>
            <p:spPr>
              <a:xfrm>
                <a:off x="932688" y="79905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探究猜想③，如图己，在大小不同的容器中装入深度相同的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水，将探头分别放入容器底，观察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形管两侧液面，得出结论。此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实验设计不合理的地方是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67_1#aadaa96c9?vcp=1&amp;vop=1&amp;vis=1&amp;pid=1d94e746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9905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299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67_2#aadaa96c9?iti=15&amp;vcp=1&amp;vop=1&amp;vis=1&amp;pid=1d94e746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8608" y="2777204"/>
            <a:ext cx="7031736" cy="258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67_3#aadaa96c9?iti=15&amp;vcp=1&amp;vop=1&amp;vis=1&amp;pid=1d94e746e&amp;color=0,0,0&amp;vtp=1&amp;bbb=1" title=""/>
          <p:cNvSpPr/>
          <p:nvPr/>
        </p:nvSpPr>
        <p:spPr>
          <a:xfrm>
            <a:off x="5549170" y="549195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图10-9</a:t>
            </a:r>
            <a:endParaRPr lang="en-US" altLang="zh-CN" sz="2800"/>
          </a:p>
        </p:txBody>
      </p:sp>
      <p:sp>
        <p:nvSpPr>
          <p:cNvPr id="5" name="QB_6_AN.68_1#aadaa96c9.blank?vcp=1&amp;vop=1&amp;vis=1&amp;pid=1d94e746e&amp;color=0,0,0&amp;vpa=44&amp;vtp=1&amp;bbb=1" title=""/>
          <p:cNvSpPr/>
          <p:nvPr/>
        </p:nvSpPr>
        <p:spPr>
          <a:xfrm>
            <a:off x="4872069" y="2043017"/>
            <a:ext cx="41878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没有控制液体的深度相同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69_1#21ad88342?vcp=1&amp;vop=1&amp;vis=1&amp;pid=1d94e746e&amp;color=0,0,0&amp;vtp=1&amp;bt=1&amp;bbb=1&amp;hb=1" title=""/>
          <p:cNvSpPr/>
          <p:nvPr/>
        </p:nvSpPr>
        <p:spPr>
          <a:xfrm>
            <a:off x="932688" y="87220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（5）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完成实验后，针对猜想①的探究，为了使结论具有普遍性，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除了在水中多次实验外，还应该进行的实验是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6_AN.70_1#21ad88342.blank?vcp=1&amp;vop=1&amp;vis=1&amp;pid=1d94e746e&amp;color=0,0,0&amp;vpa=45&amp;vtp=1&amp;bbb=1&amp;hb=1" title=""/>
          <p:cNvSpPr/>
          <p:nvPr/>
        </p:nvSpPr>
        <p:spPr>
          <a:xfrm>
            <a:off x="932689" y="1489424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换用不同的液体多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次实验</a:t>
            </a:r>
            <a:endParaRPr lang="en-US" altLang="zh-CN" sz="2800"/>
          </a:p>
        </p:txBody>
      </p:sp>
      <p:pic>
        <p:nvPicPr>
          <p:cNvPr id="4" name="QB_6_BD.69_2#21ad88342?iti=16&amp;vcp=1&amp;vop=1&amp;vis=1&amp;visfb=1&amp;pid=1d94e746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50356"/>
            <a:ext cx="10277856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69_3#21ad88342?iti=16&amp;vcp=1&amp;vop=1&amp;vis=1&amp;visfb=1&amp;pid=1d94e746e&amp;color=0,0,0&amp;vtp=1&amp;bbb=1" title=""/>
          <p:cNvSpPr/>
          <p:nvPr/>
        </p:nvSpPr>
        <p:spPr>
          <a:xfrm>
            <a:off x="5553742" y="541880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71_1#9161a7057?vcp=1&amp;vop=1&amp;vis=1&amp;pid=2fabcb2b3&amp;color=0,0,0&amp;vtp=1&amp;bt=1&amp;bbb=1&amp;hb=1" title=""/>
              <p:cNvSpPr/>
              <p:nvPr/>
            </p:nvSpPr>
            <p:spPr>
              <a:xfrm>
                <a:off x="932688" y="1211326"/>
                <a:ext cx="10323576" cy="18605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𝐂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𝟗𝟏𝟗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是我国自主研发的一种大型客机，已完成商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业首航。假设某架飞机总质量为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，静止在水平跑道上时，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其轮胎与地面接触的总面积约为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。求该飞机：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71_1#9161a7057?vcp=1&amp;vop=1&amp;vis=1&amp;pid=2fabcb2b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11326"/>
                <a:ext cx="10323576" cy="1860550"/>
              </a:xfrm>
              <a:prstGeom prst="rect">
                <a:avLst/>
              </a:prstGeom>
              <a:blipFill rotWithShape="1">
                <a:blip r:embed="rId3"/>
                <a:stretch>
                  <a:fillRect l="-5" t="-20" r="-4045" b="-37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O_6_BD.72_1#4d13452c2?vcp=1&amp;vop=1&amp;vis=1&amp;pid=9161a7057&amp;color=0,0,0&amp;vtp=1&amp;bbb=1" title=""/>
          <p:cNvSpPr/>
          <p:nvPr/>
        </p:nvSpPr>
        <p:spPr>
          <a:xfrm>
            <a:off x="932688" y="3072130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受到的重力；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6_AN.73_1#4d13452c2?vcp=1&amp;vop=1&amp;vis=1&amp;pid=9161a7057&amp;color=0,0,0&amp;vtp=1&amp;bbb=1" title=""/>
              <p:cNvSpPr/>
              <p:nvPr/>
            </p:nvSpPr>
            <p:spPr>
              <a:xfrm>
                <a:off x="932688" y="3712908"/>
                <a:ext cx="10323576" cy="18714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解：飞机受到的重力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答：飞机受到的重力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AN.73_1#4d13452c2?vcp=1&amp;vop=1&amp;vis=1&amp;pid=9161a705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12908"/>
                <a:ext cx="10323576" cy="1871409"/>
              </a:xfrm>
              <a:prstGeom prst="rect">
                <a:avLst/>
              </a:prstGeom>
              <a:blipFill rotWithShape="1">
                <a:blip r:embed="rId4"/>
                <a:stretch>
                  <a:fillRect l="-5" t="-3" r="2" b="-38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74_1#9059df3aa?vcp=1&amp;vop=1&amp;vis=1&amp;pid=9161a7057&amp;color=0,0,0&amp;vtp=1&amp;bt=1&amp;bbb=1" title=""/>
          <p:cNvSpPr/>
          <p:nvPr/>
        </p:nvSpPr>
        <p:spPr>
          <a:xfrm>
            <a:off x="932688" y="1766126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静止时对水平跑道的压强；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6_AN.75_1#9059df3aa?vcp=1&amp;vop=1&amp;vis=1&amp;pid=9161a7057&amp;color=0,0,0&amp;vtp=1&amp;bbb=1" title=""/>
              <p:cNvSpPr/>
              <p:nvPr/>
            </p:nvSpPr>
            <p:spPr>
              <a:xfrm>
                <a:off x="932688" y="2403856"/>
                <a:ext cx="10323576" cy="26334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解：飞机静止时对水平跑道的压力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6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对水平跑道的压强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𝟓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答：飞机对水平地面的压强是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6_AN.75_1#9059df3aa?vcp=1&amp;vop=1&amp;vis=1&amp;pid=9161a705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03856"/>
                <a:ext cx="10323576" cy="2633409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2" b="-27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76_1#8e12bd059?vcp=1&amp;vop=1&amp;vis=1&amp;pid=9161a7057&amp;color=0,0,0&amp;vtp=1&amp;bt=1&amp;bbb=1" title=""/>
              <p:cNvSpPr/>
              <p:nvPr/>
            </p:nvSpPr>
            <p:spPr>
              <a:xfrm>
                <a:off x="932688" y="1770792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匀速直线飞行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所通过的距离。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76_1#8e12bd059?vcp=1&amp;vop=1&amp;vis=1&amp;pid=9161a7057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770792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73" r="2" b="-12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O_6_AN.77_1#8e12bd059?vcp=1&amp;vop=1&amp;vis=1&amp;pid=9161a7057&amp;color=0,0,0&amp;vtp=1&amp;bbb=1" title=""/>
              <p:cNvSpPr/>
              <p:nvPr/>
            </p:nvSpPr>
            <p:spPr>
              <a:xfrm>
                <a:off x="932688" y="2344579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匀速直线飞行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知，所通过的距离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答：通过的距离是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6_AN.77_1#8e12bd059?vcp=1&amp;vop=1&amp;vis=1&amp;pid=9161a705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344579"/>
                <a:ext cx="10323576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5" t="-6" r="2" b="-27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78_1#6574e17d6?iti=17&amp;htil=10&amp;vcp=1&amp;vop=1&amp;vis=1&amp;pid=2fabcb2b3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9440" y="1227613"/>
            <a:ext cx="4288536" cy="290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78_2#6574e17d6?iti=17&amp;htil=10&amp;vcp=1&amp;vop=1&amp;vis=1&amp;pid=2fabcb2b3&amp;color=0,0,0&amp;vtp=1&amp;bbb=1" title=""/>
          <p:cNvSpPr/>
          <p:nvPr/>
        </p:nvSpPr>
        <p:spPr>
          <a:xfrm>
            <a:off x="8459502" y="426240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图10-10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78_3#6574e17d6?htil=10&amp;vcp=1&amp;vop=1&amp;vis=1&amp;pid=2fabcb2b3&amp;color=0,0,0&amp;vtp=1&amp;bt=1&amp;bbb=1&amp;hb=1&amp;hs=1" title=""/>
              <p:cNvSpPr/>
              <p:nvPr/>
            </p:nvSpPr>
            <p:spPr>
              <a:xfrm>
                <a:off x="932688" y="1209325"/>
                <a:ext cx="5897880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2024年4月30日，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“神舟十七号”载人飞船返回舱成功着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陆，如图10-10所示。若返回舱质量为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，在着陆过程中，从距地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面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高处竖直向下落地，用时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zh-CN" altLang="en-US" sz="2800" b="1" i="0" kern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若返回舱静止时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78_3#6574e17d6?htil=10&amp;vcp=1&amp;vop=1&amp;vis=1&amp;pid=2fabcb2b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09325"/>
                <a:ext cx="5897880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9" t="-8" r="-4998" b="-18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BD.78_3#6574e17d6?htil=10&amp;vcp=1&amp;vop=1&amp;vis=1&amp;pid=2fabcb2b3&amp;color=0,0,0&amp;vtp=1&amp;bt=1&amp;bbb=1&amp;hb=1&amp;hs=1" title=""/>
              <p:cNvSpPr/>
              <p:nvPr/>
            </p:nvSpPr>
            <p:spPr>
              <a:xfrm>
                <a:off x="935991" y="5068856"/>
                <a:ext cx="10320018" cy="57467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与水平地面的接触面积为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，求它对水平地面的压强。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78_3#6574e17d6?htil=10&amp;vcp=1&amp;vop=1&amp;vis=1&amp;pid=2fabcb2b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5068856"/>
                <a:ext cx="10320018" cy="574675"/>
              </a:xfrm>
              <a:prstGeom prst="rect">
                <a:avLst/>
              </a:prstGeom>
              <a:blipFill rotWithShape="1">
                <a:blip r:embed="rId5"/>
                <a:stretch>
                  <a:fillRect t="-50" r="6" b="-126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AN.79_1#6574e17d6?iti=18&amp;htil=11&amp;vcp=1&amp;vop=1&amp;vis=1&amp;visfb=1&amp;pid=2fabcb2b3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5591" y="1343533"/>
            <a:ext cx="4288536" cy="290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AN.79_2#6574e17d6?iti=18&amp;htil=11&amp;vcp=1&amp;vop=1&amp;vis=1&amp;visfb=1&amp;pid=2fabcb2b3&amp;color=0,0,0&amp;vtp=1&amp;bbb=1" title=""/>
          <p:cNvSpPr/>
          <p:nvPr/>
        </p:nvSpPr>
        <p:spPr>
          <a:xfrm>
            <a:off x="8395653" y="4378325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图10-10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AN.79_3#6574e17d6?htil=11&amp;vcp=1&amp;vop=1&amp;vis=1&amp;pid=2fabcb2b3&amp;color=0,0,0&amp;vtp=1&amp;bt=1&amp;bbb=1&amp;hb=1" title=""/>
              <p:cNvSpPr/>
              <p:nvPr/>
            </p:nvSpPr>
            <p:spPr>
              <a:xfrm>
                <a:off x="932688" y="1325245"/>
                <a:ext cx="5897880" cy="1943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解：静止在水平地面上的返回舱对地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面的压力等于返回舱的重力，与水平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地面接触面积为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，其对水平地面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4" name="QO_5_AN.79_3#6574e17d6?htil=11&amp;vcp=1&amp;vop=1&amp;vis=1&amp;pid=2fabcb2b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25245"/>
                <a:ext cx="5897880" cy="1943100"/>
              </a:xfrm>
              <a:prstGeom prst="rect">
                <a:avLst/>
              </a:prstGeom>
              <a:blipFill rotWithShape="1">
                <a:blip r:embed="rId4"/>
                <a:stretch>
                  <a:fillRect l="-9" r="9" b="-3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AN.79_3#6574e17d6?htil=11&amp;vcp=1&amp;vop=1&amp;vis=1&amp;pid=2fabcb2b3&amp;color=0,0,0&amp;vtp=1&amp;bt=1&amp;bbb=1&amp;hb=1" title=""/>
              <p:cNvSpPr/>
              <p:nvPr/>
            </p:nvSpPr>
            <p:spPr>
              <a:xfrm>
                <a:off x="932688" y="3265297"/>
                <a:ext cx="5897880" cy="1676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6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𝒎𝒈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𝐦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1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5" name="QO_5_AN.79_3#6574e17d6?htil=11&amp;vcp=1&amp;vop=1&amp;vis=1&amp;pid=2fabcb2b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265297"/>
                <a:ext cx="5897880" cy="1676400"/>
              </a:xfrm>
              <a:prstGeom prst="rect">
                <a:avLst/>
              </a:prstGeom>
              <a:blipFill rotWithShape="1">
                <a:blip r:embed="rId5"/>
                <a:stretch>
                  <a:fillRect l="-9" t="-8" r="9" b="-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5_AN.79_3#6574e17d6?htil=11&amp;vcp=1&amp;vop=1&amp;vis=1&amp;pid=2fabcb2b3&amp;color=0,0,0&amp;vtp=1&amp;bt=1&amp;bbb=1&amp;hb=1" title=""/>
              <p:cNvSpPr/>
              <p:nvPr/>
            </p:nvSpPr>
            <p:spPr>
              <a:xfrm>
                <a:off x="932688" y="4941697"/>
                <a:ext cx="5897880" cy="5649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答：返回舱对地面压强是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5_AN.79_3#6574e17d6?htil=11&amp;vcp=1&amp;vop=1&amp;vis=1&amp;pid=2fabcb2b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941697"/>
                <a:ext cx="5897880" cy="564960"/>
              </a:xfrm>
              <a:prstGeom prst="rect">
                <a:avLst/>
              </a:prstGeom>
              <a:blipFill rotWithShape="1">
                <a:blip r:embed="rId6"/>
                <a:stretch>
                  <a:fillRect l="-9" t="-22" r="-3211" b="-12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455400" y="12661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51afbe1f4?colgroup=7,20&amp;vcp=1&amp;pid=5e3d94a7b&amp;color=0,0,0&amp;vtp=1&amp;bt=1&amp;bbb=1&amp;hb=1" title=""/>
          <p:cNvGraphicFramePr>
            <a:graphicFrameLocks noGrp="1"/>
          </p:cNvGraphicFramePr>
          <p:nvPr/>
        </p:nvGraphicFramePr>
        <p:xfrm>
          <a:off x="932688" y="1174496"/>
          <a:ext cx="10277856" cy="4509009"/>
        </p:xfrm>
        <a:graphic>
          <a:graphicData uri="http://schemas.openxmlformats.org/drawingml/2006/table">
            <a:tbl>
              <a:tblPr/>
              <a:tblGrid>
                <a:gridCol w="2688336"/>
                <a:gridCol w="905256"/>
                <a:gridCol w="1243584"/>
                <a:gridCol w="4535424"/>
                <a:gridCol w="905256"/>
              </a:tblGrid>
              <a:tr h="225609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理解压强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2.知道增大和减小压强的方法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并了解其在生产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生活中的应用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3.探究并了解液体压强与哪些因素有关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近三年广东中考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考查情况分析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压强的计算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压强的计算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液体的压强与哪些因素有关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38c5bade.fixed?vcp=1&amp;pid=3d1f4d56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238c5bade.fixed?vcp=1&amp;pid=3d1f4d56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238c5bade.fixed?vcp=1&amp;pid=3d1f4d56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ce3fa7d1b?vcp=1&amp;pid=238c5bade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ce3fa7d1b?vcp=1&amp;pid=238c5bade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压力与压强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9e8e95e85?vcp=1&amp;pid=ce3fa7d1b&amp;color=0,0,0&amp;vtp=1&amp;bbb=1&amp;hb=1" title=""/>
              <p:cNvSpPr/>
              <p:nvPr/>
            </p:nvSpPr>
            <p:spPr>
              <a:xfrm>
                <a:off x="932688" y="1351063"/>
                <a:ext cx="10323576" cy="31559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作用在物体表面的力叫作压力。压力的方向垂直被压物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体表面，压力的作用效果与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有关。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2.在物理学中，物体所受压力的大小与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之比叫作压强，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符号是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。压强的计算公式是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，压强的国际单位是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符号是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9e8e95e85?vcp=1&amp;pid=ce3fa7d1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155950"/>
              </a:xfrm>
              <a:prstGeom prst="rect">
                <a:avLst/>
              </a:prstGeom>
              <a:blipFill rotWithShape="1">
                <a:blip r:embed="rId4"/>
                <a:stretch>
                  <a:fillRect l="-5" t="-13" r="-447" b="-22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_1#9e8e95e85.blank?vcp=1&amp;pid=ce3fa7d1b&amp;color=0,0,0&amp;vpa=1&amp;vtp=1&amp;bbb=1" title=""/>
          <p:cNvSpPr/>
          <p:nvPr/>
        </p:nvSpPr>
        <p:spPr>
          <a:xfrm>
            <a:off x="1566894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垂直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_1#9e8e95e85.blank?vcp=1&amp;pid=ce3fa7d1b&amp;color=0,0,0&amp;vpa=2&amp;vtp=1&amp;bbb=1" title=""/>
          <p:cNvSpPr/>
          <p:nvPr/>
        </p:nvSpPr>
        <p:spPr>
          <a:xfrm>
            <a:off x="5229256" y="1968283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压力的大小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3_1#9e8e95e85.blank?vcp=1&amp;pid=ce3fa7d1b&amp;color=0,0,0&amp;vpa=3&amp;vtp=1&amp;bbb=1" title=""/>
          <p:cNvSpPr/>
          <p:nvPr/>
        </p:nvSpPr>
        <p:spPr>
          <a:xfrm>
            <a:off x="7720045" y="19682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受力面积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4_1#9e8e95e85.blank?vcp=1&amp;pid=ce3fa7d1b&amp;color=0,0,0&amp;vpa=4&amp;vtp=1&amp;bbb=1" title=""/>
          <p:cNvSpPr/>
          <p:nvPr/>
        </p:nvSpPr>
        <p:spPr>
          <a:xfrm>
            <a:off x="6924707" y="26159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受力面积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9" name="P_6_AN.5_1#9e8e95e85.blank?vcp=1&amp;pid=ce3fa7d1b&amp;color=0,0,0&amp;vpa=5&amp;vtp=1&amp;bbb=1" title=""/>
              <p:cNvSpPr/>
              <p:nvPr/>
            </p:nvSpPr>
            <p:spPr>
              <a:xfrm>
                <a:off x="2078863" y="3390111"/>
                <a:ext cx="4016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5_1#9e8e95e85.blank?vcp=1&amp;pid=ce3fa7d1b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863" y="3390111"/>
                <a:ext cx="40163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26" t="-117" r="48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6_1#9e8e95e85.blank?vcp=1&amp;pid=ce3fa7d1b&amp;color=0,0,0&amp;vpa=6&amp;vtp=1&amp;bbb=1&amp;rh=48.37" title=""/>
              <p:cNvSpPr/>
              <p:nvPr/>
            </p:nvSpPr>
            <p:spPr>
              <a:xfrm>
                <a:off x="5776151" y="3192690"/>
                <a:ext cx="1029462" cy="6142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6_1#9e8e95e85.blank?vcp=1&amp;pid=ce3fa7d1b&amp;color=0,0,0&amp;vpa=6&amp;vtp=1&amp;bbb=1&amp;rh=48.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6151" y="3192690"/>
                <a:ext cx="1029462" cy="614299"/>
              </a:xfrm>
              <a:prstGeom prst="rect">
                <a:avLst/>
              </a:prstGeom>
              <a:blipFill rotWithShape="1">
                <a:blip r:embed="rId6"/>
                <a:stretch>
                  <a:fillRect l="-19" t="-89" r="31" b="-12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_6_AN.7_1#9e8e95e85.blank?vcp=1&amp;pid=ce3fa7d1b&amp;color=0,0,0&amp;vpa=7&amp;vtp=1" title=""/>
          <p:cNvSpPr/>
          <p:nvPr/>
        </p:nvSpPr>
        <p:spPr>
          <a:xfrm>
            <a:off x="10044145" y="32636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帕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2" name="P_6_AN.8_1#9e8e95e85.blank?vcp=1&amp;pid=ce3fa7d1b&amp;color=0,0,0&amp;vpa=8&amp;vtp=1&amp;bbb=1" title=""/>
              <p:cNvSpPr/>
              <p:nvPr/>
            </p:nvSpPr>
            <p:spPr>
              <a:xfrm>
                <a:off x="2066163" y="4020094"/>
                <a:ext cx="6000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8_1#9e8e95e85.blank?vcp=1&amp;pid=ce3fa7d1b&amp;color=0,0,0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163" y="4020094"/>
                <a:ext cx="600075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85" t="-132" r="85" b="-7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_6_AN.9_1#9e8e95e85.blank?vcp=1&amp;pid=ce3fa7d1b&amp;color=0,0,0&amp;vpa=9&amp;vtp=1" title=""/>
          <p:cNvSpPr/>
          <p:nvPr/>
        </p:nvSpPr>
        <p:spPr>
          <a:xfrm>
            <a:off x="4154900" y="3889094"/>
            <a:ext cx="4365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e3c30b5c?vcp=1&amp;pid=238c5bade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1e3c30b5c?vcp=1&amp;pid=238c5bade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液体的压强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d324a4fc8?vcp=1&amp;pid=1e3c30b5c&amp;color=0,0,0&amp;vtp=1&amp;bbb=1&amp;hb=1" title=""/>
              <p:cNvSpPr/>
              <p:nvPr/>
            </p:nvSpPr>
            <p:spPr>
              <a:xfrm>
                <a:off x="932688" y="1351063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3.液体内部向各个方向都有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；在同一深度，向各个方向的压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；深度增大，液体的压强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；液体的压强还与液体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的密度有关，在深度相同时，液体的密度越大，压强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4.液体的压强公式：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。其中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，单位是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，单位是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（粗略计算时可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，单位是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d324a4fc8?vcp=1&amp;pid=1e3c30b5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5" t="-11" r="-447" b="-17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0_1#d324a4fc8.blank?vcp=1&amp;pid=1e3c30b5c&amp;color=0,0,0&amp;vpa=10&amp;vtp=1&amp;bbb=1" title=""/>
          <p:cNvSpPr/>
          <p:nvPr/>
        </p:nvSpPr>
        <p:spPr>
          <a:xfrm>
            <a:off x="5138769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压强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11_1#d324a4fc8.blank?vcp=1&amp;pid=1e3c30b5c&amp;color=0,0,0&amp;vpa=11&amp;vtp=1&amp;bbb=1" title=""/>
          <p:cNvSpPr/>
          <p:nvPr/>
        </p:nvSpPr>
        <p:spPr>
          <a:xfrm>
            <a:off x="1300195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12_1#d324a4fc8.blank?vcp=1&amp;pid=1e3c30b5c&amp;color=0,0,0&amp;vpa=12&amp;vtp=1&amp;bbb=1" title=""/>
          <p:cNvSpPr/>
          <p:nvPr/>
        </p:nvSpPr>
        <p:spPr>
          <a:xfrm>
            <a:off x="6296056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13_1#d324a4fc8.blank?vcp=1&amp;pid=1e3c30b5c&amp;color=0,0,0&amp;vpa=13&amp;vtp=1&amp;bbb=1" title=""/>
          <p:cNvSpPr/>
          <p:nvPr/>
        </p:nvSpPr>
        <p:spPr>
          <a:xfrm>
            <a:off x="9158320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越大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0" name="P_6_AN.14_1#d324a4fc8.blank?vcp=1&amp;pid=1e3c30b5c&amp;color=0,0,0&amp;vpa=14&amp;vtp=1&amp;bbb=1" title=""/>
              <p:cNvSpPr/>
              <p:nvPr/>
            </p:nvSpPr>
            <p:spPr>
              <a:xfrm>
                <a:off x="4652581" y="3389095"/>
                <a:ext cx="8683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14_1#d324a4fc8.blank?vcp=1&amp;pid=1e3c30b5c&amp;color=0,0,0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581" y="3389095"/>
                <a:ext cx="868363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66" t="-24" r="29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_6_AN.15_1#d324a4fc8.blank?vcp=1&amp;pid=1e3c30b5c&amp;color=0,0,0&amp;vpa=15&amp;vtp=1&amp;bbb=1" title=""/>
          <p:cNvSpPr/>
          <p:nvPr/>
        </p:nvSpPr>
        <p:spPr>
          <a:xfrm>
            <a:off x="7547387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压强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2" name="P_6_AN.16_1#d324a4fc8.blank?vcp=1&amp;pid=1e3c30b5c&amp;color=0,0,0&amp;vpa=16&amp;vtp=1&amp;bbb=1" title=""/>
              <p:cNvSpPr/>
              <p:nvPr/>
            </p:nvSpPr>
            <p:spPr>
              <a:xfrm>
                <a:off x="10094531" y="3389095"/>
                <a:ext cx="6000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16_1#d324a4fc8.blank?vcp=1&amp;pid=1e3c30b5c&amp;color=0,0,0&amp;vpa=1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4531" y="3389095"/>
                <a:ext cx="600075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95" t="-24" r="95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_6_AN.17_1#d324a4fc8.blank?vcp=1&amp;pid=1e3c30b5c&amp;color=0,0,0&amp;vpa=17&amp;vtp=1&amp;bbb=1" title=""/>
          <p:cNvSpPr/>
          <p:nvPr/>
        </p:nvSpPr>
        <p:spPr>
          <a:xfrm>
            <a:off x="2057432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密度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4" name="P_6_AN.18_1#d324a4fc8.blank?vcp=1&amp;pid=1e3c30b5c&amp;color=0,0,0&amp;vpa=18&amp;vtp=1&amp;bbb=1" title=""/>
              <p:cNvSpPr/>
              <p:nvPr/>
            </p:nvSpPr>
            <p:spPr>
              <a:xfrm>
                <a:off x="4629976" y="4015015"/>
                <a:ext cx="1256157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4" name="P_6_AN.18_1#d324a4fc8.blank?vcp=1&amp;pid=1e3c30b5c&amp;color=0,0,0&amp;vpa=1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976" y="4015015"/>
                <a:ext cx="1256157" cy="431419"/>
              </a:xfrm>
              <a:prstGeom prst="rect">
                <a:avLst/>
              </a:prstGeom>
              <a:blipFill rotWithShape="1">
                <a:blip r:embed="rId7"/>
                <a:stretch>
                  <a:fillRect l="-15" t="-126" r="25" b="-8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_6_AN.19_1#d324a4fc8.blank?vcp=1&amp;pid=1e3c30b5c&amp;color=0,0,0&amp;vpa=19&amp;vtp=1&amp;bbb=1" title=""/>
          <p:cNvSpPr/>
          <p:nvPr/>
        </p:nvSpPr>
        <p:spPr>
          <a:xfrm>
            <a:off x="4988718" y="45381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深度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6" name="P_6_AN.20_1#d324a4fc8.blank?vcp=1&amp;pid=1e3c30b5c&amp;color=0,0,0&amp;vpa=20&amp;vtp=1&amp;bbb=1" title=""/>
              <p:cNvSpPr/>
              <p:nvPr/>
            </p:nvSpPr>
            <p:spPr>
              <a:xfrm>
                <a:off x="7497762" y="4665826"/>
                <a:ext cx="5032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6" name="P_6_AN.20_1#d324a4fc8.blank?vcp=1&amp;pid=1e3c30b5c&amp;color=0,0,0&amp;vpa=2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762" y="4665826"/>
                <a:ext cx="503238" cy="412369"/>
              </a:xfrm>
              <a:prstGeom prst="rect">
                <a:avLst/>
              </a:prstGeom>
              <a:blipFill rotWithShape="1">
                <a:blip r:embed="rId8"/>
                <a:stretch>
                  <a:fillRect l="-63" t="-117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  <p:bldP spid="15" grpId="0" uiExpand="1" build="p" animBg="1"/>
      <p:bldP spid="16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d324a4fc8?vcp=1&amp;pid=1e3c30b5c&amp;color=0,0,0&amp;vtp=1&amp;bt=1&amp;bbb=1&amp;hb=1" title=""/>
          <p:cNvSpPr/>
          <p:nvPr/>
        </p:nvSpPr>
        <p:spPr>
          <a:xfrm>
            <a:off x="932688" y="252447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5.上端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、下端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的容器叫作连通器。连通器的特点是：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连通器里装的是相同的液体，当液体不流动时，连通器各部分中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总是相同的。常见的连通器如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P_6_AN.21_1#d324a4fc8.blank?vcp=1&amp;pid=1e3c30b5c&amp;color=0,0,0&amp;vpa=21&amp;vtp=1&amp;bbb=1" title=""/>
          <p:cNvSpPr/>
          <p:nvPr/>
        </p:nvSpPr>
        <p:spPr>
          <a:xfrm>
            <a:off x="1924082" y="24939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开口</a:t>
            </a:r>
            <a:endParaRPr lang="en-US" altLang="zh-CN" sz="2800"/>
          </a:p>
        </p:txBody>
      </p:sp>
      <p:sp>
        <p:nvSpPr>
          <p:cNvPr id="4" name="P_6_AN.22_1#d324a4fc8.blank?vcp=1&amp;pid=1e3c30b5c&amp;color=0,0,0&amp;vpa=22&amp;vtp=1&amp;bbb=1" title=""/>
          <p:cNvSpPr/>
          <p:nvPr/>
        </p:nvSpPr>
        <p:spPr>
          <a:xfrm>
            <a:off x="4062444" y="24939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连通</a:t>
            </a:r>
            <a:endParaRPr lang="en-US" altLang="zh-CN" sz="2800"/>
          </a:p>
        </p:txBody>
      </p:sp>
      <p:sp>
        <p:nvSpPr>
          <p:cNvPr id="5" name="P_6_AN.23_1#d324a4fc8.blank?vcp=1&amp;pid=1e3c30b5c&amp;color=0,0,0&amp;vpa=23&amp;vtp=1&amp;bbb=1" title=""/>
          <p:cNvSpPr/>
          <p:nvPr/>
        </p:nvSpPr>
        <p:spPr>
          <a:xfrm>
            <a:off x="1300195" y="3768439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液面高度</a:t>
            </a:r>
            <a:endParaRPr lang="en-US" altLang="zh-CN" sz="2800"/>
          </a:p>
        </p:txBody>
      </p:sp>
      <p:sp>
        <p:nvSpPr>
          <p:cNvPr id="6" name="P_6_AN.24_1#d324a4fc8.blank?vcp=1&amp;pid=1e3c30b5c&amp;color=0,0,0&amp;vpa=24&amp;vtp=1&amp;bbb=1" title=""/>
          <p:cNvSpPr/>
          <p:nvPr/>
        </p:nvSpPr>
        <p:spPr>
          <a:xfrm>
            <a:off x="7721632" y="376843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茶壶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d324a4fc8?vcp=1&amp;pid=1e3c30b5c&amp;color=0,0,0&amp;vtp=1&amp;bt=1&amp;bbb=1&amp;hb=1" title=""/>
              <p:cNvSpPr/>
              <p:nvPr/>
            </p:nvSpPr>
            <p:spPr>
              <a:xfrm>
                <a:off x="932688" y="1705546"/>
                <a:ext cx="10323576" cy="31940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考点点拨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1.注意正确地判断受力面积。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压强公式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𝑺</m:t>
                          </m:r>
                        </m:den>
                      </m:f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𝑺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是受力面积，要看所讨论的压力是靠哪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一个面承受，不一定是受压物体的表面积。代数计算时要注意受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力面积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𝑺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的单位只能是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d324a4fc8?vcp=1&amp;pid=1e3c30b5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705546"/>
                <a:ext cx="10323576" cy="3194050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2" b="-21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244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3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2026-02-06T23:37:05Z</cp:lastPrinted>
  <dcterms:created xsi:type="dcterms:W3CDTF">2026-02-06T23:37:05Z</dcterms:created>
  <dcterms:modified xsi:type="dcterms:W3CDTF">2026-02-06T15:37:05Z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