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23"/>
  </p:notesMasterIdLst>
  <p:handoutMasterIdLst>
    <p:handoutMasterId r:id="rId24"/>
  </p:handoutMasterIdLst>
  <p:sldIdLst>
    <p:sldId id="509" r:id="rId3"/>
    <p:sldId id="574" r:id="rId4"/>
    <p:sldId id="300" r:id="rId5"/>
    <p:sldId id="622" r:id="rId6"/>
    <p:sldId id="623" r:id="rId7"/>
    <p:sldId id="624" r:id="rId8"/>
    <p:sldId id="625" r:id="rId9"/>
    <p:sldId id="598" r:id="rId10"/>
    <p:sldId id="626" r:id="rId11"/>
    <p:sldId id="627" r:id="rId12"/>
    <p:sldId id="629" r:id="rId13"/>
    <p:sldId id="630" r:id="rId14"/>
    <p:sldId id="631" r:id="rId15"/>
    <p:sldId id="633" r:id="rId16"/>
    <p:sldId id="628" r:id="rId17"/>
    <p:sldId id="632" r:id="rId18"/>
    <p:sldId id="634" r:id="rId19"/>
    <p:sldId id="260" r:id="rId20"/>
    <p:sldId id="503" r:id="rId21"/>
    <p:sldId id="276" r:id="rId22"/>
  </p:sldIdLst>
  <p:sldSz cx="12188825"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6EB8"/>
    <a:srgbClr val="BDD7EE"/>
    <a:srgbClr val="FE970E"/>
    <a:srgbClr val="00A0E9"/>
    <a:srgbClr val="F53009"/>
    <a:srgbClr val="FFBD68"/>
    <a:srgbClr val="00B050"/>
    <a:srgbClr val="00628E"/>
    <a:srgbClr val="C77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6AD77-2964-42C8-8B05-1F47DAE11AA3}" type="datetimeFigureOut">
              <a:rPr lang="zh-CN" altLang="en-US" smtClean="0"/>
              <a:t>2025/2/6</a:t>
            </a:fld>
            <a:endParaRPr lang="zh-CN" altLang="en-US"/>
          </a:p>
        </p:txBody>
      </p:sp>
      <p:sp>
        <p:nvSpPr>
          <p:cNvPr id="4" name="幻灯片图像占位符 3"/>
          <p:cNvSpPr>
            <a:spLocks noGrp="1" noRot="1" noChangeAspect="1"/>
          </p:cNvSpPr>
          <p:nvPr>
            <p:ph type="sldImg" idx="2"/>
          </p:nvPr>
        </p:nvSpPr>
        <p:spPr>
          <a:xfrm>
            <a:off x="686340" y="1143000"/>
            <a:ext cx="548532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7A2C7-0F1F-4A60-843D-7C9D65C19D8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473" y="6356350"/>
            <a:ext cx="2844207" cy="365125"/>
          </a:xfrm>
        </p:spPr>
        <p:txBody>
          <a:bodyPr/>
          <a:lstStyle/>
          <a:p>
            <a:fld id="{38B71240-087C-45D6-A491-2BD6268CB41A}" type="datetimeFigureOut">
              <a:rPr lang="zh-CN" altLang="en-US" smtClean="0"/>
              <a:t>2025/2/6</a:t>
            </a:fld>
            <a:endParaRPr lang="zh-CN" altLang="en-US"/>
          </a:p>
        </p:txBody>
      </p:sp>
      <p:sp>
        <p:nvSpPr>
          <p:cNvPr id="3" name="页脚占位符 2"/>
          <p:cNvSpPr>
            <a:spLocks noGrp="1"/>
          </p:cNvSpPr>
          <p:nvPr>
            <p:ph type="ftr" sz="quarter" idx="11"/>
          </p:nvPr>
        </p:nvSpPr>
        <p:spPr>
          <a:xfrm>
            <a:off x="4164732" y="6356350"/>
            <a:ext cx="3859996" cy="365125"/>
          </a:xfrm>
        </p:spPr>
        <p:txBody>
          <a:bodyPr/>
          <a:lstStyle/>
          <a:p>
            <a:endParaRPr lang="zh-CN" altLang="en-US"/>
          </a:p>
        </p:txBody>
      </p:sp>
      <p:sp>
        <p:nvSpPr>
          <p:cNvPr id="4" name="灯片编号占位符 3"/>
          <p:cNvSpPr>
            <a:spLocks noGrp="1"/>
          </p:cNvSpPr>
          <p:nvPr>
            <p:ph type="sldNum" sz="quarter" idx="12"/>
          </p:nvPr>
        </p:nvSpPr>
        <p:spPr>
          <a:xfrm>
            <a:off x="8735780" y="6356350"/>
            <a:ext cx="2844207" cy="365125"/>
          </a:xfrm>
        </p:spPr>
        <p:txBody>
          <a:bodyPr/>
          <a:lstStyle/>
          <a:p>
            <a:fld id="{14AD1016-DCFF-4EE2-B658-BAFE6678EF16}"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基础题">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32" name="等腰三角形 31"/>
          <p:cNvSpPr/>
          <p:nvPr userDrawn="1"/>
        </p:nvSpPr>
        <p:spPr>
          <a:xfrm>
            <a:off x="11767121" y="6400332"/>
            <a:ext cx="177906" cy="388049"/>
          </a:xfrm>
          <a:custGeom>
            <a:avLst/>
            <a:gdLst>
              <a:gd name="connsiteX0" fmla="*/ 0 w 422561"/>
              <a:gd name="connsiteY0" fmla="*/ 385668 h 385668"/>
              <a:gd name="connsiteX1" fmla="*/ 211281 w 422561"/>
              <a:gd name="connsiteY1" fmla="*/ 0 h 385668"/>
              <a:gd name="connsiteX2" fmla="*/ 422561 w 422561"/>
              <a:gd name="connsiteY2" fmla="*/ 385668 h 385668"/>
              <a:gd name="connsiteX3" fmla="*/ 0 w 422561"/>
              <a:gd name="connsiteY3" fmla="*/ 385668 h 385668"/>
              <a:gd name="connsiteX0-1" fmla="*/ 14937 w 437498"/>
              <a:gd name="connsiteY0-2" fmla="*/ 388049 h 388049"/>
              <a:gd name="connsiteX1-3" fmla="*/ 0 w 437498"/>
              <a:gd name="connsiteY1-4" fmla="*/ 0 h 388049"/>
              <a:gd name="connsiteX2-5" fmla="*/ 437498 w 437498"/>
              <a:gd name="connsiteY2-6" fmla="*/ 388049 h 388049"/>
              <a:gd name="connsiteX3-7" fmla="*/ 14937 w 437498"/>
              <a:gd name="connsiteY3-8" fmla="*/ 388049 h 388049"/>
              <a:gd name="connsiteX0-9" fmla="*/ 649 w 423210"/>
              <a:gd name="connsiteY0-10" fmla="*/ 385668 h 385668"/>
              <a:gd name="connsiteX1-11" fmla="*/ 0 w 423210"/>
              <a:gd name="connsiteY1-12" fmla="*/ 0 h 385668"/>
              <a:gd name="connsiteX2-13" fmla="*/ 423210 w 423210"/>
              <a:gd name="connsiteY2-14" fmla="*/ 385668 h 385668"/>
              <a:gd name="connsiteX3-15" fmla="*/ 649 w 423210"/>
              <a:gd name="connsiteY3-16" fmla="*/ 385668 h 385668"/>
              <a:gd name="connsiteX0-17" fmla="*/ 649 w 177941"/>
              <a:gd name="connsiteY0-18" fmla="*/ 385668 h 388049"/>
              <a:gd name="connsiteX1-19" fmla="*/ 0 w 177941"/>
              <a:gd name="connsiteY1-20" fmla="*/ 0 h 388049"/>
              <a:gd name="connsiteX2-21" fmla="*/ 177941 w 177941"/>
              <a:gd name="connsiteY2-22" fmla="*/ 388049 h 388049"/>
              <a:gd name="connsiteX3-23" fmla="*/ 649 w 177941"/>
              <a:gd name="connsiteY3-24" fmla="*/ 385668 h 388049"/>
            </a:gdLst>
            <a:ahLst/>
            <a:cxnLst>
              <a:cxn ang="0">
                <a:pos x="connsiteX0-1" y="connsiteY0-2"/>
              </a:cxn>
              <a:cxn ang="0">
                <a:pos x="connsiteX1-3" y="connsiteY1-4"/>
              </a:cxn>
              <a:cxn ang="0">
                <a:pos x="connsiteX2-5" y="connsiteY2-6"/>
              </a:cxn>
              <a:cxn ang="0">
                <a:pos x="connsiteX3-7" y="connsiteY3-8"/>
              </a:cxn>
            </a:cxnLst>
            <a:rect l="l" t="t" r="r" b="b"/>
            <a:pathLst>
              <a:path w="177941" h="388049">
                <a:moveTo>
                  <a:pt x="649" y="385668"/>
                </a:moveTo>
                <a:cubicBezTo>
                  <a:pt x="433" y="257112"/>
                  <a:pt x="216" y="128556"/>
                  <a:pt x="0" y="0"/>
                </a:cubicBezTo>
                <a:lnTo>
                  <a:pt x="177941" y="388049"/>
                </a:lnTo>
                <a:lnTo>
                  <a:pt x="649" y="385668"/>
                </a:lnTo>
                <a:close/>
              </a:path>
            </a:pathLst>
          </a:custGeom>
          <a:solidFill>
            <a:srgbClr val="C77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flipV="1">
            <a:off x="617099" y="721269"/>
            <a:ext cx="11572502" cy="288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202859" y="138113"/>
            <a:ext cx="414239" cy="610686"/>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138113"/>
            <a:ext cx="101580" cy="610686"/>
          </a:xfrm>
          <a:prstGeom prst="rect">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userDrawn="1"/>
        </p:nvGrpSpPr>
        <p:grpSpPr>
          <a:xfrm>
            <a:off x="0" y="6714000"/>
            <a:ext cx="12189600" cy="144000"/>
            <a:chOff x="0" y="6678000"/>
            <a:chExt cx="9331895" cy="180000"/>
          </a:xfrm>
          <a:solidFill>
            <a:srgbClr val="00A0E9"/>
          </a:solidFill>
        </p:grpSpPr>
        <p:sp>
          <p:nvSpPr>
            <p:cNvPr id="9" name="矩形 8"/>
            <p:cNvSpPr/>
            <p:nvPr userDrawn="1"/>
          </p:nvSpPr>
          <p:spPr>
            <a:xfrm>
              <a:off x="0" y="6678000"/>
              <a:ext cx="3155950" cy="180000"/>
            </a:xfrm>
            <a:custGeom>
              <a:avLst/>
              <a:gdLst>
                <a:gd name="connsiteX0" fmla="*/ 0 w 3048000"/>
                <a:gd name="connsiteY0" fmla="*/ 0 h 108000"/>
                <a:gd name="connsiteX1" fmla="*/ 3048000 w 3048000"/>
                <a:gd name="connsiteY1" fmla="*/ 0 h 108000"/>
                <a:gd name="connsiteX2" fmla="*/ 3048000 w 3048000"/>
                <a:gd name="connsiteY2" fmla="*/ 108000 h 108000"/>
                <a:gd name="connsiteX3" fmla="*/ 0 w 3048000"/>
                <a:gd name="connsiteY3" fmla="*/ 108000 h 108000"/>
                <a:gd name="connsiteX4" fmla="*/ 0 w 3048000"/>
                <a:gd name="connsiteY4" fmla="*/ 0 h 108000"/>
                <a:gd name="connsiteX0-1" fmla="*/ 0 w 3155950"/>
                <a:gd name="connsiteY0-2" fmla="*/ 0 h 108000"/>
                <a:gd name="connsiteX1-3" fmla="*/ 3155950 w 3155950"/>
                <a:gd name="connsiteY1-4" fmla="*/ 0 h 108000"/>
                <a:gd name="connsiteX2-5" fmla="*/ 3048000 w 3155950"/>
                <a:gd name="connsiteY2-6" fmla="*/ 108000 h 108000"/>
                <a:gd name="connsiteX3-7" fmla="*/ 0 w 3155950"/>
                <a:gd name="connsiteY3-8" fmla="*/ 108000 h 108000"/>
                <a:gd name="connsiteX4-9" fmla="*/ 0 w 3155950"/>
                <a:gd name="connsiteY4-10" fmla="*/ 0 h 10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5950" h="108000">
                  <a:moveTo>
                    <a:pt x="0" y="0"/>
                  </a:moveTo>
                  <a:lnTo>
                    <a:pt x="3155950" y="0"/>
                  </a:lnTo>
                  <a:lnTo>
                    <a:pt x="3048000" y="108000"/>
                  </a:lnTo>
                  <a:lnTo>
                    <a:pt x="0" y="10800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8"/>
            <p:cNvSpPr/>
            <p:nvPr userDrawn="1"/>
          </p:nvSpPr>
          <p:spPr>
            <a:xfrm>
              <a:off x="3038069" y="6678000"/>
              <a:ext cx="3263900" cy="180000"/>
            </a:xfrm>
            <a:custGeom>
              <a:avLst/>
              <a:gdLst>
                <a:gd name="connsiteX0" fmla="*/ 0 w 3048000"/>
                <a:gd name="connsiteY0" fmla="*/ 0 h 108000"/>
                <a:gd name="connsiteX1" fmla="*/ 3048000 w 3048000"/>
                <a:gd name="connsiteY1" fmla="*/ 0 h 108000"/>
                <a:gd name="connsiteX2" fmla="*/ 3048000 w 3048000"/>
                <a:gd name="connsiteY2" fmla="*/ 108000 h 108000"/>
                <a:gd name="connsiteX3" fmla="*/ 0 w 3048000"/>
                <a:gd name="connsiteY3" fmla="*/ 108000 h 108000"/>
                <a:gd name="connsiteX4" fmla="*/ 0 w 3048000"/>
                <a:gd name="connsiteY4" fmla="*/ 0 h 108000"/>
                <a:gd name="connsiteX0-1" fmla="*/ 0 w 3155950"/>
                <a:gd name="connsiteY0-2" fmla="*/ 0 h 108000"/>
                <a:gd name="connsiteX1-3" fmla="*/ 3155950 w 3155950"/>
                <a:gd name="connsiteY1-4" fmla="*/ 0 h 108000"/>
                <a:gd name="connsiteX2-5" fmla="*/ 3048000 w 3155950"/>
                <a:gd name="connsiteY2-6" fmla="*/ 108000 h 108000"/>
                <a:gd name="connsiteX3-7" fmla="*/ 0 w 3155950"/>
                <a:gd name="connsiteY3-8" fmla="*/ 108000 h 108000"/>
                <a:gd name="connsiteX4-9" fmla="*/ 0 w 3155950"/>
                <a:gd name="connsiteY4-10" fmla="*/ 0 h 108000"/>
                <a:gd name="connsiteX0-11" fmla="*/ 107950 w 3263900"/>
                <a:gd name="connsiteY0-12" fmla="*/ 0 h 108000"/>
                <a:gd name="connsiteX1-13" fmla="*/ 3263900 w 3263900"/>
                <a:gd name="connsiteY1-14" fmla="*/ 0 h 108000"/>
                <a:gd name="connsiteX2-15" fmla="*/ 3155950 w 3263900"/>
                <a:gd name="connsiteY2-16" fmla="*/ 108000 h 108000"/>
                <a:gd name="connsiteX3-17" fmla="*/ 0 w 3263900"/>
                <a:gd name="connsiteY3-18" fmla="*/ 108000 h 108000"/>
                <a:gd name="connsiteX4-19" fmla="*/ 107950 w 3263900"/>
                <a:gd name="connsiteY4-20" fmla="*/ 0 h 10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3900" h="108000">
                  <a:moveTo>
                    <a:pt x="107950" y="0"/>
                  </a:moveTo>
                  <a:lnTo>
                    <a:pt x="3263900" y="0"/>
                  </a:lnTo>
                  <a:lnTo>
                    <a:pt x="3155950" y="108000"/>
                  </a:lnTo>
                  <a:lnTo>
                    <a:pt x="0" y="108000"/>
                  </a:lnTo>
                  <a:lnTo>
                    <a:pt x="107950" y="0"/>
                  </a:lnTo>
                  <a:close/>
                </a:path>
              </a:pathLst>
            </a:cu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8"/>
            <p:cNvSpPr/>
            <p:nvPr userDrawn="1"/>
          </p:nvSpPr>
          <p:spPr>
            <a:xfrm flipH="1" flipV="1">
              <a:off x="6175945" y="6678000"/>
              <a:ext cx="3155950" cy="180000"/>
            </a:xfrm>
            <a:custGeom>
              <a:avLst/>
              <a:gdLst>
                <a:gd name="connsiteX0" fmla="*/ 0 w 3048000"/>
                <a:gd name="connsiteY0" fmla="*/ 0 h 108000"/>
                <a:gd name="connsiteX1" fmla="*/ 3048000 w 3048000"/>
                <a:gd name="connsiteY1" fmla="*/ 0 h 108000"/>
                <a:gd name="connsiteX2" fmla="*/ 3048000 w 3048000"/>
                <a:gd name="connsiteY2" fmla="*/ 108000 h 108000"/>
                <a:gd name="connsiteX3" fmla="*/ 0 w 3048000"/>
                <a:gd name="connsiteY3" fmla="*/ 108000 h 108000"/>
                <a:gd name="connsiteX4" fmla="*/ 0 w 3048000"/>
                <a:gd name="connsiteY4" fmla="*/ 0 h 108000"/>
                <a:gd name="connsiteX0-1" fmla="*/ 0 w 3155950"/>
                <a:gd name="connsiteY0-2" fmla="*/ 0 h 108000"/>
                <a:gd name="connsiteX1-3" fmla="*/ 3155950 w 3155950"/>
                <a:gd name="connsiteY1-4" fmla="*/ 0 h 108000"/>
                <a:gd name="connsiteX2-5" fmla="*/ 3048000 w 3155950"/>
                <a:gd name="connsiteY2-6" fmla="*/ 108000 h 108000"/>
                <a:gd name="connsiteX3-7" fmla="*/ 0 w 3155950"/>
                <a:gd name="connsiteY3-8" fmla="*/ 108000 h 108000"/>
                <a:gd name="connsiteX4-9" fmla="*/ 0 w 3155950"/>
                <a:gd name="connsiteY4-10" fmla="*/ 0 h 10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5950" h="108000">
                  <a:moveTo>
                    <a:pt x="0" y="0"/>
                  </a:moveTo>
                  <a:lnTo>
                    <a:pt x="3155950" y="0"/>
                  </a:lnTo>
                  <a:lnTo>
                    <a:pt x="3048000" y="108000"/>
                  </a:lnTo>
                  <a:lnTo>
                    <a:pt x="0" y="108000"/>
                  </a:lnTo>
                  <a:lnTo>
                    <a:pt x="0" y="0"/>
                  </a:lnTo>
                  <a:close/>
                </a:path>
              </a:pathLst>
            </a:cu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p:cNvSpPr/>
          <p:nvPr userDrawn="1"/>
        </p:nvSpPr>
        <p:spPr>
          <a:xfrm>
            <a:off x="10221488" y="6400332"/>
            <a:ext cx="1545635" cy="385668"/>
          </a:xfrm>
          <a:prstGeom prst="rect">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userDrawn="1"/>
        </p:nvSpPr>
        <p:spPr>
          <a:xfrm>
            <a:off x="10293931" y="6416668"/>
            <a:ext cx="1261884" cy="369332"/>
          </a:xfrm>
          <a:prstGeom prst="rect">
            <a:avLst/>
          </a:prstGeom>
          <a:noFill/>
        </p:spPr>
        <p:txBody>
          <a:bodyPr wrap="none" rtlCol="0">
            <a:spAutoFit/>
          </a:bodyPr>
          <a:lstStyle/>
          <a:p>
            <a:r>
              <a:rPr lang="zh-CN" altLang="en-US" b="1" spc="300" dirty="0">
                <a:solidFill>
                  <a:schemeClr val="bg1"/>
                </a:solidFill>
                <a:latin typeface="微软雅黑" panose="020B0503020204020204" pitchFamily="34" charset="-122"/>
                <a:ea typeface="微软雅黑" panose="020B0503020204020204" pitchFamily="34" charset="-122"/>
              </a:rPr>
              <a:t>名师课件</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grpSp>
        <p:nvGrpSpPr>
          <p:cNvPr id="5" name="组合 4"/>
          <p:cNvGrpSpPr/>
          <p:nvPr userDrawn="1"/>
        </p:nvGrpSpPr>
        <p:grpSpPr>
          <a:xfrm>
            <a:off x="0" y="0"/>
            <a:ext cx="12189460" cy="6870701"/>
            <a:chOff x="0" y="-1"/>
            <a:chExt cx="11791950" cy="6870701"/>
          </a:xfrm>
        </p:grpSpPr>
        <p:sp>
          <p:nvSpPr>
            <p:cNvPr id="2" name="矩形 1"/>
            <p:cNvSpPr/>
            <p:nvPr userDrawn="1"/>
          </p:nvSpPr>
          <p:spPr>
            <a:xfrm>
              <a:off x="0" y="-1"/>
              <a:ext cx="5895975" cy="6858001"/>
            </a:xfrm>
            <a:custGeom>
              <a:avLst/>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 name="connsiteX4" fmla="*/ 0 w 6096000"/>
                <a:gd name="connsiteY4" fmla="*/ 0 h 6858001"/>
                <a:gd name="connsiteX0-1" fmla="*/ 0 w 6096000"/>
                <a:gd name="connsiteY0-2" fmla="*/ 0 h 6858001"/>
                <a:gd name="connsiteX1-3" fmla="*/ 6096000 w 6096000"/>
                <a:gd name="connsiteY1-4" fmla="*/ 0 h 6858001"/>
                <a:gd name="connsiteX2-5" fmla="*/ 5321300 w 6096000"/>
                <a:gd name="connsiteY2-6" fmla="*/ 6858001 h 6858001"/>
                <a:gd name="connsiteX3-7" fmla="*/ 0 w 6096000"/>
                <a:gd name="connsiteY3-8" fmla="*/ 6858001 h 6858001"/>
                <a:gd name="connsiteX4-9" fmla="*/ 0 w 6096000"/>
                <a:gd name="connsiteY4-10" fmla="*/ 0 h 68580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96000" h="6858001">
                  <a:moveTo>
                    <a:pt x="0" y="0"/>
                  </a:moveTo>
                  <a:lnTo>
                    <a:pt x="6096000" y="0"/>
                  </a:lnTo>
                  <a:lnTo>
                    <a:pt x="5321300" y="6858001"/>
                  </a:lnTo>
                  <a:lnTo>
                    <a:pt x="0" y="6858001"/>
                  </a:lnTo>
                  <a:lnTo>
                    <a:pt x="0" y="0"/>
                  </a:lnTo>
                  <a:close/>
                </a:path>
              </a:pathLst>
            </a:cu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5122128" y="-1"/>
              <a:ext cx="6669822" cy="6870701"/>
            </a:xfrm>
            <a:custGeom>
              <a:avLst/>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 name="connsiteX4" fmla="*/ 0 w 6096000"/>
                <a:gd name="connsiteY4" fmla="*/ 0 h 6858001"/>
                <a:gd name="connsiteX0-1" fmla="*/ 800100 w 6896100"/>
                <a:gd name="connsiteY0-2" fmla="*/ 0 h 6870701"/>
                <a:gd name="connsiteX1-3" fmla="*/ 6896100 w 6896100"/>
                <a:gd name="connsiteY1-4" fmla="*/ 0 h 6870701"/>
                <a:gd name="connsiteX2-5" fmla="*/ 6896100 w 6896100"/>
                <a:gd name="connsiteY2-6" fmla="*/ 6858001 h 6870701"/>
                <a:gd name="connsiteX3-7" fmla="*/ 0 w 6896100"/>
                <a:gd name="connsiteY3-8" fmla="*/ 6870701 h 6870701"/>
                <a:gd name="connsiteX4-9" fmla="*/ 800100 w 6896100"/>
                <a:gd name="connsiteY4-10" fmla="*/ 0 h 68707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96100" h="6870701">
                  <a:moveTo>
                    <a:pt x="800100" y="0"/>
                  </a:moveTo>
                  <a:lnTo>
                    <a:pt x="6896100" y="0"/>
                  </a:lnTo>
                  <a:lnTo>
                    <a:pt x="6896100" y="6858001"/>
                  </a:lnTo>
                  <a:lnTo>
                    <a:pt x="0" y="6870701"/>
                  </a:lnTo>
                  <a:lnTo>
                    <a:pt x="80010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圆角矩形 2"/>
          <p:cNvSpPr/>
          <p:nvPr userDrawn="1"/>
        </p:nvSpPr>
        <p:spPr>
          <a:xfrm>
            <a:off x="593978" y="546100"/>
            <a:ext cx="11021303" cy="5765800"/>
          </a:xfrm>
          <a:prstGeom prst="roundRect">
            <a:avLst>
              <a:gd name="adj" fmla="val 5953"/>
            </a:avLst>
          </a:prstGeom>
          <a:solidFill>
            <a:schemeClr val="bg1"/>
          </a:solidFill>
          <a:ln>
            <a:noFill/>
          </a:ln>
          <a:effectLst>
            <a:outerShdw blurRad="330200" sx="103000" sy="103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userDrawn="1"/>
        </p:nvGrpSpPr>
        <p:grpSpPr>
          <a:xfrm>
            <a:off x="1138982" y="5995417"/>
            <a:ext cx="701441" cy="175929"/>
            <a:chOff x="2875007" y="1403846"/>
            <a:chExt cx="701587" cy="175929"/>
          </a:xfrm>
          <a:solidFill>
            <a:schemeClr val="bg1"/>
          </a:solidFill>
        </p:grpSpPr>
        <p:sp>
          <p:nvSpPr>
            <p:cNvPr id="9" name="等腰三角形 8"/>
            <p:cNvSpPr/>
            <p:nvPr userDrawn="1"/>
          </p:nvSpPr>
          <p:spPr>
            <a:xfrm rot="5400000">
              <a:off x="2862874" y="1415979"/>
              <a:ext cx="175929" cy="1516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10" name="等腰三角形 9"/>
            <p:cNvSpPr/>
            <p:nvPr userDrawn="1"/>
          </p:nvSpPr>
          <p:spPr>
            <a:xfrm rot="5400000">
              <a:off x="3137836" y="1415979"/>
              <a:ext cx="175929" cy="1516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11" name="等腰三角形 10"/>
            <p:cNvSpPr/>
            <p:nvPr userDrawn="1"/>
          </p:nvSpPr>
          <p:spPr>
            <a:xfrm rot="5400000">
              <a:off x="3412798" y="1415979"/>
              <a:ext cx="175929" cy="1516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56" r:id="rId1"/>
    <p:sldLayoutId id="214748365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3024505" y="1516380"/>
            <a:ext cx="6139815" cy="829945"/>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4800" b="1" kern="100" dirty="0">
                <a:solidFill>
                  <a:schemeClr val="tx1"/>
                </a:solidFill>
                <a:latin typeface="+mj-ea"/>
                <a:ea typeface="+mj-ea"/>
                <a:cs typeface="+mn-ea"/>
                <a:sym typeface="+mn-lt"/>
              </a:rPr>
              <a:t>第</a:t>
            </a:r>
            <a:r>
              <a:rPr lang="en-US" altLang="zh-CN" sz="4800" b="1" kern="100" dirty="0">
                <a:solidFill>
                  <a:schemeClr val="tx1"/>
                </a:solidFill>
                <a:latin typeface="+mj-ea"/>
                <a:ea typeface="+mj-ea"/>
                <a:cs typeface="+mn-ea"/>
                <a:sym typeface="+mn-lt"/>
              </a:rPr>
              <a:t>2</a:t>
            </a:r>
            <a:r>
              <a:rPr lang="zh-CN" altLang="en-US" sz="4800" b="1" kern="100" dirty="0">
                <a:solidFill>
                  <a:schemeClr val="tx1"/>
                </a:solidFill>
                <a:latin typeface="+mj-ea"/>
                <a:ea typeface="+mj-ea"/>
                <a:cs typeface="+mn-ea"/>
                <a:sym typeface="+mn-lt"/>
              </a:rPr>
              <a:t>节</a:t>
            </a:r>
            <a:r>
              <a:rPr lang="en-US" altLang="zh-CN" sz="4800" b="1" kern="100" dirty="0">
                <a:solidFill>
                  <a:schemeClr val="tx1"/>
                </a:solidFill>
                <a:latin typeface="+mj-ea"/>
                <a:ea typeface="+mj-ea"/>
                <a:cs typeface="+mn-ea"/>
                <a:sym typeface="+mn-lt"/>
              </a:rPr>
              <a:t>  </a:t>
            </a:r>
            <a:r>
              <a:rPr lang="zh-CN" sz="4800" b="1" kern="100" dirty="0">
                <a:solidFill>
                  <a:schemeClr val="tx1"/>
                </a:solidFill>
                <a:latin typeface="+mj-ea"/>
                <a:ea typeface="+mj-ea"/>
                <a:cs typeface="+mn-ea"/>
                <a:sym typeface="+mn-lt"/>
              </a:rPr>
              <a:t>电生磁</a:t>
            </a:r>
          </a:p>
        </p:txBody>
      </p:sp>
      <p:sp>
        <p:nvSpPr>
          <p:cNvPr id="43" name="文本框 42"/>
          <p:cNvSpPr txBox="1"/>
          <p:nvPr/>
        </p:nvSpPr>
        <p:spPr>
          <a:xfrm>
            <a:off x="869680" y="131033"/>
            <a:ext cx="3612551" cy="344170"/>
          </a:xfrm>
          <a:prstGeom prst="rect">
            <a:avLst/>
          </a:prstGeom>
          <a:noFill/>
        </p:spPr>
        <p:txBody>
          <a:bodyPr wrap="square" lIns="68550" tIns="34274" rIns="68550" bIns="34274" rtlCol="0">
            <a:spAutoFit/>
          </a:bodyPr>
          <a:lstStyle/>
          <a:p>
            <a:pPr algn="dist"/>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人教版九年级下册  第二十章</a:t>
            </a:r>
          </a:p>
        </p:txBody>
      </p:sp>
      <p:grpSp>
        <p:nvGrpSpPr>
          <p:cNvPr id="49" name="组合 48"/>
          <p:cNvGrpSpPr/>
          <p:nvPr/>
        </p:nvGrpSpPr>
        <p:grpSpPr>
          <a:xfrm>
            <a:off x="6644363" y="3216656"/>
            <a:ext cx="3128454" cy="614045"/>
            <a:chOff x="6474413" y="3006593"/>
            <a:chExt cx="3129758" cy="614301"/>
          </a:xfrm>
        </p:grpSpPr>
        <p:sp>
          <p:nvSpPr>
            <p:cNvPr id="4" name="文本框 3"/>
            <p:cNvSpPr txBox="1"/>
            <p:nvPr/>
          </p:nvSpPr>
          <p:spPr>
            <a:xfrm>
              <a:off x="7394371" y="3006593"/>
              <a:ext cx="2209800" cy="614301"/>
            </a:xfrm>
            <a:prstGeom prst="rect">
              <a:avLst/>
            </a:prstGeom>
            <a:noFill/>
          </p:spPr>
          <p:txBody>
            <a:bodyPr wrap="square" rtlCol="0">
              <a:spAutoFit/>
            </a:bodyPr>
            <a:lstStyle/>
            <a:p>
              <a:r>
                <a:rPr lang="zh-CN" altLang="en-US" sz="3400" dirty="0">
                  <a:solidFill>
                    <a:srgbClr val="006EB8"/>
                  </a:solidFill>
                  <a:uFill>
                    <a:solidFill>
                      <a:srgbClr val="FE970E"/>
                    </a:solidFill>
                  </a:uFill>
                  <a:sym typeface="+mn-ea"/>
                </a:rPr>
                <a:t>课程讲授</a:t>
              </a:r>
              <a:endParaRPr lang="zh-CN" altLang="en-US" sz="3400" b="0" u="none" baseline="0" dirty="0">
                <a:solidFill>
                  <a:srgbClr val="006EB8"/>
                </a:solidFill>
                <a:uFill>
                  <a:solidFill>
                    <a:srgbClr val="FE970E"/>
                  </a:solidFill>
                </a:uFill>
                <a:sym typeface="+mn-ea"/>
              </a:endParaRPr>
            </a:p>
          </p:txBody>
        </p:sp>
        <p:grpSp>
          <p:nvGrpSpPr>
            <p:cNvPr id="23" name="组合 22"/>
            <p:cNvGrpSpPr/>
            <p:nvPr/>
          </p:nvGrpSpPr>
          <p:grpSpPr>
            <a:xfrm>
              <a:off x="6474413" y="3177377"/>
              <a:ext cx="670290" cy="273984"/>
              <a:chOff x="1775533" y="2742578"/>
              <a:chExt cx="898801" cy="367390"/>
            </a:xfrm>
          </p:grpSpPr>
          <p:sp>
            <p:nvSpPr>
              <p:cNvPr id="24" name="燕尾形 23"/>
              <p:cNvSpPr/>
              <p:nvPr userDrawn="1"/>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燕尾形 24"/>
              <p:cNvSpPr/>
              <p:nvPr userDrawn="1"/>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48" name="组合 47"/>
          <p:cNvGrpSpPr/>
          <p:nvPr/>
        </p:nvGrpSpPr>
        <p:grpSpPr>
          <a:xfrm>
            <a:off x="2564097" y="3216656"/>
            <a:ext cx="3128454" cy="614045"/>
            <a:chOff x="2392445" y="3006593"/>
            <a:chExt cx="3129758" cy="614301"/>
          </a:xfrm>
        </p:grpSpPr>
        <p:sp>
          <p:nvSpPr>
            <p:cNvPr id="2" name="文本框 1"/>
            <p:cNvSpPr txBox="1"/>
            <p:nvPr/>
          </p:nvSpPr>
          <p:spPr>
            <a:xfrm>
              <a:off x="3312403" y="3006593"/>
              <a:ext cx="2209800" cy="614301"/>
            </a:xfrm>
            <a:prstGeom prst="rect">
              <a:avLst/>
            </a:prstGeom>
            <a:noFill/>
          </p:spPr>
          <p:txBody>
            <a:bodyPr wrap="square" rtlCol="0">
              <a:spAutoFit/>
            </a:bodyPr>
            <a:lstStyle/>
            <a:p>
              <a:r>
                <a:rPr lang="zh-CN" altLang="en-US" sz="3400" b="0" u="none" baseline="0" dirty="0">
                  <a:solidFill>
                    <a:srgbClr val="006EB8"/>
                  </a:solidFill>
                  <a:uFill>
                    <a:solidFill>
                      <a:srgbClr val="FE970E"/>
                    </a:solidFill>
                  </a:uFill>
                </a:rPr>
                <a:t>课程导入</a:t>
              </a:r>
            </a:p>
          </p:txBody>
        </p:sp>
        <p:grpSp>
          <p:nvGrpSpPr>
            <p:cNvPr id="7" name="组合 6"/>
            <p:cNvGrpSpPr/>
            <p:nvPr/>
          </p:nvGrpSpPr>
          <p:grpSpPr>
            <a:xfrm>
              <a:off x="2392445" y="3177377"/>
              <a:ext cx="670290" cy="273984"/>
              <a:chOff x="1775533" y="2742578"/>
              <a:chExt cx="898801" cy="367390"/>
            </a:xfrm>
          </p:grpSpPr>
          <p:sp>
            <p:nvSpPr>
              <p:cNvPr id="8" name="燕尾形 7"/>
              <p:cNvSpPr/>
              <p:nvPr userDrawn="1"/>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8"/>
              <p:cNvSpPr/>
              <p:nvPr userDrawn="1"/>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50" name="组合 49"/>
          <p:cNvGrpSpPr/>
          <p:nvPr/>
        </p:nvGrpSpPr>
        <p:grpSpPr>
          <a:xfrm>
            <a:off x="2564231" y="4355272"/>
            <a:ext cx="3128628" cy="614045"/>
            <a:chOff x="2503744" y="4443137"/>
            <a:chExt cx="3129758" cy="614301"/>
          </a:xfrm>
        </p:grpSpPr>
        <p:sp>
          <p:nvSpPr>
            <p:cNvPr id="32" name="文本框 31"/>
            <p:cNvSpPr txBox="1"/>
            <p:nvPr/>
          </p:nvSpPr>
          <p:spPr>
            <a:xfrm>
              <a:off x="3423702" y="4443137"/>
              <a:ext cx="2209800" cy="614301"/>
            </a:xfrm>
            <a:prstGeom prst="rect">
              <a:avLst/>
            </a:prstGeom>
            <a:noFill/>
          </p:spPr>
          <p:txBody>
            <a:bodyPr wrap="square" rtlCol="0">
              <a:spAutoFit/>
            </a:bodyPr>
            <a:lstStyle/>
            <a:p>
              <a:r>
                <a:rPr lang="zh-CN" altLang="en-US" sz="3400" b="0" u="none" baseline="0" dirty="0">
                  <a:solidFill>
                    <a:srgbClr val="006EB8"/>
                  </a:solidFill>
                  <a:uFill>
                    <a:solidFill>
                      <a:srgbClr val="FE970E"/>
                    </a:solidFill>
                  </a:uFill>
                </a:rPr>
                <a:t>本课小结</a:t>
              </a:r>
            </a:p>
          </p:txBody>
        </p:sp>
        <p:grpSp>
          <p:nvGrpSpPr>
            <p:cNvPr id="34" name="组合 33"/>
            <p:cNvGrpSpPr/>
            <p:nvPr/>
          </p:nvGrpSpPr>
          <p:grpSpPr>
            <a:xfrm>
              <a:off x="2503744" y="4613921"/>
              <a:ext cx="670290" cy="273984"/>
              <a:chOff x="1775533" y="2742578"/>
              <a:chExt cx="898801" cy="367390"/>
            </a:xfrm>
          </p:grpSpPr>
          <p:sp>
            <p:nvSpPr>
              <p:cNvPr id="35" name="燕尾形 34"/>
              <p:cNvSpPr/>
              <p:nvPr userDrawn="1"/>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燕尾形 35"/>
              <p:cNvSpPr/>
              <p:nvPr userDrawn="1"/>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47" name="组合 46"/>
          <p:cNvGrpSpPr/>
          <p:nvPr/>
        </p:nvGrpSpPr>
        <p:grpSpPr>
          <a:xfrm>
            <a:off x="6647952" y="4355216"/>
            <a:ext cx="3128454" cy="614045"/>
            <a:chOff x="6478002" y="4443137"/>
            <a:chExt cx="3129758" cy="614301"/>
          </a:xfrm>
        </p:grpSpPr>
        <p:sp>
          <p:nvSpPr>
            <p:cNvPr id="33" name="文本框 32"/>
            <p:cNvSpPr txBox="1"/>
            <p:nvPr/>
          </p:nvSpPr>
          <p:spPr>
            <a:xfrm>
              <a:off x="7397960" y="4443137"/>
              <a:ext cx="2209800" cy="614301"/>
            </a:xfrm>
            <a:prstGeom prst="rect">
              <a:avLst/>
            </a:prstGeom>
            <a:noFill/>
          </p:spPr>
          <p:txBody>
            <a:bodyPr wrap="square" rtlCol="0">
              <a:spAutoFit/>
            </a:bodyPr>
            <a:lstStyle/>
            <a:p>
              <a:r>
                <a:rPr lang="zh-CN" altLang="en-US" sz="3400" b="0" u="none" baseline="0" dirty="0">
                  <a:solidFill>
                    <a:srgbClr val="006EB8"/>
                  </a:solidFill>
                  <a:uFill>
                    <a:solidFill>
                      <a:srgbClr val="FE970E"/>
                    </a:solidFill>
                  </a:uFill>
                </a:rPr>
                <a:t>习题练习</a:t>
              </a:r>
            </a:p>
          </p:txBody>
        </p:sp>
        <p:grpSp>
          <p:nvGrpSpPr>
            <p:cNvPr id="37" name="组合 36"/>
            <p:cNvGrpSpPr/>
            <p:nvPr/>
          </p:nvGrpSpPr>
          <p:grpSpPr>
            <a:xfrm>
              <a:off x="6478002" y="4613921"/>
              <a:ext cx="670290" cy="273984"/>
              <a:chOff x="1775533" y="2742578"/>
              <a:chExt cx="898801" cy="367390"/>
            </a:xfrm>
          </p:grpSpPr>
          <p:sp>
            <p:nvSpPr>
              <p:cNvPr id="38" name="燕尾形 37"/>
              <p:cNvSpPr/>
              <p:nvPr userDrawn="1"/>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燕尾形 38"/>
              <p:cNvSpPr/>
              <p:nvPr userDrawn="1"/>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3614420"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通电螺线管的磁场</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实验20-4通电螺线管的磁场">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889250" y="2880360"/>
            <a:ext cx="5855335" cy="3115945"/>
          </a:xfrm>
          <a:prstGeom prst="rect">
            <a:avLst/>
          </a:prstGeom>
        </p:spPr>
      </p:pic>
      <p:sp>
        <p:nvSpPr>
          <p:cNvPr id="7" name="文本框 6"/>
          <p:cNvSpPr txBox="1"/>
          <p:nvPr/>
        </p:nvSpPr>
        <p:spPr>
          <a:xfrm>
            <a:off x="899160" y="1900555"/>
            <a:ext cx="4094480" cy="521970"/>
          </a:xfrm>
          <a:prstGeom prst="rect">
            <a:avLst/>
          </a:prstGeom>
          <a:noFill/>
        </p:spPr>
        <p:txBody>
          <a:bodyPr wrap="none" rtlCol="0" anchor="t">
            <a:spAutoFit/>
          </a:bodyPr>
          <a:lstStyle/>
          <a:p>
            <a:r>
              <a:rPr lang="zh-CN" altLang="en-US" sz="2800" dirty="0">
                <a:solidFill>
                  <a:srgbClr val="000000"/>
                </a:solidFill>
                <a:latin typeface="微软雅黑" panose="020B0503020204020204" pitchFamily="34" charset="-122"/>
                <a:ea typeface="微软雅黑" panose="020B0503020204020204" pitchFamily="34" charset="-122"/>
                <a:sym typeface="+mn-ea"/>
              </a:rPr>
              <a:t>演示：通电螺线管的磁场</a:t>
            </a:r>
          </a:p>
        </p:txBody>
      </p:sp>
      <p:grpSp>
        <p:nvGrpSpPr>
          <p:cNvPr id="8" name="组合 7"/>
          <p:cNvGrpSpPr/>
          <p:nvPr/>
        </p:nvGrpSpPr>
        <p:grpSpPr>
          <a:xfrm>
            <a:off x="334900" y="2053937"/>
            <a:ext cx="295322" cy="210471"/>
            <a:chOff x="435463" y="1226414"/>
            <a:chExt cx="295380" cy="210512"/>
          </a:xfrm>
        </p:grpSpPr>
        <p:sp>
          <p:nvSpPr>
            <p:cNvPr id="9" name="矩形 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video fullScrn="1">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3614420"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通电螺线管的磁场</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851535" y="1900555"/>
            <a:ext cx="4094480" cy="521970"/>
          </a:xfrm>
          <a:prstGeom prst="rect">
            <a:avLst/>
          </a:prstGeom>
          <a:noFill/>
        </p:spPr>
        <p:txBody>
          <a:bodyPr wrap="none" rtlCol="0" anchor="t">
            <a:spAutoFit/>
          </a:bodyPr>
          <a:lstStyle/>
          <a:p>
            <a:r>
              <a:rPr lang="zh-CN" altLang="en-US" sz="2800" dirty="0">
                <a:solidFill>
                  <a:srgbClr val="000000"/>
                </a:solidFill>
                <a:latin typeface="微软雅黑" panose="020B0503020204020204" pitchFamily="34" charset="-122"/>
                <a:ea typeface="微软雅黑" panose="020B0503020204020204" pitchFamily="34" charset="-122"/>
                <a:sym typeface="+mn-ea"/>
              </a:rPr>
              <a:t>演示：通电螺线管的磁场</a:t>
            </a:r>
          </a:p>
        </p:txBody>
      </p:sp>
      <p:grpSp>
        <p:nvGrpSpPr>
          <p:cNvPr id="8" name="组合 7"/>
          <p:cNvGrpSpPr/>
          <p:nvPr/>
        </p:nvGrpSpPr>
        <p:grpSpPr>
          <a:xfrm>
            <a:off x="334900" y="2053937"/>
            <a:ext cx="295322" cy="210471"/>
            <a:chOff x="435463" y="1226414"/>
            <a:chExt cx="295380" cy="210512"/>
          </a:xfrm>
        </p:grpSpPr>
        <p:sp>
          <p:nvSpPr>
            <p:cNvPr id="9" name="矩形 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805" name="图片 33804"/>
          <p:cNvPicPr>
            <a:picLocks noChangeAspect="1"/>
          </p:cNvPicPr>
          <p:nvPr/>
        </p:nvPicPr>
        <p:blipFill>
          <a:blip r:embed="rId2"/>
          <a:stretch>
            <a:fillRect/>
          </a:stretch>
        </p:blipFill>
        <p:spPr>
          <a:xfrm>
            <a:off x="6825615" y="2610485"/>
            <a:ext cx="3809365" cy="2999740"/>
          </a:xfrm>
          <a:prstGeom prst="rect">
            <a:avLst/>
          </a:prstGeom>
          <a:noFill/>
          <a:ln w="9525">
            <a:noFill/>
          </a:ln>
        </p:spPr>
      </p:pic>
      <p:sp>
        <p:nvSpPr>
          <p:cNvPr id="11" name="文本框 10"/>
          <p:cNvSpPr txBox="1"/>
          <p:nvPr/>
        </p:nvSpPr>
        <p:spPr>
          <a:xfrm>
            <a:off x="851535" y="2740025"/>
            <a:ext cx="5645785" cy="2676525"/>
          </a:xfrm>
          <a:prstGeom prst="rect">
            <a:avLst/>
          </a:prstGeom>
          <a:noFill/>
        </p:spPr>
        <p:txBody>
          <a:bodyPr wrap="square" rtlCol="0" anchor="t">
            <a:spAutoFit/>
          </a:bodyPr>
          <a:lstStyle/>
          <a:p>
            <a:pPr>
              <a:lnSpc>
                <a:spcPct val="150000"/>
              </a:lnSpc>
            </a:pPr>
            <a:r>
              <a:rPr lang="zh-CN" altLang="en-US" sz="2800" b="1">
                <a:latin typeface="微软雅黑" panose="020B0503020204020204" pitchFamily="34" charset="-122"/>
                <a:ea typeface="微软雅黑" panose="020B0503020204020204" pitchFamily="34" charset="-122"/>
                <a:sym typeface="+mn-ea"/>
              </a:rPr>
              <a:t>实验结论：</a:t>
            </a:r>
            <a:endParaRPr lang="zh-CN" altLang="en-US" sz="2800" dirty="0">
              <a:solidFill>
                <a:srgbClr val="000000"/>
              </a:solidFill>
              <a:latin typeface="微软雅黑" panose="020B0503020204020204" pitchFamily="34" charset="-122"/>
              <a:ea typeface="微软雅黑" panose="020B0503020204020204" pitchFamily="34" charset="-122"/>
              <a:sym typeface="+mn-ea"/>
            </a:endParaRPr>
          </a:p>
          <a:p>
            <a:pPr>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sym typeface="+mn-ea"/>
              </a:rPr>
              <a:t>通电螺线管的磁场与条形磁铁相似，两极磁场强，中间磁场弱，且磁场方向与电流方向有关。</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3614420"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通电螺线管的磁场</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851535" y="1900555"/>
            <a:ext cx="5516880" cy="521970"/>
          </a:xfrm>
          <a:prstGeom prst="rect">
            <a:avLst/>
          </a:prstGeom>
          <a:noFill/>
        </p:spPr>
        <p:txBody>
          <a:bodyPr wrap="none" rtlCol="0" anchor="t">
            <a:spAutoFit/>
          </a:bodyPr>
          <a:lstStyle/>
          <a:p>
            <a:r>
              <a:rPr lang="zh-CN" altLang="en-US" sz="2800" dirty="0">
                <a:solidFill>
                  <a:srgbClr val="000000"/>
                </a:solidFill>
                <a:latin typeface="微软雅黑" panose="020B0503020204020204" pitchFamily="34" charset="-122"/>
                <a:ea typeface="微软雅黑" panose="020B0503020204020204" pitchFamily="34" charset="-122"/>
                <a:sym typeface="+mn-ea"/>
              </a:rPr>
              <a:t>演示：通电螺线管外部的磁场分布</a:t>
            </a:r>
          </a:p>
        </p:txBody>
      </p:sp>
      <p:grpSp>
        <p:nvGrpSpPr>
          <p:cNvPr id="8" name="组合 7"/>
          <p:cNvGrpSpPr/>
          <p:nvPr/>
        </p:nvGrpSpPr>
        <p:grpSpPr>
          <a:xfrm>
            <a:off x="334900" y="2053937"/>
            <a:ext cx="295322" cy="210471"/>
            <a:chOff x="435463" y="1226414"/>
            <a:chExt cx="295380" cy="210512"/>
          </a:xfrm>
        </p:grpSpPr>
        <p:sp>
          <p:nvSpPr>
            <p:cNvPr id="9" name="矩形 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实验20-5探究通电螺线管外部的磁场分布">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163570" y="2740025"/>
            <a:ext cx="5560060" cy="31686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video fullScrn="1">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3614420"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通电螺线管的磁场</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851535" y="1900555"/>
            <a:ext cx="5516880" cy="521970"/>
          </a:xfrm>
          <a:prstGeom prst="rect">
            <a:avLst/>
          </a:prstGeom>
          <a:noFill/>
        </p:spPr>
        <p:txBody>
          <a:bodyPr wrap="none" rtlCol="0" anchor="t">
            <a:spAutoFit/>
          </a:bodyPr>
          <a:lstStyle/>
          <a:p>
            <a:r>
              <a:rPr lang="zh-CN" altLang="en-US" sz="2800" dirty="0">
                <a:solidFill>
                  <a:srgbClr val="000000"/>
                </a:solidFill>
                <a:latin typeface="微软雅黑" panose="020B0503020204020204" pitchFamily="34" charset="-122"/>
                <a:ea typeface="微软雅黑" panose="020B0503020204020204" pitchFamily="34" charset="-122"/>
                <a:sym typeface="+mn-ea"/>
              </a:rPr>
              <a:t>演示：通电螺线管外部的磁场分布</a:t>
            </a:r>
          </a:p>
        </p:txBody>
      </p:sp>
      <p:grpSp>
        <p:nvGrpSpPr>
          <p:cNvPr id="8" name="组合 7"/>
          <p:cNvGrpSpPr/>
          <p:nvPr/>
        </p:nvGrpSpPr>
        <p:grpSpPr>
          <a:xfrm>
            <a:off x="334900" y="2053937"/>
            <a:ext cx="295322" cy="210471"/>
            <a:chOff x="435463" y="1226414"/>
            <a:chExt cx="295380" cy="210512"/>
          </a:xfrm>
        </p:grpSpPr>
        <p:sp>
          <p:nvSpPr>
            <p:cNvPr id="9" name="矩形 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882650" y="2731770"/>
            <a:ext cx="5156835" cy="2889885"/>
          </a:xfrm>
          <a:prstGeom prst="rect">
            <a:avLst/>
          </a:prstGeom>
        </p:spPr>
        <p:txBody>
          <a:bodyPr wrap="square">
            <a:spAutoFit/>
          </a:bodyPr>
          <a:lstStyle/>
          <a:p>
            <a:pPr indent="0" algn="just">
              <a:lnSpc>
                <a:spcPct val="130000"/>
              </a:lnSpc>
              <a:buFont typeface="Wingdings" panose="05000000000000000000" charset="0"/>
              <a:buNone/>
            </a:pPr>
            <a:r>
              <a:rPr lang="zh-CN" altLang="en-US" sz="2800" b="1">
                <a:solidFill>
                  <a:schemeClr val="tx1"/>
                </a:solidFill>
                <a:latin typeface="微软雅黑" panose="020B0503020204020204" pitchFamily="34" charset="-122"/>
                <a:ea typeface="微软雅黑" panose="020B0503020204020204" pitchFamily="34" charset="-122"/>
                <a:sym typeface="+mn-ea"/>
              </a:rPr>
              <a:t>实验结论：</a:t>
            </a:r>
          </a:p>
          <a:p>
            <a:pPr indent="0" algn="just">
              <a:lnSpc>
                <a:spcPct val="130000"/>
              </a:lnSpc>
              <a:buFont typeface="Wingdings" panose="05000000000000000000" charset="0"/>
              <a:buNone/>
            </a:pP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通电螺线管外部的磁场和条形磁体的磁场一样。</a:t>
            </a:r>
            <a:endPar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a:lnSpc>
                <a:spcPct val="130000"/>
              </a:lnSpc>
              <a:buFont typeface="Wingdings" panose="05000000000000000000" charset="0"/>
              <a:buNone/>
            </a:pP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通电螺线管两端的极性与其中的电流方向有关</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grpSp>
        <p:nvGrpSpPr>
          <p:cNvPr id="100" name="组合 99"/>
          <p:cNvGrpSpPr/>
          <p:nvPr/>
        </p:nvGrpSpPr>
        <p:grpSpPr>
          <a:xfrm>
            <a:off x="6396990" y="1844040"/>
            <a:ext cx="2677160" cy="1945640"/>
            <a:chOff x="10281" y="2490"/>
            <a:chExt cx="4216" cy="3064"/>
          </a:xfrm>
        </p:grpSpPr>
        <p:grpSp>
          <p:nvGrpSpPr>
            <p:cNvPr id="12" name="组合 29697"/>
            <p:cNvGrpSpPr/>
            <p:nvPr/>
          </p:nvGrpSpPr>
          <p:grpSpPr>
            <a:xfrm>
              <a:off x="10281" y="2490"/>
              <a:ext cx="4216" cy="2750"/>
              <a:chOff x="0" y="0"/>
              <a:chExt cx="2676843" cy="1704975"/>
            </a:xfrm>
          </p:grpSpPr>
          <p:sp>
            <p:nvSpPr>
              <p:cNvPr id="13" name="Rectangle 2"/>
              <p:cNvSpPr/>
              <p:nvPr/>
            </p:nvSpPr>
            <p:spPr>
              <a:xfrm>
                <a:off x="73025" y="230187"/>
                <a:ext cx="2557463" cy="674687"/>
              </a:xfrm>
              <a:prstGeom prst="rect">
                <a:avLst/>
              </a:prstGeom>
              <a:solidFill>
                <a:srgbClr val="BDD7EE"/>
              </a:solidFill>
              <a:ln w="9525" cap="flat" cmpd="sng">
                <a:solidFill>
                  <a:srgbClr val="4D4D4D"/>
                </a:solidFill>
                <a:prstDash val="solid"/>
                <a:miter/>
                <a:headEnd type="none" w="med" len="med"/>
                <a:tailEnd type="none" w="med" len="med"/>
              </a:ln>
            </p:spPr>
            <p:txBody>
              <a:bodyPr wrap="none" anchor="ctr"/>
              <a:lstStyle/>
              <a:p>
                <a:endParaRPr lang="zh-CN" altLang="en-US">
                  <a:latin typeface="Arial" panose="020B0604020202020204" pitchFamily="34" charset="0"/>
                </a:endParaRPr>
              </a:p>
            </p:txBody>
          </p:sp>
          <p:sp>
            <p:nvSpPr>
              <p:cNvPr id="14" name="Text Box 3"/>
              <p:cNvSpPr txBox="1"/>
              <p:nvPr/>
            </p:nvSpPr>
            <p:spPr>
              <a:xfrm>
                <a:off x="0" y="230187"/>
                <a:ext cx="513080" cy="629911"/>
              </a:xfrm>
              <a:prstGeom prst="rect">
                <a:avLst/>
              </a:prstGeom>
              <a:noFill/>
              <a:ln w="9525">
                <a:noFill/>
              </a:ln>
            </p:spPr>
            <p:txBody>
              <a:bodyPr wrap="square">
                <a:spAutoFit/>
              </a:bodyPr>
              <a:lstStyle/>
              <a:p>
                <a:r>
                  <a:rPr lang="en-US" altLang="zh-CN" sz="3600" b="1">
                    <a:solidFill>
                      <a:srgbClr val="FE970E"/>
                    </a:solidFill>
                    <a:effectLst>
                      <a:outerShdw blurRad="38100" dist="38100" dir="2700000">
                        <a:srgbClr val="C0C0C0"/>
                      </a:outerShdw>
                    </a:effectLst>
                    <a:latin typeface="Times New Roman" panose="02020603050405020304" charset="0"/>
                  </a:rPr>
                  <a:t>N</a:t>
                </a:r>
              </a:p>
            </p:txBody>
          </p:sp>
          <p:sp>
            <p:nvSpPr>
              <p:cNvPr id="16" name="Text Box 4"/>
              <p:cNvSpPr txBox="1"/>
              <p:nvPr/>
            </p:nvSpPr>
            <p:spPr>
              <a:xfrm>
                <a:off x="2239963" y="236537"/>
                <a:ext cx="436880" cy="629911"/>
              </a:xfrm>
              <a:prstGeom prst="rect">
                <a:avLst/>
              </a:prstGeom>
              <a:noFill/>
              <a:ln w="9525">
                <a:noFill/>
              </a:ln>
            </p:spPr>
            <p:txBody>
              <a:bodyPr wrap="square">
                <a:spAutoFit/>
              </a:bodyPr>
              <a:lstStyle/>
              <a:p>
                <a:r>
                  <a:rPr lang="en-US" altLang="zh-CN" sz="3600" b="1">
                    <a:solidFill>
                      <a:srgbClr val="036EB8"/>
                    </a:solidFill>
                    <a:effectLst>
                      <a:outerShdw blurRad="38100" dist="38100" dir="2700000">
                        <a:srgbClr val="C0C0C0"/>
                      </a:outerShdw>
                    </a:effectLst>
                    <a:latin typeface="Times New Roman" panose="02020603050405020304" charset="0"/>
                  </a:rPr>
                  <a:t>S</a:t>
                </a:r>
              </a:p>
            </p:txBody>
          </p:sp>
          <p:grpSp>
            <p:nvGrpSpPr>
              <p:cNvPr id="17" name="组合 29701"/>
              <p:cNvGrpSpPr/>
              <p:nvPr/>
            </p:nvGrpSpPr>
            <p:grpSpPr>
              <a:xfrm>
                <a:off x="381009" y="0"/>
                <a:ext cx="1865323" cy="1704975"/>
                <a:chOff x="0" y="0"/>
                <a:chExt cx="1175" cy="1074"/>
              </a:xfrm>
            </p:grpSpPr>
            <p:sp>
              <p:nvSpPr>
                <p:cNvPr id="18" name="Freeform 7"/>
                <p:cNvSpPr/>
                <p:nvPr/>
              </p:nvSpPr>
              <p:spPr>
                <a:xfrm>
                  <a:off x="15" y="0"/>
                  <a:ext cx="217" cy="726"/>
                </a:xfrm>
                <a:custGeom>
                  <a:avLst/>
                  <a:gdLst>
                    <a:gd name="txL" fmla="*/ 0 w 192"/>
                    <a:gd name="txT" fmla="*/ 0 h 496"/>
                    <a:gd name="txR" fmla="*/ 192 w 192"/>
                    <a:gd name="txB" fmla="*/ 496 h 496"/>
                  </a:gdLst>
                  <a:ahLst/>
                  <a:cxnLst>
                    <a:cxn ang="0">
                      <a:pos x="0" y="476"/>
                    </a:cxn>
                    <a:cxn ang="0">
                      <a:pos x="78" y="258"/>
                    </a:cxn>
                    <a:cxn ang="0">
                      <a:pos x="235" y="2020"/>
                    </a:cxn>
                    <a:cxn ang="0">
                      <a:pos x="313" y="1800"/>
                    </a:cxn>
                  </a:cxnLst>
                  <a:rect l="txL" t="txT" r="txR" b="txB"/>
                  <a:pathLst>
                    <a:path w="192" h="496">
                      <a:moveTo>
                        <a:pt x="0" y="104"/>
                      </a:moveTo>
                      <a:cubicBezTo>
                        <a:pt x="12" y="52"/>
                        <a:pt x="24" y="0"/>
                        <a:pt x="48" y="56"/>
                      </a:cubicBezTo>
                      <a:cubicBezTo>
                        <a:pt x="72" y="112"/>
                        <a:pt x="120" y="384"/>
                        <a:pt x="144" y="440"/>
                      </a:cubicBezTo>
                      <a:cubicBezTo>
                        <a:pt x="168" y="496"/>
                        <a:pt x="184" y="400"/>
                        <a:pt x="192" y="392"/>
                      </a:cubicBezTo>
                    </a:path>
                  </a:pathLst>
                </a:custGeom>
                <a:noFill/>
                <a:ln w="4762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19" name="Line 8"/>
                <p:cNvSpPr/>
                <p:nvPr/>
              </p:nvSpPr>
              <p:spPr>
                <a:xfrm flipH="1">
                  <a:off x="0" y="582"/>
                  <a:ext cx="0" cy="492"/>
                </a:xfrm>
                <a:prstGeom prst="line">
                  <a:avLst/>
                </a:prstGeom>
                <a:ln w="47625" cap="flat" cmpd="sng">
                  <a:solidFill>
                    <a:srgbClr val="292929"/>
                  </a:solidFill>
                  <a:prstDash val="solid"/>
                  <a:headEnd type="none" w="med" len="med"/>
                  <a:tailEnd type="none" w="med" len="med"/>
                </a:ln>
              </p:spPr>
              <p:txBody>
                <a:bodyPr/>
                <a:lstStyle/>
                <a:p>
                  <a:endParaRPr/>
                </a:p>
              </p:txBody>
            </p:sp>
            <p:sp>
              <p:nvSpPr>
                <p:cNvPr id="20" name="Freeform 9"/>
                <p:cNvSpPr/>
                <p:nvPr/>
              </p:nvSpPr>
              <p:spPr>
                <a:xfrm>
                  <a:off x="1066" y="32"/>
                  <a:ext cx="109" cy="1030"/>
                </a:xfrm>
                <a:custGeom>
                  <a:avLst/>
                  <a:gdLst>
                    <a:gd name="txL" fmla="*/ 0 w 104"/>
                    <a:gd name="txT" fmla="*/ 0 h 704"/>
                    <a:gd name="txR" fmla="*/ 104 w 104"/>
                    <a:gd name="txB" fmla="*/ 704 h 704"/>
                  </a:gdLst>
                  <a:ahLst/>
                  <a:cxnLst>
                    <a:cxn ang="0">
                      <a:pos x="0" y="366"/>
                    </a:cxn>
                    <a:cxn ang="0">
                      <a:pos x="58" y="148"/>
                    </a:cxn>
                    <a:cxn ang="0">
                      <a:pos x="116" y="1247"/>
                    </a:cxn>
                    <a:cxn ang="0">
                      <a:pos x="116" y="3226"/>
                    </a:cxn>
                  </a:cxnLst>
                  <a:rect l="txL" t="txT" r="txR" b="txB"/>
                  <a:pathLst>
                    <a:path w="104" h="704">
                      <a:moveTo>
                        <a:pt x="0" y="80"/>
                      </a:moveTo>
                      <a:cubicBezTo>
                        <a:pt x="16" y="40"/>
                        <a:pt x="32" y="0"/>
                        <a:pt x="48" y="32"/>
                      </a:cubicBezTo>
                      <a:cubicBezTo>
                        <a:pt x="64" y="64"/>
                        <a:pt x="88" y="160"/>
                        <a:pt x="96" y="272"/>
                      </a:cubicBezTo>
                      <a:cubicBezTo>
                        <a:pt x="104" y="384"/>
                        <a:pt x="96" y="632"/>
                        <a:pt x="96" y="704"/>
                      </a:cubicBezTo>
                    </a:path>
                  </a:pathLst>
                </a:custGeom>
                <a:noFill/>
                <a:ln w="4762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21" name="Freeform 10"/>
                <p:cNvSpPr/>
                <p:nvPr/>
              </p:nvSpPr>
              <p:spPr>
                <a:xfrm>
                  <a:off x="251" y="0"/>
                  <a:ext cx="217" cy="726"/>
                </a:xfrm>
                <a:custGeom>
                  <a:avLst/>
                  <a:gdLst>
                    <a:gd name="txL" fmla="*/ 0 w 192"/>
                    <a:gd name="txT" fmla="*/ 0 h 496"/>
                    <a:gd name="txR" fmla="*/ 192 w 192"/>
                    <a:gd name="txB" fmla="*/ 496 h 496"/>
                  </a:gdLst>
                  <a:ahLst/>
                  <a:cxnLst>
                    <a:cxn ang="0">
                      <a:pos x="0" y="476"/>
                    </a:cxn>
                    <a:cxn ang="0">
                      <a:pos x="78" y="258"/>
                    </a:cxn>
                    <a:cxn ang="0">
                      <a:pos x="235" y="2020"/>
                    </a:cxn>
                    <a:cxn ang="0">
                      <a:pos x="313" y="1800"/>
                    </a:cxn>
                  </a:cxnLst>
                  <a:rect l="txL" t="txT" r="txR" b="txB"/>
                  <a:pathLst>
                    <a:path w="192" h="496">
                      <a:moveTo>
                        <a:pt x="0" y="104"/>
                      </a:moveTo>
                      <a:cubicBezTo>
                        <a:pt x="12" y="52"/>
                        <a:pt x="24" y="0"/>
                        <a:pt x="48" y="56"/>
                      </a:cubicBezTo>
                      <a:cubicBezTo>
                        <a:pt x="72" y="112"/>
                        <a:pt x="120" y="384"/>
                        <a:pt x="144" y="440"/>
                      </a:cubicBezTo>
                      <a:cubicBezTo>
                        <a:pt x="168" y="496"/>
                        <a:pt x="184" y="400"/>
                        <a:pt x="192" y="392"/>
                      </a:cubicBezTo>
                    </a:path>
                  </a:pathLst>
                </a:custGeom>
                <a:noFill/>
                <a:ln w="4762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22" name="Freeform 11"/>
                <p:cNvSpPr/>
                <p:nvPr/>
              </p:nvSpPr>
              <p:spPr>
                <a:xfrm>
                  <a:off x="514" y="0"/>
                  <a:ext cx="217" cy="726"/>
                </a:xfrm>
                <a:custGeom>
                  <a:avLst/>
                  <a:gdLst>
                    <a:gd name="txL" fmla="*/ 0 w 192"/>
                    <a:gd name="txT" fmla="*/ 0 h 496"/>
                    <a:gd name="txR" fmla="*/ 192 w 192"/>
                    <a:gd name="txB" fmla="*/ 496 h 496"/>
                  </a:gdLst>
                  <a:ahLst/>
                  <a:cxnLst>
                    <a:cxn ang="0">
                      <a:pos x="0" y="476"/>
                    </a:cxn>
                    <a:cxn ang="0">
                      <a:pos x="78" y="258"/>
                    </a:cxn>
                    <a:cxn ang="0">
                      <a:pos x="235" y="2020"/>
                    </a:cxn>
                    <a:cxn ang="0">
                      <a:pos x="313" y="1800"/>
                    </a:cxn>
                  </a:cxnLst>
                  <a:rect l="txL" t="txT" r="txR" b="txB"/>
                  <a:pathLst>
                    <a:path w="192" h="496">
                      <a:moveTo>
                        <a:pt x="0" y="104"/>
                      </a:moveTo>
                      <a:cubicBezTo>
                        <a:pt x="12" y="52"/>
                        <a:pt x="24" y="0"/>
                        <a:pt x="48" y="56"/>
                      </a:cubicBezTo>
                      <a:cubicBezTo>
                        <a:pt x="72" y="112"/>
                        <a:pt x="120" y="384"/>
                        <a:pt x="144" y="440"/>
                      </a:cubicBezTo>
                      <a:cubicBezTo>
                        <a:pt x="168" y="496"/>
                        <a:pt x="184" y="400"/>
                        <a:pt x="192" y="392"/>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23" name="Freeform 12"/>
                <p:cNvSpPr/>
                <p:nvPr/>
              </p:nvSpPr>
              <p:spPr>
                <a:xfrm>
                  <a:off x="786" y="0"/>
                  <a:ext cx="217" cy="726"/>
                </a:xfrm>
                <a:custGeom>
                  <a:avLst/>
                  <a:gdLst>
                    <a:gd name="txL" fmla="*/ 0 w 192"/>
                    <a:gd name="txT" fmla="*/ 0 h 496"/>
                    <a:gd name="txR" fmla="*/ 192 w 192"/>
                    <a:gd name="txB" fmla="*/ 496 h 496"/>
                  </a:gdLst>
                  <a:ahLst/>
                  <a:cxnLst>
                    <a:cxn ang="0">
                      <a:pos x="0" y="476"/>
                    </a:cxn>
                    <a:cxn ang="0">
                      <a:pos x="78" y="258"/>
                    </a:cxn>
                    <a:cxn ang="0">
                      <a:pos x="235" y="2020"/>
                    </a:cxn>
                    <a:cxn ang="0">
                      <a:pos x="313" y="1800"/>
                    </a:cxn>
                  </a:cxnLst>
                  <a:rect l="txL" t="txT" r="txR" b="txB"/>
                  <a:pathLst>
                    <a:path w="192" h="496">
                      <a:moveTo>
                        <a:pt x="0" y="104"/>
                      </a:moveTo>
                      <a:cubicBezTo>
                        <a:pt x="12" y="52"/>
                        <a:pt x="24" y="0"/>
                        <a:pt x="48" y="56"/>
                      </a:cubicBezTo>
                      <a:cubicBezTo>
                        <a:pt x="72" y="112"/>
                        <a:pt x="120" y="384"/>
                        <a:pt x="144" y="440"/>
                      </a:cubicBezTo>
                      <a:cubicBezTo>
                        <a:pt x="168" y="496"/>
                        <a:pt x="184" y="400"/>
                        <a:pt x="192" y="392"/>
                      </a:cubicBezTo>
                    </a:path>
                  </a:pathLst>
                </a:custGeom>
                <a:noFill/>
                <a:ln w="4762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grpSp>
          <p:sp>
            <p:nvSpPr>
              <p:cNvPr id="27" name="Line 13"/>
              <p:cNvSpPr/>
              <p:nvPr/>
            </p:nvSpPr>
            <p:spPr>
              <a:xfrm flipH="1" flipV="1">
                <a:off x="2246313" y="1238250"/>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29" name="Line 14"/>
              <p:cNvSpPr/>
              <p:nvPr/>
            </p:nvSpPr>
            <p:spPr>
              <a:xfrm flipH="1">
                <a:off x="388938" y="1252537"/>
                <a:ext cx="0" cy="287337"/>
              </a:xfrm>
              <a:prstGeom prst="line">
                <a:avLst/>
              </a:prstGeom>
              <a:ln w="69850" cap="flat" cmpd="sng">
                <a:solidFill>
                  <a:srgbClr val="FF0000"/>
                </a:solidFill>
                <a:prstDash val="solid"/>
                <a:headEnd type="none" w="med" len="med"/>
                <a:tailEnd type="stealth" w="med" len="med"/>
              </a:ln>
            </p:spPr>
            <p:txBody>
              <a:bodyPr/>
              <a:lstStyle/>
              <a:p>
                <a:endParaRPr/>
              </a:p>
            </p:txBody>
          </p:sp>
          <p:grpSp>
            <p:nvGrpSpPr>
              <p:cNvPr id="30" name="组合 29710"/>
              <p:cNvGrpSpPr/>
              <p:nvPr/>
            </p:nvGrpSpPr>
            <p:grpSpPr>
              <a:xfrm>
                <a:off x="598468" y="474667"/>
                <a:ext cx="1643074" cy="288925"/>
                <a:chOff x="0" y="0"/>
                <a:chExt cx="1643074" cy="288925"/>
              </a:xfrm>
            </p:grpSpPr>
            <p:sp>
              <p:nvSpPr>
                <p:cNvPr id="33" name="Line 13"/>
                <p:cNvSpPr/>
                <p:nvPr/>
              </p:nvSpPr>
              <p:spPr>
                <a:xfrm flipH="1" flipV="1">
                  <a:off x="0" y="0"/>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34" name="Line 13"/>
                <p:cNvSpPr/>
                <p:nvPr/>
              </p:nvSpPr>
              <p:spPr>
                <a:xfrm flipH="1" flipV="1">
                  <a:off x="357190" y="0"/>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35" name="Line 13"/>
                <p:cNvSpPr/>
                <p:nvPr/>
              </p:nvSpPr>
              <p:spPr>
                <a:xfrm flipH="1" flipV="1">
                  <a:off x="785818" y="0"/>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36" name="Line 13"/>
                <p:cNvSpPr/>
                <p:nvPr/>
              </p:nvSpPr>
              <p:spPr>
                <a:xfrm flipH="1" flipV="1">
                  <a:off x="1214446" y="0"/>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37" name="Line 13"/>
                <p:cNvSpPr/>
                <p:nvPr/>
              </p:nvSpPr>
              <p:spPr>
                <a:xfrm flipH="1" flipV="1">
                  <a:off x="1643074" y="0"/>
                  <a:ext cx="0" cy="288925"/>
                </a:xfrm>
                <a:prstGeom prst="line">
                  <a:avLst/>
                </a:prstGeom>
                <a:ln w="69850" cap="flat" cmpd="sng">
                  <a:solidFill>
                    <a:srgbClr val="FF0000"/>
                  </a:solidFill>
                  <a:prstDash val="solid"/>
                  <a:headEnd type="none" w="med" len="med"/>
                  <a:tailEnd type="stealth" w="med" len="med"/>
                </a:ln>
              </p:spPr>
              <p:txBody>
                <a:bodyPr/>
                <a:lstStyle/>
                <a:p>
                  <a:endParaRPr/>
                </a:p>
              </p:txBody>
            </p:sp>
          </p:grpSp>
        </p:grpSp>
        <p:sp>
          <p:nvSpPr>
            <p:cNvPr id="95" name="文本框 94"/>
            <p:cNvSpPr txBox="1"/>
            <p:nvPr/>
          </p:nvSpPr>
          <p:spPr>
            <a:xfrm>
              <a:off x="12045" y="4974"/>
              <a:ext cx="664" cy="580"/>
            </a:xfrm>
            <a:prstGeom prst="rect">
              <a:avLst/>
            </a:prstGeom>
            <a:noFill/>
          </p:spPr>
          <p:txBody>
            <a:bodyPr wrap="square" rtlCol="0">
              <a:spAutoFit/>
            </a:bodyPr>
            <a:lstStyle/>
            <a:p>
              <a:r>
                <a:rPr lang="zh-CN" altLang="en-US"/>
                <a:t>甲</a:t>
              </a:r>
            </a:p>
          </p:txBody>
        </p:sp>
      </p:grpSp>
      <p:grpSp>
        <p:nvGrpSpPr>
          <p:cNvPr id="99" name="组合 98"/>
          <p:cNvGrpSpPr/>
          <p:nvPr/>
        </p:nvGrpSpPr>
        <p:grpSpPr>
          <a:xfrm>
            <a:off x="9142095" y="1843405"/>
            <a:ext cx="2654300" cy="1951355"/>
            <a:chOff x="8977" y="7643"/>
            <a:chExt cx="4180" cy="3073"/>
          </a:xfrm>
        </p:grpSpPr>
        <p:grpSp>
          <p:nvGrpSpPr>
            <p:cNvPr id="76" name="组合 29754"/>
            <p:cNvGrpSpPr/>
            <p:nvPr/>
          </p:nvGrpSpPr>
          <p:grpSpPr>
            <a:xfrm>
              <a:off x="8977" y="7643"/>
              <a:ext cx="4180" cy="2750"/>
              <a:chOff x="0" y="0"/>
              <a:chExt cx="2654617" cy="1704975"/>
            </a:xfrm>
          </p:grpSpPr>
          <p:sp>
            <p:nvSpPr>
              <p:cNvPr id="77" name="Rectangle 15"/>
              <p:cNvSpPr/>
              <p:nvPr/>
            </p:nvSpPr>
            <p:spPr>
              <a:xfrm>
                <a:off x="22225" y="230160"/>
                <a:ext cx="2557463" cy="674687"/>
              </a:xfrm>
              <a:prstGeom prst="rect">
                <a:avLst/>
              </a:prstGeom>
              <a:solidFill>
                <a:srgbClr val="BDD7EE"/>
              </a:solidFill>
              <a:ln w="9525" cap="flat" cmpd="sng">
                <a:solidFill>
                  <a:srgbClr val="4D4D4D"/>
                </a:solidFill>
                <a:prstDash val="solid"/>
                <a:miter/>
                <a:headEnd type="none" w="med" len="med"/>
                <a:tailEnd type="none" w="med" len="med"/>
              </a:ln>
            </p:spPr>
            <p:txBody>
              <a:bodyPr wrap="none" anchor="ctr"/>
              <a:lstStyle/>
              <a:p>
                <a:endParaRPr lang="zh-CN" altLang="en-US">
                  <a:latin typeface="Arial" panose="020B0604020202020204" pitchFamily="34" charset="0"/>
                </a:endParaRPr>
              </a:p>
            </p:txBody>
          </p:sp>
          <p:sp>
            <p:nvSpPr>
              <p:cNvPr id="78" name="Text Box 16"/>
              <p:cNvSpPr txBox="1"/>
              <p:nvPr/>
            </p:nvSpPr>
            <p:spPr>
              <a:xfrm>
                <a:off x="2141537" y="230188"/>
                <a:ext cx="513080" cy="629911"/>
              </a:xfrm>
              <a:prstGeom prst="rect">
                <a:avLst/>
              </a:prstGeom>
              <a:noFill/>
              <a:ln w="9525">
                <a:noFill/>
              </a:ln>
            </p:spPr>
            <p:txBody>
              <a:bodyPr wrap="square">
                <a:spAutoFit/>
              </a:bodyPr>
              <a:lstStyle/>
              <a:p>
                <a:r>
                  <a:rPr lang="en-US" altLang="zh-CN" sz="3600" b="1">
                    <a:solidFill>
                      <a:srgbClr val="FE970E"/>
                    </a:solidFill>
                    <a:effectLst>
                      <a:outerShdw blurRad="38100" dist="38100" dir="2700000">
                        <a:srgbClr val="C0C0C0"/>
                      </a:outerShdw>
                    </a:effectLst>
                    <a:latin typeface="Times New Roman" panose="02020603050405020304" charset="0"/>
                  </a:rPr>
                  <a:t>N</a:t>
                </a:r>
              </a:p>
            </p:txBody>
          </p:sp>
          <p:sp>
            <p:nvSpPr>
              <p:cNvPr id="79" name="Text Box 17"/>
              <p:cNvSpPr txBox="1"/>
              <p:nvPr/>
            </p:nvSpPr>
            <p:spPr>
              <a:xfrm>
                <a:off x="0" y="230188"/>
                <a:ext cx="436880" cy="629911"/>
              </a:xfrm>
              <a:prstGeom prst="rect">
                <a:avLst/>
              </a:prstGeom>
              <a:noFill/>
              <a:ln w="9525">
                <a:noFill/>
              </a:ln>
            </p:spPr>
            <p:txBody>
              <a:bodyPr wrap="square">
                <a:spAutoFit/>
              </a:bodyPr>
              <a:lstStyle/>
              <a:p>
                <a:r>
                  <a:rPr lang="en-US" altLang="zh-CN" sz="3600" b="1">
                    <a:solidFill>
                      <a:srgbClr val="036EB8"/>
                    </a:solidFill>
                    <a:effectLst>
                      <a:outerShdw blurRad="38100" dist="38100" dir="2700000">
                        <a:srgbClr val="C0C0C0"/>
                      </a:outerShdw>
                    </a:effectLst>
                    <a:latin typeface="Times New Roman" panose="02020603050405020304" charset="0"/>
                  </a:rPr>
                  <a:t>S</a:t>
                </a:r>
              </a:p>
            </p:txBody>
          </p:sp>
          <p:grpSp>
            <p:nvGrpSpPr>
              <p:cNvPr id="80" name="组合 29758"/>
              <p:cNvGrpSpPr/>
              <p:nvPr/>
            </p:nvGrpSpPr>
            <p:grpSpPr>
              <a:xfrm>
                <a:off x="344496" y="0"/>
                <a:ext cx="1865323" cy="1704975"/>
                <a:chOff x="0" y="0"/>
                <a:chExt cx="1175" cy="1074"/>
              </a:xfrm>
            </p:grpSpPr>
            <p:sp>
              <p:nvSpPr>
                <p:cNvPr id="81" name="Freeform 19"/>
                <p:cNvSpPr/>
                <p:nvPr/>
              </p:nvSpPr>
              <p:spPr>
                <a:xfrm>
                  <a:off x="15" y="0"/>
                  <a:ext cx="217" cy="726"/>
                </a:xfrm>
                <a:custGeom>
                  <a:avLst/>
                  <a:gdLst>
                    <a:gd name="txL" fmla="*/ 0 w 192"/>
                    <a:gd name="txT" fmla="*/ 0 h 496"/>
                    <a:gd name="txR" fmla="*/ 192 w 192"/>
                    <a:gd name="txB" fmla="*/ 496 h 496"/>
                  </a:gdLst>
                  <a:ahLst/>
                  <a:cxnLst>
                    <a:cxn ang="0">
                      <a:pos x="0" y="476"/>
                    </a:cxn>
                    <a:cxn ang="0">
                      <a:pos x="78" y="258"/>
                    </a:cxn>
                    <a:cxn ang="0">
                      <a:pos x="235" y="2020"/>
                    </a:cxn>
                    <a:cxn ang="0">
                      <a:pos x="313" y="1800"/>
                    </a:cxn>
                  </a:cxnLst>
                  <a:rect l="txL" t="txT" r="txR" b="txB"/>
                  <a:pathLst>
                    <a:path w="192" h="496">
                      <a:moveTo>
                        <a:pt x="0" y="104"/>
                      </a:moveTo>
                      <a:cubicBezTo>
                        <a:pt x="12" y="52"/>
                        <a:pt x="24" y="0"/>
                        <a:pt x="48" y="56"/>
                      </a:cubicBezTo>
                      <a:cubicBezTo>
                        <a:pt x="72" y="112"/>
                        <a:pt x="120" y="384"/>
                        <a:pt x="144" y="440"/>
                      </a:cubicBezTo>
                      <a:cubicBezTo>
                        <a:pt x="168" y="496"/>
                        <a:pt x="184" y="400"/>
                        <a:pt x="192" y="392"/>
                      </a:cubicBezTo>
                    </a:path>
                  </a:pathLst>
                </a:custGeom>
                <a:noFill/>
                <a:ln w="4762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82" name="Line 20"/>
                <p:cNvSpPr/>
                <p:nvPr/>
              </p:nvSpPr>
              <p:spPr>
                <a:xfrm flipH="1">
                  <a:off x="0" y="582"/>
                  <a:ext cx="0" cy="492"/>
                </a:xfrm>
                <a:prstGeom prst="line">
                  <a:avLst/>
                </a:prstGeom>
                <a:ln w="47625" cap="flat" cmpd="sng">
                  <a:solidFill>
                    <a:srgbClr val="292929"/>
                  </a:solidFill>
                  <a:prstDash val="solid"/>
                  <a:headEnd type="none" w="med" len="med"/>
                  <a:tailEnd type="none" w="med" len="med"/>
                </a:ln>
              </p:spPr>
              <p:txBody>
                <a:bodyPr/>
                <a:lstStyle/>
                <a:p>
                  <a:endParaRPr/>
                </a:p>
              </p:txBody>
            </p:sp>
            <p:sp>
              <p:nvSpPr>
                <p:cNvPr id="83" name="Freeform 21"/>
                <p:cNvSpPr/>
                <p:nvPr/>
              </p:nvSpPr>
              <p:spPr>
                <a:xfrm>
                  <a:off x="1066" y="32"/>
                  <a:ext cx="109" cy="1030"/>
                </a:xfrm>
                <a:custGeom>
                  <a:avLst/>
                  <a:gdLst>
                    <a:gd name="txL" fmla="*/ 0 w 104"/>
                    <a:gd name="txT" fmla="*/ 0 h 704"/>
                    <a:gd name="txR" fmla="*/ 104 w 104"/>
                    <a:gd name="txB" fmla="*/ 704 h 704"/>
                  </a:gdLst>
                  <a:ahLst/>
                  <a:cxnLst>
                    <a:cxn ang="0">
                      <a:pos x="0" y="366"/>
                    </a:cxn>
                    <a:cxn ang="0">
                      <a:pos x="58" y="148"/>
                    </a:cxn>
                    <a:cxn ang="0">
                      <a:pos x="116" y="1247"/>
                    </a:cxn>
                    <a:cxn ang="0">
                      <a:pos x="116" y="3226"/>
                    </a:cxn>
                  </a:cxnLst>
                  <a:rect l="txL" t="txT" r="txR" b="txB"/>
                  <a:pathLst>
                    <a:path w="104" h="704">
                      <a:moveTo>
                        <a:pt x="0" y="80"/>
                      </a:moveTo>
                      <a:cubicBezTo>
                        <a:pt x="16" y="40"/>
                        <a:pt x="32" y="0"/>
                        <a:pt x="48" y="32"/>
                      </a:cubicBezTo>
                      <a:cubicBezTo>
                        <a:pt x="64" y="64"/>
                        <a:pt x="88" y="160"/>
                        <a:pt x="96" y="272"/>
                      </a:cubicBezTo>
                      <a:cubicBezTo>
                        <a:pt x="104" y="384"/>
                        <a:pt x="96" y="632"/>
                        <a:pt x="96" y="704"/>
                      </a:cubicBezTo>
                    </a:path>
                  </a:pathLst>
                </a:custGeom>
                <a:noFill/>
                <a:ln w="4762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84" name="Freeform 22"/>
                <p:cNvSpPr/>
                <p:nvPr/>
              </p:nvSpPr>
              <p:spPr>
                <a:xfrm>
                  <a:off x="251" y="0"/>
                  <a:ext cx="217" cy="726"/>
                </a:xfrm>
                <a:custGeom>
                  <a:avLst/>
                  <a:gdLst>
                    <a:gd name="txL" fmla="*/ 0 w 192"/>
                    <a:gd name="txT" fmla="*/ 0 h 496"/>
                    <a:gd name="txR" fmla="*/ 192 w 192"/>
                    <a:gd name="txB" fmla="*/ 496 h 496"/>
                  </a:gdLst>
                  <a:ahLst/>
                  <a:cxnLst>
                    <a:cxn ang="0">
                      <a:pos x="0" y="476"/>
                    </a:cxn>
                    <a:cxn ang="0">
                      <a:pos x="78" y="258"/>
                    </a:cxn>
                    <a:cxn ang="0">
                      <a:pos x="235" y="2020"/>
                    </a:cxn>
                    <a:cxn ang="0">
                      <a:pos x="313" y="1800"/>
                    </a:cxn>
                  </a:cxnLst>
                  <a:rect l="txL" t="txT" r="txR" b="txB"/>
                  <a:pathLst>
                    <a:path w="192" h="496">
                      <a:moveTo>
                        <a:pt x="0" y="104"/>
                      </a:moveTo>
                      <a:cubicBezTo>
                        <a:pt x="12" y="52"/>
                        <a:pt x="24" y="0"/>
                        <a:pt x="48" y="56"/>
                      </a:cubicBezTo>
                      <a:cubicBezTo>
                        <a:pt x="72" y="112"/>
                        <a:pt x="120" y="384"/>
                        <a:pt x="144" y="440"/>
                      </a:cubicBezTo>
                      <a:cubicBezTo>
                        <a:pt x="168" y="496"/>
                        <a:pt x="184" y="400"/>
                        <a:pt x="192" y="392"/>
                      </a:cubicBezTo>
                    </a:path>
                  </a:pathLst>
                </a:custGeom>
                <a:noFill/>
                <a:ln w="4762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85" name="Freeform 23"/>
                <p:cNvSpPr/>
                <p:nvPr/>
              </p:nvSpPr>
              <p:spPr>
                <a:xfrm>
                  <a:off x="514" y="0"/>
                  <a:ext cx="217" cy="726"/>
                </a:xfrm>
                <a:custGeom>
                  <a:avLst/>
                  <a:gdLst>
                    <a:gd name="txL" fmla="*/ 0 w 192"/>
                    <a:gd name="txT" fmla="*/ 0 h 496"/>
                    <a:gd name="txR" fmla="*/ 192 w 192"/>
                    <a:gd name="txB" fmla="*/ 496 h 496"/>
                  </a:gdLst>
                  <a:ahLst/>
                  <a:cxnLst>
                    <a:cxn ang="0">
                      <a:pos x="0" y="476"/>
                    </a:cxn>
                    <a:cxn ang="0">
                      <a:pos x="78" y="258"/>
                    </a:cxn>
                    <a:cxn ang="0">
                      <a:pos x="235" y="2020"/>
                    </a:cxn>
                    <a:cxn ang="0">
                      <a:pos x="313" y="1800"/>
                    </a:cxn>
                  </a:cxnLst>
                  <a:rect l="txL" t="txT" r="txR" b="txB"/>
                  <a:pathLst>
                    <a:path w="192" h="496">
                      <a:moveTo>
                        <a:pt x="0" y="104"/>
                      </a:moveTo>
                      <a:cubicBezTo>
                        <a:pt x="12" y="52"/>
                        <a:pt x="24" y="0"/>
                        <a:pt x="48" y="56"/>
                      </a:cubicBezTo>
                      <a:cubicBezTo>
                        <a:pt x="72" y="112"/>
                        <a:pt x="120" y="384"/>
                        <a:pt x="144" y="440"/>
                      </a:cubicBezTo>
                      <a:cubicBezTo>
                        <a:pt x="168" y="496"/>
                        <a:pt x="184" y="400"/>
                        <a:pt x="192" y="392"/>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86" name="Freeform 24"/>
                <p:cNvSpPr/>
                <p:nvPr/>
              </p:nvSpPr>
              <p:spPr>
                <a:xfrm>
                  <a:off x="786" y="0"/>
                  <a:ext cx="217" cy="726"/>
                </a:xfrm>
                <a:custGeom>
                  <a:avLst/>
                  <a:gdLst>
                    <a:gd name="txL" fmla="*/ 0 w 192"/>
                    <a:gd name="txT" fmla="*/ 0 h 496"/>
                    <a:gd name="txR" fmla="*/ 192 w 192"/>
                    <a:gd name="txB" fmla="*/ 496 h 496"/>
                  </a:gdLst>
                  <a:ahLst/>
                  <a:cxnLst>
                    <a:cxn ang="0">
                      <a:pos x="0" y="476"/>
                    </a:cxn>
                    <a:cxn ang="0">
                      <a:pos x="78" y="258"/>
                    </a:cxn>
                    <a:cxn ang="0">
                      <a:pos x="235" y="2020"/>
                    </a:cxn>
                    <a:cxn ang="0">
                      <a:pos x="313" y="1800"/>
                    </a:cxn>
                  </a:cxnLst>
                  <a:rect l="txL" t="txT" r="txR" b="txB"/>
                  <a:pathLst>
                    <a:path w="192" h="496">
                      <a:moveTo>
                        <a:pt x="0" y="104"/>
                      </a:moveTo>
                      <a:cubicBezTo>
                        <a:pt x="12" y="52"/>
                        <a:pt x="24" y="0"/>
                        <a:pt x="48" y="56"/>
                      </a:cubicBezTo>
                      <a:cubicBezTo>
                        <a:pt x="72" y="112"/>
                        <a:pt x="120" y="384"/>
                        <a:pt x="144" y="440"/>
                      </a:cubicBezTo>
                      <a:cubicBezTo>
                        <a:pt x="168" y="496"/>
                        <a:pt x="184" y="400"/>
                        <a:pt x="192" y="392"/>
                      </a:cubicBezTo>
                    </a:path>
                  </a:pathLst>
                </a:custGeom>
                <a:noFill/>
                <a:ln w="4762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grpSp>
          <p:sp>
            <p:nvSpPr>
              <p:cNvPr id="87" name="Line 25"/>
              <p:cNvSpPr/>
              <p:nvPr/>
            </p:nvSpPr>
            <p:spPr>
              <a:xfrm flipH="1" flipV="1">
                <a:off x="352425" y="1238250"/>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88" name="Line 26"/>
              <p:cNvSpPr/>
              <p:nvPr/>
            </p:nvSpPr>
            <p:spPr>
              <a:xfrm flipH="1">
                <a:off x="2195512" y="1252538"/>
                <a:ext cx="0" cy="287337"/>
              </a:xfrm>
              <a:prstGeom prst="line">
                <a:avLst/>
              </a:prstGeom>
              <a:ln w="69850" cap="flat" cmpd="sng">
                <a:solidFill>
                  <a:srgbClr val="FF0000"/>
                </a:solidFill>
                <a:prstDash val="solid"/>
                <a:headEnd type="none" w="med" len="med"/>
                <a:tailEnd type="stealth" w="med" len="med"/>
              </a:ln>
            </p:spPr>
            <p:txBody>
              <a:bodyPr/>
              <a:lstStyle/>
              <a:p>
                <a:endParaRPr/>
              </a:p>
            </p:txBody>
          </p:sp>
          <p:grpSp>
            <p:nvGrpSpPr>
              <p:cNvPr id="89" name="组合 29767"/>
              <p:cNvGrpSpPr/>
              <p:nvPr/>
            </p:nvGrpSpPr>
            <p:grpSpPr>
              <a:xfrm>
                <a:off x="546559" y="502790"/>
                <a:ext cx="1657588" cy="316365"/>
                <a:chOff x="0" y="0"/>
                <a:chExt cx="1657588" cy="316365"/>
              </a:xfrm>
            </p:grpSpPr>
            <p:sp>
              <p:nvSpPr>
                <p:cNvPr id="90" name="Line 26"/>
                <p:cNvSpPr/>
                <p:nvPr/>
              </p:nvSpPr>
              <p:spPr>
                <a:xfrm flipH="1">
                  <a:off x="0" y="0"/>
                  <a:ext cx="0" cy="287337"/>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91" name="Line 26"/>
                <p:cNvSpPr/>
                <p:nvPr/>
              </p:nvSpPr>
              <p:spPr>
                <a:xfrm flipH="1">
                  <a:off x="385086" y="1132"/>
                  <a:ext cx="0" cy="287337"/>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92" name="Line 26"/>
                <p:cNvSpPr/>
                <p:nvPr/>
              </p:nvSpPr>
              <p:spPr>
                <a:xfrm flipH="1">
                  <a:off x="800332" y="1132"/>
                  <a:ext cx="0" cy="287337"/>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93" name="Line 26"/>
                <p:cNvSpPr/>
                <p:nvPr/>
              </p:nvSpPr>
              <p:spPr>
                <a:xfrm flipH="1">
                  <a:off x="1228960" y="14514"/>
                  <a:ext cx="0" cy="287337"/>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94" name="Line 26"/>
                <p:cNvSpPr/>
                <p:nvPr/>
              </p:nvSpPr>
              <p:spPr>
                <a:xfrm flipH="1">
                  <a:off x="1657588" y="29028"/>
                  <a:ext cx="0" cy="287337"/>
                </a:xfrm>
                <a:prstGeom prst="line">
                  <a:avLst/>
                </a:prstGeom>
                <a:ln w="69850" cap="flat" cmpd="sng">
                  <a:solidFill>
                    <a:srgbClr val="FF0000"/>
                  </a:solidFill>
                  <a:prstDash val="solid"/>
                  <a:headEnd type="none" w="med" len="med"/>
                  <a:tailEnd type="stealth" w="med" len="med"/>
                </a:ln>
              </p:spPr>
              <p:txBody>
                <a:bodyPr/>
                <a:lstStyle/>
                <a:p>
                  <a:endParaRPr/>
                </a:p>
              </p:txBody>
            </p:sp>
          </p:grpSp>
        </p:grpSp>
        <p:sp>
          <p:nvSpPr>
            <p:cNvPr id="96" name="文本框 95"/>
            <p:cNvSpPr txBox="1"/>
            <p:nvPr/>
          </p:nvSpPr>
          <p:spPr>
            <a:xfrm>
              <a:off x="10683" y="10136"/>
              <a:ext cx="664" cy="580"/>
            </a:xfrm>
            <a:prstGeom prst="rect">
              <a:avLst/>
            </a:prstGeom>
            <a:noFill/>
          </p:spPr>
          <p:txBody>
            <a:bodyPr wrap="square" rtlCol="0">
              <a:spAutoFit/>
            </a:bodyPr>
            <a:lstStyle/>
            <a:p>
              <a:r>
                <a:rPr lang="zh-CN" altLang="en-US"/>
                <a:t>乙</a:t>
              </a:r>
            </a:p>
          </p:txBody>
        </p:sp>
      </p:grpSp>
      <p:grpSp>
        <p:nvGrpSpPr>
          <p:cNvPr id="101" name="组合 100"/>
          <p:cNvGrpSpPr/>
          <p:nvPr/>
        </p:nvGrpSpPr>
        <p:grpSpPr>
          <a:xfrm>
            <a:off x="6360795" y="4086225"/>
            <a:ext cx="2705735" cy="1668780"/>
            <a:chOff x="2952" y="10424"/>
            <a:chExt cx="4261" cy="2628"/>
          </a:xfrm>
        </p:grpSpPr>
        <p:grpSp>
          <p:nvGrpSpPr>
            <p:cNvPr id="57" name="组合 29735"/>
            <p:cNvGrpSpPr/>
            <p:nvPr/>
          </p:nvGrpSpPr>
          <p:grpSpPr>
            <a:xfrm>
              <a:off x="2952" y="10424"/>
              <a:ext cx="4261" cy="2605"/>
              <a:chOff x="0" y="0"/>
              <a:chExt cx="2705870" cy="1614487"/>
            </a:xfrm>
          </p:grpSpPr>
          <p:sp>
            <p:nvSpPr>
              <p:cNvPr id="58" name="Rectangle 27"/>
              <p:cNvSpPr/>
              <p:nvPr/>
            </p:nvSpPr>
            <p:spPr>
              <a:xfrm>
                <a:off x="105228" y="244475"/>
                <a:ext cx="2557463" cy="674687"/>
              </a:xfrm>
              <a:prstGeom prst="rect">
                <a:avLst/>
              </a:prstGeom>
              <a:solidFill>
                <a:srgbClr val="BDD7EE"/>
              </a:solidFill>
              <a:ln w="9525" cap="flat" cmpd="sng">
                <a:solidFill>
                  <a:srgbClr val="4D4D4D"/>
                </a:solidFill>
                <a:prstDash val="solid"/>
                <a:miter/>
                <a:headEnd type="none" w="med" len="med"/>
                <a:tailEnd type="none" w="med" len="med"/>
              </a:ln>
            </p:spPr>
            <p:txBody>
              <a:bodyPr wrap="none" anchor="ctr"/>
              <a:lstStyle/>
              <a:p>
                <a:endParaRPr lang="zh-CN" altLang="en-US">
                  <a:solidFill>
                    <a:srgbClr val="BDD7EE"/>
                  </a:solidFill>
                  <a:latin typeface="Arial" panose="020B0604020202020204" pitchFamily="34" charset="0"/>
                </a:endParaRPr>
              </a:p>
            </p:txBody>
          </p:sp>
          <p:sp>
            <p:nvSpPr>
              <p:cNvPr id="59" name="Text Box 40"/>
              <p:cNvSpPr txBox="1"/>
              <p:nvPr/>
            </p:nvSpPr>
            <p:spPr>
              <a:xfrm>
                <a:off x="0" y="244475"/>
                <a:ext cx="513166" cy="629681"/>
              </a:xfrm>
              <a:prstGeom prst="rect">
                <a:avLst/>
              </a:prstGeom>
              <a:noFill/>
              <a:ln w="9525">
                <a:noFill/>
              </a:ln>
            </p:spPr>
            <p:txBody>
              <a:bodyPr wrap="square">
                <a:spAutoFit/>
              </a:bodyPr>
              <a:lstStyle/>
              <a:p>
                <a:r>
                  <a:rPr lang="en-US" altLang="zh-CN" sz="3600" b="1">
                    <a:solidFill>
                      <a:srgbClr val="FE970E"/>
                    </a:solidFill>
                    <a:effectLst>
                      <a:outerShdw blurRad="38100" dist="38100" dir="2700000">
                        <a:srgbClr val="C0C0C0"/>
                      </a:outerShdw>
                    </a:effectLst>
                    <a:latin typeface="Times New Roman" panose="02020603050405020304" charset="0"/>
                  </a:rPr>
                  <a:t>N</a:t>
                </a:r>
              </a:p>
            </p:txBody>
          </p:sp>
          <p:sp>
            <p:nvSpPr>
              <p:cNvPr id="60" name="Text Box 41"/>
              <p:cNvSpPr txBox="1"/>
              <p:nvPr/>
            </p:nvSpPr>
            <p:spPr>
              <a:xfrm>
                <a:off x="2268917" y="250825"/>
                <a:ext cx="436953" cy="629681"/>
              </a:xfrm>
              <a:prstGeom prst="rect">
                <a:avLst/>
              </a:prstGeom>
              <a:noFill/>
              <a:ln w="9525">
                <a:noFill/>
              </a:ln>
            </p:spPr>
            <p:txBody>
              <a:bodyPr wrap="square">
                <a:spAutoFit/>
              </a:bodyPr>
              <a:lstStyle/>
              <a:p>
                <a:r>
                  <a:rPr lang="en-US" altLang="zh-CN" sz="3600" b="1">
                    <a:solidFill>
                      <a:srgbClr val="036EB8"/>
                    </a:solidFill>
                    <a:effectLst>
                      <a:outerShdw blurRad="38100" dist="38100" dir="2700000">
                        <a:srgbClr val="C0C0C0"/>
                      </a:outerShdw>
                    </a:effectLst>
                    <a:latin typeface="Times New Roman" panose="02020603050405020304" charset="0"/>
                  </a:rPr>
                  <a:t>S</a:t>
                </a:r>
              </a:p>
            </p:txBody>
          </p:sp>
          <p:grpSp>
            <p:nvGrpSpPr>
              <p:cNvPr id="61" name="组合 29739"/>
              <p:cNvGrpSpPr/>
              <p:nvPr/>
            </p:nvGrpSpPr>
            <p:grpSpPr>
              <a:xfrm>
                <a:off x="510045" y="0"/>
                <a:ext cx="1865319" cy="1614487"/>
                <a:chOff x="0" y="0"/>
                <a:chExt cx="1175" cy="1035"/>
              </a:xfrm>
            </p:grpSpPr>
            <p:sp>
              <p:nvSpPr>
                <p:cNvPr id="62" name="Freeform 43"/>
                <p:cNvSpPr/>
                <p:nvPr/>
              </p:nvSpPr>
              <p:spPr>
                <a:xfrm>
                  <a:off x="0" y="40"/>
                  <a:ext cx="91" cy="995"/>
                </a:xfrm>
                <a:custGeom>
                  <a:avLst/>
                  <a:gdLst>
                    <a:gd name="txL" fmla="*/ 0 w 104"/>
                    <a:gd name="txT" fmla="*/ 0 h 648"/>
                    <a:gd name="txR" fmla="*/ 104 w 104"/>
                    <a:gd name="txB" fmla="*/ 648 h 648"/>
                  </a:gdLst>
                  <a:ahLst/>
                  <a:cxnLst>
                    <a:cxn ang="0">
                      <a:pos x="61" y="401"/>
                    </a:cxn>
                    <a:cxn ang="0">
                      <a:pos x="33" y="135"/>
                    </a:cxn>
                    <a:cxn ang="0">
                      <a:pos x="4" y="1202"/>
                    </a:cxn>
                    <a:cxn ang="0">
                      <a:pos x="4" y="3602"/>
                    </a:cxn>
                  </a:cxnLst>
                  <a:rect l="txL" t="txT" r="txR" b="txB"/>
                  <a:pathLst>
                    <a:path w="104" h="648">
                      <a:moveTo>
                        <a:pt x="104" y="72"/>
                      </a:moveTo>
                      <a:cubicBezTo>
                        <a:pt x="88" y="36"/>
                        <a:pt x="72" y="0"/>
                        <a:pt x="56" y="24"/>
                      </a:cubicBezTo>
                      <a:cubicBezTo>
                        <a:pt x="40" y="48"/>
                        <a:pt x="16" y="112"/>
                        <a:pt x="8" y="216"/>
                      </a:cubicBezTo>
                      <a:cubicBezTo>
                        <a:pt x="0" y="320"/>
                        <a:pt x="8" y="576"/>
                        <a:pt x="8" y="648"/>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63" name="Freeform 44"/>
                <p:cNvSpPr/>
                <p:nvPr/>
              </p:nvSpPr>
              <p:spPr>
                <a:xfrm>
                  <a:off x="927" y="3"/>
                  <a:ext cx="218" cy="744"/>
                </a:xfrm>
                <a:custGeom>
                  <a:avLst/>
                  <a:gdLst>
                    <a:gd name="txL" fmla="*/ 0 w 192"/>
                    <a:gd name="txT" fmla="*/ 0 h 496"/>
                    <a:gd name="txR" fmla="*/ 192 w 192"/>
                    <a:gd name="txB" fmla="*/ 496 h 496"/>
                  </a:gdLst>
                  <a:ahLst/>
                  <a:cxnLst>
                    <a:cxn ang="0">
                      <a:pos x="0" y="1985"/>
                    </a:cxn>
                    <a:cxn ang="0">
                      <a:pos x="79" y="2228"/>
                    </a:cxn>
                    <a:cxn ang="0">
                      <a:pos x="240" y="284"/>
                    </a:cxn>
                    <a:cxn ang="0">
                      <a:pos x="320" y="527"/>
                    </a:cxn>
                  </a:cxnLst>
                  <a:rect l="txL" t="txT" r="txR" b="tx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64" name="Line 45"/>
                <p:cNvSpPr/>
                <p:nvPr/>
              </p:nvSpPr>
              <p:spPr>
                <a:xfrm flipH="1">
                  <a:off x="1175" y="593"/>
                  <a:ext cx="0" cy="442"/>
                </a:xfrm>
                <a:prstGeom prst="line">
                  <a:avLst/>
                </a:prstGeom>
                <a:ln w="53975" cap="flat" cmpd="sng">
                  <a:solidFill>
                    <a:srgbClr val="292929"/>
                  </a:solidFill>
                  <a:prstDash val="solid"/>
                  <a:headEnd type="none" w="med" len="med"/>
                  <a:tailEnd type="none" w="med" len="med"/>
                </a:ln>
              </p:spPr>
              <p:txBody>
                <a:bodyPr/>
                <a:lstStyle/>
                <a:p>
                  <a:endParaRPr/>
                </a:p>
              </p:txBody>
            </p:sp>
            <p:sp>
              <p:nvSpPr>
                <p:cNvPr id="65" name="Freeform 46"/>
                <p:cNvSpPr/>
                <p:nvPr/>
              </p:nvSpPr>
              <p:spPr>
                <a:xfrm>
                  <a:off x="406" y="0"/>
                  <a:ext cx="218" cy="744"/>
                </a:xfrm>
                <a:custGeom>
                  <a:avLst/>
                  <a:gdLst>
                    <a:gd name="txL" fmla="*/ 0 w 192"/>
                    <a:gd name="txT" fmla="*/ 0 h 496"/>
                    <a:gd name="txR" fmla="*/ 192 w 192"/>
                    <a:gd name="txB" fmla="*/ 496 h 496"/>
                  </a:gdLst>
                  <a:ahLst/>
                  <a:cxnLst>
                    <a:cxn ang="0">
                      <a:pos x="0" y="1985"/>
                    </a:cxn>
                    <a:cxn ang="0">
                      <a:pos x="79" y="2228"/>
                    </a:cxn>
                    <a:cxn ang="0">
                      <a:pos x="240" y="284"/>
                    </a:cxn>
                    <a:cxn ang="0">
                      <a:pos x="320" y="527"/>
                    </a:cxn>
                  </a:cxnLst>
                  <a:rect l="txL" t="txT" r="txR" b="tx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66" name="Freeform 47"/>
                <p:cNvSpPr/>
                <p:nvPr/>
              </p:nvSpPr>
              <p:spPr>
                <a:xfrm>
                  <a:off x="662" y="1"/>
                  <a:ext cx="218" cy="744"/>
                </a:xfrm>
                <a:custGeom>
                  <a:avLst/>
                  <a:gdLst>
                    <a:gd name="txL" fmla="*/ 0 w 192"/>
                    <a:gd name="txT" fmla="*/ 0 h 496"/>
                    <a:gd name="txR" fmla="*/ 192 w 192"/>
                    <a:gd name="txB" fmla="*/ 496 h 496"/>
                  </a:gdLst>
                  <a:ahLst/>
                  <a:cxnLst>
                    <a:cxn ang="0">
                      <a:pos x="0" y="1985"/>
                    </a:cxn>
                    <a:cxn ang="0">
                      <a:pos x="79" y="2228"/>
                    </a:cxn>
                    <a:cxn ang="0">
                      <a:pos x="240" y="284"/>
                    </a:cxn>
                    <a:cxn ang="0">
                      <a:pos x="320" y="527"/>
                    </a:cxn>
                  </a:cxnLst>
                  <a:rect l="txL" t="txT" r="txR" b="tx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67" name="Freeform 48"/>
                <p:cNvSpPr/>
                <p:nvPr/>
              </p:nvSpPr>
              <p:spPr>
                <a:xfrm>
                  <a:off x="136" y="0"/>
                  <a:ext cx="218" cy="744"/>
                </a:xfrm>
                <a:custGeom>
                  <a:avLst/>
                  <a:gdLst>
                    <a:gd name="txL" fmla="*/ 0 w 192"/>
                    <a:gd name="txT" fmla="*/ 0 h 496"/>
                    <a:gd name="txR" fmla="*/ 192 w 192"/>
                    <a:gd name="txB" fmla="*/ 496 h 496"/>
                  </a:gdLst>
                  <a:ahLst/>
                  <a:cxnLst>
                    <a:cxn ang="0">
                      <a:pos x="0" y="1985"/>
                    </a:cxn>
                    <a:cxn ang="0">
                      <a:pos x="79" y="2228"/>
                    </a:cxn>
                    <a:cxn ang="0">
                      <a:pos x="240" y="284"/>
                    </a:cxn>
                    <a:cxn ang="0">
                      <a:pos x="320" y="527"/>
                    </a:cxn>
                  </a:cxnLst>
                  <a:rect l="txL" t="txT" r="txR" b="tx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grpSp>
          <p:sp>
            <p:nvSpPr>
              <p:cNvPr id="68" name="Line 49"/>
              <p:cNvSpPr/>
              <p:nvPr/>
            </p:nvSpPr>
            <p:spPr>
              <a:xfrm flipH="1" flipV="1">
                <a:off x="517978" y="1209675"/>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69" name="Line 50"/>
              <p:cNvSpPr/>
              <p:nvPr/>
            </p:nvSpPr>
            <p:spPr>
              <a:xfrm flipH="1">
                <a:off x="2375353" y="1223962"/>
                <a:ext cx="0" cy="287337"/>
              </a:xfrm>
              <a:prstGeom prst="line">
                <a:avLst/>
              </a:prstGeom>
              <a:ln w="69850" cap="flat" cmpd="sng">
                <a:solidFill>
                  <a:srgbClr val="FF0000"/>
                </a:solidFill>
                <a:prstDash val="solid"/>
                <a:headEnd type="none" w="med" len="med"/>
                <a:tailEnd type="stealth" w="med" len="med"/>
              </a:ln>
            </p:spPr>
            <p:txBody>
              <a:bodyPr/>
              <a:lstStyle/>
              <a:p>
                <a:endParaRPr/>
              </a:p>
            </p:txBody>
          </p:sp>
          <p:grpSp>
            <p:nvGrpSpPr>
              <p:cNvPr id="70" name="组合 29748"/>
              <p:cNvGrpSpPr/>
              <p:nvPr/>
            </p:nvGrpSpPr>
            <p:grpSpPr>
              <a:xfrm>
                <a:off x="495759" y="486249"/>
                <a:ext cx="1643074" cy="290057"/>
                <a:chOff x="0" y="0"/>
                <a:chExt cx="1643074" cy="290057"/>
              </a:xfrm>
            </p:grpSpPr>
            <p:sp>
              <p:nvSpPr>
                <p:cNvPr id="71" name="Line 13"/>
                <p:cNvSpPr/>
                <p:nvPr/>
              </p:nvSpPr>
              <p:spPr>
                <a:xfrm flipH="1" flipV="1">
                  <a:off x="0" y="0"/>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72" name="Line 13"/>
                <p:cNvSpPr/>
                <p:nvPr/>
              </p:nvSpPr>
              <p:spPr>
                <a:xfrm flipH="1" flipV="1">
                  <a:off x="357190" y="1132"/>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73" name="Line 13"/>
                <p:cNvSpPr/>
                <p:nvPr/>
              </p:nvSpPr>
              <p:spPr>
                <a:xfrm flipH="1" flipV="1">
                  <a:off x="785818" y="1132"/>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74" name="Line 13"/>
                <p:cNvSpPr/>
                <p:nvPr/>
              </p:nvSpPr>
              <p:spPr>
                <a:xfrm flipH="1" flipV="1">
                  <a:off x="1214446" y="1132"/>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75" name="Line 13"/>
                <p:cNvSpPr/>
                <p:nvPr/>
              </p:nvSpPr>
              <p:spPr>
                <a:xfrm flipH="1" flipV="1">
                  <a:off x="1643074" y="1132"/>
                  <a:ext cx="0" cy="288925"/>
                </a:xfrm>
                <a:prstGeom prst="line">
                  <a:avLst/>
                </a:prstGeom>
                <a:ln w="69850" cap="flat" cmpd="sng">
                  <a:solidFill>
                    <a:srgbClr val="FF0000"/>
                  </a:solidFill>
                  <a:prstDash val="solid"/>
                  <a:headEnd type="none" w="med" len="med"/>
                  <a:tailEnd type="stealth" w="med" len="med"/>
                </a:ln>
              </p:spPr>
              <p:txBody>
                <a:bodyPr/>
                <a:lstStyle/>
                <a:p>
                  <a:endParaRPr/>
                </a:p>
              </p:txBody>
            </p:sp>
          </p:grpSp>
        </p:grpSp>
        <p:sp>
          <p:nvSpPr>
            <p:cNvPr id="97" name="文本框 96"/>
            <p:cNvSpPr txBox="1"/>
            <p:nvPr/>
          </p:nvSpPr>
          <p:spPr>
            <a:xfrm>
              <a:off x="4908" y="12472"/>
              <a:ext cx="664" cy="580"/>
            </a:xfrm>
            <a:prstGeom prst="rect">
              <a:avLst/>
            </a:prstGeom>
            <a:noFill/>
          </p:spPr>
          <p:txBody>
            <a:bodyPr wrap="square" rtlCol="0">
              <a:spAutoFit/>
            </a:bodyPr>
            <a:lstStyle/>
            <a:p>
              <a:r>
                <a:rPr lang="zh-CN" altLang="en-US"/>
                <a:t>丙</a:t>
              </a:r>
            </a:p>
          </p:txBody>
        </p:sp>
      </p:grpSp>
      <p:grpSp>
        <p:nvGrpSpPr>
          <p:cNvPr id="102" name="组合 101"/>
          <p:cNvGrpSpPr/>
          <p:nvPr/>
        </p:nvGrpSpPr>
        <p:grpSpPr>
          <a:xfrm>
            <a:off x="9126220" y="4083685"/>
            <a:ext cx="2654300" cy="1688465"/>
            <a:chOff x="8859" y="10393"/>
            <a:chExt cx="4180" cy="2659"/>
          </a:xfrm>
        </p:grpSpPr>
        <p:grpSp>
          <p:nvGrpSpPr>
            <p:cNvPr id="38" name="组合 29716"/>
            <p:cNvGrpSpPr/>
            <p:nvPr/>
          </p:nvGrpSpPr>
          <p:grpSpPr>
            <a:xfrm>
              <a:off x="8859" y="10393"/>
              <a:ext cx="4180" cy="2603"/>
              <a:chOff x="0" y="0"/>
              <a:chExt cx="2654618" cy="1614487"/>
            </a:xfrm>
          </p:grpSpPr>
          <p:sp>
            <p:nvSpPr>
              <p:cNvPr id="39" name="Rectangle 28"/>
              <p:cNvSpPr/>
              <p:nvPr/>
            </p:nvSpPr>
            <p:spPr>
              <a:xfrm>
                <a:off x="55563" y="246062"/>
                <a:ext cx="2557463" cy="674687"/>
              </a:xfrm>
              <a:prstGeom prst="rect">
                <a:avLst/>
              </a:prstGeom>
              <a:solidFill>
                <a:srgbClr val="BDD7EE"/>
              </a:solidFill>
              <a:ln w="9525" cap="flat" cmpd="sng">
                <a:solidFill>
                  <a:srgbClr val="4D4D4D"/>
                </a:solidFill>
                <a:prstDash val="solid"/>
                <a:miter/>
                <a:headEnd type="none" w="med" len="med"/>
                <a:tailEnd type="none" w="med" len="med"/>
              </a:ln>
            </p:spPr>
            <p:txBody>
              <a:bodyPr wrap="none" anchor="ctr"/>
              <a:lstStyle/>
              <a:p>
                <a:endParaRPr lang="zh-CN" altLang="en-US">
                  <a:latin typeface="Arial" panose="020B0604020202020204" pitchFamily="34" charset="0"/>
                </a:endParaRPr>
              </a:p>
            </p:txBody>
          </p:sp>
          <p:grpSp>
            <p:nvGrpSpPr>
              <p:cNvPr id="40" name="组合 29718"/>
              <p:cNvGrpSpPr/>
              <p:nvPr/>
            </p:nvGrpSpPr>
            <p:grpSpPr>
              <a:xfrm>
                <a:off x="414343" y="0"/>
                <a:ext cx="1865319" cy="1614487"/>
                <a:chOff x="0" y="0"/>
                <a:chExt cx="1175" cy="1035"/>
              </a:xfrm>
            </p:grpSpPr>
            <p:sp>
              <p:nvSpPr>
                <p:cNvPr id="41" name="Freeform 30"/>
                <p:cNvSpPr/>
                <p:nvPr/>
              </p:nvSpPr>
              <p:spPr>
                <a:xfrm>
                  <a:off x="0" y="40"/>
                  <a:ext cx="91" cy="995"/>
                </a:xfrm>
                <a:custGeom>
                  <a:avLst/>
                  <a:gdLst>
                    <a:gd name="txL" fmla="*/ 0 w 104"/>
                    <a:gd name="txT" fmla="*/ 0 h 648"/>
                    <a:gd name="txR" fmla="*/ 104 w 104"/>
                    <a:gd name="txB" fmla="*/ 648 h 648"/>
                  </a:gdLst>
                  <a:ahLst/>
                  <a:cxnLst>
                    <a:cxn ang="0">
                      <a:pos x="61" y="401"/>
                    </a:cxn>
                    <a:cxn ang="0">
                      <a:pos x="33" y="135"/>
                    </a:cxn>
                    <a:cxn ang="0">
                      <a:pos x="4" y="1202"/>
                    </a:cxn>
                    <a:cxn ang="0">
                      <a:pos x="4" y="3602"/>
                    </a:cxn>
                  </a:cxnLst>
                  <a:rect l="txL" t="txT" r="txR" b="txB"/>
                  <a:pathLst>
                    <a:path w="104" h="648">
                      <a:moveTo>
                        <a:pt x="104" y="72"/>
                      </a:moveTo>
                      <a:cubicBezTo>
                        <a:pt x="88" y="36"/>
                        <a:pt x="72" y="0"/>
                        <a:pt x="56" y="24"/>
                      </a:cubicBezTo>
                      <a:cubicBezTo>
                        <a:pt x="40" y="48"/>
                        <a:pt x="16" y="112"/>
                        <a:pt x="8" y="216"/>
                      </a:cubicBezTo>
                      <a:cubicBezTo>
                        <a:pt x="0" y="320"/>
                        <a:pt x="8" y="576"/>
                        <a:pt x="8" y="648"/>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42" name="Freeform 31"/>
                <p:cNvSpPr/>
                <p:nvPr/>
              </p:nvSpPr>
              <p:spPr>
                <a:xfrm>
                  <a:off x="927" y="3"/>
                  <a:ext cx="218" cy="744"/>
                </a:xfrm>
                <a:custGeom>
                  <a:avLst/>
                  <a:gdLst>
                    <a:gd name="txL" fmla="*/ 0 w 192"/>
                    <a:gd name="txT" fmla="*/ 0 h 496"/>
                    <a:gd name="txR" fmla="*/ 192 w 192"/>
                    <a:gd name="txB" fmla="*/ 496 h 496"/>
                  </a:gdLst>
                  <a:ahLst/>
                  <a:cxnLst>
                    <a:cxn ang="0">
                      <a:pos x="0" y="1985"/>
                    </a:cxn>
                    <a:cxn ang="0">
                      <a:pos x="79" y="2228"/>
                    </a:cxn>
                    <a:cxn ang="0">
                      <a:pos x="240" y="284"/>
                    </a:cxn>
                    <a:cxn ang="0">
                      <a:pos x="320" y="527"/>
                    </a:cxn>
                  </a:cxnLst>
                  <a:rect l="txL" t="txT" r="txR" b="tx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43" name="Line 32"/>
                <p:cNvSpPr/>
                <p:nvPr/>
              </p:nvSpPr>
              <p:spPr>
                <a:xfrm flipH="1">
                  <a:off x="1175" y="593"/>
                  <a:ext cx="0" cy="442"/>
                </a:xfrm>
                <a:prstGeom prst="line">
                  <a:avLst/>
                </a:prstGeom>
                <a:ln w="53975" cap="flat" cmpd="sng">
                  <a:solidFill>
                    <a:srgbClr val="292929"/>
                  </a:solidFill>
                  <a:prstDash val="solid"/>
                  <a:headEnd type="none" w="med" len="med"/>
                  <a:tailEnd type="none" w="med" len="med"/>
                </a:ln>
              </p:spPr>
              <p:txBody>
                <a:bodyPr/>
                <a:lstStyle/>
                <a:p>
                  <a:endParaRPr/>
                </a:p>
              </p:txBody>
            </p:sp>
            <p:sp>
              <p:nvSpPr>
                <p:cNvPr id="44" name="Freeform 33"/>
                <p:cNvSpPr/>
                <p:nvPr/>
              </p:nvSpPr>
              <p:spPr>
                <a:xfrm>
                  <a:off x="406" y="0"/>
                  <a:ext cx="218" cy="744"/>
                </a:xfrm>
                <a:custGeom>
                  <a:avLst/>
                  <a:gdLst>
                    <a:gd name="txL" fmla="*/ 0 w 192"/>
                    <a:gd name="txT" fmla="*/ 0 h 496"/>
                    <a:gd name="txR" fmla="*/ 192 w 192"/>
                    <a:gd name="txB" fmla="*/ 496 h 496"/>
                  </a:gdLst>
                  <a:ahLst/>
                  <a:cxnLst>
                    <a:cxn ang="0">
                      <a:pos x="0" y="1985"/>
                    </a:cxn>
                    <a:cxn ang="0">
                      <a:pos x="79" y="2228"/>
                    </a:cxn>
                    <a:cxn ang="0">
                      <a:pos x="240" y="284"/>
                    </a:cxn>
                    <a:cxn ang="0">
                      <a:pos x="320" y="527"/>
                    </a:cxn>
                  </a:cxnLst>
                  <a:rect l="txL" t="txT" r="txR" b="tx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45" name="Freeform 34"/>
                <p:cNvSpPr/>
                <p:nvPr/>
              </p:nvSpPr>
              <p:spPr>
                <a:xfrm>
                  <a:off x="662" y="1"/>
                  <a:ext cx="218" cy="744"/>
                </a:xfrm>
                <a:custGeom>
                  <a:avLst/>
                  <a:gdLst>
                    <a:gd name="txL" fmla="*/ 0 w 192"/>
                    <a:gd name="txT" fmla="*/ 0 h 496"/>
                    <a:gd name="txR" fmla="*/ 192 w 192"/>
                    <a:gd name="txB" fmla="*/ 496 h 496"/>
                  </a:gdLst>
                  <a:ahLst/>
                  <a:cxnLst>
                    <a:cxn ang="0">
                      <a:pos x="0" y="1985"/>
                    </a:cxn>
                    <a:cxn ang="0">
                      <a:pos x="79" y="2228"/>
                    </a:cxn>
                    <a:cxn ang="0">
                      <a:pos x="240" y="284"/>
                    </a:cxn>
                    <a:cxn ang="0">
                      <a:pos x="320" y="527"/>
                    </a:cxn>
                  </a:cxnLst>
                  <a:rect l="txL" t="txT" r="txR" b="tx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sp>
              <p:nvSpPr>
                <p:cNvPr id="46" name="Freeform 35"/>
                <p:cNvSpPr/>
                <p:nvPr/>
              </p:nvSpPr>
              <p:spPr>
                <a:xfrm>
                  <a:off x="136" y="0"/>
                  <a:ext cx="218" cy="744"/>
                </a:xfrm>
                <a:custGeom>
                  <a:avLst/>
                  <a:gdLst>
                    <a:gd name="txL" fmla="*/ 0 w 192"/>
                    <a:gd name="txT" fmla="*/ 0 h 496"/>
                    <a:gd name="txR" fmla="*/ 192 w 192"/>
                    <a:gd name="txB" fmla="*/ 496 h 496"/>
                  </a:gdLst>
                  <a:ahLst/>
                  <a:cxnLst>
                    <a:cxn ang="0">
                      <a:pos x="0" y="1985"/>
                    </a:cxn>
                    <a:cxn ang="0">
                      <a:pos x="79" y="2228"/>
                    </a:cxn>
                    <a:cxn ang="0">
                      <a:pos x="240" y="284"/>
                    </a:cxn>
                    <a:cxn ang="0">
                      <a:pos x="320" y="527"/>
                    </a:cxn>
                  </a:cxnLst>
                  <a:rect l="txL" t="txT" r="txR" b="tx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cap="flat" cmpd="sng">
                  <a:solidFill>
                    <a:srgbClr val="292929"/>
                  </a:solidFill>
                  <a:prstDash val="solid"/>
                  <a:round/>
                  <a:headEnd type="none" w="med" len="med"/>
                  <a:tailEnd type="none" w="med" len="med"/>
                </a:ln>
              </p:spPr>
              <p:txBody>
                <a:bodyPr/>
                <a:lstStyle/>
                <a:p>
                  <a:endParaRPr lang="zh-CN" altLang="en-US">
                    <a:latin typeface="Arial" panose="020B0604020202020204" pitchFamily="34" charset="0"/>
                  </a:endParaRPr>
                </a:p>
              </p:txBody>
            </p:sp>
          </p:grpSp>
          <p:sp>
            <p:nvSpPr>
              <p:cNvPr id="47" name="Text Box 36"/>
              <p:cNvSpPr txBox="1"/>
              <p:nvPr/>
            </p:nvSpPr>
            <p:spPr>
              <a:xfrm>
                <a:off x="2141538" y="252412"/>
                <a:ext cx="513080" cy="630165"/>
              </a:xfrm>
              <a:prstGeom prst="rect">
                <a:avLst/>
              </a:prstGeom>
              <a:noFill/>
              <a:ln w="9525">
                <a:noFill/>
              </a:ln>
            </p:spPr>
            <p:txBody>
              <a:bodyPr wrap="square">
                <a:spAutoFit/>
              </a:bodyPr>
              <a:lstStyle/>
              <a:p>
                <a:r>
                  <a:rPr lang="en-US" altLang="zh-CN" sz="3600" b="1">
                    <a:solidFill>
                      <a:srgbClr val="FE970E"/>
                    </a:solidFill>
                    <a:effectLst>
                      <a:outerShdw blurRad="38100" dist="38100" dir="2700000">
                        <a:srgbClr val="C0C0C0"/>
                      </a:outerShdw>
                    </a:effectLst>
                    <a:latin typeface="Times New Roman" panose="02020603050405020304" charset="0"/>
                  </a:rPr>
                  <a:t>N</a:t>
                </a:r>
              </a:p>
            </p:txBody>
          </p:sp>
          <p:sp>
            <p:nvSpPr>
              <p:cNvPr id="48" name="Text Box 37"/>
              <p:cNvSpPr txBox="1"/>
              <p:nvPr/>
            </p:nvSpPr>
            <p:spPr>
              <a:xfrm>
                <a:off x="0" y="252412"/>
                <a:ext cx="436880" cy="630165"/>
              </a:xfrm>
              <a:prstGeom prst="rect">
                <a:avLst/>
              </a:prstGeom>
              <a:noFill/>
              <a:ln w="9525">
                <a:noFill/>
              </a:ln>
            </p:spPr>
            <p:txBody>
              <a:bodyPr wrap="square">
                <a:spAutoFit/>
              </a:bodyPr>
              <a:lstStyle/>
              <a:p>
                <a:r>
                  <a:rPr lang="en-US" altLang="zh-CN" sz="3600" b="1">
                    <a:solidFill>
                      <a:srgbClr val="036EB8"/>
                    </a:solidFill>
                    <a:effectLst>
                      <a:outerShdw blurRad="38100" dist="38100" dir="2700000">
                        <a:srgbClr val="C0C0C0"/>
                      </a:outerShdw>
                    </a:effectLst>
                    <a:latin typeface="Times New Roman" panose="02020603050405020304" charset="0"/>
                  </a:rPr>
                  <a:t>S</a:t>
                </a:r>
              </a:p>
            </p:txBody>
          </p:sp>
          <p:sp>
            <p:nvSpPr>
              <p:cNvPr id="49" name="Line 38"/>
              <p:cNvSpPr/>
              <p:nvPr/>
            </p:nvSpPr>
            <p:spPr>
              <a:xfrm flipH="1" flipV="1">
                <a:off x="2281238" y="1181100"/>
                <a:ext cx="0" cy="288925"/>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50" name="Line 39"/>
              <p:cNvSpPr/>
              <p:nvPr/>
            </p:nvSpPr>
            <p:spPr>
              <a:xfrm flipH="1">
                <a:off x="423863" y="1195387"/>
                <a:ext cx="0" cy="287337"/>
              </a:xfrm>
              <a:prstGeom prst="line">
                <a:avLst/>
              </a:prstGeom>
              <a:ln w="69850" cap="flat" cmpd="sng">
                <a:solidFill>
                  <a:srgbClr val="FF0000"/>
                </a:solidFill>
                <a:prstDash val="solid"/>
                <a:headEnd type="none" w="med" len="med"/>
                <a:tailEnd type="stealth" w="med" len="med"/>
              </a:ln>
            </p:spPr>
            <p:txBody>
              <a:bodyPr/>
              <a:lstStyle/>
              <a:p>
                <a:endParaRPr/>
              </a:p>
            </p:txBody>
          </p:sp>
          <p:grpSp>
            <p:nvGrpSpPr>
              <p:cNvPr id="51" name="组合 29729"/>
              <p:cNvGrpSpPr/>
              <p:nvPr/>
            </p:nvGrpSpPr>
            <p:grpSpPr>
              <a:xfrm>
                <a:off x="417719" y="416625"/>
                <a:ext cx="1628560" cy="316365"/>
                <a:chOff x="0" y="0"/>
                <a:chExt cx="1628560" cy="316365"/>
              </a:xfrm>
            </p:grpSpPr>
            <p:sp>
              <p:nvSpPr>
                <p:cNvPr id="52" name="Line 26"/>
                <p:cNvSpPr/>
                <p:nvPr/>
              </p:nvSpPr>
              <p:spPr>
                <a:xfrm flipH="1">
                  <a:off x="0" y="0"/>
                  <a:ext cx="0" cy="287337"/>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53" name="Line 26"/>
                <p:cNvSpPr/>
                <p:nvPr/>
              </p:nvSpPr>
              <p:spPr>
                <a:xfrm flipH="1">
                  <a:off x="385086" y="1132"/>
                  <a:ext cx="0" cy="287337"/>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54" name="Line 26"/>
                <p:cNvSpPr/>
                <p:nvPr/>
              </p:nvSpPr>
              <p:spPr>
                <a:xfrm flipH="1">
                  <a:off x="813714" y="15646"/>
                  <a:ext cx="0" cy="287337"/>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55" name="Line 26"/>
                <p:cNvSpPr/>
                <p:nvPr/>
              </p:nvSpPr>
              <p:spPr>
                <a:xfrm flipH="1">
                  <a:off x="1199932" y="29028"/>
                  <a:ext cx="0" cy="287337"/>
                </a:xfrm>
                <a:prstGeom prst="line">
                  <a:avLst/>
                </a:prstGeom>
                <a:ln w="69850" cap="flat" cmpd="sng">
                  <a:solidFill>
                    <a:srgbClr val="FF0000"/>
                  </a:solidFill>
                  <a:prstDash val="solid"/>
                  <a:headEnd type="none" w="med" len="med"/>
                  <a:tailEnd type="stealth" w="med" len="med"/>
                </a:ln>
              </p:spPr>
              <p:txBody>
                <a:bodyPr/>
                <a:lstStyle/>
                <a:p>
                  <a:endParaRPr/>
                </a:p>
              </p:txBody>
            </p:sp>
            <p:sp>
              <p:nvSpPr>
                <p:cNvPr id="56" name="Line 26"/>
                <p:cNvSpPr/>
                <p:nvPr/>
              </p:nvSpPr>
              <p:spPr>
                <a:xfrm flipH="1">
                  <a:off x="1628560" y="15646"/>
                  <a:ext cx="0" cy="287337"/>
                </a:xfrm>
                <a:prstGeom prst="line">
                  <a:avLst/>
                </a:prstGeom>
                <a:ln w="69850" cap="flat" cmpd="sng">
                  <a:solidFill>
                    <a:srgbClr val="FF0000"/>
                  </a:solidFill>
                  <a:prstDash val="solid"/>
                  <a:headEnd type="none" w="med" len="med"/>
                  <a:tailEnd type="stealth" w="med" len="med"/>
                </a:ln>
              </p:spPr>
              <p:txBody>
                <a:bodyPr/>
                <a:lstStyle/>
                <a:p>
                  <a:endParaRPr/>
                </a:p>
              </p:txBody>
            </p:sp>
          </p:grpSp>
        </p:grpSp>
        <p:sp>
          <p:nvSpPr>
            <p:cNvPr id="98" name="文本框 97"/>
            <p:cNvSpPr txBox="1"/>
            <p:nvPr/>
          </p:nvSpPr>
          <p:spPr>
            <a:xfrm>
              <a:off x="10628" y="12472"/>
              <a:ext cx="664" cy="580"/>
            </a:xfrm>
            <a:prstGeom prst="rect">
              <a:avLst/>
            </a:prstGeom>
            <a:noFill/>
          </p:spPr>
          <p:txBody>
            <a:bodyPr wrap="square" rtlCol="0">
              <a:spAutoFit/>
            </a:bodyPr>
            <a:lstStyle/>
            <a:p>
              <a:r>
                <a:rPr lang="zh-CN" altLang="en-US"/>
                <a:t>丁</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3614420"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通电螺线管的磁场</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3" name="文本框 102"/>
          <p:cNvSpPr txBox="1"/>
          <p:nvPr/>
        </p:nvSpPr>
        <p:spPr>
          <a:xfrm>
            <a:off x="882650" y="1764665"/>
            <a:ext cx="10026015" cy="1124585"/>
          </a:xfrm>
          <a:prstGeom prst="rect">
            <a:avLst/>
          </a:prstGeom>
          <a:noFill/>
        </p:spPr>
        <p:txBody>
          <a:bodyPr wrap="square" rtlCol="0" anchor="t">
            <a:spAutoFit/>
          </a:bodyPr>
          <a:lstStyle/>
          <a:p>
            <a:pPr>
              <a:lnSpc>
                <a:spcPct val="120000"/>
              </a:lnSpc>
            </a:pPr>
            <a:r>
              <a:rPr lang="zh-CN" altLang="en-US" sz="2800" dirty="0">
                <a:latin typeface="宋体" panose="02010600030101010101" pitchFamily="2" charset="-122"/>
                <a:ea typeface="宋体" panose="02010600030101010101" pitchFamily="2" charset="-122"/>
                <a:sym typeface="+mn-ea"/>
              </a:rPr>
              <a:t>你能用一个巧妙的方法把通电螺线管两端的极性与其中电流方向的关系表述出来吗？</a:t>
            </a:r>
            <a:endParaRPr lang="zh-CN" altLang="en-US" sz="2800" dirty="0">
              <a:solidFill>
                <a:srgbClr val="000000"/>
              </a:solidFill>
              <a:latin typeface="宋体" panose="02010600030101010101" pitchFamily="2" charset="-122"/>
              <a:ea typeface="宋体" panose="02010600030101010101" pitchFamily="2" charset="-122"/>
              <a:sym typeface="+mn-ea"/>
            </a:endParaRPr>
          </a:p>
        </p:txBody>
      </p:sp>
      <p:pic>
        <p:nvPicPr>
          <p:cNvPr id="28680" name="图片 28679" descr="12604012"/>
          <p:cNvPicPr>
            <a:picLocks noChangeAspect="1" noChangeArrowheads="1"/>
          </p:cNvPicPr>
          <p:nvPr/>
        </p:nvPicPr>
        <p:blipFill>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3041015" y="3190240"/>
            <a:ext cx="2834005" cy="230695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28676" name="AutoShape 3"/>
          <p:cNvSpPr>
            <a:spLocks noChangeArrowheads="1"/>
          </p:cNvSpPr>
          <p:nvPr/>
        </p:nvSpPr>
        <p:spPr bwMode="auto">
          <a:xfrm>
            <a:off x="588645" y="3486150"/>
            <a:ext cx="240728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0000"/>
              </a:lnSpc>
            </a:pPr>
            <a:r>
              <a:rPr lang="zh-CN" altLang="en-US" sz="2400" dirty="0">
                <a:latin typeface="宋体" panose="02010600030101010101" pitchFamily="2" charset="-122"/>
                <a:ea typeface="宋体" panose="02010600030101010101" pitchFamily="2" charset="-122"/>
                <a:cs typeface="宋体" panose="02010600030101010101" pitchFamily="2" charset="-122"/>
              </a:rPr>
              <a:t>蚂蚁沿着电流方向绕螺线管爬行，说：</a:t>
            </a:r>
            <a:r>
              <a:rPr lang="zh-CN" altLang="en-US" sz="2400" dirty="0">
                <a:solidFill>
                  <a:srgbClr val="FF0000"/>
                </a:solidFill>
                <a:latin typeface="宋体" panose="02010600030101010101" pitchFamily="2" charset="-122"/>
                <a:ea typeface="宋体" panose="02010600030101010101" pitchFamily="2" charset="-122"/>
                <a:cs typeface="宋体" panose="02010600030101010101" pitchFamily="2" charset="-122"/>
              </a:rPr>
              <a:t>N </a:t>
            </a:r>
            <a:r>
              <a:rPr lang="zh-CN" altLang="en-US" sz="2400" dirty="0">
                <a:latin typeface="宋体" panose="02010600030101010101" pitchFamily="2" charset="-122"/>
                <a:ea typeface="宋体" panose="02010600030101010101" pitchFamily="2" charset="-122"/>
                <a:cs typeface="宋体" panose="02010600030101010101" pitchFamily="2" charset="-122"/>
              </a:rPr>
              <a:t>极就在我的左边。</a:t>
            </a:r>
          </a:p>
        </p:txBody>
      </p:sp>
      <p:pic>
        <p:nvPicPr>
          <p:cNvPr id="28681" name="图片 28680" descr="12604013"/>
          <p:cNvPicPr>
            <a:picLocks noChangeAspect="1" noChangeArrowheads="1"/>
          </p:cNvPicPr>
          <p:nvPr/>
        </p:nvPicPr>
        <p:blipFill>
          <a:blip r:embed="rId4"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5920105" y="3136265"/>
            <a:ext cx="2693035" cy="237998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28675" name="AutoShape 2"/>
          <p:cNvSpPr>
            <a:spLocks noChangeArrowheads="1"/>
          </p:cNvSpPr>
          <p:nvPr/>
        </p:nvSpPr>
        <p:spPr bwMode="auto">
          <a:xfrm>
            <a:off x="8658225" y="3070860"/>
            <a:ext cx="2875915" cy="252666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chor="t">
            <a:spAutoFit/>
          </a:bodyPr>
          <a:lstStyle/>
          <a:p>
            <a:pPr lvl="0" algn="l">
              <a:lnSpc>
                <a:spcPct val="110000"/>
              </a:lnSpc>
              <a:buClrTx/>
              <a:buSzTx/>
              <a:buFontTx/>
            </a:pP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猴子用右手把一个大螺线管夹在腋下，说：如果电流沿着我右臂所指的方向流动，N 极就在我的前方。</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2005965"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安培定则</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2066925" y="3100070"/>
            <a:ext cx="3100070" cy="2202180"/>
          </a:xfrm>
          <a:prstGeom prst="rect">
            <a:avLst/>
          </a:prstGeom>
          <a:noFill/>
        </p:spPr>
        <p:txBody>
          <a:bodyPr wrap="square" rtlCol="0" anchor="t">
            <a:spAutoFit/>
          </a:bodyPr>
          <a:lstStyle/>
          <a:p>
            <a:pPr algn="l" eaLnBrk="0" hangingPunct="0">
              <a:lnSpc>
                <a:spcPct val="150000"/>
              </a:lnSpc>
              <a:spcBef>
                <a:spcPct val="20000"/>
              </a:spcBef>
            </a:pP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右手握住螺线管</a:t>
            </a:r>
            <a:endPar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eaLnBrk="0" hangingPunct="0">
              <a:lnSpc>
                <a:spcPct val="150000"/>
              </a:lnSpc>
              <a:spcBef>
                <a:spcPct val="20000"/>
              </a:spcBef>
            </a:pP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四指随着电流转</a:t>
            </a:r>
            <a:endPar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eaLnBrk="0" hangingPunct="0">
              <a:lnSpc>
                <a:spcPct val="150000"/>
              </a:lnSpc>
              <a:spcBef>
                <a:spcPct val="20000"/>
              </a:spcBef>
            </a:pP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大拇指指向</a:t>
            </a: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N</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极。</a:t>
            </a:r>
            <a:endParaRPr lang="zh-CN" altLang="en-US" sz="2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882650" y="1667510"/>
            <a:ext cx="9848215" cy="1124585"/>
          </a:xfrm>
          <a:prstGeom prst="rect">
            <a:avLst/>
          </a:prstGeom>
          <a:noFill/>
        </p:spPr>
        <p:txBody>
          <a:bodyPr wrap="square" rtlCol="0" anchor="t">
            <a:spAutoFit/>
          </a:bodyPr>
          <a:lstStyle/>
          <a:p>
            <a:pPr>
              <a:lnSpc>
                <a:spcPct val="120000"/>
              </a:lnSpc>
            </a:pPr>
            <a:r>
              <a:rPr lang="zh-CN" altLang="en-US" sz="2800" kern="0" noProof="0">
                <a:ln>
                  <a:noFill/>
                </a:ln>
                <a:solidFill>
                  <a:sysClr val="windowText" lastClr="000000"/>
                </a:solidFill>
                <a:effectLst/>
                <a:uLnTx/>
                <a:uFillTx/>
                <a:latin typeface="宋体" panose="02010600030101010101" pitchFamily="2" charset="-122"/>
                <a:ea typeface="宋体" panose="02010600030101010101" pitchFamily="2" charset="-122"/>
                <a:sym typeface="+mn-ea"/>
              </a:rPr>
              <a:t>对于通电螺线管的极性跟电流方向之间的关系，我们可以用安培定则来表述。</a:t>
            </a:r>
            <a:endParaRPr lang="zh-CN" altLang="en-US" sz="2800" kern="0" noProof="0" dirty="0">
              <a:ln>
                <a:noFill/>
              </a:ln>
              <a:solidFill>
                <a:sysClr val="windowText" lastClr="000000"/>
              </a:solidFill>
              <a:effectLst/>
              <a:uLnTx/>
              <a:uFillTx/>
              <a:latin typeface="宋体" panose="02010600030101010101" pitchFamily="2" charset="-122"/>
              <a:ea typeface="宋体" panose="02010600030101010101" pitchFamily="2" charset="-122"/>
              <a:sym typeface="+mn-ea"/>
            </a:endParaRPr>
          </a:p>
        </p:txBody>
      </p:sp>
      <p:pic>
        <p:nvPicPr>
          <p:cNvPr id="9" name="Picture 4"/>
          <p:cNvPicPr>
            <a:picLocks noChangeAspect="1" noChangeArrowheads="1"/>
          </p:cNvPicPr>
          <p:nvPr/>
        </p:nvPicPr>
        <p:blipFill>
          <a:blip r:embed="rId2">
            <a:clrChange>
              <a:clrFrom>
                <a:srgbClr val="FFFFFF"/>
              </a:clrFrom>
              <a:clrTo>
                <a:srgbClr val="FFFFFF">
                  <a:alpha val="0"/>
                </a:srgbClr>
              </a:clrTo>
            </a:clrChange>
          </a:blip>
          <a:stretch>
            <a:fillRect/>
          </a:stretch>
        </p:blipFill>
        <p:spPr bwMode="auto">
          <a:xfrm>
            <a:off x="6106795" y="2689225"/>
            <a:ext cx="3814445" cy="3023870"/>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2005965"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安培定则</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p:cNvSpPr/>
          <p:nvPr/>
        </p:nvSpPr>
        <p:spPr>
          <a:xfrm>
            <a:off x="882650" y="1778635"/>
            <a:ext cx="9792335" cy="521970"/>
          </a:xfrm>
          <a:prstGeom prst="rect">
            <a:avLst/>
          </a:prstGeom>
        </p:spPr>
        <p:txBody>
          <a:bodyPr wrap="square">
            <a:spAutoFit/>
          </a:bodyPr>
          <a:lstStyle/>
          <a:p>
            <a:pPr marL="0" marR="0" lvl="0" indent="0" algn="just" defTabSz="914400" eaLnBrk="1" fontAlgn="auto"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a:ln>
                  <a:noFill/>
                </a:ln>
                <a:solidFill>
                  <a:sysClr val="windowText" lastClr="000000"/>
                </a:solidFill>
                <a:effectLst/>
                <a:uLnTx/>
                <a:uFillTx/>
              </a:rPr>
              <a:t>已知通电螺线管中电流的方向，判断通电螺线管两端的极性。</a:t>
            </a:r>
          </a:p>
        </p:txBody>
      </p:sp>
      <p:pic>
        <p:nvPicPr>
          <p:cNvPr id="3" name="Picture 3"/>
          <p:cNvPicPr>
            <a:picLocks noChangeAspect="1" noChangeArrowheads="1"/>
          </p:cNvPicPr>
          <p:nvPr/>
        </p:nvPicPr>
        <p:blipFill>
          <a:blip r:embed="rId2">
            <a:clrChange>
              <a:clrFrom>
                <a:srgbClr val="FFFDEB">
                  <a:alpha val="100000"/>
                </a:srgbClr>
              </a:clrFrom>
              <a:clrTo>
                <a:srgbClr val="FFFDEB">
                  <a:alpha val="100000"/>
                  <a:alpha val="0"/>
                </a:srgbClr>
              </a:clrTo>
            </a:clrChange>
          </a:blip>
          <a:stretch>
            <a:fillRect/>
          </a:stretch>
        </p:blipFill>
        <p:spPr bwMode="auto">
          <a:xfrm>
            <a:off x="5713095" y="3091815"/>
            <a:ext cx="5918200" cy="2252980"/>
          </a:xfrm>
          <a:prstGeom prst="rect">
            <a:avLst/>
          </a:prstGeom>
          <a:noFill/>
        </p:spPr>
      </p:pic>
      <p:sp>
        <p:nvSpPr>
          <p:cNvPr id="6" name="TextBox 9"/>
          <p:cNvSpPr txBox="1"/>
          <p:nvPr/>
        </p:nvSpPr>
        <p:spPr>
          <a:xfrm>
            <a:off x="882650" y="2725420"/>
            <a:ext cx="4673600" cy="3192145"/>
          </a:xfrm>
          <a:prstGeom prst="rect">
            <a:avLst/>
          </a:prstGeom>
          <a:noFill/>
        </p:spPr>
        <p:txBody>
          <a:bodyPr wrap="square" rtlCol="0">
            <a:spAutoFit/>
          </a:bodyPr>
          <a:lstStyle/>
          <a:p>
            <a:pPr fontAlgn="auto">
              <a:lnSpc>
                <a:spcPct val="120000"/>
              </a:lnSpc>
            </a:pPr>
            <a:r>
              <a:rPr lang="en-US" altLang="zh-CN" sz="2800">
                <a:latin typeface="宋体" panose="02010600030101010101" pitchFamily="2" charset="-122"/>
                <a:ea typeface="宋体" panose="02010600030101010101" pitchFamily="2" charset="-122"/>
                <a:cs typeface="宋体" panose="02010600030101010101" pitchFamily="2" charset="-122"/>
              </a:rPr>
              <a:t>①</a:t>
            </a:r>
            <a:r>
              <a:rPr lang="zh-CN" altLang="en-US" sz="2800">
                <a:latin typeface="宋体" panose="02010600030101010101" pitchFamily="2" charset="-122"/>
                <a:ea typeface="宋体" panose="02010600030101010101" pitchFamily="2" charset="-122"/>
                <a:cs typeface="宋体" panose="02010600030101010101" pitchFamily="2" charset="-122"/>
              </a:rPr>
              <a:t>标出螺线管上的电流方向；</a:t>
            </a:r>
            <a:endParaRPr lang="en-US" altLang="zh-CN" sz="2800">
              <a:latin typeface="宋体" panose="02010600030101010101" pitchFamily="2" charset="-122"/>
              <a:ea typeface="宋体" panose="02010600030101010101" pitchFamily="2" charset="-122"/>
              <a:cs typeface="宋体" panose="02010600030101010101" pitchFamily="2" charset="-122"/>
            </a:endParaRPr>
          </a:p>
          <a:p>
            <a:pPr fontAlgn="auto">
              <a:lnSpc>
                <a:spcPct val="120000"/>
              </a:lnSpc>
            </a:pPr>
            <a:r>
              <a:rPr lang="en-US" altLang="zh-CN" sz="2800">
                <a:latin typeface="宋体" panose="02010600030101010101" pitchFamily="2" charset="-122"/>
                <a:ea typeface="宋体" panose="02010600030101010101" pitchFamily="2" charset="-122"/>
                <a:cs typeface="宋体" panose="02010600030101010101" pitchFamily="2" charset="-122"/>
              </a:rPr>
              <a:t>②</a:t>
            </a:r>
            <a:r>
              <a:rPr lang="zh-CN" altLang="en-US" sz="2800">
                <a:latin typeface="宋体" panose="02010600030101010101" pitchFamily="2" charset="-122"/>
                <a:ea typeface="宋体" panose="02010600030101010101" pitchFamily="2" charset="-122"/>
                <a:cs typeface="宋体" panose="02010600030101010101" pitchFamily="2" charset="-122"/>
              </a:rPr>
              <a:t>用右手握住螺线管，让弯曲四指指向螺线管中电流的方向；</a:t>
            </a:r>
            <a:endParaRPr lang="en-US" altLang="zh-CN" sz="2800">
              <a:latin typeface="宋体" panose="02010600030101010101" pitchFamily="2" charset="-122"/>
              <a:ea typeface="宋体" panose="02010600030101010101" pitchFamily="2" charset="-122"/>
              <a:cs typeface="宋体" panose="02010600030101010101" pitchFamily="2" charset="-122"/>
            </a:endParaRPr>
          </a:p>
          <a:p>
            <a:pPr fontAlgn="auto">
              <a:lnSpc>
                <a:spcPct val="120000"/>
              </a:lnSpc>
            </a:pPr>
            <a:r>
              <a:rPr lang="en-US" altLang="zh-CN" sz="2800">
                <a:latin typeface="宋体" panose="02010600030101010101" pitchFamily="2" charset="-122"/>
                <a:ea typeface="宋体" panose="02010600030101010101" pitchFamily="2" charset="-122"/>
                <a:cs typeface="宋体" panose="02010600030101010101" pitchFamily="2" charset="-122"/>
              </a:rPr>
              <a:t>③</a:t>
            </a:r>
            <a:r>
              <a:rPr lang="zh-CN" altLang="en-US" sz="2800">
                <a:latin typeface="宋体" panose="02010600030101010101" pitchFamily="2" charset="-122"/>
                <a:ea typeface="宋体" panose="02010600030101010101" pitchFamily="2" charset="-122"/>
                <a:cs typeface="宋体" panose="02010600030101010101" pitchFamily="2" charset="-122"/>
              </a:rPr>
              <a:t>大拇指所指的那端就是螺线管的</a:t>
            </a:r>
            <a:r>
              <a:rPr lang="en-US" altLang="zh-CN" sz="2800">
                <a:latin typeface="宋体" panose="02010600030101010101" pitchFamily="2" charset="-122"/>
                <a:ea typeface="宋体" panose="02010600030101010101" pitchFamily="2" charset="-122"/>
                <a:cs typeface="宋体" panose="02010600030101010101" pitchFamily="2" charset="-122"/>
              </a:rPr>
              <a:t>N</a:t>
            </a:r>
            <a:r>
              <a:rPr lang="zh-CN" altLang="en-US" sz="2800">
                <a:latin typeface="宋体" panose="02010600030101010101" pitchFamily="2" charset="-122"/>
                <a:ea typeface="宋体" panose="02010600030101010101" pitchFamily="2" charset="-122"/>
                <a:cs typeface="宋体" panose="02010600030101010101" pitchFamily="2" charset="-122"/>
              </a:rPr>
              <a:t>极。</a:t>
            </a:r>
          </a:p>
        </p:txBody>
      </p:sp>
      <p:grpSp>
        <p:nvGrpSpPr>
          <p:cNvPr id="7" name="组合 6"/>
          <p:cNvGrpSpPr/>
          <p:nvPr/>
        </p:nvGrpSpPr>
        <p:grpSpPr>
          <a:xfrm>
            <a:off x="334900" y="1933922"/>
            <a:ext cx="295322" cy="210471"/>
            <a:chOff x="435463" y="1226414"/>
            <a:chExt cx="295380" cy="210512"/>
          </a:xfrm>
        </p:grpSpPr>
        <p:sp>
          <p:nvSpPr>
            <p:cNvPr id="8" name="矩形 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2005965"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安培定则</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p:cNvSpPr/>
          <p:nvPr/>
        </p:nvSpPr>
        <p:spPr>
          <a:xfrm>
            <a:off x="882650" y="1778635"/>
            <a:ext cx="9792335" cy="521970"/>
          </a:xfrm>
          <a:prstGeom prst="rect">
            <a:avLst/>
          </a:prstGeom>
        </p:spPr>
        <p:txBody>
          <a:bodyPr wrap="square">
            <a:spAutoFit/>
          </a:bodyPr>
          <a:lstStyle/>
          <a:p>
            <a:pPr marL="0" marR="0" lvl="0" indent="0" algn="just" defTabSz="914400" eaLnBrk="1" fontAlgn="auto"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a:ln>
                  <a:noFill/>
                </a:ln>
                <a:solidFill>
                  <a:sysClr val="windowText" lastClr="000000"/>
                </a:solidFill>
                <a:effectLst/>
                <a:uLnTx/>
                <a:uFillTx/>
              </a:rPr>
              <a:t>已知通电螺线管两端的极性，判断通电螺线管中电流的方向。</a:t>
            </a:r>
          </a:p>
        </p:txBody>
      </p:sp>
      <p:sp>
        <p:nvSpPr>
          <p:cNvPr id="6" name="TextBox 9"/>
          <p:cNvSpPr txBox="1"/>
          <p:nvPr/>
        </p:nvSpPr>
        <p:spPr>
          <a:xfrm>
            <a:off x="882650" y="2725420"/>
            <a:ext cx="4673600" cy="3192145"/>
          </a:xfrm>
          <a:prstGeom prst="rect">
            <a:avLst/>
          </a:prstGeom>
          <a:noFill/>
        </p:spPr>
        <p:txBody>
          <a:bodyPr wrap="square" rtlCol="0">
            <a:spAutoFit/>
          </a:bodyPr>
          <a:lstStyle/>
          <a:p>
            <a:pPr fontAlgn="auto">
              <a:lnSpc>
                <a:spcPct val="120000"/>
              </a:lnSpc>
            </a:pPr>
            <a:r>
              <a:rPr sz="2800">
                <a:latin typeface="宋体" panose="02010600030101010101" pitchFamily="2" charset="-122"/>
                <a:ea typeface="宋体" panose="02010600030101010101" pitchFamily="2" charset="-122"/>
                <a:cs typeface="宋体" panose="02010600030101010101" pitchFamily="2" charset="-122"/>
              </a:rPr>
              <a:t>①先用右手握住螺线管，大拇指指向N极；</a:t>
            </a:r>
          </a:p>
          <a:p>
            <a:pPr fontAlgn="auto">
              <a:lnSpc>
                <a:spcPct val="120000"/>
              </a:lnSpc>
            </a:pPr>
            <a:r>
              <a:rPr sz="2800">
                <a:latin typeface="宋体" panose="02010600030101010101" pitchFamily="2" charset="-122"/>
                <a:ea typeface="宋体" panose="02010600030101010101" pitchFamily="2" charset="-122"/>
                <a:cs typeface="宋体" panose="02010600030101010101" pitchFamily="2" charset="-122"/>
              </a:rPr>
              <a:t>②弯曲四指所指的方向就是螺线管中电流的方向；</a:t>
            </a:r>
          </a:p>
          <a:p>
            <a:pPr fontAlgn="auto">
              <a:lnSpc>
                <a:spcPct val="120000"/>
              </a:lnSpc>
            </a:pPr>
            <a:r>
              <a:rPr sz="2800">
                <a:latin typeface="宋体" panose="02010600030101010101" pitchFamily="2" charset="-122"/>
                <a:ea typeface="宋体" panose="02010600030101010101" pitchFamily="2" charset="-122"/>
                <a:cs typeface="宋体" panose="02010600030101010101" pitchFamily="2" charset="-122"/>
              </a:rPr>
              <a:t>③按照四指弯曲的方向在螺线管上标出电流方向。</a:t>
            </a:r>
          </a:p>
        </p:txBody>
      </p:sp>
      <p:grpSp>
        <p:nvGrpSpPr>
          <p:cNvPr id="7" name="组合 6"/>
          <p:cNvGrpSpPr/>
          <p:nvPr/>
        </p:nvGrpSpPr>
        <p:grpSpPr>
          <a:xfrm>
            <a:off x="334900" y="1933922"/>
            <a:ext cx="295322" cy="210471"/>
            <a:chOff x="435463" y="1226414"/>
            <a:chExt cx="295380" cy="210512"/>
          </a:xfrm>
        </p:grpSpPr>
        <p:sp>
          <p:nvSpPr>
            <p:cNvPr id="8" name="矩形 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313" name="Picture 4"/>
          <p:cNvPicPr>
            <a:picLocks noChangeAspect="1"/>
          </p:cNvPicPr>
          <p:nvPr/>
        </p:nvPicPr>
        <p:blipFill>
          <a:blip r:embed="rId2"/>
          <a:srcRect r="9255"/>
          <a:stretch>
            <a:fillRect/>
          </a:stretch>
        </p:blipFill>
        <p:spPr>
          <a:xfrm>
            <a:off x="6558280" y="3213735"/>
            <a:ext cx="3350260" cy="2215515"/>
          </a:xfrm>
          <a:prstGeom prst="rect">
            <a:avLst/>
          </a:prstGeom>
          <a:noFill/>
          <a:ln>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等腰三角形 75"/>
          <p:cNvSpPr/>
          <p:nvPr/>
        </p:nvSpPr>
        <p:spPr>
          <a:xfrm rot="5400000">
            <a:off x="2604535" y="451365"/>
            <a:ext cx="175894" cy="151633"/>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77" name="等腰三角形 76"/>
          <p:cNvSpPr/>
          <p:nvPr/>
        </p:nvSpPr>
        <p:spPr>
          <a:xfrm rot="5400000">
            <a:off x="2879443" y="451365"/>
            <a:ext cx="175894" cy="151633"/>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78" name="等腰三角形 77"/>
          <p:cNvSpPr/>
          <p:nvPr/>
        </p:nvSpPr>
        <p:spPr>
          <a:xfrm rot="5400000">
            <a:off x="3154351" y="451365"/>
            <a:ext cx="175894" cy="15163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3441389" y="216765"/>
            <a:ext cx="8686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小结</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sp>
        <p:nvSpPr>
          <p:cNvPr id="80" name="文本框 79"/>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sp>
        <p:nvSpPr>
          <p:cNvPr id="19459" name="文本框 20482"/>
          <p:cNvSpPr/>
          <p:nvPr/>
        </p:nvSpPr>
        <p:spPr>
          <a:xfrm>
            <a:off x="2331720" y="1454785"/>
            <a:ext cx="2306320" cy="910973"/>
          </a:xfrm>
          <a:prstGeom prst="roundRect">
            <a:avLst/>
          </a:prstGeom>
          <a:solidFill>
            <a:srgbClr val="BDD7EE"/>
          </a:solidFill>
          <a:ln w="9525">
            <a:solidFill>
              <a:srgbClr val="036EB8"/>
            </a:solidFill>
          </a:ln>
        </p:spPr>
        <p:txBody>
          <a:bodyPr wrap="square" anchor="t" anchorCtr="0">
            <a:spAutoFit/>
          </a:bodyPr>
          <a:lstStyle/>
          <a:p>
            <a:pPr algn="ctr"/>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电流的磁效应</a:t>
            </a:r>
          </a:p>
          <a:p>
            <a:pPr algn="ctr"/>
            <a:r>
              <a:rPr lang="zh-CN" altLang="en-US" sz="2400">
                <a:latin typeface="微软雅黑" panose="020B0503020204020204" pitchFamily="34" charset="-122"/>
                <a:ea typeface="微软雅黑" panose="020B0503020204020204" pitchFamily="34" charset="-122"/>
                <a:sym typeface="+mn-ea"/>
              </a:rPr>
              <a:t>（奥斯特实验）</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460" name="左大括号 20483"/>
          <p:cNvSpPr/>
          <p:nvPr/>
        </p:nvSpPr>
        <p:spPr>
          <a:xfrm>
            <a:off x="5197475" y="1285240"/>
            <a:ext cx="249555" cy="1080770"/>
          </a:xfrm>
          <a:prstGeom prst="leftBrace">
            <a:avLst>
              <a:gd name="adj1" fmla="val 62950"/>
              <a:gd name="adj2" fmla="val 50000"/>
            </a:avLst>
          </a:prstGeom>
          <a:noFill/>
          <a:ln w="9525" cap="flat" cmpd="sng">
            <a:solidFill>
              <a:srgbClr val="036EB8"/>
            </a:solidFill>
            <a:prstDash val="solid"/>
            <a:headEnd type="none" w="med" len="med"/>
            <a:tailEnd type="none" w="med" len="med"/>
          </a:ln>
          <a:extLst>
            <a:ext uri="{909E8E84-426E-40DD-AFC4-6F175D3DCCD1}">
              <a14:hiddenFill xmlns:a14="http://schemas.microsoft.com/office/drawing/2010/main">
                <a:solidFill>
                  <a:schemeClr val="accent1"/>
                </a:solidFill>
              </a14:hiddenFill>
            </a:ext>
          </a:extLst>
        </p:spPr>
        <p:txBody>
          <a:bodyPr anchor="t" anchorCtr="0">
            <a:noAutofit/>
          </a:bodyPr>
          <a:lstStyle/>
          <a:p>
            <a:pPr lvl="0" algn="l">
              <a:buClrTx/>
              <a:buSzTx/>
              <a:buFontTx/>
            </a:pPr>
            <a:endParaRPr sz="2400">
              <a:latin typeface="微软雅黑" panose="020B0503020204020204" pitchFamily="34" charset="-122"/>
              <a:ea typeface="微软雅黑" panose="020B0503020204020204" pitchFamily="34" charset="-122"/>
              <a:sym typeface="+mn-ea"/>
            </a:endParaRPr>
          </a:p>
        </p:txBody>
      </p:sp>
      <p:sp>
        <p:nvSpPr>
          <p:cNvPr id="19462" name="文本框 20485"/>
          <p:cNvSpPr/>
          <p:nvPr/>
        </p:nvSpPr>
        <p:spPr>
          <a:xfrm>
            <a:off x="5586730" y="1250315"/>
            <a:ext cx="3685540" cy="460375"/>
          </a:xfrm>
          <a:prstGeom prst="rect">
            <a:avLst/>
          </a:prstGeom>
          <a:noFill/>
          <a:ln w="9525">
            <a:solidFill>
              <a:srgbClr val="036EB8"/>
            </a:solidFill>
          </a:ln>
        </p:spPr>
        <p:txBody>
          <a:bodyPr wrap="square" anchor="t" anchorCtr="0">
            <a:spAutoFit/>
          </a:bodyPr>
          <a:lstStyle/>
          <a:p>
            <a:pPr defTabSz="914400">
              <a:buClrTx/>
              <a:buSzPct val="100000"/>
              <a:buFont typeface="Arial" panose="020B0604020202020204"/>
              <a:buNone/>
            </a:pPr>
            <a:r>
              <a:rPr lang="zh-CN" altLang="en-US" sz="2400">
                <a:solidFill>
                  <a:schemeClr val="tx1"/>
                </a:solidFill>
                <a:latin typeface="微软雅黑" panose="020B0503020204020204" pitchFamily="34" charset="-122"/>
                <a:ea typeface="微软雅黑" panose="020B0503020204020204" pitchFamily="34" charset="-122"/>
                <a:sym typeface="Wingdings" panose="05000000000000000000" charset="0"/>
              </a:rPr>
              <a:t>通电导体周围存在着磁场</a:t>
            </a:r>
          </a:p>
        </p:txBody>
      </p:sp>
      <p:sp>
        <p:nvSpPr>
          <p:cNvPr id="19463" name="文本框 20486"/>
          <p:cNvSpPr/>
          <p:nvPr/>
        </p:nvSpPr>
        <p:spPr>
          <a:xfrm>
            <a:off x="5586730" y="1905635"/>
            <a:ext cx="4504690" cy="460375"/>
          </a:xfrm>
          <a:prstGeom prst="rect">
            <a:avLst/>
          </a:prstGeom>
          <a:noFill/>
          <a:ln w="9525">
            <a:solidFill>
              <a:srgbClr val="036EB8"/>
            </a:solidFill>
          </a:ln>
        </p:spPr>
        <p:txBody>
          <a:bodyPr wrap="square" anchor="t" anchorCtr="0">
            <a:spAutoFit/>
          </a:bodyPr>
          <a:lstStyle/>
          <a:p>
            <a:pPr defTabSz="914400">
              <a:buClrTx/>
              <a:buSzPct val="100000"/>
              <a:buFont typeface="Arial" panose="020B0604020202020204"/>
              <a:buNone/>
            </a:pPr>
            <a:r>
              <a:rPr lang="zh-CN" altLang="en-US" sz="2400">
                <a:solidFill>
                  <a:schemeClr val="tx1"/>
                </a:solidFill>
                <a:latin typeface="微软雅黑" panose="020B0503020204020204" pitchFamily="34" charset="-122"/>
                <a:ea typeface="微软雅黑" panose="020B0503020204020204" pitchFamily="34" charset="-122"/>
                <a:sym typeface="Wingdings" panose="05000000000000000000" charset="0"/>
              </a:rPr>
              <a:t>电流磁场的方向与电流方向有关</a:t>
            </a:r>
          </a:p>
        </p:txBody>
      </p:sp>
      <p:sp>
        <p:nvSpPr>
          <p:cNvPr id="19465" name="文本框 20488"/>
          <p:cNvSpPr/>
          <p:nvPr/>
        </p:nvSpPr>
        <p:spPr>
          <a:xfrm>
            <a:off x="5617845" y="4108450"/>
            <a:ext cx="4527550" cy="829945"/>
          </a:xfrm>
          <a:prstGeom prst="rect">
            <a:avLst/>
          </a:prstGeom>
          <a:noFill/>
          <a:ln w="9525">
            <a:solidFill>
              <a:srgbClr val="036EB8"/>
            </a:solidFill>
          </a:ln>
        </p:spPr>
        <p:txBody>
          <a:bodyPr wrap="square" anchor="t" anchorCtr="0">
            <a:spAutoFit/>
          </a:bodyPr>
          <a:lstStyle/>
          <a:p>
            <a:pPr defTabSz="914400">
              <a:buClrTx/>
              <a:buSzPct val="100000"/>
              <a:buFont typeface="Arial" panose="020B0604020202020204"/>
              <a:buNone/>
            </a:pPr>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当电流的方向变化时，通电螺线管的极性也发生改变。</a:t>
            </a:r>
          </a:p>
        </p:txBody>
      </p:sp>
      <p:sp>
        <p:nvSpPr>
          <p:cNvPr id="19466" name="左大括号 20489"/>
          <p:cNvSpPr/>
          <p:nvPr/>
        </p:nvSpPr>
        <p:spPr>
          <a:xfrm>
            <a:off x="5161280" y="2818130"/>
            <a:ext cx="355600" cy="1861820"/>
          </a:xfrm>
          <a:prstGeom prst="leftBrace">
            <a:avLst>
              <a:gd name="adj1" fmla="val 36091"/>
              <a:gd name="adj2" fmla="val 50000"/>
            </a:avLst>
          </a:prstGeom>
          <a:noFill/>
          <a:ln w="9525" cap="flat" cmpd="sng">
            <a:solidFill>
              <a:srgbClr val="036EB8"/>
            </a:solidFill>
            <a:prstDash val="solid"/>
            <a:headEnd type="none" w="med" len="med"/>
            <a:tailEnd type="none" w="med" len="med"/>
          </a:ln>
          <a:extLst>
            <a:ext uri="{909E8E84-426E-40DD-AFC4-6F175D3DCCD1}">
              <a14:hiddenFill xmlns:a14="http://schemas.microsoft.com/office/drawing/2010/main">
                <a:solidFill>
                  <a:schemeClr val="accent1"/>
                </a:solidFill>
              </a14:hiddenFill>
            </a:ext>
          </a:extLst>
        </p:spPr>
        <p:txBody>
          <a:bodyPr anchor="t" anchorCtr="0"/>
          <a:lstStyle/>
          <a:p>
            <a:endParaRPr sz="2400">
              <a:solidFill>
                <a:schemeClr val="tx1"/>
              </a:solidFill>
              <a:latin typeface="微软雅黑" panose="020B0503020204020204" pitchFamily="34" charset="-122"/>
              <a:ea typeface="微软雅黑" panose="020B0503020204020204" pitchFamily="34" charset="-122"/>
            </a:endParaRPr>
          </a:p>
        </p:txBody>
      </p:sp>
      <p:sp>
        <p:nvSpPr>
          <p:cNvPr id="19467" name="文本框 20490"/>
          <p:cNvSpPr/>
          <p:nvPr/>
        </p:nvSpPr>
        <p:spPr>
          <a:xfrm>
            <a:off x="4516120" y="5270500"/>
            <a:ext cx="6645275" cy="829945"/>
          </a:xfrm>
          <a:prstGeom prst="rect">
            <a:avLst/>
          </a:prstGeom>
          <a:noFill/>
          <a:ln w="9525">
            <a:solidFill>
              <a:srgbClr val="036EB8"/>
            </a:solidFill>
          </a:ln>
        </p:spPr>
        <p:txBody>
          <a:bodyPr wrap="square" anchor="t" anchorCtr="0">
            <a:spAutoFit/>
          </a:bodyPr>
          <a:lstStyle/>
          <a:p>
            <a:pPr algn="l" defTabSz="914400">
              <a:buClrTx/>
              <a:buSzPct val="100000"/>
              <a:buFont typeface="Arial" panose="020B0604020202020204"/>
              <a:buNone/>
            </a:pPr>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用右手握螺线管，让四指弯向螺线管电流的方向，则大拇指所指的那端就是通电螺线管的北极。</a:t>
            </a:r>
          </a:p>
        </p:txBody>
      </p:sp>
      <p:sp>
        <p:nvSpPr>
          <p:cNvPr id="19464" name="文本框 20487"/>
          <p:cNvSpPr/>
          <p:nvPr/>
        </p:nvSpPr>
        <p:spPr>
          <a:xfrm>
            <a:off x="2331720" y="3371215"/>
            <a:ext cx="2726055" cy="505321"/>
          </a:xfrm>
          <a:prstGeom prst="roundRect">
            <a:avLst/>
          </a:prstGeom>
          <a:solidFill>
            <a:srgbClr val="BDD7EE"/>
          </a:solidFill>
          <a:ln w="9525">
            <a:solidFill>
              <a:srgbClr val="036EB8"/>
            </a:solidFill>
          </a:ln>
        </p:spPr>
        <p:txBody>
          <a:bodyPr wrap="square" anchor="t" anchorCtr="0">
            <a:spAutoFit/>
          </a:bodyPr>
          <a:lstStyle/>
          <a:p>
            <a:pPr lvl="0" algn="ctr">
              <a:buClrTx/>
              <a:buSzTx/>
              <a:buFontTx/>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通电螺线管的磁场</a:t>
            </a:r>
          </a:p>
        </p:txBody>
      </p:sp>
      <p:sp>
        <p:nvSpPr>
          <p:cNvPr id="2" name="文本框 1"/>
          <p:cNvSpPr txBox="1"/>
          <p:nvPr/>
        </p:nvSpPr>
        <p:spPr>
          <a:xfrm>
            <a:off x="5617845" y="2640330"/>
            <a:ext cx="3230880" cy="460375"/>
          </a:xfrm>
          <a:prstGeom prst="rect">
            <a:avLst/>
          </a:prstGeom>
          <a:noFill/>
          <a:ln>
            <a:solidFill>
              <a:srgbClr val="036EB8"/>
            </a:solidFill>
          </a:ln>
        </p:spPr>
        <p:txBody>
          <a:bodyPr wrap="none" rtlCol="0">
            <a:spAutoFit/>
          </a:bodyPr>
          <a:lstStyle/>
          <a:p>
            <a:pPr algn="l"/>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与条形磁体的磁场相似</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
        <p:nvSpPr>
          <p:cNvPr id="4" name="文本框 3"/>
          <p:cNvSpPr txBox="1"/>
          <p:nvPr/>
        </p:nvSpPr>
        <p:spPr>
          <a:xfrm>
            <a:off x="5617845" y="3209290"/>
            <a:ext cx="4511040" cy="829945"/>
          </a:xfrm>
          <a:prstGeom prst="rect">
            <a:avLst/>
          </a:prstGeom>
          <a:noFill/>
          <a:ln>
            <a:solidFill>
              <a:srgbClr val="036EB8"/>
            </a:solidFill>
          </a:ln>
        </p:spPr>
        <p:txBody>
          <a:bodyPr wrap="square" rtlCol="0">
            <a:spAutoFit/>
          </a:bodyPr>
          <a:lstStyle/>
          <a:p>
            <a:pPr algn="l"/>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两端的极性跟螺线管中电流的方向有关</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
        <p:nvSpPr>
          <p:cNvPr id="5" name="圆角矩形 4"/>
          <p:cNvSpPr/>
          <p:nvPr/>
        </p:nvSpPr>
        <p:spPr>
          <a:xfrm>
            <a:off x="2331720" y="5428615"/>
            <a:ext cx="1575435" cy="513663"/>
          </a:xfrm>
          <a:prstGeom prst="roundRect">
            <a:avLst/>
          </a:prstGeom>
          <a:solidFill>
            <a:srgbClr val="BDD7EE"/>
          </a:solidFill>
          <a:ln w="9525">
            <a:solidFill>
              <a:srgbClr val="036EB8"/>
            </a:solidFill>
          </a:ln>
        </p:spPr>
        <p:txBody>
          <a:bodyPr wrap="square" rtlCol="0" anchor="t" anchorCtr="0">
            <a:spAutoFit/>
          </a:bodyPr>
          <a:lstStyle/>
          <a:p>
            <a:pPr lvl="0" algn="ctr">
              <a:buClrTx/>
              <a:buSzTx/>
              <a:buFontTx/>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安培定则</a:t>
            </a:r>
          </a:p>
        </p:txBody>
      </p:sp>
      <p:cxnSp>
        <p:nvCxnSpPr>
          <p:cNvPr id="6" name="直接连接符 5"/>
          <p:cNvCxnSpPr>
            <a:stCxn id="5" idx="3"/>
            <a:endCxn id="19467" idx="1"/>
          </p:cNvCxnSpPr>
          <p:nvPr/>
        </p:nvCxnSpPr>
        <p:spPr>
          <a:xfrm>
            <a:off x="3907155" y="5685790"/>
            <a:ext cx="608965" cy="0"/>
          </a:xfrm>
          <a:prstGeom prst="line">
            <a:avLst/>
          </a:prstGeom>
          <a:ln>
            <a:solidFill>
              <a:srgbClr val="036EB8"/>
            </a:solidFill>
          </a:ln>
        </p:spPr>
        <p:style>
          <a:lnRef idx="1">
            <a:schemeClr val="accent1"/>
          </a:lnRef>
          <a:fillRef idx="0">
            <a:schemeClr val="accent1"/>
          </a:fillRef>
          <a:effectRef idx="0">
            <a:schemeClr val="accent1"/>
          </a:effectRef>
          <a:fontRef idx="minor">
            <a:schemeClr val="tx1"/>
          </a:fontRef>
        </p:style>
      </p:cxnSp>
      <p:sp>
        <p:nvSpPr>
          <p:cNvPr id="8" name="左大括号 20483"/>
          <p:cNvSpPr/>
          <p:nvPr/>
        </p:nvSpPr>
        <p:spPr>
          <a:xfrm>
            <a:off x="1682115" y="1905635"/>
            <a:ext cx="546100" cy="3780790"/>
          </a:xfrm>
          <a:prstGeom prst="leftBrace">
            <a:avLst>
              <a:gd name="adj1" fmla="val 62950"/>
              <a:gd name="adj2" fmla="val 50000"/>
            </a:avLst>
          </a:prstGeom>
          <a:noFill/>
          <a:ln w="9525" cap="flat" cmpd="sng">
            <a:solidFill>
              <a:srgbClr val="036EB8"/>
            </a:solidFill>
            <a:prstDash val="solid"/>
            <a:headEnd type="none" w="med" len="med"/>
            <a:tailEnd type="none" w="med" len="med"/>
          </a:ln>
          <a:extLst>
            <a:ext uri="{909E8E84-426E-40DD-AFC4-6F175D3DCCD1}">
              <a14:hiddenFill xmlns:a14="http://schemas.microsoft.com/office/drawing/2010/main">
                <a:solidFill>
                  <a:schemeClr val="accent1"/>
                </a:solidFill>
              </a14:hiddenFill>
            </a:ext>
          </a:extLst>
        </p:spPr>
        <p:txBody>
          <a:bodyPr anchor="t" anchorCtr="0">
            <a:noAutofit/>
          </a:bodyPr>
          <a:lstStyle/>
          <a:p>
            <a:pPr lvl="0" algn="l">
              <a:buClrTx/>
              <a:buSzTx/>
              <a:buFontTx/>
            </a:pPr>
            <a:endParaRPr sz="2400">
              <a:latin typeface="微软雅黑" panose="020B0503020204020204" pitchFamily="34" charset="-122"/>
              <a:ea typeface="微软雅黑" panose="020B0503020204020204" pitchFamily="34" charset="-122"/>
              <a:sym typeface="+mn-ea"/>
            </a:endParaRPr>
          </a:p>
        </p:txBody>
      </p:sp>
      <p:sp>
        <p:nvSpPr>
          <p:cNvPr id="10" name="圆角矩形 9"/>
          <p:cNvSpPr/>
          <p:nvPr/>
        </p:nvSpPr>
        <p:spPr>
          <a:xfrm>
            <a:off x="785495" y="2917825"/>
            <a:ext cx="838835" cy="1835131"/>
          </a:xfrm>
          <a:prstGeom prst="roundRect">
            <a:avLst/>
          </a:prstGeom>
          <a:solidFill>
            <a:srgbClr val="036EB8"/>
          </a:solidFill>
          <a:ln w="9525">
            <a:solidFill>
              <a:srgbClr val="036EB8"/>
            </a:solidFill>
          </a:ln>
        </p:spPr>
        <p:txBody>
          <a:bodyPr wrap="square" rtlCol="0" anchor="t" anchorCtr="0">
            <a:spAutoFit/>
          </a:bodyPr>
          <a:lstStyle/>
          <a:p>
            <a:pPr lvl="0" algn="ctr">
              <a:buClrTx/>
              <a:buSzTx/>
              <a:buFontTx/>
            </a:pPr>
            <a:r>
              <a:rPr lang="zh-CN" altLang="en-US" sz="3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电生磁</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习题练习</a:t>
            </a:r>
          </a:p>
        </p:txBody>
      </p:sp>
      <p:sp>
        <p:nvSpPr>
          <p:cNvPr id="3" name="TextBox 3"/>
          <p:cNvSpPr txBox="1"/>
          <p:nvPr/>
        </p:nvSpPr>
        <p:spPr>
          <a:xfrm>
            <a:off x="1522095" y="2201545"/>
            <a:ext cx="7872095" cy="310769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a:t>
            </a:r>
            <a:r>
              <a:rPr lang="zh-CN" altLang="en-US" sz="2800">
                <a:latin typeface="Times New Roman" panose="02020603050405020304" charset="0"/>
                <a:cs typeface="Times New Roman" panose="02020603050405020304" charset="0"/>
              </a:rPr>
              <a:t>下列对通电螺线管的认识，正确的是（　　）</a:t>
            </a:r>
          </a:p>
          <a:p>
            <a:pPr fontAlgn="auto">
              <a:lnSpc>
                <a:spcPct val="150000"/>
              </a:lnSpc>
            </a:pPr>
            <a:r>
              <a:rPr lang="en-US" altLang="zh-CN" sz="2800">
                <a:latin typeface="Times New Roman" panose="02020603050405020304" charset="0"/>
                <a:cs typeface="Times New Roman" panose="02020603050405020304" charset="0"/>
              </a:rPr>
              <a:t>A</a:t>
            </a:r>
            <a:r>
              <a:rPr lang="zh-CN" altLang="en-US" sz="2800">
                <a:latin typeface="Times New Roman" panose="02020603050405020304" charset="0"/>
                <a:cs typeface="Times New Roman" panose="02020603050405020304" charset="0"/>
              </a:rPr>
              <a:t>．它周围的磁场与蹄形磁体的磁场相似</a:t>
            </a:r>
          </a:p>
          <a:p>
            <a:pPr fontAlgn="auto">
              <a:lnSpc>
                <a:spcPct val="150000"/>
              </a:lnSpc>
            </a:pPr>
            <a:r>
              <a:rPr lang="en-US" altLang="zh-CN" sz="2800">
                <a:latin typeface="Times New Roman" panose="02020603050405020304" charset="0"/>
                <a:cs typeface="Times New Roman" panose="02020603050405020304" charset="0"/>
              </a:rPr>
              <a:t>B</a:t>
            </a:r>
            <a:r>
              <a:rPr lang="zh-CN" altLang="en-US" sz="2800">
                <a:latin typeface="Times New Roman" panose="02020603050405020304" charset="0"/>
                <a:cs typeface="Times New Roman" panose="02020603050405020304" charset="0"/>
              </a:rPr>
              <a:t>．它的磁场方向与电流方向无关</a:t>
            </a:r>
          </a:p>
          <a:p>
            <a:pPr fontAlgn="auto">
              <a:lnSpc>
                <a:spcPct val="150000"/>
              </a:lnSpc>
            </a:pPr>
            <a:r>
              <a:rPr lang="en-US" altLang="zh-CN" sz="2800">
                <a:latin typeface="Times New Roman" panose="02020603050405020304" charset="0"/>
                <a:cs typeface="Times New Roman" panose="02020603050405020304" charset="0"/>
              </a:rPr>
              <a:t>C</a:t>
            </a:r>
            <a:r>
              <a:rPr lang="zh-CN" altLang="en-US" sz="2800">
                <a:latin typeface="Times New Roman" panose="02020603050405020304" charset="0"/>
                <a:cs typeface="Times New Roman" panose="02020603050405020304" charset="0"/>
              </a:rPr>
              <a:t>．通电螺线管也能吸引铁制品</a:t>
            </a:r>
          </a:p>
          <a:p>
            <a:pPr fontAlgn="auto">
              <a:lnSpc>
                <a:spcPct val="150000"/>
              </a:lnSpc>
            </a:pPr>
            <a:r>
              <a:rPr lang="en-US" altLang="zh-CN" sz="2800">
                <a:latin typeface="Times New Roman" panose="02020603050405020304" charset="0"/>
                <a:cs typeface="Times New Roman" panose="02020603050405020304" charset="0"/>
              </a:rPr>
              <a:t>D</a:t>
            </a:r>
            <a:r>
              <a:rPr lang="zh-CN" altLang="en-US" sz="2800">
                <a:latin typeface="Times New Roman" panose="02020603050405020304" charset="0"/>
                <a:cs typeface="Times New Roman" panose="02020603050405020304" charset="0"/>
              </a:rPr>
              <a:t>．通电螺线管周围的磁感线是真实存在的</a:t>
            </a:r>
          </a:p>
        </p:txBody>
      </p:sp>
      <p:sp>
        <p:nvSpPr>
          <p:cNvPr id="4" name="矩形 3"/>
          <p:cNvSpPr/>
          <p:nvPr/>
        </p:nvSpPr>
        <p:spPr>
          <a:xfrm>
            <a:off x="8043303" y="2179401"/>
            <a:ext cx="478155" cy="521970"/>
          </a:xfrm>
          <a:prstGeom prst="rect">
            <a:avLst/>
          </a:prstGeom>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800" i="0" u="none" strike="noStrike" kern="0" cap="none" spc="0" normalizeH="0" baseline="0" noProof="0">
                <a:ln>
                  <a:noFill/>
                </a:ln>
                <a:solidFill>
                  <a:srgbClr val="FF0000"/>
                </a:solidFill>
                <a:effectLst/>
                <a:uLnTx/>
                <a:uFillTx/>
                <a:latin typeface="Times New Roman" panose="02020603050405020304" charset="0"/>
                <a:cs typeface="Times New Roman" panose="02020603050405020304" charset="0"/>
              </a:rPr>
              <a:t>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课程导入</a:t>
            </a:r>
          </a:p>
        </p:txBody>
      </p:sp>
      <p:sp>
        <p:nvSpPr>
          <p:cNvPr id="35843" name="Rectangle 5"/>
          <p:cNvSpPr/>
          <p:nvPr/>
        </p:nvSpPr>
        <p:spPr>
          <a:xfrm>
            <a:off x="774065" y="1974850"/>
            <a:ext cx="7023100" cy="4009390"/>
          </a:xfrm>
          <a:prstGeom prst="rect">
            <a:avLst/>
          </a:prstGeom>
          <a:noFill/>
          <a:ln w="9525">
            <a:noFill/>
          </a:ln>
        </p:spPr>
        <p:txBody>
          <a:bodyPr wrap="square">
            <a:spAutoFit/>
          </a:bodyPr>
          <a:lstStyle/>
          <a:p>
            <a:pPr>
              <a:lnSpc>
                <a:spcPct val="130000"/>
              </a:lnSpc>
            </a:pPr>
            <a:r>
              <a:rPr lang="zh-CN" altLang="en-US" sz="2800">
                <a:latin typeface="宋体" panose="02010600030101010101" pitchFamily="2" charset="-122"/>
              </a:rPr>
              <a:t>　　奥斯特是丹麦物理学家，他从小聪明好学，</a:t>
            </a:r>
            <a:r>
              <a:rPr lang="en-US" altLang="zh-CN" sz="2800">
                <a:latin typeface="Times New Roman" panose="02020603050405020304" charset="0"/>
              </a:rPr>
              <a:t>1794</a:t>
            </a:r>
            <a:r>
              <a:rPr lang="zh-CN" altLang="en-US" sz="2800">
                <a:latin typeface="宋体" panose="02010600030101010101" pitchFamily="2" charset="-122"/>
              </a:rPr>
              <a:t>年以优异的成绩考入哥本哈根大学学习，后来成为这所大学的物理教授。</a:t>
            </a:r>
            <a:r>
              <a:rPr lang="en-US" altLang="zh-CN" sz="2800">
                <a:latin typeface="宋体" panose="02010600030101010101" pitchFamily="2" charset="-122"/>
              </a:rPr>
              <a:t>  </a:t>
            </a:r>
          </a:p>
          <a:p>
            <a:pPr>
              <a:lnSpc>
                <a:spcPct val="130000"/>
              </a:lnSpc>
            </a:pPr>
            <a:r>
              <a:rPr lang="zh-CN" altLang="en-US" sz="2800">
                <a:latin typeface="宋体" panose="02010600030101010101" pitchFamily="2" charset="-122"/>
              </a:rPr>
              <a:t>　　他相信各种自然现象间存在联系。经过长时间用实验寻找，在多次失败后，</a:t>
            </a:r>
            <a:r>
              <a:rPr lang="en-US" altLang="zh-CN" sz="2800">
                <a:latin typeface="Times New Roman" panose="02020603050405020304" charset="0"/>
              </a:rPr>
              <a:t>1820</a:t>
            </a:r>
            <a:r>
              <a:rPr lang="zh-CN" altLang="en-US" sz="2800">
                <a:latin typeface="宋体" panose="02010600030101010101" pitchFamily="2" charset="-122"/>
              </a:rPr>
              <a:t>年，奥斯特在课堂上做实验时发现了</a:t>
            </a:r>
          </a:p>
          <a:p>
            <a:pPr>
              <a:lnSpc>
                <a:spcPct val="130000"/>
              </a:lnSpc>
            </a:pPr>
            <a:r>
              <a:rPr lang="zh-CN" altLang="en-US" sz="2800">
                <a:latin typeface="宋体" panose="02010600030101010101" pitchFamily="2" charset="-122"/>
              </a:rPr>
              <a:t>电和磁之间的联系。</a:t>
            </a:r>
          </a:p>
        </p:txBody>
      </p:sp>
      <p:sp>
        <p:nvSpPr>
          <p:cNvPr id="2" name="文本框 1"/>
          <p:cNvSpPr txBox="1"/>
          <p:nvPr/>
        </p:nvSpPr>
        <p:spPr>
          <a:xfrm>
            <a:off x="774065" y="1036320"/>
            <a:ext cx="3089275" cy="583565"/>
          </a:xfrm>
          <a:prstGeom prst="rect">
            <a:avLst/>
          </a:prstGeom>
          <a:noFill/>
        </p:spPr>
        <p:txBody>
          <a:bodyPr wrap="square" rtlCol="0" anchor="t">
            <a:spAutoFit/>
          </a:bodyPr>
          <a:lstStyle/>
          <a:p>
            <a:pPr algn="ctr"/>
            <a:r>
              <a:rPr sz="3200" b="1">
                <a:latin typeface="宋体" panose="02010600030101010101" pitchFamily="2" charset="-122"/>
                <a:sym typeface="+mn-ea"/>
              </a:rPr>
              <a:t>奥斯特的故事</a:t>
            </a:r>
            <a:endParaRPr lang="zh-CN" altLang="en-US" sz="3200" b="1">
              <a:latin typeface="宋体" panose="02010600030101010101" pitchFamily="2" charset="-122"/>
              <a:sym typeface="+mn-ea"/>
            </a:endParaRPr>
          </a:p>
        </p:txBody>
      </p:sp>
      <p:graphicFrame>
        <p:nvGraphicFramePr>
          <p:cNvPr id="9220" name="Object 7"/>
          <p:cNvGraphicFramePr>
            <a:graphicFrameLocks noChangeAspect="1"/>
          </p:cNvGraphicFramePr>
          <p:nvPr/>
        </p:nvGraphicFramePr>
        <p:xfrm>
          <a:off x="8252460" y="1561465"/>
          <a:ext cx="2695575" cy="3933825"/>
        </p:xfrm>
        <a:graphic>
          <a:graphicData uri="http://schemas.openxmlformats.org/presentationml/2006/ole">
            <mc:AlternateContent xmlns:mc="http://schemas.openxmlformats.org/markup-compatibility/2006">
              <mc:Choice xmlns:v="urn:schemas-microsoft-com:vml" Requires="v">
                <p:oleObj r:id="rId2" imgW="1657350" imgH="2419350" progId="MSPhotoEd.3">
                  <p:embed/>
                </p:oleObj>
              </mc:Choice>
              <mc:Fallback>
                <p:oleObj r:id="rId2" imgW="1657350" imgH="2419350" progId="MSPhotoEd.3">
                  <p:embed/>
                  <p:pic>
                    <p:nvPicPr>
                      <p:cNvPr id="0" name="图片 3075"/>
                      <p:cNvPicPr/>
                      <p:nvPr/>
                    </p:nvPicPr>
                    <p:blipFill>
                      <a:blip r:embed="rId3"/>
                      <a:stretch>
                        <a:fillRect/>
                      </a:stretch>
                    </p:blipFill>
                    <p:spPr>
                      <a:xfrm>
                        <a:off x="8252460" y="1561465"/>
                        <a:ext cx="2695575" cy="3933825"/>
                      </a:xfrm>
                      <a:prstGeom prst="rect">
                        <a:avLst/>
                      </a:prstGeom>
                      <a:noFill/>
                      <a:ln w="38100">
                        <a:noFill/>
                        <a:miter/>
                      </a:ln>
                    </p:spPr>
                  </p:pic>
                </p:oleObj>
              </mc:Fallback>
            </mc:AlternateContent>
          </a:graphicData>
        </a:graphic>
      </p:graphicFrame>
      <p:sp>
        <p:nvSpPr>
          <p:cNvPr id="9221" name="Rectangle 10"/>
          <p:cNvSpPr/>
          <p:nvPr/>
        </p:nvSpPr>
        <p:spPr>
          <a:xfrm>
            <a:off x="7840980" y="5741035"/>
            <a:ext cx="3519170" cy="521970"/>
          </a:xfrm>
          <a:prstGeom prst="rect">
            <a:avLst/>
          </a:prstGeom>
          <a:noFill/>
          <a:ln w="9525">
            <a:noFill/>
          </a:ln>
        </p:spPr>
        <p:txBody>
          <a:bodyPr wrap="square" anchor="t" anchorCtr="0">
            <a:spAutoFit/>
          </a:bodyPr>
          <a:lstStyle/>
          <a:p>
            <a:r>
              <a:rPr lang="zh-CN" altLang="en-US" sz="2800">
                <a:latin typeface="宋体" panose="02010600030101010101" pitchFamily="2" charset="-122"/>
              </a:rPr>
              <a:t>奥斯特</a:t>
            </a:r>
            <a:r>
              <a:rPr lang="en-US" altLang="zh-CN" sz="2800">
                <a:latin typeface="宋体" panose="02010600030101010101" pitchFamily="2" charset="-122"/>
              </a:rPr>
              <a:t>(1777</a:t>
            </a:r>
            <a:r>
              <a:rPr lang="zh-CN" altLang="en-US" sz="2800">
                <a:latin typeface="宋体" panose="02010600030101010101" pitchFamily="2" charset="-122"/>
              </a:rPr>
              <a:t>～</a:t>
            </a:r>
            <a:r>
              <a:rPr lang="en-US" altLang="zh-CN" sz="2800">
                <a:latin typeface="宋体" panose="02010600030101010101" pitchFamily="2" charset="-122"/>
              </a:rPr>
              <a:t>1851</a:t>
            </a:r>
            <a:r>
              <a:rPr lang="zh-CN" altLang="en-US" sz="2800">
                <a:latin typeface="宋体" panose="02010600030101010101" pitchFamily="2" charset="-122"/>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习题练习</a:t>
            </a:r>
          </a:p>
        </p:txBody>
      </p:sp>
      <p:sp>
        <p:nvSpPr>
          <p:cNvPr id="21507" name="文本框 22530"/>
          <p:cNvSpPr/>
          <p:nvPr/>
        </p:nvSpPr>
        <p:spPr>
          <a:xfrm>
            <a:off x="1139190" y="1522730"/>
            <a:ext cx="9490075" cy="2158365"/>
          </a:xfrm>
          <a:prstGeom prst="rect">
            <a:avLst/>
          </a:prstGeom>
          <a:noFill/>
          <a:ln w="9525">
            <a:noFill/>
          </a:ln>
        </p:spPr>
        <p:txBody>
          <a:bodyPr wrap="square" anchor="t" anchorCtr="0">
            <a:spAutoFit/>
          </a:bodyPr>
          <a:lstStyle/>
          <a:p>
            <a:pPr>
              <a:lnSpc>
                <a:spcPct val="120000"/>
              </a:lnSpc>
            </a:pPr>
            <a:r>
              <a:rPr lang="zh-CN" altLang="en-US"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2．如图所示，根据通电螺线管中磁感线的方向，下列判断正确的是（　　）</a:t>
            </a:r>
          </a:p>
          <a:p>
            <a:pPr>
              <a:lnSpc>
                <a:spcPct val="120000"/>
              </a:lnSpc>
            </a:pPr>
            <a:r>
              <a:rPr lang="zh-CN" altLang="en-US"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A．A端为电源的负极	 </a:t>
            </a:r>
            <a:r>
              <a:rPr lang="en-US" alt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B．B端为电源的负极</a:t>
            </a:r>
          </a:p>
          <a:p>
            <a:pPr>
              <a:lnSpc>
                <a:spcPct val="120000"/>
              </a:lnSpc>
            </a:pPr>
            <a:r>
              <a:rPr lang="zh-CN" altLang="en-US"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C．螺线管的左端为N极	   D．螺线管的右端为S极</a:t>
            </a:r>
          </a:p>
        </p:txBody>
      </p:sp>
      <p:sp>
        <p:nvSpPr>
          <p:cNvPr id="21508" name="文本框 22531"/>
          <p:cNvSpPr/>
          <p:nvPr/>
        </p:nvSpPr>
        <p:spPr>
          <a:xfrm>
            <a:off x="3172778" y="2116455"/>
            <a:ext cx="439420" cy="521970"/>
          </a:xfrm>
          <a:prstGeom prst="rect">
            <a:avLst/>
          </a:prstGeom>
          <a:noFill/>
          <a:ln w="9525">
            <a:noFill/>
          </a:ln>
        </p:spPr>
        <p:txBody>
          <a:bodyPr wrap="none" anchor="t" anchorCtr="0">
            <a:spAutoFit/>
          </a:bodyPr>
          <a:lstStyle/>
          <a:p>
            <a:pPr defTabSz="914400">
              <a:buClrTx/>
              <a:buSzPct val="100000"/>
              <a:buFont typeface="Arial" panose="020B0604020202020204"/>
              <a:buNone/>
            </a:pPr>
            <a:r>
              <a:rPr lang="en-US" altLang="zh-CN" sz="2800" b="1">
                <a:solidFill>
                  <a:srgbClr val="FF0000"/>
                </a:solidFill>
                <a:latin typeface="Times New Roman" panose="02020603050405020304" charset="0"/>
                <a:ea typeface="宋体" panose="02010600030101010101" pitchFamily="2" charset="-122"/>
                <a:cs typeface="Times New Roman" panose="02020603050405020304" charset="0"/>
                <a:sym typeface="Wingdings" panose="05000000000000000000" charset="0"/>
              </a:rPr>
              <a:t>A</a:t>
            </a:r>
          </a:p>
        </p:txBody>
      </p:sp>
      <p:pic>
        <p:nvPicPr>
          <p:cNvPr id="21509" name="图片 231"/>
          <p:cNvPicPr>
            <a:picLocks noChangeAspect="1"/>
          </p:cNvPicPr>
          <p:nvPr/>
        </p:nvPicPr>
        <p:blipFill>
          <a:blip r:embed="rId2"/>
          <a:stretch>
            <a:fillRect/>
          </a:stretch>
        </p:blipFill>
        <p:spPr>
          <a:xfrm>
            <a:off x="4257040" y="3949065"/>
            <a:ext cx="3674745" cy="2218055"/>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1508"/>
                                        </p:tgtEl>
                                        <p:attrNameLst>
                                          <p:attrName>style.visibility</p:attrName>
                                        </p:attrNameLst>
                                      </p:cBhvr>
                                      <p:to>
                                        <p:strVal val="visible"/>
                                      </p:to>
                                    </p:set>
                                    <p:set>
                                      <p:cBhvr>
                                        <p:cTn id="7" dur="455" fill="hold">
                                          <p:stCondLst>
                                            <p:cond delay="0"/>
                                          </p:stCondLst>
                                        </p:cTn>
                                        <p:tgtEl>
                                          <p:spTgt spid="21508"/>
                                        </p:tgtEl>
                                        <p:attrNameLst>
                                          <p:attrName>style.rotation</p:attrName>
                                        </p:attrNameLst>
                                      </p:cBhvr>
                                      <p:to>
                                        <p:strVal val="-45.0"/>
                                      </p:to>
                                    </p:set>
                                    <p:anim calcmode="lin" valueType="num">
                                      <p:cBhvr>
                                        <p:cTn id="8" dur="455" fill="hold">
                                          <p:stCondLst>
                                            <p:cond delay="455"/>
                                          </p:stCondLst>
                                        </p:cTn>
                                        <p:tgtEl>
                                          <p:spTgt spid="2150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1508"/>
                                        </p:tgtEl>
                                        <p:attrNameLst>
                                          <p:attrName>ppt_y</p:attrName>
                                        </p:attrNameLst>
                                      </p:cBhvr>
                                      <p:tavLst>
                                        <p:tav tm="0">
                                          <p:val>
                                            <p:strVal val="#ppt_y-1"/>
                                          </p:val>
                                        </p:tav>
                                        <p:tav tm="100000">
                                          <p:val>
                                            <p:strVal val="#ppt_y-(0.354*#ppt_w-0.172*#ppt_h)"/>
                                          </p:val>
                                        </p:tav>
                                      </p:tavLst>
                                    </p:anim>
                                    <p:anim calcmode="lin" valueType="num">
                                      <p:cBhvr>
                                        <p:cTn id="10" dur="156" decel="50000" fill="hold">
                                          <p:stCondLst>
                                            <p:cond delay="455"/>
                                          </p:stCondLst>
                                        </p:cTn>
                                        <p:tgtEl>
                                          <p:spTgt spid="2150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150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2868295"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电流的磁效应</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5848" name="图片 35847"/>
          <p:cNvPicPr>
            <a:picLocks noChangeAspect="1"/>
          </p:cNvPicPr>
          <p:nvPr/>
        </p:nvPicPr>
        <p:blipFill>
          <a:blip r:embed="rId3"/>
          <a:stretch>
            <a:fillRect/>
          </a:stretch>
        </p:blipFill>
        <p:spPr>
          <a:xfrm>
            <a:off x="6581775" y="1900555"/>
            <a:ext cx="4612640" cy="3449955"/>
          </a:xfrm>
          <a:prstGeom prst="rect">
            <a:avLst/>
          </a:prstGeom>
          <a:noFill/>
          <a:ln w="9525">
            <a:noFill/>
          </a:ln>
        </p:spPr>
      </p:pic>
      <p:sp>
        <p:nvSpPr>
          <p:cNvPr id="4" name="文本框 3"/>
          <p:cNvSpPr txBox="1"/>
          <p:nvPr/>
        </p:nvSpPr>
        <p:spPr>
          <a:xfrm>
            <a:off x="882650" y="1962150"/>
            <a:ext cx="5391150" cy="1641475"/>
          </a:xfrm>
          <a:prstGeom prst="rect">
            <a:avLst/>
          </a:prstGeom>
          <a:noFill/>
        </p:spPr>
        <p:txBody>
          <a:bodyPr wrap="square" rtlCol="0" anchor="t">
            <a:spAutoFit/>
          </a:bodyPr>
          <a:lstStyle/>
          <a:p>
            <a:pPr>
              <a:lnSpc>
                <a:spcPct val="120000"/>
              </a:lnSpc>
            </a:pPr>
            <a:r>
              <a:rPr lang="zh-CN" altLang="en-US" sz="2800" dirty="0">
                <a:solidFill>
                  <a:srgbClr val="000000"/>
                </a:solidFill>
                <a:latin typeface="宋体" panose="02010600030101010101" pitchFamily="2" charset="-122"/>
                <a:ea typeface="宋体" panose="02010600030101010101" pitchFamily="2" charset="-122"/>
                <a:sym typeface="+mn-ea"/>
              </a:rPr>
              <a:t>将一枚磁针放置在直导线下，使导线和电池触接，连通电路，观察小磁针的变化。</a:t>
            </a:r>
          </a:p>
        </p:txBody>
      </p:sp>
      <p:sp>
        <p:nvSpPr>
          <p:cNvPr id="5" name="文本框 4"/>
          <p:cNvSpPr txBox="1"/>
          <p:nvPr/>
        </p:nvSpPr>
        <p:spPr>
          <a:xfrm>
            <a:off x="882650" y="4103370"/>
            <a:ext cx="3516630" cy="521970"/>
          </a:xfrm>
          <a:prstGeom prst="rect">
            <a:avLst/>
          </a:prstGeom>
          <a:noFill/>
        </p:spPr>
        <p:txBody>
          <a:bodyPr wrap="square" rtlCol="0" anchor="t">
            <a:spAutoFit/>
          </a:bodyPr>
          <a:lstStyle/>
          <a:p>
            <a:r>
              <a:rPr lang="zh-CN" altLang="en-US" sz="2800" dirty="0">
                <a:solidFill>
                  <a:srgbClr val="000000"/>
                </a:solidFill>
                <a:latin typeface="微软雅黑" panose="020B0503020204020204" pitchFamily="34" charset="-122"/>
                <a:ea typeface="微软雅黑" panose="020B0503020204020204" pitchFamily="34" charset="-122"/>
                <a:sym typeface="+mn-ea"/>
              </a:rPr>
              <a:t>磁针会转动吗？</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2868295"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电流的磁效应</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实验20-3磁针会转动吗">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2614295" y="1962150"/>
            <a:ext cx="6576060" cy="40767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2868295"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电流的磁效应</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Picture 3"/>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1591310" y="1815465"/>
            <a:ext cx="2506980" cy="2099945"/>
          </a:xfrm>
          <a:prstGeom prst="roundRect">
            <a:avLst/>
          </a:prstGeom>
          <a:noFill/>
        </p:spPr>
      </p:pic>
      <p:pic>
        <p:nvPicPr>
          <p:cNvPr id="6" name="Picture 4"/>
          <p:cNvPicPr>
            <a:picLocks noChangeAspect="1" noChangeArrowheads="1"/>
          </p:cNvPicPr>
          <p:nvPr/>
        </p:nvPicPr>
        <p:blipFill>
          <a:blip r:embed="rId4">
            <a:clrChange>
              <a:clrFrom>
                <a:srgbClr val="FFFFFF"/>
              </a:clrFrom>
              <a:clrTo>
                <a:srgbClr val="FFFFFF">
                  <a:alpha val="0"/>
                </a:srgbClr>
              </a:clrTo>
            </a:clrChange>
          </a:blip>
          <a:stretch>
            <a:fillRect/>
          </a:stretch>
        </p:blipFill>
        <p:spPr bwMode="auto">
          <a:xfrm>
            <a:off x="4354195" y="1815465"/>
            <a:ext cx="2432050" cy="2099945"/>
          </a:xfrm>
          <a:prstGeom prst="roundRect">
            <a:avLst/>
          </a:prstGeom>
          <a:noFill/>
        </p:spPr>
      </p:pic>
      <p:pic>
        <p:nvPicPr>
          <p:cNvPr id="7" name="Picture 2"/>
          <p:cNvPicPr>
            <a:picLocks noChangeAspect="1" noChangeArrowheads="1"/>
          </p:cNvPicPr>
          <p:nvPr/>
        </p:nvPicPr>
        <p:blipFill>
          <a:blip r:embed="rId5">
            <a:clrChange>
              <a:clrFrom>
                <a:srgbClr val="FFFFFF"/>
              </a:clrFrom>
              <a:clrTo>
                <a:srgbClr val="FFFFFF">
                  <a:alpha val="0"/>
                </a:srgbClr>
              </a:clrTo>
            </a:clrChange>
          </a:blip>
          <a:stretch>
            <a:fillRect/>
          </a:stretch>
        </p:blipFill>
        <p:spPr bwMode="auto">
          <a:xfrm>
            <a:off x="7160895" y="1807210"/>
            <a:ext cx="2376805" cy="2109470"/>
          </a:xfrm>
          <a:prstGeom prst="roundRect">
            <a:avLst/>
          </a:prstGeom>
          <a:noFill/>
        </p:spPr>
      </p:pic>
      <p:sp>
        <p:nvSpPr>
          <p:cNvPr id="13" name="文本框 12"/>
          <p:cNvSpPr txBox="1"/>
          <p:nvPr/>
        </p:nvSpPr>
        <p:spPr>
          <a:xfrm>
            <a:off x="882650" y="4361815"/>
            <a:ext cx="7858760" cy="780415"/>
          </a:xfrm>
          <a:prstGeom prst="rect">
            <a:avLst/>
          </a:prstGeom>
          <a:noFill/>
        </p:spPr>
        <p:txBody>
          <a:bodyPr wrap="none" rtlCol="0" anchor="t">
            <a:spAutoFit/>
          </a:bodyPr>
          <a:lstStyle/>
          <a:p>
            <a:pPr fontAlgn="auto">
              <a:lnSpc>
                <a:spcPct val="160000"/>
              </a:lnSpc>
            </a:pPr>
            <a:r>
              <a:rPr lang="zh-CN" altLang="en-US" sz="2800">
                <a:solidFill>
                  <a:schemeClr val="tx1"/>
                </a:solidFill>
                <a:latin typeface="微软雅黑" panose="020B0503020204020204" pitchFamily="34" charset="-122"/>
                <a:ea typeface="微软雅黑" panose="020B0503020204020204" pitchFamily="34" charset="-122"/>
                <a:sym typeface="+mn-ea"/>
              </a:rPr>
              <a:t>说明</a:t>
            </a:r>
            <a:r>
              <a:rPr lang="en-US" altLang="zh-CN" sz="2800">
                <a:solidFill>
                  <a:schemeClr val="tx1"/>
                </a:solidFill>
                <a:latin typeface="微软雅黑" panose="020B0503020204020204" pitchFamily="34" charset="-122"/>
                <a:ea typeface="微软雅黑" panose="020B0503020204020204" pitchFamily="34" charset="-122"/>
                <a:sym typeface="+mn-ea"/>
              </a:rPr>
              <a:t>1</a:t>
            </a:r>
            <a:r>
              <a:rPr lang="zh-CN" altLang="en-US" sz="2800">
                <a:solidFill>
                  <a:schemeClr val="tx1"/>
                </a:solidFill>
                <a:latin typeface="微软雅黑" panose="020B0503020204020204" pitchFamily="34" charset="-122"/>
                <a:ea typeface="微软雅黑" panose="020B0503020204020204" pitchFamily="34" charset="-122"/>
                <a:sym typeface="+mn-ea"/>
              </a:rPr>
              <a:t>：通电后磁针转动，说明电流周围有磁场。</a:t>
            </a:r>
          </a:p>
        </p:txBody>
      </p:sp>
      <p:sp>
        <p:nvSpPr>
          <p:cNvPr id="14" name="文本框 13"/>
          <p:cNvSpPr txBox="1"/>
          <p:nvPr/>
        </p:nvSpPr>
        <p:spPr>
          <a:xfrm>
            <a:off x="882650" y="5153025"/>
            <a:ext cx="7294880" cy="780415"/>
          </a:xfrm>
          <a:prstGeom prst="rect">
            <a:avLst/>
          </a:prstGeom>
          <a:noFill/>
        </p:spPr>
        <p:txBody>
          <a:bodyPr wrap="none" rtlCol="0" anchor="t">
            <a:spAutoFit/>
          </a:bodyPr>
          <a:lstStyle/>
          <a:p>
            <a:pPr fontAlgn="auto">
              <a:lnSpc>
                <a:spcPct val="160000"/>
              </a:lnSpc>
            </a:pPr>
            <a:r>
              <a:rPr lang="zh-CN" altLang="en-US" sz="2800">
                <a:solidFill>
                  <a:schemeClr val="dk1"/>
                </a:solidFill>
                <a:latin typeface="宋体" panose="02010600030101010101" pitchFamily="2" charset="-122"/>
                <a:ea typeface="宋体" panose="02010600030101010101" pitchFamily="2" charset="-122"/>
                <a:sym typeface="+mn-ea"/>
              </a:rPr>
              <a:t>这个磁场与地磁场方向不同，所以磁针转动。</a:t>
            </a:r>
          </a:p>
        </p:txBody>
      </p:sp>
      <p:grpSp>
        <p:nvGrpSpPr>
          <p:cNvPr id="15" name="组合 14"/>
          <p:cNvGrpSpPr/>
          <p:nvPr/>
        </p:nvGrpSpPr>
        <p:grpSpPr>
          <a:xfrm>
            <a:off x="334900" y="47304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2868295"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电流的磁效应</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Picture 3"/>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1591310" y="1815465"/>
            <a:ext cx="2506980" cy="2099945"/>
          </a:xfrm>
          <a:prstGeom prst="roundRect">
            <a:avLst/>
          </a:prstGeom>
          <a:noFill/>
        </p:spPr>
      </p:pic>
      <p:pic>
        <p:nvPicPr>
          <p:cNvPr id="6" name="Picture 4"/>
          <p:cNvPicPr>
            <a:picLocks noChangeAspect="1" noChangeArrowheads="1"/>
          </p:cNvPicPr>
          <p:nvPr/>
        </p:nvPicPr>
        <p:blipFill>
          <a:blip r:embed="rId4">
            <a:clrChange>
              <a:clrFrom>
                <a:srgbClr val="FFFFFF"/>
              </a:clrFrom>
              <a:clrTo>
                <a:srgbClr val="FFFFFF">
                  <a:alpha val="0"/>
                </a:srgbClr>
              </a:clrTo>
            </a:clrChange>
          </a:blip>
          <a:stretch>
            <a:fillRect/>
          </a:stretch>
        </p:blipFill>
        <p:spPr bwMode="auto">
          <a:xfrm>
            <a:off x="4354195" y="1815465"/>
            <a:ext cx="2432050" cy="2099945"/>
          </a:xfrm>
          <a:prstGeom prst="roundRect">
            <a:avLst/>
          </a:prstGeom>
          <a:noFill/>
        </p:spPr>
      </p:pic>
      <p:pic>
        <p:nvPicPr>
          <p:cNvPr id="7" name="Picture 2"/>
          <p:cNvPicPr>
            <a:picLocks noChangeAspect="1" noChangeArrowheads="1"/>
          </p:cNvPicPr>
          <p:nvPr/>
        </p:nvPicPr>
        <p:blipFill>
          <a:blip r:embed="rId5">
            <a:clrChange>
              <a:clrFrom>
                <a:srgbClr val="FFFFFF"/>
              </a:clrFrom>
              <a:clrTo>
                <a:srgbClr val="FFFFFF">
                  <a:alpha val="0"/>
                </a:srgbClr>
              </a:clrTo>
            </a:clrChange>
          </a:blip>
          <a:stretch>
            <a:fillRect/>
          </a:stretch>
        </p:blipFill>
        <p:spPr bwMode="auto">
          <a:xfrm>
            <a:off x="7160895" y="1807210"/>
            <a:ext cx="2376805" cy="2109470"/>
          </a:xfrm>
          <a:prstGeom prst="roundRect">
            <a:avLst/>
          </a:prstGeom>
          <a:noFill/>
        </p:spPr>
      </p:pic>
      <p:sp>
        <p:nvSpPr>
          <p:cNvPr id="13" name="文本框 12"/>
          <p:cNvSpPr txBox="1"/>
          <p:nvPr/>
        </p:nvSpPr>
        <p:spPr>
          <a:xfrm>
            <a:off x="882650" y="4361815"/>
            <a:ext cx="7503160" cy="780415"/>
          </a:xfrm>
          <a:prstGeom prst="rect">
            <a:avLst/>
          </a:prstGeom>
          <a:noFill/>
        </p:spPr>
        <p:txBody>
          <a:bodyPr wrap="none" rtlCol="0" anchor="t">
            <a:spAutoFit/>
          </a:bodyPr>
          <a:lstStyle/>
          <a:p>
            <a:pPr algn="l" fontAlgn="auto">
              <a:lnSpc>
                <a:spcPct val="160000"/>
              </a:lnSpc>
            </a:pPr>
            <a:r>
              <a:rPr lang="zh-CN" altLang="en-US" sz="2800">
                <a:solidFill>
                  <a:schemeClr val="tx1"/>
                </a:solidFill>
                <a:latin typeface="微软雅黑" panose="020B0503020204020204" pitchFamily="34" charset="-122"/>
                <a:ea typeface="微软雅黑" panose="020B0503020204020204" pitchFamily="34" charset="-122"/>
                <a:sym typeface="+mn-ea"/>
              </a:rPr>
              <a:t>说明</a:t>
            </a:r>
            <a:r>
              <a:rPr lang="en-US" altLang="zh-CN" sz="2800">
                <a:solidFill>
                  <a:schemeClr val="tx1"/>
                </a:solidFill>
                <a:latin typeface="微软雅黑" panose="020B0503020204020204" pitchFamily="34" charset="-122"/>
                <a:ea typeface="微软雅黑" panose="020B0503020204020204" pitchFamily="34" charset="-122"/>
                <a:sym typeface="+mn-ea"/>
              </a:rPr>
              <a:t>2</a:t>
            </a:r>
            <a:r>
              <a:rPr lang="zh-CN" altLang="en-US" sz="2800">
                <a:solidFill>
                  <a:schemeClr val="tx1"/>
                </a:solidFill>
                <a:latin typeface="微软雅黑" panose="020B0503020204020204" pitchFamily="34" charset="-122"/>
                <a:ea typeface="微软雅黑" panose="020B0503020204020204" pitchFamily="34" charset="-122"/>
                <a:sym typeface="+mn-ea"/>
              </a:rPr>
              <a:t>：改变电流的方向，磁针转动方向相反。</a:t>
            </a:r>
          </a:p>
        </p:txBody>
      </p:sp>
      <p:sp>
        <p:nvSpPr>
          <p:cNvPr id="14" name="文本框 13"/>
          <p:cNvSpPr txBox="1"/>
          <p:nvPr/>
        </p:nvSpPr>
        <p:spPr>
          <a:xfrm>
            <a:off x="882650" y="5153025"/>
            <a:ext cx="5516880" cy="780415"/>
          </a:xfrm>
          <a:prstGeom prst="rect">
            <a:avLst/>
          </a:prstGeom>
          <a:noFill/>
        </p:spPr>
        <p:txBody>
          <a:bodyPr wrap="none" rtlCol="0" anchor="t">
            <a:spAutoFit/>
          </a:bodyPr>
          <a:lstStyle/>
          <a:p>
            <a:pPr algn="l" fontAlgn="auto">
              <a:lnSpc>
                <a:spcPct val="160000"/>
              </a:lnSpc>
            </a:pPr>
            <a:r>
              <a:rPr lang="zh-CN" altLang="en-US" sz="2800">
                <a:solidFill>
                  <a:schemeClr val="dk1"/>
                </a:solidFill>
                <a:latin typeface="宋体" panose="02010600030101010101" pitchFamily="2" charset="-122"/>
                <a:ea typeface="宋体" panose="02010600030101010101" pitchFamily="2" charset="-122"/>
                <a:sym typeface="+mn-ea"/>
              </a:rPr>
              <a:t>电流的磁场方向跟电流方向有关。</a:t>
            </a:r>
          </a:p>
        </p:txBody>
      </p:sp>
      <p:grpSp>
        <p:nvGrpSpPr>
          <p:cNvPr id="15" name="组合 14"/>
          <p:cNvGrpSpPr/>
          <p:nvPr/>
        </p:nvGrpSpPr>
        <p:grpSpPr>
          <a:xfrm>
            <a:off x="334900" y="47304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2868295"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电流的磁效应</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14"/>
          <p:cNvGrpSpPr/>
          <p:nvPr/>
        </p:nvGrpSpPr>
        <p:grpSpPr>
          <a:xfrm>
            <a:off x="334900" y="22158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TextBox 3"/>
          <p:cNvSpPr txBox="1">
            <a:spLocks noChangeArrowheads="1"/>
          </p:cNvSpPr>
          <p:nvPr/>
        </p:nvSpPr>
        <p:spPr bwMode="auto">
          <a:xfrm>
            <a:off x="882650" y="1885950"/>
            <a:ext cx="939927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a:lnSpc>
                <a:spcPct val="150000"/>
              </a:lnSpc>
            </a:pPr>
            <a:r>
              <a:rPr lang="zh-CN" altLang="en-US" sz="2800" dirty="0">
                <a:solidFill>
                  <a:schemeClr val="tx1"/>
                </a:solidFill>
                <a:latin typeface="微软雅黑" panose="020B0503020204020204" pitchFamily="34" charset="-122"/>
                <a:ea typeface="微软雅黑" panose="020B0503020204020204" pitchFamily="34" charset="-122"/>
              </a:rPr>
              <a:t>通电导线周围存在与电流方向有关的磁场，这种现象叫作</a:t>
            </a:r>
            <a:r>
              <a:rPr lang="zh-CN" altLang="en-US" sz="2800" b="1" dirty="0">
                <a:solidFill>
                  <a:srgbClr val="036EB8"/>
                </a:solidFill>
                <a:latin typeface="微软雅黑" panose="020B0503020204020204" pitchFamily="34" charset="-122"/>
                <a:ea typeface="微软雅黑" panose="020B0503020204020204" pitchFamily="34" charset="-122"/>
              </a:rPr>
              <a:t>电流的磁效应</a:t>
            </a:r>
            <a:r>
              <a:rPr lang="zh-CN" altLang="en-US" sz="2800" dirty="0">
                <a:solidFill>
                  <a:schemeClr val="tx1"/>
                </a:solidFill>
                <a:latin typeface="微软雅黑" panose="020B0503020204020204" pitchFamily="34" charset="-122"/>
                <a:ea typeface="微软雅黑" panose="020B0503020204020204" pitchFamily="34" charset="-122"/>
              </a:rPr>
              <a:t>。</a:t>
            </a:r>
          </a:p>
        </p:txBody>
      </p:sp>
      <p:grpSp>
        <p:nvGrpSpPr>
          <p:cNvPr id="9" name="组合 7"/>
          <p:cNvGrpSpPr/>
          <p:nvPr/>
        </p:nvGrpSpPr>
        <p:grpSpPr>
          <a:xfrm>
            <a:off x="2495264" y="3297821"/>
            <a:ext cx="6667852" cy="3121972"/>
            <a:chOff x="6833" y="4048"/>
            <a:chExt cx="11496" cy="8520"/>
          </a:xfrm>
        </p:grpSpPr>
        <p:grpSp>
          <p:nvGrpSpPr>
            <p:cNvPr id="11" name="组合 10"/>
            <p:cNvGrpSpPr/>
            <p:nvPr/>
          </p:nvGrpSpPr>
          <p:grpSpPr>
            <a:xfrm>
              <a:off x="6833" y="4048"/>
              <a:ext cx="11496" cy="8520"/>
              <a:chOff x="6833" y="4048"/>
              <a:chExt cx="11496" cy="8520"/>
            </a:xfrm>
          </p:grpSpPr>
          <p:pic>
            <p:nvPicPr>
              <p:cNvPr id="18" name="图片 1" descr="659808571540099783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5400000">
                <a:off x="9177" y="2856"/>
                <a:ext cx="7065" cy="9449"/>
              </a:xfrm>
              <a:prstGeom prst="round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2"/>
              <p:cNvSpPr txBox="1">
                <a:spLocks noChangeArrowheads="1"/>
              </p:cNvSpPr>
              <p:nvPr/>
            </p:nvSpPr>
            <p:spPr bwMode="auto">
              <a:xfrm>
                <a:off x="6833" y="11227"/>
                <a:ext cx="11496"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2600">
                    <a:latin typeface="宋体" panose="02010600030101010101" pitchFamily="2" charset="-122"/>
                  </a:rPr>
                  <a:t>通电直导线周围的磁场</a:t>
                </a:r>
                <a:r>
                  <a:rPr lang="zh-CN" altLang="en-US" sz="2600">
                    <a:latin typeface="宋体" panose="02010600030101010101" pitchFamily="2" charset="-122"/>
                  </a:rPr>
                  <a:t>是一圈一圈的同心圆</a:t>
                </a:r>
                <a:endParaRPr lang="zh-CN" altLang="zh-CN" sz="2600">
                  <a:latin typeface="宋体" panose="02010600030101010101" pitchFamily="2" charset="-122"/>
                </a:endParaRPr>
              </a:p>
            </p:txBody>
          </p:sp>
        </p:grpSp>
        <p:sp>
          <p:nvSpPr>
            <p:cNvPr id="21" name="文本框 3"/>
            <p:cNvSpPr txBox="1">
              <a:spLocks noChangeArrowheads="1"/>
            </p:cNvSpPr>
            <p:nvPr/>
          </p:nvSpPr>
          <p:spPr bwMode="auto">
            <a:xfrm>
              <a:off x="15956" y="5562"/>
              <a:ext cx="98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600" b="1" i="1">
                  <a:latin typeface="Times New Roman" panose="02020603050405020304" charset="0"/>
                </a:rPr>
                <a:t>I</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3614420"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通电螺线管的磁场</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130049"/>
          <p:cNvSpPr txBox="1"/>
          <p:nvPr/>
        </p:nvSpPr>
        <p:spPr>
          <a:xfrm>
            <a:off x="931545" y="1781810"/>
            <a:ext cx="8736965" cy="1383665"/>
          </a:xfrm>
          <a:prstGeom prst="rect">
            <a:avLst/>
          </a:prstGeom>
          <a:noFill/>
          <a:ln w="9525">
            <a:noFill/>
          </a:ln>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a:lnSpc>
                <a:spcPct val="150000"/>
              </a:lnSpc>
            </a:pPr>
            <a:r>
              <a:rPr lang="zh-CN" altLang="en-US" sz="2800">
                <a:latin typeface="+mn-ea"/>
              </a:rPr>
              <a:t>既然电能生磁，为什么手电筒在通电时连一根大头针都吸不动呢？</a:t>
            </a:r>
          </a:p>
        </p:txBody>
      </p:sp>
      <p:sp>
        <p:nvSpPr>
          <p:cNvPr id="11" name="文本框 130050"/>
          <p:cNvSpPr txBox="1"/>
          <p:nvPr/>
        </p:nvSpPr>
        <p:spPr>
          <a:xfrm>
            <a:off x="931545" y="3364230"/>
            <a:ext cx="4062095" cy="521970"/>
          </a:xfrm>
          <a:prstGeom prst="rect">
            <a:avLst/>
          </a:prstGeom>
          <a:noFill/>
          <a:ln w="9525">
            <a:noFill/>
          </a:ln>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r>
              <a:rPr lang="zh-CN" altLang="en-US" sz="2800">
                <a:solidFill>
                  <a:srgbClr val="036EB8"/>
                </a:solidFill>
                <a:latin typeface="+mn-ea"/>
                <a:cs typeface="Times New Roman" panose="02020603050405020304" charset="0"/>
              </a:rPr>
              <a:t>磁性太弱、磁场太弱</a:t>
            </a:r>
          </a:p>
        </p:txBody>
      </p:sp>
      <p:sp>
        <p:nvSpPr>
          <p:cNvPr id="12" name="文本框 130053"/>
          <p:cNvSpPr txBox="1"/>
          <p:nvPr/>
        </p:nvSpPr>
        <p:spPr>
          <a:xfrm>
            <a:off x="931545" y="4084955"/>
            <a:ext cx="4062095" cy="1210945"/>
          </a:xfrm>
          <a:prstGeom prst="rect">
            <a:avLst/>
          </a:prstGeom>
          <a:noFill/>
          <a:ln w="9525">
            <a:noFill/>
          </a:ln>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a:lnSpc>
                <a:spcPct val="130000"/>
              </a:lnSpc>
            </a:pPr>
            <a:r>
              <a:rPr lang="zh-CN" altLang="en-US" sz="2800">
                <a:latin typeface="宋体" panose="02010600030101010101" pitchFamily="2" charset="-122"/>
                <a:ea typeface="宋体" panose="02010600030101010101" pitchFamily="2" charset="-122"/>
                <a:cs typeface="Times New Roman" panose="02020603050405020304" charset="0"/>
              </a:rPr>
              <a:t>怎样才能使电流的磁场变强呢？</a:t>
            </a:r>
          </a:p>
        </p:txBody>
      </p:sp>
      <p:pic>
        <p:nvPicPr>
          <p:cNvPr id="13" name="图片 12" descr="&amp;pky9944350835_sjzg_VCG41N155428018&amp;"/>
          <p:cNvPicPr>
            <a:picLocks noChangeAspect="1"/>
          </p:cNvPicPr>
          <p:nvPr/>
        </p:nvPicPr>
        <p:blipFill>
          <a:blip r:embed="rId2"/>
          <a:srcRect l="27660" t="24806" r="19353" b="30241"/>
          <a:stretch>
            <a:fillRect/>
          </a:stretch>
        </p:blipFill>
        <p:spPr>
          <a:xfrm>
            <a:off x="4993640" y="2720975"/>
            <a:ext cx="5909310" cy="33413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334900" y="118589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882650" y="999490"/>
            <a:ext cx="3614420" cy="583565"/>
          </a:xfrm>
          <a:prstGeom prst="rect">
            <a:avLst/>
          </a:prstGeom>
          <a:noFill/>
        </p:spPr>
        <p:txBody>
          <a:bodyPr wrap="square" rtlCol="0">
            <a:spAutoFit/>
          </a:bodyPr>
          <a:lstStyle/>
          <a:p>
            <a:pPr algn="dist"/>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通电螺线管的磁场</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882650" y="1900555"/>
            <a:ext cx="5081905" cy="2501900"/>
          </a:xfrm>
          <a:prstGeom prst="rect">
            <a:avLst/>
          </a:prstGeom>
          <a:noFill/>
        </p:spPr>
        <p:txBody>
          <a:bodyPr wrap="square" rtlCol="0" anchor="t">
            <a:spAutoFit/>
          </a:bodyPr>
          <a:lstStyle/>
          <a:p>
            <a:pPr>
              <a:lnSpc>
                <a:spcPct val="140000"/>
              </a:lnSpc>
            </a:pPr>
            <a:r>
              <a:rPr lang="zh-CN" altLang="en-US" sz="2800">
                <a:latin typeface="微软雅黑" panose="020B0503020204020204" pitchFamily="34" charset="-122"/>
                <a:ea typeface="微软雅黑" panose="020B0503020204020204" pitchFamily="34" charset="-122"/>
                <a:sym typeface="+mn-ea"/>
              </a:rPr>
              <a:t>将导线绕在圆筒上，做成</a:t>
            </a:r>
            <a:r>
              <a:rPr lang="zh-CN" altLang="en-US" sz="2800">
                <a:solidFill>
                  <a:srgbClr val="FF0000"/>
                </a:solidFill>
                <a:latin typeface="微软雅黑" panose="020B0503020204020204" pitchFamily="34" charset="-122"/>
                <a:ea typeface="微软雅黑" panose="020B0503020204020204" pitchFamily="34" charset="-122"/>
                <a:sym typeface="+mn-ea"/>
              </a:rPr>
              <a:t>螺线管</a:t>
            </a:r>
            <a:r>
              <a:rPr lang="zh-CN" altLang="en-US" sz="2800">
                <a:latin typeface="微软雅黑" panose="020B0503020204020204" pitchFamily="34" charset="-122"/>
                <a:ea typeface="微软雅黑" panose="020B0503020204020204" pitchFamily="34" charset="-122"/>
                <a:sym typeface="+mn-ea"/>
              </a:rPr>
              <a:t>（也叫线圈）。</a:t>
            </a:r>
          </a:p>
          <a:p>
            <a:pPr>
              <a:lnSpc>
                <a:spcPct val="140000"/>
              </a:lnSpc>
            </a:pPr>
            <a:r>
              <a:rPr lang="zh-CN" altLang="en-US" sz="2800">
                <a:latin typeface="微软雅黑" panose="020B0503020204020204" pitchFamily="34" charset="-122"/>
                <a:ea typeface="微软雅黑" panose="020B0503020204020204" pitchFamily="34" charset="-122"/>
                <a:sym typeface="+mn-ea"/>
              </a:rPr>
              <a:t>通电后各圈导线磁场产生</a:t>
            </a:r>
            <a:r>
              <a:rPr lang="zh-CN" altLang="en-US" sz="2800">
                <a:solidFill>
                  <a:schemeClr val="hlink"/>
                </a:solidFill>
                <a:latin typeface="微软雅黑" panose="020B0503020204020204" pitchFamily="34" charset="-122"/>
                <a:ea typeface="微软雅黑" panose="020B0503020204020204" pitchFamily="34" charset="-122"/>
                <a:sym typeface="+mn-ea"/>
              </a:rPr>
              <a:t>叠加</a:t>
            </a:r>
            <a:r>
              <a:rPr lang="zh-CN" altLang="en-US" sz="2800">
                <a:latin typeface="微软雅黑" panose="020B0503020204020204" pitchFamily="34" charset="-122"/>
                <a:ea typeface="微软雅黑" panose="020B0503020204020204" pitchFamily="34" charset="-122"/>
                <a:sym typeface="+mn-ea"/>
              </a:rPr>
              <a:t>，磁场就会强得多。</a:t>
            </a:r>
            <a:endParaRPr lang="zh-CN" altLang="en-US" sz="2800" dirty="0">
              <a:solidFill>
                <a:srgbClr val="000000"/>
              </a:solidFill>
              <a:latin typeface="微软雅黑" panose="020B0503020204020204" pitchFamily="34" charset="-122"/>
              <a:ea typeface="微软雅黑" panose="020B0503020204020204" pitchFamily="34" charset="-122"/>
              <a:sym typeface="+mn-ea"/>
            </a:endParaRPr>
          </a:p>
        </p:txBody>
      </p:sp>
      <p:pic>
        <p:nvPicPr>
          <p:cNvPr id="10244" name="Picture 2" descr="http://ceshi.myqingfeng.com/sxdq/client/user/upimage/product_sxdq20090623173441TA5VR.jpg"/>
          <p:cNvPicPr>
            <a:picLocks noChangeAspect="1"/>
          </p:cNvPicPr>
          <p:nvPr/>
        </p:nvPicPr>
        <p:blipFill>
          <a:blip r:embed="rId2"/>
          <a:srcRect l="7541" t="11667" r="7541" b="7763"/>
          <a:stretch>
            <a:fillRect/>
          </a:stretch>
        </p:blipFill>
        <p:spPr>
          <a:xfrm>
            <a:off x="6487160" y="2025650"/>
            <a:ext cx="2252345" cy="1943735"/>
          </a:xfrm>
          <a:prstGeom prst="rect">
            <a:avLst/>
          </a:prstGeom>
          <a:noFill/>
          <a:ln>
            <a:noFill/>
            <a:miter lim="800000"/>
            <a:headEnd/>
            <a:tailEnd/>
          </a:ln>
        </p:spPr>
      </p:pic>
      <p:pic>
        <p:nvPicPr>
          <p:cNvPr id="10245" name="Picture 8" descr="http://file.huitao.net/images/sp/bao/uploaded/i2/t1w.4axjvtitd1upjx.jpg"/>
          <p:cNvPicPr>
            <a:picLocks noChangeAspect="1"/>
          </p:cNvPicPr>
          <p:nvPr/>
        </p:nvPicPr>
        <p:blipFill>
          <a:blip r:embed="rId3"/>
          <a:srcRect l="36843" t="21749" r="14892" b="6426"/>
          <a:stretch>
            <a:fillRect/>
          </a:stretch>
        </p:blipFill>
        <p:spPr>
          <a:xfrm>
            <a:off x="8739505" y="2016125"/>
            <a:ext cx="1750060" cy="1953260"/>
          </a:xfrm>
          <a:prstGeom prst="rect">
            <a:avLst/>
          </a:prstGeom>
          <a:noFill/>
          <a:ln>
            <a:noFill/>
            <a:miter lim="800000"/>
            <a:headEnd/>
            <a:tailEnd/>
          </a:ln>
        </p:spPr>
      </p:pic>
      <p:grpSp>
        <p:nvGrpSpPr>
          <p:cNvPr id="10246" name="Group 11"/>
          <p:cNvGrpSpPr/>
          <p:nvPr/>
        </p:nvGrpSpPr>
        <p:grpSpPr>
          <a:xfrm>
            <a:off x="7069455" y="4129405"/>
            <a:ext cx="3010535" cy="1399540"/>
            <a:chOff x="0" y="0"/>
            <a:chExt cx="4897437" cy="2279131"/>
          </a:xfrm>
        </p:grpSpPr>
        <p:sp>
          <p:nvSpPr>
            <p:cNvPr id="10247" name="Rectangle 9"/>
            <p:cNvSpPr/>
            <p:nvPr/>
          </p:nvSpPr>
          <p:spPr>
            <a:xfrm>
              <a:off x="0" y="354531"/>
              <a:ext cx="4897437" cy="810358"/>
            </a:xfrm>
            <a:prstGeom prst="rect">
              <a:avLst/>
            </a:prstGeom>
            <a:solidFill>
              <a:srgbClr val="BDD7EE"/>
            </a:solidFill>
            <a:ln>
              <a:solidFill>
                <a:srgbClr val="036EB8"/>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endParaRPr lang="zh-CN" altLang="en-US" sz="1800"/>
            </a:p>
          </p:txBody>
        </p:sp>
        <p:sp>
          <p:nvSpPr>
            <p:cNvPr id="10248" name="未知"/>
            <p:cNvSpPr/>
            <p:nvPr/>
          </p:nvSpPr>
          <p:spPr>
            <a:xfrm flipV="1">
              <a:off x="1071468" y="16882"/>
              <a:ext cx="367308" cy="1553185"/>
            </a:xfrm>
            <a:custGeom>
              <a:avLst/>
              <a:gdLst/>
              <a:ahLst/>
              <a:cxnLst>
                <a:cxn ang="0">
                  <a:pos x="0" y="176"/>
                </a:cxn>
                <a:cxn ang="0">
                  <a:pos x="48" y="80"/>
                </a:cxn>
                <a:cxn ang="0">
                  <a:pos x="96" y="656"/>
                </a:cxn>
                <a:cxn ang="0">
                  <a:pos x="144" y="560"/>
                </a:cxn>
              </a:cxnLst>
              <a:rect l="l" t="t"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FF00FF"/>
              </a:solidFill>
              <a:round/>
            </a:ln>
          </p:spPr>
          <p:txBody>
            <a:bodyPr wrap="none"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sp>
          <p:nvSpPr>
            <p:cNvPr id="10249" name="未知"/>
            <p:cNvSpPr/>
            <p:nvPr/>
          </p:nvSpPr>
          <p:spPr>
            <a:xfrm flipV="1">
              <a:off x="1530603" y="16882"/>
              <a:ext cx="367308" cy="1553185"/>
            </a:xfrm>
            <a:custGeom>
              <a:avLst/>
              <a:gdLst/>
              <a:ahLst/>
              <a:cxnLst>
                <a:cxn ang="0">
                  <a:pos x="0" y="176"/>
                </a:cxn>
                <a:cxn ang="0">
                  <a:pos x="48" y="80"/>
                </a:cxn>
                <a:cxn ang="0">
                  <a:pos x="96" y="656"/>
                </a:cxn>
                <a:cxn ang="0">
                  <a:pos x="144" y="560"/>
                </a:cxn>
              </a:cxnLst>
              <a:rect l="l" t="t"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FF00FF"/>
              </a:solidFill>
              <a:round/>
            </a:ln>
          </p:spPr>
          <p:txBody>
            <a:bodyPr wrap="none"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sp>
          <p:nvSpPr>
            <p:cNvPr id="10250" name="未知"/>
            <p:cNvSpPr/>
            <p:nvPr/>
          </p:nvSpPr>
          <p:spPr>
            <a:xfrm flipV="1">
              <a:off x="3336533" y="16882"/>
              <a:ext cx="367308" cy="1553185"/>
            </a:xfrm>
            <a:custGeom>
              <a:avLst/>
              <a:gdLst/>
              <a:ahLst/>
              <a:cxnLst>
                <a:cxn ang="0">
                  <a:pos x="0" y="176"/>
                </a:cxn>
                <a:cxn ang="0">
                  <a:pos x="48" y="80"/>
                </a:cxn>
                <a:cxn ang="0">
                  <a:pos x="96" y="656"/>
                </a:cxn>
                <a:cxn ang="0">
                  <a:pos x="144" y="560"/>
                </a:cxn>
              </a:cxnLst>
              <a:rect l="l" t="t"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FF00FF"/>
              </a:solidFill>
              <a:round/>
            </a:ln>
          </p:spPr>
          <p:txBody>
            <a:bodyPr wrap="none"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sp>
          <p:nvSpPr>
            <p:cNvPr id="10251" name="未知"/>
            <p:cNvSpPr/>
            <p:nvPr/>
          </p:nvSpPr>
          <p:spPr>
            <a:xfrm flipV="1">
              <a:off x="2908007" y="16882"/>
              <a:ext cx="367308" cy="1553185"/>
            </a:xfrm>
            <a:custGeom>
              <a:avLst/>
              <a:gdLst/>
              <a:ahLst/>
              <a:cxnLst>
                <a:cxn ang="0">
                  <a:pos x="0" y="176"/>
                </a:cxn>
                <a:cxn ang="0">
                  <a:pos x="48" y="80"/>
                </a:cxn>
                <a:cxn ang="0">
                  <a:pos x="96" y="656"/>
                </a:cxn>
                <a:cxn ang="0">
                  <a:pos x="144" y="560"/>
                </a:cxn>
              </a:cxnLst>
              <a:rect l="l" t="t"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FF00FF"/>
              </a:solidFill>
              <a:round/>
            </a:ln>
          </p:spPr>
          <p:txBody>
            <a:bodyPr wrap="none"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sp>
          <p:nvSpPr>
            <p:cNvPr id="10252" name="未知"/>
            <p:cNvSpPr/>
            <p:nvPr/>
          </p:nvSpPr>
          <p:spPr>
            <a:xfrm flipV="1">
              <a:off x="2448872" y="16882"/>
              <a:ext cx="367308" cy="1553185"/>
            </a:xfrm>
            <a:custGeom>
              <a:avLst/>
              <a:gdLst/>
              <a:ahLst/>
              <a:cxnLst>
                <a:cxn ang="0">
                  <a:pos x="0" y="176"/>
                </a:cxn>
                <a:cxn ang="0">
                  <a:pos x="48" y="80"/>
                </a:cxn>
                <a:cxn ang="0">
                  <a:pos x="96" y="656"/>
                </a:cxn>
                <a:cxn ang="0">
                  <a:pos x="144" y="560"/>
                </a:cxn>
              </a:cxnLst>
              <a:rect l="l" t="t"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FF00FF"/>
              </a:solidFill>
              <a:round/>
            </a:ln>
          </p:spPr>
          <p:txBody>
            <a:bodyPr wrap="none"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sp>
          <p:nvSpPr>
            <p:cNvPr id="10253" name="未知"/>
            <p:cNvSpPr/>
            <p:nvPr/>
          </p:nvSpPr>
          <p:spPr>
            <a:xfrm flipV="1">
              <a:off x="1989737" y="16882"/>
              <a:ext cx="367308" cy="1553185"/>
            </a:xfrm>
            <a:custGeom>
              <a:avLst/>
              <a:gdLst/>
              <a:ahLst/>
              <a:cxnLst>
                <a:cxn ang="0">
                  <a:pos x="0" y="176"/>
                </a:cxn>
                <a:cxn ang="0">
                  <a:pos x="48" y="80"/>
                </a:cxn>
                <a:cxn ang="0">
                  <a:pos x="96" y="656"/>
                </a:cxn>
                <a:cxn ang="0">
                  <a:pos x="144" y="560"/>
                </a:cxn>
              </a:cxnLst>
              <a:rect l="l" t="t"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FF00FF"/>
              </a:solidFill>
              <a:round/>
            </a:ln>
          </p:spPr>
          <p:txBody>
            <a:bodyPr wrap="none"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sp>
          <p:nvSpPr>
            <p:cNvPr id="10254" name="未知"/>
            <p:cNvSpPr/>
            <p:nvPr/>
          </p:nvSpPr>
          <p:spPr>
            <a:xfrm flipV="1">
              <a:off x="3795667" y="16882"/>
              <a:ext cx="367308" cy="1553185"/>
            </a:xfrm>
            <a:custGeom>
              <a:avLst/>
              <a:gdLst/>
              <a:ahLst/>
              <a:cxnLst>
                <a:cxn ang="0">
                  <a:pos x="0" y="176"/>
                </a:cxn>
                <a:cxn ang="0">
                  <a:pos x="48" y="80"/>
                </a:cxn>
                <a:cxn ang="0">
                  <a:pos x="96" y="656"/>
                </a:cxn>
                <a:cxn ang="0">
                  <a:pos x="144" y="560"/>
                </a:cxn>
              </a:cxnLst>
              <a:rect l="l" t="t"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FF00FF"/>
              </a:solidFill>
              <a:round/>
            </a:ln>
          </p:spPr>
          <p:txBody>
            <a:bodyPr wrap="none"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sp>
          <p:nvSpPr>
            <p:cNvPr id="10255" name="未知"/>
            <p:cNvSpPr/>
            <p:nvPr/>
          </p:nvSpPr>
          <p:spPr>
            <a:xfrm>
              <a:off x="642942" y="0"/>
              <a:ext cx="244872" cy="1266184"/>
            </a:xfrm>
            <a:custGeom>
              <a:avLst/>
              <a:gdLst/>
              <a:ahLst/>
              <a:cxnLst>
                <a:cxn ang="0">
                  <a:pos x="96" y="168"/>
                </a:cxn>
                <a:cxn ang="0">
                  <a:pos x="48" y="72"/>
                </a:cxn>
                <a:cxn ang="0">
                  <a:pos x="0" y="600"/>
                </a:cxn>
              </a:cxnLst>
              <a:rect l="l" t="t" r="r" b="b"/>
              <a:pathLst>
                <a:path w="96" h="600">
                  <a:moveTo>
                    <a:pt x="96" y="168"/>
                  </a:moveTo>
                  <a:cubicBezTo>
                    <a:pt x="80" y="84"/>
                    <a:pt x="64" y="0"/>
                    <a:pt x="48" y="72"/>
                  </a:cubicBezTo>
                  <a:cubicBezTo>
                    <a:pt x="32" y="144"/>
                    <a:pt x="8" y="512"/>
                    <a:pt x="0" y="600"/>
                  </a:cubicBezTo>
                </a:path>
              </a:pathLst>
            </a:custGeom>
            <a:noFill/>
            <a:ln w="50800">
              <a:solidFill>
                <a:srgbClr val="FF00FF"/>
              </a:solidFill>
              <a:round/>
            </a:ln>
          </p:spPr>
          <p:txBody>
            <a:bodyPr wrap="none"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cxnSp>
          <p:nvCxnSpPr>
            <p:cNvPr id="10256" name="Line 22"/>
            <p:cNvCxnSpPr/>
            <p:nvPr/>
          </p:nvCxnSpPr>
          <p:spPr>
            <a:xfrm flipH="1">
              <a:off x="642942" y="1164889"/>
              <a:ext cx="0" cy="1114242"/>
            </a:xfrm>
            <a:prstGeom prst="line">
              <a:avLst/>
            </a:prstGeom>
            <a:noFill/>
            <a:ln w="50800">
              <a:solidFill>
                <a:srgbClr val="FF00FF"/>
              </a:solidFill>
              <a:round/>
            </a:ln>
          </p:spPr>
        </p:cxnSp>
        <p:cxnSp>
          <p:nvCxnSpPr>
            <p:cNvPr id="10257" name="Line 24"/>
            <p:cNvCxnSpPr/>
            <p:nvPr/>
          </p:nvCxnSpPr>
          <p:spPr>
            <a:xfrm flipH="1">
              <a:off x="4285411" y="1164889"/>
              <a:ext cx="0" cy="1114242"/>
            </a:xfrm>
            <a:prstGeom prst="line">
              <a:avLst/>
            </a:prstGeom>
            <a:noFill/>
            <a:ln w="50800">
              <a:solidFill>
                <a:srgbClr val="FF00FF"/>
              </a:solidFill>
              <a:round/>
            </a:ln>
          </p:spPr>
        </p:cxnSp>
      </p:grpSp>
      <p:sp>
        <p:nvSpPr>
          <p:cNvPr id="10258" name="TextBox 28"/>
          <p:cNvSpPr/>
          <p:nvPr/>
        </p:nvSpPr>
        <p:spPr>
          <a:xfrm>
            <a:off x="8235950" y="5692775"/>
            <a:ext cx="944880" cy="398780"/>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2000" b="0" i="0" u="none" baseline="0">
                <a:solidFill>
                  <a:schemeClr val="tx1"/>
                </a:solidFill>
                <a:latin typeface="Arial" panose="020B0604020202020204" pitchFamily="34" charset="0"/>
                <a:ea typeface="宋体" panose="02010600030101010101" pitchFamily="2" charset="-122"/>
              </a:defRPr>
            </a:lvl5pPr>
          </a:lstStyle>
          <a:p>
            <a:pPr lvl="0"/>
            <a:r>
              <a:rPr lang="zh-CN" altLang="en-US"/>
              <a:t>螺线管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2JlZGE0ODQxZWY5OWUxZDc3ZWQwMjI4YjhlNjY0YTg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nchor="t">
        <a:spAutoFit/>
      </a:bodyPr>
      <a:lstStyle>
        <a:defPPr>
          <a:defRPr lang="zh-CN" altLang="en-US" sz="2800" dirty="0">
            <a:solidFill>
              <a:srgbClr val="000000"/>
            </a:solidFill>
            <a:latin typeface="微软雅黑" panose="020B0503020204020204" pitchFamily="34" charset="-122"/>
            <a:ea typeface="微软雅黑" panose="020B0503020204020204" pitchFamily="34" charset="-122"/>
            <a:sym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正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901</Words>
  <Application>Microsoft Office PowerPoint</Application>
  <PresentationFormat>自定义</PresentationFormat>
  <Paragraphs>133</Paragraphs>
  <Slides>20</Slides>
  <Notes>7</Notes>
  <HiddenSlides>0</HiddenSlides>
  <MMClips>3</MMClips>
  <ScaleCrop>false</ScaleCrop>
  <HeadingPairs>
    <vt:vector size="8" baseType="variant">
      <vt:variant>
        <vt:lpstr>已用的字体</vt:lpstr>
      </vt:variant>
      <vt:variant>
        <vt:i4>6</vt:i4>
      </vt:variant>
      <vt:variant>
        <vt:lpstr>主题</vt:lpstr>
      </vt:variant>
      <vt:variant>
        <vt:i4>2</vt:i4>
      </vt:variant>
      <vt:variant>
        <vt:lpstr>嵌入 OLE 服务器</vt:lpstr>
      </vt:variant>
      <vt:variant>
        <vt:i4>1</vt:i4>
      </vt:variant>
      <vt:variant>
        <vt:lpstr>幻灯片标题</vt:lpstr>
      </vt:variant>
      <vt:variant>
        <vt:i4>20</vt:i4>
      </vt:variant>
    </vt:vector>
  </HeadingPairs>
  <TitlesOfParts>
    <vt:vector size="29" baseType="lpstr">
      <vt:lpstr>宋体</vt:lpstr>
      <vt:lpstr>微软雅黑</vt:lpstr>
      <vt:lpstr>Arial</vt:lpstr>
      <vt:lpstr>Calibri</vt:lpstr>
      <vt:lpstr>Times New Roman</vt:lpstr>
      <vt:lpstr>Wingdings</vt:lpstr>
      <vt:lpstr>Office 主题</vt:lpstr>
      <vt:lpstr>2_正文</vt:lpstr>
      <vt:lpstr>MSPhotoEd.3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cp:revision>
  <dcterms:created xsi:type="dcterms:W3CDTF">2021-05-20T00:39:00Z</dcterms:created>
  <dcterms:modified xsi:type="dcterms:W3CDTF">2025-02-06T12:28:08Z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F555CDF3F3DD44FBA21F1BFE120B2B86</vt:lpwstr>
  </property>
  <property fmtid="{D5CDD505-2E9C-101B-9397-08002B2CF9AE}" pid="3" name="KSOProductBuildVer">
    <vt:lpwstr>2052-11.1.0.12019</vt:lpwstr>
  </property>
</Properties>
</file>