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2"/>
  </p:notesMasterIdLst>
  <p:sldIdLst>
    <p:sldId id="396" r:id="rId3"/>
    <p:sldId id="293" r:id="rId4"/>
    <p:sldId id="423" r:id="rId5"/>
    <p:sldId id="520" r:id="rId6"/>
    <p:sldId id="517" r:id="rId7"/>
    <p:sldId id="521" r:id="rId8"/>
    <p:sldId id="522" r:id="rId9"/>
    <p:sldId id="523" r:id="rId10"/>
    <p:sldId id="536" r:id="rId11"/>
    <p:sldId id="525" r:id="rId12"/>
    <p:sldId id="526" r:id="rId13"/>
    <p:sldId id="537" r:id="rId14"/>
    <p:sldId id="538" r:id="rId15"/>
    <p:sldId id="531" r:id="rId16"/>
    <p:sldId id="424" r:id="rId17"/>
    <p:sldId id="425" r:id="rId18"/>
    <p:sldId id="463" r:id="rId19"/>
    <p:sldId id="486" r:id="rId20"/>
    <p:sldId id="528" r:id="rId21"/>
    <p:sldId id="487" r:id="rId22"/>
    <p:sldId id="532" r:id="rId23"/>
    <p:sldId id="427" r:id="rId24"/>
    <p:sldId id="428" r:id="rId25"/>
    <p:sldId id="459" r:id="rId26"/>
    <p:sldId id="488" r:id="rId27"/>
    <p:sldId id="489" r:id="rId28"/>
    <p:sldId id="490" r:id="rId29"/>
    <p:sldId id="533" r:id="rId30"/>
    <p:sldId id="429" r:id="rId31"/>
    <p:sldId id="529" r:id="rId32"/>
    <p:sldId id="530" r:id="rId33"/>
    <p:sldId id="431" r:id="rId34"/>
    <p:sldId id="493" r:id="rId35"/>
    <p:sldId id="491" r:id="rId36"/>
    <p:sldId id="492" r:id="rId37"/>
    <p:sldId id="539" r:id="rId38"/>
    <p:sldId id="540" r:id="rId39"/>
    <p:sldId id="494" r:id="rId40"/>
    <p:sldId id="534" r:id="rId41"/>
    <p:sldId id="464" r:id="rId42"/>
    <p:sldId id="465" r:id="rId43"/>
    <p:sldId id="466" r:id="rId44"/>
    <p:sldId id="541" r:id="rId45"/>
    <p:sldId id="496" r:id="rId46"/>
    <p:sldId id="497" r:id="rId47"/>
    <p:sldId id="498" r:id="rId48"/>
    <p:sldId id="542" r:id="rId49"/>
    <p:sldId id="468" r:id="rId50"/>
    <p:sldId id="500" r:id="rId51"/>
    <p:sldId id="535" r:id="rId52"/>
    <p:sldId id="470" r:id="rId53"/>
    <p:sldId id="471" r:id="rId54"/>
    <p:sldId id="472" r:id="rId55"/>
    <p:sldId id="502" r:id="rId56"/>
    <p:sldId id="503" r:id="rId57"/>
    <p:sldId id="508" r:id="rId58"/>
    <p:sldId id="509" r:id="rId59"/>
    <p:sldId id="432" r:id="rId60"/>
    <p:sldId id="484" r:id="rId61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8" autoAdjust="0"/>
    <p:restoredTop sz="93807" autoAdjust="0"/>
  </p:normalViewPr>
  <p:slideViewPr>
    <p:cSldViewPr snapToGrid="0">
      <p:cViewPr varScale="1">
        <p:scale>
          <a:sx n="107" d="100"/>
          <a:sy n="107" d="100"/>
        </p:scale>
        <p:origin x="-1872" y="-90"/>
      </p:cViewPr>
      <p:guideLst>
        <p:guide orient="horz" pos="2199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2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91.ep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157.EP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453230" y="2261047"/>
            <a:ext cx="428208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第二部分  物质、运动和相互作用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力和机械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0"/>
          <p:cNvSpPr txBox="1"/>
          <p:nvPr/>
        </p:nvSpPr>
        <p:spPr>
          <a:xfrm>
            <a:off x="474943" y="883744"/>
            <a:ext cx="8502986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(5)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示，用弹簧测力计水平拉着木块在长木板上做匀速直线运动，此时测力计的示数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(6)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在不同水平面上用弹簧测力计水平拉着同一木块做匀速直线运动，可探究木块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选填序号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关系。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①滑动摩擦力的大小与接触面的粗糙程度　　　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②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滑动摩擦力的大小与压力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大小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7146882" y="1334797"/>
            <a:ext cx="108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894284" y="2327951"/>
            <a:ext cx="108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①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02" y="3973158"/>
            <a:ext cx="5643907" cy="2126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0"/>
          <p:cNvSpPr txBox="1"/>
          <p:nvPr/>
        </p:nvSpPr>
        <p:spPr>
          <a:xfrm>
            <a:off x="360840" y="930021"/>
            <a:ext cx="8502986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400" dirty="0" smtClean="0">
                <a:cs typeface="方正静蕾简体" panose="03000509000000000000" pitchFamily="65" charset="-122"/>
              </a:rPr>
              <a:t>5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400" dirty="0">
                <a:cs typeface="方正静蕾简体" panose="03000509000000000000" pitchFamily="65" charset="-122"/>
              </a:rPr>
              <a:t>(2018</a:t>
            </a:r>
            <a:r>
              <a:rPr lang="zh-CN" altLang="en-US" sz="2400" dirty="0">
                <a:cs typeface="方正静蕾简体" panose="03000509000000000000" pitchFamily="65" charset="-122"/>
              </a:rPr>
              <a:t>年第</a:t>
            </a:r>
            <a:r>
              <a:rPr lang="en-US" altLang="zh-CN" sz="2400" dirty="0">
                <a:cs typeface="方正静蕾简体" panose="03000509000000000000" pitchFamily="65" charset="-122"/>
              </a:rPr>
              <a:t>19</a:t>
            </a:r>
            <a:r>
              <a:rPr lang="zh-CN" altLang="en-US" sz="2400" dirty="0">
                <a:cs typeface="方正静蕾简体" panose="03000509000000000000" pitchFamily="65" charset="-122"/>
              </a:rPr>
              <a:t>题</a:t>
            </a:r>
            <a:r>
              <a:rPr lang="en-US" altLang="zh-CN" sz="2400" dirty="0">
                <a:cs typeface="方正静蕾简体" panose="03000509000000000000" pitchFamily="65" charset="-122"/>
              </a:rPr>
              <a:t>)</a:t>
            </a:r>
            <a:r>
              <a:rPr lang="zh-CN" altLang="en-US" sz="2400" dirty="0">
                <a:cs typeface="方正静蕾简体" panose="03000509000000000000" pitchFamily="65" charset="-122"/>
              </a:rPr>
              <a:t>如图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5-6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所</a:t>
            </a:r>
            <a:r>
              <a:rPr lang="zh-CN" altLang="en-US" sz="2400" dirty="0">
                <a:cs typeface="方正静蕾简体" panose="03000509000000000000" pitchFamily="65" charset="-122"/>
              </a:rPr>
              <a:t>示是建筑工地上的起重机示意图。当它把质量为</a:t>
            </a:r>
            <a:r>
              <a:rPr lang="en-US" altLang="zh-CN" sz="2400" dirty="0">
                <a:cs typeface="方正静蕾简体" panose="03000509000000000000" pitchFamily="65" charset="-122"/>
              </a:rPr>
              <a:t>1 t</a:t>
            </a:r>
            <a:r>
              <a:rPr lang="zh-CN" altLang="en-US" sz="2400" dirty="0">
                <a:cs typeface="方正静蕾简体" panose="03000509000000000000" pitchFamily="65" charset="-122"/>
              </a:rPr>
              <a:t>的重物匀速提起</a:t>
            </a:r>
            <a:r>
              <a:rPr lang="en-US" altLang="zh-CN" sz="2400" dirty="0">
                <a:cs typeface="方正静蕾简体" panose="03000509000000000000" pitchFamily="65" charset="-122"/>
              </a:rPr>
              <a:t>24 m</a:t>
            </a:r>
            <a:r>
              <a:rPr lang="zh-CN" altLang="en-US" sz="2400" dirty="0">
                <a:cs typeface="方正静蕾简体" panose="03000509000000000000" pitchFamily="65" charset="-122"/>
              </a:rPr>
              <a:t>时，用时</a:t>
            </a:r>
            <a:r>
              <a:rPr lang="en-US" altLang="zh-CN" sz="2400" dirty="0">
                <a:cs typeface="方正静蕾简体" panose="03000509000000000000" pitchFamily="65" charset="-122"/>
              </a:rPr>
              <a:t>100 s</a:t>
            </a:r>
            <a:r>
              <a:rPr lang="zh-CN" altLang="en-US" sz="2400" dirty="0">
                <a:cs typeface="方正静蕾简体" panose="03000509000000000000" pitchFamily="65" charset="-122"/>
              </a:rPr>
              <a:t>。</a:t>
            </a:r>
            <a:r>
              <a:rPr lang="en-US" altLang="zh-CN" sz="2400" dirty="0">
                <a:cs typeface="方正静蕾简体" panose="03000509000000000000" pitchFamily="65" charset="-122"/>
              </a:rPr>
              <a:t>(g</a:t>
            </a:r>
            <a:r>
              <a:rPr lang="zh-CN" altLang="en-US" sz="2400" dirty="0"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cs typeface="方正静蕾简体" panose="03000509000000000000" pitchFamily="65" charset="-122"/>
              </a:rPr>
              <a:t>10 N/kg)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(2)</a:t>
            </a:r>
            <a:r>
              <a:rPr lang="zh-CN" altLang="en-US" sz="2400" dirty="0">
                <a:cs typeface="方正静蕾简体" panose="03000509000000000000" pitchFamily="65" charset="-122"/>
              </a:rPr>
              <a:t>若起重机</a:t>
            </a:r>
            <a:r>
              <a:rPr lang="en-US" altLang="zh-CN" sz="2400" i="1" dirty="0">
                <a:cs typeface="方正静蕾简体" panose="03000509000000000000" pitchFamily="65" charset="-122"/>
              </a:rPr>
              <a:t>AB</a:t>
            </a:r>
            <a:r>
              <a:rPr lang="zh-CN" altLang="en-US" sz="2400" dirty="0">
                <a:cs typeface="方正静蕾简体" panose="03000509000000000000" pitchFamily="65" charset="-122"/>
              </a:rPr>
              <a:t>长为</a:t>
            </a:r>
            <a:r>
              <a:rPr lang="en-US" altLang="zh-CN" sz="2400" dirty="0">
                <a:cs typeface="方正静蕾简体" panose="03000509000000000000" pitchFamily="65" charset="-122"/>
              </a:rPr>
              <a:t>20 m</a:t>
            </a:r>
            <a:r>
              <a:rPr lang="zh-CN" altLang="en-US" sz="2400" dirty="0">
                <a:cs typeface="方正静蕾简体" panose="03000509000000000000" pitchFamily="65" charset="-122"/>
              </a:rPr>
              <a:t>，吊起重物时</a:t>
            </a:r>
            <a:r>
              <a:rPr lang="en-US" altLang="zh-CN" sz="2400" i="1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端的配重质量为</a:t>
            </a:r>
            <a:r>
              <a:rPr lang="en-US" altLang="zh-CN" sz="2400" dirty="0">
                <a:cs typeface="方正静蕾简体" panose="03000509000000000000" pitchFamily="65" charset="-122"/>
              </a:rPr>
              <a:t>4 t</a:t>
            </a:r>
            <a:r>
              <a:rPr lang="zh-CN" altLang="en-US" sz="2400" dirty="0">
                <a:cs typeface="方正静蕾简体" panose="03000509000000000000" pitchFamily="65" charset="-122"/>
              </a:rPr>
              <a:t>，为使起重机不翻倒，则</a:t>
            </a:r>
            <a:r>
              <a:rPr lang="en-US" altLang="zh-CN" sz="2400" i="1" dirty="0">
                <a:cs typeface="方正静蕾简体" panose="03000509000000000000" pitchFamily="65" charset="-122"/>
              </a:rPr>
              <a:t>OB</a:t>
            </a:r>
            <a:r>
              <a:rPr lang="zh-CN" altLang="en-US" sz="2400" dirty="0">
                <a:cs typeface="方正静蕾简体" panose="03000509000000000000" pitchFamily="65" charset="-122"/>
              </a:rPr>
              <a:t>长为多少？</a:t>
            </a:r>
            <a:r>
              <a:rPr lang="en-US" altLang="zh-CN" sz="2400" dirty="0">
                <a:cs typeface="方正静蕾简体" panose="03000509000000000000" pitchFamily="65" charset="-122"/>
              </a:rPr>
              <a:t>(</a:t>
            </a:r>
            <a:r>
              <a:rPr lang="zh-CN" altLang="en-US" sz="2400" dirty="0">
                <a:cs typeface="方正静蕾简体" panose="03000509000000000000" pitchFamily="65" charset="-122"/>
              </a:rPr>
              <a:t>不计摩擦和起重机自重</a:t>
            </a:r>
            <a:r>
              <a:rPr lang="en-US" altLang="zh-CN" sz="2400" dirty="0">
                <a:cs typeface="方正静蕾简体" panose="03000509000000000000" pitchFamily="65" charset="-122"/>
              </a:rPr>
              <a:t>)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73" y="4008583"/>
            <a:ext cx="2612453" cy="2592123"/>
          </a:xfrm>
          <a:prstGeom prst="rect">
            <a:avLst/>
          </a:prstGeom>
        </p:spPr>
      </p:pic>
      <p:sp>
        <p:nvSpPr>
          <p:cNvPr id="11" name="TextBox 40"/>
          <p:cNvSpPr txBox="1"/>
          <p:nvPr/>
        </p:nvSpPr>
        <p:spPr>
          <a:xfrm>
            <a:off x="246737" y="3438439"/>
            <a:ext cx="8502986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  <a:cs typeface="方正静蕾简体" panose="03000509000000000000" pitchFamily="65" charset="-122"/>
              </a:rPr>
              <a:t>解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物体重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G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mg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1 000 kg×10 N/kg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 N</a:t>
            </a: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配重重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G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′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i="1" dirty="0" err="1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m</a:t>
            </a:r>
            <a:r>
              <a:rPr lang="en-US" altLang="zh-CN" sz="2400" dirty="0" err="1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′</a:t>
            </a:r>
            <a:r>
              <a:rPr lang="en-US" altLang="zh-CN" sz="2400" i="1" dirty="0" err="1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g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4 000 kg×10 N/kg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4×10</a:t>
            </a:r>
            <a:r>
              <a:rPr lang="en-US" altLang="zh-CN" sz="2400" baseline="300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 N</a:t>
            </a: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由杠杆平衡条件可得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G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′×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OB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G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×(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AB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－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OB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4×10</a:t>
            </a:r>
            <a:r>
              <a:rPr lang="en-US" altLang="zh-CN" sz="2400" baseline="300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 N×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OB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10</a:t>
            </a:r>
            <a:r>
              <a:rPr lang="en-US" altLang="zh-CN" sz="2400" baseline="300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 N×(20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－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OB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)m</a:t>
            </a: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解得</a:t>
            </a:r>
            <a:r>
              <a:rPr lang="en-US" altLang="zh-CN" sz="2400" i="1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OB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4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0"/>
          <p:cNvSpPr txBox="1"/>
          <p:nvPr/>
        </p:nvSpPr>
        <p:spPr>
          <a:xfrm>
            <a:off x="417891" y="930021"/>
            <a:ext cx="83888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15</a:t>
            </a:r>
            <a:r>
              <a:rPr lang="zh-CN" altLang="zh-CN" sz="2800" dirty="0" smtClean="0"/>
              <a:t>题</a:t>
            </a:r>
            <a:r>
              <a:rPr lang="en-US" altLang="zh-CN" sz="2800" dirty="0" smtClean="0"/>
              <a:t>)(1)</a:t>
            </a:r>
            <a:r>
              <a:rPr lang="zh-CN" altLang="zh-CN" sz="2800" dirty="0" smtClean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所示，拉杆式行李箱在拉力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的作用下静止在斜坡</a:t>
            </a:r>
            <a:r>
              <a:rPr lang="zh-CN" altLang="zh-CN" sz="2800" dirty="0" smtClean="0"/>
              <a:t>上，</a:t>
            </a:r>
            <a:r>
              <a:rPr lang="zh-CN" altLang="zh-CN" sz="2800" dirty="0"/>
              <a:t>请画出行李箱受到的重力</a:t>
            </a:r>
            <a:r>
              <a:rPr lang="en-US" altLang="zh-CN" sz="2800" i="1" dirty="0"/>
              <a:t>G</a:t>
            </a:r>
            <a:r>
              <a:rPr lang="zh-CN" altLang="zh-CN" sz="2800" dirty="0"/>
              <a:t>的示意图，以及拉力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对</a:t>
            </a:r>
            <a:r>
              <a:rPr lang="en-US" altLang="zh-CN" sz="2800" i="1" dirty="0"/>
              <a:t>O</a:t>
            </a:r>
            <a:r>
              <a:rPr lang="zh-CN" altLang="zh-CN" sz="2800" dirty="0"/>
              <a:t>点的力臂</a:t>
            </a:r>
            <a:r>
              <a:rPr lang="en-US" altLang="zh-CN" sz="2800" i="1" dirty="0"/>
              <a:t>L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7</a:t>
            </a:r>
            <a:r>
              <a:rPr lang="zh-CN" altLang="zh-CN" sz="2800" dirty="0"/>
              <a:t>．如图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所示，物体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重为</a:t>
            </a:r>
            <a:r>
              <a:rPr lang="en-US" altLang="zh-CN" sz="2800" dirty="0"/>
              <a:t>________N</a:t>
            </a:r>
            <a:r>
              <a:rPr lang="zh-CN" altLang="zh-CN" sz="2800" dirty="0"/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92" y="3372057"/>
            <a:ext cx="6303871" cy="3043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685" y="3674769"/>
            <a:ext cx="3821508" cy="2740369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5271900" y="2653570"/>
            <a:ext cx="108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1.2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0"/>
          <p:cNvSpPr txBox="1"/>
          <p:nvPr/>
        </p:nvSpPr>
        <p:spPr>
          <a:xfrm>
            <a:off x="417891" y="930021"/>
            <a:ext cx="8388883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19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9</a:t>
            </a:r>
            <a:r>
              <a:rPr lang="zh-CN" altLang="zh-CN" sz="2800" dirty="0"/>
              <a:t>所示，质量为</a:t>
            </a:r>
            <a:r>
              <a:rPr lang="en-US" altLang="zh-CN" sz="2800" dirty="0"/>
              <a:t>960 kg</a:t>
            </a:r>
            <a:r>
              <a:rPr lang="zh-CN" altLang="zh-CN" sz="2800" dirty="0"/>
              <a:t>、底面积为</a:t>
            </a:r>
            <a:r>
              <a:rPr lang="en-US" altLang="zh-CN" sz="2800" dirty="0"/>
              <a:t>0.5 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的石材</a:t>
            </a:r>
            <a:r>
              <a:rPr lang="en-US" altLang="zh-CN" sz="2800" i="1" dirty="0"/>
              <a:t>A</a:t>
            </a:r>
            <a:r>
              <a:rPr lang="zh-CN" altLang="zh-CN" sz="2800" dirty="0"/>
              <a:t>放在水平地面上，利用滑轮组水平拉动</a:t>
            </a:r>
            <a:r>
              <a:rPr lang="en-US" altLang="zh-CN" sz="2800" i="1" dirty="0"/>
              <a:t>A</a:t>
            </a:r>
            <a:r>
              <a:rPr lang="zh-CN" altLang="zh-CN" sz="2800" dirty="0"/>
              <a:t>，使其在</a:t>
            </a:r>
            <a:r>
              <a:rPr lang="en-US" altLang="zh-CN" sz="2800" dirty="0"/>
              <a:t>20 s</a:t>
            </a:r>
            <a:r>
              <a:rPr lang="zh-CN" altLang="zh-CN" sz="2800" dirty="0"/>
              <a:t>的时间内匀速向墙靠近了</a:t>
            </a:r>
            <a:r>
              <a:rPr lang="en-US" altLang="zh-CN" sz="2800" dirty="0"/>
              <a:t>4 m</a:t>
            </a:r>
            <a:r>
              <a:rPr lang="zh-CN" altLang="zh-CN" sz="2800" dirty="0"/>
              <a:t>，水平拉力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500 N</a:t>
            </a:r>
            <a:r>
              <a:rPr lang="zh-CN" altLang="zh-CN" sz="2800" dirty="0"/>
              <a:t>，不计绳、滑轮组的质量以及绳与滑轮组之间的摩擦，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</a:t>
            </a:r>
            <a:r>
              <a:rPr lang="zh-CN" altLang="zh-CN" sz="2800" dirty="0"/>
              <a:t>。求：</a:t>
            </a:r>
          </a:p>
          <a:p>
            <a:r>
              <a:rPr lang="en-US" altLang="zh-CN" sz="2800" dirty="0"/>
              <a:t> (2)</a:t>
            </a:r>
            <a:r>
              <a:rPr lang="en-US" altLang="zh-CN" sz="2800" i="1" dirty="0"/>
              <a:t>A</a:t>
            </a:r>
            <a:r>
              <a:rPr lang="zh-CN" altLang="zh-CN" sz="2800" dirty="0"/>
              <a:t>在运动过程中受到摩擦力的大小。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40"/>
          <p:cNvSpPr txBox="1"/>
          <p:nvPr/>
        </p:nvSpPr>
        <p:spPr>
          <a:xfrm>
            <a:off x="642602" y="4223530"/>
            <a:ext cx="8502986" cy="5472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cs typeface="方正静蕾简体" panose="03000509000000000000" pitchFamily="65" charset="-122"/>
              </a:rPr>
              <a:t>解</a:t>
            </a:r>
            <a:r>
              <a:rPr lang="zh-CN" altLang="en-US" sz="2800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i="1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受到的摩擦力</a:t>
            </a:r>
            <a:r>
              <a:rPr lang="en-US" altLang="zh-CN" sz="2800" i="1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i="1" dirty="0" err="1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nF</a:t>
            </a:r>
            <a:r>
              <a:rPr lang="en-US" altLang="zh-CN" sz="2800" dirty="0" smtClean="0">
                <a:solidFill>
                  <a:srgbClr val="FF0000"/>
                </a:solidFill>
                <a:ea typeface="楷体" panose="02010609060101010101" pitchFamily="49" charset="-122"/>
                <a:cs typeface="方正静蕾简体" panose="03000509000000000000" pitchFamily="65" charset="-122"/>
              </a:rPr>
              <a:t>=2×500N=1000N</a:t>
            </a:r>
            <a:endParaRPr lang="en-US" altLang="zh-CN" sz="2800" dirty="0">
              <a:solidFill>
                <a:srgbClr val="FF0000"/>
              </a:solidFill>
              <a:ea typeface="楷体" panose="02010609060101010101" pitchFamily="49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力；力的作用效果及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示意图；力的测量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25338" y="1317103"/>
            <a:ext cx="8745856" cy="9643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】“以卵击石”，卵破的施力物体是（   ）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．人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．卵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．石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．手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259211" y="2567900"/>
            <a:ext cx="8490512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“以卵击石”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dirty="0" smtClean="0"/>
              <a:t>鸡蛋</a:t>
            </a:r>
            <a:r>
              <a:rPr lang="zh-CN" altLang="zh-CN" sz="2800" dirty="0"/>
              <a:t>对石头施加力的作用，由于物体间力的作用是相互的，因此石头对鸡蛋施加反作用力，大小相同，鸡蛋承受力的能力差，石头承受力的能力强，所以鸡蛋碎了，但石头没什么变化。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136333" y="1274239"/>
            <a:ext cx="6461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225338" y="4964738"/>
            <a:ext cx="8490512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思维点拨：相互作用力永远是大小相等、方向相反、作用在一条直线上；相互作用力尽管大小相等，但两物体受力后的结果不一定相同。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7665" y="653789"/>
            <a:ext cx="8588375" cy="5747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在以“力”为主题的辩论赛中，正方和反方提出了许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多观点，小明把他们的观点归纳整理如下表。你认为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正确的观点有（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．①②④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．②④⑥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．②③⑥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．①③⑤</a:t>
            </a:r>
          </a:p>
        </p:txBody>
      </p:sp>
      <p:sp>
        <p:nvSpPr>
          <p:cNvPr id="4" name="矩形 3"/>
          <p:cNvSpPr/>
          <p:nvPr/>
        </p:nvSpPr>
        <p:spPr>
          <a:xfrm>
            <a:off x="3237027" y="201063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67510" y="2733873"/>
          <a:ext cx="822702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702"/>
                <a:gridCol w="3541009"/>
                <a:gridCol w="3779313"/>
              </a:tblGrid>
              <a:tr h="0">
                <a:tc rowSpan="4"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方正静蕾简体" panose="03000509000000000000" pitchFamily="65" charset="-122"/>
                        </a:rPr>
                        <a:t>观点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正方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反方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①两个物体相接触，就一定有力的作用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②两个物体相接触，但不一定有力的作用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③力的产生至少涉及两个物体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④一个物体也可以产生力的作用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⑤力是维持物体运动状态的原因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>
                          <a:solidFill>
                            <a:prstClr val="black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方正静蕾简体" panose="03000509000000000000" pitchFamily="65" charset="-122"/>
                        </a:rPr>
                        <a:t>⑥力是改变物体运动状态的原因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1080828"/>
            <a:ext cx="8056765" cy="52134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．下列有关力的说法中，正确的是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．产生力的两个物体一定发生了作用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．一个物体也能产生力的作用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．力能脱离物体而存在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．相互接触的两个物体一定产生力的</a:t>
            </a:r>
            <a:r>
              <a:rPr lang="zh-CN" altLang="zh-CN" sz="2800" dirty="0" smtClean="0"/>
              <a:t>作用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en-US" altLang="zh-CN" sz="2800" dirty="0">
                <a:latin typeface="+mn-ea"/>
              </a:rPr>
              <a:t>·</a:t>
            </a:r>
            <a:r>
              <a:rPr lang="zh-CN" altLang="zh-CN" sz="2800" dirty="0"/>
              <a:t>常德市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所示，弹簧测力计和细线的重力及一切摩擦均不计，物重</a:t>
            </a:r>
            <a:r>
              <a:rPr lang="en-US" altLang="zh-CN" sz="2800" i="1" dirty="0"/>
              <a:t>G</a:t>
            </a:r>
            <a:r>
              <a:rPr lang="zh-CN" altLang="zh-CN" sz="2800" dirty="0"/>
              <a:t>＝</a:t>
            </a:r>
            <a:r>
              <a:rPr lang="en-US" altLang="zh-CN" sz="2800" dirty="0"/>
              <a:t>5 N</a:t>
            </a:r>
            <a:r>
              <a:rPr lang="zh-CN" altLang="zh-CN" sz="2800" dirty="0"/>
              <a:t>，则弹簧测力计</a:t>
            </a:r>
            <a:r>
              <a:rPr lang="en-US" altLang="zh-CN" sz="2800" i="1" dirty="0"/>
              <a:t>A</a:t>
            </a:r>
            <a:r>
              <a:rPr lang="zh-CN" altLang="zh-CN" sz="2800" dirty="0"/>
              <a:t>的示数为</a:t>
            </a:r>
            <a:r>
              <a:rPr lang="en-US" altLang="zh-CN" sz="2800" dirty="0"/>
              <a:t>__________N</a:t>
            </a:r>
            <a:r>
              <a:rPr lang="zh-CN" altLang="zh-CN" sz="2800" dirty="0"/>
              <a:t>，弹簧测力计</a:t>
            </a:r>
            <a:r>
              <a:rPr lang="en-US" altLang="zh-CN" sz="2800" i="1" dirty="0"/>
              <a:t>B</a:t>
            </a:r>
            <a:r>
              <a:rPr lang="zh-CN" altLang="zh-CN" sz="2800" dirty="0"/>
              <a:t>的示数为</a:t>
            </a:r>
            <a:r>
              <a:rPr lang="en-US" altLang="zh-CN" sz="2800" dirty="0"/>
              <a:t>__________N</a:t>
            </a:r>
            <a:r>
              <a:rPr lang="zh-CN" altLang="zh-CN" sz="2800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6250866" y="1147755"/>
            <a:ext cx="44435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</a:p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48131" y="51712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5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192321" y="569449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3579" y="946732"/>
            <a:ext cx="8274780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4</a:t>
            </a:r>
            <a:r>
              <a:rPr lang="zh-CN" altLang="zh-CN" sz="2800" dirty="0"/>
              <a:t>．</a:t>
            </a:r>
            <a:r>
              <a:rPr lang="en-US" altLang="zh-CN" sz="2800" dirty="0">
                <a:latin typeface="+mn-ea"/>
              </a:rPr>
              <a:t>(</a:t>
            </a:r>
            <a:r>
              <a:rPr lang="en-US" altLang="zh-CN" sz="2800" dirty="0"/>
              <a:t>2019</a:t>
            </a:r>
            <a:r>
              <a:rPr lang="en-US" altLang="zh-CN" sz="2800" dirty="0">
                <a:latin typeface="+mn-ea"/>
              </a:rPr>
              <a:t>·</a:t>
            </a:r>
            <a:r>
              <a:rPr lang="zh-CN" altLang="zh-CN" sz="2800" dirty="0">
                <a:latin typeface="+mn-ea"/>
              </a:rPr>
              <a:t>广西壮族自治区</a:t>
            </a:r>
            <a:r>
              <a:rPr lang="en-US" altLang="zh-CN" sz="2800" dirty="0">
                <a:latin typeface="+mn-ea"/>
              </a:rPr>
              <a:t>)“</a:t>
            </a:r>
            <a:r>
              <a:rPr lang="zh-CN" altLang="zh-CN" sz="2800" dirty="0">
                <a:latin typeface="+mn-ea"/>
              </a:rPr>
              <a:t>足球进校园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活动的开展，使同学们越来越喜欢足球运动，下列现象不属于力改变物体运动状态的是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．足球在空中沿弧线飞行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．足球在草地上越滚越慢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．被踩在脚下的足球变扁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．守门员抱住飞来的足球</a:t>
            </a:r>
          </a:p>
        </p:txBody>
      </p:sp>
      <p:sp>
        <p:nvSpPr>
          <p:cNvPr id="9" name="矩形 8"/>
          <p:cNvSpPr/>
          <p:nvPr/>
        </p:nvSpPr>
        <p:spPr>
          <a:xfrm>
            <a:off x="4980278" y="238955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132734"/>
            <a:ext cx="8274779" cy="20284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5-11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所示的物理教材中的插图，坐在船中的人用力向前推动另一艘船时，发现自己坐的船向后退，说明力可以改变物体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还可说明物体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间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881" y="209932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运动状态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66" y="3265949"/>
            <a:ext cx="3691059" cy="22714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232" y="2616853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力的作用是相互的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6196" y="1570179"/>
          <a:ext cx="8795456" cy="517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877"/>
                <a:gridCol w="2872509"/>
                <a:gridCol w="2015143"/>
                <a:gridCol w="2419927"/>
              </a:tblGrid>
              <a:tr h="555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力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弹力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重力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摩擦力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测量工具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弹簧</a:t>
                      </a:r>
                      <a:r>
                        <a:rPr lang="zh-CN" sz="2600" kern="100" dirty="0" smtClean="0">
                          <a:effectLst/>
                        </a:rPr>
                        <a:t>测力计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666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大小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</a:rPr>
                        <a:t>F</a:t>
                      </a:r>
                      <a:r>
                        <a:rPr lang="zh-CN" sz="2600" kern="100" dirty="0">
                          <a:effectLst/>
                        </a:rPr>
                        <a:t>＝</a:t>
                      </a:r>
                      <a:r>
                        <a:rPr lang="en-US" sz="2600" i="1" kern="100" dirty="0">
                          <a:effectLst/>
                        </a:rPr>
                        <a:t>k</a:t>
                      </a:r>
                      <a:r>
                        <a:rPr lang="zh-CN" sz="2600" kern="100" dirty="0">
                          <a:effectLst/>
                        </a:rPr>
                        <a:t>Δ</a:t>
                      </a:r>
                      <a:r>
                        <a:rPr lang="en-US" sz="2600" i="1" kern="100" dirty="0">
                          <a:effectLst/>
                        </a:rPr>
                        <a:t>x</a:t>
                      </a:r>
                      <a:endParaRPr lang="zh-CN" sz="2600" i="1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Δ</a:t>
                      </a:r>
                      <a:r>
                        <a:rPr lang="en-US" sz="2600" i="1" kern="100" dirty="0">
                          <a:effectLst/>
                        </a:rPr>
                        <a:t>x</a:t>
                      </a:r>
                      <a:r>
                        <a:rPr lang="zh-CN" sz="2600" kern="100" dirty="0">
                          <a:effectLst/>
                        </a:rPr>
                        <a:t>弹簧的伸长或缩短量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</a:rPr>
                        <a:t>G</a:t>
                      </a:r>
                      <a:r>
                        <a:rPr lang="zh-CN" sz="2600" kern="100" dirty="0">
                          <a:effectLst/>
                        </a:rPr>
                        <a:t>＝</a:t>
                      </a:r>
                      <a:r>
                        <a:rPr lang="en-US" sz="2600" kern="100" dirty="0" smtClean="0">
                          <a:effectLst/>
                        </a:rPr>
                        <a:t>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二力平衡：</a:t>
                      </a:r>
                      <a:r>
                        <a:rPr lang="en-US" sz="2600" kern="100" dirty="0" smtClean="0">
                          <a:effectLst/>
                        </a:rPr>
                        <a:t>___________</a:t>
                      </a:r>
                      <a:endParaRPr lang="zh-CN" sz="26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</a:rPr>
                        <a:t>f</a:t>
                      </a:r>
                      <a:r>
                        <a:rPr lang="zh-CN" sz="2600" kern="100" dirty="0">
                          <a:effectLst/>
                        </a:rPr>
                        <a:t>＝</a:t>
                      </a:r>
                      <a:r>
                        <a:rPr lang="en-US" sz="2600" kern="100" dirty="0" smtClean="0">
                          <a:effectLst/>
                        </a:rPr>
                        <a:t>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9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方向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与弹簧形变方向相反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 smtClean="0">
                          <a:effectLst/>
                        </a:rPr>
                        <a:t>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与</a:t>
                      </a:r>
                      <a:r>
                        <a:rPr lang="en-US" sz="2600" kern="100" dirty="0" smtClean="0">
                          <a:effectLst/>
                        </a:rPr>
                        <a:t>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6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规律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在弹性限度内，弹力大小跟弹簧伸长或缩短量成正比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跟物体质量成</a:t>
                      </a:r>
                      <a:r>
                        <a:rPr lang="en-US" sz="2600" kern="100" dirty="0" smtClean="0">
                          <a:effectLst/>
                        </a:rPr>
                        <a:t>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滑动摩擦力大小跟</a:t>
                      </a:r>
                      <a:r>
                        <a:rPr lang="en-US" sz="2600" kern="100" dirty="0" smtClean="0">
                          <a:effectLst/>
                        </a:rPr>
                        <a:t>_______</a:t>
                      </a:r>
                      <a:r>
                        <a:rPr lang="zh-CN" sz="2600" kern="100" dirty="0" smtClean="0">
                          <a:effectLst/>
                        </a:rPr>
                        <a:t>以及</a:t>
                      </a:r>
                      <a:r>
                        <a:rPr lang="en-US" sz="2600" kern="100" dirty="0" smtClean="0">
                          <a:effectLst/>
                        </a:rPr>
                        <a:t>_______</a:t>
                      </a:r>
                      <a:r>
                        <a:rPr lang="zh-CN" sz="2600" kern="100" dirty="0" smtClean="0">
                          <a:effectLst/>
                        </a:rPr>
                        <a:t>有关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5044671" y="3167683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mg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TextBox 40"/>
          <p:cNvSpPr txBox="1"/>
          <p:nvPr/>
        </p:nvSpPr>
        <p:spPr>
          <a:xfrm>
            <a:off x="431165" y="972681"/>
            <a:ext cx="82750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．弹力、重力、摩擦力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794961" y="328313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f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=F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6951287" y="3629836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μN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4553924" y="4410115"/>
            <a:ext cx="179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竖直向下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6908324" y="4227844"/>
            <a:ext cx="1797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相对运动方向相反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4801407" y="5855606"/>
            <a:ext cx="179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正比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6969331" y="5683898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压力大小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6708023" y="6003058"/>
            <a:ext cx="155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接触面粗糙程度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使用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弹簧测力计之前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，要先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示，所测物体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受到的重力是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8976" y="1166385"/>
            <a:ext cx="34307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观察弹簧测力计的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量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和分度值</a:t>
            </a:r>
          </a:p>
        </p:txBody>
      </p:sp>
      <p:sp>
        <p:nvSpPr>
          <p:cNvPr id="10" name="矩形 9"/>
          <p:cNvSpPr/>
          <p:nvPr/>
        </p:nvSpPr>
        <p:spPr>
          <a:xfrm>
            <a:off x="7174102" y="220251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3.6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00" y="2899379"/>
            <a:ext cx="3063505" cy="3368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弹力；重力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1062435"/>
            <a:ext cx="8292465" cy="31444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5-13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示，表示静止在斜面上的物体所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受到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的重力是（    ）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</a:p>
          <a:p>
            <a:pPr>
              <a:lnSpc>
                <a:spcPts val="33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          图</a:t>
            </a: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5-13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830209" y="1486442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0712" y="4073159"/>
            <a:ext cx="8278339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因为重力的作用点在重心上，方向竖直向下，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符合这一条件。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1" y="1589431"/>
            <a:ext cx="3467100" cy="20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434934" y="5198864"/>
            <a:ext cx="8490512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重力的作用点就在物体的重心。形状规则、质量分布均匀的物体的重心就在物体的几何中心上，重力的方向总是竖直向下。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3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87708" y="1008970"/>
            <a:ext cx="8162290" cy="53117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．下列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物体重力约为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．一枚大头针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．两个鸡蛋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．一头奶牛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．一个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篮球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杭州市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5-14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为掷出的实心球的运动轨迹，实心球离开手后在空中飞行过程中最高点所受到的力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．只有重力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．重力和空气阻力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．重力和手的推力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．重力、空气阻力和手的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推力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5371897" y="1008970"/>
            <a:ext cx="8674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2200119" y="3815583"/>
            <a:ext cx="8674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73" y="4076568"/>
            <a:ext cx="3042525" cy="190513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1069999"/>
            <a:ext cx="8288424" cy="38885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郴州市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关于重心，下列说法正确的是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．空心的足球没有重心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．物体的重心不一定在物体上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．将质地均匀的木球的中心挖去后，木球的重心</a:t>
            </a:r>
            <a:r>
              <a:rPr lang="zh-CN" altLang="zh-CN" sz="2800" dirty="0" smtClean="0"/>
              <a:t>就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消失</a:t>
            </a:r>
            <a:r>
              <a:rPr lang="zh-CN" altLang="zh-CN" sz="2800" dirty="0"/>
              <a:t>了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．物体受到的力全部都作用在重心上</a:t>
            </a:r>
          </a:p>
        </p:txBody>
      </p:sp>
      <p:sp>
        <p:nvSpPr>
          <p:cNvPr id="3" name="矩形 2"/>
          <p:cNvSpPr/>
          <p:nvPr/>
        </p:nvSpPr>
        <p:spPr>
          <a:xfrm>
            <a:off x="6484233" y="5418890"/>
            <a:ext cx="184731" cy="508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660"/>
              </a:lnSpc>
            </a:pP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44676" y="120789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076960"/>
            <a:ext cx="8274780" cy="5529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5-15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下列事例中属于运用了重力方向的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是（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    A            B          C              D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检查相框是否挂正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用力拉弹簧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往墙上敲钉子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往前推物体</a:t>
            </a:r>
            <a:endParaRPr lang="en-US" altLang="zh-CN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8817" y="20285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27052"/>
          <a:stretch>
            <a:fillRect/>
          </a:stretch>
        </p:blipFill>
        <p:spPr>
          <a:xfrm>
            <a:off x="275990" y="2552654"/>
            <a:ext cx="8593607" cy="142698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028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威海市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下列实验不能在太空舱中失重环境下进行的是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．测量平均速度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．用液体压强计探究液体压强特点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．探究物体是否具有惯性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．探究物体间力的作用是相互的</a:t>
            </a:r>
          </a:p>
        </p:txBody>
      </p:sp>
      <p:sp>
        <p:nvSpPr>
          <p:cNvPr id="9" name="矩形 8"/>
          <p:cNvSpPr/>
          <p:nvPr/>
        </p:nvSpPr>
        <p:spPr>
          <a:xfrm>
            <a:off x="2807896" y="177285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．小金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对太空中的星球比较感兴趣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，他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从网上查得甲、乙两个星球表面上物体的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重力（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G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）与其质量（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）的关系如图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5-17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所示。从图中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信息可知，相同质量的物体在甲星球表面上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的重力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（选填“大于”“小于”或“等于”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）其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在乙星球表面上的重力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星球表面上物体的重力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G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与其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质量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关系式是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867156" y="2653606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大于</a:t>
            </a:r>
          </a:p>
        </p:txBody>
      </p:sp>
      <p:sp>
        <p:nvSpPr>
          <p:cNvPr id="10" name="矩形 9"/>
          <p:cNvSpPr/>
          <p:nvPr/>
        </p:nvSpPr>
        <p:spPr>
          <a:xfrm>
            <a:off x="3019515" y="4173390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8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G</a:t>
            </a:r>
            <a:r>
              <a:rPr lang="pt-BR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=</a:t>
            </a:r>
            <a:r>
              <a:rPr lang="pt-BR" altLang="zh-CN" sz="2800" b="1" i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m</a:t>
            </a:r>
            <a:r>
              <a:rPr lang="pt-BR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×15 N/kg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27" y="3885750"/>
            <a:ext cx="2839718" cy="2721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摩擦力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1041894"/>
            <a:ext cx="8292465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en-US" altLang="zh-CN" sz="2800" dirty="0"/>
              <a:t>(2019·</a:t>
            </a:r>
            <a:r>
              <a:rPr lang="zh-CN" altLang="zh-CN" sz="2800" dirty="0"/>
              <a:t>北京市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下列实例中，为了增大摩擦的是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．旱冰鞋下装有滚轮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．足球守门员戴有防滑手套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．冰壶底面打磨得很光滑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．给车轴加润滑油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3531" y="3719550"/>
            <a:ext cx="8352790" cy="29392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zh-CN" sz="2800" dirty="0"/>
              <a:t>旱冰鞋上装了轮子，是用滚动代替滑动来减小摩擦，故</a:t>
            </a:r>
            <a:r>
              <a:rPr lang="en-US" altLang="zh-CN" sz="2800" dirty="0"/>
              <a:t>A</a:t>
            </a:r>
            <a:r>
              <a:rPr lang="zh-CN" altLang="zh-CN" sz="2800" dirty="0"/>
              <a:t>错误；足球守门员戴有防滑手套，是通过增大接触面的粗糙程度来增大摩擦力，故</a:t>
            </a:r>
            <a:r>
              <a:rPr lang="en-US" altLang="zh-CN" sz="2800" dirty="0"/>
              <a:t>B</a:t>
            </a:r>
            <a:r>
              <a:rPr lang="zh-CN" altLang="zh-CN" sz="2800" dirty="0"/>
              <a:t>正确；冰壶底面打磨得很光滑，这是通过减小接触面的粗糙程度来减小摩擦，故</a:t>
            </a:r>
            <a:r>
              <a:rPr lang="en-US" altLang="zh-CN" sz="2800" dirty="0"/>
              <a:t>C</a:t>
            </a:r>
            <a:r>
              <a:rPr lang="zh-CN" altLang="zh-CN" sz="2800" dirty="0"/>
              <a:t>错误；给车轴加润滑油，是通过减小接触面的粗糙程度来减小摩擦力，故</a:t>
            </a:r>
            <a:r>
              <a:rPr lang="en-US" altLang="zh-CN" sz="2800" dirty="0"/>
              <a:t>D</a:t>
            </a:r>
            <a:r>
              <a:rPr lang="zh-CN" altLang="zh-CN" sz="2800" dirty="0" smtClean="0"/>
              <a:t>错误</a:t>
            </a:r>
            <a:r>
              <a:rPr lang="zh-CN" altLang="en-US" sz="2800" dirty="0" smtClean="0"/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6647" y="1508664"/>
            <a:ext cx="479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314295" y="3942688"/>
            <a:ext cx="849051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600" b="1" dirty="0"/>
              <a:t>思维点拨</a:t>
            </a:r>
            <a:r>
              <a:rPr lang="zh-CN" altLang="zh-CN" sz="2600" b="1" dirty="0" smtClean="0"/>
              <a:t>：</a:t>
            </a:r>
            <a:r>
              <a:rPr lang="en-US" altLang="zh-CN" sz="2600" dirty="0"/>
              <a:t>(1)</a:t>
            </a:r>
            <a:r>
              <a:rPr lang="zh-CN" altLang="zh-CN" sz="2600" dirty="0"/>
              <a:t>增大摩擦力的方法：在接触面粗糙程度一定时，通过增大压力来增大摩擦力；在压力一定时，通过增大接触面的粗糙程度来增大摩擦力</a:t>
            </a:r>
            <a:r>
              <a:rPr lang="zh-CN" altLang="zh-CN" sz="2600" dirty="0" smtClean="0"/>
              <a:t>。</a:t>
            </a:r>
            <a:r>
              <a:rPr lang="en-US" altLang="zh-CN" sz="2600" dirty="0" smtClean="0"/>
              <a:t>(</a:t>
            </a:r>
            <a:r>
              <a:rPr lang="en-US" altLang="zh-CN" sz="2600" dirty="0"/>
              <a:t>2)</a:t>
            </a:r>
            <a:r>
              <a:rPr lang="zh-CN" altLang="zh-CN" sz="2600" dirty="0"/>
              <a:t>减小摩擦力的方法：在接触面粗糙程度一定时，通过减小压力来减小摩擦力；在压力一定时，通过减小接触面的粗糙程度来减小摩擦力；使接触面脱离；用滚动摩擦代替滑动摩擦。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 animBg="1"/>
      <p:bldP spid="17" grpId="4" animBg="1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0"/>
          <p:cNvSpPr txBox="1"/>
          <p:nvPr/>
        </p:nvSpPr>
        <p:spPr>
          <a:xfrm>
            <a:off x="431165" y="972681"/>
            <a:ext cx="8275078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zh-CN" sz="2400" dirty="0"/>
              <a:t>力的作用效果</a:t>
            </a:r>
          </a:p>
          <a:p>
            <a:r>
              <a:rPr lang="zh-CN" altLang="zh-CN" sz="2400" dirty="0"/>
              <a:t>力可以使用物体发生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，也可以使物体的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发生改变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/>
              <a:t>3</a:t>
            </a:r>
            <a:r>
              <a:rPr lang="zh-CN" altLang="zh-CN" sz="2400" dirty="0"/>
              <a:t>．杠杆：</a:t>
            </a:r>
          </a:p>
          <a:p>
            <a:r>
              <a:rPr lang="en-US" altLang="zh-CN" sz="2400" dirty="0"/>
              <a:t>(1)</a:t>
            </a:r>
            <a:r>
              <a:rPr lang="zh-CN" altLang="zh-CN" sz="2400" dirty="0"/>
              <a:t>定义：在力作用下能绕着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转动的硬棒；力臂：从支点到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的距离。</a:t>
            </a:r>
          </a:p>
          <a:p>
            <a:r>
              <a:rPr lang="en-US" altLang="zh-CN" sz="2400" dirty="0"/>
              <a:t>(2)</a:t>
            </a:r>
            <a:r>
              <a:rPr lang="zh-CN" altLang="zh-CN" sz="2400" dirty="0"/>
              <a:t>杠杆平衡条件：动力</a:t>
            </a:r>
            <a:r>
              <a:rPr lang="en-US" altLang="zh-CN" sz="2400" dirty="0"/>
              <a:t>×</a:t>
            </a:r>
            <a:r>
              <a:rPr lang="zh-CN" altLang="zh-CN" sz="2400" dirty="0"/>
              <a:t>动力臂＝阻力</a:t>
            </a:r>
            <a:r>
              <a:rPr lang="en-US" altLang="zh-CN" sz="2400" dirty="0"/>
              <a:t>×</a:t>
            </a:r>
            <a:r>
              <a:rPr lang="zh-CN" altLang="zh-CN" sz="2400" dirty="0"/>
              <a:t>阻力臂，即：</a:t>
            </a:r>
            <a:r>
              <a:rPr lang="en-US" altLang="zh-CN" sz="2400" dirty="0"/>
              <a:t>______________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(3)</a:t>
            </a:r>
            <a:r>
              <a:rPr lang="zh-CN" altLang="zh-CN" sz="2400" dirty="0"/>
              <a:t>杠杆种类：</a:t>
            </a:r>
          </a:p>
          <a:p>
            <a:r>
              <a:rPr lang="zh-CN" altLang="zh-CN" sz="2400" dirty="0"/>
              <a:t>①省力杠杆：动力臂</a:t>
            </a:r>
            <a:r>
              <a:rPr lang="en-US" altLang="zh-CN" sz="2400" dirty="0"/>
              <a:t>____________</a:t>
            </a:r>
            <a:r>
              <a:rPr lang="zh-CN" altLang="zh-CN" sz="2400" dirty="0"/>
              <a:t>阻力臂，省力费距离。例：撬棒、开瓶起子、铁皮剪刀等。</a:t>
            </a:r>
          </a:p>
          <a:p>
            <a:r>
              <a:rPr lang="zh-CN" altLang="zh-CN" sz="2400" dirty="0"/>
              <a:t>②等臂杠杆：动力臂</a:t>
            </a:r>
            <a:r>
              <a:rPr lang="en-US" altLang="zh-CN" sz="2400" dirty="0"/>
              <a:t>____________</a:t>
            </a:r>
            <a:r>
              <a:rPr lang="zh-CN" altLang="zh-CN" sz="2400" dirty="0"/>
              <a:t>阻力臂，不省力也不省距离。例：天平、定滑轮</a:t>
            </a:r>
          </a:p>
          <a:p>
            <a:r>
              <a:rPr lang="zh-CN" altLang="zh-CN" sz="2400" dirty="0"/>
              <a:t>③费力杠杆：动力臂</a:t>
            </a:r>
            <a:r>
              <a:rPr lang="en-US" altLang="zh-CN" sz="2400" dirty="0"/>
              <a:t>____________</a:t>
            </a:r>
            <a:r>
              <a:rPr lang="zh-CN" altLang="zh-CN" sz="2400" dirty="0"/>
              <a:t>阻力臂，费力省距离。例：铡刀、缝纫机踏板、理发用剪刀、钓鱼竿等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30" name="TextBox 16"/>
          <p:cNvSpPr txBox="1"/>
          <p:nvPr/>
        </p:nvSpPr>
        <p:spPr>
          <a:xfrm>
            <a:off x="2983742" y="1274239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形变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7003926" y="1302873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运动状态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4013597" y="2449092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固定点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501305" y="2805684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力的作用线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602345" y="3505276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F</a:t>
            </a:r>
            <a:r>
              <a:rPr lang="en-US" altLang="zh-CN" sz="24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F</a:t>
            </a:r>
            <a:r>
              <a:rPr lang="en-US" altLang="zh-CN" sz="24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4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3114637" y="4243673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大于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3114636" y="4956861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等于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3175995" y="5681662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小于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9217" y="882653"/>
            <a:ext cx="8645475" cy="62145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．下列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是生活中的一些摩擦现象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①走路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时鞋底与地面之间的摩擦；②汽车行驶时，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汽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车与空气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之间的摩擦；③骑自行车时，车轮与轴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之间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的摩擦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；④皮带传动中，皮带与皮带轮之间的摩擦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其中属于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有害摩擦的是（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．①和②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．②和③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．①和④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．②和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④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600" dirty="0"/>
              <a:t>2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内江市</a:t>
            </a:r>
            <a:r>
              <a:rPr lang="en-US" altLang="zh-CN" sz="2600" dirty="0"/>
              <a:t>)</a:t>
            </a:r>
            <a:r>
              <a:rPr lang="zh-CN" altLang="zh-CN" sz="2600" dirty="0"/>
              <a:t>关于重力、弹力和摩擦力，下列说法</a:t>
            </a:r>
            <a:r>
              <a:rPr lang="zh-CN" altLang="zh-CN" sz="2600" dirty="0" smtClean="0"/>
              <a:t>中正</a:t>
            </a:r>
            <a:endParaRPr lang="en-US" altLang="zh-CN" sz="2600" dirty="0" smtClean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</a:t>
            </a:r>
            <a:r>
              <a:rPr lang="zh-CN" altLang="zh-CN" sz="2600" dirty="0" smtClean="0"/>
              <a:t>确的是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．因为物体本身就有重力，所以重力没有施力物体</a:t>
            </a:r>
          </a:p>
          <a:p>
            <a:r>
              <a:rPr lang="en-US" altLang="zh-CN" sz="2600" dirty="0"/>
              <a:t>B</a:t>
            </a:r>
            <a:r>
              <a:rPr lang="zh-CN" altLang="zh-CN" sz="2600" dirty="0"/>
              <a:t>．物体受到的重力的方向总是竖直向下，有时还垂直于</a:t>
            </a:r>
            <a:r>
              <a:rPr lang="zh-CN" altLang="zh-CN" sz="2600" dirty="0" smtClean="0"/>
              <a:t>接</a:t>
            </a:r>
            <a:endParaRPr lang="en-US" altLang="zh-CN" sz="2600" dirty="0" smtClean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</a:t>
            </a:r>
            <a:r>
              <a:rPr lang="zh-CN" altLang="zh-CN" sz="2600" dirty="0" smtClean="0"/>
              <a:t>触面</a:t>
            </a:r>
            <a:endParaRPr lang="zh-CN" altLang="zh-CN" sz="2600" dirty="0"/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．物体间如果有相互作用的弹力，就一定存在摩擦力</a:t>
            </a:r>
          </a:p>
          <a:p>
            <a:r>
              <a:rPr lang="en-US" altLang="zh-CN" sz="2600" dirty="0"/>
              <a:t>D</a:t>
            </a:r>
            <a:r>
              <a:rPr lang="zh-CN" altLang="zh-CN" sz="2600" dirty="0"/>
              <a:t>．摩擦力的方向一定与物体运动的方向相反</a:t>
            </a: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2333" y="2789138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233969" y="4105320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3525" y="951499"/>
            <a:ext cx="8632590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如</a:t>
            </a:r>
            <a:r>
              <a:rPr lang="zh-CN" altLang="en-US" sz="2800" dirty="0"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5-17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cs typeface="方正静蕾简体" panose="03000509000000000000" pitchFamily="65" charset="-122"/>
              </a:rPr>
              <a:t>示，粗糙程度相同的水平地面上，重</a:t>
            </a:r>
            <a:r>
              <a:rPr lang="en-US" altLang="zh-CN" sz="2800" dirty="0">
                <a:cs typeface="方正静蕾简体" panose="03000509000000000000" pitchFamily="65" charset="-122"/>
              </a:rPr>
              <a:t>30 N</a:t>
            </a:r>
            <a:r>
              <a:rPr lang="zh-CN" altLang="en-US" sz="2800" dirty="0">
                <a:cs typeface="方正静蕾简体" panose="03000509000000000000" pitchFamily="65" charset="-122"/>
              </a:rPr>
              <a:t>的物块在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AB</a:t>
            </a:r>
            <a:r>
              <a:rPr lang="zh-CN" altLang="en-US" sz="2800" dirty="0">
                <a:cs typeface="方正静蕾简体" panose="03000509000000000000" pitchFamily="65" charset="-122"/>
              </a:rPr>
              <a:t>段受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10 N</a:t>
            </a:r>
            <a:r>
              <a:rPr lang="zh-CN" altLang="en-US" sz="2800" dirty="0">
                <a:cs typeface="方正静蕾简体" panose="03000509000000000000" pitchFamily="65" charset="-122"/>
              </a:rPr>
              <a:t>的水平拉力作用，向右做匀速直线运动，到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点时撤去水平拉力，物块仍继续运动，到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处静止。下列说法正确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)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．在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AB</a:t>
            </a:r>
            <a:r>
              <a:rPr lang="zh-CN" altLang="en-US" sz="2800" dirty="0">
                <a:cs typeface="方正静蕾简体" panose="03000509000000000000" pitchFamily="65" charset="-122"/>
              </a:rPr>
              <a:t>段物块受到水平向右的摩擦力，大小为</a:t>
            </a:r>
            <a:r>
              <a:rPr lang="en-US" altLang="zh-CN" sz="2800" dirty="0">
                <a:cs typeface="方正静蕾简体" panose="03000509000000000000" pitchFamily="65" charset="-122"/>
              </a:rPr>
              <a:t>10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．在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AB</a:t>
            </a:r>
            <a:r>
              <a:rPr lang="zh-CN" altLang="en-US" sz="2800" dirty="0">
                <a:cs typeface="方正静蕾简体" panose="03000509000000000000" pitchFamily="65" charset="-122"/>
              </a:rPr>
              <a:t>段物块受到水平向左的摩擦力，大小为</a:t>
            </a:r>
            <a:r>
              <a:rPr lang="en-US" altLang="zh-CN" sz="2800" dirty="0">
                <a:cs typeface="方正静蕾简体" panose="03000509000000000000" pitchFamily="65" charset="-122"/>
              </a:rPr>
              <a:t>20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．在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BC</a:t>
            </a:r>
            <a:r>
              <a:rPr lang="zh-CN" altLang="en-US" sz="2800" dirty="0">
                <a:cs typeface="方正静蕾简体" panose="03000509000000000000" pitchFamily="65" charset="-122"/>
              </a:rPr>
              <a:t>段物块受到水平向左的摩擦力，大小为</a:t>
            </a:r>
            <a:r>
              <a:rPr lang="en-US" altLang="zh-CN" sz="2800" dirty="0">
                <a:cs typeface="方正静蕾简体" panose="03000509000000000000" pitchFamily="65" charset="-122"/>
              </a:rPr>
              <a:t>10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．在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点物块受到水平向右的摩擦力，大小为</a:t>
            </a:r>
            <a:r>
              <a:rPr lang="en-US" altLang="zh-CN" sz="2800" dirty="0">
                <a:cs typeface="方正静蕾简体" panose="03000509000000000000" pitchFamily="65" charset="-122"/>
              </a:rPr>
              <a:t>30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N</a:t>
            </a:r>
            <a:endParaRPr lang="en-US" altLang="zh-CN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2109" y="234587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3040331"/>
            <a:ext cx="6659418" cy="1608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7704" y="963617"/>
            <a:ext cx="8270586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4.(2019</a:t>
            </a:r>
            <a:r>
              <a:rPr lang="en-US" altLang="zh-CN" sz="2800" dirty="0"/>
              <a:t>·</a:t>
            </a:r>
            <a:r>
              <a:rPr lang="zh-CN" altLang="zh-CN" sz="2800" dirty="0"/>
              <a:t>深圳市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18</a:t>
            </a:r>
            <a:r>
              <a:rPr lang="zh-CN" altLang="zh-CN" sz="2800" dirty="0"/>
              <a:t>所示，同一木块在同一粗糙水平面上，先后以不同的速度被匀速拉动。甲图中速度为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，乙图中速度为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，丙图中木块上叠放一重物，共同速度为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，且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v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，匀速拉动该木块所需的水平拉力分别为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、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和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丙</a:t>
            </a:r>
            <a:r>
              <a:rPr lang="zh-CN" altLang="zh-CN" sz="2800" dirty="0"/>
              <a:t>。下列关系正确的是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丙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en-US" altLang="zh-CN" sz="2800" dirty="0"/>
              <a:t>&gt;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&gt;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丙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＝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丙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甲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＝</a:t>
            </a:r>
            <a:r>
              <a:rPr lang="en-US" altLang="zh-CN" sz="2800" i="1" dirty="0"/>
              <a:t>F</a:t>
            </a:r>
            <a:r>
              <a:rPr lang="zh-CN" altLang="zh-CN" sz="2800" baseline="-25000" dirty="0"/>
              <a:t>丙</a:t>
            </a:r>
            <a:endParaRPr lang="zh-CN" altLang="zh-CN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3" y="3219307"/>
            <a:ext cx="7830287" cy="20137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998117" y="26960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5-19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示，用力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F=30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，按住一重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G=10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木块，当木块沿竖直方向匀速下滑时，木块受到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的摩擦力的大小是（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N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 N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30 N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40 N</a:t>
            </a:r>
          </a:p>
        </p:txBody>
      </p:sp>
      <p:sp>
        <p:nvSpPr>
          <p:cNvPr id="9" name="矩形 8"/>
          <p:cNvSpPr/>
          <p:nvPr/>
        </p:nvSpPr>
        <p:spPr>
          <a:xfrm>
            <a:off x="4124501" y="224822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54" y="2771440"/>
            <a:ext cx="2286198" cy="249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069644"/>
            <a:ext cx="8274780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5-20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示，水平桌面上的甲、乙两物体分别在水平拉力作用下处于静止状态，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G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cs typeface="方正静蕾简体" panose="03000509000000000000" pitchFamily="65" charset="-122"/>
              </a:rPr>
              <a:t>G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，甲受到的摩擦力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．大于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			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．大于乙受到的摩擦力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．等于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			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．等于乙受到的摩擦力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73524" y="20930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21" y="3513132"/>
            <a:ext cx="7178662" cy="311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03805" y="1091392"/>
            <a:ext cx="7945918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cs typeface="方正静蕾简体" panose="03000509000000000000" pitchFamily="65" charset="-122"/>
              </a:rPr>
              <a:t>图</a:t>
            </a:r>
            <a:r>
              <a:rPr lang="en-US" altLang="zh-CN" sz="2800" dirty="0"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cs typeface="方正静蕾简体" panose="03000509000000000000" pitchFamily="65" charset="-122"/>
              </a:rPr>
              <a:t>21</a:t>
            </a:r>
            <a:r>
              <a:rPr lang="zh-CN" altLang="en-US" sz="2800" dirty="0">
                <a:cs typeface="方正静蕾简体" panose="03000509000000000000" pitchFamily="65" charset="-122"/>
              </a:rPr>
              <a:t>所示，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是水平地面，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是两个长方形物块，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cs typeface="方正静蕾简体" panose="03000509000000000000" pitchFamily="65" charset="-122"/>
              </a:rPr>
              <a:t>是作用在物块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上沿水平方向的力，物体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以相同的速度做匀速直线运动。由此可知，关于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间摩擦力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cs typeface="方正静蕾简体" panose="03000509000000000000" pitchFamily="65" charset="-122"/>
              </a:rPr>
              <a:t>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间摩擦力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cs typeface="方正静蕾简体" panose="03000509000000000000" pitchFamily="65" charset="-122"/>
              </a:rPr>
              <a:t>的分析中，正确的是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(     )</a:t>
            </a:r>
            <a:endParaRPr lang="en-US" altLang="zh-CN" sz="2800" dirty="0">
              <a:latin typeface="+mn-ea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cs typeface="方正静蕾简体" panose="03000509000000000000" pitchFamily="65" charset="-122"/>
              </a:rPr>
              <a:t>≠0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0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cs typeface="方正静蕾简体" panose="03000509000000000000" pitchFamily="65" charset="-122"/>
              </a:rPr>
              <a:t>≠0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0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cs typeface="方正静蕾简体" panose="03000509000000000000" pitchFamily="65" charset="-122"/>
              </a:rPr>
              <a:t>≠0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cs typeface="方正静蕾简体" panose="03000509000000000000" pitchFamily="65" charset="-122"/>
              </a:rPr>
              <a:t>≠0</a:t>
            </a:r>
          </a:p>
        </p:txBody>
      </p:sp>
      <p:sp>
        <p:nvSpPr>
          <p:cNvPr id="9" name="矩形 8"/>
          <p:cNvSpPr/>
          <p:nvPr/>
        </p:nvSpPr>
        <p:spPr>
          <a:xfrm>
            <a:off x="2609821" y="312656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12" y="4445407"/>
            <a:ext cx="3145026" cy="173184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63617"/>
            <a:ext cx="7945918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自贡市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所示，物体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的重分别为</a:t>
            </a:r>
            <a:r>
              <a:rPr lang="en-US" altLang="zh-CN" sz="2800" dirty="0"/>
              <a:t>20 N</a:t>
            </a:r>
            <a:r>
              <a:rPr lang="zh-CN" altLang="zh-CN" sz="2800" dirty="0"/>
              <a:t>、</a:t>
            </a:r>
            <a:r>
              <a:rPr lang="en-US" altLang="zh-CN" sz="2800" dirty="0"/>
              <a:t>10 N</a:t>
            </a:r>
            <a:r>
              <a:rPr lang="zh-CN" altLang="zh-CN" sz="2800" dirty="0"/>
              <a:t>，滑轮和绳子的重忽略不计，此时物体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在水平面上向右作匀速直线运动，若用力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向左拉物体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，使物体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向左作匀速直线运动，则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20 N  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10 N  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5 N  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 smtClean="0"/>
              <a:t>30N</a:t>
            </a:r>
            <a:endParaRPr lang="zh-CN" altLang="zh-CN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33" y="2821847"/>
            <a:ext cx="4173686" cy="32348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8679" y="270169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63617"/>
            <a:ext cx="7945918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重</a:t>
            </a:r>
            <a:r>
              <a:rPr lang="en-US" altLang="zh-CN" sz="2800" dirty="0"/>
              <a:t>100 N</a:t>
            </a:r>
            <a:r>
              <a:rPr lang="zh-CN" altLang="zh-CN" sz="2800" dirty="0"/>
              <a:t>的小车，在</a:t>
            </a:r>
            <a:r>
              <a:rPr lang="en-US" altLang="zh-CN" sz="2800" dirty="0"/>
              <a:t>10 N</a:t>
            </a:r>
            <a:r>
              <a:rPr lang="zh-CN" altLang="zh-CN" sz="2800" dirty="0"/>
              <a:t>水平拉力作用下做匀速直线运动，那么小车受到的阻力是</a:t>
            </a:r>
            <a:r>
              <a:rPr lang="en-US" altLang="zh-CN" sz="2800" dirty="0"/>
              <a:t>________N</a:t>
            </a:r>
            <a:r>
              <a:rPr lang="zh-CN" altLang="zh-CN" sz="2800" dirty="0"/>
              <a:t>；若将小车作匀速直线运动的速度增大一倍，则此时小车受到的阻力</a:t>
            </a:r>
            <a:r>
              <a:rPr lang="en-US" altLang="zh-CN" sz="2800" dirty="0"/>
              <a:t>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，下同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；若此时撤除拉</a:t>
            </a:r>
            <a:r>
              <a:rPr lang="zh-CN" altLang="zh-CN" sz="2800" dirty="0"/>
              <a:t>力，则小车将减速运动，此时小车受到的阻力</a:t>
            </a:r>
            <a:r>
              <a:rPr lang="en-US" altLang="zh-CN" sz="2800" dirty="0"/>
              <a:t>________</a:t>
            </a:r>
            <a:r>
              <a:rPr lang="zh-CN" altLang="zh-CN" sz="2800" dirty="0"/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958821" y="234147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95294" y="29694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8679" y="48490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探究影响滑动摩擦力大小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因素时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示的方式测量滑动变阻器的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滑动摩擦力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这样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操作的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错误是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，纠正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错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后，应拉动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弹簧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测力计使木块做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运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。若在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木块上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再放一个砝码，则木块运动时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受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到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滑动摩擦力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将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（选填“变大”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“变小”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“不变”）。</a:t>
            </a:r>
          </a:p>
        </p:txBody>
      </p:sp>
      <p:sp>
        <p:nvSpPr>
          <p:cNvPr id="9" name="矩形 8"/>
          <p:cNvSpPr/>
          <p:nvPr/>
        </p:nvSpPr>
        <p:spPr>
          <a:xfrm>
            <a:off x="3884890" y="2196856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拉力不在水平方向</a:t>
            </a:r>
          </a:p>
        </p:txBody>
      </p:sp>
      <p:sp>
        <p:nvSpPr>
          <p:cNvPr id="10" name="矩形 9"/>
          <p:cNvSpPr/>
          <p:nvPr/>
        </p:nvSpPr>
        <p:spPr>
          <a:xfrm>
            <a:off x="6445240" y="2712525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匀速直线</a:t>
            </a:r>
          </a:p>
        </p:txBody>
      </p:sp>
      <p:sp>
        <p:nvSpPr>
          <p:cNvPr id="12" name="矩形 11"/>
          <p:cNvSpPr/>
          <p:nvPr/>
        </p:nvSpPr>
        <p:spPr>
          <a:xfrm>
            <a:off x="3799277" y="3668522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27" y="4685189"/>
            <a:ext cx="3867945" cy="19189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杠杆；杠杆平衡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837" y="972681"/>
            <a:ext cx="8300406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滑轮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3905" y="1501031"/>
          <a:ext cx="8784604" cy="5223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913"/>
                <a:gridCol w="2826327"/>
                <a:gridCol w="2262910"/>
                <a:gridCol w="2401454"/>
              </a:tblGrid>
              <a:tr h="870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定滑轮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动滑轮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滑轮组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定义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轴固定不动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轴随物体一起运动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定滑轮和动滑轮的组合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特点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力，但</a:t>
                      </a:r>
                      <a:r>
                        <a:rPr lang="en-US" sz="2400" kern="100" dirty="0" smtClean="0">
                          <a:effectLst/>
                        </a:rPr>
                        <a:t>_______</a:t>
                      </a:r>
                      <a:r>
                        <a:rPr lang="en-US" altLang="zh-CN" sz="2400" kern="100" dirty="0" smtClean="0">
                          <a:effectLst/>
                        </a:rPr>
                        <a:t>___</a:t>
                      </a:r>
                      <a:r>
                        <a:rPr lang="en-US" sz="2400" kern="100" dirty="0" smtClean="0">
                          <a:effectLst/>
                        </a:rPr>
                        <a:t>_</a:t>
                      </a:r>
                      <a:r>
                        <a:rPr lang="zh-CN" sz="2400" kern="100" dirty="0">
                          <a:effectLst/>
                        </a:rPr>
                        <a:t>的方向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力，但</a:t>
                      </a:r>
                      <a:r>
                        <a:rPr lang="en-US" sz="2400" kern="100" dirty="0" smtClean="0">
                          <a:effectLst/>
                        </a:rPr>
                        <a:t>____</a:t>
                      </a:r>
                      <a:r>
                        <a:rPr lang="en-US" altLang="zh-CN" sz="2400" kern="100" dirty="0" smtClean="0">
                          <a:effectLst/>
                        </a:rPr>
                        <a:t>__</a:t>
                      </a:r>
                      <a:r>
                        <a:rPr lang="en-US" sz="2400" kern="100" dirty="0" smtClean="0">
                          <a:effectLst/>
                        </a:rPr>
                        <a:t>____</a:t>
                      </a:r>
                      <a:r>
                        <a:rPr lang="zh-CN" sz="2400" kern="100" dirty="0">
                          <a:effectLst/>
                        </a:rPr>
                        <a:t>的方向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既省力，以可改变力的方向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动力大小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</a:rPr>
                        <a:t>F</a:t>
                      </a:r>
                      <a:r>
                        <a:rPr lang="zh-CN" sz="2400" kern="100" dirty="0">
                          <a:effectLst/>
                        </a:rPr>
                        <a:t>＝</a:t>
                      </a:r>
                      <a:r>
                        <a:rPr lang="en-US" sz="2400" kern="100" dirty="0">
                          <a:effectLst/>
                        </a:rPr>
                        <a:t>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</a:rPr>
                        <a:t>F</a:t>
                      </a:r>
                      <a:r>
                        <a:rPr lang="zh-CN" sz="2400" kern="100" dirty="0">
                          <a:effectLst/>
                        </a:rPr>
                        <a:t>＝</a:t>
                      </a:r>
                      <a:r>
                        <a:rPr lang="en-US" sz="2400" kern="100" dirty="0">
                          <a:effectLst/>
                        </a:rPr>
                        <a:t>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</a:rPr>
                        <a:t>F</a:t>
                      </a:r>
                      <a:r>
                        <a:rPr lang="zh-CN" sz="2400" kern="100" dirty="0">
                          <a:effectLst/>
                        </a:rPr>
                        <a:t>＝</a:t>
                      </a:r>
                      <a:r>
                        <a:rPr lang="en-US" sz="2400" kern="100" dirty="0">
                          <a:effectLst/>
                        </a:rPr>
                        <a:t>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6"/>
          <p:cNvSpPr txBox="1"/>
          <p:nvPr/>
        </p:nvSpPr>
        <p:spPr>
          <a:xfrm>
            <a:off x="1182650" y="4534675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不能省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436650" y="4996340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可以改变力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087486" y="4382275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可以</a:t>
            </a:r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省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4612333" y="4765507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不能改变力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681127" y="5986355"/>
            <a:ext cx="179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G</a:t>
            </a:r>
            <a:r>
              <a:rPr lang="zh-CN" altLang="en-US" sz="24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物</a:t>
            </a:r>
            <a:endParaRPr lang="zh-CN" altLang="en-US" sz="24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931782" y="5889587"/>
          <a:ext cx="1478470" cy="68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20421600" imgH="9448800" progId="Equation.DSMT4">
                  <p:embed/>
                </p:oleObj>
              </mc:Choice>
              <mc:Fallback>
                <p:oleObj name="Equation" r:id="rId4" imgW="20421600" imgH="9448800" progId="Equation.DSMT4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1782" y="5889587"/>
                        <a:ext cx="1478470" cy="684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271253" y="5950599"/>
          <a:ext cx="1478470" cy="68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20421600" imgH="9448800" progId="Equation.DSMT4">
                  <p:embed/>
                </p:oleObj>
              </mc:Choice>
              <mc:Fallback>
                <p:oleObj name="Equation" r:id="rId6" imgW="20421600" imgH="9448800" progId="Equation.DSMT4">
                  <p:embed/>
                  <p:pic>
                    <p:nvPicPr>
                      <p:cNvPr id="0" name="图片 20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1253" y="5950599"/>
                        <a:ext cx="1478470" cy="684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1007056"/>
            <a:ext cx="829246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5-24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示的生活用具中，使用时属于费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力杠杆的是（    ）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核桃夹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起子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镊子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羊角锤</a:t>
            </a:r>
          </a:p>
          <a:p>
            <a:pPr algn="ctr">
              <a:lnSpc>
                <a:spcPts val="366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5-24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3009" y="1449966"/>
            <a:ext cx="479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4" y="2099570"/>
            <a:ext cx="156907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03" y="2128145"/>
            <a:ext cx="139172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09" y="2128145"/>
            <a:ext cx="1457962" cy="125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2" y="2141057"/>
            <a:ext cx="1525863" cy="13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383856" y="4420809"/>
            <a:ext cx="8352790" cy="1990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 smtClean="0">
                <a:ea typeface="宋体" panose="02010600030101010101" pitchFamily="2" charset="-122"/>
              </a:rPr>
              <a:t>解析：</a:t>
            </a:r>
            <a:r>
              <a:rPr lang="en-US" altLang="zh-CN" sz="2800" dirty="0"/>
              <a:t>A.</a:t>
            </a:r>
            <a:r>
              <a:rPr lang="zh-CN" altLang="zh-CN" sz="2800" dirty="0"/>
              <a:t>核桃夹的动力臂大于阻力臂，是省力杠杆；</a:t>
            </a:r>
            <a:r>
              <a:rPr lang="en-US" altLang="zh-CN" sz="2800" dirty="0"/>
              <a:t>B.</a:t>
            </a:r>
            <a:r>
              <a:rPr lang="zh-CN" altLang="zh-CN" sz="2800" dirty="0"/>
              <a:t>起子的动力臂大于阻力臂，是省力杠杆；</a:t>
            </a:r>
            <a:r>
              <a:rPr lang="en-US" altLang="zh-CN" sz="2800" dirty="0"/>
              <a:t>C.</a:t>
            </a:r>
            <a:r>
              <a:rPr lang="zh-CN" altLang="zh-CN" sz="2800" dirty="0"/>
              <a:t>镊子的动力臂小于阻力臂，是费力杠杆；</a:t>
            </a:r>
            <a:r>
              <a:rPr lang="en-US" altLang="zh-CN" sz="2800" dirty="0"/>
              <a:t>D.</a:t>
            </a:r>
            <a:r>
              <a:rPr lang="zh-CN" altLang="zh-CN" sz="2800" dirty="0"/>
              <a:t>羊角锤的动力臂大于阻力臂，是省力杠杆。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67077" y="4836888"/>
            <a:ext cx="8490512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知道题目中工具的动力臂与阻力臂的大小关系，是判断省力杠杆和费力杠杆的关键。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2228" y="994097"/>
            <a:ext cx="8857045" cy="43242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．室内垃圾桶平时桶盖关闭使垃圾不散发异味，使用时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用脚踩踏板，桶盖开启，根据室内垃圾桶的结构示意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图（如图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5-25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示），可确定桶中有两个杠杆在起作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用，两杠杆支点为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en-US" altLang="zh-CN" sz="2800" baseline="-250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，则对应的杠杆分别是（  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．省力杠杆、省力杠杆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．省力杠杆、费力杠杆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．费力杠杆、费力杠杆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．费力杠杆、省力杠杆</a:t>
            </a:r>
          </a:p>
        </p:txBody>
      </p:sp>
      <p:sp>
        <p:nvSpPr>
          <p:cNvPr id="9" name="矩形 8"/>
          <p:cNvSpPr/>
          <p:nvPr/>
        </p:nvSpPr>
        <p:spPr>
          <a:xfrm>
            <a:off x="8279824" y="2831741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387583" y="5733214"/>
            <a:ext cx="1261884" cy="508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66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5-25</a:t>
            </a:r>
            <a:endParaRPr lang="en-US" altLang="zh-CN" sz="28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52" y="3431340"/>
            <a:ext cx="2305743" cy="230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41999"/>
            <a:ext cx="8384548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连云港市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5-26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为杠杆的支点，杠杆右端挂有重为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的物体，杠杆在力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的作用下在水平位置平衡。如果用力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代替力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使杠杆仍在水平位置保持平衡，下列关系中正确的是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</a:p>
        </p:txBody>
      </p:sp>
      <p:sp>
        <p:nvSpPr>
          <p:cNvPr id="9" name="矩形 8"/>
          <p:cNvSpPr/>
          <p:nvPr/>
        </p:nvSpPr>
        <p:spPr>
          <a:xfrm>
            <a:off x="6036512" y="2533858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670326" y="624102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5-26</a:t>
            </a:r>
            <a:endParaRPr lang="zh-CN" altLang="en-US" sz="2400" dirty="0"/>
          </a:p>
        </p:txBody>
      </p:sp>
      <p:pic>
        <p:nvPicPr>
          <p:cNvPr id="1026" name="Picture 2" descr="C:\Documents and Settings\Administrator\桌面\pai\正文pai\2018XD-91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56" y="4150278"/>
            <a:ext cx="4574835" cy="21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0059" y="930020"/>
            <a:ext cx="8384548" cy="2595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27</a:t>
            </a:r>
            <a:r>
              <a:rPr lang="zh-CN" altLang="zh-CN" sz="2800" dirty="0"/>
              <a:t>所示，赛艇的船桨是一种杠杆，划船时它是一支</a:t>
            </a:r>
            <a:r>
              <a:rPr lang="en-US" altLang="zh-CN" sz="2800" dirty="0"/>
              <a:t>________</a:t>
            </a:r>
            <a:r>
              <a:rPr lang="zh-CN" altLang="zh-CN" sz="2800" dirty="0"/>
              <a:t>力杠杆，手移动的距离</a:t>
            </a:r>
            <a:r>
              <a:rPr lang="en-US" altLang="zh-CN" sz="2800" dirty="0"/>
              <a:t>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大于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小于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桨</a:t>
            </a:r>
            <a:r>
              <a:rPr lang="zh-CN" altLang="zh-CN" sz="2800" dirty="0"/>
              <a:t>在水中移动的距离。</a:t>
            </a:r>
          </a:p>
        </p:txBody>
      </p:sp>
      <p:sp>
        <p:nvSpPr>
          <p:cNvPr id="9" name="矩形 8"/>
          <p:cNvSpPr/>
          <p:nvPr/>
        </p:nvSpPr>
        <p:spPr>
          <a:xfrm>
            <a:off x="4410913" y="162594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996647" y="233128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52" y="3591520"/>
            <a:ext cx="6280194" cy="2878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274780" cy="20287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示的生活用具，在使用中属于费力杠杆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  )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9585" y="187052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2776691"/>
            <a:ext cx="8414327" cy="1690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要将一圆柱体重物推上台阶，最小的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作用力应是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</a:p>
        </p:txBody>
      </p:sp>
      <p:sp>
        <p:nvSpPr>
          <p:cNvPr id="9" name="矩形 8"/>
          <p:cNvSpPr/>
          <p:nvPr/>
        </p:nvSpPr>
        <p:spPr>
          <a:xfrm>
            <a:off x="2953797" y="175570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91" y="2546071"/>
            <a:ext cx="3450222" cy="3039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南充市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30</a:t>
            </a:r>
            <a:r>
              <a:rPr lang="zh-CN" altLang="zh-CN" sz="2800" dirty="0"/>
              <a:t>所示，用一个始终水平向右的力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，把杠杆</a:t>
            </a:r>
            <a:r>
              <a:rPr lang="en-US" altLang="zh-CN" sz="2800" i="1" dirty="0"/>
              <a:t>OA</a:t>
            </a:r>
            <a:r>
              <a:rPr lang="zh-CN" altLang="zh-CN" sz="2800" dirty="0"/>
              <a:t>从图示位置缓慢拉至水平的过程中，力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的大小将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．变大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B</a:t>
            </a:r>
            <a:r>
              <a:rPr lang="zh-CN" altLang="zh-CN" sz="2800" dirty="0"/>
              <a:t>．不变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C</a:t>
            </a:r>
            <a:r>
              <a:rPr lang="zh-CN" altLang="zh-CN" sz="2800" dirty="0"/>
              <a:t>．变小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D</a:t>
            </a:r>
            <a:r>
              <a:rPr lang="zh-CN" altLang="zh-CN" sz="2800" dirty="0"/>
              <a:t>．不能确定</a:t>
            </a:r>
          </a:p>
        </p:txBody>
      </p:sp>
      <p:sp>
        <p:nvSpPr>
          <p:cNvPr id="9" name="矩形 8"/>
          <p:cNvSpPr/>
          <p:nvPr/>
        </p:nvSpPr>
        <p:spPr>
          <a:xfrm>
            <a:off x="3341246" y="21563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388" y="3064292"/>
            <a:ext cx="3360711" cy="365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3755" y="909856"/>
            <a:ext cx="827477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31</a:t>
            </a:r>
            <a:r>
              <a:rPr lang="zh-CN" altLang="zh-CN" sz="2800" dirty="0"/>
              <a:t>所示，</a:t>
            </a:r>
            <a:r>
              <a:rPr lang="en-US" altLang="zh-CN" sz="2800" i="1" dirty="0"/>
              <a:t>AB</a:t>
            </a:r>
            <a:r>
              <a:rPr lang="zh-CN" altLang="zh-CN" sz="2800" dirty="0"/>
              <a:t>为一轻质杠杆，</a:t>
            </a:r>
            <a:r>
              <a:rPr lang="en-US" altLang="zh-CN" sz="2800" i="1" dirty="0"/>
              <a:t>O</a:t>
            </a:r>
            <a:r>
              <a:rPr lang="zh-CN" altLang="zh-CN" sz="2800" dirty="0"/>
              <a:t>为支点，</a:t>
            </a:r>
            <a:r>
              <a:rPr lang="en-US" altLang="zh-CN" sz="2800" i="1" dirty="0"/>
              <a:t>BO</a:t>
            </a:r>
            <a:r>
              <a:rPr lang="zh-CN" altLang="zh-CN" sz="2800" dirty="0"/>
              <a:t>＝</a:t>
            </a:r>
            <a:r>
              <a:rPr lang="en-US" altLang="zh-CN" sz="2800" dirty="0"/>
              <a:t>2</a:t>
            </a:r>
            <a:r>
              <a:rPr lang="en-US" altLang="zh-CN" sz="2800" i="1" dirty="0"/>
              <a:t>AO</a:t>
            </a:r>
            <a:r>
              <a:rPr lang="zh-CN" altLang="zh-CN" sz="2800" dirty="0"/>
              <a:t>，</a:t>
            </a:r>
            <a:r>
              <a:rPr lang="en-US" altLang="zh-CN" sz="2800" i="1" dirty="0"/>
              <a:t>AB</a:t>
            </a:r>
            <a:r>
              <a:rPr lang="zh-CN" altLang="zh-CN" sz="2800" dirty="0"/>
              <a:t>两端分别悬挂体积相同的实心球甲和实心球乙，杠杆在水平位置平衡，若将两球同时浸没在水中</a:t>
            </a:r>
            <a:r>
              <a:rPr lang="en-US" altLang="zh-CN" sz="2800" dirty="0"/>
              <a:t>(</a:t>
            </a:r>
            <a:r>
              <a:rPr lang="zh-CN" altLang="zh-CN" sz="2800" dirty="0"/>
              <a:t>不触底</a:t>
            </a:r>
            <a:r>
              <a:rPr lang="en-US" altLang="zh-CN" sz="2800" dirty="0"/>
              <a:t>)</a:t>
            </a:r>
            <a:r>
              <a:rPr lang="zh-CN" altLang="zh-CN" sz="2800" dirty="0"/>
              <a:t>，则杠杆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．能保持平衡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．甲球一端下降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．乙球一端下降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．球的密度未知，</a:t>
            </a:r>
            <a:r>
              <a:rPr lang="zh-CN" altLang="zh-CN" sz="2800" dirty="0" smtClean="0"/>
              <a:t>故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无法</a:t>
            </a:r>
            <a:r>
              <a:rPr lang="zh-CN" altLang="zh-CN" sz="2800" dirty="0"/>
              <a:t>判断哪端下降</a:t>
            </a:r>
          </a:p>
        </p:txBody>
      </p:sp>
      <p:sp>
        <p:nvSpPr>
          <p:cNvPr id="9" name="矩形 8"/>
          <p:cNvSpPr/>
          <p:nvPr/>
        </p:nvSpPr>
        <p:spPr>
          <a:xfrm>
            <a:off x="5899719" y="217584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74" y="3199649"/>
            <a:ext cx="4233318" cy="2350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9403" y="1061035"/>
            <a:ext cx="860401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示，轻质水平木杆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可以绕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点转动，在杆的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端用细线悬挂了盛满水的正方体容器，该容器静止在水平桌面上。已知该容器的棱长为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，质量为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0.2 kg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AO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长度是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OB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长度的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倍，在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点用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的力竖直向下拉木杆时，容器对水平桌面的压力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，水对容器底部的压力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不计容器的厚度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水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1.0 ×10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N/kg)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9472" y="29495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25823" y="34222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10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6743" y="644313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5-32</a:t>
            </a:r>
            <a:endParaRPr lang="zh-CN" altLang="en-US" sz="2400" dirty="0"/>
          </a:p>
        </p:txBody>
      </p:sp>
      <p:pic>
        <p:nvPicPr>
          <p:cNvPr id="2050" name="Picture 2" descr="C:\Documents and Settings\Administrator\桌面\pai\正文pai\ZKYW-157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05" y="4622689"/>
            <a:ext cx="2913695" cy="18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5-33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所示，将长为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1.2 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的轻质木棒平放在水平方形台面上，左右两端点分别为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，它们距台面边缘处的距离均为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0.3 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。在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端挂一个重为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的物体，在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端挂一个重为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的物体。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若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，台面受到木棒的压力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若要使木棒右端下沉，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端挂的物体至少要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大于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若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端挂物体后，木棒仍在水平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台面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上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静止，则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的取值范围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1547" y="3239821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60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59301" y="5193328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90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2432" y="4221248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90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47" y="4415212"/>
            <a:ext cx="2550221" cy="2271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5979" y="1132296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所示，利用羊角锤撬起钉子，请你在羊角锤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点处画出所能施加最小动力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，并画出阻力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的阻力臂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所示，弹簧测力计的示数是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，物体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的质量是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kg(g=10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kg)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247365" y="6108635"/>
            <a:ext cx="117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959262" y="6108635"/>
            <a:ext cx="117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0.08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1" y="2785727"/>
            <a:ext cx="3868917" cy="2730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42" y="2900218"/>
            <a:ext cx="1743010" cy="2283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考点五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滑轮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1341198"/>
            <a:ext cx="8292465" cy="104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】通过图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的滑轮组向上提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升重物，请画出最省力的绕线方法。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933" y="2849124"/>
            <a:ext cx="8352790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利用一个定滑轮和一个动滑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轮组成的滑轮组提升物体，有两种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方法。一种是拉力向下，由两段绳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子承担物重；另一种是拉力向上，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由三段绳子承担物重。本题中要求最省力提升物体，则应由三段绳子拉动滑轮，可知第二种方法更省力，符合题目的要求。故答案如图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5-34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示。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5" y="1180354"/>
            <a:ext cx="1084741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87" y="1180543"/>
            <a:ext cx="1217986" cy="30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86402" y="4325170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en-US" altLang="zh-CN" sz="2400" dirty="0" smtClean="0"/>
              <a:t>5-33       </a:t>
            </a:r>
            <a:r>
              <a:rPr lang="zh-CN" altLang="en-US" sz="2400" dirty="0"/>
              <a:t>图</a:t>
            </a:r>
            <a:r>
              <a:rPr lang="en-US" altLang="zh-CN" sz="2400" dirty="0" smtClean="0"/>
              <a:t>5-34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02228" y="936945"/>
            <a:ext cx="9000496" cy="53117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．在你学过的简单机械里既可以省力又可以费力的机械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 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．杠杆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．定滑轮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．动滑轮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．滑轮组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小明用如图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示的滑轮组，将重为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1.5 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的物体匀速提升到一定高度，在此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过程中，手拉力的大小实际应该是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 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0.75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．等于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0.75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．大于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0.75 N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．等于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0.5 N</a:t>
            </a:r>
          </a:p>
        </p:txBody>
      </p:sp>
      <p:sp>
        <p:nvSpPr>
          <p:cNvPr id="9" name="矩形 8"/>
          <p:cNvSpPr/>
          <p:nvPr/>
        </p:nvSpPr>
        <p:spPr>
          <a:xfrm>
            <a:off x="1330927" y="13611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077005" y="6194370"/>
            <a:ext cx="1107996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5-36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5778" y="375442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3181336"/>
            <a:ext cx="1022204" cy="29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8605" y="1022391"/>
            <a:ext cx="9000496" cy="53117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如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5-37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是家用手摇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晾衣架，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 </a:t>
            </a:r>
            <a:endParaRPr lang="en-US" altLang="zh-CN" sz="2800" i="1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两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滑轮中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属于动滑轮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的是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若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衣服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和晾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衣架的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总重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120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不计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动滑轮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重，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绳重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及摩擦，静止时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绳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拉力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5-38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示，若拉力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=1 200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，物体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重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21 000 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不计滑轮重量和绳与滑轮间的摩擦。当绳子自由端移 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动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6 m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，则沿水平方向匀速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拉动物体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前进时，物体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与地面间的摩擦力是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物体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移动</a:t>
            </a:r>
            <a:r>
              <a:rPr lang="en-US" altLang="zh-CN" sz="2800" u="sng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u="sng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179528" y="600752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5-38</a:t>
            </a:r>
            <a:endParaRPr lang="zh-CN" alt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57" y="1214796"/>
            <a:ext cx="3000690" cy="14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15" y="4819650"/>
            <a:ext cx="3404235" cy="10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6931649" y="265037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5-37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426148" y="146950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i="1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41503" y="288120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30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79046" y="5199929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3 600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84049" y="56959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5-39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示的装置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提升重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400 N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的物体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不计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摩擦和滑动自重，下列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说法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正确的是（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．两个滑轮均为定滑轮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．人将绳子拉过</a:t>
            </a:r>
            <a:r>
              <a:rPr lang="en-US" altLang="zh-CN" sz="2800" dirty="0">
                <a:cs typeface="方正静蕾简体" panose="03000509000000000000" pitchFamily="65" charset="-122"/>
              </a:rPr>
              <a:t>1 m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物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体</a:t>
            </a:r>
            <a:r>
              <a:rPr lang="zh-CN" altLang="en-US" sz="2800" dirty="0">
                <a:cs typeface="方正静蕾简体" panose="03000509000000000000" pitchFamily="65" charset="-122"/>
              </a:rPr>
              <a:t>也上升</a:t>
            </a:r>
            <a:r>
              <a:rPr lang="en-US" altLang="zh-CN" sz="2800" dirty="0">
                <a:cs typeface="方正静蕾简体" panose="03000509000000000000" pitchFamily="65" charset="-122"/>
              </a:rPr>
              <a:t>1 m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．物体匀速上升时，人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对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绳子</a:t>
            </a:r>
            <a:r>
              <a:rPr lang="zh-CN" altLang="en-US" sz="2800" dirty="0">
                <a:cs typeface="方正静蕾简体" panose="03000509000000000000" pitchFamily="65" charset="-122"/>
              </a:rPr>
              <a:t>的拉力约为</a:t>
            </a:r>
            <a:r>
              <a:rPr lang="en-US" altLang="zh-CN" sz="2800" dirty="0">
                <a:cs typeface="方正静蕾简体" panose="03000509000000000000" pitchFamily="65" charset="-122"/>
              </a:rPr>
              <a:t>200 N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．使用该装置不能省力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但</a:t>
            </a:r>
            <a:r>
              <a:rPr lang="zh-CN" altLang="en-US" sz="2800" dirty="0">
                <a:cs typeface="方正静蕾简体" panose="03000509000000000000" pitchFamily="65" charset="-122"/>
              </a:rPr>
              <a:t>能改变力的方向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63679" y="17794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07" y="2493397"/>
            <a:ext cx="3984835" cy="260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90947"/>
            <a:ext cx="8274780" cy="15927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6.</a:t>
            </a:r>
            <a:r>
              <a:rPr lang="en-US" altLang="zh-CN" sz="2800" dirty="0" smtClean="0"/>
              <a:t>(2019</a:t>
            </a:r>
            <a:r>
              <a:rPr lang="en-US" altLang="zh-CN" sz="2800" dirty="0"/>
              <a:t>·</a:t>
            </a:r>
            <a:r>
              <a:rPr lang="zh-CN" altLang="zh-CN" sz="2800" dirty="0"/>
              <a:t>常德市</a:t>
            </a:r>
            <a:r>
              <a:rPr lang="en-US" altLang="zh-CN" sz="2800" dirty="0"/>
              <a:t>)</a:t>
            </a:r>
            <a:r>
              <a:rPr lang="zh-CN" altLang="zh-CN" sz="2800" dirty="0"/>
              <a:t>用如图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40</a:t>
            </a:r>
            <a:r>
              <a:rPr lang="zh-CN" altLang="zh-CN" sz="2800" dirty="0"/>
              <a:t>所示的工具提升相同重物</a:t>
            </a:r>
            <a:r>
              <a:rPr lang="en-US" altLang="zh-CN" sz="2800" i="1" dirty="0"/>
              <a:t>G</a:t>
            </a:r>
            <a:r>
              <a:rPr lang="en-US" altLang="zh-CN" sz="2800" dirty="0"/>
              <a:t>(</a:t>
            </a:r>
            <a:r>
              <a:rPr lang="zh-CN" altLang="zh-CN" sz="2800" dirty="0"/>
              <a:t>不计摩擦，不计绳、滑轮和杠杆重</a:t>
            </a:r>
            <a:r>
              <a:rPr lang="en-US" altLang="zh-CN" sz="2800" dirty="0"/>
              <a:t>)</a:t>
            </a:r>
            <a:r>
              <a:rPr lang="zh-CN" altLang="zh-CN" sz="2800" dirty="0"/>
              <a:t>，最省力的是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1248072" y="20542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" y="2806288"/>
            <a:ext cx="1874682" cy="33378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88" y="2839884"/>
            <a:ext cx="1874682" cy="3353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359" y="2839884"/>
            <a:ext cx="1767993" cy="3391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9" y="4266199"/>
            <a:ext cx="3330229" cy="17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4516" y="866222"/>
            <a:ext cx="8274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．高速铁路的输电线，无论冬、夏都绷得直直的，以保障列车电极与输电线的良好接触。如图</a:t>
            </a:r>
            <a:r>
              <a:rPr lang="en-US" altLang="zh-CN" sz="2800" dirty="0"/>
              <a:t>5</a:t>
            </a:r>
            <a:r>
              <a:rPr lang="zh-CN" altLang="zh-CN" sz="2800" dirty="0"/>
              <a:t>－</a:t>
            </a:r>
            <a:r>
              <a:rPr lang="en-US" altLang="zh-CN" sz="2800" dirty="0"/>
              <a:t>41</a:t>
            </a:r>
            <a:r>
              <a:rPr lang="zh-CN" altLang="zh-CN" sz="2800" dirty="0"/>
              <a:t>为输电线的牵引装置。钢绳通过滑轮组悬挂</a:t>
            </a:r>
            <a:r>
              <a:rPr lang="en-US" altLang="zh-CN" sz="2800" dirty="0"/>
              <a:t>20</a:t>
            </a:r>
            <a:r>
              <a:rPr lang="zh-CN" altLang="zh-CN" sz="2800" dirty="0"/>
              <a:t>个相同的坠砣，每个坠砣质量为</a:t>
            </a:r>
            <a:r>
              <a:rPr lang="en-US" altLang="zh-CN" sz="2800" dirty="0"/>
              <a:t>25 kg</a:t>
            </a:r>
            <a:r>
              <a:rPr lang="zh-CN" altLang="zh-CN" sz="2800" dirty="0"/>
              <a:t>，不计滑轮和钢绳自重和摩擦，输电线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端受到的拉力大小为</a:t>
            </a:r>
            <a:r>
              <a:rPr lang="en-US" altLang="zh-CN" sz="2800" dirty="0"/>
              <a:t>________N</a:t>
            </a:r>
            <a:r>
              <a:rPr lang="zh-CN" altLang="zh-CN" sz="2800" dirty="0"/>
              <a:t>。若某段时间内坠砣串下降了</a:t>
            </a:r>
            <a:r>
              <a:rPr lang="en-US" altLang="zh-CN" sz="2800" dirty="0"/>
              <a:t>30 cm</a:t>
            </a:r>
            <a:r>
              <a:rPr lang="zh-CN" altLang="zh-CN" sz="2800" dirty="0"/>
              <a:t>，则输电线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端向左移动了</a:t>
            </a:r>
            <a:r>
              <a:rPr lang="en-US" altLang="zh-CN" sz="2800" dirty="0"/>
              <a:t>________cm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</a:t>
            </a:r>
            <a:r>
              <a:rPr lang="zh-CN" altLang="zh-CN" sz="2800" dirty="0"/>
              <a:t>，不考虑钢绳的热胀冷缩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6305518" y="2543778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74" y="3870036"/>
            <a:ext cx="3199385" cy="289745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16463" y="346279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5-42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所示，甲物体重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，乙物体重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，用绳绕过定滑轮相连（不计绳重与摩擦），乙静止于水平地面上。则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绳对甲的拉力为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，地面对乙有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的支持力。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5897" y="215178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3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01914" y="267500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7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75" y="2807855"/>
            <a:ext cx="1960624" cy="3689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61043" y="178382"/>
              <a:ext cx="2487106" cy="768350"/>
              <a:chOff x="461043" y="178382"/>
              <a:chExt cx="2487106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61043" y="178382"/>
                <a:ext cx="48831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7825" y="1285875"/>
            <a:ext cx="8328025" cy="38882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本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讲操作和探究要求的考点：力的测量；简单机械改变力的大小和方向。认识要求的考点：重力、弹力、摩擦力；力的示意图。近三年中考题型以填空题、作图题、实验题为主。其中摩擦力、力的示意图、简单机械为每年必考知识点。学生要特别注重摩擦力、弹簧测力计、力的示意图、简单机械知识的掌握。本讲分值大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分。</a:t>
            </a:r>
            <a:r>
              <a:rPr lang="en-US" altLang="zh-CN" sz="280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2020</a:t>
            </a:r>
            <a:r>
              <a:rPr lang="zh-CN" altLang="en-US" sz="280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预测：摩擦力、力的示意图、杠杆应用。</a:t>
            </a:r>
            <a:endParaRPr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5979" y="1132296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所示，利用羊角锤撬起钉子，请你在羊角锤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点处画出所能施加最小动力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，并画出阻力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的阻力臂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所示，弹簧测力计的示数是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，物体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的质量是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kg(g=10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kg)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89" y="2633793"/>
            <a:ext cx="3432786" cy="24711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89" y="2633793"/>
            <a:ext cx="3308961" cy="249013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1265837" y="5572926"/>
            <a:ext cx="117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977734" y="5572926"/>
            <a:ext cx="117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5979" y="1132296"/>
            <a:ext cx="8274779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示，轻质杠杆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OA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可绕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O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点转动，请在图中画出杠杆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OA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的动力臂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L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74" y="2460082"/>
            <a:ext cx="2917597" cy="2906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12877"/>
          <a:stretch>
            <a:fillRect/>
          </a:stretch>
        </p:blipFill>
        <p:spPr>
          <a:xfrm>
            <a:off x="2892073" y="2472484"/>
            <a:ext cx="2917597" cy="2557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5977" y="1024512"/>
            <a:ext cx="8274779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在探究“阻力对物体运动的影响”的实验中，如图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示。</a:t>
            </a: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28657" y="3776622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让同一小车从斜面上同一位置由静止开始下滑，目的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实验中同一小车在木板表面上运动的距离最长，表明它在该表面受到的阻力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最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假设水平面绝对光滑，小车不受任何阻力，则它会在水平面上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做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运动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618979" y="4235270"/>
            <a:ext cx="496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使小车到斜面底部的速度相同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086079" y="5217138"/>
            <a:ext cx="6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2816344" y="6218446"/>
            <a:ext cx="189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匀速直线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2032869"/>
            <a:ext cx="7767782" cy="1718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5977" y="1024512"/>
            <a:ext cx="8274779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在探究“阻力对物体运动的影响”的实验中，如图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5-4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示。</a:t>
            </a: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28657" y="3776622"/>
            <a:ext cx="8274779" cy="25285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(4)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5-7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丙所示，让同一小车从斜面的不同高度由静止开始下滑，则还可以探究小车的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选填序号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关系。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①重力势能与质量　②重力势能与高度　　　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③动能与质量　　　④动能与速度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2032869"/>
            <a:ext cx="7767782" cy="1718718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6165001" y="4236724"/>
            <a:ext cx="108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②④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4942</Words>
  <Application>Microsoft Office PowerPoint</Application>
  <PresentationFormat>自定义</PresentationFormat>
  <Paragraphs>561</Paragraphs>
  <Slides>59</Slides>
  <Notes>57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2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