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2124F-EAE1-4C5B-A764-7102917E91BC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A9116-CDB8-4144-982B-F6914643E6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420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93185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7170" name="文本占位符 9318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153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13665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4578" name="文本占位符 11366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028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1468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6626" name="文本占位符 114690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441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15713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8674" name="文本占位符 115714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54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1A9B-5EB3-4E34-9987-FFA713A81452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5D12-0E25-4F18-8A23-913ABD20A6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0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1A9B-5EB3-4E34-9987-FFA713A81452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5D12-0E25-4F18-8A23-913ABD20A6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385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1A9B-5EB3-4E34-9987-FFA713A81452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5D12-0E25-4F18-8A23-913ABD20A6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305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chnical-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7300" y="5470525"/>
            <a:ext cx="13081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58989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1198972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92377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868405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69886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8792582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141695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noProof="1" dirty="0">
                <a:latin typeface="Comic Sans MS" pitchFamily="66" charset="0"/>
                <a:cs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0984B825-8229-4D8B-9EF2-C88AD80762C3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en-US" altLang="zh-CN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1501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1A9B-5EB3-4E34-9987-FFA713A81452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5D12-0E25-4F18-8A23-913ABD20A6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6519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526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noProof="1" dirty="0">
                <a:latin typeface="Comic Sans MS" pitchFamily="66" charset="0"/>
                <a:cs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0DEB14EB-BCA6-47C4-BF57-2838A2EDC0A2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5420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1A9B-5EB3-4E34-9987-FFA713A81452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5D12-0E25-4F18-8A23-913ABD20A6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8631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1A9B-5EB3-4E34-9987-FFA713A81452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5D12-0E25-4F18-8A23-913ABD20A6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0099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1A9B-5EB3-4E34-9987-FFA713A81452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5D12-0E25-4F18-8A23-913ABD20A6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0627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1A9B-5EB3-4E34-9987-FFA713A81452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5D12-0E25-4F18-8A23-913ABD20A6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4317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1A9B-5EB3-4E34-9987-FFA713A81452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5D12-0E25-4F18-8A23-913ABD20A6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3942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1A9B-5EB3-4E34-9987-FFA713A81452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5D12-0E25-4F18-8A23-913ABD20A6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0646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1A9B-5EB3-4E34-9987-FFA713A81452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5D12-0E25-4F18-8A23-913ABD20A6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0623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F1A9B-5EB3-4E34-9987-FFA713A81452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C5D12-0E25-4F18-8A23-913ABD20A6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79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03200" y="203200"/>
            <a:ext cx="8737600" cy="625633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7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F:\cmf\&#30333;&#38634;-07-&#21710;&#21568;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baidu.com/i?ct=503316480&amp;z=0&amp;tn=baiduimagedetail&amp;word=%C6%BD%C3%E6%BE%B5%B3%C9%CF%F1&amp;in=1357&amp;cl=2&amp;cm=1&amp;sc=0&amp;lm=-1&amp;pn=36&amp;rn=1" TargetMode="External"/><Relationship Id="rId13" Type="http://schemas.openxmlformats.org/officeDocument/2006/relationships/image" Target="../media/image34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hyperlink" Target="http://image.baidu.com/i?ct=503316480&amp;z=0&amp;tn=baiduimagedetail&amp;word=%CD%B9%CD%B8%BE%B5%B3%C9%CF%F1&amp;in=3580&amp;cl=2&amp;cm=1&amp;sc=0&amp;lm=-1&amp;pn=20&amp;rn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3.jpeg"/><Relationship Id="rId5" Type="http://schemas.openxmlformats.org/officeDocument/2006/relationships/image" Target="../media/image29.jpeg"/><Relationship Id="rId10" Type="http://schemas.openxmlformats.org/officeDocument/2006/relationships/hyperlink" Target="http://image.baidu.com/i?ct=503316480&amp;z=0&amp;tn=baiduimagedetail&amp;word=%B9%E2%B5%C4%D5%DB%C9%E4&amp;in=8484&amp;cl=2&amp;cm=1&amp;sc=0&amp;lm=-1&amp;pn=70&amp;rn=1" TargetMode="External"/><Relationship Id="rId4" Type="http://schemas.openxmlformats.org/officeDocument/2006/relationships/hyperlink" Target="http://image.baidu.com/i?ct=503316480&amp;z=0&amp;tn=baiduimagedetail&amp;word=%D0%A1%BF%D7%B3%C9%CF%F1&amp;in=26494&amp;cl=2&amp;cm=1&amp;sc=0&amp;lm=-1&amp;pn=16&amp;rn=1" TargetMode="External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audio" Target="../media/audio4.wav"/><Relationship Id="rId10" Type="http://schemas.openxmlformats.org/officeDocument/2006/relationships/image" Target="../media/image11.jpeg"/><Relationship Id="rId4" Type="http://schemas.openxmlformats.org/officeDocument/2006/relationships/audio" Target="../media/audio3.wav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3"/>
          <p:cNvSpPr txBox="1">
            <a:spLocks noChangeArrowheads="1"/>
          </p:cNvSpPr>
          <p:nvPr/>
        </p:nvSpPr>
        <p:spPr bwMode="auto">
          <a:xfrm>
            <a:off x="2484438" y="0"/>
            <a:ext cx="3959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CCCFF"/>
                </a:solidFill>
              </a:rPr>
              <a:t>九年义务教育人教版课程标准实验教科书</a:t>
            </a:r>
            <a:endParaRPr lang="zh-CN" altLang="en-US" sz="3200" b="1">
              <a:solidFill>
                <a:srgbClr val="000000"/>
              </a:solidFill>
            </a:endParaRPr>
          </a:p>
        </p:txBody>
      </p:sp>
      <p:sp>
        <p:nvSpPr>
          <p:cNvPr id="6146" name="WordArt 4" descr="白色大理石"/>
          <p:cNvSpPr>
            <a:spLocks noChangeArrowheads="1" noChangeShapeType="1" noTextEdit="1"/>
          </p:cNvSpPr>
          <p:nvPr/>
        </p:nvSpPr>
        <p:spPr bwMode="auto">
          <a:xfrm>
            <a:off x="3657600" y="1447800"/>
            <a:ext cx="15240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宋体" panose="02010600030101010101" pitchFamily="2" charset="-122"/>
              </a:rPr>
              <a:t>物理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921125" y="2695575"/>
            <a:ext cx="1103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ea typeface="幼圆" panose="02010509060101010101" pitchFamily="49" charset="-122"/>
              </a:rPr>
              <a:t>八年级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590800" y="3200400"/>
            <a:ext cx="1408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</a:rPr>
              <a:t>第三章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4419600" y="3200400"/>
            <a:ext cx="1408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</a:rPr>
              <a:t>第二节</a:t>
            </a:r>
          </a:p>
        </p:txBody>
      </p:sp>
      <p:pic>
        <p:nvPicPr>
          <p:cNvPr id="6150" name="白雪-07-哎呀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12" descr="09582157_0.t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323388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图片 13" descr="09582157_0.t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Box 14"/>
          <p:cNvSpPr txBox="1">
            <a:spLocks noChangeArrowheads="1"/>
          </p:cNvSpPr>
          <p:nvPr/>
        </p:nvSpPr>
        <p:spPr bwMode="auto">
          <a:xfrm>
            <a:off x="2286000" y="785813"/>
            <a:ext cx="827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</a:rPr>
              <a:t>33.233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394" name="WordArt 9"/>
          <p:cNvSpPr>
            <a:spLocks noChangeArrowheads="1" noChangeShapeType="1" noTextEdit="1"/>
          </p:cNvSpPr>
          <p:nvPr/>
        </p:nvSpPr>
        <p:spPr bwMode="auto">
          <a:xfrm>
            <a:off x="1146175" y="493713"/>
            <a:ext cx="6296025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 </a:t>
            </a:r>
            <a:r>
              <a:rPr lang="zh-CN" altLang="en-US" sz="7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生活中的透镜</a:t>
            </a:r>
          </a:p>
        </p:txBody>
      </p:sp>
      <p:pic>
        <p:nvPicPr>
          <p:cNvPr id="6155" name="图片 21" descr="u=293105_0.t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00438"/>
            <a:ext cx="1625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 Box 3"/>
          <p:cNvSpPr txBox="1">
            <a:spLocks noChangeArrowheads="1"/>
          </p:cNvSpPr>
          <p:nvPr/>
        </p:nvSpPr>
        <p:spPr bwMode="auto">
          <a:xfrm>
            <a:off x="539750" y="6165850"/>
            <a:ext cx="4071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66"/>
                </a:solidFill>
                <a:latin typeface="宋体" panose="02010600030101010101" pitchFamily="2" charset="-122"/>
              </a:rPr>
              <a:t>在太空中的哈勃望远镜</a:t>
            </a:r>
          </a:p>
        </p:txBody>
      </p:sp>
    </p:spTree>
    <p:extLst>
      <p:ext uri="{BB962C8B-B14F-4D97-AF65-F5344CB8AC3E}">
        <p14:creationId xmlns:p14="http://schemas.microsoft.com/office/powerpoint/2010/main" xmlns="" val="3745213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touyingyi_jishe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975" y="3446463"/>
            <a:ext cx="27368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3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546225"/>
            <a:ext cx="1885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wuti_che"/>
          <p:cNvPicPr>
            <a:picLocks noChangeAspect="1" noChangeArrowheads="1"/>
          </p:cNvPicPr>
          <p:nvPr/>
        </p:nvPicPr>
        <p:blipFill>
          <a:blip r:embed="rId4" cstate="print">
            <a:lum bright="-30000"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525" y="3759200"/>
            <a:ext cx="574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Line 5"/>
          <p:cNvSpPr>
            <a:spLocks noChangeShapeType="1"/>
          </p:cNvSpPr>
          <p:nvPr/>
        </p:nvSpPr>
        <p:spPr bwMode="auto">
          <a:xfrm flipV="1">
            <a:off x="2422525" y="2679700"/>
            <a:ext cx="0" cy="1223963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 flipV="1">
            <a:off x="2422525" y="447675"/>
            <a:ext cx="790575" cy="2303463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 flipV="1">
            <a:off x="2422525" y="447675"/>
            <a:ext cx="790575" cy="3454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5" name="Picture 8" descr="wuti_che"/>
          <p:cNvPicPr>
            <a:picLocks noChangeAspect="1" noChangeArrowheads="1"/>
          </p:cNvPicPr>
          <p:nvPr/>
        </p:nvPicPr>
        <p:blipFill>
          <a:blip r:embed="rId5" cstate="print">
            <a:lum bright="-30000"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71746">
            <a:off x="2276475" y="327025"/>
            <a:ext cx="935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Line 9"/>
          <p:cNvSpPr>
            <a:spLocks noChangeShapeType="1"/>
          </p:cNvSpPr>
          <p:nvPr/>
        </p:nvSpPr>
        <p:spPr bwMode="auto">
          <a:xfrm flipV="1">
            <a:off x="2997200" y="2679700"/>
            <a:ext cx="0" cy="1223963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 flipH="1" flipV="1">
            <a:off x="2278063" y="519113"/>
            <a:ext cx="719137" cy="2160587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H="1" flipV="1">
            <a:off x="2278063" y="536575"/>
            <a:ext cx="714375" cy="33829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 rot="-1000796">
            <a:off x="2133600" y="158750"/>
            <a:ext cx="1368425" cy="1800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4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638425" y="2247900"/>
            <a:ext cx="4459288" cy="4857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22" name="Picture 14" descr="wuti_xiang"/>
          <p:cNvPicPr>
            <a:picLocks noChangeAspect="1" noChangeArrowheads="1"/>
          </p:cNvPicPr>
          <p:nvPr/>
        </p:nvPicPr>
        <p:blipFill>
          <a:blip r:embed="rId6" cstate="print">
            <a:lum bright="-18000" contrast="-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4013" y="852488"/>
            <a:ext cx="8572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2781300" y="919163"/>
            <a:ext cx="4359275" cy="11128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24" name="Picture 16" descr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743075"/>
            <a:ext cx="8683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5029200" y="5127625"/>
            <a:ext cx="25209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4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081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376238"/>
            <a:ext cx="7772400" cy="647700"/>
          </a:xfrm>
        </p:spPr>
        <p:txBody>
          <a:bodyPr/>
          <a:lstStyle/>
          <a:p>
            <a:pPr algn="l">
              <a:defRPr/>
            </a:pPr>
            <a:r>
              <a:rPr lang="zh-CN" altLang="en-US" sz="2800" b="1" smtClean="0">
                <a:solidFill>
                  <a:srgbClr val="0066CC"/>
                </a:solidFill>
                <a:latin typeface="+mn-ea"/>
                <a:ea typeface="+mn-ea"/>
              </a:rPr>
              <a:t> 投影仪成像特点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887538"/>
            <a:ext cx="7346950" cy="2016125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zh-CN" altLang="en-US" sz="2800" b="1" smtClean="0">
                <a:solidFill>
                  <a:srgbClr val="0D0D0D"/>
                </a:solidFill>
                <a:latin typeface="+mn-ea"/>
              </a:rPr>
              <a:t>像是缩小还是放大？像是正立还是倒立？像距与物距哪个大？</a:t>
            </a: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zh-CN" altLang="en-US" sz="2800" b="1" smtClean="0">
                <a:solidFill>
                  <a:srgbClr val="0D0D0D"/>
                </a:solidFill>
                <a:latin typeface="+mn-ea"/>
              </a:rPr>
              <a:t>像与物体位于凸透镜的同侧还是异侧？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5288" y="1452563"/>
            <a:ext cx="1262062" cy="523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zh-CN" altLang="en-US" sz="2800" b="1">
                <a:solidFill>
                  <a:srgbClr val="0066CC"/>
                </a:solidFill>
                <a:latin typeface="宋体"/>
              </a:rPr>
              <a:t>思考：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95288" y="3727450"/>
            <a:ext cx="3671887" cy="523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zh-CN" altLang="en-US" sz="2800" b="1">
                <a:solidFill>
                  <a:srgbClr val="0066CC"/>
                </a:solidFill>
                <a:latin typeface="宋体"/>
              </a:rPr>
              <a:t>小结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8163" y="4303713"/>
            <a:ext cx="8353425" cy="21383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zh-CN" altLang="en-US" sz="2800" b="1">
                <a:solidFill>
                  <a:srgbClr val="0D0D0D"/>
                </a:solidFill>
                <a:latin typeface="宋体"/>
              </a:rPr>
              <a:t>成像特点：</a:t>
            </a:r>
          </a:p>
          <a:p>
            <a:pPr marL="342900" indent="-3429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altLang="zh-CN" sz="2800" b="1">
                <a:solidFill>
                  <a:srgbClr val="000000"/>
                </a:solidFill>
                <a:latin typeface="宋体"/>
              </a:rPr>
              <a:t>    </a:t>
            </a:r>
            <a:r>
              <a:rPr lang="en-US" altLang="zh-CN" sz="2800" b="1">
                <a:solidFill>
                  <a:srgbClr val="0D0D0D"/>
                </a:solidFill>
                <a:latin typeface="宋体"/>
              </a:rPr>
              <a:t>1</a:t>
            </a:r>
            <a:r>
              <a:rPr lang="zh-CN" altLang="en-US" sz="2800" b="1">
                <a:solidFill>
                  <a:srgbClr val="1F497D"/>
                </a:solidFill>
                <a:latin typeface="宋体"/>
              </a:rPr>
              <a:t>．</a:t>
            </a:r>
            <a:r>
              <a:rPr lang="zh-CN" altLang="en-US" sz="2800" b="1">
                <a:solidFill>
                  <a:srgbClr val="0D0D0D"/>
                </a:solidFill>
                <a:latin typeface="宋体"/>
              </a:rPr>
              <a:t>投影仪（或幻灯机）成</a:t>
            </a:r>
            <a:r>
              <a:rPr lang="zh-CN" altLang="en-US" sz="2800" b="1">
                <a:solidFill>
                  <a:srgbClr val="FF0000"/>
                </a:solidFill>
                <a:latin typeface="宋体"/>
              </a:rPr>
              <a:t>放大</a:t>
            </a:r>
            <a:r>
              <a:rPr lang="zh-CN" altLang="en-US" sz="2800" b="1">
                <a:solidFill>
                  <a:srgbClr val="0D0D0D"/>
                </a:solidFill>
                <a:latin typeface="宋体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宋体"/>
              </a:rPr>
              <a:t>倒立</a:t>
            </a:r>
            <a:r>
              <a:rPr lang="zh-CN" altLang="en-US" sz="2800" b="1">
                <a:solidFill>
                  <a:srgbClr val="0D0D0D"/>
                </a:solidFill>
                <a:latin typeface="宋体"/>
              </a:rPr>
              <a:t>的</a:t>
            </a:r>
            <a:r>
              <a:rPr lang="zh-CN" altLang="en-US" sz="2800" b="1">
                <a:solidFill>
                  <a:srgbClr val="1F497D"/>
                </a:solidFill>
                <a:latin typeface="宋体"/>
              </a:rPr>
              <a:t>像</a:t>
            </a:r>
            <a:r>
              <a:rPr lang="zh-CN" altLang="en-US" sz="2800" b="1">
                <a:solidFill>
                  <a:srgbClr val="0D0D0D"/>
                </a:solidFill>
                <a:latin typeface="宋体"/>
              </a:rPr>
              <a:t>。</a:t>
            </a:r>
          </a:p>
          <a:p>
            <a:pPr marL="342900" indent="-3429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altLang="zh-CN" sz="2800" b="1">
                <a:solidFill>
                  <a:srgbClr val="0D0D0D"/>
                </a:solidFill>
                <a:latin typeface="宋体"/>
              </a:rPr>
              <a:t>    2</a:t>
            </a:r>
            <a:r>
              <a:rPr lang="zh-CN" altLang="en-US" sz="2800" b="1">
                <a:solidFill>
                  <a:srgbClr val="1F497D"/>
                </a:solidFill>
                <a:latin typeface="宋体"/>
              </a:rPr>
              <a:t>．</a:t>
            </a:r>
            <a:r>
              <a:rPr lang="zh-CN" altLang="en-US" sz="2800" b="1">
                <a:solidFill>
                  <a:srgbClr val="0D0D0D"/>
                </a:solidFill>
                <a:latin typeface="宋体"/>
              </a:rPr>
              <a:t>像距大于物距。</a:t>
            </a:r>
          </a:p>
          <a:p>
            <a:pPr marL="342900" indent="-3429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altLang="zh-CN" sz="2800" b="1">
                <a:solidFill>
                  <a:srgbClr val="0D0D0D"/>
                </a:solidFill>
                <a:latin typeface="宋体"/>
              </a:rPr>
              <a:t>    3</a:t>
            </a:r>
            <a:r>
              <a:rPr lang="zh-CN" altLang="en-US" sz="2800" b="1">
                <a:solidFill>
                  <a:srgbClr val="1F497D"/>
                </a:solidFill>
                <a:latin typeface="宋体"/>
              </a:rPr>
              <a:t>．</a:t>
            </a:r>
            <a:r>
              <a:rPr lang="zh-CN" altLang="en-US" sz="2800" b="1">
                <a:solidFill>
                  <a:srgbClr val="0D0D0D"/>
                </a:solidFill>
                <a:latin typeface="宋体"/>
              </a:rPr>
              <a:t>像与物体位于凸透镜的</a:t>
            </a:r>
            <a:r>
              <a:rPr lang="zh-CN" altLang="en-US" sz="2800" b="1">
                <a:solidFill>
                  <a:srgbClr val="FF0000"/>
                </a:solidFill>
                <a:latin typeface="宋体"/>
              </a:rPr>
              <a:t>两侧</a:t>
            </a:r>
            <a:r>
              <a:rPr lang="zh-CN" altLang="en-US" sz="2800" b="1">
                <a:solidFill>
                  <a:srgbClr val="0D0D0D"/>
                </a:solidFill>
                <a:latin typeface="宋体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3758865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361950"/>
            <a:ext cx="2289175" cy="523875"/>
          </a:xfrm>
          <a:prstGeom prst="rect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zh-CN" altLang="en-US" sz="2800" b="1" smtClean="0">
                <a:latin typeface="宋体" panose="02010600030101010101" pitchFamily="2" charset="-122"/>
              </a:rPr>
              <a:t> 三、放大镜</a:t>
            </a:r>
          </a:p>
        </p:txBody>
      </p:sp>
      <p:pic>
        <p:nvPicPr>
          <p:cNvPr id="39944" name="图片 4" descr="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663" y="1163638"/>
            <a:ext cx="70961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423988" y="1647825"/>
            <a:ext cx="3041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放大镜是凸透镜。</a:t>
            </a:r>
          </a:p>
        </p:txBody>
      </p:sp>
    </p:spTree>
    <p:extLst>
      <p:ext uri="{BB962C8B-B14F-4D97-AF65-F5344CB8AC3E}">
        <p14:creationId xmlns:p14="http://schemas.microsoft.com/office/powerpoint/2010/main" xmlns="" val="3539721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73138" y="1230313"/>
            <a:ext cx="7632700" cy="1181100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rgbClr val="0D0D0D"/>
                </a:solidFill>
                <a:latin typeface="+mn-ea"/>
              </a:rPr>
              <a:t>1</a:t>
            </a:r>
            <a:r>
              <a:rPr lang="zh-CN" altLang="en-US" sz="2800" b="1" dirty="0" smtClean="0">
                <a:solidFill>
                  <a:srgbClr val="0D0D0D"/>
                </a:solidFill>
                <a:latin typeface="+mn-ea"/>
              </a:rPr>
              <a:t>、像是缩小还是放大？像是正立还是倒立？</a:t>
            </a:r>
          </a:p>
          <a:p>
            <a:pPr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rgbClr val="0D0D0D"/>
                </a:solidFill>
                <a:latin typeface="+mn-ea"/>
              </a:rPr>
              <a:t>2</a:t>
            </a:r>
            <a:r>
              <a:rPr lang="zh-CN" altLang="en-US" sz="2800" b="1" dirty="0" smtClean="0">
                <a:solidFill>
                  <a:srgbClr val="0D0D0D"/>
                </a:solidFill>
                <a:latin typeface="+mn-ea"/>
              </a:rPr>
              <a:t>、像与物体位于透镜的同侧还是两侧？</a:t>
            </a:r>
            <a:endParaRPr lang="zh-CN" altLang="en-US" sz="2800" b="1" dirty="0" smtClean="0">
              <a:latin typeface="+mn-ea"/>
            </a:endParaRPr>
          </a:p>
          <a:p>
            <a:pPr>
              <a:buFont typeface="Wingdings" pitchFamily="2" charset="2"/>
              <a:buNone/>
              <a:defRPr/>
            </a:pPr>
            <a:endParaRPr lang="zh-CN" altLang="en-US" sz="2800" b="1" dirty="0" smtClean="0">
              <a:latin typeface="+mn-ea"/>
            </a:endParaRPr>
          </a:p>
          <a:p>
            <a:pPr>
              <a:buFont typeface="Wingdings" pitchFamily="2" charset="2"/>
              <a:buNone/>
              <a:defRPr/>
            </a:pPr>
            <a:endParaRPr lang="en-US" altLang="zh-CN" sz="2800" b="1" dirty="0" smtClean="0">
              <a:latin typeface="+mn-ea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127625" y="1344613"/>
            <a:ext cx="184150" cy="523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zh-CN" altLang="zh-CN" sz="2800" b="1">
              <a:solidFill>
                <a:srgbClr val="000000"/>
              </a:solidFill>
              <a:latin typeface="宋体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27050" y="449263"/>
            <a:ext cx="2347913" cy="5222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宋体"/>
              </a:rPr>
              <a:t>观察与思考：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84213" y="2627313"/>
            <a:ext cx="3671887" cy="5572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zh-CN" altLang="en-US" sz="2800" b="1">
                <a:solidFill>
                  <a:srgbClr val="0066CC"/>
                </a:solidFill>
                <a:latin typeface="宋体"/>
              </a:rPr>
              <a:t>小结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57238" y="3563938"/>
            <a:ext cx="6696075" cy="16351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zh-CN" altLang="en-US" sz="2800" b="1">
                <a:solidFill>
                  <a:srgbClr val="0D0D0D"/>
                </a:solidFill>
                <a:latin typeface="宋体"/>
              </a:rPr>
              <a:t>成像特点：</a:t>
            </a:r>
          </a:p>
          <a:p>
            <a:pPr marL="342900" indent="-3429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altLang="zh-CN" sz="2800" b="1">
                <a:solidFill>
                  <a:srgbClr val="0D0D0D"/>
                </a:solidFill>
                <a:latin typeface="宋体"/>
              </a:rPr>
              <a:t>     1</a:t>
            </a:r>
            <a:r>
              <a:rPr lang="zh-CN" altLang="en-US" sz="2800" b="1">
                <a:solidFill>
                  <a:srgbClr val="1F497D"/>
                </a:solidFill>
                <a:latin typeface="宋体"/>
              </a:rPr>
              <a:t>．</a:t>
            </a:r>
            <a:r>
              <a:rPr lang="zh-CN" altLang="en-US" sz="2800" b="1">
                <a:solidFill>
                  <a:srgbClr val="0D0D0D"/>
                </a:solidFill>
                <a:latin typeface="宋体"/>
              </a:rPr>
              <a:t>放大镜成</a:t>
            </a:r>
            <a:r>
              <a:rPr lang="zh-CN" altLang="en-US" sz="2800" b="1">
                <a:solidFill>
                  <a:srgbClr val="FF0000"/>
                </a:solidFill>
                <a:latin typeface="宋体"/>
              </a:rPr>
              <a:t>放大正立</a:t>
            </a:r>
            <a:r>
              <a:rPr lang="zh-CN" altLang="en-US" sz="2800" b="1">
                <a:solidFill>
                  <a:srgbClr val="0D0D0D"/>
                </a:solidFill>
                <a:latin typeface="宋体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latin typeface="宋体"/>
              </a:rPr>
              <a:t>虚像</a:t>
            </a:r>
            <a:r>
              <a:rPr lang="zh-CN" altLang="en-US" sz="2800" b="1">
                <a:solidFill>
                  <a:srgbClr val="0D0D0D"/>
                </a:solidFill>
                <a:latin typeface="宋体"/>
              </a:rPr>
              <a:t>。</a:t>
            </a:r>
          </a:p>
          <a:p>
            <a:pPr marL="342900" indent="-3429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altLang="zh-CN" sz="2800" b="1">
                <a:solidFill>
                  <a:srgbClr val="0D0D0D"/>
                </a:solidFill>
                <a:latin typeface="宋体"/>
              </a:rPr>
              <a:t>     2</a:t>
            </a:r>
            <a:r>
              <a:rPr lang="zh-CN" altLang="en-US" sz="2800" b="1">
                <a:solidFill>
                  <a:srgbClr val="1F497D"/>
                </a:solidFill>
                <a:latin typeface="宋体"/>
              </a:rPr>
              <a:t>．</a:t>
            </a:r>
            <a:r>
              <a:rPr lang="zh-CN" altLang="en-US" sz="2800" b="1">
                <a:solidFill>
                  <a:srgbClr val="0D0D0D"/>
                </a:solidFill>
                <a:latin typeface="宋体"/>
              </a:rPr>
              <a:t>像与物体位于凸透镜的</a:t>
            </a:r>
            <a:r>
              <a:rPr lang="zh-CN" altLang="en-US" sz="2800" b="1">
                <a:solidFill>
                  <a:srgbClr val="FF0000"/>
                </a:solidFill>
                <a:latin typeface="宋体"/>
              </a:rPr>
              <a:t>同侧</a:t>
            </a:r>
            <a:r>
              <a:rPr lang="zh-CN" altLang="en-US" sz="2800" b="1">
                <a:solidFill>
                  <a:srgbClr val="0D0D0D"/>
                </a:solidFill>
                <a:latin typeface="宋体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3335247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9" grpId="0"/>
      <p:bldP spid="133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0" descr="09604012##凸透镜成实像情景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8353425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490538"/>
            <a:ext cx="2955925" cy="554037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2800" b="1" smtClean="0">
                <a:latin typeface="宋体" panose="02010600030101010101" pitchFamily="2" charset="-122"/>
              </a:rPr>
              <a:t>四、实像和虚像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684213" y="4997450"/>
            <a:ext cx="8459787" cy="1095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1F497D"/>
                </a:solidFill>
                <a:latin typeface="宋体"/>
              </a:rPr>
              <a:t>实像：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1F497D"/>
                </a:solidFill>
                <a:latin typeface="宋体"/>
              </a:rPr>
              <a:t>   由</a:t>
            </a:r>
            <a:r>
              <a:rPr lang="zh-CN" altLang="en-US" sz="2800" b="1" dirty="0">
                <a:solidFill>
                  <a:srgbClr val="CC0000"/>
                </a:solidFill>
                <a:latin typeface="宋体"/>
              </a:rPr>
              <a:t>实际光线会聚</a:t>
            </a:r>
            <a:r>
              <a:rPr lang="zh-CN" altLang="en-US" sz="2800" b="1" dirty="0">
                <a:solidFill>
                  <a:srgbClr val="1F497D"/>
                </a:solidFill>
                <a:latin typeface="宋体"/>
              </a:rPr>
              <a:t>而成的</a:t>
            </a:r>
            <a:r>
              <a:rPr lang="en-US" altLang="zh-CN" sz="2800" b="1" dirty="0">
                <a:solidFill>
                  <a:srgbClr val="1F497D"/>
                </a:solidFill>
                <a:latin typeface="宋体"/>
              </a:rPr>
              <a:t>,</a:t>
            </a:r>
            <a:r>
              <a:rPr lang="zh-CN" altLang="en-US" sz="2800" b="1" dirty="0">
                <a:solidFill>
                  <a:srgbClr val="CC0000"/>
                </a:solidFill>
                <a:latin typeface="宋体"/>
              </a:rPr>
              <a:t>能呈现在光屏上</a:t>
            </a:r>
            <a:r>
              <a:rPr lang="zh-CN" altLang="en-US" sz="2800" b="1" dirty="0">
                <a:solidFill>
                  <a:srgbClr val="1F497D"/>
                </a:solidFill>
                <a:latin typeface="宋体"/>
              </a:rPr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663" y="1379538"/>
            <a:ext cx="14382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宋体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宋体"/>
              </a:rPr>
              <a:t>、实像</a:t>
            </a:r>
          </a:p>
        </p:txBody>
      </p:sp>
    </p:spTree>
    <p:extLst>
      <p:ext uri="{BB962C8B-B14F-4D97-AF65-F5344CB8AC3E}">
        <p14:creationId xmlns:p14="http://schemas.microsoft.com/office/powerpoint/2010/main" xmlns="" val="3572249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9" descr="09604013##凸透镜成虚像情景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730885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52438" y="4327525"/>
            <a:ext cx="8280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1F497D"/>
                </a:solidFill>
                <a:latin typeface="宋体" panose="02010600030101010101" pitchFamily="2" charset="-122"/>
              </a:rPr>
              <a:t>虚像：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1F497D"/>
                </a:solidFill>
                <a:latin typeface="宋体" panose="02010600030101010101" pitchFamily="2" charset="-122"/>
              </a:rPr>
              <a:t>　　由反射光线或折射光线的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反向延长线</a:t>
            </a:r>
            <a:r>
              <a:rPr lang="zh-CN" altLang="en-US" sz="2800" b="1">
                <a:solidFill>
                  <a:srgbClr val="1F497D"/>
                </a:solidFill>
                <a:latin typeface="宋体" panose="02010600030101010101" pitchFamily="2" charset="-122"/>
              </a:rPr>
              <a:t>相交而形成</a:t>
            </a:r>
            <a:r>
              <a:rPr lang="en-US" altLang="zh-CN" sz="2800" b="1">
                <a:solidFill>
                  <a:srgbClr val="1F497D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不能呈现在光屏上</a:t>
            </a:r>
            <a:r>
              <a:rPr lang="zh-CN" altLang="en-US" sz="2800" b="1">
                <a:solidFill>
                  <a:srgbClr val="1F497D"/>
                </a:solidFill>
                <a:latin typeface="宋体" panose="02010600030101010101" pitchFamily="2" charset="-122"/>
              </a:rPr>
              <a:t>。人眼逆着出射光线可以看到虚像。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663" y="1379538"/>
            <a:ext cx="14382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宋体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宋体"/>
              </a:rPr>
              <a:t>、虚像</a:t>
            </a:r>
          </a:p>
        </p:txBody>
      </p:sp>
    </p:spTree>
    <p:extLst>
      <p:ext uri="{BB962C8B-B14F-4D97-AF65-F5344CB8AC3E}">
        <p14:creationId xmlns:p14="http://schemas.microsoft.com/office/powerpoint/2010/main" xmlns="" val="2450928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内容占位符 57345" descr="cao00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文本框 57346"/>
          <p:cNvSpPr txBox="1">
            <a:spLocks noChangeArrowheads="1"/>
          </p:cNvSpPr>
          <p:nvPr/>
        </p:nvSpPr>
        <p:spPr bwMode="auto">
          <a:xfrm>
            <a:off x="2987675" y="404813"/>
            <a:ext cx="3241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66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实像和虚像</a:t>
            </a:r>
          </a:p>
        </p:txBody>
      </p:sp>
      <p:sp>
        <p:nvSpPr>
          <p:cNvPr id="57348" name="文本框 57347"/>
          <p:cNvSpPr txBox="1">
            <a:spLocks noChangeArrowheads="1"/>
          </p:cNvSpPr>
          <p:nvPr/>
        </p:nvSpPr>
        <p:spPr bwMode="auto">
          <a:xfrm>
            <a:off x="755650" y="1484313"/>
            <a:ext cx="813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实像：</a:t>
            </a:r>
            <a:r>
              <a:rPr lang="zh-CN" altLang="en-US" sz="2400" b="1">
                <a:solidFill>
                  <a:srgbClr val="C0504D"/>
                </a:solidFill>
                <a:latin typeface="Arial" panose="020B0604020202020204" pitchFamily="34" charset="0"/>
              </a:rPr>
              <a:t>是实际光线会聚而形成的</a:t>
            </a:r>
            <a:r>
              <a:rPr lang="en-US" altLang="zh-CN" sz="2400" b="1">
                <a:solidFill>
                  <a:srgbClr val="C0504D"/>
                </a:solidFill>
                <a:latin typeface="Arial" panose="020B0604020202020204" pitchFamily="34" charset="0"/>
              </a:rPr>
              <a:t>,</a:t>
            </a:r>
            <a:r>
              <a:rPr lang="zh-CN" altLang="en-US" sz="2400" b="1">
                <a:solidFill>
                  <a:srgbClr val="C0504D"/>
                </a:solidFill>
                <a:latin typeface="Arial" panose="020B0604020202020204" pitchFamily="34" charset="0"/>
              </a:rPr>
              <a:t>能呈现在光屏上</a:t>
            </a:r>
            <a:r>
              <a:rPr lang="en-US" altLang="zh-CN" sz="2400" b="1">
                <a:solidFill>
                  <a:srgbClr val="C0504D"/>
                </a:solidFill>
                <a:latin typeface="Arial" panose="020B0604020202020204" pitchFamily="34" charset="0"/>
              </a:rPr>
              <a:t>.</a:t>
            </a:r>
            <a:r>
              <a:rPr lang="zh-CN" altLang="en-US" sz="2400" b="1">
                <a:solidFill>
                  <a:srgbClr val="C0504D"/>
                </a:solidFill>
                <a:latin typeface="Arial" panose="020B0604020202020204" pitchFamily="34" charset="0"/>
              </a:rPr>
              <a:t>　例如：</a:t>
            </a:r>
          </a:p>
        </p:txBody>
      </p:sp>
      <p:sp>
        <p:nvSpPr>
          <p:cNvPr id="57349" name="文本框 57348"/>
          <p:cNvSpPr txBox="1">
            <a:spLocks noChangeArrowheads="1"/>
          </p:cNvSpPr>
          <p:nvPr/>
        </p:nvSpPr>
        <p:spPr bwMode="auto">
          <a:xfrm>
            <a:off x="827088" y="3860800"/>
            <a:ext cx="7561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虚像：</a:t>
            </a:r>
            <a:r>
              <a:rPr lang="zh-CN" altLang="en-US" sz="2400" b="1">
                <a:solidFill>
                  <a:srgbClr val="C0504D"/>
                </a:solidFill>
                <a:latin typeface="Arial" panose="020B0604020202020204" pitchFamily="34" charset="0"/>
              </a:rPr>
              <a:t>是反射光线或折射光线的反向延长线相交而形成的</a:t>
            </a:r>
            <a:r>
              <a:rPr lang="en-US" altLang="zh-CN" sz="2400" b="1">
                <a:solidFill>
                  <a:srgbClr val="C0504D"/>
                </a:solidFill>
                <a:latin typeface="Arial" panose="020B0604020202020204" pitchFamily="34" charset="0"/>
              </a:rPr>
              <a:t>,</a:t>
            </a:r>
            <a:r>
              <a:rPr lang="zh-CN" altLang="en-US" sz="2400" b="1">
                <a:solidFill>
                  <a:srgbClr val="C0504D"/>
                </a:solidFill>
                <a:latin typeface="Arial" panose="020B0604020202020204" pitchFamily="34" charset="0"/>
              </a:rPr>
              <a:t>不能呈现在光屏上</a:t>
            </a:r>
            <a:r>
              <a:rPr lang="en-US" altLang="zh-CN" sz="2400" b="1">
                <a:solidFill>
                  <a:srgbClr val="C0504D"/>
                </a:solidFill>
                <a:latin typeface="Arial" panose="020B0604020202020204" pitchFamily="34" charset="0"/>
              </a:rPr>
              <a:t>.        </a:t>
            </a:r>
            <a:r>
              <a:rPr lang="zh-CN" altLang="en-US" sz="2400" b="1">
                <a:solidFill>
                  <a:srgbClr val="C0504D"/>
                </a:solidFill>
                <a:latin typeface="Arial" panose="020B0604020202020204" pitchFamily="34" charset="0"/>
              </a:rPr>
              <a:t>例如</a:t>
            </a:r>
            <a:r>
              <a:rPr lang="en-US" altLang="zh-CN" sz="2400" b="1">
                <a:solidFill>
                  <a:srgbClr val="C0504D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57350" name="文本框 57349"/>
          <p:cNvSpPr txBox="1">
            <a:spLocks noChangeArrowheads="1"/>
          </p:cNvSpPr>
          <p:nvPr/>
        </p:nvSpPr>
        <p:spPr bwMode="auto">
          <a:xfrm>
            <a:off x="1403350" y="6165850"/>
            <a:ext cx="151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00CC"/>
                </a:solidFill>
                <a:latin typeface="Arial" panose="020B0604020202020204" pitchFamily="34" charset="0"/>
              </a:rPr>
              <a:t>平面镜成像</a:t>
            </a:r>
          </a:p>
        </p:txBody>
      </p:sp>
      <p:sp>
        <p:nvSpPr>
          <p:cNvPr id="57351" name="文本框 57350"/>
          <p:cNvSpPr txBox="1">
            <a:spLocks noChangeArrowheads="1"/>
          </p:cNvSpPr>
          <p:nvPr/>
        </p:nvSpPr>
        <p:spPr bwMode="auto">
          <a:xfrm>
            <a:off x="6516688" y="6237288"/>
            <a:ext cx="151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00CC"/>
                </a:solidFill>
                <a:latin typeface="Arial" panose="020B0604020202020204" pitchFamily="34" charset="0"/>
              </a:rPr>
              <a:t>放大镜的像</a:t>
            </a:r>
          </a:p>
        </p:txBody>
      </p:sp>
      <p:pic>
        <p:nvPicPr>
          <p:cNvPr id="57352" name="图片 57351" descr="u=1200772538,1471556232&amp;gp=4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20891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53" name="组合 57352"/>
          <p:cNvGrpSpPr>
            <a:grpSpLocks/>
          </p:cNvGrpSpPr>
          <p:nvPr/>
        </p:nvGrpSpPr>
        <p:grpSpPr bwMode="auto">
          <a:xfrm>
            <a:off x="3635375" y="2133600"/>
            <a:ext cx="1925638" cy="1173163"/>
            <a:chOff x="413" y="846"/>
            <a:chExt cx="2512" cy="1754"/>
          </a:xfrm>
        </p:grpSpPr>
        <p:pic>
          <p:nvPicPr>
            <p:cNvPr id="23561" name="内容占位符 57353" descr="plant2-3_S"/>
            <p:cNvPicPr>
              <a:picLocks noGrp="1" noChangeAspect="1" noChangeArrowheads="1"/>
            </p:cNvPicPr>
            <p:nvPr/>
          </p:nvPicPr>
          <p:blipFill>
            <a:blip r:embed="rId6" cstate="print">
              <a:lum bright="16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" y="984"/>
              <a:ext cx="2485" cy="1616"/>
            </a:xfrm>
            <a:prstGeom prst="rect">
              <a:avLst/>
            </a:prstGeom>
            <a:noFill/>
            <a:ln w="9525">
              <a:solidFill>
                <a:srgbClr val="CC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2" name="直接连接符 57354"/>
            <p:cNvSpPr>
              <a:spLocks noChangeShapeType="1"/>
            </p:cNvSpPr>
            <p:nvPr/>
          </p:nvSpPr>
          <p:spPr bwMode="auto">
            <a:xfrm>
              <a:off x="703" y="1071"/>
              <a:ext cx="1088" cy="273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63" name="直接连接符 57355"/>
            <p:cNvSpPr>
              <a:spLocks noChangeShapeType="1"/>
            </p:cNvSpPr>
            <p:nvPr/>
          </p:nvSpPr>
          <p:spPr bwMode="auto">
            <a:xfrm flipV="1">
              <a:off x="748" y="1570"/>
              <a:ext cx="1043" cy="318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64" name="直接连接符 57356"/>
            <p:cNvSpPr>
              <a:spLocks noChangeShapeType="1"/>
            </p:cNvSpPr>
            <p:nvPr/>
          </p:nvSpPr>
          <p:spPr bwMode="auto">
            <a:xfrm>
              <a:off x="703" y="1071"/>
              <a:ext cx="2041" cy="499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65" name="直接连接符 57357"/>
            <p:cNvSpPr>
              <a:spLocks noChangeShapeType="1"/>
            </p:cNvSpPr>
            <p:nvPr/>
          </p:nvSpPr>
          <p:spPr bwMode="auto">
            <a:xfrm flipV="1">
              <a:off x="748" y="1253"/>
              <a:ext cx="1996" cy="635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66" name="上箭头 57358"/>
            <p:cNvSpPr>
              <a:spLocks noChangeArrowheads="1"/>
            </p:cNvSpPr>
            <p:nvPr/>
          </p:nvSpPr>
          <p:spPr bwMode="auto">
            <a:xfrm>
              <a:off x="748" y="1071"/>
              <a:ext cx="45" cy="816"/>
            </a:xfrm>
            <a:prstGeom prst="upArrow">
              <a:avLst>
                <a:gd name="adj1" fmla="val 50000"/>
                <a:gd name="adj2" fmla="val 453081"/>
              </a:avLst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67" name="上箭头 57359"/>
            <p:cNvSpPr>
              <a:spLocks noChangeArrowheads="1"/>
            </p:cNvSpPr>
            <p:nvPr/>
          </p:nvSpPr>
          <p:spPr bwMode="auto">
            <a:xfrm rot="10800000">
              <a:off x="2699" y="1253"/>
              <a:ext cx="45" cy="317"/>
            </a:xfrm>
            <a:prstGeom prst="upArrow">
              <a:avLst>
                <a:gd name="adj1" fmla="val 50000"/>
                <a:gd name="adj2" fmla="val 176013"/>
              </a:avLst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68" name="文本框 57360"/>
            <p:cNvSpPr txBox="1">
              <a:spLocks noChangeArrowheads="1"/>
            </p:cNvSpPr>
            <p:nvPr/>
          </p:nvSpPr>
          <p:spPr bwMode="auto">
            <a:xfrm>
              <a:off x="703" y="846"/>
              <a:ext cx="319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3569" name="文本框 57361"/>
            <p:cNvSpPr txBox="1">
              <a:spLocks noChangeArrowheads="1"/>
            </p:cNvSpPr>
            <p:nvPr/>
          </p:nvSpPr>
          <p:spPr bwMode="auto">
            <a:xfrm>
              <a:off x="657" y="1888"/>
              <a:ext cx="319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23570" name="文本框 57362"/>
            <p:cNvSpPr txBox="1">
              <a:spLocks noChangeArrowheads="1"/>
            </p:cNvSpPr>
            <p:nvPr/>
          </p:nvSpPr>
          <p:spPr bwMode="auto">
            <a:xfrm>
              <a:off x="2608" y="1525"/>
              <a:ext cx="317" cy="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A’</a:t>
              </a:r>
            </a:p>
          </p:txBody>
        </p:sp>
        <p:sp>
          <p:nvSpPr>
            <p:cNvPr id="23571" name="文本框 57363"/>
            <p:cNvSpPr txBox="1">
              <a:spLocks noChangeArrowheads="1"/>
            </p:cNvSpPr>
            <p:nvPr/>
          </p:nvSpPr>
          <p:spPr bwMode="auto">
            <a:xfrm>
              <a:off x="2608" y="1071"/>
              <a:ext cx="317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B’</a:t>
              </a:r>
            </a:p>
          </p:txBody>
        </p:sp>
      </p:grpSp>
      <p:grpSp>
        <p:nvGrpSpPr>
          <p:cNvPr id="57365" name="组合 57364"/>
          <p:cNvGrpSpPr>
            <a:grpSpLocks/>
          </p:cNvGrpSpPr>
          <p:nvPr/>
        </p:nvGrpSpPr>
        <p:grpSpPr bwMode="auto">
          <a:xfrm>
            <a:off x="6156325" y="2133600"/>
            <a:ext cx="2232025" cy="1389063"/>
            <a:chOff x="1202" y="754"/>
            <a:chExt cx="3538" cy="2286"/>
          </a:xfrm>
        </p:grpSpPr>
        <p:pic>
          <p:nvPicPr>
            <p:cNvPr id="23573" name="图片 5736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820"/>
              <a:ext cx="3538" cy="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4" name="左箭头 57366"/>
            <p:cNvSpPr>
              <a:spLocks noChangeArrowheads="1"/>
            </p:cNvSpPr>
            <p:nvPr/>
          </p:nvSpPr>
          <p:spPr bwMode="auto">
            <a:xfrm>
              <a:off x="3034" y="2121"/>
              <a:ext cx="505" cy="38"/>
            </a:xfrm>
            <a:prstGeom prst="leftArrow">
              <a:avLst>
                <a:gd name="adj1" fmla="val 50000"/>
                <a:gd name="adj2" fmla="val 332052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75" name="左箭头 57367"/>
            <p:cNvSpPr>
              <a:spLocks noChangeArrowheads="1"/>
            </p:cNvSpPr>
            <p:nvPr/>
          </p:nvSpPr>
          <p:spPr bwMode="auto">
            <a:xfrm rot="1796034">
              <a:off x="3098" y="1202"/>
              <a:ext cx="316" cy="77"/>
            </a:xfrm>
            <a:prstGeom prst="leftArrow">
              <a:avLst>
                <a:gd name="adj1" fmla="val 50000"/>
                <a:gd name="adj2" fmla="val 10254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76" name="下箭头 57368"/>
            <p:cNvSpPr>
              <a:spLocks noChangeArrowheads="1"/>
            </p:cNvSpPr>
            <p:nvPr/>
          </p:nvSpPr>
          <p:spPr bwMode="auto">
            <a:xfrm>
              <a:off x="1708" y="1011"/>
              <a:ext cx="62" cy="918"/>
            </a:xfrm>
            <a:prstGeom prst="downArrow">
              <a:avLst>
                <a:gd name="adj1" fmla="val 50000"/>
                <a:gd name="adj2" fmla="val 369956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77" name="直接连接符 57369"/>
            <p:cNvSpPr>
              <a:spLocks noChangeShapeType="1"/>
            </p:cNvSpPr>
            <p:nvPr/>
          </p:nvSpPr>
          <p:spPr bwMode="auto">
            <a:xfrm flipH="1" flipV="1">
              <a:off x="3155" y="1213"/>
              <a:ext cx="365" cy="9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78" name="直接连接符 57370"/>
            <p:cNvSpPr>
              <a:spLocks noChangeShapeType="1"/>
            </p:cNvSpPr>
            <p:nvPr/>
          </p:nvSpPr>
          <p:spPr bwMode="auto">
            <a:xfrm flipV="1">
              <a:off x="3032" y="1311"/>
              <a:ext cx="305" cy="7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79" name="直接连接符 57371"/>
            <p:cNvSpPr>
              <a:spLocks noChangeShapeType="1"/>
            </p:cNvSpPr>
            <p:nvPr/>
          </p:nvSpPr>
          <p:spPr bwMode="auto">
            <a:xfrm flipH="1">
              <a:off x="1752" y="1279"/>
              <a:ext cx="1585" cy="62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80" name="直接连接符 57372"/>
            <p:cNvSpPr>
              <a:spLocks noChangeShapeType="1"/>
            </p:cNvSpPr>
            <p:nvPr/>
          </p:nvSpPr>
          <p:spPr bwMode="auto">
            <a:xfrm flipH="1" flipV="1">
              <a:off x="1813" y="984"/>
              <a:ext cx="1280" cy="1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81" name="文本框 57373"/>
            <p:cNvSpPr txBox="1">
              <a:spLocks noChangeArrowheads="1"/>
            </p:cNvSpPr>
            <p:nvPr/>
          </p:nvSpPr>
          <p:spPr bwMode="auto">
            <a:xfrm>
              <a:off x="2788" y="2032"/>
              <a:ext cx="490" cy="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3582" name="文本框 57374"/>
            <p:cNvSpPr txBox="1">
              <a:spLocks noChangeArrowheads="1"/>
            </p:cNvSpPr>
            <p:nvPr/>
          </p:nvSpPr>
          <p:spPr bwMode="auto">
            <a:xfrm>
              <a:off x="3519" y="2032"/>
              <a:ext cx="490" cy="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23583" name="文本框 57375"/>
            <p:cNvSpPr txBox="1">
              <a:spLocks noChangeArrowheads="1"/>
            </p:cNvSpPr>
            <p:nvPr/>
          </p:nvSpPr>
          <p:spPr bwMode="auto">
            <a:xfrm>
              <a:off x="1567" y="1935"/>
              <a:ext cx="488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zh-CN">
                  <a:solidFill>
                    <a:srgbClr val="FF0000"/>
                  </a:solidFill>
                  <a:latin typeface="Arial" panose="020B0604020202020204" pitchFamily="34" charset="0"/>
                </a:rPr>
                <a:t>‘</a:t>
              </a:r>
            </a:p>
          </p:txBody>
        </p:sp>
        <p:sp>
          <p:nvSpPr>
            <p:cNvPr id="23584" name="文本框 57376"/>
            <p:cNvSpPr txBox="1">
              <a:spLocks noChangeArrowheads="1"/>
            </p:cNvSpPr>
            <p:nvPr/>
          </p:nvSpPr>
          <p:spPr bwMode="auto">
            <a:xfrm>
              <a:off x="1631" y="754"/>
              <a:ext cx="487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zh-CN">
                  <a:solidFill>
                    <a:srgbClr val="FF0000"/>
                  </a:solidFill>
                  <a:latin typeface="Arial" panose="020B0604020202020204" pitchFamily="34" charset="0"/>
                </a:rPr>
                <a:t>‘</a:t>
              </a:r>
            </a:p>
          </p:txBody>
        </p:sp>
      </p:grpSp>
      <p:sp>
        <p:nvSpPr>
          <p:cNvPr id="57378" name="矩形 57377"/>
          <p:cNvSpPr>
            <a:spLocks noChangeArrowheads="1"/>
          </p:cNvSpPr>
          <p:nvPr/>
        </p:nvSpPr>
        <p:spPr bwMode="auto">
          <a:xfrm>
            <a:off x="1403350" y="3429000"/>
            <a:ext cx="1333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00CC"/>
                </a:solidFill>
                <a:latin typeface="Arial" panose="020B0604020202020204" pitchFamily="34" charset="0"/>
              </a:rPr>
              <a:t>小孔成像</a:t>
            </a:r>
            <a:r>
              <a:rPr lang="zh-CN" altLang="en-US">
                <a:solidFill>
                  <a:srgbClr val="0000FF"/>
                </a:solidFill>
                <a:latin typeface="Arial" panose="020B0604020202020204" pitchFamily="34" charset="0"/>
              </a:rPr>
              <a:t>．</a:t>
            </a:r>
          </a:p>
        </p:txBody>
      </p:sp>
      <p:sp>
        <p:nvSpPr>
          <p:cNvPr id="57379" name="矩形 57378"/>
          <p:cNvSpPr>
            <a:spLocks noChangeArrowheads="1"/>
          </p:cNvSpPr>
          <p:nvPr/>
        </p:nvSpPr>
        <p:spPr bwMode="auto">
          <a:xfrm>
            <a:off x="3924300" y="3429000"/>
            <a:ext cx="1335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00CC"/>
                </a:solidFill>
                <a:latin typeface="Arial" panose="020B0604020202020204" pitchFamily="34" charset="0"/>
              </a:rPr>
              <a:t>照相机的像</a:t>
            </a:r>
          </a:p>
        </p:txBody>
      </p:sp>
      <p:sp>
        <p:nvSpPr>
          <p:cNvPr id="57380" name="矩形 57379"/>
          <p:cNvSpPr>
            <a:spLocks noChangeArrowheads="1"/>
          </p:cNvSpPr>
          <p:nvPr/>
        </p:nvSpPr>
        <p:spPr bwMode="auto">
          <a:xfrm>
            <a:off x="6516688" y="342900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00CC"/>
                </a:solidFill>
                <a:latin typeface="Arial" panose="020B0604020202020204" pitchFamily="34" charset="0"/>
              </a:rPr>
              <a:t>投影仪的像</a:t>
            </a:r>
          </a:p>
        </p:txBody>
      </p:sp>
      <p:pic>
        <p:nvPicPr>
          <p:cNvPr id="57381" name="图片 57380" descr="u=63497819,997978172&amp;gp=4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97425"/>
            <a:ext cx="20161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2" name="图片 57381" descr="u=4288477141,2936925136&amp;gp=4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97425"/>
            <a:ext cx="20875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3" name="图片 57382" descr="u=1190829194,11050534&amp;gp=0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97425"/>
            <a:ext cx="2016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84" name="文本框 57383"/>
          <p:cNvSpPr txBox="1">
            <a:spLocks noChangeArrowheads="1"/>
          </p:cNvSpPr>
          <p:nvPr/>
        </p:nvSpPr>
        <p:spPr bwMode="auto">
          <a:xfrm>
            <a:off x="3995738" y="623728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00CC"/>
                </a:solidFill>
                <a:latin typeface="Arial" panose="020B0604020202020204" pitchFamily="34" charset="0"/>
              </a:rPr>
              <a:t>“眼睛受骗”</a:t>
            </a:r>
          </a:p>
        </p:txBody>
      </p:sp>
    </p:spTree>
    <p:extLst>
      <p:ext uri="{BB962C8B-B14F-4D97-AF65-F5344CB8AC3E}">
        <p14:creationId xmlns:p14="http://schemas.microsoft.com/office/powerpoint/2010/main" xmlns="" val="3417318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/>
      <p:bldP spid="57378" grpId="0"/>
      <p:bldP spid="57379" grpId="0"/>
      <p:bldP spid="57380" grpId="0"/>
      <p:bldP spid="573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357313"/>
            <a:ext cx="2555875" cy="81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540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实像</a:t>
            </a:r>
            <a:r>
              <a:rPr lang="zh-CN" altLang="en-US" sz="3200" smtClean="0">
                <a:solidFill>
                  <a:srgbClr val="0033CC"/>
                </a:solidFill>
              </a:rPr>
              <a:t>：</a:t>
            </a:r>
            <a:endParaRPr lang="zh-CN" altLang="en-US" smtClean="0"/>
          </a:p>
        </p:txBody>
      </p:sp>
      <p:sp>
        <p:nvSpPr>
          <p:cNvPr id="25602" name="矩形 3"/>
          <p:cNvSpPr>
            <a:spLocks noChangeArrowheads="1"/>
          </p:cNvSpPr>
          <p:nvPr/>
        </p:nvSpPr>
        <p:spPr bwMode="auto">
          <a:xfrm>
            <a:off x="285750" y="285750"/>
            <a:ext cx="56705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4800">
                <a:solidFill>
                  <a:srgbClr val="0000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实像和</a:t>
            </a:r>
            <a:r>
              <a:rPr lang="zh-CN" altLang="en-US" sz="4800">
                <a:solidFill>
                  <a:srgbClr val="0000CC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虚像</a:t>
            </a:r>
            <a:r>
              <a:rPr lang="zh-CN" altLang="en-US" sz="4800">
                <a:solidFill>
                  <a:srgbClr val="0000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的区别：</a:t>
            </a:r>
            <a:endParaRPr lang="en-US" altLang="zh-CN" sz="4800">
              <a:solidFill>
                <a:srgbClr val="0000CC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85938" y="1500188"/>
            <a:ext cx="52562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2060"/>
                </a:solidFill>
                <a:latin typeface="Arial" panose="020B0604020202020204" pitchFamily="34" charset="0"/>
              </a:rPr>
              <a:t>1.</a:t>
            </a:r>
            <a:r>
              <a:rPr lang="zh-CN" altLang="en-US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实像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</a:t>
            </a:r>
            <a:r>
              <a:rPr lang="zh-CN" altLang="en-US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呈现在光屏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74650" y="3357563"/>
            <a:ext cx="1962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虚像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</a:rPr>
              <a:t>：</a:t>
            </a:r>
            <a:endParaRPr lang="zh-CN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57375" y="2143125"/>
            <a:ext cx="87487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物体和像分别在凸透镜的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</a:t>
            </a:r>
            <a:r>
              <a:rPr lang="zh-CN" altLang="en-US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侧</a:t>
            </a:r>
            <a:endParaRPr lang="zh-CN" altLang="en-US" sz="200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857375" y="3500438"/>
            <a:ext cx="5256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虚像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</a:t>
            </a:r>
            <a:r>
              <a:rPr lang="zh-CN" altLang="en-US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呈现在光屏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857375" y="4071938"/>
            <a:ext cx="8964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6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物体和像在凸透镜的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</a:t>
            </a:r>
            <a:r>
              <a:rPr lang="zh-CN" altLang="en-US" sz="36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侧</a:t>
            </a:r>
            <a:endParaRPr lang="zh-CN" altLang="en-US" sz="36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857375" y="2714625"/>
            <a:ext cx="4314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真实光线会聚的像</a:t>
            </a:r>
            <a:endParaRPr lang="zh-CN" altLang="en-US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857375" y="4643438"/>
            <a:ext cx="706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6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真实光线的反向延长线会聚的像</a:t>
            </a:r>
          </a:p>
        </p:txBody>
      </p:sp>
    </p:spTree>
    <p:extLst>
      <p:ext uri="{BB962C8B-B14F-4D97-AF65-F5344CB8AC3E}">
        <p14:creationId xmlns:p14="http://schemas.microsoft.com/office/powerpoint/2010/main" xmlns="" val="3389300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8786813" y="0"/>
            <a:ext cx="55562" cy="4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endParaRPr lang="zh-CN" altLang="en-US" sz="5400" b="1" i="1" smtClean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idx="4294967295"/>
          </p:nvPr>
        </p:nvSpPr>
        <p:spPr bwMode="auto">
          <a:xfrm>
            <a:off x="0" y="1890713"/>
            <a:ext cx="8839200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3600" b="1" smtClean="0"/>
              <a:t>1</a:t>
            </a:r>
            <a:r>
              <a:rPr lang="zh-CN" altLang="en-US" sz="3600" b="1" smtClean="0"/>
              <a:t>、</a:t>
            </a:r>
            <a:r>
              <a:rPr lang="zh-CN" altLang="en-US" sz="3600" b="1" smtClean="0">
                <a:solidFill>
                  <a:srgbClr val="0000CC"/>
                </a:solidFill>
              </a:rPr>
              <a:t>照相机：物体离镜头</a:t>
            </a:r>
            <a:r>
              <a:rPr lang="zh-CN" altLang="en-US" sz="3600" b="1" smtClean="0">
                <a:solidFill>
                  <a:srgbClr val="FF0000"/>
                </a:solidFill>
              </a:rPr>
              <a:t>比较远</a:t>
            </a:r>
            <a:r>
              <a:rPr lang="zh-CN" altLang="en-US" sz="3600" smtClean="0"/>
              <a:t>，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3600" smtClean="0"/>
              <a:t>                     </a:t>
            </a:r>
            <a:r>
              <a:rPr lang="zh-CN" altLang="en-US" sz="3600" smtClean="0">
                <a:solidFill>
                  <a:srgbClr val="0000CC"/>
                </a:solidFill>
              </a:rPr>
              <a:t> 像是</a:t>
            </a:r>
            <a:r>
              <a:rPr lang="zh-CN" altLang="en-US" sz="3600" b="1" smtClean="0">
                <a:solidFill>
                  <a:srgbClr val="CF1325"/>
                </a:solidFill>
              </a:rPr>
              <a:t>缩小</a:t>
            </a:r>
            <a:r>
              <a:rPr lang="zh-CN" altLang="en-US" sz="3600" smtClean="0"/>
              <a:t>、</a:t>
            </a:r>
            <a:r>
              <a:rPr lang="zh-CN" altLang="en-US" sz="3600" b="1" smtClean="0">
                <a:solidFill>
                  <a:srgbClr val="CF1325"/>
                </a:solidFill>
              </a:rPr>
              <a:t>倒立</a:t>
            </a:r>
            <a:r>
              <a:rPr lang="zh-CN" altLang="en-US" sz="3600" b="1" smtClean="0">
                <a:solidFill>
                  <a:srgbClr val="0000CC"/>
                </a:solidFill>
              </a:rPr>
              <a:t>的</a:t>
            </a:r>
            <a:r>
              <a:rPr lang="zh-CN" altLang="en-US" sz="3600" b="1" smtClean="0">
                <a:solidFill>
                  <a:srgbClr val="CF1325"/>
                </a:solidFill>
              </a:rPr>
              <a:t>实像。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3600" b="1" smtClean="0">
                <a:solidFill>
                  <a:srgbClr val="0000CC"/>
                </a:solidFill>
              </a:rPr>
              <a:t>2</a:t>
            </a:r>
            <a:r>
              <a:rPr lang="zh-CN" altLang="en-US" sz="3600" b="1" smtClean="0">
                <a:solidFill>
                  <a:srgbClr val="0000CC"/>
                </a:solidFill>
              </a:rPr>
              <a:t>、投影仪：物体离镜头</a:t>
            </a:r>
            <a:r>
              <a:rPr lang="zh-CN" altLang="en-US" sz="3600" b="1" smtClean="0">
                <a:solidFill>
                  <a:srgbClr val="FF0000"/>
                </a:solidFill>
              </a:rPr>
              <a:t>比较近</a:t>
            </a:r>
            <a:r>
              <a:rPr lang="zh-CN" altLang="en-US" sz="3600" smtClean="0">
                <a:solidFill>
                  <a:srgbClr val="FF0000"/>
                </a:solidFill>
              </a:rPr>
              <a:t>，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3600" smtClean="0"/>
              <a:t>                      </a:t>
            </a:r>
            <a:r>
              <a:rPr lang="zh-CN" altLang="en-US" sz="3600" b="1" smtClean="0">
                <a:solidFill>
                  <a:srgbClr val="0000CC"/>
                </a:solidFill>
              </a:rPr>
              <a:t>像是</a:t>
            </a:r>
            <a:r>
              <a:rPr lang="zh-CN" altLang="en-US" sz="3600" b="1" smtClean="0">
                <a:solidFill>
                  <a:srgbClr val="C00000"/>
                </a:solidFill>
              </a:rPr>
              <a:t>放大</a:t>
            </a:r>
            <a:r>
              <a:rPr lang="zh-CN" altLang="en-US" sz="3600" b="1" smtClean="0">
                <a:solidFill>
                  <a:srgbClr val="0000CC"/>
                </a:solidFill>
              </a:rPr>
              <a:t>、</a:t>
            </a:r>
            <a:r>
              <a:rPr lang="zh-CN" altLang="en-US" sz="3600" b="1" smtClean="0">
                <a:solidFill>
                  <a:srgbClr val="C00000"/>
                </a:solidFill>
              </a:rPr>
              <a:t>倒立</a:t>
            </a:r>
            <a:r>
              <a:rPr lang="zh-CN" altLang="en-US" sz="3600" b="1" smtClean="0">
                <a:solidFill>
                  <a:srgbClr val="0000CC"/>
                </a:solidFill>
              </a:rPr>
              <a:t>的</a:t>
            </a:r>
            <a:r>
              <a:rPr lang="zh-CN" altLang="en-US" sz="3600" b="1" smtClean="0">
                <a:solidFill>
                  <a:srgbClr val="C00000"/>
                </a:solidFill>
              </a:rPr>
              <a:t>实像</a:t>
            </a:r>
            <a:r>
              <a:rPr lang="zh-CN" altLang="en-US" sz="3600" b="1" smtClean="0">
                <a:solidFill>
                  <a:srgbClr val="0000CC"/>
                </a:solidFill>
              </a:rPr>
              <a:t>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3600" b="1" smtClean="0">
                <a:solidFill>
                  <a:srgbClr val="0000CC"/>
                </a:solidFill>
              </a:rPr>
              <a:t>3</a:t>
            </a:r>
            <a:r>
              <a:rPr lang="zh-CN" altLang="en-US" sz="3600" b="1" smtClean="0">
                <a:solidFill>
                  <a:srgbClr val="0000CC"/>
                </a:solidFill>
              </a:rPr>
              <a:t>、放大镜：物体离镜头</a:t>
            </a:r>
            <a:r>
              <a:rPr lang="zh-CN" altLang="en-US" sz="3600" b="1" smtClean="0">
                <a:solidFill>
                  <a:srgbClr val="FF0000"/>
                </a:solidFill>
              </a:rPr>
              <a:t>很近</a:t>
            </a:r>
            <a:r>
              <a:rPr lang="zh-CN" altLang="en-US" sz="3600" smtClean="0"/>
              <a:t>，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3600" smtClean="0"/>
              <a:t>                      </a:t>
            </a:r>
            <a:r>
              <a:rPr lang="zh-CN" altLang="en-US" sz="3600" smtClean="0">
                <a:solidFill>
                  <a:srgbClr val="0000CC"/>
                </a:solidFill>
              </a:rPr>
              <a:t>像是</a:t>
            </a:r>
            <a:r>
              <a:rPr lang="zh-CN" altLang="en-US" sz="3600" b="1" smtClean="0">
                <a:solidFill>
                  <a:srgbClr val="CF1325"/>
                </a:solidFill>
              </a:rPr>
              <a:t>放大</a:t>
            </a:r>
            <a:r>
              <a:rPr lang="zh-CN" altLang="en-US" sz="3600" smtClean="0"/>
              <a:t>、</a:t>
            </a:r>
            <a:r>
              <a:rPr lang="zh-CN" altLang="en-US" sz="3600" b="1" smtClean="0">
                <a:solidFill>
                  <a:srgbClr val="CF1325"/>
                </a:solidFill>
              </a:rPr>
              <a:t>正立</a:t>
            </a:r>
            <a:r>
              <a:rPr lang="zh-CN" altLang="en-US" sz="3600" b="1" smtClean="0">
                <a:solidFill>
                  <a:srgbClr val="0000CC"/>
                </a:solidFill>
              </a:rPr>
              <a:t>的</a:t>
            </a:r>
            <a:r>
              <a:rPr lang="zh-CN" altLang="en-US" sz="3600" b="1" smtClean="0">
                <a:solidFill>
                  <a:srgbClr val="CF1325"/>
                </a:solidFill>
              </a:rPr>
              <a:t>虚像。</a:t>
            </a:r>
            <a:endParaRPr lang="en-US" altLang="zh-CN" sz="3600" b="1" smtClean="0">
              <a:solidFill>
                <a:srgbClr val="CF1325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3600" b="1" smtClean="0">
                <a:solidFill>
                  <a:srgbClr val="0000CC"/>
                </a:solidFill>
              </a:rPr>
              <a:t>4</a:t>
            </a:r>
            <a:r>
              <a:rPr lang="zh-CN" altLang="en-US" sz="3600" b="1" smtClean="0">
                <a:solidFill>
                  <a:srgbClr val="0000CC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3600" b="1" smtClean="0">
                <a:solidFill>
                  <a:srgbClr val="0000CC"/>
                </a:solidFill>
              </a:rPr>
              <a:t>实像和虚像。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14313" y="500063"/>
            <a:ext cx="41465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>
                <a:solidFill>
                  <a:srgbClr val="0000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五</a:t>
            </a:r>
            <a:r>
              <a:rPr lang="en-US" altLang="zh-CN" sz="4800">
                <a:solidFill>
                  <a:srgbClr val="0000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.</a:t>
            </a:r>
            <a:r>
              <a:rPr lang="zh-CN" altLang="en-US" sz="4800">
                <a:solidFill>
                  <a:srgbClr val="0000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课堂小结：</a:t>
            </a:r>
          </a:p>
        </p:txBody>
      </p:sp>
    </p:spTree>
    <p:extLst>
      <p:ext uri="{BB962C8B-B14F-4D97-AF65-F5344CB8AC3E}">
        <p14:creationId xmlns:p14="http://schemas.microsoft.com/office/powerpoint/2010/main" xmlns="" val="1514140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4"/>
          <p:cNvSpPr txBox="1">
            <a:spLocks noChangeArrowheads="1"/>
          </p:cNvSpPr>
          <p:nvPr/>
        </p:nvSpPr>
        <p:spPr bwMode="auto">
          <a:xfrm>
            <a:off x="420688" y="2138363"/>
            <a:ext cx="7705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、照相机的镜头相当于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________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镜，用同一架照相机先给小华拍一张全身像后，再给他拍一张半身像，那么摄影师应该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________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照相机暗箱长度（填“拉长”、“缩短”、“不动”）。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046663" y="2117725"/>
            <a:ext cx="13684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宋体"/>
              </a:rPr>
              <a:t>凸透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235575" y="2974975"/>
            <a:ext cx="13684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宋体"/>
              </a:rPr>
              <a:t>拉长</a:t>
            </a:r>
          </a:p>
        </p:txBody>
      </p:sp>
      <p:grpSp>
        <p:nvGrpSpPr>
          <p:cNvPr id="29700" name="Group 5"/>
          <p:cNvGrpSpPr>
            <a:grpSpLocks/>
          </p:cNvGrpSpPr>
          <p:nvPr/>
        </p:nvGrpSpPr>
        <p:grpSpPr bwMode="auto">
          <a:xfrm>
            <a:off x="184150" y="174625"/>
            <a:ext cx="2789238" cy="920750"/>
            <a:chOff x="0" y="0"/>
            <a:chExt cx="2231" cy="580"/>
          </a:xfrm>
        </p:grpSpPr>
        <p:pic>
          <p:nvPicPr>
            <p:cNvPr id="29701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2" name="Text Box 7"/>
            <p:cNvSpPr txBox="1">
              <a:spLocks noChangeArrowheads="1"/>
            </p:cNvSpPr>
            <p:nvPr/>
          </p:nvSpPr>
          <p:spPr bwMode="auto">
            <a:xfrm>
              <a:off x="94" y="68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600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29927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475" y="4614863"/>
            <a:ext cx="224948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眼镜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609600"/>
            <a:ext cx="170497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摄象机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9563" y="4624388"/>
            <a:ext cx="22415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望远镜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8913" y="609600"/>
            <a:ext cx="229393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显微镜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0" y="609600"/>
            <a:ext cx="183038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放大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0600" y="609600"/>
            <a:ext cx="173513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幻灯机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4238" y="4618038"/>
            <a:ext cx="149383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WordArt 9"/>
          <p:cNvSpPr>
            <a:spLocks noChangeArrowheads="1" noChangeShapeType="1" noTextEdit="1"/>
          </p:cNvSpPr>
          <p:nvPr/>
        </p:nvSpPr>
        <p:spPr bwMode="auto">
          <a:xfrm>
            <a:off x="1651000" y="2800350"/>
            <a:ext cx="46228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拓展视力的神镜</a:t>
            </a:r>
          </a:p>
        </p:txBody>
      </p:sp>
      <p:pic>
        <p:nvPicPr>
          <p:cNvPr id="10" name="Picture 10" descr="LobServle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25" y="4854575"/>
            <a:ext cx="117633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3459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582613" y="1973263"/>
            <a:ext cx="511333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　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、如图所示的投影仪是教学中常用的仪器，放在幻灯机上的物体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MN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发出的光线经过镜头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和镜子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后，可在竖直屏幕上成一清晰的像。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　（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）由图可知，镜头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是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_______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镜，镜子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是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_______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镜。</a:t>
            </a:r>
          </a:p>
        </p:txBody>
      </p:sp>
      <p:pic>
        <p:nvPicPr>
          <p:cNvPr id="30722" name="Picture 3" descr="123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331913"/>
            <a:ext cx="260826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55638" y="4525963"/>
            <a:ext cx="13684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宋体"/>
              </a:rPr>
              <a:t>凸透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935413" y="4543425"/>
            <a:ext cx="13684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宋体"/>
              </a:rPr>
              <a:t>平面</a:t>
            </a: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184150" y="174625"/>
            <a:ext cx="2789238" cy="920750"/>
            <a:chOff x="0" y="0"/>
            <a:chExt cx="2231" cy="580"/>
          </a:xfrm>
        </p:grpSpPr>
        <p:pic>
          <p:nvPicPr>
            <p:cNvPr id="30726" name="圆角矩形 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94" y="68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600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2662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454025" y="1741488"/>
            <a:ext cx="77041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　（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）关于投影仪的工作原理，以下叙述中正确的是（   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、当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u&lt;f 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时，成正立放大的虚像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、当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f&lt;u&lt;2f 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时，成正立放大的虚像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、当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u&gt;2f 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时，成倒立缩小的实像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D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、当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f&lt;u&lt;2f 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时，成倒立放大的实像</a:t>
            </a:r>
            <a:endParaRPr lang="zh-CN" altLang="en-US" sz="2800">
              <a:solidFill>
                <a:srgbClr val="000000"/>
              </a:solidFill>
              <a:latin typeface="宋体" panose="02010600030101010101" pitchFamily="2" charset="-122"/>
              <a:ea typeface="隶书" panose="02010509060101010101" pitchFamily="49" charset="-122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979613" y="2200275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D</a:t>
            </a:r>
          </a:p>
        </p:txBody>
      </p:sp>
      <p:grpSp>
        <p:nvGrpSpPr>
          <p:cNvPr id="31747" name="Group 5"/>
          <p:cNvGrpSpPr>
            <a:grpSpLocks/>
          </p:cNvGrpSpPr>
          <p:nvPr/>
        </p:nvGrpSpPr>
        <p:grpSpPr bwMode="auto">
          <a:xfrm>
            <a:off x="184150" y="174625"/>
            <a:ext cx="2789238" cy="920750"/>
            <a:chOff x="0" y="0"/>
            <a:chExt cx="2231" cy="580"/>
          </a:xfrm>
        </p:grpSpPr>
        <p:pic>
          <p:nvPicPr>
            <p:cNvPr id="31748" name="圆角矩形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Text Box 7"/>
            <p:cNvSpPr txBox="1">
              <a:spLocks noChangeArrowheads="1"/>
            </p:cNvSpPr>
            <p:nvPr/>
          </p:nvSpPr>
          <p:spPr bwMode="auto">
            <a:xfrm>
              <a:off x="94" y="68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600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06886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www.it.com.cn/f/notebook/0510/12/050718_tyj_yy_0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349375"/>
            <a:ext cx="6067425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465138" y="522288"/>
            <a:ext cx="6037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Comic Sans MS" panose="030F0702030302020204" pitchFamily="66" charset="0"/>
              </a:rPr>
              <a:t>判断下面图片中的像是虚像还是实像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92338" y="5675313"/>
            <a:ext cx="2814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B0F0"/>
                </a:solidFill>
                <a:latin typeface="Comic Sans MS" panose="030F0702030302020204" pitchFamily="66" charset="0"/>
              </a:rPr>
              <a:t>投影仪成实像</a:t>
            </a:r>
          </a:p>
        </p:txBody>
      </p:sp>
    </p:spTree>
    <p:extLst>
      <p:ext uri="{BB962C8B-B14F-4D97-AF65-F5344CB8AC3E}">
        <p14:creationId xmlns:p14="http://schemas.microsoft.com/office/powerpoint/2010/main" xmlns="" val="3768924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xxkx.cersp.com/jxzy/UploadFiles_8728/200608/2006081023354059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26" r="896"/>
          <a:stretch>
            <a:fillRect/>
          </a:stretch>
        </p:blipFill>
        <p:spPr bwMode="auto">
          <a:xfrm>
            <a:off x="1389063" y="1465263"/>
            <a:ext cx="6419850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465138" y="522288"/>
            <a:ext cx="6037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Comic Sans MS" panose="030F0702030302020204" pitchFamily="66" charset="0"/>
              </a:rPr>
              <a:t>判断下面图片中的像是虚像还是实像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89263" y="5849938"/>
            <a:ext cx="264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B0F0"/>
                </a:solidFill>
                <a:latin typeface="Comic Sans MS" panose="030F0702030302020204" pitchFamily="66" charset="0"/>
              </a:rPr>
              <a:t>照相机成实像</a:t>
            </a:r>
          </a:p>
        </p:txBody>
      </p:sp>
    </p:spTree>
    <p:extLst>
      <p:ext uri="{BB962C8B-B14F-4D97-AF65-F5344CB8AC3E}">
        <p14:creationId xmlns:p14="http://schemas.microsoft.com/office/powerpoint/2010/main" xmlns="" val="1928008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t2.baidu.com/it/u=1112589887,1214890526&amp;fm=23&amp;gp=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562100"/>
            <a:ext cx="592455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465138" y="522288"/>
            <a:ext cx="6037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Comic Sans MS" panose="030F0702030302020204" pitchFamily="66" charset="0"/>
              </a:rPr>
              <a:t>判断下面图片中的像是虚像还是实像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1425" y="5776913"/>
            <a:ext cx="3017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B0F0"/>
                </a:solidFill>
                <a:latin typeface="Comic Sans MS" panose="030F0702030302020204" pitchFamily="66" charset="0"/>
              </a:rPr>
              <a:t>小孔成像成实像</a:t>
            </a:r>
          </a:p>
        </p:txBody>
      </p:sp>
    </p:spTree>
    <p:extLst>
      <p:ext uri="{BB962C8B-B14F-4D97-AF65-F5344CB8AC3E}">
        <p14:creationId xmlns:p14="http://schemas.microsoft.com/office/powerpoint/2010/main" xmlns="" val="543751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t2.baidu.com/it/u=1796872333,3898506640&amp;fm=90&amp;gp=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4150" y="954088"/>
            <a:ext cx="2892425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465138" y="522288"/>
            <a:ext cx="6037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Comic Sans MS" panose="030F0702030302020204" pitchFamily="66" charset="0"/>
              </a:rPr>
              <a:t>判断下面图片中的像是虚像还是实像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9088" y="5834063"/>
            <a:ext cx="3106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B0F0"/>
                </a:solidFill>
                <a:latin typeface="Comic Sans MS" panose="030F0702030302020204" pitchFamily="66" charset="0"/>
              </a:rPr>
              <a:t>放大镜成虚像</a:t>
            </a:r>
          </a:p>
        </p:txBody>
      </p:sp>
    </p:spTree>
    <p:extLst>
      <p:ext uri="{BB962C8B-B14F-4D97-AF65-F5344CB8AC3E}">
        <p14:creationId xmlns:p14="http://schemas.microsoft.com/office/powerpoint/2010/main" xmlns="" val="432125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3" descr="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1888" y="1233488"/>
            <a:ext cx="3854450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Box 7"/>
          <p:cNvSpPr txBox="1">
            <a:spLocks noChangeArrowheads="1"/>
          </p:cNvSpPr>
          <p:nvPr/>
        </p:nvSpPr>
        <p:spPr bwMode="auto">
          <a:xfrm>
            <a:off x="465138" y="522288"/>
            <a:ext cx="6037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Comic Sans MS" panose="030F0702030302020204" pitchFamily="66" charset="0"/>
              </a:rPr>
              <a:t>判断下面图片中的像是虚像还是实像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62288" y="5805488"/>
            <a:ext cx="240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B0F0"/>
                </a:solidFill>
                <a:latin typeface="Comic Sans MS" panose="030F0702030302020204" pitchFamily="66" charset="0"/>
              </a:rPr>
              <a:t>平面镜成虚像</a:t>
            </a:r>
          </a:p>
        </p:txBody>
      </p:sp>
    </p:spTree>
    <p:extLst>
      <p:ext uri="{BB962C8B-B14F-4D97-AF65-F5344CB8AC3E}">
        <p14:creationId xmlns:p14="http://schemas.microsoft.com/office/powerpoint/2010/main" xmlns="" val="935204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33375" y="1884363"/>
            <a:ext cx="8477250" cy="2606675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25400">
            <a:solidFill>
              <a:srgbClr val="00FFFF"/>
            </a:solidFill>
            <a:round/>
          </a:ln>
          <a:effectLst>
            <a:outerShdw dist="35921" dir="2700000" algn="ctr" rotWithShape="0">
              <a:srgbClr val="005E9E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CN" altLang="zh-CN" sz="2800" dirty="0">
                <a:solidFill>
                  <a:srgbClr val="FF0000"/>
                </a:solidFill>
                <a:latin typeface="Comic Sans MS" pitchFamily="66" charset="0"/>
              </a:rPr>
              <a:t>好书有不朽的能力，它是人类活动最丰硕长久的果实。</a:t>
            </a:r>
            <a:endParaRPr lang="zh-CN" altLang="zh-CN" sz="2800" dirty="0">
              <a:solidFill>
                <a:srgbClr val="FF0000"/>
              </a:solidFill>
              <a:latin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07079" y="862762"/>
            <a:ext cx="22717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>
                <a:ln w="31550" cmpd="sng">
                  <a:gradFill>
                    <a:gsLst>
                      <a:gs pos="70000">
                        <a:srgbClr val="AE4845">
                          <a:shade val="50000"/>
                          <a:satMod val="190000"/>
                        </a:srgbClr>
                      </a:gs>
                      <a:gs pos="0">
                        <a:srgbClr val="AE4845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E4845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结束语</a:t>
            </a:r>
          </a:p>
        </p:txBody>
      </p:sp>
    </p:spTree>
    <p:extLst>
      <p:ext uri="{BB962C8B-B14F-4D97-AF65-F5344CB8AC3E}">
        <p14:creationId xmlns:p14="http://schemas.microsoft.com/office/powerpoint/2010/main" xmlns="" val="17792175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1028" descr="05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80" r="-441" b="9700"/>
          <a:stretch>
            <a:fillRect/>
          </a:stretch>
        </p:blipFill>
        <p:spPr bwMode="auto">
          <a:xfrm>
            <a:off x="939800" y="928688"/>
            <a:ext cx="6621463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34" descr="照相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82" t="12860" r="4517" b="12711"/>
          <a:stretch>
            <a:fillRect/>
          </a:stretch>
        </p:blipFill>
        <p:spPr bwMode="auto">
          <a:xfrm>
            <a:off x="1103313" y="2932113"/>
            <a:ext cx="63865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38" y="290513"/>
            <a:ext cx="2205037" cy="522287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宋体"/>
              </a:rPr>
              <a:t>一、照相机</a:t>
            </a:r>
          </a:p>
        </p:txBody>
      </p:sp>
    </p:spTree>
    <p:extLst>
      <p:ext uri="{BB962C8B-B14F-4D97-AF65-F5344CB8AC3E}">
        <p14:creationId xmlns:p14="http://schemas.microsoft.com/office/powerpoint/2010/main" xmlns="" val="3259208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4"/>
          <p:cNvSpPr txBox="1">
            <a:spLocks noChangeArrowheads="1"/>
          </p:cNvSpPr>
          <p:nvPr/>
        </p:nvSpPr>
        <p:spPr bwMode="auto">
          <a:xfrm>
            <a:off x="496888" y="3440113"/>
            <a:ext cx="82804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>
                <a:solidFill>
                  <a:srgbClr val="0D0D0D"/>
                </a:solidFill>
                <a:latin typeface="宋体" panose="02010600030101010101" pitchFamily="2" charset="-122"/>
              </a:rPr>
              <a:t>来自物体的光经过照相机镜头后，在胶片上会聚成被摄物体的像。胶卷上涂着一层对光敏感的物质，它在曝光后发生化学变化，物体的像就被记录在胶卷上。数码相机用</a:t>
            </a: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电子感光器件和存储器件</a:t>
            </a:r>
            <a:r>
              <a:rPr lang="zh-CN" altLang="en-US" sz="2800" b="1">
                <a:solidFill>
                  <a:srgbClr val="1F497D"/>
                </a:solidFill>
                <a:latin typeface="宋体" panose="02010600030101010101" pitchFamily="2" charset="-122"/>
              </a:rPr>
              <a:t>替代胶片作为成像的光屏并记录像的信息。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684213" y="476250"/>
            <a:ext cx="42481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rgbClr val="000000"/>
                </a:solidFill>
                <a:latin typeface="宋体"/>
              </a:rPr>
              <a:t>照相机成像原理</a:t>
            </a:r>
          </a:p>
        </p:txBody>
      </p:sp>
      <p:pic>
        <p:nvPicPr>
          <p:cNvPr id="11267" name="Picture 12" descr="6-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008063"/>
            <a:ext cx="6408737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477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Object 1028"/>
          <p:cNvGraphicFramePr>
            <a:graphicFrameLocks/>
          </p:cNvGraphicFramePr>
          <p:nvPr/>
        </p:nvGraphicFramePr>
        <p:xfrm>
          <a:off x="1628775" y="587375"/>
          <a:ext cx="5867400" cy="2187575"/>
        </p:xfrm>
        <a:graphic>
          <a:graphicData uri="http://schemas.openxmlformats.org/presentationml/2006/ole">
            <p:oleObj spid="_x0000_s1026" r:id="rId3" imgW="4161905" imgH="1552792" progId="PBrush">
              <p:embed/>
            </p:oleObj>
          </a:graphicData>
        </a:graphic>
      </p:graphicFrame>
      <p:sp>
        <p:nvSpPr>
          <p:cNvPr id="20482" name="Text Box 1026"/>
          <p:cNvSpPr txBox="1">
            <a:spLocks noChangeArrowheads="1"/>
          </p:cNvSpPr>
          <p:nvPr/>
        </p:nvSpPr>
        <p:spPr bwMode="auto">
          <a:xfrm>
            <a:off x="423863" y="2643188"/>
            <a:ext cx="8001000" cy="1169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宋体"/>
              </a:rPr>
              <a:t>照 相 机 的 原 理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1F497D"/>
                </a:solidFill>
                <a:latin typeface="宋体"/>
              </a:rPr>
              <a:t> </a:t>
            </a:r>
            <a:r>
              <a:rPr lang="en-US" altLang="zh-CN" sz="2800" b="1" dirty="0">
                <a:solidFill>
                  <a:srgbClr val="1F497D"/>
                </a:solidFill>
                <a:latin typeface="宋体"/>
              </a:rPr>
              <a:t>u&gt;2f </a:t>
            </a:r>
            <a:r>
              <a:rPr lang="zh-CN" altLang="en-US" sz="2800" b="1" dirty="0">
                <a:solidFill>
                  <a:srgbClr val="1F497D"/>
                </a:solidFill>
                <a:latin typeface="宋体"/>
              </a:rPr>
              <a:t>时，成倒立缩小的实像</a:t>
            </a:r>
          </a:p>
        </p:txBody>
      </p:sp>
      <p:sp>
        <p:nvSpPr>
          <p:cNvPr id="20483" name="Text Box 1027"/>
          <p:cNvSpPr txBox="1">
            <a:spLocks noChangeArrowheads="1"/>
          </p:cNvSpPr>
          <p:nvPr/>
        </p:nvSpPr>
        <p:spPr bwMode="auto">
          <a:xfrm>
            <a:off x="338138" y="3886200"/>
            <a:ext cx="8458200" cy="2462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宋体"/>
              </a:rPr>
              <a:t>照 相 机 的 使用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宋体"/>
              </a:rPr>
              <a:t>     </a:t>
            </a:r>
            <a:r>
              <a:rPr lang="zh-CN" altLang="en-US" sz="2800" b="1" dirty="0">
                <a:solidFill>
                  <a:srgbClr val="1F497D"/>
                </a:solidFill>
                <a:latin typeface="宋体"/>
              </a:rPr>
              <a:t>人与相机距离在</a:t>
            </a:r>
            <a:r>
              <a:rPr lang="en-US" altLang="zh-CN" sz="2800" b="1" dirty="0">
                <a:solidFill>
                  <a:srgbClr val="1F497D"/>
                </a:solidFill>
                <a:latin typeface="宋体"/>
              </a:rPr>
              <a:t>u&gt;2f </a:t>
            </a:r>
            <a:r>
              <a:rPr lang="zh-CN" altLang="en-US" sz="2800" b="1" dirty="0">
                <a:solidFill>
                  <a:srgbClr val="1F497D"/>
                </a:solidFill>
                <a:latin typeface="宋体"/>
              </a:rPr>
              <a:t>的地方，调焦、调光圈</a:t>
            </a:r>
            <a:r>
              <a:rPr lang="en-US" altLang="zh-CN" sz="2800" b="1" dirty="0">
                <a:solidFill>
                  <a:srgbClr val="1F497D"/>
                </a:solidFill>
                <a:latin typeface="宋体"/>
              </a:rPr>
              <a:t>.</a:t>
            </a:r>
            <a:r>
              <a:rPr lang="zh-CN" altLang="en-US" sz="2800" b="1" dirty="0">
                <a:solidFill>
                  <a:srgbClr val="1F497D"/>
                </a:solidFill>
                <a:latin typeface="宋体"/>
              </a:rPr>
              <a:t>若想使底片上的像变大，应使相机靠近人，同时使镜头远离底片（增大暗箱长度）。即应用当物距变小时，像和像距都变大这一原理。</a:t>
            </a:r>
          </a:p>
        </p:txBody>
      </p:sp>
    </p:spTree>
    <p:extLst>
      <p:ext uri="{BB962C8B-B14F-4D97-AF65-F5344CB8AC3E}">
        <p14:creationId xmlns:p14="http://schemas.microsoft.com/office/powerpoint/2010/main" xmlns="" val="1354980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93713" y="1698625"/>
            <a:ext cx="8067675" cy="2089150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zh-CN" altLang="en-US" sz="2800" b="1" smtClean="0">
                <a:solidFill>
                  <a:srgbClr val="0D0D0D"/>
                </a:solidFill>
                <a:latin typeface="+mn-ea"/>
              </a:rPr>
              <a:t>像是缩小还是放大？像是正立还是倒立？像距与物距哪个大？</a:t>
            </a:r>
          </a:p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zh-CN" altLang="en-US" sz="2800" b="1" smtClean="0">
                <a:solidFill>
                  <a:srgbClr val="0D0D0D"/>
                </a:solidFill>
                <a:latin typeface="+mn-ea"/>
              </a:rPr>
              <a:t>像与物体位于凸透镜的同侧还是两侧？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68313" y="757238"/>
            <a:ext cx="2216150" cy="523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rgbClr val="0066CC"/>
                </a:solidFill>
                <a:latin typeface="宋体"/>
              </a:rPr>
              <a:t>观察思考：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8313" y="3698875"/>
            <a:ext cx="2374900" cy="5222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rgbClr val="0066CC"/>
                </a:solidFill>
                <a:latin typeface="宋体"/>
              </a:rPr>
              <a:t>小结：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22275" y="4362450"/>
            <a:ext cx="8208963" cy="16335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342900" indent="-3429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0D0D0D"/>
                </a:solidFill>
                <a:latin typeface="宋体"/>
              </a:rPr>
              <a:t>成像特点：</a:t>
            </a:r>
            <a:r>
              <a:rPr lang="en-US" altLang="zh-CN" sz="2800" b="1" dirty="0">
                <a:solidFill>
                  <a:srgbClr val="0D0D0D"/>
                </a:solidFill>
                <a:latin typeface="宋体"/>
              </a:rPr>
              <a:t>1</a:t>
            </a:r>
            <a:r>
              <a:rPr lang="zh-CN" altLang="en-US" sz="2800" b="1" dirty="0">
                <a:solidFill>
                  <a:srgbClr val="1F497D"/>
                </a:solidFill>
                <a:latin typeface="宋体"/>
              </a:rPr>
              <a:t>．</a:t>
            </a:r>
            <a:r>
              <a:rPr lang="zh-CN" altLang="en-US" sz="2800" b="1" dirty="0">
                <a:solidFill>
                  <a:srgbClr val="0D0D0D"/>
                </a:solidFill>
                <a:latin typeface="宋体"/>
              </a:rPr>
              <a:t>照相机成</a:t>
            </a:r>
            <a:r>
              <a:rPr lang="zh-CN" altLang="en-US" sz="2800" b="1" dirty="0">
                <a:solidFill>
                  <a:srgbClr val="FF0000"/>
                </a:solidFill>
                <a:latin typeface="宋体"/>
              </a:rPr>
              <a:t>缩小</a:t>
            </a:r>
            <a:r>
              <a:rPr lang="zh-CN" altLang="en-US" sz="2800" b="1" dirty="0">
                <a:solidFill>
                  <a:srgbClr val="0D0D0D"/>
                </a:solidFill>
                <a:latin typeface="宋体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宋体"/>
              </a:rPr>
              <a:t>倒立</a:t>
            </a:r>
            <a:r>
              <a:rPr lang="zh-CN" altLang="en-US" sz="2800" b="1" dirty="0">
                <a:solidFill>
                  <a:srgbClr val="0D0D0D"/>
                </a:solidFill>
                <a:latin typeface="宋体"/>
              </a:rPr>
              <a:t>的</a:t>
            </a:r>
            <a:r>
              <a:rPr lang="zh-CN" altLang="en-US" sz="2800" b="1" dirty="0">
                <a:solidFill>
                  <a:srgbClr val="1F497D"/>
                </a:solidFill>
                <a:latin typeface="宋体"/>
              </a:rPr>
              <a:t>像</a:t>
            </a:r>
            <a:r>
              <a:rPr lang="zh-CN" altLang="en-US" sz="2800" b="1" dirty="0">
                <a:solidFill>
                  <a:srgbClr val="0D0D0D"/>
                </a:solidFill>
                <a:latin typeface="宋体"/>
              </a:rPr>
              <a:t>。</a:t>
            </a:r>
          </a:p>
          <a:p>
            <a:pPr marL="342900" indent="-3429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D0D0D"/>
                </a:solidFill>
                <a:latin typeface="宋体"/>
              </a:rPr>
              <a:t>          2</a:t>
            </a:r>
            <a:r>
              <a:rPr lang="zh-CN" altLang="en-US" sz="2800" b="1" dirty="0">
                <a:solidFill>
                  <a:srgbClr val="0D0D0D"/>
                </a:solidFill>
                <a:latin typeface="宋体"/>
              </a:rPr>
              <a:t>．像距小于物距。</a:t>
            </a:r>
          </a:p>
          <a:p>
            <a:pPr marL="342900" indent="-3429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D0D0D"/>
                </a:solidFill>
                <a:latin typeface="宋体"/>
              </a:rPr>
              <a:t>          3</a:t>
            </a:r>
            <a:r>
              <a:rPr lang="zh-CN" altLang="en-US" sz="2800" b="1" dirty="0">
                <a:solidFill>
                  <a:srgbClr val="0D0D0D"/>
                </a:solidFill>
                <a:latin typeface="宋体"/>
              </a:rPr>
              <a:t>．像与物体位于凸透镜的</a:t>
            </a:r>
            <a:r>
              <a:rPr lang="zh-CN" altLang="en-US" sz="2800" b="1" dirty="0">
                <a:solidFill>
                  <a:srgbClr val="FF0000"/>
                </a:solidFill>
                <a:latin typeface="宋体"/>
              </a:rPr>
              <a:t>两侧</a:t>
            </a:r>
            <a:r>
              <a:rPr lang="zh-CN" altLang="en-US" sz="2800" b="1" dirty="0">
                <a:solidFill>
                  <a:srgbClr val="0D0D0D"/>
                </a:solidFill>
                <a:latin typeface="宋体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3079425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84350" y="2266950"/>
            <a:ext cx="77406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宋体"/>
              </a:rPr>
              <a:t>纸筒两个、凸透镜、半透明纸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09600" y="2276475"/>
            <a:ext cx="18716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宋体"/>
              </a:rPr>
              <a:t>器材：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79463" y="3963988"/>
            <a:ext cx="6913562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宋体"/>
              </a:rPr>
              <a:t>　　请拿起你做的照相机，对着明亮的窗外，拉动纸筒，改变透镜和半透明纸之间的距离，你看到了什么？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975" y="406400"/>
            <a:ext cx="1320800" cy="52387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宋体"/>
              </a:rPr>
              <a:t>小实验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000" y="1335088"/>
            <a:ext cx="3584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1F497D"/>
                </a:solidFill>
                <a:latin typeface="宋体"/>
              </a:rPr>
              <a:t>做一做（自制照相机）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288" y="3106738"/>
            <a:ext cx="126206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1F497D"/>
                </a:solidFill>
                <a:latin typeface="宋体"/>
              </a:rPr>
              <a:t>看一看</a:t>
            </a:r>
          </a:p>
        </p:txBody>
      </p:sp>
    </p:spTree>
    <p:extLst>
      <p:ext uri="{BB962C8B-B14F-4D97-AF65-F5344CB8AC3E}">
        <p14:creationId xmlns:p14="http://schemas.microsoft.com/office/powerpoint/2010/main" xmlns="" val="37799841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84200" y="703263"/>
            <a:ext cx="7467600" cy="181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000000"/>
                </a:solidFill>
                <a:latin typeface="宋体"/>
              </a:rPr>
              <a:t>【</a:t>
            </a:r>
            <a:r>
              <a:rPr lang="zh-CN" altLang="en-US" sz="2800" b="1">
                <a:solidFill>
                  <a:srgbClr val="000000"/>
                </a:solidFill>
                <a:latin typeface="宋体"/>
              </a:rPr>
              <a:t>例</a:t>
            </a:r>
            <a:r>
              <a:rPr lang="en-US" altLang="zh-CN" sz="2800" b="1">
                <a:solidFill>
                  <a:srgbClr val="000000"/>
                </a:solidFill>
                <a:latin typeface="宋体"/>
              </a:rPr>
              <a:t>1】</a:t>
            </a:r>
            <a:r>
              <a:rPr lang="zh-CN" altLang="en-US" sz="2800" b="1">
                <a:solidFill>
                  <a:srgbClr val="000000"/>
                </a:solidFill>
                <a:latin typeface="宋体"/>
              </a:rPr>
              <a:t>某人照完半身像，想再利用同一个照相机照一张全身像，这时他应该离相机远些还是近些？同时调节调焦环，使胶片远离镜头还是靠近镜头？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77863" y="4484688"/>
            <a:ext cx="5954712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宋体"/>
              </a:rPr>
              <a:t>【</a:t>
            </a:r>
            <a:r>
              <a:rPr lang="zh-CN" altLang="en-US" sz="2800" b="1" dirty="0">
                <a:solidFill>
                  <a:srgbClr val="000000"/>
                </a:solidFill>
                <a:latin typeface="宋体"/>
              </a:rPr>
              <a:t>解答</a:t>
            </a:r>
            <a:r>
              <a:rPr lang="en-US" altLang="zh-CN" sz="2800" b="1" dirty="0">
                <a:solidFill>
                  <a:srgbClr val="000000"/>
                </a:solidFill>
                <a:latin typeface="宋体"/>
              </a:rPr>
              <a:t>】</a:t>
            </a:r>
            <a:r>
              <a:rPr lang="zh-CN" altLang="en-US" sz="2800" b="1" dirty="0">
                <a:solidFill>
                  <a:srgbClr val="CC3300"/>
                </a:solidFill>
                <a:latin typeface="宋体"/>
              </a:rPr>
              <a:t>人应该远离相机，同时使胶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CC3300"/>
                </a:solidFill>
                <a:latin typeface="宋体"/>
              </a:rPr>
              <a:t>片靠近镜头。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36600" y="3065463"/>
            <a:ext cx="7162800" cy="1385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000000"/>
                </a:solidFill>
                <a:latin typeface="宋体"/>
              </a:rPr>
              <a:t>【</a:t>
            </a:r>
            <a:r>
              <a:rPr lang="zh-CN" altLang="en-US" sz="2800" b="1">
                <a:solidFill>
                  <a:srgbClr val="000000"/>
                </a:solidFill>
                <a:latin typeface="宋体"/>
              </a:rPr>
              <a:t>分析</a:t>
            </a:r>
            <a:r>
              <a:rPr lang="en-US" altLang="zh-CN" sz="2800" b="1">
                <a:solidFill>
                  <a:srgbClr val="000000"/>
                </a:solidFill>
                <a:latin typeface="宋体"/>
              </a:rPr>
              <a:t>】</a:t>
            </a:r>
            <a:r>
              <a:rPr lang="zh-CN" altLang="en-US" sz="2800" b="1">
                <a:solidFill>
                  <a:srgbClr val="000000"/>
                </a:solidFill>
                <a:latin typeface="宋体"/>
              </a:rPr>
              <a:t>从拍半身像改为拍全身像，实际上</a:t>
            </a:r>
            <a:r>
              <a:rPr lang="zh-CN" altLang="en-US" sz="2800" b="1">
                <a:solidFill>
                  <a:srgbClr val="C0504D"/>
                </a:solidFill>
                <a:latin typeface="宋体"/>
              </a:rPr>
              <a:t>像缩小</a:t>
            </a:r>
            <a:r>
              <a:rPr lang="zh-CN" altLang="en-US" sz="2800" b="1">
                <a:solidFill>
                  <a:srgbClr val="000000"/>
                </a:solidFill>
                <a:latin typeface="宋体"/>
              </a:rPr>
              <a:t>了，此时</a:t>
            </a:r>
            <a:r>
              <a:rPr lang="zh-CN" altLang="en-US" sz="2800" b="1">
                <a:solidFill>
                  <a:srgbClr val="C0504D"/>
                </a:solidFill>
                <a:latin typeface="宋体"/>
              </a:rPr>
              <a:t>像距应该缩小</a:t>
            </a:r>
            <a:r>
              <a:rPr lang="zh-CN" altLang="en-US" sz="2800" b="1">
                <a:solidFill>
                  <a:srgbClr val="000000"/>
                </a:solidFill>
                <a:latin typeface="宋体"/>
              </a:rPr>
              <a:t>，</a:t>
            </a:r>
            <a:r>
              <a:rPr lang="zh-CN" altLang="en-US" sz="2800" b="1">
                <a:solidFill>
                  <a:srgbClr val="C0504D"/>
                </a:solidFill>
                <a:latin typeface="宋体"/>
              </a:rPr>
              <a:t>同时增大物距</a:t>
            </a:r>
            <a:r>
              <a:rPr lang="zh-CN" altLang="en-US" sz="2800" b="1">
                <a:solidFill>
                  <a:srgbClr val="000000"/>
                </a:solidFill>
                <a:latin typeface="宋体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1424986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touyingyi_jishe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8588" y="3590925"/>
            <a:ext cx="31686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3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4488" y="1330325"/>
            <a:ext cx="21844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113" y="1546225"/>
            <a:ext cx="100488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405438" y="2338388"/>
            <a:ext cx="3132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镜头（</a:t>
            </a:r>
            <a:r>
              <a:rPr lang="zh-CN" altLang="en-US" sz="3200" b="1">
                <a:solidFill>
                  <a:srgbClr val="800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凸透镜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236788" y="1330325"/>
            <a:ext cx="158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反光镜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444625" y="5651500"/>
            <a:ext cx="1152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光源</a:t>
            </a:r>
          </a:p>
        </p:txBody>
      </p:sp>
      <p:grpSp>
        <p:nvGrpSpPr>
          <p:cNvPr id="16391" name="Group 8"/>
          <p:cNvGrpSpPr>
            <a:grpSpLocks/>
          </p:cNvGrpSpPr>
          <p:nvPr/>
        </p:nvGrpSpPr>
        <p:grpSpPr bwMode="auto">
          <a:xfrm rot="210825">
            <a:off x="3749675" y="3851275"/>
            <a:ext cx="1511300" cy="360363"/>
            <a:chOff x="0" y="0"/>
            <a:chExt cx="1270" cy="318"/>
          </a:xfrm>
        </p:grpSpPr>
        <p:sp>
          <p:nvSpPr>
            <p:cNvPr id="16392" name="Line 9"/>
            <p:cNvSpPr>
              <a:spLocks noChangeShapeType="1"/>
            </p:cNvSpPr>
            <p:nvPr/>
          </p:nvSpPr>
          <p:spPr bwMode="auto">
            <a:xfrm flipV="1">
              <a:off x="0" y="0"/>
              <a:ext cx="77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393" name="Line 10"/>
            <p:cNvSpPr>
              <a:spLocks noChangeShapeType="1"/>
            </p:cNvSpPr>
            <p:nvPr/>
          </p:nvSpPr>
          <p:spPr bwMode="auto">
            <a:xfrm>
              <a:off x="771" y="0"/>
              <a:ext cx="499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394" name="Line 11"/>
            <p:cNvSpPr>
              <a:spLocks noChangeShapeType="1"/>
            </p:cNvSpPr>
            <p:nvPr/>
          </p:nvSpPr>
          <p:spPr bwMode="auto">
            <a:xfrm flipH="1">
              <a:off x="499" y="182"/>
              <a:ext cx="77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395" name="Line 12"/>
            <p:cNvSpPr>
              <a:spLocks noChangeShapeType="1"/>
            </p:cNvSpPr>
            <p:nvPr/>
          </p:nvSpPr>
          <p:spPr bwMode="auto">
            <a:xfrm flipH="1" flipV="1">
              <a:off x="0" y="91"/>
              <a:ext cx="499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5908675" y="3635375"/>
            <a:ext cx="158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投影片</a:t>
            </a:r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>
            <a:off x="3605213" y="1763713"/>
            <a:ext cx="433387" cy="2873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98" name="Line 15"/>
          <p:cNvSpPr>
            <a:spLocks noChangeShapeType="1"/>
          </p:cNvSpPr>
          <p:nvPr/>
        </p:nvSpPr>
        <p:spPr bwMode="auto">
          <a:xfrm flipV="1">
            <a:off x="2381250" y="5580063"/>
            <a:ext cx="1008063" cy="431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>
            <a:off x="5116513" y="2627313"/>
            <a:ext cx="4333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400" name="Line 17"/>
          <p:cNvSpPr>
            <a:spLocks noChangeShapeType="1"/>
          </p:cNvSpPr>
          <p:nvPr/>
        </p:nvSpPr>
        <p:spPr bwMode="auto">
          <a:xfrm flipV="1">
            <a:off x="5116513" y="3922713"/>
            <a:ext cx="7921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401" name="TextBox 17"/>
          <p:cNvSpPr txBox="1">
            <a:spLocks noChangeArrowheads="1"/>
          </p:cNvSpPr>
          <p:nvPr/>
        </p:nvSpPr>
        <p:spPr bwMode="auto">
          <a:xfrm>
            <a:off x="406400" y="406400"/>
            <a:ext cx="200342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Comic Sans MS" panose="030F0702030302020204" pitchFamily="66" charset="0"/>
              </a:rPr>
              <a:t>二、投影仪</a:t>
            </a:r>
          </a:p>
        </p:txBody>
      </p:sp>
    </p:spTree>
    <p:extLst>
      <p:ext uri="{BB962C8B-B14F-4D97-AF65-F5344CB8AC3E}">
        <p14:creationId xmlns:p14="http://schemas.microsoft.com/office/powerpoint/2010/main" xmlns="" val="338221069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数学模板">
  <a:themeElements>
    <a:clrScheme name="相交线第1课时（北京2中分校何鸾）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相交线第1课时（北京2中分校何鸾）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相交线第1课时（北京2中分校何鸾）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838</Words>
  <Application>Microsoft Office PowerPoint</Application>
  <PresentationFormat>全屏显示(4:3)</PresentationFormat>
  <Paragraphs>125</Paragraphs>
  <Slides>27</Slides>
  <Notes>4</Notes>
  <HiddenSlides>0</HiddenSlides>
  <MMClips>1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27</vt:i4>
      </vt:variant>
    </vt:vector>
  </HeadingPairs>
  <TitlesOfParts>
    <vt:vector size="29" baseType="lpstr">
      <vt:lpstr>Office 主题</vt:lpstr>
      <vt:lpstr>数学模板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 投影仪成像特点</vt:lpstr>
      <vt:lpstr> 三、放大镜</vt:lpstr>
      <vt:lpstr>幻灯片 13</vt:lpstr>
      <vt:lpstr>四、实像和虚像</vt:lpstr>
      <vt:lpstr>幻灯片 15</vt:lpstr>
      <vt:lpstr>幻灯片 16</vt:lpstr>
      <vt:lpstr>实像：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China</cp:lastModifiedBy>
  <cp:revision>2</cp:revision>
  <dcterms:created xsi:type="dcterms:W3CDTF">2018-11-14T02:11:49Z</dcterms:created>
  <dcterms:modified xsi:type="dcterms:W3CDTF">2018-11-15T02:49:05Z</dcterms:modified>
</cp:coreProperties>
</file>