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Document1.docx" ContentType="application/vnd.openxmlformats-officedocument.wordprocessingml.document"/>
  <Override PartName="/ppt/embeddings/Document10.docx" ContentType="application/vnd.openxmlformats-officedocument.oleObject"/>
  <Override PartName="/ppt/embeddings/Document11.docx" ContentType="application/vnd.openxmlformats-officedocument.oleObject"/>
  <Override PartName="/ppt/embeddings/Document12.docx" ContentType="application/vnd.openxmlformats-officedocument.oleObject"/>
  <Override PartName="/ppt/embeddings/Document2.docx" ContentType="application/vnd.openxmlformats-officedocument.wordprocessingml.document"/>
  <Override PartName="/ppt/embeddings/Document3.docx" ContentType="application/vnd.openxmlformats-officedocument.oleObject"/>
  <Override PartName="/ppt/embeddings/Document4.docx" ContentType="application/vnd.openxmlformats-officedocument.oleObject"/>
  <Override PartName="/ppt/embeddings/Document5.docx" ContentType="application/vnd.openxmlformats-officedocument.oleObject"/>
  <Override PartName="/ppt/embeddings/Document6.docx" ContentType="application/vnd.openxmlformats-officedocument.oleObject"/>
  <Override PartName="/ppt/embeddings/Document7.docx" ContentType="application/vnd.openxmlformats-officedocument.oleObject"/>
  <Override PartName="/ppt/embeddings/Document8.docx" ContentType="application/vnd.openxmlformats-officedocument.oleObject"/>
  <Override PartName="/ppt/embeddings/Document9.docx" ContentType="application/vnd.openxmlformats-officedocument.oleObjec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409" r:id="rId2"/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8" r:id="rId20"/>
    <p:sldId id="429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tags" Target="tags/tag8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wmf" /><Relationship Id="rId2" Type="http://schemas.openxmlformats.org/officeDocument/2006/relationships/image" Target="../media/image3.w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Relationship Id="rId2" Type="http://schemas.openxmlformats.org/officeDocument/2006/relationships/image" Target="../media/image18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emf" /><Relationship Id="rId2" Type="http://schemas.openxmlformats.org/officeDocument/2006/relationships/image" Target="../media/image28.emf" /><Relationship Id="rId3" Type="http://schemas.openxmlformats.org/officeDocument/2006/relationships/image" Target="../media/image29.emf" /><Relationship Id="rId4" Type="http://schemas.openxmlformats.org/officeDocument/2006/relationships/image" Target="../media/image30.emf" /><Relationship Id="rId5" Type="http://schemas.openxmlformats.org/officeDocument/2006/relationships/image" Target="../media/image31.emf" /><Relationship Id="rId6" Type="http://schemas.openxmlformats.org/officeDocument/2006/relationships/image" Target="../media/image32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emf" /><Relationship Id="rId2" Type="http://schemas.openxmlformats.org/officeDocument/2006/relationships/image" Target="../media/image5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emf" /><Relationship Id="rId2" Type="http://schemas.openxmlformats.org/officeDocument/2006/relationships/image" Target="../media/image10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emf" /><Relationship Id="rId2" Type="http://schemas.openxmlformats.org/officeDocument/2006/relationships/image" Target="../media/image12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emf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ags" Target="../tags/tag61.xml" /><Relationship Id="rId17" Type="http://schemas.openxmlformats.org/officeDocument/2006/relationships/image" Target="../media/image1.jpeg" /><Relationship Id="rId18" Type="http://schemas.openxmlformats.org/officeDocument/2006/relationships/tags" Target="../tags/tag62.xml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63.xml" /><Relationship Id="rId3" Type="http://schemas.openxmlformats.org/officeDocument/2006/relationships/tags" Target="../tags/tag64.xml" /><Relationship Id="rId4" Type="http://schemas.openxmlformats.org/officeDocument/2006/relationships/tags" Target="../tags/tag65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9.docx" TargetMode="Internal" /><Relationship Id="rId3" Type="http://schemas.openxmlformats.org/officeDocument/2006/relationships/image" Target="../media/image13.emf" /><Relationship Id="rId4" Type="http://schemas.openxmlformats.org/officeDocument/2006/relationships/tags" Target="../tags/tag74.xml" /><Relationship Id="rId5" Type="http://schemas.openxmlformats.org/officeDocument/2006/relationships/vmlDrawing" Target="../drawings/vmlDrawing7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10.docx" TargetMode="Internal" /><Relationship Id="rId3" Type="http://schemas.openxmlformats.org/officeDocument/2006/relationships/image" Target="../media/image14.emf" /><Relationship Id="rId4" Type="http://schemas.openxmlformats.org/officeDocument/2006/relationships/tags" Target="../tags/tag75.xml" /><Relationship Id="rId5" Type="http://schemas.openxmlformats.org/officeDocument/2006/relationships/vmlDrawing" Target="../drawings/vmlDrawing8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11.docx" TargetMode="Internal" /><Relationship Id="rId3" Type="http://schemas.openxmlformats.org/officeDocument/2006/relationships/image" Target="../media/image15.emf" /><Relationship Id="rId4" Type="http://schemas.openxmlformats.org/officeDocument/2006/relationships/tags" Target="../tags/tag76.xml" /><Relationship Id="rId5" Type="http://schemas.openxmlformats.org/officeDocument/2006/relationships/vmlDrawing" Target="../drawings/vmlDrawing9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Relationship Id="rId3" Type="http://schemas.openxmlformats.org/officeDocument/2006/relationships/tags" Target="../tags/tag7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3.bin" TargetMode="Internal" /><Relationship Id="rId3" Type="http://schemas.openxmlformats.org/officeDocument/2006/relationships/image" Target="../media/image17.emf" /><Relationship Id="rId4" Type="http://schemas.openxmlformats.org/officeDocument/2006/relationships/oleObject" Target="../embeddings/oleObject4.bin" TargetMode="Internal" /><Relationship Id="rId5" Type="http://schemas.openxmlformats.org/officeDocument/2006/relationships/image" Target="../media/image18.emf" /><Relationship Id="rId6" Type="http://schemas.openxmlformats.org/officeDocument/2006/relationships/tags" Target="../tags/tag78.xml" /><Relationship Id="rId7" Type="http://schemas.openxmlformats.org/officeDocument/2006/relationships/vmlDrawing" Target="../drawings/vmlDrawing10.v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79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12.docx" TargetMode="Internal" /><Relationship Id="rId3" Type="http://schemas.openxmlformats.org/officeDocument/2006/relationships/image" Target="../media/image19.emf" /><Relationship Id="rId4" Type="http://schemas.openxmlformats.org/officeDocument/2006/relationships/tags" Target="../tags/tag80.xml" /><Relationship Id="rId5" Type="http://schemas.openxmlformats.org/officeDocument/2006/relationships/vmlDrawing" Target="../drawings/vmlDrawing11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png" /><Relationship Id="rId3" Type="http://schemas.openxmlformats.org/officeDocument/2006/relationships/image" Target="../media/image21.png" /><Relationship Id="rId4" Type="http://schemas.openxmlformats.org/officeDocument/2006/relationships/image" Target="../media/image22.png" /><Relationship Id="rId5" Type="http://schemas.openxmlformats.org/officeDocument/2006/relationships/image" Target="../media/image23.png" /><Relationship Id="rId6" Type="http://schemas.openxmlformats.org/officeDocument/2006/relationships/image" Target="../media/image24.png" /><Relationship Id="rId7" Type="http://schemas.openxmlformats.org/officeDocument/2006/relationships/image" Target="../media/image25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5.bin" TargetMode="Internal" /><Relationship Id="rId3" Type="http://schemas.openxmlformats.org/officeDocument/2006/relationships/image" Target="../media/image26.emf" /><Relationship Id="rId4" Type="http://schemas.openxmlformats.org/officeDocument/2006/relationships/vmlDrawing" Target="../drawings/vmlDrawing12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2.wmf" /><Relationship Id="rId4" Type="http://schemas.openxmlformats.org/officeDocument/2006/relationships/oleObject" Target="../embeddings/oleObject2.bin" TargetMode="Internal" /><Relationship Id="rId5" Type="http://schemas.openxmlformats.org/officeDocument/2006/relationships/image" Target="../media/image3.wmf" /><Relationship Id="rId6" Type="http://schemas.openxmlformats.org/officeDocument/2006/relationships/tags" Target="../tags/tag66.xml" /><Relationship Id="rId7" Type="http://schemas.openxmlformats.org/officeDocument/2006/relationships/vmlDrawing" Target="../drawings/vmlDrawing1.v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10.bin" TargetMode="Internal" /><Relationship Id="rId11" Type="http://schemas.openxmlformats.org/officeDocument/2006/relationships/image" Target="../media/image31.emf" /><Relationship Id="rId12" Type="http://schemas.openxmlformats.org/officeDocument/2006/relationships/oleObject" Target="../embeddings/oleObject11.bin" TargetMode="Internal" /><Relationship Id="rId13" Type="http://schemas.openxmlformats.org/officeDocument/2006/relationships/image" Target="../media/image32.emf" /><Relationship Id="rId14" Type="http://schemas.openxmlformats.org/officeDocument/2006/relationships/image" Target="../media/image33.png" /><Relationship Id="rId15" Type="http://schemas.openxmlformats.org/officeDocument/2006/relationships/vmlDrawing" Target="../drawings/vmlDrawing13.vml" /><Relationship Id="rId2" Type="http://schemas.openxmlformats.org/officeDocument/2006/relationships/oleObject" Target="../embeddings/oleObject6.bin" TargetMode="Internal" /><Relationship Id="rId3" Type="http://schemas.openxmlformats.org/officeDocument/2006/relationships/image" Target="../media/image27.emf" /><Relationship Id="rId4" Type="http://schemas.openxmlformats.org/officeDocument/2006/relationships/oleObject" Target="../embeddings/oleObject7.bin" TargetMode="Internal" /><Relationship Id="rId5" Type="http://schemas.openxmlformats.org/officeDocument/2006/relationships/image" Target="../media/image28.emf" /><Relationship Id="rId6" Type="http://schemas.openxmlformats.org/officeDocument/2006/relationships/oleObject" Target="../embeddings/oleObject8.bin" TargetMode="Internal" /><Relationship Id="rId7" Type="http://schemas.openxmlformats.org/officeDocument/2006/relationships/image" Target="../media/image29.emf" /><Relationship Id="rId8" Type="http://schemas.openxmlformats.org/officeDocument/2006/relationships/oleObject" Target="../embeddings/oleObject9.bin" TargetMode="Internal" /><Relationship Id="rId9" Type="http://schemas.openxmlformats.org/officeDocument/2006/relationships/image" Target="../media/image30.em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package" Target="../embeddings/Document1.docx" TargetMode="Internal" /><Relationship Id="rId3" Type="http://schemas.openxmlformats.org/officeDocument/2006/relationships/image" Target="../media/image4.emf" /><Relationship Id="rId4" Type="http://schemas.openxmlformats.org/officeDocument/2006/relationships/package" Target="../embeddings/Document2.docx" TargetMode="Internal" /><Relationship Id="rId5" Type="http://schemas.openxmlformats.org/officeDocument/2006/relationships/image" Target="../media/image5.emf" /><Relationship Id="rId6" Type="http://schemas.openxmlformats.org/officeDocument/2006/relationships/tags" Target="../tags/tag67.xml" /><Relationship Id="rId7" Type="http://schemas.openxmlformats.org/officeDocument/2006/relationships/vmlDrawing" Target="../drawings/vmlDrawing2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3.docx" TargetMode="Internal" /><Relationship Id="rId3" Type="http://schemas.openxmlformats.org/officeDocument/2006/relationships/image" Target="../media/image6.emf" /><Relationship Id="rId4" Type="http://schemas.openxmlformats.org/officeDocument/2006/relationships/tags" Target="../tags/tag68.xml" /><Relationship Id="rId5" Type="http://schemas.openxmlformats.org/officeDocument/2006/relationships/vmlDrawing" Target="../drawings/vmlDrawing3.v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Relationship Id="rId3" Type="http://schemas.openxmlformats.org/officeDocument/2006/relationships/tags" Target="../tags/tag69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4.docx" TargetMode="Internal" /><Relationship Id="rId3" Type="http://schemas.openxmlformats.org/officeDocument/2006/relationships/image" Target="../media/image8.emf" /><Relationship Id="rId4" Type="http://schemas.openxmlformats.org/officeDocument/2006/relationships/tags" Target="../tags/tag70.xml" /><Relationship Id="rId5" Type="http://schemas.openxmlformats.org/officeDocument/2006/relationships/vmlDrawing" Target="../drawings/vmlDrawing4.v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5.docx" TargetMode="Internal" /><Relationship Id="rId3" Type="http://schemas.openxmlformats.org/officeDocument/2006/relationships/image" Target="../media/image9.emf" /><Relationship Id="rId4" Type="http://schemas.openxmlformats.org/officeDocument/2006/relationships/oleObject" Target="../embeddings/Document6.docx" TargetMode="Internal" /><Relationship Id="rId5" Type="http://schemas.openxmlformats.org/officeDocument/2006/relationships/image" Target="../media/image10.emf" /><Relationship Id="rId6" Type="http://schemas.openxmlformats.org/officeDocument/2006/relationships/tags" Target="../tags/tag71.xml" /><Relationship Id="rId7" Type="http://schemas.openxmlformats.org/officeDocument/2006/relationships/vmlDrawing" Target="../drawings/vmlDrawing5.v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7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Document7.docx" TargetMode="Internal" /><Relationship Id="rId3" Type="http://schemas.openxmlformats.org/officeDocument/2006/relationships/image" Target="../media/image11.emf" /><Relationship Id="rId4" Type="http://schemas.openxmlformats.org/officeDocument/2006/relationships/oleObject" Target="../embeddings/Document8.docx" TargetMode="Internal" /><Relationship Id="rId5" Type="http://schemas.openxmlformats.org/officeDocument/2006/relationships/image" Target="../media/image12.emf" /><Relationship Id="rId6" Type="http://schemas.openxmlformats.org/officeDocument/2006/relationships/tags" Target="../tags/tag73.xml" /><Relationship Id="rId7" Type="http://schemas.openxmlformats.org/officeDocument/2006/relationships/vmlDrawing" Target="../drawings/vmlDrawing6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6260" y="675640"/>
            <a:ext cx="9799200" cy="2570400"/>
          </a:xfrm>
        </p:spPr>
        <p:txBody>
          <a:bodyPr/>
          <a:lstStyle/>
          <a:p>
            <a:r>
              <a:rPr lang="zh-CN" altLang="zh-CN"/>
              <a:t>第三讲  欧姆定律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9171940" y="5789930"/>
            <a:ext cx="2715260" cy="781050"/>
          </a:xfrm>
        </p:spPr>
        <p:txBody>
          <a:bodyPr>
            <a:normAutofit fontScale="90000"/>
          </a:bodyPr>
          <a:lstStyle/>
          <a:p>
            <a:r>
              <a:rPr lang="zh-CN" altLang="en-US" sz="3200"/>
              <a:t>一轮系统复习</a:t>
            </a:r>
            <a:endParaRPr lang="zh-CN" altLang="en-US" sz="3200"/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>
            <a:spLocks noChangeAspect="1"/>
          </p:cNvSpPr>
          <p:nvPr/>
        </p:nvSpPr>
        <p:spPr>
          <a:xfrm>
            <a:off x="569414" y="1181585"/>
            <a:ext cx="11052628" cy="97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电源电压保持不变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闭合开关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当滑动变阻器的滑片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向右滑动时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下列判断正确的是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)</a:t>
            </a:r>
            <a:endParaRPr lang="en-US" altLang="zh-CN" sz="240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115185" y="1764190"/>
          <a:ext cx="8128000" cy="225647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name="文档" r:id="rId2" imgW="3839210" imgH="1066800" progId="">
                  <p:embed/>
                </p:oleObj>
              </mc:Choice>
              <mc:Fallback>
                <p:oleObj name="文档" r:id="rId2" imgW="3839210" imgH="10668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15185" y="1764190"/>
                        <a:ext cx="8128000" cy="2256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>
            <a:spLocks noChangeAspect="1"/>
          </p:cNvSpPr>
          <p:nvPr/>
        </p:nvSpPr>
        <p:spPr>
          <a:xfrm>
            <a:off x="798014" y="4197065"/>
            <a:ext cx="8128000" cy="1863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电压表示数变大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电流表示数变大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电压表示数变小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电流表示数变小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电压表示数变小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电流表示数变大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电压表示数变大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电流表示数变小</a:t>
            </a:r>
            <a:endParaRPr lang="zh-CN" altLang="zh-CN" sz="240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59735" y="1735455"/>
            <a:ext cx="394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C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52475" y="1540147"/>
          <a:ext cx="10687050" cy="58959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name="文档" r:id="rId2" imgW="5230495" imgH="2883535" progId="">
                  <p:embed/>
                </p:oleObj>
              </mc:Choice>
              <mc:Fallback>
                <p:oleObj name="文档" r:id="rId2" imgW="5230495" imgH="288353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52475" y="1540147"/>
                        <a:ext cx="10687050" cy="5895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3559747" y="2591982"/>
            <a:ext cx="424426" cy="226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791318" y="2591982"/>
            <a:ext cx="424426" cy="226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744804" y="3723756"/>
            <a:ext cx="609601" cy="336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90245" y="662940"/>
            <a:ext cx="5827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 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电路故障分析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94995" y="1251585"/>
          <a:ext cx="10761345" cy="498030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name="文档" r:id="rId2" imgW="5239385" imgH="2294890" progId="">
                  <p:embed/>
                </p:oleObj>
              </mc:Choice>
              <mc:Fallback>
                <p:oleObj name="文档" r:id="rId2" imgW="5239385" imgH="229489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4995" y="1251585"/>
                        <a:ext cx="10761345" cy="49803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6384290" y="1732915"/>
            <a:ext cx="1243330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819900" y="3078480"/>
            <a:ext cx="1243330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734060" y="586740"/>
            <a:ext cx="10451465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如图所示的电路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闭合开关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两灯均不发光。为检测电路故障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进行了以下操作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将电压表接线柱分别接到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两点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电压表有明显示数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将电压表正负接线柱分别接到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两点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电压表示数为零。则电路故障可能是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)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灯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断路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灯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短路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 defTabSz="914400" fontAlgn="auto">
              <a:lnSpc>
                <a:spcPct val="15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电流表断路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灯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断路</a:t>
            </a:r>
            <a:endParaRPr lang="zh-CN" altLang="zh-CN" sz="240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45725" y="2085340"/>
            <a:ext cx="603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D</a:t>
            </a:r>
            <a:endParaRPr lang="en-US" altLang="zh-CN" sz="2400">
              <a:solidFill>
                <a:srgbClr val="FF0000"/>
              </a:solidFill>
            </a:endParaRPr>
          </a:p>
        </p:txBody>
      </p:sp>
      <p:pic>
        <p:nvPicPr>
          <p:cNvPr id="4" name="图片 3" descr="图片"/>
          <p:cNvPicPr>
            <a:picLocks noChangeAspect="1"/>
          </p:cNvPicPr>
          <p:nvPr/>
        </p:nvPicPr>
        <p:blipFill>
          <a:blip r:embed="rId2"/>
          <a:srcRect l="25605" r="25980"/>
          <a:stretch>
            <a:fillRect/>
          </a:stretch>
        </p:blipFill>
        <p:spPr>
          <a:xfrm>
            <a:off x="4232910" y="3006090"/>
            <a:ext cx="3937000" cy="24752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2709" name="对象 72708"/>
          <p:cNvGraphicFramePr>
            <a:graphicFrameLocks noChangeAspect="1"/>
          </p:cNvGraphicFramePr>
          <p:nvPr/>
        </p:nvGraphicFramePr>
        <p:xfrm>
          <a:off x="599440" y="900430"/>
          <a:ext cx="10822305" cy="487870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2" imgW="8458200" imgH="4324350" progId="Word.Document.8">
                  <p:embed/>
                </p:oleObj>
              </mc:Choice>
              <mc:Fallback>
                <p:oleObj r:id="rId2" imgW="8458200" imgH="43243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9440" y="900430"/>
                        <a:ext cx="10822305" cy="48787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对象 72709"/>
          <p:cNvGraphicFramePr>
            <a:graphicFrameLocks noChangeAspect="1"/>
          </p:cNvGraphicFramePr>
          <p:nvPr/>
        </p:nvGraphicFramePr>
        <p:xfrm>
          <a:off x="5563235" y="1826578"/>
          <a:ext cx="895350" cy="3733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4" imgW="704850" imgH="333375" progId="Word.Document.8">
                  <p:embed/>
                </p:oleObj>
              </mc:Choice>
              <mc:Fallback>
                <p:oleObj r:id="rId4" imgW="704850" imgH="3333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3235" y="1826578"/>
                        <a:ext cx="895350" cy="3733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739231" y="574751"/>
            <a:ext cx="6685280" cy="681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3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实验、探究电流与电压、电阻的</a:t>
            </a:r>
            <a:r>
              <a:rPr lang="zh-CN" altLang="zh-CN" sz="32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关系</a:t>
            </a:r>
            <a:r>
              <a:rPr lang="en-US" altLang="zh-CN" sz="32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endParaRPr lang="en-US" altLang="zh-CN" sz="3200" smtClean="0">
              <a:solidFill>
                <a:srgbClr val="000000"/>
              </a:solidFill>
              <a:effectLst/>
              <a:latin typeface="Arial" panose="020b0604020202020204" pitchFamily="34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37845" y="1560195"/>
            <a:ext cx="10890250" cy="474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命题点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endParaRPr lang="zh-CN" alt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en-US" altLang="zh-CN" sz="2800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实验方法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控制变量法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sz="2800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实物图的连接</a:t>
            </a:r>
            <a:endParaRPr lang="zh-CN" alt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en-US" altLang="zh-CN" sz="2800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电路接通前的要求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开关断开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滑动变阻器的滑片要滑到阻值最大端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altLang="zh-CN" sz="2800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滑动变阻器的作用</a:t>
            </a:r>
            <a:endParaRPr lang="zh-CN" alt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en-US" altLang="zh-CN" sz="2800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电流表、电压表的使用和读数</a:t>
            </a:r>
            <a:endParaRPr lang="zh-CN" alt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en-US" altLang="zh-CN" sz="2800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实验数据分析</a:t>
            </a:r>
            <a:endParaRPr lang="zh-CN" alt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en-US" altLang="zh-CN" sz="2800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获取多次实验数据的目的</a:t>
            </a:r>
            <a:endParaRPr lang="zh-CN" altLang="zh-CN" sz="28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en-US" altLang="zh-CN" sz="2800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zh-CN" sz="28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实验结论</a:t>
            </a:r>
            <a:endParaRPr lang="zh-CN" altLang="zh-CN" sz="280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641985" y="797050"/>
            <a:ext cx="8128000" cy="9772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探究方法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400" i="1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40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控制变量法</a:t>
            </a:r>
            <a:r>
              <a:rPr lang="zh-CN" altLang="zh-CN" sz="2400" i="1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电路设计</a:t>
            </a:r>
            <a:endParaRPr lang="zh-CN" altLang="zh-CN" sz="2400">
              <a:solidFill>
                <a:srgbClr val="000000"/>
              </a:solidFill>
              <a:effectLst/>
              <a:latin typeface="Arial" panose="020b0604020202020204" pitchFamily="34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76605" y="1516074"/>
          <a:ext cx="8128000" cy="138213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name="文档" r:id="rId2" imgW="3839210" imgH="654050" progId="">
                  <p:embed/>
                </p:oleObj>
              </mc:Choice>
              <mc:Fallback>
                <p:oleObj name="文档" r:id="rId2" imgW="3839210" imgH="65405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76605" y="1516074"/>
                        <a:ext cx="8128000" cy="13821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/>
          </p:cNvSpPr>
          <p:nvPr/>
        </p:nvSpPr>
        <p:spPr>
          <a:xfrm>
            <a:off x="733425" y="3177540"/>
            <a:ext cx="10725150" cy="186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Times New Roman" panose="02020603050405020304" pitchFamily="18" charset="0"/>
              </a:rPr>
              <a:t>滑动变阻器的作用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1  )</a:t>
            </a:r>
            <a:r>
              <a:rPr lang="zh-CN" altLang="zh-CN" sz="2400" i="1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40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控制</a:t>
            </a:r>
            <a:r>
              <a:rPr lang="en-US" altLang="zh-CN" sz="240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40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两端的电压</a:t>
            </a:r>
            <a:r>
              <a:rPr lang="zh-CN" altLang="zh-CN" sz="2400" i="1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在研究电流与电压关系时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改变电阻两端的电压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在研究电流与电阻关系时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控制电阻两端的电压为某一定值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400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2  )</a:t>
            </a:r>
            <a:r>
              <a:rPr lang="zh-CN" altLang="zh-CN" sz="2400" i="1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40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保护电路</a:t>
            </a:r>
            <a:r>
              <a:rPr lang="zh-CN" altLang="zh-CN" sz="2400" i="1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zh-CN" sz="240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53255" name="矩形 53254"/>
          <p:cNvSpPr/>
          <p:nvPr/>
        </p:nvSpPr>
        <p:spPr>
          <a:xfrm>
            <a:off x="776605" y="5174615"/>
            <a:ext cx="11076305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、实验中进行多次测量的目的是</a:t>
            </a:r>
            <a:r>
              <a:rPr lang="zh-CN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避免偶然性，得出普遍规律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</a:t>
            </a:r>
            <a:endParaRPr lang="zh-CN" altLang="en-US" sz="2400" b="1" err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文本框 10241"/>
          <p:cNvSpPr txBox="1"/>
          <p:nvPr/>
        </p:nvSpPr>
        <p:spPr>
          <a:xfrm>
            <a:off x="910590" y="367030"/>
            <a:ext cx="103708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练习：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、研究电流跟电阻、电压的关系，用如图所示电路，请根据实物图连接实物图；</a:t>
            </a:r>
            <a:endParaRPr lang="zh-CN" altLang="en-US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287" name="文本框 10286"/>
          <p:cNvSpPr txBox="1"/>
          <p:nvPr/>
        </p:nvSpPr>
        <p:spPr>
          <a:xfrm>
            <a:off x="1053465" y="2997200"/>
            <a:ext cx="105740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①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在连接电路时，开关应</a:t>
            </a:r>
            <a:r>
              <a:rPr lang="zh-CN" altLang="en-US" sz="2400" u="sng">
                <a:latin typeface="黑体" panose="02010609060101010101" charset="-122"/>
                <a:ea typeface="黑体" panose="02010609060101010101" charset="-122"/>
              </a:rPr>
              <a:t>　　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。在开关闭合前，滑动变阻器的滑片要移到</a:t>
            </a:r>
            <a:r>
              <a:rPr lang="zh-CN" altLang="en-US" sz="2400" u="sng">
                <a:latin typeface="黑体" panose="02010609060101010101" charset="-122"/>
                <a:ea typeface="黑体" panose="02010609060101010101" charset="-122"/>
              </a:rPr>
              <a:t>　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端（Ａ或Ｂ），起到</a:t>
            </a:r>
            <a:r>
              <a:rPr lang="zh-CN" altLang="en-US" sz="2400" u="sng">
                <a:latin typeface="黑体" panose="02010609060101010101" charset="-122"/>
                <a:ea typeface="黑体" panose="02010609060101010101" charset="-122"/>
              </a:rPr>
              <a:t>　　　　　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作用。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0331" name="组合 10330"/>
          <p:cNvGrpSpPr/>
          <p:nvPr/>
        </p:nvGrpSpPr>
        <p:grpSpPr>
          <a:xfrm>
            <a:off x="2351088" y="1268413"/>
            <a:ext cx="2232025" cy="1704975"/>
            <a:chOff x="249" y="754"/>
            <a:chExt cx="1406" cy="1074"/>
          </a:xfrm>
        </p:grpSpPr>
        <p:sp>
          <p:nvSpPr>
            <p:cNvPr id="10289" name="直接连接符 10288"/>
            <p:cNvSpPr/>
            <p:nvPr/>
          </p:nvSpPr>
          <p:spPr>
            <a:xfrm flipH="1">
              <a:off x="925" y="754"/>
              <a:ext cx="0" cy="24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290" name="直接连接符 10289"/>
            <p:cNvSpPr/>
            <p:nvPr/>
          </p:nvSpPr>
          <p:spPr>
            <a:xfrm>
              <a:off x="897" y="814"/>
              <a:ext cx="1" cy="8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291" name="直接连接符 10290"/>
            <p:cNvSpPr/>
            <p:nvPr/>
          </p:nvSpPr>
          <p:spPr>
            <a:xfrm>
              <a:off x="925" y="844"/>
              <a:ext cx="270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292" name="直接连接符 10291"/>
            <p:cNvSpPr/>
            <p:nvPr/>
          </p:nvSpPr>
          <p:spPr>
            <a:xfrm flipH="1">
              <a:off x="249" y="844"/>
              <a:ext cx="648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293" name="椭圆 10292"/>
            <p:cNvSpPr/>
            <p:nvPr/>
          </p:nvSpPr>
          <p:spPr>
            <a:xfrm>
              <a:off x="1195" y="844"/>
              <a:ext cx="27" cy="30"/>
            </a:xfrm>
            <a:prstGeom prst="ellipse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4" name="直接连接符 10293"/>
            <p:cNvSpPr/>
            <p:nvPr/>
          </p:nvSpPr>
          <p:spPr>
            <a:xfrm flipV="1">
              <a:off x="1195" y="784"/>
              <a:ext cx="135" cy="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295" name="直接连接符 10294"/>
            <p:cNvSpPr/>
            <p:nvPr/>
          </p:nvSpPr>
          <p:spPr>
            <a:xfrm>
              <a:off x="1303" y="844"/>
              <a:ext cx="325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296" name="直接连接符 10295"/>
            <p:cNvSpPr/>
            <p:nvPr/>
          </p:nvSpPr>
          <p:spPr>
            <a:xfrm flipH="1">
              <a:off x="1628" y="844"/>
              <a:ext cx="0" cy="6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297" name="矩形 10296"/>
            <p:cNvSpPr/>
            <p:nvPr/>
          </p:nvSpPr>
          <p:spPr>
            <a:xfrm>
              <a:off x="682" y="1473"/>
              <a:ext cx="270" cy="60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8" name="直接连接符 10297"/>
            <p:cNvSpPr/>
            <p:nvPr/>
          </p:nvSpPr>
          <p:spPr>
            <a:xfrm flipH="1">
              <a:off x="493" y="1504"/>
              <a:ext cx="189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299" name="直接连接符 10298"/>
            <p:cNvSpPr/>
            <p:nvPr/>
          </p:nvSpPr>
          <p:spPr>
            <a:xfrm>
              <a:off x="952" y="1504"/>
              <a:ext cx="67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300" name="文本框 10299"/>
            <p:cNvSpPr txBox="1"/>
            <p:nvPr/>
          </p:nvSpPr>
          <p:spPr>
            <a:xfrm>
              <a:off x="313" y="1389"/>
              <a:ext cx="208" cy="21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1600" b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zh-CN" sz="1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01" name="椭圆 10300"/>
            <p:cNvSpPr/>
            <p:nvPr/>
          </p:nvSpPr>
          <p:spPr>
            <a:xfrm>
              <a:off x="357" y="1414"/>
              <a:ext cx="136" cy="150"/>
            </a:xfrm>
            <a:prstGeom prst="ellipse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02" name="直接连接符 10301"/>
            <p:cNvSpPr/>
            <p:nvPr/>
          </p:nvSpPr>
          <p:spPr>
            <a:xfrm>
              <a:off x="249" y="1504"/>
              <a:ext cx="10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303" name="直接连接符 10302"/>
            <p:cNvSpPr/>
            <p:nvPr/>
          </p:nvSpPr>
          <p:spPr>
            <a:xfrm flipV="1">
              <a:off x="249" y="844"/>
              <a:ext cx="1" cy="6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304" name="文本框 10303"/>
            <p:cNvSpPr txBox="1"/>
            <p:nvPr/>
          </p:nvSpPr>
          <p:spPr>
            <a:xfrm>
              <a:off x="703" y="1616"/>
              <a:ext cx="181" cy="212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1600" b="0">
                  <a:latin typeface="Times New Roman" panose="02020603050405020304" pitchFamily="18" charset="0"/>
                  <a:ea typeface="宋体" panose="02010600030101010101" pitchFamily="2" charset="-122"/>
                </a:rPr>
                <a:t>V</a:t>
              </a:r>
              <a:endParaRPr lang="en-US" altLang="zh-CN" sz="1600" b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05" name="椭圆 10304"/>
            <p:cNvSpPr/>
            <p:nvPr/>
          </p:nvSpPr>
          <p:spPr>
            <a:xfrm>
              <a:off x="735" y="1648"/>
              <a:ext cx="135" cy="149"/>
            </a:xfrm>
            <a:prstGeom prst="ellipse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06" name="直接连接符 10305"/>
            <p:cNvSpPr/>
            <p:nvPr/>
          </p:nvSpPr>
          <p:spPr>
            <a:xfrm flipH="1">
              <a:off x="573" y="1522"/>
              <a:ext cx="0" cy="21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307" name="直接连接符 10306"/>
            <p:cNvSpPr/>
            <p:nvPr/>
          </p:nvSpPr>
          <p:spPr>
            <a:xfrm>
              <a:off x="573" y="1732"/>
              <a:ext cx="162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308" name="直接连接符 10307"/>
            <p:cNvSpPr/>
            <p:nvPr/>
          </p:nvSpPr>
          <p:spPr>
            <a:xfrm>
              <a:off x="870" y="1732"/>
              <a:ext cx="162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309" name="直接连接符 10308"/>
            <p:cNvSpPr/>
            <p:nvPr/>
          </p:nvSpPr>
          <p:spPr>
            <a:xfrm flipV="1">
              <a:off x="1032" y="1522"/>
              <a:ext cx="1" cy="21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310" name="椭圆 10309"/>
            <p:cNvSpPr/>
            <p:nvPr/>
          </p:nvSpPr>
          <p:spPr>
            <a:xfrm>
              <a:off x="572" y="1492"/>
              <a:ext cx="27" cy="30"/>
            </a:xfrm>
            <a:prstGeom prst="ellipse">
              <a:avLst/>
            </a:prstGeom>
            <a:solidFill>
              <a:schemeClr val="tx2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11" name="椭圆 10310"/>
            <p:cNvSpPr/>
            <p:nvPr/>
          </p:nvSpPr>
          <p:spPr>
            <a:xfrm>
              <a:off x="1005" y="1492"/>
              <a:ext cx="28" cy="30"/>
            </a:xfrm>
            <a:prstGeom prst="ellipse">
              <a:avLst/>
            </a:prstGeom>
            <a:solidFill>
              <a:schemeClr val="tx2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12" name="矩形 10311"/>
            <p:cNvSpPr/>
            <p:nvPr/>
          </p:nvSpPr>
          <p:spPr>
            <a:xfrm>
              <a:off x="1168" y="1473"/>
              <a:ext cx="324" cy="60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13" name="直接连接符 10312"/>
            <p:cNvSpPr/>
            <p:nvPr/>
          </p:nvSpPr>
          <p:spPr>
            <a:xfrm>
              <a:off x="1330" y="1293"/>
              <a:ext cx="1" cy="1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0314" name="直接连接符 10313"/>
            <p:cNvSpPr/>
            <p:nvPr/>
          </p:nvSpPr>
          <p:spPr>
            <a:xfrm>
              <a:off x="1330" y="1293"/>
              <a:ext cx="298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0315" name="矩形 10314"/>
            <p:cNvSpPr/>
            <p:nvPr/>
          </p:nvSpPr>
          <p:spPr>
            <a:xfrm>
              <a:off x="1519" y="1323"/>
              <a:ext cx="136" cy="210"/>
            </a:xfrm>
            <a:prstGeom prst="rect">
              <a:avLst/>
            </a:prstGeom>
            <a:solidFill>
              <a:schemeClr val="bg1"/>
            </a:solidFill>
            <a:ln w="31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sz="2400" b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0317" name="图片 103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450" y="1196975"/>
            <a:ext cx="708025" cy="24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8" name="图片 103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275" y="1196975"/>
            <a:ext cx="493713" cy="32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9" name="图片 103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425" y="1814513"/>
            <a:ext cx="1092200" cy="51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0" name="图片 103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088" y="1985963"/>
            <a:ext cx="881062" cy="395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1" name="图片 103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0100" y="1566863"/>
            <a:ext cx="809625" cy="468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2" name="图片 103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7225" y="2479675"/>
            <a:ext cx="774700" cy="44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23" name="任意多边形 10322"/>
          <p:cNvSpPr/>
          <p:nvPr/>
        </p:nvSpPr>
        <p:spPr>
          <a:xfrm>
            <a:off x="7389813" y="1358900"/>
            <a:ext cx="914400" cy="61913"/>
          </a:xfrm>
          <a:custGeom>
            <a:rect l="l" t="t" r="r" b="b"/>
            <a:pathLst>
              <a:path w="1246" h="120">
                <a:moveTo>
                  <a:pt x="0" y="15"/>
                </a:moveTo>
                <a:cubicBezTo>
                  <a:pt x="231" y="0"/>
                  <a:pt x="453" y="19"/>
                  <a:pt x="682" y="39"/>
                </a:cubicBezTo>
                <a:cubicBezTo>
                  <a:pt x="816" y="81"/>
                  <a:pt x="967" y="77"/>
                  <a:pt x="1105" y="86"/>
                </a:cubicBezTo>
                <a:cubicBezTo>
                  <a:pt x="1153" y="97"/>
                  <a:pt x="1197" y="121"/>
                  <a:pt x="1246" y="121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24" name="任意多边形 10323"/>
          <p:cNvSpPr/>
          <p:nvPr/>
        </p:nvSpPr>
        <p:spPr>
          <a:xfrm>
            <a:off x="8578850" y="1408113"/>
            <a:ext cx="561975" cy="514350"/>
          </a:xfrm>
          <a:custGeom>
            <a:rect l="l" t="t" r="r" b="b"/>
            <a:pathLst>
              <a:path w="764" h="1000">
                <a:moveTo>
                  <a:pt x="0" y="0"/>
                </a:moveTo>
                <a:cubicBezTo>
                  <a:pt x="39" y="151"/>
                  <a:pt x="132" y="279"/>
                  <a:pt x="282" y="330"/>
                </a:cubicBezTo>
                <a:cubicBezTo>
                  <a:pt x="294" y="342"/>
                  <a:pt x="305" y="354"/>
                  <a:pt x="318" y="365"/>
                </a:cubicBezTo>
                <a:cubicBezTo>
                  <a:pt x="329" y="374"/>
                  <a:pt x="343" y="379"/>
                  <a:pt x="353" y="388"/>
                </a:cubicBezTo>
                <a:cubicBezTo>
                  <a:pt x="378" y="410"/>
                  <a:pt x="424" y="459"/>
                  <a:pt x="424" y="459"/>
                </a:cubicBezTo>
                <a:cubicBezTo>
                  <a:pt x="432" y="475"/>
                  <a:pt x="435" y="494"/>
                  <a:pt x="447" y="506"/>
                </a:cubicBezTo>
                <a:cubicBezTo>
                  <a:pt x="459" y="518"/>
                  <a:pt x="480" y="519"/>
                  <a:pt x="494" y="529"/>
                </a:cubicBezTo>
                <a:cubicBezTo>
                  <a:pt x="512" y="542"/>
                  <a:pt x="527" y="559"/>
                  <a:pt x="541" y="576"/>
                </a:cubicBezTo>
                <a:cubicBezTo>
                  <a:pt x="619" y="674"/>
                  <a:pt x="553" y="624"/>
                  <a:pt x="623" y="670"/>
                </a:cubicBezTo>
                <a:cubicBezTo>
                  <a:pt x="641" y="725"/>
                  <a:pt x="670" y="780"/>
                  <a:pt x="717" y="812"/>
                </a:cubicBezTo>
                <a:cubicBezTo>
                  <a:pt x="725" y="835"/>
                  <a:pt x="733" y="859"/>
                  <a:pt x="741" y="882"/>
                </a:cubicBezTo>
                <a:cubicBezTo>
                  <a:pt x="754" y="920"/>
                  <a:pt x="764" y="1000"/>
                  <a:pt x="764" y="100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25" name="任意多边形 10324"/>
          <p:cNvSpPr/>
          <p:nvPr/>
        </p:nvSpPr>
        <p:spPr>
          <a:xfrm>
            <a:off x="7569200" y="2057400"/>
            <a:ext cx="768350" cy="33338"/>
          </a:xfrm>
          <a:custGeom>
            <a:rect l="l" t="t" r="r" b="b"/>
            <a:pathLst>
              <a:path w="1058" h="67">
                <a:moveTo>
                  <a:pt x="1058" y="55"/>
                </a:moveTo>
                <a:cubicBezTo>
                  <a:pt x="844" y="0"/>
                  <a:pt x="618" y="54"/>
                  <a:pt x="400" y="20"/>
                </a:cubicBezTo>
                <a:cubicBezTo>
                  <a:pt x="290" y="24"/>
                  <a:pt x="181" y="24"/>
                  <a:pt x="71" y="31"/>
                </a:cubicBezTo>
                <a:cubicBezTo>
                  <a:pt x="45" y="33"/>
                  <a:pt x="0" y="67"/>
                  <a:pt x="0" y="67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26" name="任意多边形 10325"/>
          <p:cNvSpPr/>
          <p:nvPr/>
        </p:nvSpPr>
        <p:spPr>
          <a:xfrm>
            <a:off x="6319838" y="1868488"/>
            <a:ext cx="582612" cy="236537"/>
          </a:xfrm>
          <a:custGeom>
            <a:rect l="l" t="t" r="r" b="b"/>
            <a:pathLst>
              <a:path w="787" h="435">
                <a:moveTo>
                  <a:pt x="787" y="435"/>
                </a:moveTo>
                <a:cubicBezTo>
                  <a:pt x="775" y="419"/>
                  <a:pt x="768" y="400"/>
                  <a:pt x="752" y="388"/>
                </a:cubicBezTo>
                <a:cubicBezTo>
                  <a:pt x="665" y="325"/>
                  <a:pt x="550" y="301"/>
                  <a:pt x="470" y="223"/>
                </a:cubicBezTo>
                <a:cubicBezTo>
                  <a:pt x="440" y="194"/>
                  <a:pt x="404" y="155"/>
                  <a:pt x="364" y="141"/>
                </a:cubicBezTo>
                <a:cubicBezTo>
                  <a:pt x="352" y="137"/>
                  <a:pt x="340" y="134"/>
                  <a:pt x="329" y="129"/>
                </a:cubicBezTo>
                <a:cubicBezTo>
                  <a:pt x="316" y="123"/>
                  <a:pt x="306" y="111"/>
                  <a:pt x="293" y="106"/>
                </a:cubicBezTo>
                <a:cubicBezTo>
                  <a:pt x="274" y="99"/>
                  <a:pt x="254" y="99"/>
                  <a:pt x="235" y="94"/>
                </a:cubicBezTo>
                <a:cubicBezTo>
                  <a:pt x="211" y="87"/>
                  <a:pt x="188" y="78"/>
                  <a:pt x="164" y="70"/>
                </a:cubicBezTo>
                <a:cubicBezTo>
                  <a:pt x="152" y="66"/>
                  <a:pt x="129" y="59"/>
                  <a:pt x="129" y="59"/>
                </a:cubicBezTo>
                <a:cubicBezTo>
                  <a:pt x="88" y="31"/>
                  <a:pt x="43" y="23"/>
                  <a:pt x="0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27" name="任意多边形 10326"/>
          <p:cNvSpPr/>
          <p:nvPr/>
        </p:nvSpPr>
        <p:spPr>
          <a:xfrm>
            <a:off x="5957888" y="1317625"/>
            <a:ext cx="1044575" cy="582613"/>
          </a:xfrm>
          <a:custGeom>
            <a:rect l="l" t="t" r="r" b="b"/>
            <a:pathLst>
              <a:path w="1424" h="1134">
                <a:moveTo>
                  <a:pt x="117" y="1105"/>
                </a:moveTo>
                <a:cubicBezTo>
                  <a:pt x="86" y="871"/>
                  <a:pt x="130" y="1134"/>
                  <a:pt x="82" y="976"/>
                </a:cubicBezTo>
                <a:cubicBezTo>
                  <a:pt x="64" y="918"/>
                  <a:pt x="55" y="858"/>
                  <a:pt x="35" y="799"/>
                </a:cubicBezTo>
                <a:cubicBezTo>
                  <a:pt x="17" y="746"/>
                  <a:pt x="0" y="635"/>
                  <a:pt x="0" y="635"/>
                </a:cubicBezTo>
                <a:cubicBezTo>
                  <a:pt x="7" y="607"/>
                  <a:pt x="5" y="575"/>
                  <a:pt x="23" y="553"/>
                </a:cubicBezTo>
                <a:cubicBezTo>
                  <a:pt x="85" y="475"/>
                  <a:pt x="199" y="364"/>
                  <a:pt x="282" y="317"/>
                </a:cubicBezTo>
                <a:cubicBezTo>
                  <a:pt x="303" y="305"/>
                  <a:pt x="329" y="310"/>
                  <a:pt x="352" y="306"/>
                </a:cubicBezTo>
                <a:cubicBezTo>
                  <a:pt x="441" y="239"/>
                  <a:pt x="516" y="180"/>
                  <a:pt x="623" y="141"/>
                </a:cubicBezTo>
                <a:cubicBezTo>
                  <a:pt x="660" y="127"/>
                  <a:pt x="701" y="127"/>
                  <a:pt x="740" y="118"/>
                </a:cubicBezTo>
                <a:cubicBezTo>
                  <a:pt x="803" y="104"/>
                  <a:pt x="928" y="71"/>
                  <a:pt x="928" y="71"/>
                </a:cubicBezTo>
                <a:cubicBezTo>
                  <a:pt x="1031" y="19"/>
                  <a:pt x="1155" y="36"/>
                  <a:pt x="1269" y="24"/>
                </a:cubicBezTo>
                <a:cubicBezTo>
                  <a:pt x="1289" y="16"/>
                  <a:pt x="1307" y="0"/>
                  <a:pt x="1328" y="0"/>
                </a:cubicBezTo>
                <a:cubicBezTo>
                  <a:pt x="1353" y="0"/>
                  <a:pt x="1399" y="24"/>
                  <a:pt x="1399" y="24"/>
                </a:cubicBezTo>
                <a:cubicBezTo>
                  <a:pt x="1424" y="62"/>
                  <a:pt x="1422" y="45"/>
                  <a:pt x="1422" y="71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28" name="任意多边形 10327"/>
          <p:cNvSpPr/>
          <p:nvPr/>
        </p:nvSpPr>
        <p:spPr>
          <a:xfrm>
            <a:off x="6902450" y="2105025"/>
            <a:ext cx="288925" cy="668338"/>
          </a:xfrm>
          <a:custGeom>
            <a:rect l="l" t="t" r="r" b="b"/>
            <a:pathLst>
              <a:path w="462" h="1378">
                <a:moveTo>
                  <a:pt x="462" y="1378"/>
                </a:moveTo>
                <a:cubicBezTo>
                  <a:pt x="426" y="1278"/>
                  <a:pt x="398" y="1189"/>
                  <a:pt x="380" y="1084"/>
                </a:cubicBezTo>
                <a:cubicBezTo>
                  <a:pt x="360" y="962"/>
                  <a:pt x="359" y="848"/>
                  <a:pt x="321" y="732"/>
                </a:cubicBezTo>
                <a:cubicBezTo>
                  <a:pt x="305" y="607"/>
                  <a:pt x="277" y="478"/>
                  <a:pt x="215" y="367"/>
                </a:cubicBezTo>
                <a:cubicBezTo>
                  <a:pt x="201" y="342"/>
                  <a:pt x="177" y="324"/>
                  <a:pt x="168" y="297"/>
                </a:cubicBezTo>
                <a:cubicBezTo>
                  <a:pt x="151" y="245"/>
                  <a:pt x="165" y="270"/>
                  <a:pt x="121" y="226"/>
                </a:cubicBezTo>
                <a:cubicBezTo>
                  <a:pt x="108" y="188"/>
                  <a:pt x="75" y="158"/>
                  <a:pt x="62" y="120"/>
                </a:cubicBezTo>
                <a:cubicBezTo>
                  <a:pt x="54" y="97"/>
                  <a:pt x="47" y="73"/>
                  <a:pt x="39" y="50"/>
                </a:cubicBezTo>
                <a:cubicBezTo>
                  <a:pt x="23" y="0"/>
                  <a:pt x="0" y="27"/>
                  <a:pt x="27" y="3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29" name="任意多边形 10328"/>
          <p:cNvSpPr/>
          <p:nvPr/>
        </p:nvSpPr>
        <p:spPr>
          <a:xfrm>
            <a:off x="7440613" y="2078038"/>
            <a:ext cx="406400" cy="693737"/>
          </a:xfrm>
          <a:custGeom>
            <a:rect l="l" t="t" r="r" b="b"/>
            <a:pathLst>
              <a:path w="554" h="1351">
                <a:moveTo>
                  <a:pt x="0" y="1331"/>
                </a:moveTo>
                <a:cubicBezTo>
                  <a:pt x="31" y="1335"/>
                  <a:pt x="64" y="1351"/>
                  <a:pt x="94" y="1342"/>
                </a:cubicBezTo>
                <a:cubicBezTo>
                  <a:pt x="131" y="1330"/>
                  <a:pt x="152" y="1288"/>
                  <a:pt x="188" y="1272"/>
                </a:cubicBezTo>
                <a:cubicBezTo>
                  <a:pt x="224" y="1256"/>
                  <a:pt x="266" y="1256"/>
                  <a:pt x="305" y="1248"/>
                </a:cubicBezTo>
                <a:cubicBezTo>
                  <a:pt x="344" y="1225"/>
                  <a:pt x="391" y="1210"/>
                  <a:pt x="423" y="1178"/>
                </a:cubicBezTo>
                <a:cubicBezTo>
                  <a:pt x="441" y="1160"/>
                  <a:pt x="439" y="1131"/>
                  <a:pt x="446" y="1107"/>
                </a:cubicBezTo>
                <a:cubicBezTo>
                  <a:pt x="468" y="1029"/>
                  <a:pt x="481" y="952"/>
                  <a:pt x="493" y="872"/>
                </a:cubicBezTo>
                <a:cubicBezTo>
                  <a:pt x="491" y="799"/>
                  <a:pt x="554" y="322"/>
                  <a:pt x="411" y="179"/>
                </a:cubicBezTo>
                <a:cubicBezTo>
                  <a:pt x="381" y="88"/>
                  <a:pt x="333" y="90"/>
                  <a:pt x="258" y="49"/>
                </a:cubicBezTo>
                <a:cubicBezTo>
                  <a:pt x="170" y="0"/>
                  <a:pt x="218" y="2"/>
                  <a:pt x="176" y="2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32" name="文本框 10331"/>
          <p:cNvSpPr txBox="1"/>
          <p:nvPr/>
        </p:nvSpPr>
        <p:spPr>
          <a:xfrm>
            <a:off x="7842250" y="1693863"/>
            <a:ext cx="411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800">
                <a:latin typeface="Times New Roman" panose="02020603050405020304" pitchFamily="18" charset="0"/>
                <a:ea typeface="黑体" panose="02010609060101010101" charset="-122"/>
              </a:rPr>
              <a:t>Ａ</a:t>
            </a:r>
            <a:endParaRPr lang="zh-CN" altLang="en-US" sz="18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333" name="文本框 10332"/>
          <p:cNvSpPr txBox="1"/>
          <p:nvPr/>
        </p:nvSpPr>
        <p:spPr>
          <a:xfrm>
            <a:off x="9048750" y="1700213"/>
            <a:ext cx="411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800">
                <a:latin typeface="Times New Roman" panose="02020603050405020304" pitchFamily="18" charset="0"/>
                <a:ea typeface="黑体" panose="02010609060101010101" charset="-122"/>
              </a:rPr>
              <a:t>Ｂ</a:t>
            </a:r>
            <a:endParaRPr lang="zh-CN" altLang="en-US" sz="18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334" name="文本框 10333"/>
          <p:cNvSpPr txBox="1"/>
          <p:nvPr/>
        </p:nvSpPr>
        <p:spPr>
          <a:xfrm>
            <a:off x="1053465" y="3902075"/>
            <a:ext cx="104743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黑体" panose="02010609060101010101" charset="-122"/>
              </a:rPr>
              <a:t>②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</a:rPr>
              <a:t>在研究电流跟电压的关系时，应保持</a:t>
            </a:r>
            <a:r>
              <a:rPr lang="zh-CN" altLang="en-US" sz="2400" u="sng">
                <a:latin typeface="Times New Roman" panose="02020603050405020304" pitchFamily="18" charset="0"/>
                <a:ea typeface="黑体" panose="02010609060101010101" charset="-122"/>
              </a:rPr>
              <a:t>　　　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</a:rPr>
              <a:t>不变，当电阻两端电压要从１Ｖ增大到２Ｖ时，滑动变阻器的滑片要向</a:t>
            </a:r>
            <a:r>
              <a:rPr lang="zh-CN" altLang="en-US" sz="2400" u="sng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</a:rPr>
              <a:t>端移动。</a:t>
            </a:r>
            <a:endParaRPr lang="zh-CN" altLang="en-US" sz="24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335" name="文本框 10334"/>
          <p:cNvSpPr txBox="1"/>
          <p:nvPr/>
        </p:nvSpPr>
        <p:spPr>
          <a:xfrm>
            <a:off x="1052830" y="4843145"/>
            <a:ext cx="1057465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③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在研究电流跟电阻的关系时，应保持</a:t>
            </a:r>
            <a:r>
              <a:rPr lang="zh-CN" altLang="en-US" sz="2400" u="sng">
                <a:latin typeface="黑体" panose="02010609060101010101" charset="-122"/>
                <a:ea typeface="黑体" panose="02010609060101010101" charset="-122"/>
              </a:rPr>
              <a:t>　　　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不变，当电阻</a:t>
            </a:r>
            <a:r>
              <a:rPr lang="en-US" altLang="zh-CN" sz="24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R=5Ω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换成</a:t>
            </a:r>
            <a:r>
              <a:rPr lang="en-US" altLang="zh-CN" sz="24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R=10Ω</a:t>
            </a:r>
            <a:r>
              <a:rPr lang="zh-CN" altLang="en-US" sz="24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后，电压表的示数将</a:t>
            </a:r>
            <a:r>
              <a:rPr lang="zh-CN" altLang="en-US" sz="2400" u="sng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　　　　</a:t>
            </a:r>
            <a:r>
              <a:rPr lang="zh-CN" altLang="en-US" sz="24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，为了保持电阻两端的电压不变</a:t>
            </a:r>
            <a:r>
              <a:rPr lang="en-US" altLang="zh-CN" sz="240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滑动变阻器的滑片要向</a:t>
            </a:r>
            <a:r>
              <a:rPr lang="zh-CN" altLang="en-US" sz="2400" u="sng">
                <a:latin typeface="黑体" panose="02010609060101010101" charset="-122"/>
                <a:ea typeface="黑体" panose="02010609060101010101" charset="-122"/>
              </a:rPr>
              <a:t>　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端移动。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336" name="文本框 10335"/>
          <p:cNvSpPr txBox="1"/>
          <p:nvPr/>
        </p:nvSpPr>
        <p:spPr>
          <a:xfrm>
            <a:off x="4540250" y="2897505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断开</a:t>
            </a:r>
            <a:endParaRPr lang="zh-CN" altLang="en-US" sz="240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337" name="文本框 10336"/>
          <p:cNvSpPr txBox="1"/>
          <p:nvPr/>
        </p:nvSpPr>
        <p:spPr>
          <a:xfrm>
            <a:off x="3774123" y="3357563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保护电路</a:t>
            </a:r>
            <a:endParaRPr lang="zh-CN" altLang="en-US" sz="240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338" name="文本框 10337"/>
          <p:cNvSpPr txBox="1"/>
          <p:nvPr/>
        </p:nvSpPr>
        <p:spPr>
          <a:xfrm>
            <a:off x="6378258" y="3827145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电阻</a:t>
            </a:r>
            <a:endParaRPr lang="zh-CN" altLang="en-US" sz="240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339" name="文本框 10338"/>
          <p:cNvSpPr txBox="1"/>
          <p:nvPr/>
        </p:nvSpPr>
        <p:spPr>
          <a:xfrm>
            <a:off x="10893743" y="2973388"/>
            <a:ext cx="387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endParaRPr lang="en-US" altLang="zh-CN" sz="240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340" name="文本框 10339"/>
          <p:cNvSpPr txBox="1"/>
          <p:nvPr/>
        </p:nvSpPr>
        <p:spPr>
          <a:xfrm>
            <a:off x="6689408" y="4271645"/>
            <a:ext cx="4032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endParaRPr lang="en-US" altLang="zh-CN" sz="240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341" name="文本框 10340"/>
          <p:cNvSpPr txBox="1"/>
          <p:nvPr/>
        </p:nvSpPr>
        <p:spPr>
          <a:xfrm>
            <a:off x="6215380" y="4732020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电压</a:t>
            </a:r>
            <a:endParaRPr lang="zh-CN" altLang="en-US" sz="240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342" name="文本框 10341"/>
          <p:cNvSpPr txBox="1"/>
          <p:nvPr/>
        </p:nvSpPr>
        <p:spPr>
          <a:xfrm>
            <a:off x="4144010" y="5157788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变大</a:t>
            </a:r>
            <a:endParaRPr lang="zh-CN" altLang="en-US" sz="240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343" name="文本框 10342"/>
          <p:cNvSpPr txBox="1"/>
          <p:nvPr/>
        </p:nvSpPr>
        <p:spPr>
          <a:xfrm>
            <a:off x="2352993" y="5618163"/>
            <a:ext cx="387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endParaRPr lang="en-US" altLang="zh-CN" sz="2400">
              <a:solidFill>
                <a:srgbClr val="CC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7" grpId="0"/>
      <p:bldP spid="10334" grpId="0"/>
      <p:bldP spid="10335" grpId="0"/>
      <p:bldP spid="10336" grpId="0"/>
      <p:bldP spid="10337" grpId="0"/>
      <p:bldP spid="10338" grpId="0"/>
      <p:bldP spid="10339" grpId="0"/>
      <p:bldP spid="10340" grpId="0"/>
      <p:bldP spid="10341" grpId="0"/>
      <p:bldP spid="10342" grpId="0"/>
      <p:bldP spid="103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文本框 11265"/>
          <p:cNvSpPr txBox="1"/>
          <p:nvPr/>
        </p:nvSpPr>
        <p:spPr>
          <a:xfrm>
            <a:off x="829945" y="593725"/>
            <a:ext cx="105314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、某同学在做研究电流跟电压、电阻关系的实验时，得到下表两组数据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11370" name="表格 11369"/>
          <p:cNvGraphicFramePr>
            <a:graphicFrameLocks noGrp="1"/>
          </p:cNvGraphicFramePr>
          <p:nvPr/>
        </p:nvGraphicFramePr>
        <p:xfrm>
          <a:off x="2209800" y="1371600"/>
          <a:ext cx="2806700" cy="1828800"/>
        </p:xfrm>
        <a:graphic>
          <a:graphicData uri="http://schemas.openxmlformats.org/drawingml/2006/table">
            <a:tbl>
              <a:tblPr/>
              <a:tblGrid>
                <a:gridCol w="986155"/>
                <a:gridCol w="962025"/>
                <a:gridCol w="858520"/>
              </a:tblGrid>
              <a:tr h="457200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电阻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电压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电流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rowSpan="3"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  </a:t>
                      </a:r>
                      <a:endParaRPr lang="en-US" altLang="zh-CN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10 Ω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 2V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0.2A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 vert="horz" wrap="square"/>
                    <a:lstStyle/>
                    <a:p/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 4V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0.4A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 vert="horz" wrap="square"/>
                    <a:lstStyle/>
                    <a:p/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 6V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0.6A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72" name="表格 11371"/>
          <p:cNvGraphicFramePr>
            <a:graphicFrameLocks noGrp="1"/>
          </p:cNvGraphicFramePr>
          <p:nvPr/>
        </p:nvGraphicFramePr>
        <p:xfrm>
          <a:off x="6096000" y="1390650"/>
          <a:ext cx="2952750" cy="1828800"/>
        </p:xfrm>
        <a:graphic>
          <a:graphicData uri="http://schemas.openxmlformats.org/drawingml/2006/table">
            <a:tbl>
              <a:tblPr/>
              <a:tblGrid>
                <a:gridCol w="1054100"/>
                <a:gridCol w="984250"/>
                <a:gridCol w="914400"/>
              </a:tblGrid>
              <a:tr h="457200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电压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电阻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电流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rowSpan="3"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6V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5 Ω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1.2A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 vert="horz" wrap="square"/>
                    <a:lstStyle/>
                    <a:p/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10 Ω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0.6A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 vert="horz" wrap="square"/>
                    <a:lstStyle/>
                    <a:p/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15 Ω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0.3A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43" name="文本框 11342"/>
          <p:cNvSpPr txBox="1"/>
          <p:nvPr/>
        </p:nvSpPr>
        <p:spPr>
          <a:xfrm>
            <a:off x="952500" y="3141980"/>
            <a:ext cx="10661650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①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分析左表数据，可得结论：</a:t>
            </a:r>
            <a:endParaRPr lang="zh-CN" altLang="en-US" sz="2400" u="sng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②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分析右表数据，可得结论：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endParaRPr lang="zh-CN" altLang="en-US" sz="2400" u="sng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350" name="文本框 11349"/>
          <p:cNvSpPr txBox="1"/>
          <p:nvPr/>
        </p:nvSpPr>
        <p:spPr>
          <a:xfrm>
            <a:off x="1774825" y="5876925"/>
            <a:ext cx="88582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</a:rPr>
              <a:t>导体中的</a:t>
            </a:r>
            <a:r>
              <a:rPr lang="zh-CN" altLang="en-US" sz="24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电流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</a:rPr>
              <a:t>，跟导体两端的</a:t>
            </a:r>
            <a:r>
              <a:rPr lang="zh-CN" altLang="en-US" sz="24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电压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</a:rPr>
              <a:t>成正比，跟导体的</a:t>
            </a:r>
            <a:r>
              <a:rPr lang="zh-CN" altLang="en-US" sz="24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电阻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charset="-122"/>
              </a:rPr>
              <a:t>成反比</a:t>
            </a:r>
            <a:endParaRPr lang="zh-CN" altLang="en-US" sz="24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354" name="文本框 11353"/>
          <p:cNvSpPr txBox="1"/>
          <p:nvPr/>
        </p:nvSpPr>
        <p:spPr>
          <a:xfrm>
            <a:off x="952500" y="5374005"/>
            <a:ext cx="97523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③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综合以上结论，可得结论：</a:t>
            </a:r>
            <a:endParaRPr lang="zh-CN" altLang="en-US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371" name="文本框 11370"/>
          <p:cNvSpPr txBox="1"/>
          <p:nvPr/>
        </p:nvSpPr>
        <p:spPr>
          <a:xfrm>
            <a:off x="1847850" y="3716338"/>
            <a:ext cx="88931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在</a:t>
            </a:r>
            <a:r>
              <a:rPr lang="zh-CN" altLang="en-US" sz="240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电阻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不变的情况下，导体上的</a:t>
            </a:r>
            <a:r>
              <a:rPr lang="zh-CN" altLang="en-US" sz="240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电流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跟导体两端的</a:t>
            </a:r>
            <a:r>
              <a:rPr lang="zh-CN" altLang="en-US" sz="240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电压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成正比。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373" name="文本框 11372"/>
          <p:cNvSpPr txBox="1"/>
          <p:nvPr/>
        </p:nvSpPr>
        <p:spPr>
          <a:xfrm>
            <a:off x="1774825" y="4724400"/>
            <a:ext cx="88947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在</a:t>
            </a:r>
            <a:r>
              <a:rPr lang="zh-CN" altLang="en-US" sz="24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电压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不变的情况下，导体上的</a:t>
            </a:r>
            <a:r>
              <a:rPr lang="zh-CN" altLang="en-US" sz="24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电流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跟导体的</a:t>
            </a:r>
            <a:r>
              <a:rPr lang="zh-CN" altLang="en-US" sz="240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电阻</a:t>
            </a:r>
            <a:r>
              <a:rPr lang="zh-CN" altLang="en-US" sz="240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charset="-122"/>
              </a:rPr>
              <a:t>成反比。</a:t>
            </a:r>
            <a:endParaRPr lang="zh-CN" altLang="en-US" sz="240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0" grpId="0"/>
      <p:bldP spid="11354" grpId="0"/>
      <p:bldP spid="11371" grpId="0"/>
      <p:bldP spid="113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1926" name="对象 81925"/>
          <p:cNvGraphicFramePr>
            <a:graphicFrameLocks noChangeAspect="1"/>
          </p:cNvGraphicFramePr>
          <p:nvPr/>
        </p:nvGraphicFramePr>
        <p:xfrm>
          <a:off x="756920" y="745490"/>
          <a:ext cx="10288905" cy="46164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r:id="rId2" imgW="8658225" imgH="3848100" progId="Word.Document.8">
                  <p:embed/>
                </p:oleObj>
              </mc:Choice>
              <mc:Fallback>
                <p:oleObj r:id="rId2" imgW="8658225" imgH="38481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6920" y="745490"/>
                        <a:ext cx="10288905" cy="4616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998855" y="747395"/>
            <a:ext cx="3837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欧姆定律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498475" y="1692275"/>
            <a:ext cx="1138047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内容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：导体中的电流，跟导体两端的电压成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，跟导体的电阻成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公式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，单位是伏特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(V)</a:t>
            </a:r>
            <a:r>
              <a:rPr lang="en-US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，单位是欧姆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(Ω)</a:t>
            </a:r>
            <a:r>
              <a:rPr lang="en-US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，单位是安培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(A)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变形公式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：电阻</a:t>
            </a:r>
            <a:r>
              <a:rPr lang="en-US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电压</a:t>
            </a:r>
            <a:r>
              <a:rPr lang="en-US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适用条件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：欧姆定律只适用于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；如只接有电热丝、白炽灯的电路．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
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79565" y="1801495"/>
            <a:ext cx="8788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正比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72675" y="1801495"/>
            <a:ext cx="10407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反比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7" name="对象 6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2403475" y="2155190"/>
          <a:ext cx="373380" cy="66929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2" imgW="190500" imgH="393700" progId="Equation.DSMT4">
                  <p:embed/>
                </p:oleObj>
              </mc:Choice>
              <mc:Fallback>
                <p:oleObj r:id="rId2" imgW="1905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03475" y="2155190"/>
                        <a:ext cx="373380" cy="669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217670" y="2371090"/>
            <a:ext cx="25736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导体两端的电压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97940" y="2936240"/>
            <a:ext cx="17773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导体的电阻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20165" y="3465830"/>
            <a:ext cx="23387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通过导体的电流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11" name="对象 10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3945255" y="3796030"/>
          <a:ext cx="368935" cy="6604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4" imgW="190500" imgH="393700" progId="Equation.DSMT4">
                  <p:embed/>
                </p:oleObj>
              </mc:Choice>
              <mc:Fallback>
                <p:oleObj r:id="rId4" imgW="1905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5255" y="3796030"/>
                        <a:ext cx="36893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991360" y="4572635"/>
            <a:ext cx="5822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IR</a:t>
            </a:r>
            <a:endParaRPr lang="en-US" altLang="en-US" sz="2400" b="0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36795" y="5091430"/>
            <a:ext cx="18376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纯电阻电路</a:t>
            </a:r>
            <a:endParaRPr lang="zh-CN" altLang="en-US" sz="240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2948" name="对象 82947"/>
          <p:cNvGraphicFramePr>
            <a:graphicFrameLocks noChangeAspect="1"/>
          </p:cNvGraphicFramePr>
          <p:nvPr/>
        </p:nvGraphicFramePr>
        <p:xfrm>
          <a:off x="374650" y="761365"/>
          <a:ext cx="11304270" cy="573468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r:id="rId2" imgW="8588375" imgH="4671060" progId="Word.Document.8">
                  <p:embed/>
                </p:oleObj>
              </mc:Choice>
              <mc:Fallback>
                <p:oleObj r:id="rId2" imgW="8588375" imgH="46710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4650" y="761365"/>
                        <a:ext cx="11304270" cy="57346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对象 82948"/>
          <p:cNvGraphicFramePr>
            <a:graphicFrameLocks noChangeAspect="1"/>
          </p:cNvGraphicFramePr>
          <p:nvPr/>
        </p:nvGraphicFramePr>
        <p:xfrm>
          <a:off x="716280" y="1557020"/>
          <a:ext cx="3339465" cy="4889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r:id="rId4" imgW="2940685" imgH="403225" progId="Word.Document.8">
                  <p:embed/>
                </p:oleObj>
              </mc:Choice>
              <mc:Fallback>
                <p:oleObj r:id="rId4" imgW="2940685" imgH="403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280" y="1557020"/>
                        <a:ext cx="3339465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0" name="对象 82949"/>
          <p:cNvGraphicFramePr>
            <a:graphicFrameLocks noChangeAspect="1"/>
          </p:cNvGraphicFramePr>
          <p:nvPr/>
        </p:nvGraphicFramePr>
        <p:xfrm>
          <a:off x="10033000" y="2507615"/>
          <a:ext cx="865505" cy="4889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r:id="rId6" imgW="730885" imgH="405130" progId="Word.Document.8">
                  <p:embed/>
                </p:oleObj>
              </mc:Choice>
              <mc:Fallback>
                <p:oleObj r:id="rId6" imgW="730885" imgH="40513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33000" y="2507615"/>
                        <a:ext cx="865505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1" name="对象 82950"/>
          <p:cNvGraphicFramePr>
            <a:graphicFrameLocks noChangeAspect="1"/>
          </p:cNvGraphicFramePr>
          <p:nvPr/>
        </p:nvGraphicFramePr>
        <p:xfrm>
          <a:off x="1849755" y="3848100"/>
          <a:ext cx="1016000" cy="5175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r:id="rId8" imgW="648335" imgH="407035" progId="Word.Document.8">
                  <p:embed/>
                </p:oleObj>
              </mc:Choice>
              <mc:Fallback>
                <p:oleObj r:id="rId8" imgW="648335" imgH="40703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49755" y="3848100"/>
                        <a:ext cx="1016000" cy="517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2" name="对象 82951"/>
          <p:cNvGraphicFramePr>
            <a:graphicFrameLocks noChangeAspect="1"/>
          </p:cNvGraphicFramePr>
          <p:nvPr/>
        </p:nvGraphicFramePr>
        <p:xfrm>
          <a:off x="7643495" y="4213860"/>
          <a:ext cx="3423920" cy="51054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r:id="rId10" imgW="3248025" imgH="348615" progId="Word.Document.8">
                  <p:embed/>
                </p:oleObj>
              </mc:Choice>
              <mc:Fallback>
                <p:oleObj r:id="rId10" imgW="3248025" imgH="34861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43495" y="4213860"/>
                        <a:ext cx="3423920" cy="5105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3" name="对象 82952"/>
          <p:cNvGraphicFramePr>
            <a:graphicFrameLocks noChangeAspect="1"/>
          </p:cNvGraphicFramePr>
          <p:nvPr/>
        </p:nvGraphicFramePr>
        <p:xfrm>
          <a:off x="9104630" y="4724400"/>
          <a:ext cx="1793875" cy="56959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r:id="rId12" imgW="1675130" imgH="346075" progId="Word.Document.8">
                  <p:embed/>
                </p:oleObj>
              </mc:Choice>
              <mc:Fallback>
                <p:oleObj r:id="rId12" imgW="1675130" imgH="34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104630" y="4724400"/>
                        <a:ext cx="1793875" cy="5695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95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12141200" y="10693400"/>
            <a:ext cx="317500" cy="2413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05485" y="692150"/>
          <a:ext cx="11012170" cy="310959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文档" r:id="rId2" imgW="5043170" imgH="1426210" progId="Word.Document.12">
                  <p:embed/>
                </p:oleObj>
              </mc:Choice>
              <mc:Fallback>
                <p:oleObj name="文档" r:id="rId2" imgW="5043170" imgH="14262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5485" y="692150"/>
                        <a:ext cx="11012170" cy="31095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880127" y="3343975"/>
          <a:ext cx="8096250" cy="21780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文档" r:id="rId4" imgW="3838575" imgH="1035685" progId="Word.Document.12">
                  <p:embed/>
                </p:oleObj>
              </mc:Choice>
              <mc:Fallback>
                <p:oleObj name="文档" r:id="rId4" imgW="3838575" imgH="1035685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80127" y="3343975"/>
                        <a:ext cx="8096250" cy="2178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631008" y="921873"/>
            <a:ext cx="10929257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下列四个图像中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能正确描述电阻一定时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通过导体的电流与它两端电压关系的是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endParaRPr lang="en-US" altLang="zh-CN" sz="240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819910" y="2322994"/>
          <a:ext cx="8128000" cy="335612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文档" r:id="rId2" imgW="3839210" imgH="1586230" progId="">
                  <p:embed/>
                </p:oleObj>
              </mc:Choice>
              <mc:Fallback>
                <p:oleObj name="文档" r:id="rId2" imgW="3839210" imgH="158623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19910" y="2322994"/>
                        <a:ext cx="8128000" cy="3356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745740" y="1650365"/>
            <a:ext cx="578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A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183005" y="718820"/>
            <a:ext cx="7510780" cy="2722880"/>
            <a:chOff x="3058" y="4166"/>
            <a:chExt cx="8612" cy="3067"/>
          </a:xfrm>
        </p:grpSpPr>
        <p:pic>
          <p:nvPicPr>
            <p:cNvPr id="2" name="图片 1" descr="图片1"/>
            <p:cNvPicPr>
              <a:picLocks noChangeAspect="1"/>
            </p:cNvPicPr>
            <p:nvPr/>
          </p:nvPicPr>
          <p:blipFill>
            <a:blip r:embed="rId2"/>
            <a:srcRect t="16362" r="33836"/>
            <a:stretch>
              <a:fillRect/>
            </a:stretch>
          </p:blipFill>
          <p:spPr>
            <a:xfrm>
              <a:off x="3197" y="4166"/>
              <a:ext cx="8473" cy="306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058" y="4166"/>
              <a:ext cx="530" cy="5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800"/>
                <a:t>2</a:t>
              </a:r>
              <a:r>
                <a:rPr lang="zh-CN" altLang="en-US"/>
                <a:t>、</a:t>
              </a:r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693785" y="718820"/>
            <a:ext cx="733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D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1182370" y="4090670"/>
            <a:ext cx="9937115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某电阻两端的电压为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通过的电流为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则两端的电压为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通过的电流为</a:t>
            </a:r>
            <a:r>
              <a:rPr lang="zh-CN" altLang="zh-CN" sz="2800" i="1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  　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该电阻两端电压为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其阻值为</a:t>
            </a:r>
            <a:r>
              <a:rPr lang="zh-CN" altLang="zh-CN" sz="2800" i="1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  　</a:t>
            </a:r>
            <a:r>
              <a:rPr lang="en-US" altLang="zh-C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</a:t>
            </a:r>
            <a:endParaRPr lang="en-US" altLang="zh-CN" sz="280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69485" y="4650105"/>
            <a:ext cx="747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1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77060" y="5210175"/>
            <a:ext cx="747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5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14095" y="1189355"/>
          <a:ext cx="9865995" cy="566864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name="文档" r:id="rId2" imgW="3948430" imgH="2583180" progId="">
                  <p:embed/>
                </p:oleObj>
              </mc:Choice>
              <mc:Fallback>
                <p:oleObj name="文档" r:id="rId2" imgW="3948430" imgH="258318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14095" y="1189355"/>
                        <a:ext cx="9865995" cy="56686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014095" y="436880"/>
            <a:ext cx="5827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电阻的串联和并联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>
            <a:spLocks noChangeAspect="1"/>
          </p:cNvSpPr>
          <p:nvPr/>
        </p:nvSpPr>
        <p:spPr>
          <a:xfrm>
            <a:off x="475433" y="659162"/>
            <a:ext cx="10918371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,R</a:t>
            </a:r>
            <a:r>
              <a:rPr lang="en-US" altLang="zh-CN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,R</a:t>
            </a:r>
            <a:r>
              <a:rPr lang="en-US" altLang="zh-CN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断开时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电压表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的读数是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闭合时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电流表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的读数是</a:t>
            </a:r>
            <a:r>
              <a:rPr lang="zh-CN" altLang="zh-CN" sz="2400" i="1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    　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2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870710" y="1688019"/>
          <a:ext cx="8128000" cy="160744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文档" r:id="rId2" imgW="3839210" imgH="760730" progId="">
                  <p:embed/>
                </p:oleObj>
              </mc:Choice>
              <mc:Fallback>
                <p:oleObj name="文档" r:id="rId2" imgW="3839210" imgH="76073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70710" y="1688019"/>
                        <a:ext cx="8128000" cy="16074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005455" y="1227455"/>
            <a:ext cx="705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1.5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475615" y="3295015"/>
            <a:ext cx="10777220" cy="142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两个电子元件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串联后接入电路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流过元件的电流与其两端电压关系如图所示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当流过元件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的电流为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两端的总电压为</a:t>
            </a:r>
            <a:r>
              <a:rPr lang="zh-CN" altLang="zh-CN" sz="2400" i="1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   　</a:t>
            </a:r>
            <a:r>
              <a:rPr lang="en-US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此时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的电阻之比为</a:t>
            </a:r>
            <a:r>
              <a:rPr lang="zh-CN" altLang="zh-CN" sz="2400" i="1" u="sng">
                <a:solidFill>
                  <a:srgbClr val="FF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      　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2200">
              <a:solidFill>
                <a:srgbClr val="000000"/>
              </a:solidFill>
              <a:effectLst/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870710" y="4486780"/>
          <a:ext cx="8128000" cy="237080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文档" r:id="rId4" imgW="3839210" imgH="1120140" progId="">
                  <p:embed/>
                </p:oleObj>
              </mc:Choice>
              <mc:Fallback>
                <p:oleObj name="文档" r:id="rId4" imgW="3839210" imgH="112014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70710" y="4486780"/>
                        <a:ext cx="8128000" cy="23708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239760" y="3775075"/>
            <a:ext cx="677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4.5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70710" y="4235450"/>
            <a:ext cx="1496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4</a:t>
            </a:r>
            <a:r>
              <a:rPr lang="zh-CN" altLang="en-US" sz="2400">
                <a:solidFill>
                  <a:srgbClr val="FF0000"/>
                </a:solidFill>
              </a:rPr>
              <a:t>：</a:t>
            </a:r>
            <a:r>
              <a:rPr lang="en-US" altLang="zh-CN" sz="2400">
                <a:solidFill>
                  <a:srgbClr val="FF0000"/>
                </a:solidFill>
              </a:rPr>
              <a:t>5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spect="1"/>
          </p:cNvSpPr>
          <p:nvPr/>
        </p:nvSpPr>
        <p:spPr>
          <a:xfrm>
            <a:off x="587375" y="1581150"/>
            <a:ext cx="11256010" cy="452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、动态电路分析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滑动变阻器引起的动态电路分析思路</a:t>
            </a:r>
            <a:endParaRPr lang="zh-CN" altLang="zh-CN" sz="2400" b="1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正确判断电路各元件的连接方式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弄清电表测量对象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判断滑动变阻器电阻变化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运用欧姆定律及串并联电路电流、电压规律分析各变量的变化情况</a:t>
            </a:r>
            <a:endParaRPr lang="zh-CN" altLang="zh-CN" sz="2400" b="1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传感器阻值变化引起的电表示数变化</a:t>
            </a:r>
            <a:endParaRPr lang="zh-CN" altLang="zh-CN" sz="2400" b="1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解决此类问题时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先弄清传感器电阻随非电学量变化而变化的特点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再将其视为滑动变阻器来分析</a:t>
            </a:r>
            <a:r>
              <a:rPr lang="zh-CN" altLang="zh-CN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400" b="1" smtClean="0">
              <a:solidFill>
                <a:srgbClr val="000000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开关通断引起的动态电路分析</a:t>
            </a:r>
            <a:endParaRPr lang="zh-CN" altLang="zh-CN" sz="2400" b="1">
              <a:solidFill>
                <a:srgbClr val="000000"/>
              </a:solidFill>
              <a:latin typeface="NEU-BZ-S92" panose="02020503000000020003" pitchFamily="18" charset="-122"/>
              <a:ea typeface="NEU-BZ-S92" panose="02020503000000020003" pitchFamily="18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分析并画出开关通断前后的两个等效电路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→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判断两个电路的连接方式及各电表所测对象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→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列出题中要对比的量的关系式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→</a:t>
            </a:r>
            <a:r>
              <a:rPr lang="zh-CN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+mn-ea"/>
              </a:rPr>
              <a:t>判断相关物理量的变化。</a:t>
            </a:r>
            <a:endParaRPr lang="zh-CN" altLang="zh-CN" sz="2400" b="1">
              <a:solidFill>
                <a:srgbClr val="000000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0245" y="662940"/>
            <a:ext cx="5827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考点</a:t>
            </a:r>
            <a:r>
              <a:rPr lang="en-US" altLang="zh-CN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 </a:t>
            </a:r>
            <a:r>
              <a:rPr lang="zh-CN" altLang="en-US" sz="3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欧姆定律的应用</a:t>
            </a:r>
            <a:endParaRPr lang="zh-CN" altLang="en-US" sz="3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>
            <a:spLocks noChangeAspect="1"/>
          </p:cNvSpPr>
          <p:nvPr/>
        </p:nvSpPr>
        <p:spPr>
          <a:xfrm>
            <a:off x="531314" y="763188"/>
            <a:ext cx="10940142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188085"/>
                <a:tab pos="2163445"/>
                <a:tab pos="3142615"/>
                <a:tab pos="4190365"/>
              </a:tabLst>
            </a:pPr>
            <a:r>
              <a:rPr lang="zh-CN" altLang="zh-CN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电源电压保持不变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当滑动变阻器的滑片向右滑动时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下列说法正确的是</a:t>
            </a:r>
            <a:r>
              <a:rPr lang="zh-CN" altLang="zh-CN" sz="2400">
                <a:solidFill>
                  <a:srgbClr val="000000"/>
                </a:solidFill>
                <a:latin typeface="NEU-BZ-S92" panose="02020503000000020003" pitchFamily="18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zh-CN" altLang="zh-CN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endParaRPr lang="en-US" altLang="zh-CN" sz="2400">
              <a:solidFill>
                <a:srgbClr val="000000"/>
              </a:solidFill>
              <a:effectLst/>
              <a:latin typeface="Times New Roman" panose="02020603050405020304" pitchFamily="18" charset="0"/>
              <a:ea typeface="NEU-BZ-S92" panose="02020503000000020003" pitchFamily="18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032000" y="1789304"/>
          <a:ext cx="8128000" cy="21757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文档" r:id="rId2" imgW="3839210" imgH="1028700" progId="">
                  <p:embed/>
                </p:oleObj>
              </mc:Choice>
              <mc:Fallback>
                <p:oleObj name="文档" r:id="rId2" imgW="3839210" imgH="10287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32000" y="1789304"/>
                        <a:ext cx="8128000" cy="217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420495" y="4063365"/>
          <a:ext cx="8627745" cy="242062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name="文档" r:id="rId4" imgW="3839210" imgH="1077595" progId="">
                  <p:embed/>
                </p:oleObj>
              </mc:Choice>
              <mc:Fallback>
                <p:oleObj name="文档" r:id="rId4" imgW="3839210" imgH="107759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20495" y="4063365"/>
                        <a:ext cx="8627745" cy="2420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638425" y="1438910"/>
            <a:ext cx="50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C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custom2020508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空白演示"/>
  <p:tag name="KSO_WM_UNIT_SHOW_EDIT_AREA_INDICATION" val="1"/>
  <p:tag name="KSO_WM_UNIT_TYPE" val="a"/>
  <p:tag name="KSO_WM_UNIT_VALUE" val="28"/>
</p:tagLst>
</file>

<file path=ppt/tags/tag6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custom20205081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输入您的封面副标题"/>
  <p:tag name="KSO_WM_UNIT_SHOW_EDIT_AREA_INDICATION" val="1"/>
  <p:tag name="KSO_WM_UNIT_TYPE" val="b"/>
  <p:tag name="KSO_WM_UNIT_VALUE" val="111"/>
</p:tagLst>
</file>

<file path=ppt/tags/tag65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微软雅黑</vt:lpstr>
      <vt:lpstr>Wingdings</vt:lpstr>
      <vt:lpstr>黑体</vt:lpstr>
      <vt:lpstr>Times New Roman</vt:lpstr>
      <vt:lpstr>宋体</vt:lpstr>
      <vt:lpstr>NEU-BZ-S92</vt:lpstr>
      <vt:lpstr>仿宋</vt:lpstr>
      <vt:lpstr>Office 主题​​</vt:lpstr>
      <vt:lpstr>第三讲  欧姆定律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2021-01-22T17:33:58Z</cp:lastPrinted>
  <dcterms:created xsi:type="dcterms:W3CDTF">2021-01-22T17:33:58Z</dcterms:created>
  <dcterms:modified xsi:type="dcterms:W3CDTF">2021-01-22T09:33:59Z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