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31"/>
  </p:handoutMasterIdLst>
  <p:sldIdLst>
    <p:sldId id="450" r:id="rId5"/>
    <p:sldId id="679" r:id="rId6"/>
    <p:sldId id="620" r:id="rId8"/>
    <p:sldId id="621" r:id="rId9"/>
    <p:sldId id="622" r:id="rId10"/>
    <p:sldId id="623" r:id="rId11"/>
    <p:sldId id="624" r:id="rId12"/>
    <p:sldId id="648" r:id="rId13"/>
    <p:sldId id="404" r:id="rId14"/>
    <p:sldId id="711" r:id="rId15"/>
    <p:sldId id="425" r:id="rId16"/>
    <p:sldId id="660" r:id="rId17"/>
    <p:sldId id="655" r:id="rId18"/>
    <p:sldId id="656" r:id="rId19"/>
    <p:sldId id="657" r:id="rId20"/>
    <p:sldId id="658" r:id="rId21"/>
    <p:sldId id="659" r:id="rId22"/>
    <p:sldId id="685" r:id="rId23"/>
    <p:sldId id="663" r:id="rId24"/>
    <p:sldId id="664" r:id="rId25"/>
    <p:sldId id="665" r:id="rId26"/>
    <p:sldId id="688" r:id="rId27"/>
    <p:sldId id="669" r:id="rId28"/>
    <p:sldId id="686" r:id="rId29"/>
    <p:sldId id="68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矩形 15">
            <a:hlinkClick r:id="" action="ppaction://noaction"/>
          </p:cNvPr>
          <p:cNvSpPr/>
          <p:nvPr userDrawn="1"/>
        </p:nvSpPr>
        <p:spPr>
          <a:xfrm>
            <a:off x="520096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  摩擦力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1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7.xml"/><Relationship Id="rId11" Type="http://schemas.openxmlformats.org/officeDocument/2006/relationships/slide" Target="slide9.xml"/><Relationship Id="rId10" Type="http://schemas.openxmlformats.org/officeDocument/2006/relationships/slide" Target="slide19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1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9.xml"/><Relationship Id="rId2" Type="http://schemas.openxmlformats.org/officeDocument/2006/relationships/image" Target="../media/image4.tiff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tiff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tif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slide" Target="slide9.xml"/><Relationship Id="rId1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493192" y="485141"/>
            <a:ext cx="717640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摩擦力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8745" y="2016125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48745" y="3949065"/>
            <a:ext cx="6904355" cy="828040"/>
            <a:chOff x="4509" y="5746"/>
            <a:chExt cx="10873" cy="1304"/>
          </a:xfrm>
        </p:grpSpPr>
        <p:grpSp>
          <p:nvGrpSpPr>
            <p:cNvPr id="3081" name="组合 4"/>
            <p:cNvGrpSpPr/>
            <p:nvPr userDrawn="1"/>
          </p:nvGrpSpPr>
          <p:grpSpPr>
            <a:xfrm>
              <a:off x="4509" y="5746"/>
              <a:ext cx="10873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>
              <a:hlinkClick r:id="rId7" action="ppaction://hlinksldjump"/>
            </p:cNvPr>
            <p:cNvSpPr txBox="1"/>
            <p:nvPr/>
          </p:nvSpPr>
          <p:spPr>
            <a:xfrm>
              <a:off x="7051" y="5911"/>
              <a:ext cx="77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48745" y="5268595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8">
            <a:hlinkClick r:id="rId4" action="ppaction://hlinksldjump"/>
          </p:cNvPr>
          <p:cNvSpPr txBox="1"/>
          <p:nvPr/>
        </p:nvSpPr>
        <p:spPr>
          <a:xfrm>
            <a:off x="3877470" y="3116580"/>
            <a:ext cx="2572385" cy="553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78">
            <a:hlinkClick r:id="rId11" action="ppaction://hlinksldjump"/>
          </p:cNvPr>
          <p:cNvSpPr txBox="1"/>
          <p:nvPr/>
        </p:nvSpPr>
        <p:spPr>
          <a:xfrm>
            <a:off x="6591460" y="3101975"/>
            <a:ext cx="2572385" cy="553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7280" y="2254886"/>
            <a:ext cx="10151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)滑动摩擦力的大小跟接触面的粗糙程度有关，接触面越粗糙，滑动摩擦力越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三、滚动摩擦力：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一个物体在另一个物体表面上滚动时受到的摩擦力。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注：其他条件相同时，变滑动摩擦为滚动摩擦可以减小摩擦。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7610" y="2882238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204059" y="5268857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72980" y="1889247"/>
            <a:ext cx="9070975" cy="547687"/>
            <a:chOff x="1532" y="2975"/>
            <a:chExt cx="14285" cy="862"/>
          </a:xfrm>
        </p:grpSpPr>
        <p:grpSp>
          <p:nvGrpSpPr>
            <p:cNvPr id="28674" name="组合 80901"/>
            <p:cNvGrpSpPr/>
            <p:nvPr/>
          </p:nvGrpSpPr>
          <p:grpSpPr>
            <a:xfrm>
              <a:off x="1732" y="2975"/>
              <a:ext cx="14085" cy="862"/>
              <a:chOff x="473" y="933"/>
              <a:chExt cx="5634" cy="345"/>
            </a:xfrm>
          </p:grpSpPr>
          <p:sp>
            <p:nvSpPr>
              <p:cNvPr id="28677" name="文本框 80904"/>
              <p:cNvSpPr txBox="1"/>
              <p:nvPr/>
            </p:nvSpPr>
            <p:spPr>
              <a:xfrm>
                <a:off x="473" y="933"/>
                <a:ext cx="79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Calibri" panose="020F0502020204030204" charset="0"/>
                    <a:ea typeface="黑体" panose="02010609060101010101" pitchFamily="49" charset="-122"/>
                  </a:rPr>
                  <a:t>实验 </a:t>
                </a:r>
                <a:endParaRPr lang="zh-CN" altLang="en-US" sz="2800" b="1" dirty="0">
                  <a:solidFill>
                    <a:prstClr val="black"/>
                  </a:solidFill>
                  <a:latin typeface="Calibri" panose="020F050202020403020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678" name="文本框 80905"/>
              <p:cNvSpPr txBox="1"/>
              <p:nvPr/>
            </p:nvSpPr>
            <p:spPr>
              <a:xfrm>
                <a:off x="1345" y="949"/>
                <a:ext cx="476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探究影响滑动摩擦力大小的因素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2013.37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2" y="3015"/>
              <a:ext cx="1936" cy="81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29" y="3015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54555" y="956310"/>
            <a:ext cx="7909560" cy="645795"/>
            <a:chOff x="3297" y="1732"/>
            <a:chExt cx="12456" cy="1017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实验突破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231900" y="2468880"/>
            <a:ext cx="101136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实验猜想与验证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在“探究滑动摩擦力的大小与哪些因素有关”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的实验中，同学们已有的猜想和理由分别是：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猜想一：滑动摩擦力大小与压力大小有关。理由是：拖动教室中较重的讲台比较轻的课桌感觉费力；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猜想二：滑动摩擦力大小与接触面的粗糙程度有关。理由是：穿上鞋底有花纹的鞋走路时不容易滑倒；</a:t>
            </a:r>
            <a:endParaRPr lang="zh-CN" altLang="en-US" sz="2400"/>
          </a:p>
        </p:txBody>
      </p:sp>
      <p:grpSp>
        <p:nvGrpSpPr>
          <p:cNvPr id="10" name="组合 9"/>
          <p:cNvGrpSpPr/>
          <p:nvPr/>
        </p:nvGrpSpPr>
        <p:grpSpPr>
          <a:xfrm>
            <a:off x="9492615" y="1924123"/>
            <a:ext cx="1863090" cy="1621790"/>
            <a:chOff x="11092" y="5329"/>
            <a:chExt cx="2934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7" name="流程图: 终止 6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5" name="椭圆 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2" name="流程图: 摘录 1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715645" y="801567"/>
            <a:ext cx="108407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)请你自己提出一个不同于以上的猜想三：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你猜想的依据是：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)要验证猜想，需要先测量滑动摩擦力，操作如下：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用弹簧测力计拉着木块在水平长木板上做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运动，如图所示，这样，由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知识可知，读出弹簧测力计所示的拉力就可以得到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之间的滑动摩擦力。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)改变压力大小或接触面的粗糙程度，比较两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次测得的滑动摩擦力大小，若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，则有关，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，则无关。(选填“≠”或“＝”)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1930" y="897890"/>
            <a:ext cx="4613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滑动摩擦力大小与运动速度有关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3029" y="1292166"/>
            <a:ext cx="107392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汽车运动速度大时不容易刹车，所以可猜想滑动摩擦力的大小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与速度有关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答案合理即可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9365" y="3110865"/>
            <a:ext cx="1706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6335" y="3656330"/>
            <a:ext cx="1720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92346" y="3656498"/>
            <a:ext cx="2272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长木板和木块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72075" y="5261610"/>
            <a:ext cx="961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4207" y="5879316"/>
            <a:ext cx="530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4688205"/>
            <a:ext cx="3200400" cy="890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83624" y="5879267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688975" y="1218703"/>
            <a:ext cx="108407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在“研究滑动摩擦力大小的影响因素”实验中，某实验小组设计了如图所示的实验装置。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6666" y="5704447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76450" y="3221990"/>
            <a:ext cx="8301990" cy="2191385"/>
            <a:chOff x="2472" y="4675"/>
            <a:chExt cx="13074" cy="34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72" y="4680"/>
              <a:ext cx="8532" cy="344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6" y="4675"/>
              <a:ext cx="4031" cy="329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782320" y="1233593"/>
            <a:ext cx="108407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)拉动物块前，应将弹簧测力计沿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方向放置，然后进行调零；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)实验时，用弹簧测力计拉着物块沿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方向做匀速直线运动，这样做的目的是使滑动摩擦力的大小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弹簧测力计的示数，从弹簧测力计中直接读出的是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)如图甲，小明同学拉着物块沿水平面向右做匀速直线运动时，弹簧测力计的示数如图甲所示，则物块与长木板之间的摩擦力为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两图可知，滑动摩擦力大小与接触面的粗糙程度有关；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)比较乙、丙两图可以得出的结论是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2765" y="134027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水平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4093" y="18758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水平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8414" y="241056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等于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8601" y="2990788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+mn-ea"/>
              </a:rPr>
              <a:t>弹簧测力计对木块的拉力大小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3037" y="4071857"/>
            <a:ext cx="563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2425" y="46180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甲，乙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7559" y="5174431"/>
            <a:ext cx="5184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+mn-ea"/>
              </a:rPr>
              <a:t>滑动摩擦力大小与压力的大小有关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8476" y="1637309"/>
            <a:ext cx="10488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)此实验探究过程主要采用了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进行探究(选填“控制变量法”或“等效替代法”)；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)在实验操作中小明发现，弹簧测力计不沿水平方向拉动时，也可使物块在长木板上沿水平方向做匀速直线运动，此过程中，物块处于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(选填“平衡”或“非平衡”)状态；弹簧测力计对物块的拉力和物块受到的滑动摩擦力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(选填“是”或“不是”)一对平衡力，理由是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74431" y="335334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平衡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7042" y="445323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不是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87106" y="4335474"/>
            <a:ext cx="1069541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                                                         两力不在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          同一条直线上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80876" y="171350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控制变量法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90793" y="916124"/>
            <a:ext cx="10840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评估与改进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)小贝在上述实验中观察到弹簧测力计的示数很不稳定，和同学小风交流后一起对实验装置进行了改进：将弹簧测力计一端固定，另一端钩住物块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物块下面是长木板，实验时拉着长木板沿水平地面向右运动，如图丁所示。这样改进的好处是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8792" y="5866639"/>
            <a:ext cx="13175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r>
              <a:rPr lang="zh-CN" alt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480" y="4163695"/>
            <a:ext cx="5473700" cy="14776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20961" y="319972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不需要匀速拉动长木板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675640" y="1478882"/>
            <a:ext cx="108407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同组的小红同学认为滑动摩擦力的大小可能跟接触面的面积有关，于是她在上述甲图实验的基础上，将物块沿竖直方向切成两部分继续进行实验，测得的滑动摩擦力变小，由此验证自己的猜想正确。得出结论：滑动摩擦力的大小随接触面面积的减小而减小。你认为她探究过程中存在的问题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，改进方法是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)探究滑动摩擦力与压力的关系，实验中得到了下表所示的实验数据。请根据表格中的数据归纳出滑动摩擦力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的关系式：</a:t>
            </a:r>
            <a:r>
              <a:rPr lang="zh-CN" altLang="en-US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55" y="3108960"/>
            <a:ext cx="110356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                                                    没有控制压力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  不变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9395" y="375933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将截掉的部分叠放在物块上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0579" y="4878717"/>
            <a:ext cx="749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99153" y="1032411"/>
          <a:ext cx="8821085" cy="5187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25"/>
                <a:gridCol w="1470212"/>
                <a:gridCol w="1470212"/>
                <a:gridCol w="1470212"/>
                <a:gridCol w="1470212"/>
                <a:gridCol w="1470212"/>
              </a:tblGrid>
              <a:tr h="11328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2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2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接触面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2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物重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20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弹簧测力计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</a:t>
                      </a:r>
                      <a:r>
                        <a:rPr lang="en-US" altLang="zh-CN" sz="2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滑动摩擦力</a:t>
                      </a:r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0.8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0.8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1.2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583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木板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2.0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2.0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116173" y="236949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增大、减小摩擦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(必考)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14256" y="3226625"/>
            <a:ext cx="10766018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分)下列实例中，为了增大摩擦的是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旱冰鞋下装有滚轮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足球守门员戴有防滑手套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冰壶底面打磨得很光滑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给车轴加润滑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6213" y="3369874"/>
            <a:ext cx="4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32025" y="1185545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36270" y="2778125"/>
          <a:ext cx="11019155" cy="189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5905"/>
                <a:gridCol w="6968490"/>
                <a:gridCol w="1219200"/>
                <a:gridCol w="130556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499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影响滑动摩擦力大小的因素及摩擦在实际中的意义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10489" y="1814690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770" y="1135520"/>
            <a:ext cx="10203276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(北京真题组合)下列实例中，目的是为了减小摩擦的是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；为了增大摩擦的是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。(填字母)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)骑自行车的人刹车时用力捏闸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)运动鞋的底部制有凹凸不平的花纹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)用起瓶器夹紧瓶盖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)机械表保养时上油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)用橡胶制作自行车的闸皮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)自行车轴承中装有滚珠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)自行车脚蹬上刻有纹线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20468" y="1255535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798" y="1776160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ABCEG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535" y="2150110"/>
            <a:ext cx="1064069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分)某同学为了测出木块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在水平桌面上运动的过程中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所受滑动摩擦力的大小，采用了如图所示的实验装置。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)他用弹簧测力计水平拉动木块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，应使木块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沿水平桌面做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直线运动。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35196" y="50103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5030" y="1576070"/>
            <a:ext cx="9576435" cy="598170"/>
            <a:chOff x="1282" y="5653"/>
            <a:chExt cx="15081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618" y="5735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滑动摩擦力的大小的相关实验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2013.37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2019.28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302287" y="4656690"/>
            <a:ext cx="1031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b="0" dirty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380" y="3556635"/>
            <a:ext cx="4523105" cy="990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5310" y="2908935"/>
            <a:ext cx="4764405" cy="104203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H="1">
            <a:off x="5739765" y="3413760"/>
            <a:ext cx="3175" cy="9017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796019" y="417699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739765" y="2506980"/>
            <a:ext cx="3175" cy="8801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833953" y="2149268"/>
            <a:ext cx="577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4598670" y="3397250"/>
            <a:ext cx="1130935" cy="6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5742940" y="3383280"/>
            <a:ext cx="1026160" cy="38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402239" y="2915304"/>
            <a:ext cx="360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94145" y="2758494"/>
            <a:ext cx="577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2835" y="4600575"/>
            <a:ext cx="1034351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作用在两物体的接触面上，所以摩擦力的大小无法直接测量，可借助于平衡力的条件，将摩擦力的大小转化成测力计示数的大小进行测量，测量时必须要保证物体做匀速直线运动；根据二力平衡条件，弹簧测力计的示数大小等于木块所受到的摩擦力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0460" y="861695"/>
            <a:ext cx="100844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)请你画出(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)中木块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的受力示意图，并分析说明这种运动状态下，弹簧测力计的示数能表示木块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所受滑动摩擦力大小的依据。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17" grpId="0"/>
      <p:bldP spid="17" grpId="1"/>
      <p:bldP spid="18" grpId="0"/>
      <p:bldP spid="18" grpId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9600" y="1672407"/>
            <a:ext cx="8094391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通州区一模)小明用如图所示实验装置研究“滑动摩擦力的大小与接触面积有无关系”。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)下面是他的主要实验步骤，请你把步骤补充完整。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①将一端装有定滑轮的平直长木板固定在水平桌面上，如图所示组装器材。将材质相同，底面积是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cm</a:t>
            </a:r>
            <a:r>
              <a:rPr lang="en-US" altLang="zh-CN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的正方体木块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叠放在底面积是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cm</a:t>
            </a:r>
            <a:r>
              <a:rPr lang="en-US" altLang="zh-CN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的正方体木块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上，调整定滑轮支架的倾斜角度，将正方体木块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相连的细线绷直后与长木板表面平行，并在表格中记入木块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和木块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的底面积。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84222" y="5057076"/>
            <a:ext cx="1115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741" y="2633233"/>
            <a:ext cx="2920659" cy="20908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2280" y="1050552"/>
            <a:ext cx="2370455" cy="525145"/>
            <a:chOff x="12542" y="4361"/>
            <a:chExt cx="3733" cy="827"/>
          </a:xfrm>
        </p:grpSpPr>
        <p:pic>
          <p:nvPicPr>
            <p:cNvPr id="6" name="图片 5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7" name="文本框 69"/>
            <p:cNvSpPr txBox="1"/>
            <p:nvPr/>
          </p:nvSpPr>
          <p:spPr>
            <a:xfrm>
              <a:off x="12611" y="4412"/>
              <a:ext cx="3595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 dirty="0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5354" y="1549252"/>
            <a:ext cx="998668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②将细线的另一端与调好的弹簧测力计相连，沿着竖直向上的方向缓慢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(选填“匀速”或“加速”)拉弹簧测力计，在向上拉动的过程中读出测力计示数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，并记入表格。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③再将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，调整定滑轮支架的倾斜角度，将正方体木块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)相连的细线绷直后与长木板表面平行，仿照步骤②读出弹簧测力计的示数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，并记录。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④根据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算出两次的滑动摩擦力的值，记入表格。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2506" y="220559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4565" y="3304520"/>
            <a:ext cx="3382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叠放在木块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0392" y="386912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3264" y="1602485"/>
            <a:ext cx="976543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)小明研究该问题应该控制的变量是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)下面是小明的实验数据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从实验数据中可以得到的结论是：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66224" y="3188335"/>
          <a:ext cx="477901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310"/>
                <a:gridCol w="1593725"/>
                <a:gridCol w="1593725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altLang="zh-CN" sz="2400" b="0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f/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000350" y="4965317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滑动摩擦力与接触面积大小无关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5814" y="1689191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材料、粗糙程度及压力　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0690" y="1451072"/>
            <a:ext cx="10075545" cy="691515"/>
            <a:chOff x="1676" y="1521"/>
            <a:chExt cx="15867" cy="1089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32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521"/>
              <a:ext cx="3434" cy="10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87564" y="4015295"/>
            <a:ext cx="255143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1097280" y="4409440"/>
            <a:ext cx="1008126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命题点：增大减小摩擦力的方法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如图所示，我们经常会看到自行车把手上会有花纹，这是通过增大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的方法来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摩擦的；如图所示，刹车的时候用力捏闸，是通过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的方法来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摩擦力的。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6745" y="5268414"/>
            <a:ext cx="23164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接触面粗糙程度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6541" y="5301201"/>
            <a:ext cx="7924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134" y="2256336"/>
            <a:ext cx="2322291" cy="1739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15" y="2308553"/>
            <a:ext cx="2322291" cy="168747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53039" y="3957320"/>
            <a:ext cx="5899402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8.3-5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甲(类似)；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P46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4088" y="5806160"/>
            <a:ext cx="14020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增加压力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97216" y="5783419"/>
            <a:ext cx="7924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5062" name="组合 61"/>
          <p:cNvGrpSpPr/>
          <p:nvPr/>
        </p:nvGrpSpPr>
        <p:grpSpPr>
          <a:xfrm>
            <a:off x="3159284" y="795109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387391" y="3240603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805180" y="4129405"/>
            <a:ext cx="109054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命题点：增大减小摩擦力的方法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如图所示，给车轴加润滑油是通过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的方法来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摩擦力的；轴承中加滚珠是通过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的方法来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摩擦力的。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4621" y="477994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减小接触面粗糙程度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50142" y="4779948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减小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55" y="1264369"/>
            <a:ext cx="7783894" cy="169333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26736" y="3159045"/>
            <a:ext cx="47658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P46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53288" y="5329561"/>
            <a:ext cx="2087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变滑动为滚动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76327" y="5331442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减小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25569" y="4737735"/>
            <a:ext cx="2695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P46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523105" y="2430780"/>
            <a:ext cx="703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命题点：增大减小摩擦力的方法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如图所示，古人在搬运货物的时候会加垫枕木，这是通过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的方法来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摩擦力的。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5322" y="3603240"/>
            <a:ext cx="2418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变滑动为滚动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00086" y="36004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59" y="2741557"/>
            <a:ext cx="3484370" cy="16796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69872" y="4641099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8.3-4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095115" y="2364105"/>
            <a:ext cx="73298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命题点：增大减小摩擦力的方法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人正常跑步时，鞋底与地面的摩擦是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(选填“静摩擦”或“滑动摩擦”)，仔细观察鞋底的表面有凹凸不平的花纹，这是采用的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方法来增大摩擦力的。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55485" y="297286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静摩擦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02295" y="4093210"/>
            <a:ext cx="3079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增大接触面粗糙程度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09" y="1891838"/>
            <a:ext cx="2498521" cy="271135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4231" y="4479174"/>
            <a:ext cx="33650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8.3-5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P43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7-34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494530" y="2202180"/>
            <a:ext cx="70351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命题点：摩擦力大小的影响因素、力的作用效果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在冰壶运动中，为了使冰壶滑的更远，运动员通过摩擦冰面，使冰熔化产生一层水膜，这是通过减小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来减小摩擦的；运动的冰壶终会慢慢的停下来，是因为摩擦力改变了冰壶的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0585" y="3926925"/>
            <a:ext cx="261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接触面粗糙程度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1370" y="5029602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运动状态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05" y="2025250"/>
            <a:ext cx="3104042" cy="23069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001770" y="3086735"/>
            <a:ext cx="2647950" cy="108204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摩擦</a:t>
            </a: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60780" y="3766820"/>
            <a:ext cx="3996055" cy="586105"/>
            <a:chOff x="1828" y="5932"/>
            <a:chExt cx="6293" cy="923"/>
          </a:xfrm>
        </p:grpSpPr>
        <p:sp>
          <p:nvSpPr>
            <p:cNvPr id="115" name="MMConnector"/>
            <p:cNvSpPr/>
            <p:nvPr/>
          </p:nvSpPr>
          <p:spPr>
            <a:xfrm>
              <a:off x="6307" y="6053"/>
              <a:ext cx="1814" cy="358"/>
            </a:xfrm>
            <a:custGeom>
              <a:avLst/>
              <a:gdLst/>
              <a:ahLst/>
              <a:cxnLst/>
              <a:rect l="0" t="0" r="0" b="0"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1828" y="5932"/>
              <a:ext cx="2591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滚动摩擦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46835" y="2588895"/>
            <a:ext cx="3676650" cy="1268095"/>
            <a:chOff x="2121" y="2809"/>
            <a:chExt cx="5790" cy="1997"/>
          </a:xfrm>
        </p:grpSpPr>
        <p:sp>
          <p:nvSpPr>
            <p:cNvPr id="117" name="MMConnector"/>
            <p:cNvSpPr/>
            <p:nvPr/>
          </p:nvSpPr>
          <p:spPr>
            <a:xfrm>
              <a:off x="6040" y="3899"/>
              <a:ext cx="1871" cy="907"/>
            </a:xfrm>
            <a:custGeom>
              <a:avLst/>
              <a:gdLst/>
              <a:ahLst/>
              <a:cxnLst/>
              <a:rect l="0" t="0" r="0" b="0"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2121" y="2809"/>
              <a:ext cx="2299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静摩擦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82430" y="2577465"/>
            <a:ext cx="756920" cy="1004570"/>
            <a:chOff x="16058" y="1587"/>
            <a:chExt cx="1192" cy="1582"/>
          </a:xfrm>
        </p:grpSpPr>
        <p:sp>
          <p:nvSpPr>
            <p:cNvPr id="171" name="MMConnector"/>
            <p:cNvSpPr/>
            <p:nvPr/>
          </p:nvSpPr>
          <p:spPr>
            <a:xfrm>
              <a:off x="16058" y="2489"/>
              <a:ext cx="592" cy="680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6354" y="1587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82430" y="3009900"/>
            <a:ext cx="756920" cy="371475"/>
            <a:chOff x="16058" y="2268"/>
            <a:chExt cx="1192" cy="585"/>
          </a:xfrm>
        </p:grpSpPr>
        <p:sp>
          <p:nvSpPr>
            <p:cNvPr id="173" name="MMConnector"/>
            <p:cNvSpPr/>
            <p:nvPr/>
          </p:nvSpPr>
          <p:spPr>
            <a:xfrm>
              <a:off x="16058" y="2829"/>
              <a:ext cx="592" cy="24"/>
            </a:xfrm>
            <a:custGeom>
              <a:avLst/>
              <a:gdLst/>
              <a:ahLst/>
              <a:cxnLst/>
              <a:rect l="0" t="0" r="0" b="0"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354" y="2268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10675" y="3441700"/>
            <a:ext cx="1121410" cy="572770"/>
            <a:chOff x="15945" y="2948"/>
            <a:chExt cx="1766" cy="902"/>
          </a:xfrm>
        </p:grpSpPr>
        <p:sp>
          <p:nvSpPr>
            <p:cNvPr id="175" name="MMConnector"/>
            <p:cNvSpPr/>
            <p:nvPr/>
          </p:nvSpPr>
          <p:spPr>
            <a:xfrm>
              <a:off x="15945" y="3170"/>
              <a:ext cx="592" cy="680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41" y="2948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67095" y="3049905"/>
            <a:ext cx="3061335" cy="585470"/>
            <a:chOff x="9397" y="4803"/>
            <a:chExt cx="4821" cy="922"/>
          </a:xfrm>
        </p:grpSpPr>
        <p:sp>
          <p:nvSpPr>
            <p:cNvPr id="102" name="MainTopic"/>
            <p:cNvSpPr/>
            <p:nvPr/>
          </p:nvSpPr>
          <p:spPr>
            <a:xfrm>
              <a:off x="11590" y="4803"/>
              <a:ext cx="2628" cy="923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滑动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" name="MMConnector"/>
            <p:cNvSpPr/>
            <p:nvPr/>
          </p:nvSpPr>
          <p:spPr>
            <a:xfrm flipH="1" flipV="1">
              <a:off x="9397" y="5176"/>
              <a:ext cx="1077" cy="381"/>
            </a:xfrm>
            <a:custGeom>
              <a:avLst/>
              <a:gdLst/>
              <a:ahLst/>
              <a:cxnLst/>
              <a:rect l="0" t="0" r="0" b="0"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9020" y="1983741"/>
            <a:ext cx="101517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一、静摩擦力：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相互接触、相对静止的两个物体之间的摩擦力。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二、滑动摩擦力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滑动摩擦力：一个物体在另一个物体表面上滑动时受到的摩擦力。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方向：总是跟物体相对运动的方向相反。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影响因素：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)滑动摩擦力的大小跟接触面所受的压力有关，接触面所受到的压力越大，滑动摩擦力越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9015" y="5394933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39289" y="556413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98475" y="1139287"/>
            <a:ext cx="10075545" cy="691515"/>
            <a:chOff x="1676" y="1521"/>
            <a:chExt cx="15867" cy="1089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32"/>
              <a:ext cx="15867" cy="898"/>
            </a:xfrm>
            <a:prstGeom prst="rect">
              <a:avLst/>
            </a:prstGeom>
          </p:spPr>
        </p:pic>
        <p:sp>
          <p:nvSpPr>
            <p:cNvPr id="5" name="文本框 78"/>
            <p:cNvSpPr txBox="1"/>
            <p:nvPr/>
          </p:nvSpPr>
          <p:spPr>
            <a:xfrm>
              <a:off x="3660" y="1521"/>
              <a:ext cx="3434" cy="10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4431</Words>
  <Application>WPS 演示</Application>
  <PresentationFormat>宽屏</PresentationFormat>
  <Paragraphs>425</Paragraphs>
  <Slides>25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黑体</vt:lpstr>
      <vt:lpstr>Tahoma</vt:lpstr>
      <vt:lpstr>Times New Roman</vt:lpstr>
      <vt:lpstr>Calibri</vt:lpstr>
      <vt:lpstr>微软雅黑</vt:lpstr>
      <vt:lpstr>方正粗黑宋简体</vt:lpstr>
      <vt:lpstr>Calibri</vt:lpstr>
      <vt:lpstr>楷体_GB2312</vt:lpstr>
      <vt:lpstr>新宋体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100</cp:revision>
  <dcterms:created xsi:type="dcterms:W3CDTF">2019-08-13T03:54:00Z</dcterms:created>
  <dcterms:modified xsi:type="dcterms:W3CDTF">2019-11-15T14:52:23Z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