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1" r:id="rId2"/>
    <p:sldId id="279" r:id="rId3"/>
    <p:sldId id="289" r:id="rId4"/>
    <p:sldId id="284" r:id="rId5"/>
    <p:sldId id="290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85" r:id="rId16"/>
    <p:sldId id="286" r:id="rId17"/>
    <p:sldId id="291" r:id="rId18"/>
    <p:sldId id="307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hyperlink" Target="&#23454;&#39564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756709" y="1947370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第三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物态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变化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3322" y="3029451"/>
            <a:ext cx="570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升华和凝华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3313"/>
          <p:cNvSpPr/>
          <p:nvPr/>
        </p:nvSpPr>
        <p:spPr>
          <a:xfrm>
            <a:off x="1217613" y="1054100"/>
            <a:ext cx="4011612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霜前冷，雪后寒</a:t>
            </a:r>
          </a:p>
        </p:txBody>
      </p:sp>
      <p:pic>
        <p:nvPicPr>
          <p:cNvPr id="13315" name="图片 13314" descr="0e1370bf0d64383118d81f09"/>
          <p:cNvPicPr>
            <a:picLocks noChangeAspect="1"/>
          </p:cNvPicPr>
          <p:nvPr/>
        </p:nvPicPr>
        <p:blipFill>
          <a:blip r:embed="rId4" cstate="print"/>
          <a:srcRect l="13228" t="2496" r="16972"/>
          <a:stretch>
            <a:fillRect/>
          </a:stretch>
        </p:blipFill>
        <p:spPr>
          <a:xfrm>
            <a:off x="4652010" y="1898650"/>
            <a:ext cx="3717925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冰霜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335" y="1873250"/>
            <a:ext cx="3540125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/>
        </p:nvSpPr>
        <p:spPr>
          <a:xfrm>
            <a:off x="986473" y="4371975"/>
            <a:ext cx="7416800" cy="228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霜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是水蒸气遇冷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凝华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而成的，若气温偏高，则无霜生成，因此，“霜前冷”是必然的。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而“雪后寒”是因为雪熔化时需要从空气中吸收大量的热量，导致气温降低，使人觉得寒冷。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/>
          <p:nvPr/>
        </p:nvSpPr>
        <p:spPr>
          <a:xfrm>
            <a:off x="581025" y="1214438"/>
            <a:ext cx="7215188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en-US" altLang="zh-CN" sz="32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物态变化过程中的吸热、放热</a:t>
            </a:r>
          </a:p>
        </p:txBody>
      </p:sp>
      <p:sp>
        <p:nvSpPr>
          <p:cNvPr id="14339" name="TextBox 4"/>
          <p:cNvSpPr txBox="1"/>
          <p:nvPr/>
        </p:nvSpPr>
        <p:spPr>
          <a:xfrm>
            <a:off x="660718" y="2211070"/>
            <a:ext cx="705643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800" b="1" dirty="0">
                <a:latin typeface="Arial" panose="020B0604020202020204" charset="-76"/>
              </a:rPr>
              <a:t>1</a:t>
            </a:r>
            <a:r>
              <a:rPr lang="zh-CN" altLang="en-US" sz="2800" b="1" dirty="0">
                <a:latin typeface="Arial" panose="020B0604020202020204" charset="-76"/>
              </a:rPr>
              <a:t>、物质固态、液态、气态的一般判别方法</a:t>
            </a:r>
          </a:p>
        </p:txBody>
      </p:sp>
      <p:sp>
        <p:nvSpPr>
          <p:cNvPr id="14340" name="TextBox 5"/>
          <p:cNvSpPr txBox="1"/>
          <p:nvPr/>
        </p:nvSpPr>
        <p:spPr>
          <a:xfrm>
            <a:off x="466725" y="3009900"/>
            <a:ext cx="8210550" cy="31076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    一般情况下，温度低于熔点，物质处于固态；温度高于沸点，物质处于气态；如果温度在熔点与沸点之间，物质处于液态；如果温度刚好为熔点，则物质可以是固态，可以是液态，也可以处于固液共存状态；如果温度刚好为沸点，则物质可以是液态，可以是气态，也可以处于液气共存状态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（特殊：水在任何温度下都会蒸发为水蒸气）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/>
          <p:nvPr/>
        </p:nvSpPr>
        <p:spPr>
          <a:xfrm>
            <a:off x="887730" y="1310005"/>
            <a:ext cx="7211695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600" b="1" dirty="0">
                <a:latin typeface="Arial" panose="020B0604020202020204" charset="-76"/>
              </a:rPr>
              <a:t>2</a:t>
            </a:r>
            <a:r>
              <a:rPr lang="zh-CN" altLang="en-US" sz="3600" b="1" dirty="0">
                <a:latin typeface="Arial" panose="020B0604020202020204" charset="-76"/>
              </a:rPr>
              <a:t>、物态变化过程的吸热与放热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 cstate="print"/>
          <a:srcRect r="2588" b="13940"/>
          <a:stretch>
            <a:fillRect/>
          </a:stretch>
        </p:blipFill>
        <p:spPr>
          <a:xfrm>
            <a:off x="1031875" y="2174875"/>
            <a:ext cx="6977063" cy="372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5"/>
          <p:cNvSpPr txBox="1"/>
          <p:nvPr/>
        </p:nvSpPr>
        <p:spPr>
          <a:xfrm>
            <a:off x="2039938" y="6062663"/>
            <a:ext cx="4370387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charset="-76"/>
              </a:rPr>
              <a:t>某晶体的物态变化过程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/>
          <p:nvPr/>
        </p:nvSpPr>
        <p:spPr>
          <a:xfrm>
            <a:off x="395288" y="2349500"/>
            <a:ext cx="8286750" cy="1938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Arial" panose="020B0604020202020204" charset="-76"/>
              </a:rPr>
              <a:t>物态变化过程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charset="-76"/>
              </a:rPr>
              <a:t>吸热</a:t>
            </a:r>
            <a:r>
              <a:rPr lang="zh-CN" altLang="en-US" sz="2400" b="1" dirty="0">
                <a:solidFill>
                  <a:srgbClr val="7030A0"/>
                </a:solidFill>
                <a:latin typeface="Arial" panose="020B0604020202020204" charset="-76"/>
              </a:rPr>
              <a:t>的有：熔化、汽化（沸腾与蒸发）、升华。</a:t>
            </a:r>
            <a:endParaRPr lang="en-US" altLang="x-none" sz="2400" b="1" dirty="0">
              <a:solidFill>
                <a:srgbClr val="7030A0"/>
              </a:solidFill>
              <a:latin typeface="Arial" panose="020B0604020202020204" charset="-76"/>
            </a:endParaRPr>
          </a:p>
          <a:p>
            <a:endParaRPr lang="en-US" altLang="x-none" sz="2400" b="1" dirty="0">
              <a:solidFill>
                <a:srgbClr val="7030A0"/>
              </a:solidFill>
              <a:latin typeface="Arial" panose="020B0604020202020204" charset="-76"/>
            </a:endParaRPr>
          </a:p>
          <a:p>
            <a:endParaRPr lang="zh-CN" altLang="en-US" sz="2400" dirty="0">
              <a:solidFill>
                <a:srgbClr val="7030A0"/>
              </a:solidFill>
              <a:latin typeface="Arial" panose="020B0604020202020204" charset="-76"/>
            </a:endParaRPr>
          </a:p>
          <a:p>
            <a:r>
              <a:rPr lang="zh-CN" altLang="en-US" sz="2400" b="1" dirty="0">
                <a:solidFill>
                  <a:srgbClr val="7030A0"/>
                </a:solidFill>
                <a:latin typeface="Arial" panose="020B0604020202020204" charset="-76"/>
              </a:rPr>
              <a:t>物态变化过程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charset="-76"/>
              </a:rPr>
              <a:t>放热</a:t>
            </a:r>
            <a:r>
              <a:rPr lang="zh-CN" altLang="en-US" sz="2400" b="1" dirty="0">
                <a:solidFill>
                  <a:srgbClr val="7030A0"/>
                </a:solidFill>
                <a:latin typeface="Arial" panose="020B0604020202020204" charset="-76"/>
              </a:rPr>
              <a:t>的有：凝固、液化、凝华。</a:t>
            </a:r>
            <a:endParaRPr lang="zh-CN" altLang="en-US" sz="2400" dirty="0">
              <a:solidFill>
                <a:srgbClr val="7030A0"/>
              </a:solidFill>
              <a:latin typeface="Arial" panose="020B0604020202020204" charset="-76"/>
            </a:endParaRPr>
          </a:p>
          <a:p>
            <a:endParaRPr lang="zh-CN" altLang="en-US" sz="2400" dirty="0">
              <a:solidFill>
                <a:srgbClr val="7030A0"/>
              </a:solidFill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 cstate="print"/>
          <a:srcRect l="2596" r="36781" b="9573"/>
          <a:stretch>
            <a:fillRect/>
          </a:stretch>
        </p:blipFill>
        <p:spPr>
          <a:xfrm>
            <a:off x="3728085" y="2462848"/>
            <a:ext cx="4932363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775335" y="2318385"/>
            <a:ext cx="2714625" cy="3992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左图为某晶体的熔化与凝固过程，讨论</a:t>
            </a:r>
            <a:r>
              <a:rPr lang="en-US" altLang="x-none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AB</a:t>
            </a:r>
            <a:r>
              <a:rPr lang="zh-CN" altLang="en-US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、</a:t>
            </a:r>
            <a:r>
              <a:rPr lang="en-US" altLang="x-none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BC</a:t>
            </a:r>
            <a:r>
              <a:rPr lang="zh-CN" altLang="en-US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、</a:t>
            </a:r>
            <a:r>
              <a:rPr lang="en-US" altLang="x-none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CD</a:t>
            </a:r>
            <a:r>
              <a:rPr lang="zh-CN" altLang="en-US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、</a:t>
            </a:r>
            <a:r>
              <a:rPr lang="en-US" altLang="x-none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DE</a:t>
            </a:r>
            <a:r>
              <a:rPr lang="zh-CN" altLang="en-US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、</a:t>
            </a:r>
            <a:r>
              <a:rPr lang="en-US" altLang="x-none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EF</a:t>
            </a:r>
            <a:r>
              <a:rPr lang="zh-CN" altLang="en-US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、</a:t>
            </a:r>
            <a:r>
              <a:rPr lang="en-US" altLang="x-none" sz="3200" b="1" i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FG</a:t>
            </a:r>
            <a:r>
              <a:rPr lang="zh-CN" altLang="en-US" sz="3200" b="1" dirty="0">
                <a:solidFill>
                  <a:srgbClr val="33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各段的含义，以及该晶体的熔点与凝固点</a:t>
            </a:r>
            <a:endParaRPr lang="zh-CN" altLang="en-US" sz="3200" b="1" dirty="0">
              <a:solidFill>
                <a:srgbClr val="33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2" name="WordArt 6"/>
          <p:cNvSpPr>
            <a:spLocks noTextEdit="1"/>
          </p:cNvSpPr>
          <p:nvPr/>
        </p:nvSpPr>
        <p:spPr>
          <a:xfrm>
            <a:off x="2791460" y="132461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10000"/>
          </a:bodyPr>
          <a:lstStyle/>
          <a:p>
            <a:pPr algn="ctr"/>
            <a:r>
              <a:rPr lang="zh-CN" altLang="en-US" sz="48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交流与讨论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1506" name="文本框 21505"/>
          <p:cNvSpPr txBox="1"/>
          <p:nvPr/>
        </p:nvSpPr>
        <p:spPr>
          <a:xfrm>
            <a:off x="539115" y="1268413"/>
            <a:ext cx="8216900" cy="30441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342900" indent="-342900" algn="l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升华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物质直接从固态变为气态叫升华。升华吸热。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升华现象：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樟脑球变小、冰冻衣服干了、灯泡的灯丝变细了</a:t>
            </a:r>
          </a:p>
          <a:p>
            <a:pPr marL="342900" indent="-342900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凝华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物质直接从气态变为固态叫凝华。凝华放热。</a:t>
            </a:r>
            <a:r>
              <a:rPr lang="zh-CN" altLang="en-US" sz="2400" b="1">
                <a:latin typeface="宋体" panose="02010600030101010101" pitchFamily="2" charset="-122"/>
              </a:rPr>
              <a:t>  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凝华现象：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霜的形成、窗玻璃上的冰花、雾淞的形成、灯泡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变黑了。</a:t>
            </a:r>
          </a:p>
        </p:txBody>
      </p:sp>
      <p:sp>
        <p:nvSpPr>
          <p:cNvPr id="21508" name="Line 2"/>
          <p:cNvSpPr/>
          <p:nvPr/>
        </p:nvSpPr>
        <p:spPr>
          <a:xfrm rot="-7512449" flipH="1">
            <a:off x="3958590" y="5046663"/>
            <a:ext cx="2160588" cy="73025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1509" name="Line 3"/>
          <p:cNvSpPr/>
          <p:nvPr/>
        </p:nvSpPr>
        <p:spPr>
          <a:xfrm rot="-3474989" flipH="1">
            <a:off x="2086928" y="4905375"/>
            <a:ext cx="2159000" cy="6985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triangle" w="med" len="med"/>
            <a:tailEnd type="none" w="med" len="med"/>
          </a:ln>
        </p:spPr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49416">
            <a:off x="4069715" y="4965700"/>
            <a:ext cx="143827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001483">
            <a:off x="1996440" y="4562475"/>
            <a:ext cx="1584325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6328" y="5661025"/>
            <a:ext cx="1362075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8243" y="3683000"/>
            <a:ext cx="84772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97125" y="5945505"/>
            <a:ext cx="8001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453" y="6019800"/>
            <a:ext cx="809625" cy="42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6" name="Line 10"/>
          <p:cNvSpPr/>
          <p:nvPr/>
        </p:nvSpPr>
        <p:spPr>
          <a:xfrm>
            <a:off x="3275965" y="6092825"/>
            <a:ext cx="2376488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7" name="Line 11"/>
          <p:cNvSpPr/>
          <p:nvPr/>
        </p:nvSpPr>
        <p:spPr>
          <a:xfrm rot="-3474989" flipH="1">
            <a:off x="2374265" y="5048250"/>
            <a:ext cx="2016125" cy="730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8" name="Line 12"/>
          <p:cNvSpPr/>
          <p:nvPr/>
        </p:nvSpPr>
        <p:spPr>
          <a:xfrm rot="-7512449" flipH="1">
            <a:off x="4103053" y="4976813"/>
            <a:ext cx="2447925" cy="698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Line 13"/>
          <p:cNvSpPr/>
          <p:nvPr/>
        </p:nvSpPr>
        <p:spPr>
          <a:xfrm>
            <a:off x="3275965" y="6308725"/>
            <a:ext cx="23764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</p:sp>
      <p:pic>
        <p:nvPicPr>
          <p:cNvPr id="21520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6328" y="6380163"/>
            <a:ext cx="1333500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118981">
            <a:off x="5022215" y="4705350"/>
            <a:ext cx="132397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7956523">
            <a:off x="2963228" y="4964113"/>
            <a:ext cx="1362075" cy="304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8434" name="Text Box 5"/>
          <p:cNvSpPr txBox="1"/>
          <p:nvPr/>
        </p:nvSpPr>
        <p:spPr>
          <a:xfrm>
            <a:off x="504825" y="2042478"/>
            <a:ext cx="813435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charset="-76"/>
              </a:rPr>
              <a:t>1.夏天，小明为了解渴，去买一支冰棒。售货员从冰柜里拿出冰棒，小明发觉硬梆梆的冰棒上沾着白花花的“粉”；一剥去包装纸，冰棒上就冒“白雾”；他把这支冰棒放进茶杯里，不一会，茶杯外壁会出“汗”。你能帮助解释这些现象吗？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/>
          <p:nvPr/>
        </p:nvSpPr>
        <p:spPr>
          <a:xfrm>
            <a:off x="467678" y="1445260"/>
            <a:ext cx="8208962" cy="4359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【分析】</a:t>
            </a:r>
            <a:r>
              <a:rPr lang="en-US" altLang="x-none" sz="2800" b="1" dirty="0">
                <a:solidFill>
                  <a:srgbClr val="000000"/>
                </a:solidFill>
                <a:latin typeface="Arial" panose="020B0604020202020204" charset="-76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一支硬梆梆的冰棒刚从冰柜里取出，小明看到的白花花的“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粉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”就是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霜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，它是冰柜中的水蒸气在冰棒上遇冷</a:t>
            </a:r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charset="-76"/>
              </a:rPr>
              <a:t>凝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charset="-76"/>
              </a:rPr>
              <a:t>华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产生的；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   一剥去纸，冰棒会冒“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烟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”，这里的烟实质上是大量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charset="-76"/>
              </a:rPr>
              <a:t>小水滴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组成的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charset="-76"/>
              </a:rPr>
              <a:t>雾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，它是冰棒周围的空气中水蒸气遇冷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液化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而成的；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    把冰棒放在茶杯里，不一会儿，茶杯外壁会出“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汗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”，这实质上是大量小水珠，它是杯周围的水蒸气遇到被冰棒冷却了的茶杯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液化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charset="-76"/>
              </a:rPr>
              <a:t>而成。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922020" y="1156335"/>
            <a:ext cx="7416800" cy="5029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2.下列现象中，属于凝华的是（    ）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A.冬天人在室外呼出的“白气”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B.放在敞开的瓶子中的水，过一段时间会变少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C.放在衣橱里的樟脑丸慢慢的变小，最终消失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D.寒冷的冬天窗户玻璃出现的冰花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3.日光灯管用久后，两端会变黑，这是灯丝钨发生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了（    ）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A.升华的结果	  B.先升华后凝华的结果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C.凝华的结果        D.先凝华后升华的结果</a:t>
            </a:r>
          </a:p>
        </p:txBody>
      </p:sp>
      <p:sp>
        <p:nvSpPr>
          <p:cNvPr id="20483" name="文本框 20482"/>
          <p:cNvSpPr txBox="1"/>
          <p:nvPr/>
        </p:nvSpPr>
        <p:spPr>
          <a:xfrm>
            <a:off x="5386070" y="1229360"/>
            <a:ext cx="457200" cy="512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D</a:t>
            </a:r>
          </a:p>
        </p:txBody>
      </p:sp>
      <p:sp>
        <p:nvSpPr>
          <p:cNvPr id="20484" name="文本框 20483"/>
          <p:cNvSpPr txBox="1"/>
          <p:nvPr/>
        </p:nvSpPr>
        <p:spPr>
          <a:xfrm>
            <a:off x="1714183" y="4540885"/>
            <a:ext cx="457200" cy="512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123" name="Picture 8" descr="c:\users\ADMINI~1\appdata\roaming\360se6\USERDA~1\Temp\200805~1.JPG"/>
          <p:cNvPicPr>
            <a:picLocks noChangeAspect="1"/>
          </p:cNvPicPr>
          <p:nvPr/>
        </p:nvPicPr>
        <p:blipFill>
          <a:blip r:embed="rId5" cstate="print"/>
          <a:srcRect b="18893"/>
          <a:stretch>
            <a:fillRect/>
          </a:stretch>
        </p:blipFill>
        <p:spPr>
          <a:xfrm>
            <a:off x="374333" y="2011680"/>
            <a:ext cx="3849687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0" descr="c:\users\ADMINI~1\appdata\roaming\360se6\USERDA~1\Temp\142632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3920" y="2083118"/>
            <a:ext cx="3651250" cy="2930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/>
          <p:nvPr/>
        </p:nvSpPr>
        <p:spPr>
          <a:xfrm>
            <a:off x="3997325" y="1196975"/>
            <a:ext cx="1657350" cy="1473200"/>
          </a:xfrm>
          <a:prstGeom prst="ellipse">
            <a:avLst/>
          </a:prstGeom>
          <a:gradFill rotWithShape="0">
            <a:gsLst>
              <a:gs pos="0">
                <a:srgbClr val="FFCCCC">
                  <a:alpha val="100000"/>
                </a:srgbClr>
              </a:gs>
              <a:gs pos="50000">
                <a:schemeClr val="bg1">
                  <a:alpha val="100000"/>
                </a:schemeClr>
              </a:gs>
              <a:gs pos="100000">
                <a:srgbClr val="FFCCCC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 dirty="0">
                <a:latin typeface="Times New Roman" panose="02020603050405020304" pitchFamily="2" charset="0"/>
              </a:rPr>
              <a:t>气态</a:t>
            </a:r>
          </a:p>
        </p:txBody>
      </p:sp>
      <p:sp>
        <p:nvSpPr>
          <p:cNvPr id="6147" name="Oval 3"/>
          <p:cNvSpPr/>
          <p:nvPr/>
        </p:nvSpPr>
        <p:spPr>
          <a:xfrm>
            <a:off x="1044575" y="4221163"/>
            <a:ext cx="1511300" cy="1439862"/>
          </a:xfrm>
          <a:prstGeom prst="ellipse">
            <a:avLst/>
          </a:prstGeom>
          <a:gradFill rotWithShape="0">
            <a:gsLst>
              <a:gs pos="0">
                <a:srgbClr val="FFCCCC">
                  <a:alpha val="100000"/>
                </a:srgbClr>
              </a:gs>
              <a:gs pos="50000">
                <a:schemeClr val="bg1">
                  <a:alpha val="100000"/>
                </a:schemeClr>
              </a:gs>
              <a:gs pos="100000">
                <a:srgbClr val="FFCCCC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 dirty="0">
                <a:latin typeface="Times New Roman" panose="02020603050405020304" pitchFamily="2" charset="0"/>
              </a:rPr>
              <a:t>固态</a:t>
            </a:r>
          </a:p>
        </p:txBody>
      </p:sp>
      <p:sp>
        <p:nvSpPr>
          <p:cNvPr id="6148" name="Oval 4"/>
          <p:cNvSpPr/>
          <p:nvPr/>
        </p:nvSpPr>
        <p:spPr>
          <a:xfrm>
            <a:off x="6588125" y="4510088"/>
            <a:ext cx="1512888" cy="1295400"/>
          </a:xfrm>
          <a:prstGeom prst="ellipse">
            <a:avLst/>
          </a:prstGeom>
          <a:gradFill rotWithShape="0">
            <a:gsLst>
              <a:gs pos="0">
                <a:srgbClr val="FFCCCC">
                  <a:alpha val="100000"/>
                </a:srgbClr>
              </a:gs>
              <a:gs pos="50000">
                <a:schemeClr val="bg1">
                  <a:alpha val="100000"/>
                </a:schemeClr>
              </a:gs>
              <a:gs pos="100000">
                <a:srgbClr val="FFCCCC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 dirty="0">
                <a:latin typeface="Times New Roman" panose="02020603050405020304" pitchFamily="2" charset="0"/>
              </a:rPr>
              <a:t>液</a:t>
            </a:r>
            <a:r>
              <a:rPr lang="zh-CN" altLang="en-US" sz="4000" b="1" dirty="0">
                <a:latin typeface="Arial" panose="020B0604020202020204" charset="-76"/>
              </a:rPr>
              <a:t>态</a:t>
            </a:r>
          </a:p>
        </p:txBody>
      </p:sp>
      <p:sp>
        <p:nvSpPr>
          <p:cNvPr id="6149" name="Line 5"/>
          <p:cNvSpPr/>
          <p:nvPr/>
        </p:nvSpPr>
        <p:spPr>
          <a:xfrm>
            <a:off x="2771775" y="5302250"/>
            <a:ext cx="3744913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0" name="Line 6"/>
          <p:cNvSpPr/>
          <p:nvPr/>
        </p:nvSpPr>
        <p:spPr>
          <a:xfrm flipH="1">
            <a:off x="2771775" y="4941888"/>
            <a:ext cx="3744913" cy="158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1" name="Line 7"/>
          <p:cNvSpPr/>
          <p:nvPr/>
        </p:nvSpPr>
        <p:spPr>
          <a:xfrm flipV="1">
            <a:off x="2413000" y="2565400"/>
            <a:ext cx="1800225" cy="18002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2" name="Line 8"/>
          <p:cNvSpPr/>
          <p:nvPr/>
        </p:nvSpPr>
        <p:spPr>
          <a:xfrm flipH="1">
            <a:off x="1981200" y="2205038"/>
            <a:ext cx="1941513" cy="20161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3" name="Line 9"/>
          <p:cNvSpPr/>
          <p:nvPr/>
        </p:nvSpPr>
        <p:spPr>
          <a:xfrm flipH="1" flipV="1">
            <a:off x="5437188" y="2565400"/>
            <a:ext cx="1655762" cy="18732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4" name="Line 10"/>
          <p:cNvSpPr/>
          <p:nvPr/>
        </p:nvSpPr>
        <p:spPr>
          <a:xfrm>
            <a:off x="5797550" y="2422525"/>
            <a:ext cx="1800225" cy="20161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5" name="Text Box 13"/>
          <p:cNvSpPr txBox="1"/>
          <p:nvPr/>
        </p:nvSpPr>
        <p:spPr>
          <a:xfrm>
            <a:off x="3635375" y="4292600"/>
            <a:ext cx="1011238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凝固</a:t>
            </a:r>
          </a:p>
        </p:txBody>
      </p:sp>
      <p:sp>
        <p:nvSpPr>
          <p:cNvPr id="6156" name="Text Box 14"/>
          <p:cNvSpPr txBox="1"/>
          <p:nvPr/>
        </p:nvSpPr>
        <p:spPr>
          <a:xfrm>
            <a:off x="3563938" y="5445125"/>
            <a:ext cx="96996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熔化</a:t>
            </a:r>
          </a:p>
        </p:txBody>
      </p:sp>
      <p:sp>
        <p:nvSpPr>
          <p:cNvPr id="6157" name="Text Box 15"/>
          <p:cNvSpPr txBox="1"/>
          <p:nvPr/>
        </p:nvSpPr>
        <p:spPr>
          <a:xfrm rot="19140000">
            <a:off x="6300788" y="2133600"/>
            <a:ext cx="539750" cy="1079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液</a:t>
            </a:r>
          </a:p>
          <a:p>
            <a:r>
              <a:rPr lang="zh-CN" altLang="en-US" sz="2800" b="1" dirty="0">
                <a:latin typeface="Arial" panose="020B0604020202020204" charset="-76"/>
              </a:rPr>
              <a:t>化</a:t>
            </a:r>
          </a:p>
        </p:txBody>
      </p:sp>
      <p:sp>
        <p:nvSpPr>
          <p:cNvPr id="6158" name="Text Box 16"/>
          <p:cNvSpPr txBox="1"/>
          <p:nvPr/>
        </p:nvSpPr>
        <p:spPr>
          <a:xfrm rot="19020000">
            <a:off x="6084888" y="3644900"/>
            <a:ext cx="539750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汽化</a:t>
            </a:r>
          </a:p>
        </p:txBody>
      </p:sp>
      <p:sp>
        <p:nvSpPr>
          <p:cNvPr id="6159" name="Text Box 18"/>
          <p:cNvSpPr txBox="1"/>
          <p:nvPr/>
        </p:nvSpPr>
        <p:spPr>
          <a:xfrm>
            <a:off x="4932363" y="5445125"/>
            <a:ext cx="102076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吸热</a:t>
            </a:r>
          </a:p>
        </p:txBody>
      </p:sp>
      <p:sp>
        <p:nvSpPr>
          <p:cNvPr id="6160" name="Text Box 19"/>
          <p:cNvSpPr txBox="1"/>
          <p:nvPr/>
        </p:nvSpPr>
        <p:spPr>
          <a:xfrm rot="19260000">
            <a:off x="5364163" y="2924175"/>
            <a:ext cx="538162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吸热</a:t>
            </a:r>
          </a:p>
        </p:txBody>
      </p:sp>
      <p:sp>
        <p:nvSpPr>
          <p:cNvPr id="6161" name="Text Box 20"/>
          <p:cNvSpPr txBox="1"/>
          <p:nvPr/>
        </p:nvSpPr>
        <p:spPr>
          <a:xfrm>
            <a:off x="5076825" y="4292600"/>
            <a:ext cx="11557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放热</a:t>
            </a:r>
          </a:p>
        </p:txBody>
      </p:sp>
      <p:sp>
        <p:nvSpPr>
          <p:cNvPr id="6162" name="Text Box 21"/>
          <p:cNvSpPr txBox="1"/>
          <p:nvPr/>
        </p:nvSpPr>
        <p:spPr>
          <a:xfrm rot="2760000">
            <a:off x="6872605" y="3329305"/>
            <a:ext cx="109855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放热</a:t>
            </a:r>
          </a:p>
        </p:txBody>
      </p:sp>
      <p:sp>
        <p:nvSpPr>
          <p:cNvPr id="6163" name="Text Box 24"/>
          <p:cNvSpPr txBox="1"/>
          <p:nvPr/>
        </p:nvSpPr>
        <p:spPr>
          <a:xfrm>
            <a:off x="2555875" y="1989138"/>
            <a:ext cx="663575" cy="1006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latin typeface="Arial" panose="020B0604020202020204" charset="-76"/>
              </a:rPr>
              <a:t>？</a:t>
            </a:r>
          </a:p>
        </p:txBody>
      </p:sp>
      <p:sp>
        <p:nvSpPr>
          <p:cNvPr id="6164" name="Text Box 26"/>
          <p:cNvSpPr txBox="1"/>
          <p:nvPr/>
        </p:nvSpPr>
        <p:spPr>
          <a:xfrm>
            <a:off x="3419475" y="3141663"/>
            <a:ext cx="409575" cy="1004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latin typeface="Arial" panose="020B0604020202020204" charset="-76"/>
              </a:rPr>
              <a:t>？</a:t>
            </a:r>
          </a:p>
        </p:txBody>
      </p:sp>
      <p:sp>
        <p:nvSpPr>
          <p:cNvPr id="6165" name="WordArt 31"/>
          <p:cNvSpPr>
            <a:spLocks noTextEdit="1"/>
          </p:cNvSpPr>
          <p:nvPr/>
        </p:nvSpPr>
        <p:spPr>
          <a:xfrm>
            <a:off x="541020" y="1464945"/>
            <a:ext cx="1871663" cy="936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CCCC">
                        <a:alpha val="100000"/>
                      </a:srgbClr>
                    </a:gs>
                    <a:gs pos="50000">
                      <a:schemeClr val="bg1">
                        <a:alpha val="100000"/>
                      </a:schemeClr>
                    </a:gs>
                    <a:gs pos="100000">
                      <a:srgbClr val="FFCCCC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温故而知新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/>
      <p:bldP spid="6156" grpId="0" bldLvl="0"/>
      <p:bldP spid="6157" grpId="0" bldLvl="0"/>
      <p:bldP spid="6158" grpId="0" bldLvl="0"/>
      <p:bldP spid="6159" grpId="0" bldLvl="0"/>
      <p:bldP spid="6160" grpId="0" bldLvl="0"/>
      <p:bldP spid="6161" grpId="0" bldLvl="0"/>
      <p:bldP spid="6162" grpId="0" bldLvl="0"/>
      <p:bldP spid="6163" grpId="0" bldLvl="0"/>
      <p:bldP spid="616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7170" name="文本框 7169"/>
          <p:cNvSpPr txBox="1"/>
          <p:nvPr/>
        </p:nvSpPr>
        <p:spPr>
          <a:xfrm>
            <a:off x="396875" y="1484313"/>
            <a:ext cx="7991475" cy="10147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升华：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        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物质由固态直接变成气态的过程。</a:t>
            </a:r>
            <a:endParaRPr lang="zh-CN" altLang="en-US" sz="2400">
              <a:solidFill>
                <a:srgbClr val="8E163E"/>
              </a:solidFill>
              <a:latin typeface="Arial" panose="020B0604020202020204" charset="-76"/>
            </a:endParaRPr>
          </a:p>
        </p:txBody>
      </p:sp>
      <p:sp>
        <p:nvSpPr>
          <p:cNvPr id="7171" name="TextBox 7"/>
          <p:cNvSpPr txBox="1"/>
          <p:nvPr/>
        </p:nvSpPr>
        <p:spPr>
          <a:xfrm>
            <a:off x="679450" y="2466975"/>
            <a:ext cx="2927350" cy="584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Arial" panose="020B0604020202020204" charset="-76"/>
              </a:rPr>
              <a:t>迷你实验：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323850" y="3070225"/>
            <a:ext cx="4572000" cy="2308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charset="-76"/>
              </a:rPr>
              <a:t>       把少量的碘放入玻璃容器中，然后微微加热，观察有什么现象发生？你能解释吗？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charset="-76"/>
              </a:rPr>
              <a:t>       停止加热后，继续观察有何现象发生？你能解释吗？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610235" y="5566410"/>
            <a:ext cx="358330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宋体" panose="02010600030101010101" pitchFamily="2" charset="-122"/>
              </a:rPr>
              <a:t>升华是一个吸热过程</a:t>
            </a:r>
          </a:p>
        </p:txBody>
      </p:sp>
      <p:pic>
        <p:nvPicPr>
          <p:cNvPr id="7174" name="图片 7173">
            <a:hlinkClick r:id="rId4" action="ppaction://hlinkfile" tooltip="点击进入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3800" y="2781300"/>
            <a:ext cx="3952875" cy="36734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20070820082753153"/>
          <p:cNvPicPr>
            <a:picLocks noChangeAspect="1"/>
          </p:cNvPicPr>
          <p:nvPr/>
        </p:nvPicPr>
        <p:blipFill>
          <a:blip r:embed="rId4" cstate="print"/>
          <a:srcRect l="67528" t="14195" r="14601" b="74228"/>
          <a:stretch>
            <a:fillRect/>
          </a:stretch>
        </p:blipFill>
        <p:spPr>
          <a:xfrm>
            <a:off x="4693920" y="1967865"/>
            <a:ext cx="3476625" cy="347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20070820082753791"/>
          <p:cNvPicPr>
            <a:picLocks noChangeAspect="1"/>
          </p:cNvPicPr>
          <p:nvPr/>
        </p:nvPicPr>
        <p:blipFill>
          <a:blip r:embed="rId5" cstate="print"/>
          <a:srcRect l="42305" t="47160" r="35402" b="38246"/>
          <a:stretch>
            <a:fillRect/>
          </a:stretch>
        </p:blipFill>
        <p:spPr>
          <a:xfrm>
            <a:off x="820420" y="2183765"/>
            <a:ext cx="3375025" cy="340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8195"/>
          <p:cNvSpPr txBox="1"/>
          <p:nvPr/>
        </p:nvSpPr>
        <p:spPr>
          <a:xfrm>
            <a:off x="820420" y="5695315"/>
            <a:ext cx="35528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冬天结冰的衣服也能变干</a:t>
            </a:r>
          </a:p>
        </p:txBody>
      </p:sp>
      <p:sp>
        <p:nvSpPr>
          <p:cNvPr id="8197" name="文本框 8196"/>
          <p:cNvSpPr txBox="1"/>
          <p:nvPr/>
        </p:nvSpPr>
        <p:spPr>
          <a:xfrm>
            <a:off x="4579620" y="5735003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白炽灯用久了，灯丝会变细</a:t>
            </a:r>
          </a:p>
        </p:txBody>
      </p:sp>
      <p:sp>
        <p:nvSpPr>
          <p:cNvPr id="8198" name="文本框 8197"/>
          <p:cNvSpPr txBox="1"/>
          <p:nvPr/>
        </p:nvSpPr>
        <p:spPr>
          <a:xfrm>
            <a:off x="987425" y="1282700"/>
            <a:ext cx="30416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charset="-76"/>
              </a:rPr>
              <a:t>生活中的升华现象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9217"/>
          <p:cNvGrpSpPr/>
          <p:nvPr/>
        </p:nvGrpSpPr>
        <p:grpSpPr>
          <a:xfrm>
            <a:off x="1075373" y="1904048"/>
            <a:ext cx="6889750" cy="4678362"/>
            <a:chOff x="0" y="0"/>
            <a:chExt cx="4340" cy="2947"/>
          </a:xfrm>
        </p:grpSpPr>
        <p:pic>
          <p:nvPicPr>
            <p:cNvPr id="9219" name="图片 9218" descr="雪的世界"/>
            <p:cNvPicPr>
              <a:picLocks noChangeAspect="1"/>
            </p:cNvPicPr>
            <p:nvPr/>
          </p:nvPicPr>
          <p:blipFill>
            <a:blip r:embed="rId4" cstate="print"/>
            <a:srcRect b="6917"/>
            <a:stretch>
              <a:fillRect/>
            </a:stretch>
          </p:blipFill>
          <p:spPr>
            <a:xfrm>
              <a:off x="0" y="0"/>
              <a:ext cx="4340" cy="29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文本框 9219"/>
            <p:cNvSpPr txBox="1"/>
            <p:nvPr/>
          </p:nvSpPr>
          <p:spPr>
            <a:xfrm>
              <a:off x="109" y="84"/>
              <a:ext cx="7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Arial" panose="020B0604020202020204" charset="-76"/>
                </a:rPr>
                <a:t>雪</a:t>
              </a:r>
            </a:p>
          </p:txBody>
        </p:sp>
      </p:grpSp>
      <p:sp>
        <p:nvSpPr>
          <p:cNvPr id="9221" name="文本框 9220"/>
          <p:cNvSpPr txBox="1"/>
          <p:nvPr/>
        </p:nvSpPr>
        <p:spPr>
          <a:xfrm>
            <a:off x="842645" y="1131888"/>
            <a:ext cx="7458075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Tahoma" panose="020B0604030504040204" pitchFamily="2" charset="0"/>
              </a:rPr>
              <a:t>雪”是怎样形成的？是由什么状态变成什么状态？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1109980" y="2351723"/>
            <a:ext cx="310197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凝华</a:t>
            </a:r>
          </a:p>
        </p:txBody>
      </p:sp>
      <p:sp>
        <p:nvSpPr>
          <p:cNvPr id="10243" name="文本框 10242"/>
          <p:cNvSpPr txBox="1"/>
          <p:nvPr/>
        </p:nvSpPr>
        <p:spPr>
          <a:xfrm>
            <a:off x="605155" y="3143885"/>
            <a:ext cx="7416800" cy="1187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charset="-76"/>
              </a:rPr>
              <a:t>           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凝华：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物质由气态直接变成固态的过程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           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</a:rPr>
              <a:t>凝华时放热</a:t>
            </a:r>
          </a:p>
        </p:txBody>
      </p:sp>
      <p:pic>
        <p:nvPicPr>
          <p:cNvPr id="10244" name="图片 10243" descr="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" y="5160010"/>
            <a:ext cx="7826375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200811172257268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618" y="1704023"/>
            <a:ext cx="7620000" cy="358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雾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353" y="1438910"/>
            <a:ext cx="7058025" cy="4960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椭圆 11266"/>
          <p:cNvSpPr/>
          <p:nvPr/>
        </p:nvSpPr>
        <p:spPr>
          <a:xfrm>
            <a:off x="1074103" y="2251710"/>
            <a:ext cx="6686550" cy="2433638"/>
          </a:xfrm>
          <a:prstGeom prst="ellipse">
            <a:avLst/>
          </a:prstGeom>
          <a:solidFill>
            <a:schemeClr val="bg1">
              <a:alpha val="100000"/>
            </a:schemeClr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8" name="文本框 11267"/>
          <p:cNvSpPr txBox="1"/>
          <p:nvPr/>
        </p:nvSpPr>
        <p:spPr>
          <a:xfrm>
            <a:off x="1890078" y="2315210"/>
            <a:ext cx="6259512" cy="2282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3366"/>
                </a:solidFill>
                <a:latin typeface="Tahoma" panose="020B0604030504040204" pitchFamily="2" charset="0"/>
                <a:ea typeface="楷体_GB2312" charset="-122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雾凇俗称树挂，是严冬时节出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现在吉林松花江畔十里长堤的自然现象，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与桂林山水、长江三峡、云南石林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    并称为中国四大奇观。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/>
          <p:nvPr/>
        </p:nvSpPr>
        <p:spPr>
          <a:xfrm>
            <a:off x="2052638" y="1353820"/>
            <a:ext cx="3887787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窗玻璃上的冰花</a:t>
            </a:r>
          </a:p>
        </p:txBody>
      </p:sp>
      <p:pic>
        <p:nvPicPr>
          <p:cNvPr id="12291" name="图片 12290" descr="新图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525" y="2434908"/>
            <a:ext cx="1905000" cy="200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2291" descr="新图像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5888" y="2147570"/>
            <a:ext cx="37338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新图像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688" y="2363470"/>
            <a:ext cx="2057400" cy="214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文本框 12293"/>
          <p:cNvSpPr txBox="1"/>
          <p:nvPr/>
        </p:nvSpPr>
        <p:spPr>
          <a:xfrm>
            <a:off x="900113" y="4882833"/>
            <a:ext cx="7416800" cy="1383665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空气中的水蒸气遇到冰冷的玻璃直接凝华成小冰晶而形成的。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847</Words>
  <Application>Microsoft Office PowerPoint</Application>
  <PresentationFormat>全屏显示(4:3)</PresentationFormat>
  <Paragraphs>95</Paragraphs>
  <Slides>18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72</cp:revision>
  <dcterms:created xsi:type="dcterms:W3CDTF">2015-11-16T05:18:00Z</dcterms:created>
  <dcterms:modified xsi:type="dcterms:W3CDTF">2019-08-20T14:22:52Z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