
<file path=[Content_Types].xml><?xml version="1.0" encoding="utf-8"?>
<Types xmlns="http://schemas.openxmlformats.org/package/2006/content-types">
  <Default Extension="jpeg" ContentType="image/jpeg"/>
  <Default Extension="vml" ContentType="application/vnd.openxmlformats-officedocument.vmlDrawing"/>
  <Default Extension="bin" ContentType="application/vnd.openxmlformats-officedocument.oleObject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25"/>
  </p:handoutMasterIdLst>
  <p:sldIdLst>
    <p:sldId id="280" r:id="rId3"/>
    <p:sldId id="296" r:id="rId5"/>
    <p:sldId id="277" r:id="rId6"/>
    <p:sldId id="295" r:id="rId7"/>
    <p:sldId id="294" r:id="rId8"/>
    <p:sldId id="293" r:id="rId9"/>
    <p:sldId id="292" r:id="rId10"/>
    <p:sldId id="290" r:id="rId11"/>
    <p:sldId id="291" r:id="rId12"/>
    <p:sldId id="289" r:id="rId13"/>
    <p:sldId id="288" r:id="rId14"/>
    <p:sldId id="287" r:id="rId15"/>
    <p:sldId id="298" r:id="rId16"/>
    <p:sldId id="286" r:id="rId17"/>
    <p:sldId id="285" r:id="rId18"/>
    <p:sldId id="284" r:id="rId19"/>
    <p:sldId id="283" r:id="rId20"/>
    <p:sldId id="282" r:id="rId21"/>
    <p:sldId id="281" r:id="rId22"/>
    <p:sldId id="297" r:id="rId23"/>
    <p:sldId id="268" r:id="rId24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FBFE"/>
    <a:srgbClr val="57D2E3"/>
    <a:srgbClr val="21B1C5"/>
    <a:srgbClr val="B2F3FC"/>
    <a:srgbClr val="4BCFE1"/>
    <a:srgbClr val="5BADF7"/>
    <a:srgbClr val="6A56A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02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2790" y="36"/>
      </p:cViewPr>
      <p:guideLst/>
    </p:cSldViewPr>
  </p:notesViewPr>
  <p:gridSpacing cx="72006" cy="72006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handoutMaster" Target="handoutMasters/handoutMaster1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1BA0BE3-90A9-4728-A4FA-E3E3DDCFF63C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6124CA67-2A12-4A0C-93B8-9ADF5A5FF6FF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78E1139-82B6-472D-AC7C-2B4387229A27}" type="datetimeFigureOut">
              <a:rPr lang="zh-CN" altLang="en-US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  <a:endParaRPr lang="zh-CN" altLang="en-US" noProof="0" smtClean="0"/>
          </a:p>
          <a:p>
            <a:pPr lvl="1"/>
            <a:r>
              <a:rPr lang="zh-CN" altLang="en-US" noProof="0" smtClean="0"/>
              <a:t>第二级</a:t>
            </a:r>
            <a:endParaRPr lang="zh-CN" altLang="en-US" noProof="0" smtClean="0"/>
          </a:p>
          <a:p>
            <a:pPr lvl="2"/>
            <a:r>
              <a:rPr lang="zh-CN" altLang="en-US" noProof="0" smtClean="0"/>
              <a:t>第三级</a:t>
            </a:r>
            <a:endParaRPr lang="zh-CN" altLang="en-US" noProof="0" smtClean="0"/>
          </a:p>
          <a:p>
            <a:pPr lvl="3"/>
            <a:r>
              <a:rPr lang="zh-CN" altLang="en-US" noProof="0" smtClean="0"/>
              <a:t>第四级</a:t>
            </a:r>
            <a:endParaRPr lang="zh-CN" altLang="en-US" noProof="0" smtClean="0"/>
          </a:p>
          <a:p>
            <a:pPr lvl="4"/>
            <a:r>
              <a:rPr lang="zh-CN" altLang="en-US" noProof="0" smtClean="0"/>
              <a:t>第五级</a:t>
            </a:r>
            <a:endParaRPr lang="zh-CN" altLang="en-US" noProof="0" smtClean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90D12E03-34EE-4EDF-A70D-1FAD87F2B733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7171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717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fld id="{58BA29FA-A1DE-48E8-9120-9D524A88CA20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24579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458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fld id="{3469BE15-0FF4-4968-88B5-9604725FBD34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1"/>
          <p:cNvGrpSpPr/>
          <p:nvPr userDrawn="1"/>
        </p:nvGrpSpPr>
        <p:grpSpPr bwMode="auto">
          <a:xfrm>
            <a:off x="0" y="876300"/>
            <a:ext cx="8143875" cy="3740150"/>
            <a:chOff x="-1" y="869694"/>
            <a:chExt cx="8144452" cy="3740406"/>
          </a:xfrm>
        </p:grpSpPr>
        <p:sp>
          <p:nvSpPr>
            <p:cNvPr id="8" name="矩形 14"/>
            <p:cNvSpPr>
              <a:spLocks noChangeArrowheads="1"/>
            </p:cNvSpPr>
            <p:nvPr/>
          </p:nvSpPr>
          <p:spPr bwMode="auto">
            <a:xfrm rot="10800000">
              <a:off x="-1" y="869694"/>
              <a:ext cx="8144452" cy="3740406"/>
            </a:xfrm>
            <a:prstGeom prst="rect">
              <a:avLst/>
            </a:prstGeom>
            <a:gradFill flip="none" rotWithShape="1">
              <a:gsLst>
                <a:gs pos="917">
                  <a:schemeClr val="bg1"/>
                </a:gs>
                <a:gs pos="37000">
                  <a:srgbClr val="E6FBFE">
                    <a:alpha val="80000"/>
                  </a:srgbClr>
                </a:gs>
                <a:gs pos="100000">
                  <a:srgbClr val="57D2E3"/>
                </a:gs>
              </a:gsLst>
              <a:lin ang="0" scaled="1"/>
              <a:tileRect/>
            </a:gradFill>
            <a:ln>
              <a:noFill/>
            </a:ln>
            <a:effectLst>
              <a:reflection blurRad="6350" stA="50000" endA="300" endPos="55000" dir="5400000" sy="-100000" algn="bl" rotWithShape="0"/>
            </a:effec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  <a:defRPr/>
              </a:pPr>
              <a:endParaRPr lang="zh-CN" altLang="en-US" dirty="0" smtClean="0"/>
            </a:p>
          </p:txBody>
        </p:sp>
        <p:pic>
          <p:nvPicPr>
            <p:cNvPr id="9" name="图片 28"/>
            <p:cNvPicPr>
              <a:picLocks noChangeAspect="1"/>
            </p:cNvPicPr>
            <p:nvPr/>
          </p:nvPicPr>
          <p:blipFill>
            <a:blip r:embed="rId2"/>
            <a:srcRect l="368" t="9363" r="29749" b="-82"/>
            <a:stretch>
              <a:fillRect/>
            </a:stretch>
          </p:blipFill>
          <p:spPr bwMode="auto">
            <a:xfrm>
              <a:off x="0" y="869694"/>
              <a:ext cx="8144450" cy="33365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矩形 14"/>
          <p:cNvSpPr>
            <a:spLocks noChangeArrowheads="1"/>
          </p:cNvSpPr>
          <p:nvPr userDrawn="1"/>
        </p:nvSpPr>
        <p:spPr bwMode="auto">
          <a:xfrm>
            <a:off x="6531" y="1536700"/>
            <a:ext cx="8144451" cy="2298699"/>
          </a:xfrm>
          <a:prstGeom prst="rect">
            <a:avLst/>
          </a:prstGeom>
          <a:gradFill>
            <a:gsLst>
              <a:gs pos="917">
                <a:schemeClr val="bg1">
                  <a:alpha val="28000"/>
                </a:schemeClr>
              </a:gs>
              <a:gs pos="31000">
                <a:srgbClr val="E6FBFE">
                  <a:alpha val="80000"/>
                </a:srgbClr>
              </a:gs>
              <a:gs pos="79000">
                <a:srgbClr val="57D2E3"/>
              </a:gs>
            </a:gsLst>
            <a:lin ang="0" scaled="1"/>
          </a:gradFill>
          <a:ln>
            <a:noFill/>
          </a:ln>
          <a:effectLst>
            <a:reflection blurRad="6350" stA="50000" endA="300" endPos="55000" dir="5400000" sy="-100000" algn="bl" rotWithShape="0"/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endParaRPr lang="zh-CN" altLang="en-US" smtClean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4"/>
          <p:cNvSpPr>
            <a:spLocks noChangeArrowheads="1"/>
          </p:cNvSpPr>
          <p:nvPr userDrawn="1"/>
        </p:nvSpPr>
        <p:spPr bwMode="auto">
          <a:xfrm>
            <a:off x="0" y="171611"/>
            <a:ext cx="12192000" cy="521785"/>
          </a:xfrm>
          <a:prstGeom prst="rect">
            <a:avLst/>
          </a:prstGeom>
          <a:gradFill flip="none" rotWithShape="1">
            <a:gsLst>
              <a:gs pos="917">
                <a:schemeClr val="bg1"/>
              </a:gs>
              <a:gs pos="37000">
                <a:srgbClr val="E6FBFE">
                  <a:alpha val="80000"/>
                </a:srgbClr>
              </a:gs>
              <a:gs pos="100000">
                <a:srgbClr val="57D2E3"/>
              </a:gs>
            </a:gsLst>
            <a:lin ang="10800000" scaled="1"/>
            <a:tileRect/>
          </a:gradFill>
          <a:ln>
            <a:noFill/>
          </a:ln>
          <a:effectLst>
            <a:reflection blurRad="6350" stA="50000" endA="300" endPos="55000" dir="5400000" sy="-100000" algn="bl" rotWithShape="0"/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endParaRPr lang="zh-CN" altLang="en-US" smtClean="0"/>
          </a:p>
        </p:txBody>
      </p:sp>
      <p:pic>
        <p:nvPicPr>
          <p:cNvPr id="3" name="图片 21"/>
          <p:cNvPicPr>
            <a:picLocks noChangeAspect="1"/>
          </p:cNvPicPr>
          <p:nvPr userDrawn="1"/>
        </p:nvPicPr>
        <p:blipFill>
          <a:blip r:embed="rId2"/>
          <a:srcRect l="-2669" t="12558" r="-10663" b="70840"/>
          <a:stretch>
            <a:fillRect/>
          </a:stretch>
        </p:blipFill>
        <p:spPr bwMode="auto">
          <a:xfrm>
            <a:off x="2233613" y="182563"/>
            <a:ext cx="9958387" cy="50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图片 28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339513" y="252413"/>
            <a:ext cx="523875" cy="36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"/>
          <p:cNvGrpSpPr/>
          <p:nvPr userDrawn="1"/>
        </p:nvGrpSpPr>
        <p:grpSpPr bwMode="auto">
          <a:xfrm>
            <a:off x="0" y="839788"/>
            <a:ext cx="12192000" cy="3122612"/>
            <a:chOff x="0" y="839788"/>
            <a:chExt cx="12192000" cy="3122612"/>
          </a:xfrm>
        </p:grpSpPr>
        <p:sp>
          <p:nvSpPr>
            <p:cNvPr id="3" name="矩形 14"/>
            <p:cNvSpPr>
              <a:spLocks noChangeArrowheads="1"/>
            </p:cNvSpPr>
            <p:nvPr/>
          </p:nvSpPr>
          <p:spPr bwMode="auto">
            <a:xfrm>
              <a:off x="0" y="840303"/>
              <a:ext cx="12192000" cy="3120789"/>
            </a:xfrm>
            <a:prstGeom prst="rect">
              <a:avLst/>
            </a:prstGeom>
            <a:solidFill>
              <a:srgbClr val="57D2E3"/>
            </a:solidFill>
            <a:ln>
              <a:noFill/>
            </a:ln>
            <a:effectLst>
              <a:reflection blurRad="6350" stA="50000" endA="300" endPos="55000" dir="5400000" sy="-100000" algn="bl" rotWithShape="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  <a:defRPr/>
              </a:pPr>
              <a:endParaRPr lang="zh-CN" altLang="en-US" smtClean="0"/>
            </a:p>
          </p:txBody>
        </p:sp>
        <p:pic>
          <p:nvPicPr>
            <p:cNvPr id="4" name="图片 28"/>
            <p:cNvPicPr>
              <a:picLocks noChangeAspect="1"/>
            </p:cNvPicPr>
            <p:nvPr/>
          </p:nvPicPr>
          <p:blipFill>
            <a:blip r:embed="rId2"/>
            <a:srcRect t="9363" b="14136"/>
            <a:stretch>
              <a:fillRect/>
            </a:stretch>
          </p:blipFill>
          <p:spPr bwMode="auto">
            <a:xfrm>
              <a:off x="280416" y="839788"/>
              <a:ext cx="11640122" cy="31226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" name="矩形 14"/>
          <p:cNvSpPr>
            <a:spLocks noChangeArrowheads="1"/>
          </p:cNvSpPr>
          <p:nvPr userDrawn="1"/>
        </p:nvSpPr>
        <p:spPr bwMode="auto">
          <a:xfrm>
            <a:off x="0" y="2127509"/>
            <a:ext cx="12192000" cy="1356797"/>
          </a:xfrm>
          <a:prstGeom prst="rect">
            <a:avLst/>
          </a:prstGeom>
          <a:gradFill>
            <a:gsLst>
              <a:gs pos="917">
                <a:schemeClr val="bg1"/>
              </a:gs>
              <a:gs pos="37000">
                <a:srgbClr val="E6FBFE">
                  <a:alpha val="80000"/>
                </a:srgbClr>
              </a:gs>
              <a:gs pos="100000">
                <a:srgbClr val="57D2E3"/>
              </a:gs>
            </a:gsLst>
            <a:lin ang="10800000" scaled="1"/>
          </a:gradFill>
          <a:ln>
            <a:noFill/>
          </a:ln>
          <a:effectLst>
            <a:reflection blurRad="6350" stA="50000" endA="300" endPos="55000" dir="5400000" sy="-100000" algn="bl" rotWithShape="0"/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endParaRPr lang="zh-CN" altLang="en-US" smtClean="0"/>
          </a:p>
        </p:txBody>
      </p:sp>
      <p:sp>
        <p:nvSpPr>
          <p:cNvPr id="7" name="矩形 8"/>
          <p:cNvSpPr>
            <a:spLocks noChangeArrowheads="1"/>
          </p:cNvSpPr>
          <p:nvPr/>
        </p:nvSpPr>
        <p:spPr bwMode="auto">
          <a:xfrm>
            <a:off x="2646680" y="2373630"/>
            <a:ext cx="777049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zh-CN" altLang="en-US" sz="5400" b="1" spc="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谢谢观看！</a:t>
            </a:r>
            <a:endParaRPr lang="zh-CN" altLang="en-US" sz="5400" b="1" spc="6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iming>
    <p:tnLst>
      <p:par>
        <p:cTn id="1" dur="indefinite" restart="never" nodeType="tmRoot"/>
      </p:par>
    </p:tnLst>
  </p:timing>
  <p:txStyles>
    <p:titleStyle>
      <a:lvl1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 Light" pitchFamily="34" charset="0"/>
        </a:defRPr>
      </a:lvl1pPr>
      <a:lvl2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  <a:sym typeface="Calibri Light" pitchFamily="34" charset="0"/>
        </a:defRPr>
      </a:lvl2pPr>
      <a:lvl3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  <a:sym typeface="Calibri Light" pitchFamily="34" charset="0"/>
        </a:defRPr>
      </a:lvl3pPr>
      <a:lvl4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  <a:sym typeface="Calibri Light" pitchFamily="34" charset="0"/>
        </a:defRPr>
      </a:lvl4pPr>
      <a:lvl5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  <a:sym typeface="Calibri Light" pitchFamily="34" charset="0"/>
        </a:defRPr>
      </a:lvl5pPr>
      <a:lvl6pPr marL="13716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  <a:sym typeface="Calibri Light" pitchFamily="34" charset="0"/>
        </a:defRPr>
      </a:lvl6pPr>
      <a:lvl7pPr marL="18288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  <a:sym typeface="Calibri Light" pitchFamily="34" charset="0"/>
        </a:defRPr>
      </a:lvl7pPr>
      <a:lvl8pPr marL="22860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  <a:sym typeface="Calibri Light" pitchFamily="34" charset="0"/>
        </a:defRPr>
      </a:lvl8pPr>
      <a:lvl9pPr marL="27432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  <a:sym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4.v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1.wmf"/><Relationship Id="rId2" Type="http://schemas.openxmlformats.org/officeDocument/2006/relationships/oleObject" Target="../embeddings/oleObject6.bin"/><Relationship Id="rId1" Type="http://schemas.openxmlformats.org/officeDocument/2006/relationships/slide" Target="slide12.xml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slide" Target="slide11.xml"/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11.jpeg"/><Relationship Id="rId7" Type="http://schemas.openxmlformats.org/officeDocument/2006/relationships/image" Target="../media/image10.png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.v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wmf"/><Relationship Id="rId1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2.v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wmf"/><Relationship Id="rId1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3.v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17.wmf"/><Relationship Id="rId3" Type="http://schemas.openxmlformats.org/officeDocument/2006/relationships/oleObject" Target="../embeddings/oleObject4.bin"/><Relationship Id="rId2" Type="http://schemas.openxmlformats.org/officeDocument/2006/relationships/image" Target="../media/image16.wmf"/><Relationship Id="rId1" Type="http://schemas.openxmlformats.org/officeDocument/2006/relationships/oleObject" Target="../embeddings/oleObject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矩形 14"/>
          <p:cNvSpPr>
            <a:spLocks noChangeArrowheads="1"/>
          </p:cNvSpPr>
          <p:nvPr/>
        </p:nvSpPr>
        <p:spPr bwMode="auto">
          <a:xfrm>
            <a:off x="6531" y="840302"/>
            <a:ext cx="12192000" cy="6017698"/>
          </a:xfrm>
          <a:prstGeom prst="rect">
            <a:avLst/>
          </a:prstGeom>
          <a:noFill/>
          <a:ln>
            <a:noFill/>
          </a:ln>
          <a:effectLst>
            <a:reflection blurRad="6350" stA="50000" endA="300" endPos="55000" dir="5400000" sy="-100000" algn="bl" rotWithShape="0"/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endParaRPr lang="zh-CN" altLang="en-US" dirty="0" smtClean="0"/>
          </a:p>
        </p:txBody>
      </p:sp>
      <p:grpSp>
        <p:nvGrpSpPr>
          <p:cNvPr id="6148" name="组合 8"/>
          <p:cNvGrpSpPr/>
          <p:nvPr/>
        </p:nvGrpSpPr>
        <p:grpSpPr bwMode="auto">
          <a:xfrm>
            <a:off x="941696" y="1987549"/>
            <a:ext cx="6223379" cy="1350109"/>
            <a:chOff x="-107169" y="2105678"/>
            <a:chExt cx="6223379" cy="1350664"/>
          </a:xfrm>
        </p:grpSpPr>
        <p:sp>
          <p:nvSpPr>
            <p:cNvPr id="25" name="矩形 24"/>
            <p:cNvSpPr>
              <a:spLocks noChangeArrowheads="1"/>
            </p:cNvSpPr>
            <p:nvPr/>
          </p:nvSpPr>
          <p:spPr bwMode="auto">
            <a:xfrm>
              <a:off x="1487859" y="2105678"/>
              <a:ext cx="2934928" cy="554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50000"/>
                </a:lnSpc>
                <a:buFont typeface="Arial" panose="020B0604020202020204" pitchFamily="34" charset="0"/>
                <a:buNone/>
                <a:defRPr/>
              </a:pPr>
              <a:r>
                <a:rPr lang="zh-CN" altLang="en-US" sz="20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第十四章 </a:t>
              </a:r>
              <a:r>
                <a:rPr lang="en-US" altLang="zh-CN" sz="20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· </a:t>
              </a:r>
              <a:r>
                <a:rPr lang="zh-CN" altLang="en-US" sz="20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内能的利用</a:t>
              </a:r>
              <a:endParaRPr lang="zh-CN" alt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6" name="TextBox 2"/>
            <p:cNvSpPr txBox="1">
              <a:spLocks noChangeArrowheads="1"/>
            </p:cNvSpPr>
            <p:nvPr/>
          </p:nvSpPr>
          <p:spPr bwMode="auto">
            <a:xfrm>
              <a:off x="-107169" y="2625004"/>
              <a:ext cx="6223379" cy="831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r>
                <a:rPr lang="zh-CN" altLang="en-US" sz="4800" b="1" spc="3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第</a:t>
              </a:r>
              <a:r>
                <a:rPr lang="en-US" altLang="zh-CN" sz="4800" b="1" spc="3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r>
                <a:rPr lang="zh-CN" altLang="en-US" sz="4800" b="1" spc="3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节 内能的利用</a:t>
              </a:r>
              <a:endParaRPr lang="zh-CN" altLang="en-US" sz="4800" b="1" spc="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0" name="矩形 8"/>
          <p:cNvSpPr>
            <a:spLocks noChangeArrowheads="1"/>
          </p:cNvSpPr>
          <p:nvPr/>
        </p:nvSpPr>
        <p:spPr bwMode="auto">
          <a:xfrm>
            <a:off x="7993063" y="280988"/>
            <a:ext cx="33337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人民教育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出版社 </a:t>
            </a:r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九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年级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全一</a:t>
            </a:r>
            <a:r>
              <a:rPr lang="zh-CN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册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endParaRPr lang="zh-CN" altLang="en-US" sz="1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150" name="图片 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8147050" y="971550"/>
            <a:ext cx="4029075" cy="588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1"/>
          <p:cNvSpPr>
            <a:spLocks noChangeArrowheads="1"/>
          </p:cNvSpPr>
          <p:nvPr/>
        </p:nvSpPr>
        <p:spPr bwMode="auto">
          <a:xfrm>
            <a:off x="800509" y="1681367"/>
            <a:ext cx="1691968" cy="461665"/>
          </a:xfrm>
          <a:prstGeom prst="rect">
            <a:avLst/>
          </a:prstGeom>
          <a:gradFill rotWithShape="1">
            <a:gsLst>
              <a:gs pos="0">
                <a:srgbClr val="99CCFF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fontAlgn="base"/>
            <a:r>
              <a:rPr lang="zh-CN" altLang="en-US" sz="2400">
                <a:solidFill>
                  <a:srgbClr val="0066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想一想</a:t>
            </a:r>
            <a:endParaRPr lang="zh-CN" altLang="en-US" sz="2400">
              <a:solidFill>
                <a:srgbClr val="0066C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8"/>
          <p:cNvSpPr>
            <a:spLocks noChangeArrowheads="1"/>
          </p:cNvSpPr>
          <p:nvPr/>
        </p:nvSpPr>
        <p:spPr bwMode="auto">
          <a:xfrm>
            <a:off x="7993063" y="280988"/>
            <a:ext cx="33337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人民教育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出版社 </a:t>
            </a:r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九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年级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全一</a:t>
            </a:r>
            <a:r>
              <a:rPr lang="zh-CN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册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endParaRPr lang="zh-CN" altLang="en-US" sz="1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2644058" y="1559232"/>
            <a:ext cx="8145463" cy="83099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fontAlgn="base"/>
            <a:r>
              <a:rPr lang="zh-CN" altLang="en-US" sz="2400" dirty="0">
                <a:solidFill>
                  <a:srgbClr val="0066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　　在内燃机中燃料是否能够完全燃烧？燃料燃烧释放的能量都到哪里去了？</a:t>
            </a:r>
            <a:endParaRPr lang="zh-CN" altLang="en-US" sz="2400" dirty="0">
              <a:solidFill>
                <a:srgbClr val="0066C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" name="Group 8"/>
          <p:cNvGrpSpPr>
            <a:grpSpLocks noChangeAspect="1"/>
          </p:cNvGrpSpPr>
          <p:nvPr/>
        </p:nvGrpSpPr>
        <p:grpSpPr bwMode="auto">
          <a:xfrm>
            <a:off x="1563688" y="2400760"/>
            <a:ext cx="8817915" cy="3557587"/>
            <a:chOff x="0" y="0"/>
            <a:chExt cx="4174" cy="1684"/>
          </a:xfrm>
        </p:grpSpPr>
        <p:pic>
          <p:nvPicPr>
            <p:cNvPr id="9" name="Picture 9"/>
            <p:cNvPicPr>
              <a:picLocks noChangeAspect="1" noChangeArrowheads="1"/>
            </p:cNvPicPr>
            <p:nvPr/>
          </p:nvPicPr>
          <p:blipFill>
            <a:blip r:embed="rId1"/>
            <a:srcRect/>
            <a:stretch>
              <a:fillRect/>
            </a:stretch>
          </p:blipFill>
          <p:spPr bwMode="auto">
            <a:xfrm>
              <a:off x="0" y="0"/>
              <a:ext cx="882" cy="16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10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17" y="0"/>
              <a:ext cx="3357" cy="16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7954246" y="3764270"/>
            <a:ext cx="261937" cy="3619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Rectangle 13"/>
          <p:cNvSpPr>
            <a:spLocks noChangeArrowheads="1"/>
          </p:cNvSpPr>
          <p:nvPr/>
        </p:nvSpPr>
        <p:spPr bwMode="auto">
          <a:xfrm>
            <a:off x="7971196" y="3148576"/>
            <a:ext cx="1098550" cy="64633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fontAlgn="base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无用的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机械能</a:t>
            </a:r>
            <a:endParaRPr 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3" name="Group 24"/>
          <p:cNvGrpSpPr/>
          <p:nvPr/>
        </p:nvGrpSpPr>
        <p:grpSpPr bwMode="auto">
          <a:xfrm>
            <a:off x="7576421" y="4286561"/>
            <a:ext cx="2000250" cy="933452"/>
            <a:chOff x="3379" y="2886"/>
            <a:chExt cx="1260" cy="588"/>
          </a:xfrm>
        </p:grpSpPr>
        <p:sp>
          <p:nvSpPr>
            <p:cNvPr id="14" name="Rectangle 15"/>
            <p:cNvSpPr>
              <a:spLocks noChangeArrowheads="1"/>
            </p:cNvSpPr>
            <p:nvPr/>
          </p:nvSpPr>
          <p:spPr bwMode="auto">
            <a:xfrm>
              <a:off x="3379" y="2886"/>
              <a:ext cx="181" cy="22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Rectangle 16"/>
            <p:cNvSpPr>
              <a:spLocks noChangeArrowheads="1"/>
            </p:cNvSpPr>
            <p:nvPr/>
          </p:nvSpPr>
          <p:spPr bwMode="auto">
            <a:xfrm>
              <a:off x="3550" y="3241"/>
              <a:ext cx="1089" cy="233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 fontAlgn="base"/>
              <a:r>
                <a:rPr lang="zh-CN" altLang="en-US" dirty="0">
                  <a:solidFill>
                    <a:srgbClr val="CC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有用机械能</a:t>
              </a:r>
              <a:endParaRPr lang="en-US" dirty="0">
                <a:solidFill>
                  <a:srgbClr val="CC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6" name="Rectangle 18"/>
          <p:cNvSpPr>
            <a:spLocks noChangeArrowheads="1"/>
          </p:cNvSpPr>
          <p:nvPr/>
        </p:nvSpPr>
        <p:spPr bwMode="auto">
          <a:xfrm>
            <a:off x="5928596" y="3808720"/>
            <a:ext cx="288925" cy="3603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Rectangle 22"/>
          <p:cNvSpPr>
            <a:spLocks noChangeArrowheads="1"/>
          </p:cNvSpPr>
          <p:nvPr/>
        </p:nvSpPr>
        <p:spPr bwMode="auto">
          <a:xfrm>
            <a:off x="3802165" y="4238215"/>
            <a:ext cx="1168041" cy="92333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r>
              <a:rPr lang="zh-CN" altLang="en-US" dirty="0" smtClean="0">
                <a:solidFill>
                  <a:srgbClr val="CC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燃气燃烧获得的内能</a:t>
            </a:r>
            <a:endParaRPr lang="zh-CN" altLang="en-US" dirty="0">
              <a:solidFill>
                <a:srgbClr val="CC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Rectangle 23"/>
          <p:cNvSpPr>
            <a:spLocks noChangeArrowheads="1"/>
          </p:cNvSpPr>
          <p:nvPr/>
        </p:nvSpPr>
        <p:spPr bwMode="auto">
          <a:xfrm>
            <a:off x="5262306" y="4236422"/>
            <a:ext cx="1485900" cy="36933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损失的内能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矩形 4"/>
          <p:cNvSpPr>
            <a:spLocks noChangeArrowheads="1"/>
          </p:cNvSpPr>
          <p:nvPr/>
        </p:nvSpPr>
        <p:spPr bwMode="auto">
          <a:xfrm>
            <a:off x="2698955" y="986351"/>
            <a:ext cx="2646878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二、热机的效率</a:t>
            </a:r>
            <a:r>
              <a:rPr lang="zh-CN" altLang="en-US" sz="2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　</a:t>
            </a:r>
            <a:endParaRPr lang="zh-CN" altLang="en-US" sz="24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8"/>
          <p:cNvSpPr>
            <a:spLocks noChangeArrowheads="1"/>
          </p:cNvSpPr>
          <p:nvPr/>
        </p:nvSpPr>
        <p:spPr bwMode="auto">
          <a:xfrm>
            <a:off x="7993063" y="280988"/>
            <a:ext cx="33337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人民教育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出版社 </a:t>
            </a:r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九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年级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全一</a:t>
            </a:r>
            <a:r>
              <a:rPr lang="zh-CN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册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endParaRPr lang="zh-CN" altLang="en-US" sz="1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316702" y="1823781"/>
            <a:ext cx="5644535" cy="120032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anchor="ctr">
            <a:spAutoFit/>
          </a:bodyPr>
          <a:lstStyle/>
          <a:p>
            <a:pPr algn="just" eaLnBrk="0" fontAlgn="base" hangingPunct="0"/>
            <a:r>
              <a:rPr 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．定义  用来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做有用功的那部分能量，与燃料完全燃烧放出的能量之比，叫做</a:t>
            </a:r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热机的效率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4"/>
          <p:cNvSpPr>
            <a:spLocks noChangeArrowheads="1"/>
          </p:cNvSpPr>
          <p:nvPr/>
        </p:nvSpPr>
        <p:spPr bwMode="auto">
          <a:xfrm>
            <a:off x="2846439" y="1133835"/>
            <a:ext cx="2646878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二、热机的效率</a:t>
            </a:r>
            <a:r>
              <a:rPr lang="zh-CN" altLang="en-US" sz="2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　</a:t>
            </a:r>
            <a:endParaRPr lang="zh-CN" altLang="en-US" sz="24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Rectangle 2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1242961" y="3723251"/>
            <a:ext cx="7974782" cy="53553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）热机的效率是热机性能的重要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指标（看下页图片）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1301954" y="3212282"/>
            <a:ext cx="6750050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r>
              <a:rPr 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．提高热机效率，节约能源，减少污染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1268361" y="4313648"/>
            <a:ext cx="9896167" cy="186512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）提高效率的途径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　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①提高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燃料利用率，使燃料充分燃烧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；②改进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热机，减少各种能量损失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；③充分利用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废气的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能量；④注意保养，保证良好的润滑，减少因克服摩擦阻力而额外消耗的能量。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7422535" y="2127813"/>
            <a:ext cx="1190523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fontAlgn="base"/>
            <a:r>
              <a:rPr lang="zh-CN" altLang="en-US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定义式</a:t>
            </a:r>
            <a:endParaRPr lang="zh-CN" altLang="en-US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4100" name="Object 4"/>
          <p:cNvGraphicFramePr>
            <a:graphicFrameLocks noChangeAspect="1"/>
          </p:cNvGraphicFramePr>
          <p:nvPr/>
        </p:nvGraphicFramePr>
        <p:xfrm>
          <a:off x="8534606" y="1808329"/>
          <a:ext cx="1214078" cy="10660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" name="Equation" r:id="rId2" imgW="520700" imgH="457200" progId="Equation.DSMT4">
                  <p:embed/>
                </p:oleObj>
              </mc:Choice>
              <mc:Fallback>
                <p:oleObj name="Equation" r:id="rId2" imgW="520700" imgH="4572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34606" y="1808329"/>
                        <a:ext cx="1214078" cy="10660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  <p:bldP spid="8" grpId="0"/>
      <p:bldP spid="9" grpId="0"/>
      <p:bldP spid="10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8"/>
          <p:cNvSpPr>
            <a:spLocks noChangeArrowheads="1"/>
          </p:cNvSpPr>
          <p:nvPr/>
        </p:nvSpPr>
        <p:spPr bwMode="auto">
          <a:xfrm>
            <a:off x="7993063" y="280988"/>
            <a:ext cx="33337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人民教育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出版社 </a:t>
            </a:r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九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年级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全一</a:t>
            </a:r>
            <a:r>
              <a:rPr lang="zh-CN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册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endParaRPr lang="zh-CN" altLang="en-US" sz="1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Picture 2" descr="蒸汽机正1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3233995" y="930430"/>
            <a:ext cx="3887788" cy="2582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3250945" y="3579250"/>
            <a:ext cx="3690937" cy="3968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>
            <a:spAutoFit/>
          </a:bodyPr>
          <a:lstStyle/>
          <a:p>
            <a:pPr algn="ctr" eaLnBrk="0" fontAlgn="base" hangingPunct="0"/>
            <a:r>
              <a:rPr lang="zh-CN" altLang="en-US" sz="20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蒸汽机的效率只有</a:t>
            </a:r>
            <a:r>
              <a:rPr lang="en-US" sz="20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en-US" altLang="zh-CN" sz="20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%~</a:t>
            </a:r>
            <a:r>
              <a:rPr lang="en-US" sz="20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15</a:t>
            </a:r>
            <a:r>
              <a:rPr lang="en-US" altLang="zh-CN" sz="20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%</a:t>
            </a:r>
            <a:endParaRPr lang="en-US" sz="200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Picture 4" descr="汽油机4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00682" y="1776055"/>
            <a:ext cx="3851275" cy="244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7570532" y="1305950"/>
            <a:ext cx="3527425" cy="3968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>
            <a:spAutoFit/>
          </a:bodyPr>
          <a:lstStyle/>
          <a:p>
            <a:pPr algn="ctr" eaLnBrk="0" fontAlgn="base" hangingPunct="0"/>
            <a:r>
              <a:rPr lang="zh-CN" altLang="en-US" sz="20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汽油机的效率为 </a:t>
            </a:r>
            <a:r>
              <a:rPr lang="en-US" sz="20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20%</a:t>
            </a:r>
            <a:r>
              <a:rPr lang="en-US" altLang="zh-CN" sz="20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~</a:t>
            </a:r>
            <a:r>
              <a:rPr lang="en-US" sz="20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30%</a:t>
            </a:r>
            <a:endParaRPr lang="en-US" sz="200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Picture 6" descr="重卡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16007" y="4118437"/>
            <a:ext cx="3960813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7329539" y="5278388"/>
            <a:ext cx="3419475" cy="3968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>
            <a:spAutoFit/>
          </a:bodyPr>
          <a:lstStyle/>
          <a:p>
            <a:pPr algn="ctr" eaLnBrk="0" fontAlgn="base" hangingPunct="0"/>
            <a:r>
              <a:rPr lang="zh-CN" altLang="en-US" sz="20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柴油机的效率为</a:t>
            </a:r>
            <a:r>
              <a:rPr lang="en-US" sz="20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30%</a:t>
            </a:r>
            <a:r>
              <a:rPr lang="en-US" altLang="zh-CN" sz="20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~</a:t>
            </a:r>
            <a:r>
              <a:rPr lang="en-US" sz="20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45%</a:t>
            </a:r>
            <a:endParaRPr lang="en-US" sz="200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4"/>
          <p:cNvSpPr>
            <a:spLocks noChangeArrowheads="1"/>
          </p:cNvSpPr>
          <p:nvPr/>
        </p:nvSpPr>
        <p:spPr bwMode="auto">
          <a:xfrm>
            <a:off x="324465" y="1650029"/>
            <a:ext cx="2646878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二、热机的效率</a:t>
            </a:r>
            <a:r>
              <a:rPr lang="zh-CN" altLang="en-US" sz="2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　</a:t>
            </a:r>
            <a:endParaRPr lang="zh-CN" altLang="en-US" sz="24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265473" y="2885666"/>
            <a:ext cx="1755056" cy="830997"/>
          </a:xfrm>
          <a:prstGeom prst="rect">
            <a:avLst/>
          </a:prstGeom>
          <a:solidFill>
            <a:srgbClr val="0070C0"/>
          </a:solidFill>
          <a:ln w="9525">
            <a:solidFill>
              <a:srgbClr val="0070C0"/>
            </a:solidFill>
            <a:miter lim="800000"/>
          </a:ln>
          <a:effectLst/>
        </p:spPr>
        <p:txBody>
          <a:bodyPr wrap="square" anchor="ctr">
            <a:spAutoFit/>
          </a:bodyPr>
          <a:lstStyle/>
          <a:p>
            <a:pPr algn="just" eaLnBrk="0" fontAlgn="base" hangingPunct="0"/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常见的一些热机效率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右箭头 14">
            <a:hlinkClick r:id="rId4" action="ppaction://hlinksldjump"/>
          </p:cNvPr>
          <p:cNvSpPr/>
          <p:nvPr/>
        </p:nvSpPr>
        <p:spPr bwMode="auto">
          <a:xfrm flipH="1">
            <a:off x="10028897" y="5781367"/>
            <a:ext cx="1327359" cy="693175"/>
          </a:xfrm>
          <a:prstGeom prst="rightArrow">
            <a:avLst>
              <a:gd name="adj1" fmla="val 50000"/>
              <a:gd name="adj2" fmla="val 52381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返回上页</a:t>
            </a:r>
            <a:endParaRPr kumimoji="0" lang="zh-CN" altLang="en-US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  <p:bldP spid="9" grpId="0" autoUpdateAnimBg="0"/>
      <p:bldP spid="11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8"/>
          <p:cNvSpPr>
            <a:spLocks noChangeArrowheads="1"/>
          </p:cNvSpPr>
          <p:nvPr/>
        </p:nvSpPr>
        <p:spPr bwMode="auto">
          <a:xfrm>
            <a:off x="7993063" y="280988"/>
            <a:ext cx="33337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人民教育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出版社 </a:t>
            </a:r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九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年级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全一</a:t>
            </a:r>
            <a:r>
              <a:rPr lang="zh-CN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册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endParaRPr lang="zh-CN" altLang="en-US" sz="1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312605" y="1865416"/>
            <a:ext cx="9896167" cy="1135054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一台大型推土机的推力约为</a:t>
            </a:r>
            <a:r>
              <a:rPr 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×</a:t>
            </a:r>
            <a:r>
              <a:rPr 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en-US" sz="2400" baseline="30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N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，匀速推着土总行程达</a:t>
            </a:r>
            <a:r>
              <a:rPr 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10km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，消耗柴油约</a:t>
            </a:r>
            <a:r>
              <a:rPr 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30.3kg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，求推土机上装的柴油机的热机效率。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4"/>
          <p:cNvSpPr>
            <a:spLocks noChangeArrowheads="1"/>
          </p:cNvSpPr>
          <p:nvPr/>
        </p:nvSpPr>
        <p:spPr bwMode="auto">
          <a:xfrm>
            <a:off x="2743201" y="1045345"/>
            <a:ext cx="2646878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二、热机的效率</a:t>
            </a:r>
            <a:r>
              <a:rPr lang="zh-CN" altLang="en-US" sz="2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　</a:t>
            </a:r>
            <a:endParaRPr lang="zh-CN" altLang="en-US" sz="24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253612" y="3620474"/>
            <a:ext cx="9896167" cy="175432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分析</a:t>
            </a:r>
            <a:r>
              <a:rPr lang="en-US" altLang="zh-CN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r>
              <a:rPr lang="zh-CN" altLang="en-US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已知推力和距离，根据</a:t>
            </a:r>
            <a:r>
              <a:rPr lang="en-US" altLang="zh-CN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W=Fs</a:t>
            </a:r>
            <a:r>
              <a:rPr lang="zh-CN" altLang="en-US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可求得所做的有用功；再根据热值的定义式可得</a:t>
            </a:r>
            <a:r>
              <a:rPr lang="en-US" altLang="zh-CN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Q=</a:t>
            </a:r>
            <a:r>
              <a:rPr lang="en-US" altLang="zh-CN" sz="2400" dirty="0" err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mq</a:t>
            </a:r>
            <a:r>
              <a:rPr lang="zh-CN" altLang="en-US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求得柴油完全燃烧时获得的内能，最后根据热机效率定义求解。</a:t>
            </a:r>
            <a:endParaRPr lang="zh-CN" altLang="en-US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828802" y="1976335"/>
            <a:ext cx="9261986" cy="34163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　　</a:t>
            </a:r>
            <a:r>
              <a:rPr 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．对于燃料的热值，下列说法中，属于正确理解的是</a:t>
            </a:r>
            <a:r>
              <a:rPr 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(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　　 </a:t>
            </a:r>
            <a:r>
              <a:rPr 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) </a:t>
            </a:r>
            <a:endParaRPr 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base">
              <a:lnSpc>
                <a:spcPct val="150000"/>
              </a:lnSpc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　　</a:t>
            </a:r>
            <a:r>
              <a:rPr 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．燃料的热值跟燃料燃烧时放出的热量成正比 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base">
              <a:lnSpc>
                <a:spcPct val="150000"/>
              </a:lnSpc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　　</a:t>
            </a:r>
            <a:r>
              <a:rPr 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．燃料没燃烧时就没有热值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base">
              <a:lnSpc>
                <a:spcPct val="150000"/>
              </a:lnSpc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　　</a:t>
            </a:r>
            <a:r>
              <a:rPr 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．就某种确定的燃料而言，它的热值是一个确定的值，</a:t>
            </a:r>
            <a:r>
              <a:rPr 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跟燃料的质量及燃料燃烧放出的热量无关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base">
              <a:lnSpc>
                <a:spcPct val="150000"/>
              </a:lnSpc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　　</a:t>
            </a:r>
            <a:r>
              <a:rPr 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D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．容易燃烧的燃料热值一定大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8"/>
          <p:cNvSpPr>
            <a:spLocks noChangeArrowheads="1"/>
          </p:cNvSpPr>
          <p:nvPr/>
        </p:nvSpPr>
        <p:spPr bwMode="auto">
          <a:xfrm>
            <a:off x="7993063" y="280988"/>
            <a:ext cx="33337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人民教育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出版社 </a:t>
            </a:r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九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年级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全一</a:t>
            </a:r>
            <a:r>
              <a:rPr lang="zh-CN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册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endParaRPr lang="zh-CN" altLang="en-US" sz="1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0021170" y="2073633"/>
            <a:ext cx="649287" cy="49686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endParaRPr lang="en-US" sz="24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8"/>
          <p:cNvSpPr>
            <a:spLocks noChangeArrowheads="1"/>
          </p:cNvSpPr>
          <p:nvPr/>
        </p:nvSpPr>
        <p:spPr bwMode="auto">
          <a:xfrm>
            <a:off x="7993063" y="280988"/>
            <a:ext cx="33337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人民教育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出版社 </a:t>
            </a:r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九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年级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全一</a:t>
            </a:r>
            <a:r>
              <a:rPr lang="zh-CN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册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endParaRPr lang="zh-CN" altLang="en-US" sz="1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736675" y="1956927"/>
            <a:ext cx="7921625" cy="230832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>
            <a:spAutoFit/>
          </a:bodyPr>
          <a:lstStyle/>
          <a:p>
            <a:pPr indent="266700" eaLnBrk="0" hangingPunct="0">
              <a:lnSpc>
                <a:spcPct val="150000"/>
              </a:lnSpc>
            </a:pP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2. 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我国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发射卫星的运载火箭发动机采用液态氢作为火箭的燃料，原因是液态氢具有(　　)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266700" eaLnBrk="0" hangingPunct="0">
              <a:lnSpc>
                <a:spcPct val="150000"/>
              </a:lnSpc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A．较大的比热容　　　　B．较低的沸点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266700" eaLnBrk="0" hangingPunct="0">
              <a:lnSpc>
                <a:spcPct val="150000"/>
              </a:lnSpc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C．较大的热值          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D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．较高的凝固点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 flipH="1">
            <a:off x="5658054" y="2635455"/>
            <a:ext cx="576263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/>
            <a:r>
              <a:rPr lang="zh-CN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zh-CN" altLang="zh-CN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8"/>
          <p:cNvSpPr>
            <a:spLocks noChangeArrowheads="1"/>
          </p:cNvSpPr>
          <p:nvPr/>
        </p:nvSpPr>
        <p:spPr bwMode="auto">
          <a:xfrm>
            <a:off x="7993063" y="280988"/>
            <a:ext cx="33337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人民教育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出版社 </a:t>
            </a:r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九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年级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全一</a:t>
            </a:r>
            <a:r>
              <a:rPr lang="zh-CN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册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endParaRPr lang="zh-CN" altLang="en-US" sz="1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2098368" y="1755110"/>
            <a:ext cx="8189913" cy="22430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　　</a:t>
            </a:r>
            <a:r>
              <a:rPr 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．</a:t>
            </a:r>
            <a:r>
              <a:rPr 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已知干木柴的热值是1.2×10</a:t>
            </a:r>
            <a:r>
              <a:rPr lang="en-US" sz="2400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7 </a:t>
            </a:r>
            <a:r>
              <a:rPr 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J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kg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，完全燃烧</a:t>
            </a:r>
            <a:r>
              <a:rPr 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0.7 kg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干木柴能放出多少热量？假设这些热量全部被水吸收，能使多少千克水的温度由</a:t>
            </a:r>
            <a:r>
              <a:rPr 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 ℃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升高到</a:t>
            </a:r>
            <a:r>
              <a:rPr 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70 ℃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？已知水的比热容为</a:t>
            </a:r>
            <a:r>
              <a:rPr 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4.2×10</a:t>
            </a:r>
            <a:r>
              <a:rPr lang="en-US" sz="2400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J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(kg·℃)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8"/>
          <p:cNvSpPr>
            <a:spLocks noChangeArrowheads="1"/>
          </p:cNvSpPr>
          <p:nvPr/>
        </p:nvSpPr>
        <p:spPr bwMode="auto">
          <a:xfrm>
            <a:off x="7993063" y="280988"/>
            <a:ext cx="33337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人民教育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出版社 </a:t>
            </a:r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九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年级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全一</a:t>
            </a:r>
            <a:r>
              <a:rPr lang="zh-CN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册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endParaRPr lang="zh-CN" altLang="en-US" sz="1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508432" y="1696116"/>
            <a:ext cx="10128045" cy="397031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anchor="ctr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　　</a:t>
            </a:r>
            <a:r>
              <a:rPr 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.   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关于热机效率，下列说法正确的是：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base">
              <a:lnSpc>
                <a:spcPct val="150000"/>
              </a:lnSpc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　　　　　　　　　　　　　　　　　</a:t>
            </a:r>
            <a:r>
              <a:rPr 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　　    </a:t>
            </a:r>
            <a:r>
              <a:rPr 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) </a:t>
            </a:r>
            <a:endParaRPr 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base">
              <a:lnSpc>
                <a:spcPct val="150000"/>
              </a:lnSpc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　　</a:t>
            </a:r>
            <a:r>
              <a:rPr 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．热机效率越高，即热机做的有用功多 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base">
              <a:lnSpc>
                <a:spcPct val="150000"/>
              </a:lnSpc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　　</a:t>
            </a:r>
            <a:r>
              <a:rPr 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．热机效率越高，即热机的功率越大 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base">
              <a:lnSpc>
                <a:spcPct val="150000"/>
              </a:lnSpc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　　</a:t>
            </a:r>
            <a:r>
              <a:rPr 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．要提高热机效率，就要尽量减少各种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能量损失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，并且要保证良好的涧滑 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base">
              <a:lnSpc>
                <a:spcPct val="150000"/>
              </a:lnSpc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　　</a:t>
            </a:r>
            <a:r>
              <a:rPr 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D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．提高热机效率，有利于环保减排 </a:t>
            </a:r>
            <a:endParaRPr 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6806636" y="2281903"/>
            <a:ext cx="1776649" cy="58105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ct val="50000"/>
              </a:spcBef>
            </a:pPr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D</a:t>
            </a:r>
            <a:endParaRPr lang="en-US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8"/>
          <p:cNvSpPr>
            <a:spLocks noChangeArrowheads="1"/>
          </p:cNvSpPr>
          <p:nvPr/>
        </p:nvSpPr>
        <p:spPr bwMode="auto">
          <a:xfrm>
            <a:off x="7993063" y="280988"/>
            <a:ext cx="33337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人民教育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出版社 </a:t>
            </a:r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九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年级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全一</a:t>
            </a:r>
            <a:r>
              <a:rPr lang="zh-CN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册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endParaRPr lang="zh-CN" altLang="en-US" sz="1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921387" y="1873097"/>
            <a:ext cx="7966075" cy="175432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　　</a:t>
            </a:r>
            <a:r>
              <a:rPr 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．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一台内燃机运行时各种能量损耗大致为：汽缸散热损失占</a:t>
            </a:r>
            <a:r>
              <a:rPr 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25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％，废气带走的能量占</a:t>
            </a:r>
            <a:r>
              <a:rPr 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30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％，摩擦等机械损耗占</a:t>
            </a:r>
            <a:r>
              <a:rPr 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％，则内燃机的热机效率为</a:t>
            </a:r>
            <a:r>
              <a:rPr 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__________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r>
              <a:rPr lang="zh-CN" altLang="en-US" sz="2400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 sz="2400" dirty="0">
              <a:solidFill>
                <a:srgbClr val="0000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6500199" y="2984500"/>
            <a:ext cx="1528762" cy="58105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fontAlgn="base">
              <a:lnSpc>
                <a:spcPct val="150000"/>
              </a:lnSpc>
              <a:spcBef>
                <a:spcPct val="50000"/>
              </a:spcBef>
            </a:pPr>
            <a:r>
              <a:rPr lang="en-US" sz="2400" dirty="0">
                <a:solidFill>
                  <a:srgbClr val="CC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35%</a:t>
            </a:r>
            <a:endParaRPr lang="en-US" sz="2400" dirty="0">
              <a:solidFill>
                <a:srgbClr val="CC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8"/>
          <p:cNvSpPr>
            <a:spLocks noChangeArrowheads="1"/>
          </p:cNvSpPr>
          <p:nvPr/>
        </p:nvSpPr>
        <p:spPr bwMode="auto">
          <a:xfrm>
            <a:off x="7993063" y="280988"/>
            <a:ext cx="33337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人民教育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出版社 </a:t>
            </a:r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九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年级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全一</a:t>
            </a:r>
            <a:r>
              <a:rPr lang="zh-CN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册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endParaRPr lang="zh-CN" altLang="en-US" sz="1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" name="Group 5"/>
          <p:cNvGrpSpPr/>
          <p:nvPr/>
        </p:nvGrpSpPr>
        <p:grpSpPr bwMode="auto">
          <a:xfrm>
            <a:off x="2149629" y="2265824"/>
            <a:ext cx="2657475" cy="2468563"/>
            <a:chOff x="0" y="0"/>
            <a:chExt cx="1674" cy="1555"/>
          </a:xfrm>
        </p:grpSpPr>
        <p:pic>
          <p:nvPicPr>
            <p:cNvPr id="6" name="单圆角矩形 2"/>
            <p:cNvPicPr>
              <a:picLocks noChangeArrowheads="1"/>
            </p:cNvPicPr>
            <p:nvPr/>
          </p:nvPicPr>
          <p:blipFill>
            <a:blip r:embed="rId1"/>
            <a:srcRect/>
            <a:stretch>
              <a:fillRect/>
            </a:stretch>
          </p:blipFill>
          <p:spPr bwMode="auto">
            <a:xfrm>
              <a:off x="0" y="0"/>
              <a:ext cx="1674" cy="15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 Box 7"/>
            <p:cNvSpPr txBox="1">
              <a:spLocks noChangeArrowheads="1"/>
            </p:cNvSpPr>
            <p:nvPr/>
          </p:nvSpPr>
          <p:spPr bwMode="auto">
            <a:xfrm>
              <a:off x="116" y="66"/>
              <a:ext cx="937" cy="143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anchor="ctr"/>
            <a:lstStyle/>
            <a:p>
              <a:pPr algn="ctr" fontAlgn="base"/>
              <a:r>
                <a:rPr lang="zh-CN" altLang="en-US" sz="28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燃料的热值</a:t>
              </a:r>
              <a:endPara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Group 8"/>
          <p:cNvGrpSpPr/>
          <p:nvPr/>
        </p:nvGrpSpPr>
        <p:grpSpPr bwMode="auto">
          <a:xfrm>
            <a:off x="5100791" y="2194387"/>
            <a:ext cx="2000250" cy="2468562"/>
            <a:chOff x="0" y="0"/>
            <a:chExt cx="1152" cy="1555"/>
          </a:xfrm>
        </p:grpSpPr>
        <p:pic>
          <p:nvPicPr>
            <p:cNvPr id="9" name="单圆角矩形 3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1152" cy="15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Text Box 10"/>
            <p:cNvSpPr txBox="1">
              <a:spLocks noChangeArrowheads="1"/>
            </p:cNvSpPr>
            <p:nvPr/>
          </p:nvSpPr>
          <p:spPr bwMode="auto">
            <a:xfrm>
              <a:off x="92" y="77"/>
              <a:ext cx="937" cy="143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anchor="ctr"/>
            <a:lstStyle/>
            <a:p>
              <a:pPr algn="ctr" fontAlgn="base"/>
              <a:r>
                <a:rPr lang="zh-CN" altLang="en-US" sz="2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燃料完全燃烧时放出</a:t>
              </a:r>
              <a:r>
                <a:rPr lang="zh-CN" altLang="en-US" sz="28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热量计算</a:t>
              </a:r>
              <a:endParaRPr lang="en-US" sz="28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1" name="Group 11"/>
          <p:cNvGrpSpPr/>
          <p:nvPr/>
        </p:nvGrpSpPr>
        <p:grpSpPr bwMode="auto">
          <a:xfrm>
            <a:off x="4308629" y="2842087"/>
            <a:ext cx="615950" cy="1322387"/>
            <a:chOff x="0" y="0"/>
            <a:chExt cx="388" cy="833"/>
          </a:xfrm>
        </p:grpSpPr>
        <p:pic>
          <p:nvPicPr>
            <p:cNvPr id="12" name="燕尾形 5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388" cy="8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Text Box 13"/>
            <p:cNvSpPr txBox="1">
              <a:spLocks noChangeArrowheads="1"/>
            </p:cNvSpPr>
            <p:nvPr/>
          </p:nvSpPr>
          <p:spPr bwMode="auto">
            <a:xfrm>
              <a:off x="39" y="23"/>
              <a:ext cx="315" cy="76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anchor="ctr"/>
            <a:lstStyle/>
            <a:p>
              <a:pPr algn="ctr" fontAlgn="base"/>
              <a:endPara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4" name="Group 14"/>
          <p:cNvGrpSpPr/>
          <p:nvPr/>
        </p:nvGrpSpPr>
        <p:grpSpPr bwMode="auto">
          <a:xfrm>
            <a:off x="7408863" y="2132372"/>
            <a:ext cx="2959254" cy="2528118"/>
            <a:chOff x="0" y="0"/>
            <a:chExt cx="1996" cy="1556"/>
          </a:xfrm>
        </p:grpSpPr>
        <p:grpSp>
          <p:nvGrpSpPr>
            <p:cNvPr id="15" name="Group 15"/>
            <p:cNvGrpSpPr/>
            <p:nvPr/>
          </p:nvGrpSpPr>
          <p:grpSpPr bwMode="auto">
            <a:xfrm>
              <a:off x="0" y="0"/>
              <a:ext cx="1996" cy="1556"/>
              <a:chOff x="0" y="0"/>
              <a:chExt cx="1682" cy="1556"/>
            </a:xfrm>
          </p:grpSpPr>
          <p:pic>
            <p:nvPicPr>
              <p:cNvPr id="19" name="单圆角矩形 4"/>
              <p:cNvPicPr>
                <a:picLocks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0" y="0"/>
                <a:ext cx="1682" cy="15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0" name="Text Box 17"/>
              <p:cNvSpPr txBox="1">
                <a:spLocks noChangeArrowheads="1"/>
              </p:cNvSpPr>
              <p:nvPr/>
            </p:nvSpPr>
            <p:spPr bwMode="auto">
              <a:xfrm>
                <a:off x="597" y="65"/>
                <a:ext cx="937" cy="1432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anchor="ctr"/>
              <a:lstStyle/>
              <a:p>
                <a:pPr fontAlgn="base"/>
                <a:r>
                  <a:rPr lang="zh-CN" altLang="en-US" sz="2800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热机效率</a:t>
                </a:r>
                <a:endParaRPr lang="zh-CN" altLang="en-US" sz="28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pic>
          <p:nvPicPr>
            <p:cNvPr id="17" name="燕尾形 6"/>
            <p:cNvPicPr>
              <a:picLocks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2" y="364"/>
              <a:ext cx="387" cy="8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8"/>
          <p:cNvSpPr>
            <a:spLocks noChangeArrowheads="1"/>
          </p:cNvSpPr>
          <p:nvPr/>
        </p:nvSpPr>
        <p:spPr bwMode="auto">
          <a:xfrm>
            <a:off x="7993063" y="280988"/>
            <a:ext cx="33337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人民教育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出版社 </a:t>
            </a:r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九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年级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全一</a:t>
            </a:r>
            <a:r>
              <a:rPr lang="zh-CN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册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endParaRPr lang="zh-CN" altLang="en-US" sz="1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1651819" y="2532944"/>
            <a:ext cx="9182339" cy="230832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从生活中体会不同燃料释放热量的本领不同，建立热值的概念</a:t>
            </a:r>
            <a:r>
              <a:rPr lang="zh-CN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zh-CN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能简单计算燃料燃烧释放出的能量</a:t>
            </a:r>
            <a:r>
              <a:rPr lang="zh-CN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zh-CN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能说出热机工作时燃料释放能量的主要流向，知道什么是热机效率</a:t>
            </a:r>
            <a:r>
              <a:rPr lang="zh-CN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800792" y="1579258"/>
            <a:ext cx="182614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学习目标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8"/>
          <p:cNvSpPr>
            <a:spLocks noChangeArrowheads="1"/>
          </p:cNvSpPr>
          <p:nvPr/>
        </p:nvSpPr>
        <p:spPr bwMode="auto">
          <a:xfrm>
            <a:off x="7993063" y="280988"/>
            <a:ext cx="33337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人民教育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出版社 </a:t>
            </a:r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九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年级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全一</a:t>
            </a:r>
            <a:r>
              <a:rPr lang="zh-CN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册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endParaRPr lang="zh-CN" altLang="en-US" sz="1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2684206" y="2042089"/>
            <a:ext cx="7551175" cy="2677656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</a:ln>
          <a:effectLst>
            <a:innerShdw blurRad="292100" dist="101600" dir="2700000">
              <a:prstClr val="black">
                <a:alpha val="50000"/>
              </a:prstClr>
            </a:innerShdw>
          </a:effectLst>
        </p:spPr>
        <p:txBody>
          <a:bodyPr wrap="square" anchor="ctr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en-US" altLang="zh-CN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课后阅读</a:t>
            </a:r>
            <a:r>
              <a:rPr lang="en-US" altLang="zh-CN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</a:t>
            </a:r>
            <a:r>
              <a:rPr lang="en-US" altLang="zh-CN" sz="2800" baseline="-25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25</a:t>
            </a:r>
            <a:r>
              <a:rPr lang="zh-CN" altLang="en-US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“从火车到火箭”，了解热机发展的过程</a:t>
            </a:r>
            <a:endParaRPr lang="en-US" altLang="zh-CN" sz="2800" baseline="-250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r>
              <a:rPr lang="en-US" altLang="zh-CN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动手</a:t>
            </a:r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动脑学物理         </a:t>
            </a:r>
            <a:r>
              <a:rPr lang="zh-CN" altLang="en-US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题</a:t>
            </a:r>
            <a:endParaRPr lang="en-US" altLang="zh-CN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8"/>
          <p:cNvSpPr>
            <a:spLocks noChangeArrowheads="1"/>
          </p:cNvSpPr>
          <p:nvPr/>
        </p:nvSpPr>
        <p:spPr bwMode="auto">
          <a:xfrm>
            <a:off x="7993063" y="280988"/>
            <a:ext cx="33337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人民教育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出版社 </a:t>
            </a:r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九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年级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全一</a:t>
            </a:r>
            <a:r>
              <a:rPr lang="zh-CN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册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endParaRPr lang="zh-CN" altLang="en-US" sz="1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4033070" y="1120929"/>
            <a:ext cx="1304925" cy="3968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r>
              <a:rPr lang="zh-CN" altLang="en-US" b="1" dirty="0">
                <a:solidFill>
                  <a:schemeClr val="tx2"/>
                </a:solidFill>
              </a:rPr>
              <a:t>柴薪</a:t>
            </a:r>
            <a:endParaRPr lang="zh-CN" altLang="en-US" b="1" dirty="0">
              <a:solidFill>
                <a:schemeClr val="tx2"/>
              </a:solidFill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959123" y="3953797"/>
            <a:ext cx="1258888" cy="3968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r>
              <a:rPr lang="zh-CN" altLang="en-US" b="1" dirty="0">
                <a:solidFill>
                  <a:schemeClr val="tx2"/>
                </a:solidFill>
              </a:rPr>
              <a:t>煤炭</a:t>
            </a:r>
            <a:endParaRPr lang="zh-CN" altLang="en-US" b="1" dirty="0">
              <a:solidFill>
                <a:schemeClr val="tx2"/>
              </a:solidFill>
            </a:endParaRPr>
          </a:p>
        </p:txBody>
      </p:sp>
      <p:pic>
        <p:nvPicPr>
          <p:cNvPr id="8" name="Picture 5" descr="煤d"/>
          <p:cNvPicPr preferRelativeResize="0"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3103461" y="4310012"/>
            <a:ext cx="3105150" cy="1982788"/>
          </a:xfrm>
          <a:prstGeom prst="rect">
            <a:avLst/>
          </a:prstGeom>
          <a:noFill/>
          <a:ln w="19050">
            <a:solidFill>
              <a:srgbClr val="990033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9" name="Picture 6" descr="煤球"/>
          <p:cNvPicPr preferRelativeResize="0"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63823" y="4459902"/>
            <a:ext cx="3151188" cy="2055812"/>
          </a:xfrm>
          <a:prstGeom prst="rect">
            <a:avLst/>
          </a:prstGeom>
          <a:noFill/>
          <a:ln w="19050">
            <a:solidFill>
              <a:srgbClr val="990033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8323161" y="1135678"/>
            <a:ext cx="1349375" cy="3968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r>
              <a:rPr lang="zh-CN" altLang="en-US" b="1" dirty="0">
                <a:solidFill>
                  <a:schemeClr val="tx2"/>
                </a:solidFill>
              </a:rPr>
              <a:t>石油</a:t>
            </a:r>
            <a:endParaRPr lang="zh-CN" altLang="en-US" b="1" dirty="0">
              <a:solidFill>
                <a:schemeClr val="tx2"/>
              </a:solidFill>
            </a:endParaRPr>
          </a:p>
        </p:txBody>
      </p:sp>
      <p:pic>
        <p:nvPicPr>
          <p:cNvPr id="11" name="Picture 8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03461" y="1530761"/>
            <a:ext cx="3105150" cy="2109788"/>
          </a:xfrm>
          <a:prstGeom prst="rect">
            <a:avLst/>
          </a:prstGeom>
          <a:noFill/>
          <a:ln w="19050">
            <a:solidFill>
              <a:srgbClr val="990033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12" name="Picture 9" descr="篝火正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63823" y="1644599"/>
            <a:ext cx="3348038" cy="2117725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13" name="Picture 10" descr="石油"/>
          <p:cNvPicPr preferRelativeResize="0"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63849" y="1599945"/>
            <a:ext cx="3151188" cy="2095500"/>
          </a:xfrm>
          <a:prstGeom prst="rect">
            <a:avLst/>
          </a:prstGeom>
          <a:noFill/>
          <a:ln w="25400">
            <a:solidFill>
              <a:srgbClr val="9933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14" name="Picture 11" descr="f4b2d61161508378c66f45d5ed381828"/>
          <p:cNvPicPr preferRelativeResize="0"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859149" y="1659348"/>
            <a:ext cx="3194050" cy="2130425"/>
          </a:xfrm>
          <a:prstGeom prst="rect">
            <a:avLst/>
          </a:prstGeom>
          <a:noFill/>
          <a:ln w="19050">
            <a:solidFill>
              <a:srgbClr val="990033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8053286" y="3953797"/>
            <a:ext cx="1665287" cy="3968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r>
              <a:rPr lang="zh-CN" altLang="en-US" b="1">
                <a:solidFill>
                  <a:schemeClr val="tx2"/>
                </a:solidFill>
              </a:rPr>
              <a:t>天然气</a:t>
            </a:r>
            <a:endParaRPr lang="zh-CN" altLang="en-US" b="1">
              <a:solidFill>
                <a:schemeClr val="tx2"/>
              </a:solidFill>
            </a:endParaRPr>
          </a:p>
        </p:txBody>
      </p:sp>
      <p:pic>
        <p:nvPicPr>
          <p:cNvPr id="16" name="Picture 13"/>
          <p:cNvPicPr preferRelativeResize="0"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423048" y="4396710"/>
            <a:ext cx="3106738" cy="2165350"/>
          </a:xfrm>
          <a:prstGeom prst="rect">
            <a:avLst/>
          </a:prstGeom>
          <a:noFill/>
          <a:ln w="19050">
            <a:solidFill>
              <a:srgbClr val="990033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17" name="Picture 14" descr="u=754260340,3211829652&amp;fm=21&amp;gp=0"/>
          <p:cNvPicPr preferRelativeResize="0"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709465" y="4525247"/>
            <a:ext cx="3330575" cy="2038350"/>
          </a:xfrm>
          <a:prstGeom prst="rect">
            <a:avLst/>
          </a:prstGeom>
          <a:noFill/>
          <a:ln w="25400">
            <a:solidFill>
              <a:schemeClr val="accent2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8" name="矩形 4"/>
          <p:cNvSpPr>
            <a:spLocks noChangeArrowheads="1"/>
          </p:cNvSpPr>
          <p:nvPr/>
        </p:nvSpPr>
        <p:spPr bwMode="auto">
          <a:xfrm>
            <a:off x="412955" y="3803293"/>
            <a:ext cx="2227006" cy="1015663"/>
          </a:xfrm>
          <a:prstGeom prst="rect">
            <a:avLst/>
          </a:prstGeom>
          <a:gradFill rotWithShape="1"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  <a:lin ang="5400000"/>
          </a:gradFill>
          <a:ln w="9525">
            <a:solidFill>
              <a:srgbClr val="4A7EBB"/>
            </a:solidFill>
            <a:miter lim="800000"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 wrap="square">
            <a:spAutoFit/>
          </a:bodyPr>
          <a:lstStyle/>
          <a:p>
            <a:pPr fontAlgn="base"/>
            <a:r>
              <a:rPr lang="zh-CN" altLang="en-US" sz="28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从哪里获得内能？</a:t>
            </a:r>
            <a:r>
              <a:rPr lang="zh-CN" altLang="en-US" sz="3200" b="1" dirty="0">
                <a:solidFill>
                  <a:srgbClr val="FFFFFF"/>
                </a:solidFill>
              </a:rPr>
              <a:t>　</a:t>
            </a:r>
            <a:endParaRPr lang="zh-CN" altLang="en-US" sz="3200" b="1" dirty="0">
              <a:solidFill>
                <a:srgbClr val="FFFFFF"/>
              </a:solidFill>
            </a:endParaRPr>
          </a:p>
        </p:txBody>
      </p:sp>
      <p:sp>
        <p:nvSpPr>
          <p:cNvPr id="19" name="矩形 4"/>
          <p:cNvSpPr>
            <a:spLocks noChangeArrowheads="1"/>
          </p:cNvSpPr>
          <p:nvPr/>
        </p:nvSpPr>
        <p:spPr bwMode="auto">
          <a:xfrm>
            <a:off x="309716" y="2033487"/>
            <a:ext cx="2389239" cy="1015663"/>
          </a:xfrm>
          <a:prstGeom prst="rect">
            <a:avLst/>
          </a:prstGeom>
          <a:gradFill rotWithShape="1"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  <a:lin ang="5400000"/>
          </a:gradFill>
          <a:ln w="9525">
            <a:solidFill>
              <a:srgbClr val="4A7EBB"/>
            </a:solidFill>
            <a:miter lim="800000"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 wrap="square">
            <a:spAutoFit/>
          </a:bodyPr>
          <a:lstStyle/>
          <a:p>
            <a:pPr fontAlgn="base"/>
            <a:r>
              <a:rPr lang="zh-CN" altLang="en-US" sz="2800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热机的工作原理是什么？</a:t>
            </a:r>
            <a:r>
              <a:rPr lang="zh-CN" altLang="en-US" sz="3200" b="1" dirty="0">
                <a:solidFill>
                  <a:srgbClr val="FFFFFF"/>
                </a:solidFill>
              </a:rPr>
              <a:t>　</a:t>
            </a:r>
            <a:endParaRPr lang="zh-CN" altLang="en-US" sz="3200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  <p:bldP spid="7" grpId="0" autoUpdateAnimBg="0"/>
      <p:bldP spid="10" grpId="0" autoUpdateAnimBg="0"/>
      <p:bldP spid="15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 bwMode="auto">
          <a:xfrm>
            <a:off x="1474838" y="2286000"/>
            <a:ext cx="9173497" cy="244823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" name="矩形 8"/>
          <p:cNvSpPr>
            <a:spLocks noChangeArrowheads="1"/>
          </p:cNvSpPr>
          <p:nvPr/>
        </p:nvSpPr>
        <p:spPr bwMode="auto">
          <a:xfrm>
            <a:off x="7993063" y="280988"/>
            <a:ext cx="33337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人民教育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出版社 </a:t>
            </a:r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九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年级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全一</a:t>
            </a:r>
            <a:r>
              <a:rPr lang="zh-CN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册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endParaRPr lang="zh-CN" altLang="en-US" sz="1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4"/>
          <p:cNvSpPr>
            <a:spLocks noChangeArrowheads="1"/>
          </p:cNvSpPr>
          <p:nvPr/>
        </p:nvSpPr>
        <p:spPr bwMode="auto">
          <a:xfrm>
            <a:off x="2791542" y="942105"/>
            <a:ext cx="2646878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</a:t>
            </a: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、燃料的热值</a:t>
            </a:r>
            <a:r>
              <a:rPr lang="zh-CN" altLang="en-US" sz="2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　</a:t>
            </a:r>
            <a:endParaRPr lang="zh-CN" altLang="en-US" sz="24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405194" y="1644496"/>
            <a:ext cx="2114550" cy="461665"/>
          </a:xfrm>
          <a:prstGeom prst="rect">
            <a:avLst/>
          </a:prstGeom>
          <a:gradFill rotWithShape="1">
            <a:gsLst>
              <a:gs pos="0">
                <a:srgbClr val="D1E8FF"/>
              </a:gs>
              <a:gs pos="100000">
                <a:srgbClr val="99CCFF"/>
              </a:gs>
            </a:gsLst>
            <a:lin ang="5400000" scaled="1"/>
          </a:gradFill>
          <a:ln w="19050">
            <a:solidFill>
              <a:schemeClr val="tx2"/>
            </a:solidFill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想想议议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489587" y="2314473"/>
            <a:ext cx="4159045" cy="230832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</a:ln>
        </p:spPr>
        <p:txBody>
          <a:bodyPr wrap="square" anchor="ctr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问题</a:t>
            </a:r>
            <a:r>
              <a:rPr lang="en-US" altLang="zh-CN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    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同样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烧开一壶水，使用不同的燃料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，如用煤和干木柴，所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消耗的燃料的质量是一样多吗？ 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1847645" y="4847252"/>
            <a:ext cx="8189913" cy="142192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　　经验告诉我们，等质量的煤和干木柴，充分燃烧，煤放出的热量要比柴多得多。我们用</a:t>
            </a:r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热值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这个概念来表示燃料放出热量的本领。</a:t>
            </a:r>
            <a:endParaRPr 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6253318" y="2359742"/>
            <a:ext cx="3923070" cy="175432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</a:ln>
        </p:spPr>
        <p:txBody>
          <a:bodyPr wrap="square" anchor="ctr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问题</a:t>
            </a:r>
            <a:r>
              <a:rPr lang="en-US" altLang="zh-CN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   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相同质量的不同燃料，燃烧时放出的热量一样多吗？ 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utoUpdateAnimBg="0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8"/>
          <p:cNvSpPr>
            <a:spLocks noChangeArrowheads="1"/>
          </p:cNvSpPr>
          <p:nvPr/>
        </p:nvSpPr>
        <p:spPr bwMode="auto">
          <a:xfrm>
            <a:off x="7993063" y="280988"/>
            <a:ext cx="33337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人民教育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出版社 </a:t>
            </a:r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九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年级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全一</a:t>
            </a:r>
            <a:r>
              <a:rPr lang="zh-CN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册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endParaRPr lang="zh-CN" altLang="en-US" sz="1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091380" y="2551368"/>
            <a:ext cx="9622401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fontAlgn="base"/>
            <a:r>
              <a:rPr lang="zh-CN" altLang="en-US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某种</a:t>
            </a:r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燃料完全燃烧放出的热量与其质量之比，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叫做这种燃料的</a:t>
            </a:r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热值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360949" y="5065508"/>
            <a:ext cx="4966109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fontAlgn="base"/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国际单位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焦每千克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；符号：</a:t>
            </a:r>
            <a:r>
              <a:rPr lang="en-US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J/kg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815256" y="1589959"/>
            <a:ext cx="3048821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fontAlgn="base"/>
            <a:r>
              <a:rPr 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．燃料的热值（</a:t>
            </a: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q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3219245" y="4122890"/>
            <a:ext cx="8010525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热值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在数值上等于</a:t>
            </a:r>
            <a:r>
              <a:rPr 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 kg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某种燃料完全燃烧放出的热量。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859504" y="2068819"/>
            <a:ext cx="2386013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fontAlgn="base"/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）定义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962741" y="4117770"/>
            <a:ext cx="3644900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fontAlgn="base"/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）物理意义  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947991" y="4628793"/>
            <a:ext cx="2293938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fontAlgn="base"/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）单位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4"/>
          <p:cNvSpPr>
            <a:spLocks noChangeArrowheads="1"/>
          </p:cNvSpPr>
          <p:nvPr/>
        </p:nvSpPr>
        <p:spPr bwMode="auto">
          <a:xfrm>
            <a:off x="2698955" y="986351"/>
            <a:ext cx="2646878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</a:t>
            </a: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、燃料的热值</a:t>
            </a:r>
            <a:r>
              <a:rPr lang="zh-CN" altLang="en-US" sz="2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　</a:t>
            </a:r>
            <a:endParaRPr lang="zh-CN" altLang="en-US" sz="24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2245851" y="3219193"/>
            <a:ext cx="2386013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fontAlgn="base"/>
            <a:r>
              <a:rPr lang="zh-CN" altLang="en-US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定义式：</a:t>
            </a:r>
            <a:endParaRPr lang="zh-CN" altLang="en-US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3762682" y="3038833"/>
          <a:ext cx="927305" cy="8711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Equation" r:id="rId1" imgW="419100" imgH="393700" progId="Equation.DSMT4">
                  <p:embed/>
                </p:oleObj>
              </mc:Choice>
              <mc:Fallback>
                <p:oleObj name="Equation" r:id="rId1" imgW="419100" imgH="3937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62682" y="3038833"/>
                        <a:ext cx="927305" cy="87110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椭圆形标注 15"/>
          <p:cNvSpPr/>
          <p:nvPr/>
        </p:nvSpPr>
        <p:spPr bwMode="auto">
          <a:xfrm>
            <a:off x="6975988" y="899653"/>
            <a:ext cx="2743199" cy="1002890"/>
          </a:xfrm>
          <a:prstGeom prst="wedgeEllipseCallout">
            <a:avLst>
              <a:gd name="adj1" fmla="val -58836"/>
              <a:gd name="adj2" fmla="val 117897"/>
            </a:avLst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accent1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比值定义法</a:t>
            </a:r>
            <a:endParaRPr kumimoji="0" lang="zh-CN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ldLvl="0" autoUpdateAnimBg="0"/>
      <p:bldP spid="7" grpId="1" autoUpdateAnimBg="0"/>
      <p:bldP spid="9" grpId="0" autoUpdateAnimBg="0"/>
      <p:bldP spid="11" grpId="0" autoUpdateAnimBg="0"/>
      <p:bldP spid="12" grpId="0" autoUpdateAnimBg="0"/>
      <p:bldP spid="14" grpId="0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8"/>
          <p:cNvSpPr>
            <a:spLocks noChangeArrowheads="1"/>
          </p:cNvSpPr>
          <p:nvPr/>
        </p:nvSpPr>
        <p:spPr bwMode="auto">
          <a:xfrm>
            <a:off x="7993063" y="280988"/>
            <a:ext cx="33337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人民教育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出版社 </a:t>
            </a:r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九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年级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全一</a:t>
            </a:r>
            <a:r>
              <a:rPr lang="zh-CN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册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endParaRPr lang="zh-CN" altLang="en-US" sz="1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091380" y="2551368"/>
            <a:ext cx="9622401" cy="83099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fontAlgn="base"/>
            <a:r>
              <a:rPr lang="zh-CN" altLang="en-US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对某些气体燃料完全</a:t>
            </a:r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燃烧放出的热量</a:t>
            </a:r>
            <a:r>
              <a:rPr lang="zh-CN" altLang="en-US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与其体积之</a:t>
            </a:r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比，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叫做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这种气体燃料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热值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371601" y="4122890"/>
            <a:ext cx="9858170" cy="83099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物理意义：热值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在数值上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等于在标准状态下</a:t>
            </a:r>
            <a:r>
              <a:rPr 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 </a:t>
            </a: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m</a:t>
            </a:r>
            <a:r>
              <a:rPr lang="en-US" sz="2400" baseline="30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的燃料完全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燃烧放出的热量。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1523180" y="3425671"/>
            <a:ext cx="2386013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fontAlgn="base"/>
            <a:r>
              <a:rPr lang="zh-CN" altLang="en-US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定义式：</a:t>
            </a:r>
            <a:endParaRPr lang="zh-CN" altLang="en-US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0" name="Object 2"/>
          <p:cNvGraphicFramePr>
            <a:graphicFrameLocks noChangeAspect="1"/>
          </p:cNvGraphicFramePr>
          <p:nvPr/>
        </p:nvGraphicFramePr>
        <p:xfrm>
          <a:off x="3261237" y="3186316"/>
          <a:ext cx="927305" cy="8711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Equation" r:id="rId1" imgW="419100" imgH="393700" progId="Equation.DSMT4">
                  <p:embed/>
                </p:oleObj>
              </mc:Choice>
              <mc:Fallback>
                <p:oleObj name="Equation" r:id="rId1" imgW="419100" imgH="3937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1237" y="3186316"/>
                        <a:ext cx="927305" cy="87110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1316703" y="5021263"/>
            <a:ext cx="8505825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fontAlgn="base"/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气体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燃料的单位：</a:t>
            </a:r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焦每立方米；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符号：</a:t>
            </a:r>
            <a:r>
              <a:rPr 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J/m</a:t>
            </a:r>
            <a:r>
              <a:rPr lang="en-US" sz="2400" baseline="30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815256" y="1589959"/>
            <a:ext cx="3048821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fontAlgn="base"/>
            <a:r>
              <a:rPr 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．燃料的热值（</a:t>
            </a: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q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4"/>
          <p:cNvSpPr>
            <a:spLocks noChangeArrowheads="1"/>
          </p:cNvSpPr>
          <p:nvPr/>
        </p:nvSpPr>
        <p:spPr bwMode="auto">
          <a:xfrm>
            <a:off x="2698955" y="986351"/>
            <a:ext cx="2646878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</a:t>
            </a: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、燃料的热值</a:t>
            </a:r>
            <a:r>
              <a:rPr lang="zh-CN" altLang="en-US" sz="2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　</a:t>
            </a:r>
            <a:endParaRPr lang="zh-CN" altLang="en-US" sz="24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1011902" y="2057912"/>
            <a:ext cx="3644900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fontAlgn="base"/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）气体燃料的热值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1" grpId="0" bldLvl="0" autoUpdateAnimBg="0"/>
      <p:bldP spid="11" grpId="1" autoUpdateAnimBg="0"/>
      <p:bldP spid="14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8"/>
          <p:cNvSpPr>
            <a:spLocks noChangeArrowheads="1"/>
          </p:cNvSpPr>
          <p:nvPr/>
        </p:nvSpPr>
        <p:spPr bwMode="auto">
          <a:xfrm>
            <a:off x="7993063" y="280988"/>
            <a:ext cx="33337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人民教育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出版社 </a:t>
            </a:r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九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年级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全一</a:t>
            </a:r>
            <a:r>
              <a:rPr lang="zh-CN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册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endParaRPr lang="zh-CN" altLang="en-US" sz="1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815256" y="1589959"/>
            <a:ext cx="4331931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fontAlgn="base"/>
            <a:r>
              <a:rPr 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．了解燃料的热值表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4"/>
          <p:cNvSpPr>
            <a:spLocks noChangeArrowheads="1"/>
          </p:cNvSpPr>
          <p:nvPr/>
        </p:nvSpPr>
        <p:spPr bwMode="auto">
          <a:xfrm>
            <a:off x="2698955" y="986351"/>
            <a:ext cx="2646878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</a:t>
            </a: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、燃料的热值</a:t>
            </a:r>
            <a:r>
              <a:rPr lang="zh-CN" altLang="en-US" sz="2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　</a:t>
            </a:r>
            <a:endParaRPr lang="zh-CN" altLang="en-US" sz="24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" name="Picture 9" descr="]DN{@B@NXAG5YW(_]BDN%EJ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608575" y="2140564"/>
            <a:ext cx="8324850" cy="4162425"/>
          </a:xfrm>
          <a:prstGeom prst="rect">
            <a:avLst/>
          </a:prstGeom>
          <a:noFill/>
        </p:spPr>
      </p:pic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9413568" y="1179820"/>
            <a:ext cx="2281903" cy="2308324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zh-CN" altLang="en-US" sz="2400" dirty="0" smtClean="0">
                <a:solidFill>
                  <a:srgbClr val="0066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请找出</a:t>
            </a:r>
            <a:r>
              <a:rPr lang="zh-CN" altLang="en-US" sz="2400" dirty="0">
                <a:solidFill>
                  <a:srgbClr val="0066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你熟悉的燃料的热值，并</a:t>
            </a:r>
            <a:r>
              <a:rPr lang="zh-CN" altLang="en-US" sz="2400" dirty="0" smtClean="0">
                <a:solidFill>
                  <a:srgbClr val="0066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说说其</a:t>
            </a:r>
            <a:r>
              <a:rPr lang="zh-CN" altLang="en-US" sz="2400" dirty="0">
                <a:solidFill>
                  <a:srgbClr val="0066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物理意义。</a:t>
            </a:r>
            <a:endParaRPr lang="en-US" sz="2400" dirty="0">
              <a:solidFill>
                <a:srgbClr val="0066C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9369323" y="4158995"/>
            <a:ext cx="2281903" cy="1754326"/>
          </a:xfrm>
          <a:prstGeom prst="rect">
            <a:avLst/>
          </a:prstGeom>
          <a:solidFill>
            <a:schemeClr val="accent5">
              <a:lumMod val="50000"/>
            </a:schemeClr>
          </a:solidFill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理解：热值是燃料本身的一种特性</a:t>
            </a:r>
            <a:endParaRPr lang="en-US" altLang="en-US" sz="24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utoUpdateAnimBg="0"/>
      <p:bldP spid="11" grpId="0" bldLvl="0" animBg="1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8"/>
          <p:cNvSpPr>
            <a:spLocks noChangeArrowheads="1"/>
          </p:cNvSpPr>
          <p:nvPr/>
        </p:nvSpPr>
        <p:spPr bwMode="auto">
          <a:xfrm>
            <a:off x="7993063" y="280988"/>
            <a:ext cx="33337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人民教育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出版社 </a:t>
            </a:r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九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年级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全一</a:t>
            </a:r>
            <a:r>
              <a:rPr lang="zh-CN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册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endParaRPr lang="zh-CN" altLang="en-US" sz="1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663679" y="1917597"/>
            <a:ext cx="2197510" cy="142192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zh-CN" altLang="en-US" sz="2400" dirty="0" smtClean="0">
                <a:solidFill>
                  <a:srgbClr val="0066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为什么</a:t>
            </a:r>
            <a:r>
              <a:rPr lang="zh-CN" altLang="en-US" sz="2400" dirty="0">
                <a:solidFill>
                  <a:srgbClr val="0066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发射火箭上天要用氢做燃料？</a:t>
            </a:r>
            <a:endParaRPr lang="en-US" sz="2400" dirty="0">
              <a:solidFill>
                <a:srgbClr val="0066C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Picture 3" descr="火箭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3481644" y="1144955"/>
            <a:ext cx="6458769" cy="4895021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8"/>
          <p:cNvSpPr>
            <a:spLocks noChangeArrowheads="1"/>
          </p:cNvSpPr>
          <p:nvPr/>
        </p:nvSpPr>
        <p:spPr bwMode="auto">
          <a:xfrm>
            <a:off x="7993063" y="280988"/>
            <a:ext cx="33337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人民教育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出版社 </a:t>
            </a:r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九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年级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全一</a:t>
            </a:r>
            <a:r>
              <a:rPr lang="zh-CN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册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endParaRPr lang="zh-CN" altLang="en-US" sz="1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815256" y="1589959"/>
            <a:ext cx="4331931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．有关燃料燃烧放热的计算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4"/>
          <p:cNvSpPr>
            <a:spLocks noChangeArrowheads="1"/>
          </p:cNvSpPr>
          <p:nvPr/>
        </p:nvSpPr>
        <p:spPr bwMode="auto">
          <a:xfrm>
            <a:off x="2698955" y="986351"/>
            <a:ext cx="2646878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</a:t>
            </a: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、燃料的热值</a:t>
            </a:r>
            <a:r>
              <a:rPr lang="zh-CN" altLang="en-US" sz="2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　</a:t>
            </a:r>
            <a:endParaRPr lang="zh-CN" altLang="en-US" sz="24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1626419" y="2363787"/>
            <a:ext cx="1190523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fontAlgn="base"/>
            <a:r>
              <a:rPr lang="zh-CN" altLang="en-US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定义式</a:t>
            </a:r>
            <a:endParaRPr lang="zh-CN" altLang="en-US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9" name="Object 2"/>
          <p:cNvGraphicFramePr>
            <a:graphicFrameLocks noChangeAspect="1"/>
          </p:cNvGraphicFramePr>
          <p:nvPr/>
        </p:nvGraphicFramePr>
        <p:xfrm>
          <a:off x="1653663" y="2920847"/>
          <a:ext cx="927305" cy="8711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name="Equation" r:id="rId1" imgW="419100" imgH="393700" progId="Equation.DSMT4">
                  <p:embed/>
                </p:oleObj>
              </mc:Choice>
              <mc:Fallback>
                <p:oleObj name="Equation" r:id="rId1" imgW="419100" imgH="3937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3663" y="2920847"/>
                        <a:ext cx="927305" cy="87110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1623655" y="3923533"/>
          <a:ext cx="927100" cy="871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" name="Equation" r:id="rId3" imgW="419100" imgH="393700" progId="Equation.DSMT4">
                  <p:embed/>
                </p:oleObj>
              </mc:Choice>
              <mc:Fallback>
                <p:oleObj name="Equation" r:id="rId3" imgW="419100" imgH="3937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3655" y="3923533"/>
                        <a:ext cx="927100" cy="871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燕尾形箭头 9"/>
          <p:cNvSpPr/>
          <p:nvPr/>
        </p:nvSpPr>
        <p:spPr bwMode="auto">
          <a:xfrm>
            <a:off x="2875936" y="3244646"/>
            <a:ext cx="811161" cy="250722"/>
          </a:xfrm>
          <a:prstGeom prst="notchedRightArrow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1" name="燕尾形箭头 10"/>
          <p:cNvSpPr/>
          <p:nvPr/>
        </p:nvSpPr>
        <p:spPr bwMode="auto">
          <a:xfrm>
            <a:off x="2816942" y="4232788"/>
            <a:ext cx="811161" cy="250722"/>
          </a:xfrm>
          <a:prstGeom prst="notchedRightArrow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3764936" y="3145452"/>
            <a:ext cx="2386013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r>
              <a:rPr lang="en-US" altLang="zh-CN" sz="24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Q=</a:t>
            </a:r>
            <a:r>
              <a:rPr lang="en-US" altLang="zh-CN" sz="2400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qm</a:t>
            </a:r>
            <a:endParaRPr lang="zh-CN" altLang="en-US" sz="2400" i="1" dirty="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3794433" y="4118845"/>
            <a:ext cx="2386013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r>
              <a:rPr lang="en-US" altLang="zh-CN" sz="24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Q=</a:t>
            </a:r>
            <a:r>
              <a:rPr lang="en-US" altLang="zh-CN" sz="2400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qV</a:t>
            </a:r>
            <a:endParaRPr lang="zh-CN" altLang="en-US" sz="2400" i="1" dirty="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3642852" y="2172058"/>
            <a:ext cx="1194620" cy="83099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fontAlgn="base"/>
            <a:r>
              <a:rPr lang="zh-CN" altLang="en-US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热量计算公式 </a:t>
            </a:r>
            <a:endParaRPr lang="zh-CN" altLang="en-US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5711724" y="1103927"/>
            <a:ext cx="5526548" cy="22430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例题    根据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热值表，计算一下</a:t>
            </a:r>
            <a:r>
              <a:rPr 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吨</a:t>
            </a:r>
            <a:r>
              <a:rPr lang="zh-CN" altLang="en-US" sz="2400" dirty="0">
                <a:solidFill>
                  <a:srgbClr val="CC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氢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完全燃烧放出多少焦耳的热量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？再算算，若用</a:t>
            </a:r>
            <a:r>
              <a:rPr lang="zh-CN" altLang="en-US" sz="2400" dirty="0" smtClean="0">
                <a:solidFill>
                  <a:srgbClr val="CC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干木柴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完全燃烧来获得这些热量，需要多少吨干木柴？</a:t>
            </a:r>
            <a:endParaRPr 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5858387" y="3415737"/>
            <a:ext cx="5276645" cy="120032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fontAlgn="base"/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解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：（</a:t>
            </a: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1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）氢完全燃烧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放出热量</a:t>
            </a:r>
            <a:endParaRPr lang="en-US" altLang="zh-CN" sz="2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base"/>
            <a:r>
              <a:rPr lang="en-US" sz="2400" i="1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Q </a:t>
            </a:r>
            <a:r>
              <a:rPr lang="en-US" sz="2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= </a:t>
            </a:r>
            <a:r>
              <a:rPr lang="en-US" altLang="zh-CN" sz="2400" i="1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q</a:t>
            </a:r>
            <a:r>
              <a:rPr lang="en-US" altLang="zh-CN" sz="2400" i="1" baseline="-2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r>
              <a:rPr lang="en-US" sz="2400" i="1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</a:t>
            </a:r>
            <a:r>
              <a:rPr lang="en-US" sz="2400" i="1" baseline="-2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r>
              <a:rPr lang="en-US" sz="24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=1.4×10</a:t>
            </a:r>
            <a:r>
              <a:rPr lang="en-US" sz="2400" baseline="30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8</a:t>
            </a:r>
            <a:r>
              <a:rPr lang="en-US" sz="24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J</a:t>
            </a:r>
            <a:r>
              <a:rPr lang="en-US" altLang="zh-CN" sz="2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/</a:t>
            </a:r>
            <a:r>
              <a:rPr lang="en-US" sz="2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kg×</a:t>
            </a:r>
            <a:r>
              <a:rPr lang="en-US" sz="24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10×10</a:t>
            </a:r>
            <a:r>
              <a:rPr lang="en-US" sz="24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 </a:t>
            </a:r>
            <a:r>
              <a:rPr lang="en-US" sz="2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kg</a:t>
            </a:r>
            <a:endParaRPr lang="en-US" sz="24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fontAlgn="base"/>
            <a:r>
              <a:rPr lang="en-US" sz="2400" dirty="0">
                <a:solidFill>
                  <a:srgbClr val="CC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       </a:t>
            </a:r>
            <a:r>
              <a:rPr lang="en-US" sz="24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=</a:t>
            </a:r>
            <a:r>
              <a:rPr lang="en-US" sz="2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1.4×10</a:t>
            </a:r>
            <a:r>
              <a:rPr lang="en-US" sz="24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12</a:t>
            </a:r>
            <a:r>
              <a:rPr lang="en-US" sz="2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J</a:t>
            </a:r>
            <a:endParaRPr lang="en-US" sz="24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18" name="Group 12"/>
          <p:cNvGrpSpPr/>
          <p:nvPr/>
        </p:nvGrpSpPr>
        <p:grpSpPr bwMode="auto">
          <a:xfrm>
            <a:off x="5932949" y="4610716"/>
            <a:ext cx="5456239" cy="1592263"/>
            <a:chOff x="272" y="2988"/>
            <a:chExt cx="3437" cy="1003"/>
          </a:xfrm>
        </p:grpSpPr>
        <p:sp>
          <p:nvSpPr>
            <p:cNvPr id="19" name="Rectangle 8"/>
            <p:cNvSpPr>
              <a:spLocks noChangeArrowheads="1"/>
            </p:cNvSpPr>
            <p:nvPr/>
          </p:nvSpPr>
          <p:spPr bwMode="auto">
            <a:xfrm>
              <a:off x="272" y="2988"/>
              <a:ext cx="1698" cy="337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square">
              <a:spAutoFit/>
            </a:bodyPr>
            <a:lstStyle/>
            <a:p>
              <a:pPr fontAlgn="base">
                <a:lnSpc>
                  <a:spcPct val="120000"/>
                </a:lnSpc>
              </a:pPr>
              <a:r>
                <a:rPr lang="zh-CN" altLang="en-US" sz="24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（</a:t>
              </a:r>
              <a:r>
                <a:rPr lang="en-US" altLang="zh-CN" sz="24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r>
                <a:rPr lang="zh-CN" altLang="en-US" sz="24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）需要</a:t>
              </a:r>
              <a:r>
                <a:rPr lang="zh-CN" altLang="en-US" sz="2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干木柴</a:t>
              </a:r>
              <a:endParaRPr lang="en-US" sz="2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aphicFrame>
          <p:nvGraphicFramePr>
            <p:cNvPr id="20" name="Object 9"/>
            <p:cNvGraphicFramePr>
              <a:graphicFrameLocks noChangeAspect="1"/>
            </p:cNvGraphicFramePr>
            <p:nvPr/>
          </p:nvGraphicFramePr>
          <p:xfrm>
            <a:off x="278" y="3353"/>
            <a:ext cx="3431" cy="6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5" name="Equation" r:id="rId5" imgW="2387600" imgH="444500" progId="Equation.3">
                    <p:embed/>
                  </p:oleObj>
                </mc:Choice>
                <mc:Fallback>
                  <p:oleObj name="Equation" r:id="rId5" imgW="2387600" imgH="444500" progId="Equation.3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8" y="3353"/>
                          <a:ext cx="3431" cy="63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1" name="Rectangle 10"/>
          <p:cNvSpPr>
            <a:spLocks noChangeArrowheads="1"/>
          </p:cNvSpPr>
          <p:nvPr/>
        </p:nvSpPr>
        <p:spPr bwMode="auto">
          <a:xfrm>
            <a:off x="726769" y="5014605"/>
            <a:ext cx="4479412" cy="120032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fontAlgn="base"/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约</a:t>
            </a:r>
            <a:r>
              <a:rPr lang="en-US" sz="2400" dirty="0">
                <a:solidFill>
                  <a:srgbClr val="CC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120</a:t>
            </a:r>
            <a:r>
              <a:rPr lang="zh-CN" altLang="en-US" sz="2400" dirty="0">
                <a:solidFill>
                  <a:srgbClr val="CC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吨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干木柴完全燃烧放出的热量等于</a:t>
            </a:r>
            <a:r>
              <a:rPr lang="en-US" sz="2400" dirty="0">
                <a:solidFill>
                  <a:srgbClr val="CC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sz="2400" dirty="0">
                <a:solidFill>
                  <a:srgbClr val="CC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吨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氢完全燃烧放出的热量。</a:t>
            </a:r>
            <a:endParaRPr 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 autoUpdateAnimBg="0"/>
      <p:bldP spid="21" grpId="0" animBg="1"/>
      <p:bldP spid="21" grpId="1" animBg="1"/>
    </p:bldLst>
  </p:timing>
</p:sld>
</file>

<file path=ppt/theme/theme1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2345</Words>
  <Application>WPS 演示</Application>
  <PresentationFormat>宽屏</PresentationFormat>
  <Paragraphs>221</Paragraphs>
  <Slides>21</Slides>
  <Notes>2</Notes>
  <HiddenSlides>0</HiddenSlides>
  <MMClips>0</MMClips>
  <ScaleCrop>false</ScaleCrop>
  <HeadingPairs>
    <vt:vector size="8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6</vt:i4>
      </vt:variant>
      <vt:variant>
        <vt:lpstr>幻灯片标题</vt:lpstr>
      </vt:variant>
      <vt:variant>
        <vt:i4>21</vt:i4>
      </vt:variant>
    </vt:vector>
  </HeadingPairs>
  <TitlesOfParts>
    <vt:vector size="39" baseType="lpstr">
      <vt:lpstr>Arial</vt:lpstr>
      <vt:lpstr>宋体</vt:lpstr>
      <vt:lpstr>Wingdings</vt:lpstr>
      <vt:lpstr>Calibri Light</vt:lpstr>
      <vt:lpstr>Calibri</vt:lpstr>
      <vt:lpstr>微软雅黑</vt:lpstr>
      <vt:lpstr>黑体</vt:lpstr>
      <vt:lpstr>Times New Roman</vt:lpstr>
      <vt:lpstr/>
      <vt:lpstr>Arial Unicode MS</vt:lpstr>
      <vt:lpstr>RomanS</vt:lpstr>
      <vt:lpstr>Office 主题</vt:lpstr>
      <vt:lpstr>Equation.DSMT4</vt:lpstr>
      <vt:lpstr>Equation.DSMT4</vt:lpstr>
      <vt:lpstr>Equation.DSMT4</vt:lpstr>
      <vt:lpstr>Equation.DSMT4</vt:lpstr>
      <vt:lpstr>Equation.3</vt:lpstr>
      <vt:lpstr>Equation.DSMT4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432</cp:revision>
  <dcterms:created xsi:type="dcterms:W3CDTF">2013-07-01T03:05:00Z</dcterms:created>
  <dcterms:modified xsi:type="dcterms:W3CDTF">2018-05-01T06:36:43Z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2052-10.1.0.7346</vt:lpwstr>
  </property>
</Properties>
</file>