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sldIdLst>
    <p:sldId id="256" r:id="rId2"/>
    <p:sldId id="364" r:id="rId3"/>
    <p:sldId id="449" r:id="rId4"/>
    <p:sldId id="426" r:id="rId5"/>
    <p:sldId id="450" r:id="rId6"/>
    <p:sldId id="427" r:id="rId7"/>
    <p:sldId id="452" r:id="rId8"/>
    <p:sldId id="428" r:id="rId9"/>
    <p:sldId id="429" r:id="rId10"/>
    <p:sldId id="430" r:id="rId11"/>
    <p:sldId id="431" r:id="rId12"/>
    <p:sldId id="451" r:id="rId13"/>
    <p:sldId id="433" r:id="rId14"/>
    <p:sldId id="434" r:id="rId15"/>
    <p:sldId id="435" r:id="rId16"/>
    <p:sldId id="436" r:id="rId17"/>
    <p:sldId id="437" r:id="rId18"/>
    <p:sldId id="438" r:id="rId19"/>
    <p:sldId id="453" r:id="rId20"/>
    <p:sldId id="454" r:id="rId21"/>
    <p:sldId id="439" r:id="rId22"/>
    <p:sldId id="440" r:id="rId23"/>
    <p:sldId id="441" r:id="rId24"/>
    <p:sldId id="442" r:id="rId25"/>
    <p:sldId id="455" r:id="rId26"/>
    <p:sldId id="456" r:id="rId27"/>
    <p:sldId id="457" r:id="rId28"/>
    <p:sldId id="443" r:id="rId29"/>
    <p:sldId id="459" r:id="rId30"/>
    <p:sldId id="460" r:id="rId31"/>
    <p:sldId id="461" r:id="rId32"/>
    <p:sldId id="462" r:id="rId33"/>
    <p:sldId id="463" r:id="rId34"/>
    <p:sldId id="464" r:id="rId35"/>
    <p:sldId id="465" r:id="rId36"/>
    <p:sldId id="466" r:id="rId37"/>
    <p:sldId id="467" r:id="rId38"/>
    <p:sldId id="468" r:id="rId39"/>
    <p:sldId id="469" r:id="rId40"/>
    <p:sldId id="470" r:id="rId41"/>
    <p:sldId id="471" r:id="rId42"/>
    <p:sldId id="472" r:id="rId43"/>
    <p:sldId id="473" r:id="rId44"/>
    <p:sldId id="474" r:id="rId45"/>
    <p:sldId id="475" r:id="rId46"/>
    <p:sldId id="476" r:id="rId47"/>
    <p:sldId id="477" r:id="rId48"/>
    <p:sldId id="478" r:id="rId49"/>
    <p:sldId id="447" r:id="rId50"/>
    <p:sldId id="479" r:id="rId51"/>
    <p:sldId id="480" r:id="rId52"/>
    <p:sldId id="448" r:id="rId53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22"/>
        <p:guide pos="29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445613-1D6A-4B78-A4C8-0A02417CB1F2}" type="slidenum">
              <a:rPr lang="en-US" altLang="zh-CN" smtClean="0">
                <a:latin typeface="Arial" pitchFamily="34" charset="0"/>
              </a:rPr>
              <a:pPr/>
              <a:t>44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9DB280C-CB44-4566-9AF8-3C3F79BB366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7.wav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7.wav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49.TI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T154.TI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55.TIF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57.TIF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59.TIF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C96.TIF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audio" Target="../media/audio4.wav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62.TIF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63.TIF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607708" y="2505755"/>
            <a:ext cx="381000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第五章 透镜及其应用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3631096" y="3420948"/>
            <a:ext cx="5234608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54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54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 凸透镜成像的规律</a:t>
            </a:r>
            <a:endParaRPr lang="zh-CN" altLang="zh-CN" sz="5400" baseline="-25000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8176" y="831380"/>
            <a:ext cx="4657725" cy="44894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6004" tIns="43002" rIns="86004" bIns="43002" numCol="1" anchor="ctr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zh-CN" altLang="en-US" sz="2800" smtClean="0">
                <a:latin typeface="宋体" pitchFamily="2" charset="-122"/>
              </a:rPr>
              <a:t>理解物距、像距、焦距概念</a:t>
            </a:r>
          </a:p>
        </p:txBody>
      </p:sp>
      <p:sp>
        <p:nvSpPr>
          <p:cNvPr id="8195" name="Rectangle 3"/>
          <p:cNvSpPr/>
          <p:nvPr/>
        </p:nvSpPr>
        <p:spPr>
          <a:xfrm>
            <a:off x="971550" y="2850444"/>
            <a:ext cx="7632700" cy="10095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95" noProof="1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572001" y="2039256"/>
            <a:ext cx="142875" cy="810001"/>
            <a:chOff x="2472" y="1979"/>
            <a:chExt cx="90" cy="725"/>
          </a:xfrm>
        </p:grpSpPr>
        <p:sp>
          <p:nvSpPr>
            <p:cNvPr id="8220" name="Oval 5"/>
            <p:cNvSpPr/>
            <p:nvPr/>
          </p:nvSpPr>
          <p:spPr>
            <a:xfrm>
              <a:off x="2472" y="1979"/>
              <a:ext cx="90" cy="544"/>
            </a:xfrm>
            <a:prstGeom prst="ellipse">
              <a:avLst/>
            </a:prstGeom>
            <a:gradFill>
              <a:gsLst>
                <a:gs pos="50000">
                  <a:srgbClr val="99CCFF"/>
                </a:gs>
                <a:gs pos="0">
                  <a:srgbClr val="FFFFFC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8100000" scaled="0"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695" noProof="1"/>
            </a:p>
          </p:txBody>
        </p:sp>
        <p:sp>
          <p:nvSpPr>
            <p:cNvPr id="11269" name="Line 6"/>
            <p:cNvSpPr>
              <a:spLocks noChangeShapeType="1"/>
            </p:cNvSpPr>
            <p:nvPr/>
          </p:nvSpPr>
          <p:spPr bwMode="auto">
            <a:xfrm>
              <a:off x="2517" y="2523"/>
              <a:ext cx="0" cy="18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083301" y="2089138"/>
            <a:ext cx="504825" cy="760119"/>
            <a:chOff x="3651" y="2024"/>
            <a:chExt cx="318" cy="680"/>
          </a:xfrm>
        </p:grpSpPr>
        <p:sp>
          <p:nvSpPr>
            <p:cNvPr id="8218" name="Rectangle 8"/>
            <p:cNvSpPr/>
            <p:nvPr/>
          </p:nvSpPr>
          <p:spPr>
            <a:xfrm>
              <a:off x="3651" y="2024"/>
              <a:ext cx="318" cy="454"/>
            </a:xfrm>
            <a:prstGeom prst="rect">
              <a:avLst/>
            </a:prstGeom>
            <a:gradFill>
              <a:gsLst>
                <a:gs pos="50000">
                  <a:srgbClr val="99CCFF"/>
                </a:gs>
                <a:gs pos="0">
                  <a:srgbClr val="FFFFFC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8100000" scaled="0"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695" noProof="1"/>
            </a:p>
          </p:txBody>
        </p:sp>
        <p:sp>
          <p:nvSpPr>
            <p:cNvPr id="11272" name="Line 9"/>
            <p:cNvSpPr>
              <a:spLocks noChangeShapeType="1"/>
            </p:cNvSpPr>
            <p:nvPr/>
          </p:nvSpPr>
          <p:spPr bwMode="auto">
            <a:xfrm>
              <a:off x="3787" y="2478"/>
              <a:ext cx="0" cy="22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8" name="Oval 10"/>
          <p:cNvSpPr/>
          <p:nvPr/>
        </p:nvSpPr>
        <p:spPr>
          <a:xfrm>
            <a:off x="3562351" y="2850444"/>
            <a:ext cx="144463" cy="99766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95" noProof="1"/>
          </a:p>
        </p:txBody>
      </p:sp>
      <p:sp>
        <p:nvSpPr>
          <p:cNvPr id="8199" name="Oval 11"/>
          <p:cNvSpPr/>
          <p:nvPr/>
        </p:nvSpPr>
        <p:spPr>
          <a:xfrm>
            <a:off x="2411413" y="2850444"/>
            <a:ext cx="144462" cy="99766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95" noProof="1"/>
          </a:p>
        </p:txBody>
      </p:sp>
      <p:sp>
        <p:nvSpPr>
          <p:cNvPr id="8200" name="Oval 12"/>
          <p:cNvSpPr/>
          <p:nvPr/>
        </p:nvSpPr>
        <p:spPr>
          <a:xfrm>
            <a:off x="5651501" y="2850444"/>
            <a:ext cx="144463" cy="99766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95" noProof="1"/>
          </a:p>
        </p:txBody>
      </p:sp>
      <p:sp>
        <p:nvSpPr>
          <p:cNvPr id="8201" name="Oval 13"/>
          <p:cNvSpPr/>
          <p:nvPr/>
        </p:nvSpPr>
        <p:spPr>
          <a:xfrm>
            <a:off x="6731001" y="2850444"/>
            <a:ext cx="144463" cy="99766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95" noProof="1"/>
          </a:p>
        </p:txBody>
      </p:sp>
      <p:sp>
        <p:nvSpPr>
          <p:cNvPr id="11277" name="Text Box 14"/>
          <p:cNvSpPr txBox="1">
            <a:spLocks noChangeArrowheads="1"/>
          </p:cNvSpPr>
          <p:nvPr/>
        </p:nvSpPr>
        <p:spPr bwMode="auto">
          <a:xfrm>
            <a:off x="3490913" y="3052351"/>
            <a:ext cx="360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itchFamily="18" charset="0"/>
              </a:rPr>
              <a:t>F</a:t>
            </a:r>
          </a:p>
        </p:txBody>
      </p: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5543551" y="3052351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itchFamily="18" charset="0"/>
              </a:rPr>
              <a:t>F</a:t>
            </a:r>
          </a:p>
        </p:txBody>
      </p:sp>
      <p:sp>
        <p:nvSpPr>
          <p:cNvPr id="11279" name="Text Box 16"/>
          <p:cNvSpPr txBox="1">
            <a:spLocks noChangeArrowheads="1"/>
          </p:cNvSpPr>
          <p:nvPr/>
        </p:nvSpPr>
        <p:spPr bwMode="auto">
          <a:xfrm>
            <a:off x="2266951" y="3052351"/>
            <a:ext cx="5762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itchFamily="18" charset="0"/>
              </a:rPr>
              <a:t>2F</a:t>
            </a:r>
          </a:p>
        </p:txBody>
      </p:sp>
      <p:sp>
        <p:nvSpPr>
          <p:cNvPr id="11280" name="Text Box 17"/>
          <p:cNvSpPr txBox="1">
            <a:spLocks noChangeArrowheads="1"/>
          </p:cNvSpPr>
          <p:nvPr/>
        </p:nvSpPr>
        <p:spPr bwMode="auto">
          <a:xfrm>
            <a:off x="6588126" y="3052351"/>
            <a:ext cx="5762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itchFamily="18" charset="0"/>
              </a:rPr>
              <a:t>2F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330326" y="2850445"/>
            <a:ext cx="3313113" cy="1266072"/>
            <a:chOff x="521" y="1661"/>
            <a:chExt cx="2087" cy="680"/>
          </a:xfrm>
        </p:grpSpPr>
        <p:sp>
          <p:nvSpPr>
            <p:cNvPr id="11282" name="Line 19"/>
            <p:cNvSpPr>
              <a:spLocks noChangeShapeType="1"/>
            </p:cNvSpPr>
            <p:nvPr/>
          </p:nvSpPr>
          <p:spPr bwMode="auto">
            <a:xfrm>
              <a:off x="521" y="1706"/>
              <a:ext cx="0" cy="5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Line 20"/>
            <p:cNvSpPr>
              <a:spLocks noChangeShapeType="1"/>
            </p:cNvSpPr>
            <p:nvPr/>
          </p:nvSpPr>
          <p:spPr bwMode="auto">
            <a:xfrm>
              <a:off x="2608" y="1661"/>
              <a:ext cx="0" cy="6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Line 21"/>
            <p:cNvSpPr>
              <a:spLocks noChangeShapeType="1"/>
            </p:cNvSpPr>
            <p:nvPr/>
          </p:nvSpPr>
          <p:spPr bwMode="auto">
            <a:xfrm flipH="1">
              <a:off x="521" y="2160"/>
              <a:ext cx="68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Line 22"/>
            <p:cNvSpPr>
              <a:spLocks noChangeShapeType="1"/>
            </p:cNvSpPr>
            <p:nvPr/>
          </p:nvSpPr>
          <p:spPr bwMode="auto">
            <a:xfrm>
              <a:off x="1791" y="2160"/>
              <a:ext cx="8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4643438" y="2950210"/>
            <a:ext cx="1655762" cy="657978"/>
            <a:chOff x="2608" y="1706"/>
            <a:chExt cx="1043" cy="589"/>
          </a:xfrm>
        </p:grpSpPr>
        <p:sp>
          <p:nvSpPr>
            <p:cNvPr id="11287" name="Line 24"/>
            <p:cNvSpPr>
              <a:spLocks noChangeShapeType="1"/>
            </p:cNvSpPr>
            <p:nvPr/>
          </p:nvSpPr>
          <p:spPr bwMode="auto">
            <a:xfrm>
              <a:off x="3651" y="1706"/>
              <a:ext cx="0" cy="5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Line 25"/>
            <p:cNvSpPr>
              <a:spLocks noChangeShapeType="1"/>
            </p:cNvSpPr>
            <p:nvPr/>
          </p:nvSpPr>
          <p:spPr bwMode="auto">
            <a:xfrm>
              <a:off x="2608" y="2251"/>
              <a:ext cx="104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26" name="Text Box 26"/>
          <p:cNvSpPr txBox="1">
            <a:spLocks noChangeArrowheads="1"/>
          </p:cNvSpPr>
          <p:nvPr/>
        </p:nvSpPr>
        <p:spPr bwMode="auto">
          <a:xfrm>
            <a:off x="2330451" y="3608188"/>
            <a:ext cx="1584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物距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u</a:t>
            </a:r>
          </a:p>
        </p:txBody>
      </p:sp>
      <p:sp>
        <p:nvSpPr>
          <p:cNvPr id="307227" name="Text Box 27"/>
          <p:cNvSpPr txBox="1">
            <a:spLocks noChangeArrowheads="1"/>
          </p:cNvSpPr>
          <p:nvPr/>
        </p:nvSpPr>
        <p:spPr bwMode="auto">
          <a:xfrm>
            <a:off x="4930775" y="3585623"/>
            <a:ext cx="19446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像距</a:t>
            </a:r>
            <a:r>
              <a:rPr lang="zh-CN" altLang="en-US" sz="2800" i="1">
                <a:solidFill>
                  <a:srgbClr val="FF0000"/>
                </a:solidFill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v</a:t>
            </a:r>
          </a:p>
        </p:txBody>
      </p:sp>
      <p:pic>
        <p:nvPicPr>
          <p:cNvPr id="11291" name="Picture 28" descr="C:\Users\Administrator\Desktop\956aea2f7d431c0e1b4279f623aaed1d.png956aea2f7d431c0e1b4279f623aaed1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301" y="2140208"/>
            <a:ext cx="442913" cy="76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6" grpId="0"/>
      <p:bldP spid="3072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占位符 7170"/>
          <p:cNvSpPr>
            <a:spLocks noGrp="1"/>
          </p:cNvSpPr>
          <p:nvPr>
            <p:ph idx="1"/>
          </p:nvPr>
        </p:nvSpPr>
        <p:spPr>
          <a:xfrm>
            <a:off x="457200" y="1129454"/>
            <a:ext cx="8229600" cy="3798146"/>
          </a:xfrm>
          <a:prstGeom prst="rect">
            <a:avLst/>
          </a:prstGeom>
        </p:spPr>
        <p:txBody>
          <a:bodyPr anchor="t"/>
          <a:lstStyle/>
          <a:p>
            <a:pPr fontAlgn="t">
              <a:lnSpc>
                <a:spcPct val="130000"/>
              </a:lnSpc>
              <a:buFontTx/>
              <a:buNone/>
            </a:pPr>
            <a:r>
              <a:rPr lang="en-US" altLang="zh-CN" sz="2800" noProof="1">
                <a:solidFill>
                  <a:srgbClr val="0D0D0D"/>
                </a:solidFill>
                <a:latin typeface="宋体" pitchFamily="2" charset="-122"/>
              </a:rPr>
              <a:t>  </a:t>
            </a:r>
            <a:r>
              <a:rPr lang="zh-CN" altLang="en-US" sz="2800" noProof="1">
                <a:solidFill>
                  <a:srgbClr val="0D0D0D"/>
                </a:solidFill>
                <a:latin typeface="宋体" pitchFamily="2" charset="-122"/>
              </a:rPr>
              <a:t>分别使物距u在</a:t>
            </a:r>
          </a:p>
          <a:p>
            <a:pPr fontAlgn="t">
              <a:lnSpc>
                <a:spcPct val="130000"/>
              </a:lnSpc>
              <a:buFontTx/>
              <a:buNone/>
            </a:pPr>
            <a:r>
              <a:rPr lang="zh-CN" altLang="en-US" sz="2800" noProof="1">
                <a:latin typeface="宋体" pitchFamily="2" charset="-122"/>
              </a:rPr>
              <a:t>    1</a:t>
            </a:r>
            <a:r>
              <a:rPr lang="en-US" altLang="zh-CN" sz="2800" noProof="1">
                <a:latin typeface="宋体" pitchFamily="2" charset="-122"/>
              </a:rPr>
              <a:t>.</a:t>
            </a:r>
            <a:r>
              <a:rPr lang="zh-CN" altLang="en-US" sz="2800" noProof="1">
                <a:latin typeface="宋体" pitchFamily="2" charset="-122"/>
              </a:rPr>
              <a:t>大于二倍焦距（</a:t>
            </a:r>
            <a:r>
              <a:rPr lang="zh-CN" altLang="en-US" sz="2800" i="1" noProof="1">
                <a:latin typeface="宋体" pitchFamily="2" charset="-122"/>
              </a:rPr>
              <a:t>u</a:t>
            </a:r>
            <a:r>
              <a:rPr lang="zh-CN" altLang="en-US" sz="2800" noProof="1">
                <a:latin typeface="宋体" pitchFamily="2" charset="-122"/>
              </a:rPr>
              <a:t>&gt;2</a:t>
            </a:r>
            <a:r>
              <a:rPr lang="zh-CN" altLang="en-US" sz="2800" i="1" noProof="1">
                <a:latin typeface="宋体" pitchFamily="2" charset="-122"/>
              </a:rPr>
              <a:t>f</a:t>
            </a:r>
            <a:r>
              <a:rPr lang="zh-CN" altLang="en-US" sz="2800" noProof="1">
                <a:latin typeface="宋体" pitchFamily="2" charset="-122"/>
              </a:rPr>
              <a:t>）</a:t>
            </a:r>
          </a:p>
          <a:p>
            <a:pPr marL="260985" indent="-259715" fontAlgn="t">
              <a:lnSpc>
                <a:spcPct val="130000"/>
              </a:lnSpc>
              <a:buFontTx/>
              <a:buNone/>
            </a:pPr>
            <a:r>
              <a:rPr lang="zh-CN" altLang="en-US" sz="2800" noProof="1">
                <a:latin typeface="宋体" pitchFamily="2" charset="-122"/>
              </a:rPr>
              <a:t>    2</a:t>
            </a:r>
            <a:r>
              <a:rPr lang="en-US" altLang="zh-CN" sz="2800" noProof="1">
                <a:latin typeface="宋体" pitchFamily="2" charset="-122"/>
              </a:rPr>
              <a:t>.</a:t>
            </a:r>
            <a:r>
              <a:rPr lang="zh-CN" altLang="en-US" sz="2800" noProof="1">
                <a:latin typeface="宋体" pitchFamily="2" charset="-122"/>
              </a:rPr>
              <a:t>大于一倍焦距小于二倍焦距（</a:t>
            </a:r>
            <a:r>
              <a:rPr lang="zh-CN" altLang="en-US" sz="2800" i="1" noProof="1">
                <a:latin typeface="宋体" pitchFamily="2" charset="-122"/>
              </a:rPr>
              <a:t>f</a:t>
            </a:r>
            <a:r>
              <a:rPr lang="zh-CN" altLang="en-US" sz="2800" noProof="1">
                <a:latin typeface="宋体" pitchFamily="2" charset="-122"/>
              </a:rPr>
              <a:t>&lt;</a:t>
            </a:r>
            <a:r>
              <a:rPr lang="zh-CN" altLang="en-US" sz="2800" i="1" noProof="1">
                <a:latin typeface="宋体" pitchFamily="2" charset="-122"/>
              </a:rPr>
              <a:t>u</a:t>
            </a:r>
            <a:r>
              <a:rPr lang="zh-CN" altLang="en-US" sz="2800" noProof="1">
                <a:latin typeface="宋体" pitchFamily="2" charset="-122"/>
              </a:rPr>
              <a:t>&lt;2</a:t>
            </a:r>
            <a:r>
              <a:rPr lang="zh-CN" altLang="en-US" sz="2800" i="1" noProof="1">
                <a:latin typeface="宋体" pitchFamily="2" charset="-122"/>
              </a:rPr>
              <a:t>f</a:t>
            </a:r>
            <a:r>
              <a:rPr lang="zh-CN" altLang="en-US" sz="2800" noProof="1">
                <a:latin typeface="宋体" pitchFamily="2" charset="-122"/>
              </a:rPr>
              <a:t>）</a:t>
            </a:r>
          </a:p>
          <a:p>
            <a:pPr fontAlgn="t">
              <a:lnSpc>
                <a:spcPct val="130000"/>
              </a:lnSpc>
              <a:buFontTx/>
              <a:buNone/>
            </a:pPr>
            <a:r>
              <a:rPr lang="zh-CN" altLang="en-US" sz="2800" noProof="1">
                <a:latin typeface="宋体" pitchFamily="2" charset="-122"/>
              </a:rPr>
              <a:t>    3</a:t>
            </a:r>
            <a:r>
              <a:rPr lang="en-US" altLang="zh-CN" sz="2800" noProof="1">
                <a:latin typeface="宋体" pitchFamily="2" charset="-122"/>
              </a:rPr>
              <a:t>.</a:t>
            </a:r>
            <a:r>
              <a:rPr lang="zh-CN" altLang="en-US" sz="2800" noProof="1">
                <a:latin typeface="宋体" pitchFamily="2" charset="-122"/>
              </a:rPr>
              <a:t>小于一倍焦距（</a:t>
            </a:r>
            <a:r>
              <a:rPr lang="zh-CN" altLang="en-US" sz="2800" i="1" noProof="1">
                <a:latin typeface="宋体" pitchFamily="2" charset="-122"/>
              </a:rPr>
              <a:t>u</a:t>
            </a:r>
            <a:r>
              <a:rPr lang="zh-CN" altLang="en-US" sz="2800" noProof="1">
                <a:latin typeface="宋体" pitchFamily="2" charset="-122"/>
              </a:rPr>
              <a:t>&lt;</a:t>
            </a:r>
            <a:r>
              <a:rPr lang="zh-CN" altLang="en-US" sz="2800" i="1" noProof="1">
                <a:latin typeface="宋体" pitchFamily="2" charset="-122"/>
              </a:rPr>
              <a:t>f</a:t>
            </a:r>
            <a:r>
              <a:rPr lang="zh-CN" altLang="en-US" sz="2800" noProof="1">
                <a:latin typeface="宋体" pitchFamily="2" charset="-122"/>
              </a:rPr>
              <a:t>）</a:t>
            </a:r>
          </a:p>
          <a:p>
            <a:pPr fontAlgn="t">
              <a:lnSpc>
                <a:spcPct val="130000"/>
              </a:lnSpc>
              <a:spcBef>
                <a:spcPts val="25"/>
              </a:spcBef>
              <a:buFontTx/>
              <a:buNone/>
            </a:pPr>
            <a:r>
              <a:rPr lang="zh-CN" altLang="en-US" sz="2800" noProof="1" smtClean="0">
                <a:solidFill>
                  <a:srgbClr val="0D0D0D"/>
                </a:solidFill>
                <a:latin typeface="宋体" pitchFamily="2" charset="-122"/>
              </a:rPr>
              <a:t>    的</a:t>
            </a:r>
            <a:r>
              <a:rPr lang="zh-CN" altLang="en-US" sz="2800" noProof="1">
                <a:solidFill>
                  <a:srgbClr val="0D0D0D"/>
                </a:solidFill>
                <a:latin typeface="宋体" pitchFamily="2" charset="-122"/>
              </a:rPr>
              <a:t>范围内，观察烛焰通过凸透镜在光屏上成像的变化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32787"/>
            <a:ext cx="3981450" cy="8040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6004" tIns="43002" rIns="86004" bIns="43002" numCol="1" anchor="ctr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（四）进行实验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uild="p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2"/>
          <p:cNvSpPr txBox="1">
            <a:spLocks noChangeArrowheads="1"/>
          </p:cNvSpPr>
          <p:nvPr/>
        </p:nvSpPr>
        <p:spPr bwMode="auto">
          <a:xfrm>
            <a:off x="1878656" y="281229"/>
            <a:ext cx="5067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模拟实验：拖动蜡烛试一试</a:t>
            </a:r>
          </a:p>
        </p:txBody>
      </p:sp>
    </p:spTree>
    <p:controls>
      <p:control spid="3074" name="ShockwaveFlash1" r:id="rId2" imgW="8664375" imgH="5899921"/>
    </p:controls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457"/>
          <p:cNvGrpSpPr>
            <a:grpSpLocks/>
          </p:cNvGrpSpPr>
          <p:nvPr/>
        </p:nvGrpSpPr>
        <p:grpSpPr bwMode="auto">
          <a:xfrm>
            <a:off x="604838" y="1738771"/>
            <a:ext cx="7696200" cy="1653258"/>
            <a:chOff x="0" y="0"/>
            <a:chExt cx="4848" cy="1392"/>
          </a:xfrm>
        </p:grpSpPr>
        <p:sp>
          <p:nvSpPr>
            <p:cNvPr id="14338" name="直接连接符 19458"/>
            <p:cNvSpPr>
              <a:spLocks noChangeShapeType="1"/>
            </p:cNvSpPr>
            <p:nvPr/>
          </p:nvSpPr>
          <p:spPr bwMode="auto">
            <a:xfrm>
              <a:off x="0" y="672"/>
              <a:ext cx="4848" cy="0"/>
            </a:xfrm>
            <a:prstGeom prst="line">
              <a:avLst/>
            </a:prstGeom>
            <a:noFill/>
            <a:ln w="38100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39" name="椭圆 19459"/>
            <p:cNvSpPr>
              <a:spLocks noChangeArrowheads="1"/>
            </p:cNvSpPr>
            <p:nvPr/>
          </p:nvSpPr>
          <p:spPr bwMode="auto">
            <a:xfrm>
              <a:off x="2208" y="0"/>
              <a:ext cx="336" cy="1392"/>
            </a:xfrm>
            <a:prstGeom prst="ellipse">
              <a:avLst/>
            </a:prstGeom>
            <a:gradFill rotWithShape="1">
              <a:gsLst>
                <a:gs pos="0">
                  <a:srgbClr val="FFFFFC"/>
                </a:gs>
                <a:gs pos="50000">
                  <a:srgbClr val="99CCFF"/>
                </a:gs>
                <a:gs pos="100000">
                  <a:srgbClr val="FFFFFD"/>
                </a:gs>
              </a:gsLst>
              <a:lin ang="8100000"/>
            </a:gradFill>
            <a:ln w="952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直接连接符 19460"/>
            <p:cNvSpPr>
              <a:spLocks noChangeShapeType="1"/>
            </p:cNvSpPr>
            <p:nvPr/>
          </p:nvSpPr>
          <p:spPr bwMode="auto">
            <a:xfrm>
              <a:off x="1488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直接连接符 19461"/>
            <p:cNvSpPr>
              <a:spLocks noChangeShapeType="1"/>
            </p:cNvSpPr>
            <p:nvPr/>
          </p:nvSpPr>
          <p:spPr bwMode="auto">
            <a:xfrm>
              <a:off x="624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直接连接符 19462"/>
            <p:cNvSpPr>
              <a:spLocks noChangeShapeType="1"/>
            </p:cNvSpPr>
            <p:nvPr/>
          </p:nvSpPr>
          <p:spPr bwMode="auto">
            <a:xfrm>
              <a:off x="2352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直接连接符 19463"/>
            <p:cNvSpPr>
              <a:spLocks noChangeShapeType="1"/>
            </p:cNvSpPr>
            <p:nvPr/>
          </p:nvSpPr>
          <p:spPr bwMode="auto">
            <a:xfrm>
              <a:off x="3216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直接连接符 19464"/>
            <p:cNvSpPr>
              <a:spLocks noChangeShapeType="1"/>
            </p:cNvSpPr>
            <p:nvPr/>
          </p:nvSpPr>
          <p:spPr bwMode="auto">
            <a:xfrm>
              <a:off x="4080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6" name="直接连接符 19465"/>
          <p:cNvSpPr>
            <a:spLocks noChangeShapeType="1"/>
          </p:cNvSpPr>
          <p:nvPr/>
        </p:nvSpPr>
        <p:spPr bwMode="auto">
          <a:xfrm rot="-10721883">
            <a:off x="684214" y="1938302"/>
            <a:ext cx="1587" cy="627098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直接连接符 19466"/>
          <p:cNvSpPr>
            <a:spLocks noChangeShapeType="1"/>
          </p:cNvSpPr>
          <p:nvPr/>
        </p:nvSpPr>
        <p:spPr bwMode="auto">
          <a:xfrm>
            <a:off x="3779839" y="2457321"/>
            <a:ext cx="4537075" cy="75418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直接连接符 19467"/>
          <p:cNvSpPr>
            <a:spLocks noChangeShapeType="1"/>
          </p:cNvSpPr>
          <p:nvPr/>
        </p:nvSpPr>
        <p:spPr bwMode="auto">
          <a:xfrm>
            <a:off x="762000" y="1972745"/>
            <a:ext cx="1600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9" name="直接连接符 19468"/>
          <p:cNvSpPr>
            <a:spLocks noChangeShapeType="1"/>
          </p:cNvSpPr>
          <p:nvPr/>
        </p:nvSpPr>
        <p:spPr bwMode="auto">
          <a:xfrm>
            <a:off x="5292725" y="2350430"/>
            <a:ext cx="2089150" cy="970338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0" name="直接连接符 19469"/>
          <p:cNvSpPr>
            <a:spLocks noChangeShapeType="1"/>
          </p:cNvSpPr>
          <p:nvPr/>
        </p:nvSpPr>
        <p:spPr bwMode="auto">
          <a:xfrm rot="2610030">
            <a:off x="6356884" y="2594720"/>
            <a:ext cx="274206" cy="288792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1" name="左大括号 19470"/>
          <p:cNvSpPr>
            <a:spLocks/>
          </p:cNvSpPr>
          <p:nvPr/>
        </p:nvSpPr>
        <p:spPr bwMode="auto">
          <a:xfrm rot="-5400000">
            <a:off x="2370491" y="1148727"/>
            <a:ext cx="285044" cy="3657600"/>
          </a:xfrm>
          <a:prstGeom prst="leftBrace">
            <a:avLst>
              <a:gd name="adj1" fmla="val 80000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2" name="文本框 19471"/>
          <p:cNvSpPr txBox="1">
            <a:spLocks noChangeArrowheads="1"/>
          </p:cNvSpPr>
          <p:nvPr/>
        </p:nvSpPr>
        <p:spPr bwMode="auto">
          <a:xfrm>
            <a:off x="1231900" y="3534552"/>
            <a:ext cx="2736850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大于</a:t>
            </a:r>
            <a:r>
              <a:rPr lang="en-US" altLang="zh-CN" sz="2800">
                <a:latin typeface="宋体" pitchFamily="2" charset="-122"/>
              </a:rPr>
              <a:t>2</a:t>
            </a:r>
            <a:r>
              <a:rPr lang="zh-CN" altLang="en-US" sz="2800">
                <a:latin typeface="宋体" pitchFamily="2" charset="-122"/>
              </a:rPr>
              <a:t>倍焦距</a:t>
            </a:r>
          </a:p>
        </p:txBody>
      </p:sp>
      <p:sp>
        <p:nvSpPr>
          <p:cNvPr id="19473" name="左大括号 19472"/>
          <p:cNvSpPr>
            <a:spLocks/>
          </p:cNvSpPr>
          <p:nvPr/>
        </p:nvSpPr>
        <p:spPr bwMode="auto">
          <a:xfrm rot="-5400000">
            <a:off x="5373230" y="2176122"/>
            <a:ext cx="270792" cy="2016125"/>
          </a:xfrm>
          <a:prstGeom prst="leftBrace">
            <a:avLst>
              <a:gd name="adj1" fmla="val 45980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4" name="文本框 19473"/>
          <p:cNvSpPr txBox="1">
            <a:spLocks noChangeArrowheads="1"/>
          </p:cNvSpPr>
          <p:nvPr/>
        </p:nvSpPr>
        <p:spPr bwMode="auto">
          <a:xfrm>
            <a:off x="4643439" y="3534552"/>
            <a:ext cx="3176587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倒立、缩小、实像</a:t>
            </a:r>
          </a:p>
        </p:txBody>
      </p:sp>
      <p:sp>
        <p:nvSpPr>
          <p:cNvPr id="19475" name="直接连接符 19474"/>
          <p:cNvSpPr>
            <a:spLocks noChangeShapeType="1"/>
          </p:cNvSpPr>
          <p:nvPr/>
        </p:nvSpPr>
        <p:spPr bwMode="auto">
          <a:xfrm>
            <a:off x="6435725" y="2888450"/>
            <a:ext cx="152400" cy="0"/>
          </a:xfrm>
          <a:prstGeom prst="line">
            <a:avLst/>
          </a:prstGeom>
          <a:noFill/>
          <a:ln w="1270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6" name="直接连接符 19475"/>
          <p:cNvSpPr>
            <a:spLocks noChangeShapeType="1"/>
          </p:cNvSpPr>
          <p:nvPr/>
        </p:nvSpPr>
        <p:spPr bwMode="auto">
          <a:xfrm>
            <a:off x="2209800" y="1972745"/>
            <a:ext cx="1981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直接连接符 19476"/>
          <p:cNvSpPr>
            <a:spLocks noChangeShapeType="1"/>
          </p:cNvSpPr>
          <p:nvPr/>
        </p:nvSpPr>
        <p:spPr bwMode="auto">
          <a:xfrm>
            <a:off x="4572000" y="2026191"/>
            <a:ext cx="863600" cy="377684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直接连接符 19477"/>
          <p:cNvSpPr>
            <a:spLocks noChangeShapeType="1"/>
          </p:cNvSpPr>
          <p:nvPr/>
        </p:nvSpPr>
        <p:spPr bwMode="auto">
          <a:xfrm>
            <a:off x="827088" y="1972745"/>
            <a:ext cx="3024187" cy="48457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8" name="文本框 19478"/>
          <p:cNvSpPr txBox="1">
            <a:spLocks noChangeArrowheads="1"/>
          </p:cNvSpPr>
          <p:nvPr/>
        </p:nvSpPr>
        <p:spPr bwMode="auto">
          <a:xfrm>
            <a:off x="467257" y="1036144"/>
            <a:ext cx="3266544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①当</a:t>
            </a:r>
            <a:r>
              <a:rPr lang="en-US" altLang="zh-CN" sz="2800" i="1" dirty="0">
                <a:latin typeface="Times New Roman" pitchFamily="18" charset="0"/>
              </a:rPr>
              <a:t>u</a:t>
            </a:r>
            <a:r>
              <a:rPr lang="zh-CN" altLang="zh-CN" sz="2800" i="1" dirty="0">
                <a:latin typeface="Times New Roman" pitchFamily="18" charset="0"/>
              </a:rPr>
              <a:t>＞</a:t>
            </a:r>
            <a:r>
              <a:rPr lang="zh-CN" altLang="en-US" sz="2800" i="1" dirty="0">
                <a:latin typeface="Times New Roman" pitchFamily="18" charset="0"/>
              </a:rPr>
              <a:t>2 f </a:t>
            </a:r>
            <a:r>
              <a:rPr lang="zh-CN" altLang="en-US" sz="2800" dirty="0">
                <a:latin typeface="Times New Roman" pitchFamily="18" charset="0"/>
              </a:rPr>
              <a:t>时</a:t>
            </a:r>
          </a:p>
        </p:txBody>
      </p:sp>
      <p:sp>
        <p:nvSpPr>
          <p:cNvPr id="14360" name="文本框 1"/>
          <p:cNvSpPr txBox="1">
            <a:spLocks noChangeArrowheads="1"/>
          </p:cNvSpPr>
          <p:nvPr/>
        </p:nvSpPr>
        <p:spPr bwMode="auto">
          <a:xfrm>
            <a:off x="2887133" y="431894"/>
            <a:ext cx="30700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凸透镜成像光路图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animBg="1"/>
      <p:bldP spid="19467" grpId="0" animBg="1"/>
      <p:bldP spid="19468" grpId="0" animBg="1"/>
      <p:bldP spid="19469" grpId="0" animBg="1"/>
      <p:bldP spid="19470" grpId="0" animBg="1"/>
      <p:bldP spid="19472" grpId="0" bldLvl="0" animBg="1"/>
      <p:bldP spid="19474" grpId="0" bldLvl="0" animBg="1"/>
      <p:bldP spid="19475" grpId="0" animBg="1"/>
      <p:bldP spid="19476" grpId="0" animBg="1"/>
      <p:bldP spid="19477" grpId="0" animBg="1"/>
      <p:bldP spid="1947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481"/>
          <p:cNvGrpSpPr>
            <a:grpSpLocks/>
          </p:cNvGrpSpPr>
          <p:nvPr/>
        </p:nvGrpSpPr>
        <p:grpSpPr bwMode="auto">
          <a:xfrm>
            <a:off x="609600" y="1767275"/>
            <a:ext cx="7696200" cy="1653258"/>
            <a:chOff x="0" y="0"/>
            <a:chExt cx="4848" cy="1392"/>
          </a:xfrm>
        </p:grpSpPr>
        <p:sp>
          <p:nvSpPr>
            <p:cNvPr id="15362" name="直接连接符 20482"/>
            <p:cNvSpPr>
              <a:spLocks noChangeShapeType="1"/>
            </p:cNvSpPr>
            <p:nvPr/>
          </p:nvSpPr>
          <p:spPr bwMode="auto">
            <a:xfrm>
              <a:off x="0" y="672"/>
              <a:ext cx="4848" cy="0"/>
            </a:xfrm>
            <a:prstGeom prst="line">
              <a:avLst/>
            </a:prstGeom>
            <a:noFill/>
            <a:ln w="38100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3" name="椭圆 20483"/>
            <p:cNvSpPr>
              <a:spLocks noChangeArrowheads="1"/>
            </p:cNvSpPr>
            <p:nvPr/>
          </p:nvSpPr>
          <p:spPr bwMode="auto">
            <a:xfrm>
              <a:off x="2208" y="0"/>
              <a:ext cx="336" cy="1392"/>
            </a:xfrm>
            <a:prstGeom prst="ellipse">
              <a:avLst/>
            </a:prstGeom>
            <a:gradFill rotWithShape="1">
              <a:gsLst>
                <a:gs pos="0">
                  <a:srgbClr val="FFFFFC"/>
                </a:gs>
                <a:gs pos="50000">
                  <a:srgbClr val="99CCFF"/>
                </a:gs>
                <a:gs pos="100000">
                  <a:srgbClr val="FFFFFD"/>
                </a:gs>
              </a:gsLst>
              <a:lin ang="8100000"/>
            </a:gradFill>
            <a:ln w="952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4" name="直接连接符 20484"/>
            <p:cNvSpPr>
              <a:spLocks noChangeShapeType="1"/>
            </p:cNvSpPr>
            <p:nvPr/>
          </p:nvSpPr>
          <p:spPr bwMode="auto">
            <a:xfrm>
              <a:off x="1488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5" name="直接连接符 20485"/>
            <p:cNvSpPr>
              <a:spLocks noChangeShapeType="1"/>
            </p:cNvSpPr>
            <p:nvPr/>
          </p:nvSpPr>
          <p:spPr bwMode="auto">
            <a:xfrm>
              <a:off x="624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6" name="直接连接符 20486"/>
            <p:cNvSpPr>
              <a:spLocks noChangeShapeType="1"/>
            </p:cNvSpPr>
            <p:nvPr/>
          </p:nvSpPr>
          <p:spPr bwMode="auto">
            <a:xfrm>
              <a:off x="2352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7" name="直接连接符 20487"/>
            <p:cNvSpPr>
              <a:spLocks noChangeShapeType="1"/>
            </p:cNvSpPr>
            <p:nvPr/>
          </p:nvSpPr>
          <p:spPr bwMode="auto">
            <a:xfrm>
              <a:off x="3216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直接连接符 20488"/>
            <p:cNvSpPr>
              <a:spLocks noChangeShapeType="1"/>
            </p:cNvSpPr>
            <p:nvPr/>
          </p:nvSpPr>
          <p:spPr bwMode="auto">
            <a:xfrm>
              <a:off x="4080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0" name="直接连接符 20489"/>
          <p:cNvSpPr>
            <a:spLocks noChangeShapeType="1"/>
          </p:cNvSpPr>
          <p:nvPr/>
        </p:nvSpPr>
        <p:spPr bwMode="auto">
          <a:xfrm>
            <a:off x="3886200" y="2451382"/>
            <a:ext cx="4724400" cy="108316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直接连接符 20490"/>
          <p:cNvSpPr>
            <a:spLocks noChangeShapeType="1"/>
          </p:cNvSpPr>
          <p:nvPr/>
        </p:nvSpPr>
        <p:spPr bwMode="auto">
          <a:xfrm>
            <a:off x="1692275" y="1972745"/>
            <a:ext cx="12954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直接连接符 20491"/>
          <p:cNvSpPr>
            <a:spLocks noChangeShapeType="1"/>
          </p:cNvSpPr>
          <p:nvPr/>
        </p:nvSpPr>
        <p:spPr bwMode="auto">
          <a:xfrm>
            <a:off x="5562600" y="2451382"/>
            <a:ext cx="2667000" cy="1254196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直接连接符 20492"/>
          <p:cNvSpPr>
            <a:spLocks noChangeShapeType="1"/>
          </p:cNvSpPr>
          <p:nvPr/>
        </p:nvSpPr>
        <p:spPr bwMode="auto">
          <a:xfrm>
            <a:off x="2895600" y="1972745"/>
            <a:ext cx="12954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直接连接符 20493"/>
          <p:cNvSpPr>
            <a:spLocks noChangeShapeType="1"/>
          </p:cNvSpPr>
          <p:nvPr/>
        </p:nvSpPr>
        <p:spPr bwMode="auto">
          <a:xfrm>
            <a:off x="4572000" y="1995311"/>
            <a:ext cx="990600" cy="456071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直接连接符 20494"/>
          <p:cNvSpPr>
            <a:spLocks noChangeShapeType="1"/>
          </p:cNvSpPr>
          <p:nvPr/>
        </p:nvSpPr>
        <p:spPr bwMode="auto">
          <a:xfrm>
            <a:off x="1676400" y="1995311"/>
            <a:ext cx="2209800" cy="45607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6" name="直接连接符 20495"/>
          <p:cNvSpPr>
            <a:spLocks noChangeShapeType="1"/>
          </p:cNvSpPr>
          <p:nvPr/>
        </p:nvSpPr>
        <p:spPr bwMode="auto">
          <a:xfrm rot="-10721883">
            <a:off x="1617664" y="1938302"/>
            <a:ext cx="1587" cy="627098"/>
          </a:xfrm>
          <a:prstGeom prst="line">
            <a:avLst/>
          </a:prstGeom>
          <a:noFill/>
          <a:ln w="1143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7" name="左大括号 20496"/>
          <p:cNvSpPr>
            <a:spLocks/>
          </p:cNvSpPr>
          <p:nvPr/>
        </p:nvSpPr>
        <p:spPr bwMode="auto">
          <a:xfrm rot="-5400000">
            <a:off x="2829278" y="1507349"/>
            <a:ext cx="285044" cy="2743200"/>
          </a:xfrm>
          <a:prstGeom prst="leftBrace">
            <a:avLst>
              <a:gd name="adj1" fmla="val 60000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8" name="文本框 20497"/>
          <p:cNvSpPr txBox="1">
            <a:spLocks noChangeArrowheads="1"/>
          </p:cNvSpPr>
          <p:nvPr/>
        </p:nvSpPr>
        <p:spPr bwMode="auto">
          <a:xfrm>
            <a:off x="1828800" y="3135489"/>
            <a:ext cx="2286000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等于</a:t>
            </a:r>
            <a:r>
              <a:rPr lang="en-US" altLang="zh-CN" sz="2800">
                <a:latin typeface="Times New Roman" pitchFamily="18" charset="0"/>
              </a:rPr>
              <a:t>2</a:t>
            </a:r>
            <a:r>
              <a:rPr lang="zh-CN" altLang="en-US" sz="2800">
                <a:latin typeface="Times New Roman" pitchFamily="18" charset="0"/>
              </a:rPr>
              <a:t>倍焦距</a:t>
            </a:r>
          </a:p>
        </p:txBody>
      </p:sp>
      <p:sp>
        <p:nvSpPr>
          <p:cNvPr id="20499" name="左大括号 20498"/>
          <p:cNvSpPr>
            <a:spLocks/>
          </p:cNvSpPr>
          <p:nvPr/>
        </p:nvSpPr>
        <p:spPr bwMode="auto">
          <a:xfrm rot="-5400000">
            <a:off x="5677182" y="2048933"/>
            <a:ext cx="228036" cy="27432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0" name="文本框 20499"/>
          <p:cNvSpPr txBox="1">
            <a:spLocks noChangeArrowheads="1"/>
          </p:cNvSpPr>
          <p:nvPr/>
        </p:nvSpPr>
        <p:spPr bwMode="auto">
          <a:xfrm>
            <a:off x="4572001" y="3762587"/>
            <a:ext cx="3059113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倒立、等大、实像</a:t>
            </a:r>
          </a:p>
        </p:txBody>
      </p:sp>
      <p:sp>
        <p:nvSpPr>
          <p:cNvPr id="20501" name="直接连接符 20500"/>
          <p:cNvSpPr>
            <a:spLocks noChangeShapeType="1"/>
          </p:cNvSpPr>
          <p:nvPr/>
        </p:nvSpPr>
        <p:spPr bwMode="auto">
          <a:xfrm rot="10721883" flipV="1">
            <a:off x="7162800" y="2565400"/>
            <a:ext cx="1588" cy="627098"/>
          </a:xfrm>
          <a:prstGeom prst="line">
            <a:avLst/>
          </a:prstGeom>
          <a:noFill/>
          <a:ln w="1143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2" name="直接连接符 20501"/>
          <p:cNvSpPr>
            <a:spLocks noChangeShapeType="1"/>
          </p:cNvSpPr>
          <p:nvPr/>
        </p:nvSpPr>
        <p:spPr bwMode="auto">
          <a:xfrm flipV="1">
            <a:off x="7083425" y="3192498"/>
            <a:ext cx="152400" cy="0"/>
          </a:xfrm>
          <a:prstGeom prst="line">
            <a:avLst/>
          </a:prstGeom>
          <a:noFill/>
          <a:ln w="1301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2" name="文本框 20502"/>
          <p:cNvSpPr txBox="1">
            <a:spLocks noChangeArrowheads="1"/>
          </p:cNvSpPr>
          <p:nvPr/>
        </p:nvSpPr>
        <p:spPr bwMode="auto">
          <a:xfrm>
            <a:off x="938742" y="576369"/>
            <a:ext cx="262572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②当</a:t>
            </a:r>
            <a:r>
              <a:rPr lang="en-US" altLang="zh-CN" sz="2800" i="1" dirty="0">
                <a:latin typeface="Times New Roman" pitchFamily="18" charset="0"/>
              </a:rPr>
              <a:t>u=</a:t>
            </a:r>
            <a:r>
              <a:rPr lang="zh-CN" altLang="en-US" sz="2800" i="1" dirty="0">
                <a:latin typeface="Times New Roman" pitchFamily="18" charset="0"/>
              </a:rPr>
              <a:t>2 f </a:t>
            </a:r>
            <a:r>
              <a:rPr lang="zh-CN" altLang="en-US" sz="2800" dirty="0">
                <a:latin typeface="Times New Roman" pitchFamily="18" charset="0"/>
              </a:rPr>
              <a:t>时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  <p:bldP spid="20498" grpId="0" bldLvl="0" animBg="1"/>
      <p:bldP spid="20500" grpId="0" bldLvl="0" animBg="1"/>
      <p:bldP spid="20501" grpId="0" animBg="1"/>
      <p:bldP spid="2050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505"/>
          <p:cNvGrpSpPr>
            <a:grpSpLocks/>
          </p:cNvGrpSpPr>
          <p:nvPr/>
        </p:nvGrpSpPr>
        <p:grpSpPr bwMode="auto">
          <a:xfrm>
            <a:off x="381000" y="1564182"/>
            <a:ext cx="8153400" cy="1653258"/>
            <a:chOff x="0" y="0"/>
            <a:chExt cx="4848" cy="1392"/>
          </a:xfrm>
        </p:grpSpPr>
        <p:sp>
          <p:nvSpPr>
            <p:cNvPr id="16386" name="直接连接符 21506"/>
            <p:cNvSpPr>
              <a:spLocks noChangeShapeType="1"/>
            </p:cNvSpPr>
            <p:nvPr/>
          </p:nvSpPr>
          <p:spPr bwMode="auto">
            <a:xfrm>
              <a:off x="0" y="672"/>
              <a:ext cx="48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7" name="椭圆 21507"/>
            <p:cNvSpPr>
              <a:spLocks noChangeArrowheads="1"/>
            </p:cNvSpPr>
            <p:nvPr/>
          </p:nvSpPr>
          <p:spPr bwMode="auto">
            <a:xfrm>
              <a:off x="2208" y="0"/>
              <a:ext cx="336" cy="1392"/>
            </a:xfrm>
            <a:prstGeom prst="ellipse">
              <a:avLst/>
            </a:prstGeom>
            <a:gradFill rotWithShape="1">
              <a:gsLst>
                <a:gs pos="0">
                  <a:srgbClr val="FFFFFC"/>
                </a:gs>
                <a:gs pos="50000">
                  <a:srgbClr val="99CCFF"/>
                </a:gs>
                <a:gs pos="100000">
                  <a:srgbClr val="FFFFFD"/>
                </a:gs>
              </a:gsLst>
              <a:lin ang="81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8" name="直接连接符 21508"/>
            <p:cNvSpPr>
              <a:spLocks noChangeShapeType="1"/>
            </p:cNvSpPr>
            <p:nvPr/>
          </p:nvSpPr>
          <p:spPr bwMode="auto">
            <a:xfrm>
              <a:off x="1488" y="672"/>
              <a:ext cx="48" cy="0"/>
            </a:xfrm>
            <a:prstGeom prst="line">
              <a:avLst/>
            </a:prstGeom>
            <a:noFill/>
            <a:ln w="920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直接连接符 21509"/>
            <p:cNvSpPr>
              <a:spLocks noChangeShapeType="1"/>
            </p:cNvSpPr>
            <p:nvPr/>
          </p:nvSpPr>
          <p:spPr bwMode="auto">
            <a:xfrm>
              <a:off x="624" y="672"/>
              <a:ext cx="48" cy="0"/>
            </a:xfrm>
            <a:prstGeom prst="line">
              <a:avLst/>
            </a:prstGeom>
            <a:noFill/>
            <a:ln w="920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直接连接符 21510"/>
            <p:cNvSpPr>
              <a:spLocks noChangeShapeType="1"/>
            </p:cNvSpPr>
            <p:nvPr/>
          </p:nvSpPr>
          <p:spPr bwMode="auto">
            <a:xfrm>
              <a:off x="2352" y="672"/>
              <a:ext cx="48" cy="0"/>
            </a:xfrm>
            <a:prstGeom prst="line">
              <a:avLst/>
            </a:prstGeom>
            <a:noFill/>
            <a:ln w="920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1" name="直接连接符 21511"/>
            <p:cNvSpPr>
              <a:spLocks noChangeShapeType="1"/>
            </p:cNvSpPr>
            <p:nvPr/>
          </p:nvSpPr>
          <p:spPr bwMode="auto">
            <a:xfrm>
              <a:off x="3216" y="672"/>
              <a:ext cx="48" cy="0"/>
            </a:xfrm>
            <a:prstGeom prst="line">
              <a:avLst/>
            </a:prstGeom>
            <a:noFill/>
            <a:ln w="920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直接连接符 21512"/>
            <p:cNvSpPr>
              <a:spLocks noChangeShapeType="1"/>
            </p:cNvSpPr>
            <p:nvPr/>
          </p:nvSpPr>
          <p:spPr bwMode="auto">
            <a:xfrm>
              <a:off x="4080" y="672"/>
              <a:ext cx="48" cy="0"/>
            </a:xfrm>
            <a:prstGeom prst="line">
              <a:avLst/>
            </a:prstGeom>
            <a:noFill/>
            <a:ln w="920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4" name="直接连接符 21513"/>
          <p:cNvSpPr>
            <a:spLocks noChangeShapeType="1"/>
          </p:cNvSpPr>
          <p:nvPr/>
        </p:nvSpPr>
        <p:spPr bwMode="auto">
          <a:xfrm rot="-10721883">
            <a:off x="2590800" y="1735208"/>
            <a:ext cx="1588" cy="62709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直接连接符 21514"/>
          <p:cNvSpPr>
            <a:spLocks noChangeShapeType="1"/>
          </p:cNvSpPr>
          <p:nvPr/>
        </p:nvSpPr>
        <p:spPr bwMode="auto">
          <a:xfrm>
            <a:off x="2667000" y="1792217"/>
            <a:ext cx="990600" cy="34205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6" name="直接连接符 21515"/>
          <p:cNvSpPr>
            <a:spLocks noChangeShapeType="1"/>
          </p:cNvSpPr>
          <p:nvPr/>
        </p:nvSpPr>
        <p:spPr bwMode="auto">
          <a:xfrm>
            <a:off x="2590800" y="1735208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7" name="直接连接符 21516"/>
          <p:cNvSpPr>
            <a:spLocks noChangeShapeType="1"/>
          </p:cNvSpPr>
          <p:nvPr/>
        </p:nvSpPr>
        <p:spPr bwMode="auto">
          <a:xfrm>
            <a:off x="4552950" y="1735209"/>
            <a:ext cx="1098550" cy="51901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8" name="左大括号 21517"/>
          <p:cNvSpPr>
            <a:spLocks/>
          </p:cNvSpPr>
          <p:nvPr/>
        </p:nvSpPr>
        <p:spPr bwMode="auto">
          <a:xfrm rot="-5400000">
            <a:off x="3324578" y="1799555"/>
            <a:ext cx="285044" cy="1752600"/>
          </a:xfrm>
          <a:prstGeom prst="leftBrace">
            <a:avLst>
              <a:gd name="adj1" fmla="val 37971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9" name="文本框 21518"/>
          <p:cNvSpPr txBox="1">
            <a:spLocks noChangeArrowheads="1"/>
          </p:cNvSpPr>
          <p:nvPr/>
        </p:nvSpPr>
        <p:spPr bwMode="auto">
          <a:xfrm>
            <a:off x="1828800" y="2912205"/>
            <a:ext cx="2286000" cy="116955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小于</a:t>
            </a:r>
            <a:r>
              <a:rPr lang="en-US" altLang="zh-CN" sz="2800">
                <a:latin typeface="Times New Roman" pitchFamily="18" charset="0"/>
              </a:rPr>
              <a:t>2</a:t>
            </a:r>
            <a:r>
              <a:rPr lang="zh-CN" altLang="en-US" sz="2800">
                <a:latin typeface="Times New Roman" pitchFamily="18" charset="0"/>
              </a:rPr>
              <a:t>倍焦距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大于</a:t>
            </a:r>
            <a:r>
              <a:rPr lang="en-US" altLang="zh-CN" sz="2800">
                <a:latin typeface="Times New Roman" pitchFamily="18" charset="0"/>
              </a:rPr>
              <a:t>1</a:t>
            </a:r>
            <a:r>
              <a:rPr lang="zh-CN" altLang="en-US" sz="2800">
                <a:latin typeface="Times New Roman" pitchFamily="18" charset="0"/>
              </a:rPr>
              <a:t>倍焦距</a:t>
            </a:r>
          </a:p>
        </p:txBody>
      </p:sp>
      <p:sp>
        <p:nvSpPr>
          <p:cNvPr id="21520" name="左大括号 21519"/>
          <p:cNvSpPr>
            <a:spLocks/>
          </p:cNvSpPr>
          <p:nvPr/>
        </p:nvSpPr>
        <p:spPr bwMode="auto">
          <a:xfrm rot="-5400000">
            <a:off x="6206032" y="2017513"/>
            <a:ext cx="399062" cy="3822700"/>
          </a:xfrm>
          <a:prstGeom prst="leftBrace">
            <a:avLst>
              <a:gd name="adj1" fmla="val 59158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1" name="文本框 21520"/>
          <p:cNvSpPr txBox="1">
            <a:spLocks noChangeArrowheads="1"/>
          </p:cNvSpPr>
          <p:nvPr/>
        </p:nvSpPr>
        <p:spPr bwMode="auto">
          <a:xfrm>
            <a:off x="4495800" y="4184215"/>
            <a:ext cx="3113088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倒立、放大、实像</a:t>
            </a:r>
          </a:p>
        </p:txBody>
      </p:sp>
      <p:sp>
        <p:nvSpPr>
          <p:cNvPr id="21522" name="直接连接符 21521"/>
          <p:cNvSpPr>
            <a:spLocks noChangeShapeType="1"/>
          </p:cNvSpPr>
          <p:nvPr/>
        </p:nvSpPr>
        <p:spPr bwMode="auto">
          <a:xfrm>
            <a:off x="3352800" y="1735208"/>
            <a:ext cx="838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3" name="直接连接符 21522"/>
          <p:cNvSpPr>
            <a:spLocks noChangeShapeType="1"/>
          </p:cNvSpPr>
          <p:nvPr/>
        </p:nvSpPr>
        <p:spPr bwMode="auto">
          <a:xfrm>
            <a:off x="3563939" y="2092701"/>
            <a:ext cx="5329237" cy="177796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4" name="直接连接符 21523"/>
          <p:cNvSpPr>
            <a:spLocks noChangeShapeType="1"/>
          </p:cNvSpPr>
          <p:nvPr/>
        </p:nvSpPr>
        <p:spPr bwMode="auto">
          <a:xfrm>
            <a:off x="5435601" y="2147335"/>
            <a:ext cx="3457575" cy="183141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直接连接符 21524"/>
          <p:cNvSpPr>
            <a:spLocks noChangeShapeType="1"/>
          </p:cNvSpPr>
          <p:nvPr/>
        </p:nvSpPr>
        <p:spPr bwMode="auto">
          <a:xfrm>
            <a:off x="8243888" y="3709141"/>
            <a:ext cx="152400" cy="0"/>
          </a:xfrm>
          <a:prstGeom prst="line">
            <a:avLst/>
          </a:prstGeom>
          <a:noFill/>
          <a:ln w="149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6" name="直接连接符 21525"/>
          <p:cNvSpPr>
            <a:spLocks noChangeShapeType="1"/>
          </p:cNvSpPr>
          <p:nvPr/>
        </p:nvSpPr>
        <p:spPr bwMode="auto">
          <a:xfrm rot="10721883" flipV="1">
            <a:off x="8316913" y="2362307"/>
            <a:ext cx="6350" cy="1346835"/>
          </a:xfrm>
          <a:prstGeom prst="line">
            <a:avLst/>
          </a:prstGeom>
          <a:noFill/>
          <a:ln w="139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6" name="文本框 21526"/>
          <p:cNvSpPr txBox="1">
            <a:spLocks noChangeArrowheads="1"/>
          </p:cNvSpPr>
          <p:nvPr/>
        </p:nvSpPr>
        <p:spPr bwMode="auto">
          <a:xfrm>
            <a:off x="664105" y="457835"/>
            <a:ext cx="317129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③当</a:t>
            </a:r>
            <a:r>
              <a:rPr lang="zh-CN" altLang="en-US" sz="2800" i="1" dirty="0">
                <a:latin typeface="Times New Roman" pitchFamily="18" charset="0"/>
              </a:rPr>
              <a:t>f&lt;u&lt;2f </a:t>
            </a:r>
            <a:r>
              <a:rPr lang="zh-CN" altLang="en-US" sz="2800" dirty="0">
                <a:latin typeface="Times New Roman" pitchFamily="18" charset="0"/>
              </a:rPr>
              <a:t>时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 animBg="1"/>
      <p:bldP spid="21515" grpId="0" animBg="1"/>
      <p:bldP spid="21516" grpId="0" animBg="1"/>
      <p:bldP spid="21517" grpId="0" animBg="1"/>
      <p:bldP spid="21519" grpId="0" bldLvl="0" animBg="1"/>
      <p:bldP spid="21521" grpId="0" bldLvl="0" animBg="1"/>
      <p:bldP spid="21522" grpId="0" animBg="1"/>
      <p:bldP spid="21523" grpId="0" animBg="1"/>
      <p:bldP spid="21524" grpId="0" animBg="1"/>
      <p:bldP spid="21525" grpId="0" animBg="1"/>
      <p:bldP spid="215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529"/>
          <p:cNvGrpSpPr>
            <a:grpSpLocks/>
          </p:cNvGrpSpPr>
          <p:nvPr/>
        </p:nvGrpSpPr>
        <p:grpSpPr bwMode="auto">
          <a:xfrm>
            <a:off x="636588" y="2242350"/>
            <a:ext cx="7696200" cy="1653258"/>
            <a:chOff x="0" y="0"/>
            <a:chExt cx="4848" cy="1392"/>
          </a:xfrm>
        </p:grpSpPr>
        <p:sp>
          <p:nvSpPr>
            <p:cNvPr id="17410" name="直接连接符 22530"/>
            <p:cNvSpPr>
              <a:spLocks noChangeShapeType="1"/>
            </p:cNvSpPr>
            <p:nvPr/>
          </p:nvSpPr>
          <p:spPr bwMode="auto">
            <a:xfrm>
              <a:off x="0" y="672"/>
              <a:ext cx="4848" cy="0"/>
            </a:xfrm>
            <a:prstGeom prst="line">
              <a:avLst/>
            </a:prstGeom>
            <a:noFill/>
            <a:ln w="38100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1" name="椭圆 22531"/>
            <p:cNvSpPr>
              <a:spLocks noChangeArrowheads="1"/>
            </p:cNvSpPr>
            <p:nvPr/>
          </p:nvSpPr>
          <p:spPr bwMode="auto">
            <a:xfrm>
              <a:off x="2208" y="0"/>
              <a:ext cx="336" cy="1392"/>
            </a:xfrm>
            <a:prstGeom prst="ellipse">
              <a:avLst/>
            </a:prstGeom>
            <a:gradFill rotWithShape="1">
              <a:gsLst>
                <a:gs pos="0">
                  <a:srgbClr val="FFFFFC"/>
                </a:gs>
                <a:gs pos="50000">
                  <a:srgbClr val="99CCFF"/>
                </a:gs>
                <a:gs pos="100000">
                  <a:srgbClr val="FFFFFD"/>
                </a:gs>
              </a:gsLst>
              <a:lin ang="8100000"/>
            </a:gradFill>
            <a:ln w="952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2" name="直接连接符 22532"/>
            <p:cNvSpPr>
              <a:spLocks noChangeShapeType="1"/>
            </p:cNvSpPr>
            <p:nvPr/>
          </p:nvSpPr>
          <p:spPr bwMode="auto">
            <a:xfrm>
              <a:off x="1488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3" name="直接连接符 22533"/>
            <p:cNvSpPr>
              <a:spLocks noChangeShapeType="1"/>
            </p:cNvSpPr>
            <p:nvPr/>
          </p:nvSpPr>
          <p:spPr bwMode="auto">
            <a:xfrm>
              <a:off x="624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直接连接符 22534"/>
            <p:cNvSpPr>
              <a:spLocks noChangeShapeType="1"/>
            </p:cNvSpPr>
            <p:nvPr/>
          </p:nvSpPr>
          <p:spPr bwMode="auto">
            <a:xfrm>
              <a:off x="2352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5" name="直接连接符 22535"/>
            <p:cNvSpPr>
              <a:spLocks noChangeShapeType="1"/>
            </p:cNvSpPr>
            <p:nvPr/>
          </p:nvSpPr>
          <p:spPr bwMode="auto">
            <a:xfrm>
              <a:off x="3216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直接连接符 22536"/>
            <p:cNvSpPr>
              <a:spLocks noChangeShapeType="1"/>
            </p:cNvSpPr>
            <p:nvPr/>
          </p:nvSpPr>
          <p:spPr bwMode="auto">
            <a:xfrm>
              <a:off x="4080" y="672"/>
              <a:ext cx="48" cy="0"/>
            </a:xfrm>
            <a:prstGeom prst="line">
              <a:avLst/>
            </a:prstGeom>
            <a:noFill/>
            <a:ln w="92075">
              <a:solidFill>
                <a:srgbClr val="2F2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8" name="直接连接符 22537"/>
          <p:cNvSpPr>
            <a:spLocks noChangeShapeType="1"/>
          </p:cNvSpPr>
          <p:nvPr/>
        </p:nvSpPr>
        <p:spPr bwMode="auto">
          <a:xfrm rot="-10721883">
            <a:off x="3014664" y="2447819"/>
            <a:ext cx="1587" cy="62709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直接连接符 22538"/>
          <p:cNvSpPr>
            <a:spLocks noChangeShapeType="1"/>
          </p:cNvSpPr>
          <p:nvPr/>
        </p:nvSpPr>
        <p:spPr bwMode="auto">
          <a:xfrm>
            <a:off x="2998788" y="2413376"/>
            <a:ext cx="762000" cy="34205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直接连接符 22539"/>
          <p:cNvSpPr>
            <a:spLocks noChangeShapeType="1"/>
          </p:cNvSpPr>
          <p:nvPr/>
        </p:nvSpPr>
        <p:spPr bwMode="auto">
          <a:xfrm>
            <a:off x="2998788" y="2413376"/>
            <a:ext cx="1219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1" name="直接连接符 22540"/>
          <p:cNvSpPr>
            <a:spLocks noChangeShapeType="1"/>
          </p:cNvSpPr>
          <p:nvPr/>
        </p:nvSpPr>
        <p:spPr bwMode="auto">
          <a:xfrm>
            <a:off x="4598988" y="2470385"/>
            <a:ext cx="762000" cy="34205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左大括号 22541"/>
          <p:cNvSpPr>
            <a:spLocks/>
          </p:cNvSpPr>
          <p:nvPr/>
        </p:nvSpPr>
        <p:spPr bwMode="auto">
          <a:xfrm rot="-5400000">
            <a:off x="3542066" y="2668223"/>
            <a:ext cx="285044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文本框 22542"/>
          <p:cNvSpPr txBox="1">
            <a:spLocks noChangeArrowheads="1"/>
          </p:cNvSpPr>
          <p:nvPr/>
        </p:nvSpPr>
        <p:spPr bwMode="auto">
          <a:xfrm>
            <a:off x="1779588" y="3728145"/>
            <a:ext cx="2286000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等于</a:t>
            </a:r>
            <a:r>
              <a:rPr lang="en-US" altLang="zh-CN" sz="2800">
                <a:latin typeface="Times New Roman" pitchFamily="18" charset="0"/>
              </a:rPr>
              <a:t>1</a:t>
            </a:r>
            <a:r>
              <a:rPr lang="zh-CN" altLang="en-US" sz="2800">
                <a:latin typeface="Times New Roman" pitchFamily="18" charset="0"/>
              </a:rPr>
              <a:t>倍焦距</a:t>
            </a:r>
          </a:p>
        </p:txBody>
      </p:sp>
      <p:sp>
        <p:nvSpPr>
          <p:cNvPr id="22544" name="文本框 22543"/>
          <p:cNvSpPr txBox="1">
            <a:spLocks noChangeArrowheads="1"/>
          </p:cNvSpPr>
          <p:nvPr/>
        </p:nvSpPr>
        <p:spPr bwMode="auto">
          <a:xfrm>
            <a:off x="5610226" y="1900297"/>
            <a:ext cx="1427163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不成像</a:t>
            </a:r>
          </a:p>
        </p:txBody>
      </p:sp>
      <p:sp>
        <p:nvSpPr>
          <p:cNvPr id="22545" name="直接连接符 22544"/>
          <p:cNvSpPr>
            <a:spLocks noChangeShapeType="1"/>
          </p:cNvSpPr>
          <p:nvPr/>
        </p:nvSpPr>
        <p:spPr bwMode="auto">
          <a:xfrm>
            <a:off x="2098676" y="1307642"/>
            <a:ext cx="6234113" cy="2868259"/>
          </a:xfrm>
          <a:prstGeom prst="line">
            <a:avLst/>
          </a:prstGeom>
          <a:noFill/>
          <a:ln w="41275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直接连接符 22545"/>
          <p:cNvSpPr>
            <a:spLocks noChangeShapeType="1"/>
          </p:cNvSpPr>
          <p:nvPr/>
        </p:nvSpPr>
        <p:spPr bwMode="auto">
          <a:xfrm>
            <a:off x="909638" y="1505985"/>
            <a:ext cx="7423150" cy="3244756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7" name="直接连接符 22546"/>
          <p:cNvSpPr>
            <a:spLocks noChangeShapeType="1"/>
          </p:cNvSpPr>
          <p:nvPr/>
        </p:nvSpPr>
        <p:spPr bwMode="auto">
          <a:xfrm>
            <a:off x="5030788" y="2662791"/>
            <a:ext cx="2921000" cy="134683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8" name="直接连接符 22547"/>
          <p:cNvSpPr>
            <a:spLocks noChangeShapeType="1"/>
          </p:cNvSpPr>
          <p:nvPr/>
        </p:nvSpPr>
        <p:spPr bwMode="auto">
          <a:xfrm>
            <a:off x="3608388" y="2698421"/>
            <a:ext cx="4419600" cy="19383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8" name="文本框 22548"/>
          <p:cNvSpPr txBox="1">
            <a:spLocks noChangeArrowheads="1"/>
          </p:cNvSpPr>
          <p:nvPr/>
        </p:nvSpPr>
        <p:spPr bwMode="auto">
          <a:xfrm>
            <a:off x="858308" y="472511"/>
            <a:ext cx="32564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itchFamily="18" charset="0"/>
                <a:sym typeface="宋体" pitchFamily="2" charset="-122"/>
              </a:rPr>
              <a:t>④当</a:t>
            </a:r>
            <a:r>
              <a:rPr lang="en-US" altLang="zh-CN" sz="2800" i="1" dirty="0">
                <a:latin typeface="Times New Roman" pitchFamily="18" charset="0"/>
                <a:sym typeface="宋体" pitchFamily="2" charset="-122"/>
              </a:rPr>
              <a:t>u=</a:t>
            </a:r>
            <a:r>
              <a:rPr lang="zh-CN" altLang="en-US" sz="2800" i="1" dirty="0">
                <a:latin typeface="Times New Roman" pitchFamily="18" charset="0"/>
                <a:sym typeface="宋体" pitchFamily="2" charset="-122"/>
              </a:rPr>
              <a:t> f </a:t>
            </a:r>
            <a:r>
              <a:rPr lang="zh-CN" altLang="en-US" sz="2800" dirty="0">
                <a:latin typeface="Times New Roman" pitchFamily="18" charset="0"/>
                <a:sym typeface="宋体" pitchFamily="2" charset="-122"/>
              </a:rPr>
              <a:t>时</a:t>
            </a:r>
            <a:endParaRPr lang="zh-CN" altLang="en-US" sz="2800" dirty="0">
              <a:latin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 animBg="1"/>
      <p:bldP spid="22539" grpId="0" animBg="1"/>
      <p:bldP spid="22540" grpId="0" animBg="1"/>
      <p:bldP spid="22541" grpId="0" animBg="1"/>
      <p:bldP spid="22543" grpId="0" bldLvl="0" animBg="1"/>
      <p:bldP spid="22544" grpId="0" bldLvl="0" animBg="1"/>
      <p:bldP spid="22545" grpId="0" animBg="1"/>
      <p:bldP spid="22546" grpId="0" animBg="1"/>
      <p:bldP spid="22547" grpId="0" animBg="1"/>
      <p:bldP spid="225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553"/>
          <p:cNvGrpSpPr>
            <a:grpSpLocks/>
          </p:cNvGrpSpPr>
          <p:nvPr/>
        </p:nvGrpSpPr>
        <p:grpSpPr bwMode="auto">
          <a:xfrm>
            <a:off x="611188" y="2528582"/>
            <a:ext cx="7696200" cy="1653258"/>
            <a:chOff x="0" y="0"/>
            <a:chExt cx="4848" cy="1392"/>
          </a:xfrm>
        </p:grpSpPr>
        <p:sp>
          <p:nvSpPr>
            <p:cNvPr id="18434" name="直接连接符 23554"/>
            <p:cNvSpPr>
              <a:spLocks noChangeShapeType="1"/>
            </p:cNvSpPr>
            <p:nvPr/>
          </p:nvSpPr>
          <p:spPr bwMode="auto">
            <a:xfrm>
              <a:off x="0" y="672"/>
              <a:ext cx="484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" name="椭圆 23555"/>
            <p:cNvSpPr>
              <a:spLocks noChangeArrowheads="1"/>
            </p:cNvSpPr>
            <p:nvPr/>
          </p:nvSpPr>
          <p:spPr bwMode="auto">
            <a:xfrm>
              <a:off x="2208" y="0"/>
              <a:ext cx="336" cy="1392"/>
            </a:xfrm>
            <a:prstGeom prst="ellipse">
              <a:avLst/>
            </a:prstGeom>
            <a:gradFill rotWithShape="1">
              <a:gsLst>
                <a:gs pos="0">
                  <a:srgbClr val="FFFFFC"/>
                </a:gs>
                <a:gs pos="50000">
                  <a:srgbClr val="99CCFF"/>
                </a:gs>
                <a:gs pos="100000">
                  <a:srgbClr val="FFFFFD"/>
                </a:gs>
              </a:gsLst>
              <a:lin ang="81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" name="直接连接符 23556"/>
            <p:cNvSpPr>
              <a:spLocks noChangeShapeType="1"/>
            </p:cNvSpPr>
            <p:nvPr/>
          </p:nvSpPr>
          <p:spPr bwMode="auto">
            <a:xfrm>
              <a:off x="1488" y="672"/>
              <a:ext cx="48" cy="0"/>
            </a:xfrm>
            <a:prstGeom prst="line">
              <a:avLst/>
            </a:prstGeom>
            <a:noFill/>
            <a:ln w="920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" name="直接连接符 23557"/>
            <p:cNvSpPr>
              <a:spLocks noChangeShapeType="1"/>
            </p:cNvSpPr>
            <p:nvPr/>
          </p:nvSpPr>
          <p:spPr bwMode="auto">
            <a:xfrm>
              <a:off x="624" y="672"/>
              <a:ext cx="48" cy="0"/>
            </a:xfrm>
            <a:prstGeom prst="line">
              <a:avLst/>
            </a:prstGeom>
            <a:noFill/>
            <a:ln w="920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直接连接符 23558"/>
            <p:cNvSpPr>
              <a:spLocks noChangeShapeType="1"/>
            </p:cNvSpPr>
            <p:nvPr/>
          </p:nvSpPr>
          <p:spPr bwMode="auto">
            <a:xfrm>
              <a:off x="2352" y="672"/>
              <a:ext cx="48" cy="0"/>
            </a:xfrm>
            <a:prstGeom prst="line">
              <a:avLst/>
            </a:prstGeom>
            <a:noFill/>
            <a:ln w="920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直接连接符 23559"/>
            <p:cNvSpPr>
              <a:spLocks noChangeShapeType="1"/>
            </p:cNvSpPr>
            <p:nvPr/>
          </p:nvSpPr>
          <p:spPr bwMode="auto">
            <a:xfrm>
              <a:off x="3216" y="672"/>
              <a:ext cx="48" cy="0"/>
            </a:xfrm>
            <a:prstGeom prst="line">
              <a:avLst/>
            </a:prstGeom>
            <a:noFill/>
            <a:ln w="920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直接连接符 23560"/>
            <p:cNvSpPr>
              <a:spLocks noChangeShapeType="1"/>
            </p:cNvSpPr>
            <p:nvPr/>
          </p:nvSpPr>
          <p:spPr bwMode="auto">
            <a:xfrm>
              <a:off x="4080" y="672"/>
              <a:ext cx="48" cy="0"/>
            </a:xfrm>
            <a:prstGeom prst="line">
              <a:avLst/>
            </a:prstGeom>
            <a:noFill/>
            <a:ln w="920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2" name="直接连接符 23561"/>
          <p:cNvSpPr>
            <a:spLocks noChangeShapeType="1"/>
          </p:cNvSpPr>
          <p:nvPr/>
        </p:nvSpPr>
        <p:spPr bwMode="auto">
          <a:xfrm rot="-10721883">
            <a:off x="3657600" y="2692483"/>
            <a:ext cx="1588" cy="627098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直接连接符 23562"/>
          <p:cNvSpPr>
            <a:spLocks noChangeShapeType="1"/>
          </p:cNvSpPr>
          <p:nvPr/>
        </p:nvSpPr>
        <p:spPr bwMode="auto">
          <a:xfrm>
            <a:off x="3657600" y="2726925"/>
            <a:ext cx="457200" cy="3990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直接连接符 23563"/>
          <p:cNvSpPr>
            <a:spLocks noChangeShapeType="1"/>
          </p:cNvSpPr>
          <p:nvPr/>
        </p:nvSpPr>
        <p:spPr bwMode="auto">
          <a:xfrm>
            <a:off x="3657600" y="2726925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直接连接符 23564"/>
          <p:cNvSpPr>
            <a:spLocks noChangeShapeType="1"/>
          </p:cNvSpPr>
          <p:nvPr/>
        </p:nvSpPr>
        <p:spPr bwMode="auto">
          <a:xfrm>
            <a:off x="4572000" y="2762556"/>
            <a:ext cx="762000" cy="34205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左大括号 23565"/>
          <p:cNvSpPr>
            <a:spLocks/>
          </p:cNvSpPr>
          <p:nvPr/>
        </p:nvSpPr>
        <p:spPr bwMode="auto">
          <a:xfrm rot="-5400000">
            <a:off x="3857978" y="3318734"/>
            <a:ext cx="285044" cy="685800"/>
          </a:xfrm>
          <a:prstGeom prst="leftBrace">
            <a:avLst>
              <a:gd name="adj1" fmla="val 15000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7" name="文本框 23566"/>
          <p:cNvSpPr txBox="1">
            <a:spLocks noChangeArrowheads="1"/>
          </p:cNvSpPr>
          <p:nvPr/>
        </p:nvSpPr>
        <p:spPr bwMode="auto">
          <a:xfrm>
            <a:off x="1371600" y="4333863"/>
            <a:ext cx="2179638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</a:rPr>
              <a:t>小于</a:t>
            </a:r>
            <a:r>
              <a:rPr lang="en-US" altLang="zh-CN" sz="2800">
                <a:latin typeface="Times New Roman" pitchFamily="18" charset="0"/>
              </a:rPr>
              <a:t>1</a:t>
            </a:r>
            <a:r>
              <a:rPr lang="zh-CN" altLang="en-US" sz="2800">
                <a:latin typeface="Times New Roman" pitchFamily="18" charset="0"/>
              </a:rPr>
              <a:t>倍焦距</a:t>
            </a:r>
          </a:p>
        </p:txBody>
      </p:sp>
      <p:sp>
        <p:nvSpPr>
          <p:cNvPr id="23568" name="文本框 23567"/>
          <p:cNvSpPr txBox="1">
            <a:spLocks noChangeArrowheads="1"/>
          </p:cNvSpPr>
          <p:nvPr/>
        </p:nvSpPr>
        <p:spPr bwMode="auto">
          <a:xfrm>
            <a:off x="3735389" y="1432349"/>
            <a:ext cx="3265487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itchFamily="2" charset="-122"/>
              </a:rPr>
              <a:t> </a:t>
            </a:r>
            <a:r>
              <a:rPr lang="zh-CN" altLang="en-US" sz="2800">
                <a:latin typeface="宋体" pitchFamily="2" charset="-122"/>
              </a:rPr>
              <a:t>正立、放大、虚像</a:t>
            </a:r>
          </a:p>
        </p:txBody>
      </p:sp>
      <p:sp>
        <p:nvSpPr>
          <p:cNvPr id="23569" name="直接连接符 23568"/>
          <p:cNvSpPr>
            <a:spLocks noChangeShapeType="1"/>
          </p:cNvSpPr>
          <p:nvPr/>
        </p:nvSpPr>
        <p:spPr bwMode="auto">
          <a:xfrm>
            <a:off x="1981200" y="1541615"/>
            <a:ext cx="6326188" cy="3030973"/>
          </a:xfrm>
          <a:prstGeom prst="line">
            <a:avLst/>
          </a:prstGeom>
          <a:noFill/>
          <a:ln w="41275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直接连接符 23569"/>
          <p:cNvSpPr>
            <a:spLocks noChangeShapeType="1"/>
          </p:cNvSpPr>
          <p:nvPr/>
        </p:nvSpPr>
        <p:spPr bwMode="auto">
          <a:xfrm>
            <a:off x="2270125" y="1541616"/>
            <a:ext cx="3841750" cy="3232879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0" name="直接连接符 23570"/>
          <p:cNvSpPr>
            <a:spLocks noChangeShapeType="1"/>
          </p:cNvSpPr>
          <p:nvPr/>
        </p:nvSpPr>
        <p:spPr bwMode="auto">
          <a:xfrm rot="-10721883">
            <a:off x="2555876" y="1779152"/>
            <a:ext cx="68263" cy="1540428"/>
          </a:xfrm>
          <a:prstGeom prst="line">
            <a:avLst/>
          </a:prstGeom>
          <a:noFill/>
          <a:ln w="161925">
            <a:pattFill prst="pct60">
              <a:fgClr>
                <a:schemeClr val="bg1"/>
              </a:fgClr>
              <a:bgClr>
                <a:srgbClr val="FF6600"/>
              </a:bgClr>
            </a:patt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直接连接符 23571"/>
          <p:cNvSpPr>
            <a:spLocks noChangeShapeType="1"/>
          </p:cNvSpPr>
          <p:nvPr/>
        </p:nvSpPr>
        <p:spPr bwMode="auto">
          <a:xfrm>
            <a:off x="2514600" y="1811220"/>
            <a:ext cx="152400" cy="0"/>
          </a:xfrm>
          <a:prstGeom prst="line">
            <a:avLst/>
          </a:prstGeom>
          <a:noFill/>
          <a:ln w="13652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直接连接符 23572"/>
          <p:cNvSpPr>
            <a:spLocks noChangeShapeType="1"/>
          </p:cNvSpPr>
          <p:nvPr/>
        </p:nvSpPr>
        <p:spPr bwMode="auto">
          <a:xfrm flipH="1">
            <a:off x="5580063" y="2350429"/>
            <a:ext cx="1524000" cy="0"/>
          </a:xfrm>
          <a:prstGeom prst="line">
            <a:avLst/>
          </a:prstGeom>
          <a:noFill/>
          <a:ln w="920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3574" name="图片 23573" descr="12"/>
          <p:cNvPicPr>
            <a:picLocks noChangeAspect="1" noChangeArrowheads="1"/>
          </p:cNvPicPr>
          <p:nvPr/>
        </p:nvPicPr>
        <p:blipFill>
          <a:blip r:embed="rId6">
            <a:lum contrast="8000"/>
          </a:blip>
          <a:srcRect/>
          <a:stretch>
            <a:fillRect/>
          </a:stretch>
        </p:blipFill>
        <p:spPr bwMode="auto">
          <a:xfrm>
            <a:off x="7315200" y="1919299"/>
            <a:ext cx="800100" cy="95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5" name="直接连接符 23574"/>
          <p:cNvSpPr>
            <a:spLocks noChangeShapeType="1"/>
          </p:cNvSpPr>
          <p:nvPr/>
        </p:nvSpPr>
        <p:spPr bwMode="auto">
          <a:xfrm>
            <a:off x="5334001" y="3125988"/>
            <a:ext cx="2671763" cy="129457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直接连接符 23575"/>
          <p:cNvSpPr>
            <a:spLocks noChangeShapeType="1"/>
          </p:cNvSpPr>
          <p:nvPr/>
        </p:nvSpPr>
        <p:spPr bwMode="auto">
          <a:xfrm>
            <a:off x="4116389" y="3114111"/>
            <a:ext cx="1995487" cy="16603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6" name="文本框 23576"/>
          <p:cNvSpPr txBox="1">
            <a:spLocks noChangeArrowheads="1"/>
          </p:cNvSpPr>
          <p:nvPr/>
        </p:nvSpPr>
        <p:spPr bwMode="auto">
          <a:xfrm>
            <a:off x="670986" y="362057"/>
            <a:ext cx="2351616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⑤当</a:t>
            </a:r>
            <a:r>
              <a:rPr lang="en-US" altLang="zh-CN" sz="2800" i="1" dirty="0">
                <a:latin typeface="Times New Roman" pitchFamily="18" charset="0"/>
              </a:rPr>
              <a:t>u</a:t>
            </a:r>
            <a:r>
              <a:rPr lang="zh-CN" altLang="en-US" sz="2800" i="1" dirty="0">
                <a:latin typeface="Times New Roman" pitchFamily="18" charset="0"/>
              </a:rPr>
              <a:t>＜</a:t>
            </a:r>
            <a:r>
              <a:rPr lang="en-US" altLang="zh-CN" sz="2800" i="1" dirty="0">
                <a:latin typeface="Times New Roman" pitchFamily="18" charset="0"/>
              </a:rPr>
              <a:t>f </a:t>
            </a:r>
            <a:r>
              <a:rPr lang="zh-CN" altLang="en-US" sz="2800" dirty="0">
                <a:latin typeface="Times New Roman" pitchFamily="18" charset="0"/>
              </a:rPr>
              <a:t>时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ows XP 注销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animBg="1"/>
      <p:bldP spid="23563" grpId="0" animBg="1"/>
      <p:bldP spid="23564" grpId="0" animBg="1"/>
      <p:bldP spid="23565" grpId="0" animBg="1"/>
      <p:bldP spid="23567" grpId="0" bldLvl="0" animBg="1"/>
      <p:bldP spid="23568" grpId="0" bldLvl="0" animBg="1"/>
      <p:bldP spid="23569" grpId="0" animBg="1"/>
      <p:bldP spid="23570" grpId="0" animBg="1"/>
      <p:bldP spid="18450" grpId="0" animBg="1"/>
      <p:bldP spid="23572" grpId="0" animBg="1"/>
      <p:bldP spid="23573" grpId="0" animBg="1"/>
      <p:bldP spid="23575" grpId="0" animBg="1"/>
      <p:bldP spid="235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表格 8193"/>
          <p:cNvGraphicFramePr/>
          <p:nvPr/>
        </p:nvGraphicFramePr>
        <p:xfrm>
          <a:off x="288925" y="1048727"/>
          <a:ext cx="8547100" cy="3680398"/>
        </p:xfrm>
        <a:graphic>
          <a:graphicData uri="http://schemas.openxmlformats.org/drawingml/2006/table">
            <a:tbl>
              <a:tblPr/>
              <a:tblGrid>
                <a:gridCol w="2173288"/>
                <a:gridCol w="1544637"/>
                <a:gridCol w="1506538"/>
                <a:gridCol w="1612900"/>
                <a:gridCol w="1709737"/>
              </a:tblGrid>
              <a:tr h="66842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100" b="0" dirty="0">
                          <a:effectLst/>
                          <a:latin typeface="Times New Roman" panose="02020603050405020304" pitchFamily="18" charset="0"/>
                        </a:rPr>
                        <a:t>物体到</a:t>
                      </a:r>
                      <a:r>
                        <a:rPr lang="zh-CN" altLang="en-US" sz="2100" b="0" dirty="0" smtClean="0">
                          <a:effectLst/>
                          <a:latin typeface="Times New Roman" panose="02020603050405020304" pitchFamily="18" charset="0"/>
                        </a:rPr>
                        <a:t>凸透镜     的</a:t>
                      </a:r>
                      <a:r>
                        <a:rPr lang="zh-CN" altLang="en-US" sz="2100" b="0" dirty="0">
                          <a:effectLst/>
                          <a:latin typeface="Times New Roman" panose="02020603050405020304" pitchFamily="18" charset="0"/>
                        </a:rPr>
                        <a:t>距离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100" b="0" dirty="0">
                          <a:effectLst/>
                          <a:latin typeface="Times New Roman" panose="02020603050405020304" pitchFamily="18" charset="0"/>
                        </a:rPr>
                        <a:t>像的情况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0">
                          <a:effectLst/>
                          <a:latin typeface="Times New Roman" panose="02020603050405020304" pitchFamily="18" charset="0"/>
                        </a:rPr>
                        <a:t>应用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73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100" b="0" i="1" dirty="0"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100" b="0" dirty="0">
                          <a:effectLst/>
                          <a:latin typeface="Times New Roman" panose="02020603050405020304" pitchFamily="18" charset="0"/>
                        </a:rPr>
                        <a:t>&gt;2</a:t>
                      </a:r>
                      <a:r>
                        <a:rPr lang="zh-CN" altLang="en-US" sz="2100" b="0" i="1" dirty="0">
                          <a:effectLst/>
                          <a:latin typeface="Times New Roman" panose="02020603050405020304" pitchFamily="18" charset="0"/>
                        </a:rPr>
                        <a:t>f</a:t>
                      </a:r>
                    </a:p>
                  </a:txBody>
                  <a:tcPr marL="19050" marR="19050" marT="14252" marB="14252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734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2100" b="0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u</a:t>
                      </a:r>
                      <a:r>
                        <a:rPr lang="en-US" altLang="zh-CN" sz="21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=</a:t>
                      </a:r>
                      <a:r>
                        <a:rPr lang="zh-CN" altLang="en-US" sz="21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2100" b="0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f</a:t>
                      </a:r>
                    </a:p>
                  </a:txBody>
                  <a:tcPr marL="19050" marR="19050" marT="14252" marB="14252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67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0" i="1" dirty="0">
                          <a:effectLst/>
                          <a:latin typeface="Times New Roman" panose="02020603050405020304" pitchFamily="18" charset="0"/>
                        </a:rPr>
                        <a:t>f&lt;u</a:t>
                      </a:r>
                      <a:r>
                        <a:rPr lang="zh-CN" altLang="en-US" sz="2100" b="0" dirty="0">
                          <a:effectLst/>
                          <a:latin typeface="Times New Roman" panose="02020603050405020304" pitchFamily="18" charset="0"/>
                        </a:rPr>
                        <a:t>&lt;2</a:t>
                      </a:r>
                      <a:r>
                        <a:rPr lang="zh-CN" altLang="en-US" sz="2100" b="0" i="1" dirty="0">
                          <a:effectLst/>
                          <a:latin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8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0" i="1" dirty="0">
                          <a:effectLst/>
                          <a:latin typeface="Times New Roman" panose="02020603050405020304" pitchFamily="18" charset="0"/>
                        </a:rPr>
                        <a:t>u&lt;f</a:t>
                      </a: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29" name="文本框 8228"/>
          <p:cNvSpPr txBox="1">
            <a:spLocks noChangeArrowheads="1"/>
          </p:cNvSpPr>
          <p:nvPr/>
        </p:nvSpPr>
        <p:spPr bwMode="auto">
          <a:xfrm>
            <a:off x="2592388" y="1944241"/>
            <a:ext cx="1371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倒 立</a:t>
            </a:r>
          </a:p>
        </p:txBody>
      </p:sp>
      <p:sp>
        <p:nvSpPr>
          <p:cNvPr id="8230" name="文本框 8229"/>
          <p:cNvSpPr txBox="1">
            <a:spLocks noChangeArrowheads="1"/>
          </p:cNvSpPr>
          <p:nvPr/>
        </p:nvSpPr>
        <p:spPr bwMode="auto">
          <a:xfrm>
            <a:off x="4192588" y="1910986"/>
            <a:ext cx="1279525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缩 小</a:t>
            </a:r>
          </a:p>
        </p:txBody>
      </p:sp>
      <p:sp>
        <p:nvSpPr>
          <p:cNvPr id="8231" name="文本框 8230"/>
          <p:cNvSpPr txBox="1">
            <a:spLocks noChangeArrowheads="1"/>
          </p:cNvSpPr>
          <p:nvPr/>
        </p:nvSpPr>
        <p:spPr bwMode="auto">
          <a:xfrm>
            <a:off x="5745163" y="1927614"/>
            <a:ext cx="12430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实 像</a:t>
            </a:r>
          </a:p>
        </p:txBody>
      </p:sp>
      <p:sp>
        <p:nvSpPr>
          <p:cNvPr id="8232" name="文本框 8231"/>
          <p:cNvSpPr txBox="1">
            <a:spLocks noChangeArrowheads="1"/>
          </p:cNvSpPr>
          <p:nvPr/>
        </p:nvSpPr>
        <p:spPr bwMode="auto">
          <a:xfrm>
            <a:off x="2592388" y="2605781"/>
            <a:ext cx="1295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倒 立</a:t>
            </a:r>
          </a:p>
        </p:txBody>
      </p:sp>
      <p:sp>
        <p:nvSpPr>
          <p:cNvPr id="8233" name="文本框 8232"/>
          <p:cNvSpPr txBox="1">
            <a:spLocks noChangeArrowheads="1"/>
          </p:cNvSpPr>
          <p:nvPr/>
        </p:nvSpPr>
        <p:spPr bwMode="auto">
          <a:xfrm>
            <a:off x="4168776" y="2605781"/>
            <a:ext cx="125571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等 大</a:t>
            </a:r>
          </a:p>
        </p:txBody>
      </p:sp>
      <p:sp>
        <p:nvSpPr>
          <p:cNvPr id="8234" name="文本框 8233"/>
          <p:cNvSpPr txBox="1">
            <a:spLocks noChangeArrowheads="1"/>
          </p:cNvSpPr>
          <p:nvPr/>
        </p:nvSpPr>
        <p:spPr bwMode="auto">
          <a:xfrm>
            <a:off x="5746751" y="3359962"/>
            <a:ext cx="11906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实 像</a:t>
            </a:r>
          </a:p>
        </p:txBody>
      </p:sp>
      <p:sp>
        <p:nvSpPr>
          <p:cNvPr id="8235" name="文本框 8234"/>
          <p:cNvSpPr txBox="1">
            <a:spLocks noChangeArrowheads="1"/>
          </p:cNvSpPr>
          <p:nvPr/>
        </p:nvSpPr>
        <p:spPr bwMode="auto">
          <a:xfrm>
            <a:off x="2644775" y="4133144"/>
            <a:ext cx="1219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正 立</a:t>
            </a:r>
          </a:p>
        </p:txBody>
      </p:sp>
      <p:sp>
        <p:nvSpPr>
          <p:cNvPr id="8236" name="文本框 8235"/>
          <p:cNvSpPr txBox="1">
            <a:spLocks noChangeArrowheads="1"/>
          </p:cNvSpPr>
          <p:nvPr/>
        </p:nvSpPr>
        <p:spPr bwMode="auto">
          <a:xfrm>
            <a:off x="4168775" y="4133144"/>
            <a:ext cx="12319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放 大</a:t>
            </a:r>
          </a:p>
        </p:txBody>
      </p:sp>
      <p:sp>
        <p:nvSpPr>
          <p:cNvPr id="8237" name="文本框 8236"/>
          <p:cNvSpPr txBox="1">
            <a:spLocks noChangeArrowheads="1"/>
          </p:cNvSpPr>
          <p:nvPr/>
        </p:nvSpPr>
        <p:spPr bwMode="auto">
          <a:xfrm>
            <a:off x="5726113" y="4133144"/>
            <a:ext cx="11922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虚 像</a:t>
            </a:r>
          </a:p>
        </p:txBody>
      </p:sp>
      <p:sp>
        <p:nvSpPr>
          <p:cNvPr id="8238" name="文本框 8237"/>
          <p:cNvSpPr txBox="1">
            <a:spLocks noChangeArrowheads="1"/>
          </p:cNvSpPr>
          <p:nvPr/>
        </p:nvSpPr>
        <p:spPr bwMode="auto">
          <a:xfrm>
            <a:off x="7292975" y="1910986"/>
            <a:ext cx="16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照相机</a:t>
            </a:r>
          </a:p>
        </p:txBody>
      </p:sp>
      <p:sp>
        <p:nvSpPr>
          <p:cNvPr id="8239" name="文本框 8238"/>
          <p:cNvSpPr txBox="1">
            <a:spLocks noChangeArrowheads="1"/>
          </p:cNvSpPr>
          <p:nvPr/>
        </p:nvSpPr>
        <p:spPr bwMode="auto">
          <a:xfrm>
            <a:off x="7335309" y="3133843"/>
            <a:ext cx="12414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幻灯机、投影仪</a:t>
            </a:r>
          </a:p>
        </p:txBody>
      </p:sp>
      <p:sp>
        <p:nvSpPr>
          <p:cNvPr id="8240" name="文本框 8239"/>
          <p:cNvSpPr txBox="1">
            <a:spLocks noChangeArrowheads="1"/>
          </p:cNvSpPr>
          <p:nvPr/>
        </p:nvSpPr>
        <p:spPr bwMode="auto">
          <a:xfrm>
            <a:off x="7235825" y="4079699"/>
            <a:ext cx="1600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放大镜</a:t>
            </a:r>
          </a:p>
        </p:txBody>
      </p:sp>
      <p:sp>
        <p:nvSpPr>
          <p:cNvPr id="8241" name="文本框 8240"/>
          <p:cNvSpPr txBox="1">
            <a:spLocks noChangeArrowheads="1"/>
          </p:cNvSpPr>
          <p:nvPr/>
        </p:nvSpPr>
        <p:spPr bwMode="auto">
          <a:xfrm>
            <a:off x="2759075" y="504767"/>
            <a:ext cx="41481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凸透镜成像基本规律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68575" y="3359962"/>
            <a:ext cx="1295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倒 立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92588" y="3359962"/>
            <a:ext cx="12557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放 大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19763" y="2604594"/>
            <a:ext cx="12430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实 像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459847" y="219582"/>
            <a:ext cx="896937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8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5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0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5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0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5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0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9" grpId="0"/>
      <p:bldP spid="8230" grpId="0"/>
      <p:bldP spid="8231" grpId="0"/>
      <p:bldP spid="8232" grpId="0"/>
      <p:bldP spid="8233" grpId="0"/>
      <p:bldP spid="8234" grpId="0"/>
      <p:bldP spid="8235" grpId="0"/>
      <p:bldP spid="8236" grpId="0"/>
      <p:bldP spid="8237" grpId="0"/>
      <p:bldP spid="8238" grpId="0"/>
      <p:bldP spid="8239" grpId="0"/>
      <p:bldP spid="8240" grpId="0"/>
      <p:bldP spid="8241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99520" y="529593"/>
            <a:ext cx="2685548" cy="758931"/>
            <a:chOff x="2448" y="1845"/>
            <a:chExt cx="1936" cy="565"/>
          </a:xfrm>
        </p:grpSpPr>
        <p:pic>
          <p:nvPicPr>
            <p:cNvPr id="19461" name="Picture 6" descr="uarh4nj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40" y="1920"/>
              <a:ext cx="544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448" y="1845"/>
              <a:ext cx="1392" cy="565"/>
              <a:chOff x="672" y="3460"/>
              <a:chExt cx="4176" cy="572"/>
            </a:xfrm>
          </p:grpSpPr>
          <p:sp>
            <p:nvSpPr>
              <p:cNvPr id="19464" name="AutoShape 8"/>
              <p:cNvSpPr>
                <a:spLocks noChangeArrowheads="1"/>
              </p:cNvSpPr>
              <p:nvPr/>
            </p:nvSpPr>
            <p:spPr bwMode="auto">
              <a:xfrm>
                <a:off x="672" y="350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0000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85" name="Text Box 9"/>
              <p:cNvSpPr txBox="1">
                <a:spLocks noChangeArrowheads="1"/>
              </p:cNvSpPr>
              <p:nvPr/>
            </p:nvSpPr>
            <p:spPr bwMode="auto">
              <a:xfrm>
                <a:off x="718" y="3460"/>
                <a:ext cx="4130" cy="44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zh-CN" sz="32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幼圆" pitchFamily="49" charset="-122"/>
                </a:endParaRPr>
              </a:p>
            </p:txBody>
          </p:sp>
        </p:grpSp>
        <p:sp>
          <p:nvSpPr>
            <p:cNvPr id="19463" name="Text Box 10"/>
            <p:cNvSpPr txBox="1">
              <a:spLocks noChangeArrowheads="1"/>
            </p:cNvSpPr>
            <p:nvPr/>
          </p:nvSpPr>
          <p:spPr bwMode="auto">
            <a:xfrm>
              <a:off x="2544" y="1968"/>
              <a:ext cx="1346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dirty="0">
                  <a:solidFill>
                    <a:srgbClr val="FF0000"/>
                  </a:solidFill>
                  <a:latin typeface="Times New Roman" pitchFamily="18" charset="0"/>
                  <a:ea typeface="隶书" pitchFamily="49" charset="-122"/>
                </a:rPr>
                <a:t>交流合作</a:t>
              </a:r>
            </a:p>
          </p:txBody>
        </p:sp>
      </p:grpSp>
      <p:sp>
        <p:nvSpPr>
          <p:cNvPr id="16388" name="AutoShape 11"/>
          <p:cNvSpPr>
            <a:spLocks noChangeArrowheads="1"/>
          </p:cNvSpPr>
          <p:nvPr/>
        </p:nvSpPr>
        <p:spPr bwMode="auto">
          <a:xfrm>
            <a:off x="5075210" y="1425224"/>
            <a:ext cx="3354388" cy="808814"/>
          </a:xfrm>
          <a:prstGeom prst="cloudCallout">
            <a:avLst>
              <a:gd name="adj1" fmla="val -52991"/>
              <a:gd name="adj2" fmla="val 95375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8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实验思考</a:t>
            </a:r>
          </a:p>
        </p:txBody>
      </p:sp>
      <p:sp>
        <p:nvSpPr>
          <p:cNvPr id="16389" name="Text Box 12"/>
          <p:cNvSpPr txBox="1">
            <a:spLocks noChangeArrowheads="1"/>
          </p:cNvSpPr>
          <p:nvPr/>
        </p:nvSpPr>
        <p:spPr bwMode="auto">
          <a:xfrm>
            <a:off x="629681" y="2764899"/>
            <a:ext cx="8064500" cy="128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、当成实像时，如用手挡住透镜的上半部，猜一猜，光屏上的像可能有什么变化？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25439" y="3709142"/>
            <a:ext cx="824547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以上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都是生活中常见的透镜，他们成的像有什么不同呢？</a:t>
            </a:r>
          </a:p>
        </p:txBody>
      </p:sp>
      <p:pic>
        <p:nvPicPr>
          <p:cNvPr id="11" name="Picture 11" descr="C:\Users\Administrator\Desktop\timg (6).jpgtimg (6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139" y="865823"/>
            <a:ext cx="2160587" cy="1616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C:\Users\Administrator\Desktop\timg (7).jpgtimg (7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78525" y="867010"/>
            <a:ext cx="2592388" cy="135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 descr="C:\Users\Administrator\Desktop\timg (5).jpgtimg (5)"/>
          <p:cNvPicPr>
            <a:picLocks noChangeAspect="1" noChangeArrowheads="1"/>
          </p:cNvPicPr>
          <p:nvPr/>
        </p:nvPicPr>
        <p:blipFill>
          <a:blip r:embed="rId7" cstate="print"/>
          <a:srcRect b="4901"/>
          <a:stretch>
            <a:fillRect/>
          </a:stretch>
        </p:blipFill>
        <p:spPr bwMode="auto">
          <a:xfrm>
            <a:off x="3313113" y="2084388"/>
            <a:ext cx="2665412" cy="147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0"/>
          <p:cNvGrpSpPr>
            <a:grpSpLocks/>
          </p:cNvGrpSpPr>
          <p:nvPr/>
        </p:nvGrpSpPr>
        <p:grpSpPr bwMode="auto">
          <a:xfrm>
            <a:off x="1527175" y="897890"/>
            <a:ext cx="6072188" cy="2886075"/>
            <a:chOff x="1526702" y="1199660"/>
            <a:chExt cx="6072230" cy="3858446"/>
          </a:xfrm>
        </p:grpSpPr>
        <p:grpSp>
          <p:nvGrpSpPr>
            <p:cNvPr id="3" name="组合 34"/>
            <p:cNvGrpSpPr>
              <a:grpSpLocks/>
            </p:cNvGrpSpPr>
            <p:nvPr/>
          </p:nvGrpSpPr>
          <p:grpSpPr bwMode="auto">
            <a:xfrm>
              <a:off x="1526702" y="1199660"/>
              <a:ext cx="6072230" cy="3858446"/>
              <a:chOff x="1526702" y="1199660"/>
              <a:chExt cx="6072230" cy="3858446"/>
            </a:xfrm>
          </p:grpSpPr>
          <p:sp>
            <p:nvSpPr>
              <p:cNvPr id="20514" name="TextBox 5"/>
              <p:cNvSpPr txBox="1">
                <a:spLocks noChangeArrowheads="1"/>
              </p:cNvSpPr>
              <p:nvPr/>
            </p:nvSpPr>
            <p:spPr bwMode="auto">
              <a:xfrm>
                <a:off x="5461914" y="1883900"/>
                <a:ext cx="357190" cy="6995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/>
                  <a:t>F</a:t>
                </a:r>
                <a:endParaRPr lang="zh-CN" altLang="en-US" sz="2800"/>
              </a:p>
            </p:txBody>
          </p:sp>
          <p:grpSp>
            <p:nvGrpSpPr>
              <p:cNvPr id="4" name="组合 63"/>
              <p:cNvGrpSpPr>
                <a:grpSpLocks/>
              </p:cNvGrpSpPr>
              <p:nvPr/>
            </p:nvGrpSpPr>
            <p:grpSpPr bwMode="auto">
              <a:xfrm>
                <a:off x="1526702" y="1199660"/>
                <a:ext cx="6072230" cy="3858446"/>
                <a:chOff x="1526702" y="1199660"/>
                <a:chExt cx="6072230" cy="3858446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384222" y="1199660"/>
                  <a:ext cx="357190" cy="2643751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cxnSp>
              <p:nvCxnSpPr>
                <p:cNvPr id="9" name="直接连接符 8"/>
                <p:cNvCxnSpPr/>
                <p:nvPr/>
              </p:nvCxnSpPr>
              <p:spPr>
                <a:xfrm>
                  <a:off x="1526702" y="2485809"/>
                  <a:ext cx="6072230" cy="1588"/>
                </a:xfrm>
                <a:prstGeom prst="line">
                  <a:avLst/>
                </a:prstGeom>
                <a:ln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 rot="5400000">
                  <a:off x="3429319" y="2413562"/>
                  <a:ext cx="142905" cy="1587"/>
                </a:xfrm>
                <a:prstGeom prst="line">
                  <a:avLst/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 rot="5400000">
                  <a:off x="5581984" y="2413562"/>
                  <a:ext cx="142905" cy="1587"/>
                </a:xfrm>
                <a:prstGeom prst="line">
                  <a:avLst/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rot="5400000">
                  <a:off x="2325999" y="2411975"/>
                  <a:ext cx="142905" cy="1588"/>
                </a:xfrm>
                <a:prstGeom prst="line">
                  <a:avLst/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 rot="5400000">
                  <a:off x="6644029" y="2405624"/>
                  <a:ext cx="142905" cy="1588"/>
                </a:xfrm>
                <a:prstGeom prst="line">
                  <a:avLst/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522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3286116" y="2500306"/>
                  <a:ext cx="357190" cy="6995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/>
                    <a:t>F</a:t>
                  </a:r>
                  <a:endParaRPr lang="zh-CN" altLang="en-US" sz="2800"/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 rot="5400000">
                  <a:off x="2518698" y="4092701"/>
                  <a:ext cx="1929222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rot="5400000">
                  <a:off x="3595824" y="4091908"/>
                  <a:ext cx="1927635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箭头连接符 16"/>
                <p:cNvCxnSpPr/>
                <p:nvPr/>
              </p:nvCxnSpPr>
              <p:spPr>
                <a:xfrm>
                  <a:off x="4209596" y="4286417"/>
                  <a:ext cx="35719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箭头连接符 17"/>
                <p:cNvCxnSpPr/>
                <p:nvPr/>
              </p:nvCxnSpPr>
              <p:spPr>
                <a:xfrm rot="10800000">
                  <a:off x="3484104" y="4289592"/>
                  <a:ext cx="334964" cy="9527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527" name="TextBox 18"/>
                <p:cNvSpPr txBox="1">
                  <a:spLocks noChangeArrowheads="1"/>
                </p:cNvSpPr>
                <p:nvPr/>
              </p:nvSpPr>
              <p:spPr bwMode="auto">
                <a:xfrm>
                  <a:off x="3860944" y="4007292"/>
                  <a:ext cx="248788" cy="493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/>
                    <a:t>f</a:t>
                  </a:r>
                  <a:endParaRPr lang="zh-CN" altLang="en-US"/>
                </a:p>
              </p:txBody>
            </p:sp>
          </p:grpSp>
        </p:grpSp>
        <p:sp>
          <p:nvSpPr>
            <p:cNvPr id="5" name="椭圆 4"/>
            <p:cNvSpPr/>
            <p:nvPr/>
          </p:nvSpPr>
          <p:spPr>
            <a:xfrm>
              <a:off x="4536623" y="2444525"/>
              <a:ext cx="71438" cy="7145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20" name="直接箭头连接符 19"/>
          <p:cNvCxnSpPr/>
          <p:nvPr/>
        </p:nvCxnSpPr>
        <p:spPr>
          <a:xfrm rot="5400000" flipH="1" flipV="1">
            <a:off x="2075657" y="1553887"/>
            <a:ext cx="641350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rot="5400000">
            <a:off x="6436220" y="2149510"/>
            <a:ext cx="559399" cy="1588"/>
          </a:xfrm>
          <a:prstGeom prst="straightConnector1">
            <a:avLst/>
          </a:prstGeom>
          <a:ln w="31750" cmpd="sng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87"/>
          <p:cNvGrpSpPr>
            <a:grpSpLocks/>
          </p:cNvGrpSpPr>
          <p:nvPr/>
        </p:nvGrpSpPr>
        <p:grpSpPr bwMode="auto">
          <a:xfrm>
            <a:off x="2357439" y="1229255"/>
            <a:ext cx="2251075" cy="1175808"/>
            <a:chOff x="2357422" y="1643050"/>
            <a:chExt cx="2251321" cy="1571636"/>
          </a:xfrm>
        </p:grpSpPr>
        <p:cxnSp>
          <p:nvCxnSpPr>
            <p:cNvPr id="21" name="直接箭头连接符 20"/>
            <p:cNvCxnSpPr/>
            <p:nvPr/>
          </p:nvCxnSpPr>
          <p:spPr>
            <a:xfrm flipV="1">
              <a:off x="2373299" y="1643050"/>
              <a:ext cx="2214804" cy="12700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>
              <a:endCxn id="5" idx="6"/>
            </p:cNvCxnSpPr>
            <p:nvPr/>
          </p:nvCxnSpPr>
          <p:spPr>
            <a:xfrm>
              <a:off x="2357422" y="1658925"/>
              <a:ext cx="2251321" cy="82233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>
              <a:off x="2409815" y="1666862"/>
              <a:ext cx="2162411" cy="19050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/>
            <p:nvPr/>
          </p:nvCxnSpPr>
          <p:spPr>
            <a:xfrm>
              <a:off x="2409815" y="1662100"/>
              <a:ext cx="2162411" cy="409578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/>
            <p:nvPr/>
          </p:nvCxnSpPr>
          <p:spPr>
            <a:xfrm>
              <a:off x="2405052" y="1666862"/>
              <a:ext cx="2167174" cy="547692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/>
          </p:nvCxnSpPr>
          <p:spPr>
            <a:xfrm>
              <a:off x="2405052" y="1666862"/>
              <a:ext cx="2167174" cy="1047757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>
              <a:off x="2405052" y="1671625"/>
              <a:ext cx="2167174" cy="154306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/>
            <p:nvPr/>
          </p:nvCxnSpPr>
          <p:spPr>
            <a:xfrm>
              <a:off x="2405052" y="1671625"/>
              <a:ext cx="2167174" cy="1257309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88"/>
          <p:cNvGrpSpPr>
            <a:grpSpLocks/>
          </p:cNvGrpSpPr>
          <p:nvPr/>
        </p:nvGrpSpPr>
        <p:grpSpPr bwMode="auto">
          <a:xfrm>
            <a:off x="4516439" y="1217378"/>
            <a:ext cx="3913187" cy="1775589"/>
            <a:chOff x="4516891" y="1626721"/>
            <a:chExt cx="3912761" cy="2373783"/>
          </a:xfrm>
        </p:grpSpPr>
        <p:cxnSp>
          <p:nvCxnSpPr>
            <p:cNvPr id="22" name="直接箭头连接符 21"/>
            <p:cNvCxnSpPr/>
            <p:nvPr/>
          </p:nvCxnSpPr>
          <p:spPr>
            <a:xfrm>
              <a:off x="4516891" y="1626721"/>
              <a:ext cx="3198464" cy="2373783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4572447" y="1856954"/>
              <a:ext cx="3214338" cy="2072099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4572447" y="2071309"/>
              <a:ext cx="3428627" cy="1857744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4572447" y="2214213"/>
              <a:ext cx="3571486" cy="1714840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>
              <a:off x="4572447" y="3214536"/>
              <a:ext cx="3285767" cy="71451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>
              <a:off x="4572447" y="2928729"/>
              <a:ext cx="3857205" cy="571613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/>
          </p:nvCxnSpPr>
          <p:spPr>
            <a:xfrm>
              <a:off x="4572447" y="2714374"/>
              <a:ext cx="3642916" cy="928872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4577209" y="2476202"/>
              <a:ext cx="3281005" cy="1167045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圆角矩形 89"/>
          <p:cNvSpPr/>
          <p:nvPr/>
        </p:nvSpPr>
        <p:spPr>
          <a:xfrm>
            <a:off x="4500564" y="1884857"/>
            <a:ext cx="142875" cy="1229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4" name="组合 105"/>
          <p:cNvGrpSpPr>
            <a:grpSpLocks/>
          </p:cNvGrpSpPr>
          <p:nvPr/>
        </p:nvGrpSpPr>
        <p:grpSpPr bwMode="auto">
          <a:xfrm>
            <a:off x="4572001" y="1229255"/>
            <a:ext cx="2714625" cy="1443037"/>
            <a:chOff x="4572000" y="1643050"/>
            <a:chExt cx="2714646" cy="1928826"/>
          </a:xfrm>
        </p:grpSpPr>
        <p:cxnSp>
          <p:nvCxnSpPr>
            <p:cNvPr id="96" name="直接箭头连接符 95"/>
            <p:cNvCxnSpPr/>
            <p:nvPr/>
          </p:nvCxnSpPr>
          <p:spPr>
            <a:xfrm>
              <a:off x="4572000" y="1643050"/>
              <a:ext cx="2500332" cy="1857388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箭头连接符 97"/>
            <p:cNvCxnSpPr/>
            <p:nvPr/>
          </p:nvCxnSpPr>
          <p:spPr>
            <a:xfrm>
              <a:off x="4572000" y="1857364"/>
              <a:ext cx="2643208" cy="1714512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箭头连接符 99"/>
            <p:cNvCxnSpPr/>
            <p:nvPr/>
          </p:nvCxnSpPr>
          <p:spPr>
            <a:xfrm>
              <a:off x="4572000" y="2071678"/>
              <a:ext cx="2643208" cy="1428760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箭头连接符 101"/>
            <p:cNvCxnSpPr/>
            <p:nvPr/>
          </p:nvCxnSpPr>
          <p:spPr>
            <a:xfrm>
              <a:off x="4572000" y="2214554"/>
              <a:ext cx="2714646" cy="1285884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箭头连接符 103"/>
            <p:cNvCxnSpPr/>
            <p:nvPr/>
          </p:nvCxnSpPr>
          <p:spPr>
            <a:xfrm>
              <a:off x="4586288" y="2473318"/>
              <a:ext cx="2700358" cy="960445"/>
            </a:xfrm>
            <a:prstGeom prst="straightConnector1">
              <a:avLst/>
            </a:prstGeom>
            <a:ln>
              <a:solidFill>
                <a:srgbClr val="FF00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直接箭头连接符 106"/>
          <p:cNvCxnSpPr/>
          <p:nvPr/>
        </p:nvCxnSpPr>
        <p:spPr>
          <a:xfrm rot="5400000">
            <a:off x="6436220" y="2156636"/>
            <a:ext cx="559399" cy="1588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1921384" y="3927483"/>
            <a:ext cx="571504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能成完整的像，像变暗了。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8" name="Text Box 11"/>
          <p:cNvSpPr txBox="1">
            <a:spLocks noChangeArrowheads="1"/>
          </p:cNvSpPr>
          <p:nvPr/>
        </p:nvSpPr>
        <p:spPr bwMode="auto">
          <a:xfrm>
            <a:off x="538164" y="1159181"/>
            <a:ext cx="813752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Times New Roman" pitchFamily="18" charset="0"/>
              </a:rPr>
              <a:t>1.</a:t>
            </a:r>
            <a:r>
              <a:rPr lang="zh-CN" altLang="en-US" sz="2800">
                <a:latin typeface="Times New Roman" pitchFamily="18" charset="0"/>
              </a:rPr>
              <a:t>在实验中，你能发现实像和虚像的分界点在什么位置吗？</a:t>
            </a:r>
          </a:p>
        </p:txBody>
      </p:sp>
      <p:sp>
        <p:nvSpPr>
          <p:cNvPr id="138249" name="Text Box 12"/>
          <p:cNvSpPr txBox="1">
            <a:spLocks noChangeArrowheads="1"/>
          </p:cNvSpPr>
          <p:nvPr/>
        </p:nvSpPr>
        <p:spPr bwMode="auto">
          <a:xfrm>
            <a:off x="601663" y="2840943"/>
            <a:ext cx="801211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latin typeface="Times New Roman" pitchFamily="18" charset="0"/>
              </a:rPr>
              <a:t>2.在实验中，你能发现放大的像和缩小的像的分界点在什么位置吗？</a:t>
            </a:r>
          </a:p>
        </p:txBody>
      </p:sp>
      <p:sp>
        <p:nvSpPr>
          <p:cNvPr id="20483" name="文本框 1"/>
          <p:cNvSpPr txBox="1">
            <a:spLocks noChangeArrowheads="1"/>
          </p:cNvSpPr>
          <p:nvPr/>
        </p:nvSpPr>
        <p:spPr bwMode="auto">
          <a:xfrm>
            <a:off x="396346" y="534117"/>
            <a:ext cx="4057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（五）分析与结论</a:t>
            </a:r>
          </a:p>
        </p:txBody>
      </p:sp>
      <p:sp>
        <p:nvSpPr>
          <p:cNvPr id="20484" name="文本框 3"/>
          <p:cNvSpPr txBox="1">
            <a:spLocks noChangeArrowheads="1"/>
          </p:cNvSpPr>
          <p:nvPr/>
        </p:nvSpPr>
        <p:spPr bwMode="auto">
          <a:xfrm>
            <a:off x="1383772" y="2277134"/>
            <a:ext cx="6359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焦点是实像和虚像的分界点</a:t>
            </a:r>
          </a:p>
        </p:txBody>
      </p:sp>
      <p:sp>
        <p:nvSpPr>
          <p:cNvPr id="20485" name="文本框 4"/>
          <p:cNvSpPr txBox="1">
            <a:spLocks noChangeArrowheads="1"/>
          </p:cNvSpPr>
          <p:nvPr/>
        </p:nvSpPr>
        <p:spPr bwMode="auto">
          <a:xfrm>
            <a:off x="1358372" y="3995750"/>
            <a:ext cx="6359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二倍焦距是缩小像和放大像的分界点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8" grpId="0"/>
      <p:bldP spid="138249" grpId="0"/>
      <p:bldP spid="20484" grpId="0"/>
      <p:bldP spid="204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3"/>
          <p:cNvSpPr txBox="1">
            <a:spLocks noChangeArrowheads="1"/>
          </p:cNvSpPr>
          <p:nvPr/>
        </p:nvSpPr>
        <p:spPr bwMode="auto">
          <a:xfrm>
            <a:off x="768350" y="1343272"/>
            <a:ext cx="647004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</a:rPr>
              <a:t>、什么情况下像和物体在凸透镜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两</a:t>
            </a:r>
            <a:r>
              <a:rPr lang="zh-CN" altLang="en-US" sz="2800">
                <a:latin typeface="宋体" pitchFamily="2" charset="-122"/>
              </a:rPr>
              <a:t>侧？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</a:rPr>
              <a:t>   什么情况下像和物体在凸透镜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同</a:t>
            </a:r>
            <a:r>
              <a:rPr lang="zh-CN" altLang="en-US" sz="2800">
                <a:latin typeface="宋体" pitchFamily="2" charset="-122"/>
              </a:rPr>
              <a:t>侧？</a:t>
            </a:r>
          </a:p>
        </p:txBody>
      </p:sp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603251" y="558942"/>
            <a:ext cx="31734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实验思考</a:t>
            </a:r>
          </a:p>
        </p:txBody>
      </p:sp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2453218" y="2723669"/>
            <a:ext cx="35798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成实像时物像异侧</a:t>
            </a: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成虚像时物像同侧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3"/>
          <p:cNvSpPr txBox="1">
            <a:spLocks noChangeArrowheads="1"/>
          </p:cNvSpPr>
          <p:nvPr/>
        </p:nvSpPr>
        <p:spPr bwMode="auto">
          <a:xfrm>
            <a:off x="503239" y="901453"/>
            <a:ext cx="81375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2</a:t>
            </a:r>
            <a:r>
              <a:rPr lang="zh-CN" altLang="en-US" sz="2800">
                <a:latin typeface="宋体" pitchFamily="2" charset="-122"/>
              </a:rPr>
              <a:t>、当凸透镜成实像时，随着物距的减少，像距是怎样变化的？</a:t>
            </a:r>
          </a:p>
        </p:txBody>
      </p:sp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2221443" y="2250276"/>
            <a:ext cx="43656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物距减少 像距增大</a:t>
            </a:r>
          </a:p>
          <a:p>
            <a:pPr algn="ctr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即物像同方向移动</a:t>
            </a:r>
          </a:p>
          <a:p>
            <a:pPr algn="ctr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像跟着物体在移动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3"/>
          <p:cNvSpPr txBox="1">
            <a:spLocks noChangeArrowheads="1"/>
          </p:cNvSpPr>
          <p:nvPr/>
        </p:nvSpPr>
        <p:spPr bwMode="auto">
          <a:xfrm>
            <a:off x="1379539" y="1504798"/>
            <a:ext cx="638492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一倍焦距分虚实；二倍焦距分大小。</a:t>
            </a:r>
          </a:p>
          <a:p>
            <a:pPr algn="ctr">
              <a:lnSpc>
                <a:spcPct val="150000"/>
              </a:lnSpc>
            </a:pPr>
            <a: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实像总是异侧倒；物近像远像变大。</a:t>
            </a:r>
          </a:p>
          <a:p>
            <a:pPr algn="ctr">
              <a:lnSpc>
                <a:spcPct val="150000"/>
              </a:lnSpc>
            </a:pPr>
            <a: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虚像总是同侧正；物近像近像变小。</a:t>
            </a:r>
          </a:p>
          <a:p>
            <a:pPr algn="ctr">
              <a:lnSpc>
                <a:spcPct val="150000"/>
              </a:lnSpc>
            </a:pPr>
            <a: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像的大小像距定；像儿跟着物体跑。</a:t>
            </a:r>
          </a:p>
        </p:txBody>
      </p:sp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694796" y="605650"/>
            <a:ext cx="31734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规律精炼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657600" y="1881293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333750" y="203806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3427412" y="2059116"/>
            <a:ext cx="1152525" cy="1578434"/>
            <a:chOff x="3239" y="1178"/>
            <a:chExt cx="1248" cy="1584"/>
          </a:xfrm>
        </p:grpSpPr>
        <p:sp>
          <p:nvSpPr>
            <p:cNvPr id="24677" name="Oval 21"/>
            <p:cNvSpPr>
              <a:spLocks noChangeArrowheads="1"/>
            </p:cNvSpPr>
            <p:nvPr/>
          </p:nvSpPr>
          <p:spPr bwMode="auto">
            <a:xfrm>
              <a:off x="3239" y="1658"/>
              <a:ext cx="144" cy="672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78" name="Line 22"/>
            <p:cNvSpPr>
              <a:spLocks noChangeShapeType="1"/>
            </p:cNvSpPr>
            <p:nvPr/>
          </p:nvSpPr>
          <p:spPr bwMode="auto">
            <a:xfrm>
              <a:off x="3287" y="1658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79" name="Line 23"/>
            <p:cNvSpPr>
              <a:spLocks noChangeShapeType="1"/>
            </p:cNvSpPr>
            <p:nvPr/>
          </p:nvSpPr>
          <p:spPr bwMode="auto">
            <a:xfrm>
              <a:off x="3287" y="2331"/>
              <a:ext cx="7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80" name="Line 24"/>
            <p:cNvSpPr>
              <a:spLocks noChangeShapeType="1"/>
            </p:cNvSpPr>
            <p:nvPr/>
          </p:nvSpPr>
          <p:spPr bwMode="auto">
            <a:xfrm flipV="1">
              <a:off x="3959" y="1178"/>
              <a:ext cx="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81" name="Line 25"/>
            <p:cNvSpPr>
              <a:spLocks noChangeShapeType="1"/>
            </p:cNvSpPr>
            <p:nvPr/>
          </p:nvSpPr>
          <p:spPr bwMode="auto">
            <a:xfrm>
              <a:off x="4007" y="2331"/>
              <a:ext cx="0" cy="4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82" name="Line 26"/>
            <p:cNvSpPr>
              <a:spLocks noChangeShapeType="1"/>
            </p:cNvSpPr>
            <p:nvPr/>
          </p:nvSpPr>
          <p:spPr bwMode="auto">
            <a:xfrm>
              <a:off x="3959" y="1178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83" name="Line 27"/>
            <p:cNvSpPr>
              <a:spLocks noChangeShapeType="1"/>
            </p:cNvSpPr>
            <p:nvPr/>
          </p:nvSpPr>
          <p:spPr bwMode="auto">
            <a:xfrm>
              <a:off x="4007" y="2762"/>
              <a:ext cx="4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84" name="Line 28"/>
            <p:cNvSpPr>
              <a:spLocks noChangeShapeType="1"/>
            </p:cNvSpPr>
            <p:nvPr/>
          </p:nvSpPr>
          <p:spPr bwMode="auto">
            <a:xfrm>
              <a:off x="4487" y="1178"/>
              <a:ext cx="0" cy="15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863600" y="2274088"/>
            <a:ext cx="3671887" cy="1400280"/>
            <a:chOff x="793" y="1482"/>
            <a:chExt cx="3683" cy="1285"/>
          </a:xfrm>
        </p:grpSpPr>
        <p:sp>
          <p:nvSpPr>
            <p:cNvPr id="24673" name="Freeform 30"/>
            <p:cNvSpPr>
              <a:spLocks/>
            </p:cNvSpPr>
            <p:nvPr/>
          </p:nvSpPr>
          <p:spPr bwMode="auto">
            <a:xfrm>
              <a:off x="793" y="1482"/>
              <a:ext cx="3673" cy="660"/>
            </a:xfrm>
            <a:custGeom>
              <a:avLst/>
              <a:gdLst>
                <a:gd name="T0" fmla="*/ 0 w 3673"/>
                <a:gd name="T1" fmla="*/ 0 h 661"/>
                <a:gd name="T2" fmla="*/ 3673 w 3673"/>
                <a:gd name="T3" fmla="*/ 661 h 661"/>
                <a:gd name="T4" fmla="*/ 0 60000 65536"/>
                <a:gd name="T5" fmla="*/ 0 60000 65536"/>
                <a:gd name="T6" fmla="*/ 0 w 3673"/>
                <a:gd name="T7" fmla="*/ 0 h 661"/>
                <a:gd name="T8" fmla="*/ 3673 w 3673"/>
                <a:gd name="T9" fmla="*/ 661 h 66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73" h="661">
                  <a:moveTo>
                    <a:pt x="0" y="0"/>
                  </a:moveTo>
                  <a:lnTo>
                    <a:pt x="3673" y="661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74" name="Freeform 31"/>
            <p:cNvSpPr>
              <a:spLocks/>
            </p:cNvSpPr>
            <p:nvPr/>
          </p:nvSpPr>
          <p:spPr bwMode="auto">
            <a:xfrm>
              <a:off x="793" y="1851"/>
              <a:ext cx="3683" cy="916"/>
            </a:xfrm>
            <a:custGeom>
              <a:avLst/>
              <a:gdLst>
                <a:gd name="T0" fmla="*/ 0 w 3683"/>
                <a:gd name="T1" fmla="*/ 916 h 916"/>
                <a:gd name="T2" fmla="*/ 3683 w 3683"/>
                <a:gd name="T3" fmla="*/ 0 h 916"/>
                <a:gd name="T4" fmla="*/ 0 60000 65536"/>
                <a:gd name="T5" fmla="*/ 0 60000 65536"/>
                <a:gd name="T6" fmla="*/ 0 w 3683"/>
                <a:gd name="T7" fmla="*/ 0 h 916"/>
                <a:gd name="T8" fmla="*/ 3683 w 3683"/>
                <a:gd name="T9" fmla="*/ 916 h 9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83" h="916">
                  <a:moveTo>
                    <a:pt x="0" y="916"/>
                  </a:moveTo>
                  <a:lnTo>
                    <a:pt x="3683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75" name="Freeform 32"/>
            <p:cNvSpPr>
              <a:spLocks/>
            </p:cNvSpPr>
            <p:nvPr/>
          </p:nvSpPr>
          <p:spPr bwMode="auto">
            <a:xfrm>
              <a:off x="1384" y="2469"/>
              <a:ext cx="578" cy="153"/>
            </a:xfrm>
            <a:custGeom>
              <a:avLst/>
              <a:gdLst>
                <a:gd name="T0" fmla="*/ 0 w 572"/>
                <a:gd name="T1" fmla="*/ 316 h 74"/>
                <a:gd name="T2" fmla="*/ 586 w 572"/>
                <a:gd name="T3" fmla="*/ 0 h 74"/>
                <a:gd name="T4" fmla="*/ 0 60000 65536"/>
                <a:gd name="T5" fmla="*/ 0 60000 65536"/>
                <a:gd name="T6" fmla="*/ 0 w 572"/>
                <a:gd name="T7" fmla="*/ 0 h 74"/>
                <a:gd name="T8" fmla="*/ 572 w 572"/>
                <a:gd name="T9" fmla="*/ 74 h 7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2" h="74">
                  <a:moveTo>
                    <a:pt x="0" y="74"/>
                  </a:moveTo>
                  <a:lnTo>
                    <a:pt x="572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4676" name="Freeform 33"/>
            <p:cNvSpPr>
              <a:spLocks/>
            </p:cNvSpPr>
            <p:nvPr/>
          </p:nvSpPr>
          <p:spPr bwMode="auto">
            <a:xfrm>
              <a:off x="1291" y="1570"/>
              <a:ext cx="691" cy="130"/>
            </a:xfrm>
            <a:custGeom>
              <a:avLst/>
              <a:gdLst>
                <a:gd name="T0" fmla="*/ 0 w 691"/>
                <a:gd name="T1" fmla="*/ 0 h 130"/>
                <a:gd name="T2" fmla="*/ 691 w 691"/>
                <a:gd name="T3" fmla="*/ 130 h 130"/>
                <a:gd name="T4" fmla="*/ 0 60000 65536"/>
                <a:gd name="T5" fmla="*/ 0 60000 65536"/>
                <a:gd name="T6" fmla="*/ 0 w 691"/>
                <a:gd name="T7" fmla="*/ 0 h 130"/>
                <a:gd name="T8" fmla="*/ 691 w 691"/>
                <a:gd name="T9" fmla="*/ 130 h 13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1" h="130">
                  <a:moveTo>
                    <a:pt x="0" y="0"/>
                  </a:moveTo>
                  <a:lnTo>
                    <a:pt x="691" y="130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  <p:sp>
        <p:nvSpPr>
          <p:cNvPr id="44066" name="Text Box 34"/>
          <p:cNvSpPr txBox="1">
            <a:spLocks noChangeArrowheads="1"/>
          </p:cNvSpPr>
          <p:nvPr/>
        </p:nvSpPr>
        <p:spPr bwMode="auto">
          <a:xfrm>
            <a:off x="1721847" y="1752320"/>
            <a:ext cx="2254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镜头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(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凸透镜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)</a:t>
            </a:r>
          </a:p>
        </p:txBody>
      </p:sp>
      <p:sp>
        <p:nvSpPr>
          <p:cNvPr id="44067" name="Text Box 35"/>
          <p:cNvSpPr txBox="1">
            <a:spLocks noChangeArrowheads="1"/>
          </p:cNvSpPr>
          <p:nvPr/>
        </p:nvSpPr>
        <p:spPr bwMode="auto">
          <a:xfrm>
            <a:off x="4686697" y="2651772"/>
            <a:ext cx="615553" cy="96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(</a:t>
            </a: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像</a:t>
            </a:r>
            <a:r>
              <a:rPr kumimoji="1" lang="en-US" altLang="zh-CN" sz="2800" dirty="0">
                <a:latin typeface="宋体" pitchFamily="2" charset="-122"/>
                <a:ea typeface="宋体" pitchFamily="2" charset="-122"/>
              </a:rPr>
              <a:t>)</a:t>
            </a:r>
          </a:p>
        </p:txBody>
      </p:sp>
      <p:pic>
        <p:nvPicPr>
          <p:cNvPr id="44068" name="Picture 36" descr="x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1" y="2167197"/>
            <a:ext cx="755650" cy="150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69" name="Picture 37" descr="xx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8337" y="2662461"/>
            <a:ext cx="130175" cy="37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70" name="Text Box 38"/>
          <p:cNvSpPr txBox="1">
            <a:spLocks noChangeArrowheads="1"/>
          </p:cNvSpPr>
          <p:nvPr/>
        </p:nvSpPr>
        <p:spPr bwMode="auto">
          <a:xfrm>
            <a:off x="5564324" y="2170419"/>
            <a:ext cx="3240042" cy="130888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800" dirty="0" smtClean="0">
                <a:latin typeface="微软雅黑" pitchFamily="34" charset="-122"/>
                <a:ea typeface="微软雅黑" pitchFamily="34" charset="-122"/>
              </a:rPr>
              <a:t>照相机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能成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倒立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的、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缩小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实像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文本框 6151"/>
          <p:cNvSpPr txBox="1">
            <a:spLocks noChangeArrowheads="1"/>
          </p:cNvSpPr>
          <p:nvPr/>
        </p:nvSpPr>
        <p:spPr bwMode="auto">
          <a:xfrm>
            <a:off x="764368" y="493751"/>
            <a:ext cx="46009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</a:t>
            </a:r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二、凸透镜成像规律的应用</a:t>
            </a:r>
            <a:endParaRPr lang="zh-CN" altLang="en-US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40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6" grpId="0"/>
      <p:bldP spid="44067" grpId="0"/>
      <p:bldP spid="4407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311152" y="846819"/>
            <a:ext cx="5208588" cy="2457321"/>
            <a:chOff x="22" y="1006"/>
            <a:chExt cx="3281" cy="2069"/>
          </a:xfrm>
        </p:grpSpPr>
        <p:sp>
          <p:nvSpPr>
            <p:cNvPr id="4" name="Rectangle 40"/>
            <p:cNvSpPr>
              <a:spLocks noChangeArrowheads="1"/>
            </p:cNvSpPr>
            <p:nvPr/>
          </p:nvSpPr>
          <p:spPr bwMode="auto">
            <a:xfrm flipH="1">
              <a:off x="249" y="1525"/>
              <a:ext cx="48" cy="127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" name="AutoShape 41"/>
            <p:cNvSpPr>
              <a:spLocks noChangeArrowheads="1"/>
            </p:cNvSpPr>
            <p:nvPr/>
          </p:nvSpPr>
          <p:spPr bwMode="auto">
            <a:xfrm>
              <a:off x="2092" y="2568"/>
              <a:ext cx="726" cy="428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3 w 21600"/>
                <a:gd name="T13" fmla="*/ 4492 h 21600"/>
                <a:gd name="T14" fmla="*/ 17107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966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" name="Rectangle 42"/>
            <p:cNvSpPr>
              <a:spLocks noChangeArrowheads="1"/>
            </p:cNvSpPr>
            <p:nvPr/>
          </p:nvSpPr>
          <p:spPr bwMode="auto">
            <a:xfrm flipV="1">
              <a:off x="2092" y="2524"/>
              <a:ext cx="725" cy="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latin typeface="宋体" pitchFamily="2" charset="-122"/>
                <a:ea typeface="宋体" pitchFamily="2" charset="-122"/>
              </a:endParaRPr>
            </a:p>
          </p:txBody>
        </p:sp>
        <p:grpSp>
          <p:nvGrpSpPr>
            <p:cNvPr id="3" name="Group 43"/>
            <p:cNvGrpSpPr>
              <a:grpSpLocks/>
            </p:cNvGrpSpPr>
            <p:nvPr/>
          </p:nvGrpSpPr>
          <p:grpSpPr bwMode="auto">
            <a:xfrm>
              <a:off x="2275" y="1627"/>
              <a:ext cx="500" cy="893"/>
              <a:chOff x="3755" y="636"/>
              <a:chExt cx="1078" cy="1649"/>
            </a:xfrm>
          </p:grpSpPr>
          <p:sp>
            <p:nvSpPr>
              <p:cNvPr id="61" name="Oval 44"/>
              <p:cNvSpPr>
                <a:spLocks noChangeArrowheads="1"/>
              </p:cNvSpPr>
              <p:nvPr/>
            </p:nvSpPr>
            <p:spPr bwMode="auto">
              <a:xfrm>
                <a:off x="3755" y="1068"/>
                <a:ext cx="768" cy="96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auto">
              <a:xfrm>
                <a:off x="4786" y="845"/>
                <a:ext cx="47" cy="144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auto">
              <a:xfrm>
                <a:off x="4497" y="1105"/>
                <a:ext cx="289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grpSp>
            <p:nvGrpSpPr>
              <p:cNvPr id="7" name="lxqlx8"/>
              <p:cNvGrpSpPr>
                <a:grpSpLocks/>
              </p:cNvGrpSpPr>
              <p:nvPr/>
            </p:nvGrpSpPr>
            <p:grpSpPr bwMode="auto">
              <a:xfrm rot="2398839" flipV="1">
                <a:off x="3851" y="636"/>
                <a:ext cx="576" cy="63"/>
                <a:chOff x="4373" y="6238"/>
                <a:chExt cx="3035" cy="93"/>
              </a:xfrm>
            </p:grpSpPr>
            <p:sp>
              <p:nvSpPr>
                <p:cNvPr id="66" name="Rectangle 48" descr="浅色上对角线"/>
                <p:cNvSpPr>
                  <a:spLocks noChangeArrowheads="1"/>
                </p:cNvSpPr>
                <p:nvPr/>
              </p:nvSpPr>
              <p:spPr bwMode="auto">
                <a:xfrm>
                  <a:off x="4356" y="6244"/>
                  <a:ext cx="3022" cy="93"/>
                </a:xfrm>
                <a:prstGeom prst="rect">
                  <a:avLst/>
                </a:prstGeom>
                <a:blipFill dpi="0" rotWithShape="0">
                  <a:blip r:embed="rId3" cstate="print"/>
                  <a:srcRect/>
                  <a:tile tx="0" ty="0" sx="100000" sy="100000" flip="none" algn="tl"/>
                </a:blipFill>
                <a:ln w="285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  <p:sp>
              <p:nvSpPr>
                <p:cNvPr id="67" name="Line 49"/>
                <p:cNvSpPr>
                  <a:spLocks noChangeShapeType="1"/>
                </p:cNvSpPr>
                <p:nvPr/>
              </p:nvSpPr>
              <p:spPr bwMode="auto">
                <a:xfrm>
                  <a:off x="4376" y="6239"/>
                  <a:ext cx="3033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</p:grpSp>
          <p:sp>
            <p:nvSpPr>
              <p:cNvPr id="65" name="Rectangle 50"/>
              <p:cNvSpPr>
                <a:spLocks noChangeArrowheads="1"/>
              </p:cNvSpPr>
              <p:nvPr/>
            </p:nvSpPr>
            <p:spPr bwMode="auto">
              <a:xfrm>
                <a:off x="4331" y="828"/>
                <a:ext cx="481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8" name="Text Box 51"/>
            <p:cNvSpPr txBox="1">
              <a:spLocks noChangeArrowheads="1"/>
            </p:cNvSpPr>
            <p:nvPr/>
          </p:nvSpPr>
          <p:spPr bwMode="auto">
            <a:xfrm>
              <a:off x="1868" y="1006"/>
              <a:ext cx="1435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latin typeface="宋体" pitchFamily="2" charset="-122"/>
                  <a:ea typeface="宋体" pitchFamily="2" charset="-122"/>
                </a:rPr>
                <a:t>镜头</a:t>
              </a:r>
              <a:r>
                <a:rPr kumimoji="1" lang="en-US" altLang="zh-CN" sz="2800" dirty="0">
                  <a:latin typeface="宋体" pitchFamily="2" charset="-122"/>
                  <a:ea typeface="宋体" pitchFamily="2" charset="-122"/>
                </a:rPr>
                <a:t>(</a:t>
              </a:r>
              <a:r>
                <a:rPr kumimoji="1" lang="zh-CN" altLang="en-US" sz="2800" dirty="0">
                  <a:latin typeface="宋体" pitchFamily="2" charset="-122"/>
                  <a:ea typeface="宋体" pitchFamily="2" charset="-122"/>
                </a:rPr>
                <a:t>凸透镜</a:t>
              </a:r>
              <a:r>
                <a:rPr kumimoji="1" lang="en-US" altLang="zh-CN" sz="2800" dirty="0">
                  <a:latin typeface="宋体" pitchFamily="2" charset="-122"/>
                  <a:ea typeface="宋体" pitchFamily="2" charset="-122"/>
                </a:rPr>
                <a:t>)</a:t>
              </a:r>
            </a:p>
          </p:txBody>
        </p:sp>
        <p:grpSp>
          <p:nvGrpSpPr>
            <p:cNvPr id="9" name="Group 52"/>
            <p:cNvGrpSpPr>
              <a:grpSpLocks/>
            </p:cNvGrpSpPr>
            <p:nvPr/>
          </p:nvGrpSpPr>
          <p:grpSpPr bwMode="auto">
            <a:xfrm>
              <a:off x="341" y="1646"/>
              <a:ext cx="2164" cy="1354"/>
              <a:chOff x="839" y="603"/>
              <a:chExt cx="3198" cy="1354"/>
            </a:xfrm>
          </p:grpSpPr>
          <p:sp>
            <p:nvSpPr>
              <p:cNvPr id="57" name="Line 53"/>
              <p:cNvSpPr>
                <a:spLocks noChangeShapeType="1"/>
              </p:cNvSpPr>
              <p:nvPr/>
            </p:nvSpPr>
            <p:spPr bwMode="auto">
              <a:xfrm flipH="1">
                <a:off x="839" y="603"/>
                <a:ext cx="2982" cy="10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58" name="Line 54"/>
              <p:cNvSpPr>
                <a:spLocks noChangeShapeType="1"/>
              </p:cNvSpPr>
              <p:nvPr/>
            </p:nvSpPr>
            <p:spPr bwMode="auto">
              <a:xfrm flipH="1">
                <a:off x="839" y="703"/>
                <a:ext cx="3198" cy="12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59" name="Line 55"/>
              <p:cNvSpPr>
                <a:spLocks noChangeShapeType="1"/>
              </p:cNvSpPr>
              <p:nvPr/>
            </p:nvSpPr>
            <p:spPr bwMode="auto">
              <a:xfrm flipH="1">
                <a:off x="2246" y="1308"/>
                <a:ext cx="288" cy="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60" name="Line 56"/>
              <p:cNvSpPr>
                <a:spLocks noChangeShapeType="1"/>
              </p:cNvSpPr>
              <p:nvPr/>
            </p:nvSpPr>
            <p:spPr bwMode="auto">
              <a:xfrm flipH="1" flipV="1">
                <a:off x="2295" y="639"/>
                <a:ext cx="310" cy="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10" name="AutoShape 57"/>
            <p:cNvSpPr>
              <a:spLocks noChangeArrowheads="1"/>
            </p:cNvSpPr>
            <p:nvPr/>
          </p:nvSpPr>
          <p:spPr bwMode="auto">
            <a:xfrm>
              <a:off x="324" y="1765"/>
              <a:ext cx="97" cy="1197"/>
            </a:xfrm>
            <a:prstGeom prst="upArrow">
              <a:avLst>
                <a:gd name="adj1" fmla="val 50000"/>
                <a:gd name="adj2" fmla="val 274176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latin typeface="宋体" pitchFamily="2" charset="-122"/>
                <a:ea typeface="宋体" pitchFamily="2" charset="-122"/>
              </a:endParaRPr>
            </a:p>
          </p:txBody>
        </p:sp>
        <p:grpSp>
          <p:nvGrpSpPr>
            <p:cNvPr id="11" name="Group 58"/>
            <p:cNvGrpSpPr>
              <a:grpSpLocks/>
            </p:cNvGrpSpPr>
            <p:nvPr/>
          </p:nvGrpSpPr>
          <p:grpSpPr bwMode="auto">
            <a:xfrm>
              <a:off x="2240" y="1616"/>
              <a:ext cx="481" cy="906"/>
              <a:chOff x="3622" y="712"/>
              <a:chExt cx="720" cy="1632"/>
            </a:xfrm>
          </p:grpSpPr>
          <p:sp>
            <p:nvSpPr>
              <p:cNvPr id="53" name="Line 59"/>
              <p:cNvSpPr>
                <a:spLocks noChangeShapeType="1"/>
              </p:cNvSpPr>
              <p:nvPr/>
            </p:nvSpPr>
            <p:spPr bwMode="auto">
              <a:xfrm flipH="1" flipV="1">
                <a:off x="3814" y="712"/>
                <a:ext cx="528" cy="163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54" name="Line 60"/>
              <p:cNvSpPr>
                <a:spLocks noChangeShapeType="1"/>
              </p:cNvSpPr>
              <p:nvPr/>
            </p:nvSpPr>
            <p:spPr bwMode="auto">
              <a:xfrm flipV="1">
                <a:off x="3622" y="952"/>
                <a:ext cx="433" cy="139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55" name="Line 61"/>
              <p:cNvSpPr>
                <a:spLocks noChangeShapeType="1"/>
              </p:cNvSpPr>
              <p:nvPr/>
            </p:nvSpPr>
            <p:spPr bwMode="auto">
              <a:xfrm flipH="1" flipV="1">
                <a:off x="4189" y="1865"/>
                <a:ext cx="48" cy="14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56" name="Line 62"/>
              <p:cNvSpPr>
                <a:spLocks noChangeShapeType="1"/>
              </p:cNvSpPr>
              <p:nvPr/>
            </p:nvSpPr>
            <p:spPr bwMode="auto">
              <a:xfrm flipV="1">
                <a:off x="3709" y="1912"/>
                <a:ext cx="48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grpSp>
          <p:nvGrpSpPr>
            <p:cNvPr id="12" name="Group 63"/>
            <p:cNvGrpSpPr>
              <a:grpSpLocks/>
            </p:cNvGrpSpPr>
            <p:nvPr/>
          </p:nvGrpSpPr>
          <p:grpSpPr bwMode="auto">
            <a:xfrm>
              <a:off x="2501" y="2522"/>
              <a:ext cx="227" cy="318"/>
              <a:chOff x="4513" y="2069"/>
              <a:chExt cx="182" cy="363"/>
            </a:xfrm>
          </p:grpSpPr>
          <p:sp>
            <p:nvSpPr>
              <p:cNvPr id="51" name="Line 64"/>
              <p:cNvSpPr>
                <a:spLocks noChangeShapeType="1"/>
              </p:cNvSpPr>
              <p:nvPr/>
            </p:nvSpPr>
            <p:spPr bwMode="auto">
              <a:xfrm flipV="1">
                <a:off x="4513" y="2069"/>
                <a:ext cx="182" cy="36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52" name="Line 65"/>
              <p:cNvSpPr>
                <a:spLocks noChangeShapeType="1"/>
              </p:cNvSpPr>
              <p:nvPr/>
            </p:nvSpPr>
            <p:spPr bwMode="auto">
              <a:xfrm flipV="1">
                <a:off x="4574" y="2177"/>
                <a:ext cx="60" cy="14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grpSp>
          <p:nvGrpSpPr>
            <p:cNvPr id="13" name="Group 66"/>
            <p:cNvGrpSpPr>
              <a:grpSpLocks/>
            </p:cNvGrpSpPr>
            <p:nvPr/>
          </p:nvGrpSpPr>
          <p:grpSpPr bwMode="auto">
            <a:xfrm>
              <a:off x="2228" y="2522"/>
              <a:ext cx="182" cy="318"/>
              <a:chOff x="4241" y="2069"/>
              <a:chExt cx="151" cy="327"/>
            </a:xfrm>
          </p:grpSpPr>
          <p:sp>
            <p:nvSpPr>
              <p:cNvPr id="49" name="Line 67"/>
              <p:cNvSpPr>
                <a:spLocks noChangeShapeType="1"/>
              </p:cNvSpPr>
              <p:nvPr/>
            </p:nvSpPr>
            <p:spPr bwMode="auto">
              <a:xfrm flipH="1" flipV="1">
                <a:off x="4241" y="2069"/>
                <a:ext cx="151" cy="32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50" name="Line 68"/>
              <p:cNvSpPr>
                <a:spLocks noChangeShapeType="1"/>
              </p:cNvSpPr>
              <p:nvPr/>
            </p:nvSpPr>
            <p:spPr bwMode="auto">
              <a:xfrm flipH="1" flipV="1">
                <a:off x="4296" y="2178"/>
                <a:ext cx="61" cy="1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grpSp>
          <p:nvGrpSpPr>
            <p:cNvPr id="14" name="Group 69"/>
            <p:cNvGrpSpPr>
              <a:grpSpLocks/>
            </p:cNvGrpSpPr>
            <p:nvPr/>
          </p:nvGrpSpPr>
          <p:grpSpPr bwMode="auto">
            <a:xfrm>
              <a:off x="1371" y="2272"/>
              <a:ext cx="1358" cy="803"/>
              <a:chOff x="2513" y="1925"/>
              <a:chExt cx="1781" cy="989"/>
            </a:xfrm>
          </p:grpSpPr>
          <p:sp>
            <p:nvSpPr>
              <p:cNvPr id="47" name="AutoShape 70"/>
              <p:cNvSpPr>
                <a:spLocks noChangeArrowheads="1"/>
              </p:cNvSpPr>
              <p:nvPr/>
            </p:nvSpPr>
            <p:spPr bwMode="auto">
              <a:xfrm>
                <a:off x="3670" y="2200"/>
                <a:ext cx="624" cy="96"/>
              </a:xfrm>
              <a:prstGeom prst="rightArrow">
                <a:avLst>
                  <a:gd name="adj1" fmla="val 50000"/>
                  <a:gd name="adj2" fmla="val 162500"/>
                </a:avLst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48" name="Text Box 71"/>
              <p:cNvSpPr txBox="1">
                <a:spLocks noChangeArrowheads="1"/>
              </p:cNvSpPr>
              <p:nvPr/>
            </p:nvSpPr>
            <p:spPr bwMode="auto">
              <a:xfrm>
                <a:off x="2513" y="1925"/>
                <a:ext cx="1044" cy="9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kumimoji="1" lang="zh-CN" altLang="en-US" sz="2800" dirty="0">
                    <a:latin typeface="宋体" pitchFamily="2" charset="-122"/>
                    <a:ea typeface="宋体" pitchFamily="2" charset="-122"/>
                  </a:rPr>
                  <a:t>投影片（物）</a:t>
                </a:r>
              </a:p>
            </p:txBody>
          </p:sp>
        </p:grpSp>
        <p:sp>
          <p:nvSpPr>
            <p:cNvPr id="15" name="Text Box 72"/>
            <p:cNvSpPr txBox="1">
              <a:spLocks noChangeArrowheads="1"/>
            </p:cNvSpPr>
            <p:nvPr/>
          </p:nvSpPr>
          <p:spPr bwMode="auto">
            <a:xfrm>
              <a:off x="335" y="2023"/>
              <a:ext cx="442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800">
                  <a:latin typeface="宋体" pitchFamily="2" charset="-122"/>
                  <a:ea typeface="宋体" pitchFamily="2" charset="-122"/>
                </a:rPr>
                <a:t>像</a:t>
              </a:r>
            </a:p>
          </p:txBody>
        </p:sp>
        <p:grpSp>
          <p:nvGrpSpPr>
            <p:cNvPr id="16" name="lxqdxt11"/>
            <p:cNvGrpSpPr>
              <a:grpSpLocks/>
            </p:cNvGrpSpPr>
            <p:nvPr/>
          </p:nvGrpSpPr>
          <p:grpSpPr bwMode="auto">
            <a:xfrm>
              <a:off x="2408" y="2813"/>
              <a:ext cx="89" cy="188"/>
              <a:chOff x="1936" y="6723"/>
              <a:chExt cx="1874" cy="2763"/>
            </a:xfrm>
          </p:grpSpPr>
          <p:grpSp>
            <p:nvGrpSpPr>
              <p:cNvPr id="18" name="Group 74"/>
              <p:cNvGrpSpPr>
                <a:grpSpLocks noChangeAspect="1"/>
              </p:cNvGrpSpPr>
              <p:nvPr/>
            </p:nvGrpSpPr>
            <p:grpSpPr bwMode="auto">
              <a:xfrm>
                <a:off x="2658" y="9339"/>
                <a:ext cx="462" cy="147"/>
                <a:chOff x="6549" y="5081"/>
                <a:chExt cx="498" cy="198"/>
              </a:xfrm>
            </p:grpSpPr>
            <p:sp>
              <p:nvSpPr>
                <p:cNvPr id="45" name="Freeform 75"/>
                <p:cNvSpPr>
                  <a:spLocks noChangeAspect="1"/>
                </p:cNvSpPr>
                <p:nvPr/>
              </p:nvSpPr>
              <p:spPr bwMode="auto">
                <a:xfrm>
                  <a:off x="6542" y="5081"/>
                  <a:ext cx="499" cy="198"/>
                </a:xfrm>
                <a:custGeom>
                  <a:avLst/>
                  <a:gdLst>
                    <a:gd name="T0" fmla="*/ 0 w 498"/>
                    <a:gd name="T1" fmla="*/ 0 h 198"/>
                    <a:gd name="T2" fmla="*/ 101 w 498"/>
                    <a:gd name="T3" fmla="*/ 157 h 198"/>
                    <a:gd name="T4" fmla="*/ 110 w 498"/>
                    <a:gd name="T5" fmla="*/ 167 h 198"/>
                    <a:gd name="T6" fmla="*/ 121 w 498"/>
                    <a:gd name="T7" fmla="*/ 173 h 198"/>
                    <a:gd name="T8" fmla="*/ 136 w 498"/>
                    <a:gd name="T9" fmla="*/ 178 h 198"/>
                    <a:gd name="T10" fmla="*/ 153 w 498"/>
                    <a:gd name="T11" fmla="*/ 186 h 198"/>
                    <a:gd name="T12" fmla="*/ 174 w 498"/>
                    <a:gd name="T13" fmla="*/ 190 h 198"/>
                    <a:gd name="T14" fmla="*/ 188 w 498"/>
                    <a:gd name="T15" fmla="*/ 191 h 198"/>
                    <a:gd name="T16" fmla="*/ 205 w 498"/>
                    <a:gd name="T17" fmla="*/ 194 h 198"/>
                    <a:gd name="T18" fmla="*/ 222 w 498"/>
                    <a:gd name="T19" fmla="*/ 195 h 198"/>
                    <a:gd name="T20" fmla="*/ 243 w 498"/>
                    <a:gd name="T21" fmla="*/ 198 h 198"/>
                    <a:gd name="T22" fmla="*/ 257 w 498"/>
                    <a:gd name="T23" fmla="*/ 198 h 198"/>
                    <a:gd name="T24" fmla="*/ 278 w 498"/>
                    <a:gd name="T25" fmla="*/ 195 h 198"/>
                    <a:gd name="T26" fmla="*/ 295 w 498"/>
                    <a:gd name="T27" fmla="*/ 194 h 198"/>
                    <a:gd name="T28" fmla="*/ 315 w 498"/>
                    <a:gd name="T29" fmla="*/ 191 h 198"/>
                    <a:gd name="T30" fmla="*/ 332 w 498"/>
                    <a:gd name="T31" fmla="*/ 190 h 198"/>
                    <a:gd name="T32" fmla="*/ 349 w 498"/>
                    <a:gd name="T33" fmla="*/ 185 h 198"/>
                    <a:gd name="T34" fmla="*/ 366 w 498"/>
                    <a:gd name="T35" fmla="*/ 181 h 198"/>
                    <a:gd name="T36" fmla="*/ 380 w 498"/>
                    <a:gd name="T37" fmla="*/ 173 h 198"/>
                    <a:gd name="T38" fmla="*/ 392 w 498"/>
                    <a:gd name="T39" fmla="*/ 165 h 198"/>
                    <a:gd name="T40" fmla="*/ 397 w 498"/>
                    <a:gd name="T41" fmla="*/ 160 h 198"/>
                    <a:gd name="T42" fmla="*/ 405 w 498"/>
                    <a:gd name="T43" fmla="*/ 152 h 198"/>
                    <a:gd name="T44" fmla="*/ 498 w 498"/>
                    <a:gd name="T45" fmla="*/ 0 h 198"/>
                    <a:gd name="T46" fmla="*/ 0 w 498"/>
                    <a:gd name="T47" fmla="*/ 0 h 19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498"/>
                    <a:gd name="T73" fmla="*/ 0 h 198"/>
                    <a:gd name="T74" fmla="*/ 498 w 498"/>
                    <a:gd name="T75" fmla="*/ 198 h 19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498" h="198">
                      <a:moveTo>
                        <a:pt x="0" y="0"/>
                      </a:moveTo>
                      <a:lnTo>
                        <a:pt x="101" y="157"/>
                      </a:lnTo>
                      <a:lnTo>
                        <a:pt x="110" y="167"/>
                      </a:lnTo>
                      <a:lnTo>
                        <a:pt x="121" y="173"/>
                      </a:lnTo>
                      <a:lnTo>
                        <a:pt x="136" y="178"/>
                      </a:lnTo>
                      <a:lnTo>
                        <a:pt x="153" y="186"/>
                      </a:lnTo>
                      <a:lnTo>
                        <a:pt x="174" y="190"/>
                      </a:lnTo>
                      <a:lnTo>
                        <a:pt x="188" y="191"/>
                      </a:lnTo>
                      <a:lnTo>
                        <a:pt x="205" y="194"/>
                      </a:lnTo>
                      <a:lnTo>
                        <a:pt x="222" y="195"/>
                      </a:lnTo>
                      <a:lnTo>
                        <a:pt x="243" y="198"/>
                      </a:lnTo>
                      <a:lnTo>
                        <a:pt x="257" y="198"/>
                      </a:lnTo>
                      <a:lnTo>
                        <a:pt x="278" y="195"/>
                      </a:lnTo>
                      <a:lnTo>
                        <a:pt x="295" y="194"/>
                      </a:lnTo>
                      <a:lnTo>
                        <a:pt x="315" y="191"/>
                      </a:lnTo>
                      <a:lnTo>
                        <a:pt x="332" y="190"/>
                      </a:lnTo>
                      <a:lnTo>
                        <a:pt x="349" y="185"/>
                      </a:lnTo>
                      <a:lnTo>
                        <a:pt x="366" y="181"/>
                      </a:lnTo>
                      <a:lnTo>
                        <a:pt x="380" y="173"/>
                      </a:lnTo>
                      <a:lnTo>
                        <a:pt x="392" y="165"/>
                      </a:lnTo>
                      <a:lnTo>
                        <a:pt x="397" y="160"/>
                      </a:lnTo>
                      <a:lnTo>
                        <a:pt x="405" y="152"/>
                      </a:lnTo>
                      <a:lnTo>
                        <a:pt x="49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  <p:sp>
              <p:nvSpPr>
                <p:cNvPr id="46" name="Freeform 76"/>
                <p:cNvSpPr>
                  <a:spLocks noChangeAspect="1"/>
                </p:cNvSpPr>
                <p:nvPr/>
              </p:nvSpPr>
              <p:spPr bwMode="auto">
                <a:xfrm>
                  <a:off x="6611" y="5081"/>
                  <a:ext cx="227" cy="198"/>
                </a:xfrm>
                <a:custGeom>
                  <a:avLst/>
                  <a:gdLst>
                    <a:gd name="T0" fmla="*/ 0 w 222"/>
                    <a:gd name="T1" fmla="*/ 0 h 198"/>
                    <a:gd name="T2" fmla="*/ 62 w 222"/>
                    <a:gd name="T3" fmla="*/ 178 h 198"/>
                    <a:gd name="T4" fmla="*/ 75 w 222"/>
                    <a:gd name="T5" fmla="*/ 186 h 198"/>
                    <a:gd name="T6" fmla="*/ 96 w 222"/>
                    <a:gd name="T7" fmla="*/ 190 h 198"/>
                    <a:gd name="T8" fmla="*/ 110 w 222"/>
                    <a:gd name="T9" fmla="*/ 191 h 198"/>
                    <a:gd name="T10" fmla="*/ 127 w 222"/>
                    <a:gd name="T11" fmla="*/ 194 h 198"/>
                    <a:gd name="T12" fmla="*/ 144 w 222"/>
                    <a:gd name="T13" fmla="*/ 195 h 198"/>
                    <a:gd name="T14" fmla="*/ 165 w 222"/>
                    <a:gd name="T15" fmla="*/ 198 h 198"/>
                    <a:gd name="T16" fmla="*/ 179 w 222"/>
                    <a:gd name="T17" fmla="*/ 198 h 198"/>
                    <a:gd name="T18" fmla="*/ 200 w 222"/>
                    <a:gd name="T19" fmla="*/ 195 h 198"/>
                    <a:gd name="T20" fmla="*/ 222 w 222"/>
                    <a:gd name="T21" fmla="*/ 0 h 198"/>
                    <a:gd name="T22" fmla="*/ 0 w 222"/>
                    <a:gd name="T23" fmla="*/ 0 h 19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2"/>
                    <a:gd name="T37" fmla="*/ 0 h 198"/>
                    <a:gd name="T38" fmla="*/ 222 w 222"/>
                    <a:gd name="T39" fmla="*/ 198 h 19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2" h="198">
                      <a:moveTo>
                        <a:pt x="0" y="0"/>
                      </a:moveTo>
                      <a:lnTo>
                        <a:pt x="62" y="178"/>
                      </a:lnTo>
                      <a:lnTo>
                        <a:pt x="75" y="186"/>
                      </a:lnTo>
                      <a:lnTo>
                        <a:pt x="96" y="190"/>
                      </a:lnTo>
                      <a:lnTo>
                        <a:pt x="110" y="191"/>
                      </a:lnTo>
                      <a:lnTo>
                        <a:pt x="127" y="194"/>
                      </a:lnTo>
                      <a:lnTo>
                        <a:pt x="144" y="195"/>
                      </a:lnTo>
                      <a:lnTo>
                        <a:pt x="165" y="198"/>
                      </a:lnTo>
                      <a:lnTo>
                        <a:pt x="179" y="198"/>
                      </a:lnTo>
                      <a:lnTo>
                        <a:pt x="200" y="195"/>
                      </a:lnTo>
                      <a:lnTo>
                        <a:pt x="22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</p:grpSp>
          <p:sp>
            <p:nvSpPr>
              <p:cNvPr id="19" name="Freeform 77"/>
              <p:cNvSpPr>
                <a:spLocks noChangeAspect="1"/>
              </p:cNvSpPr>
              <p:nvPr/>
            </p:nvSpPr>
            <p:spPr bwMode="auto">
              <a:xfrm>
                <a:off x="2441" y="8839"/>
                <a:ext cx="842" cy="529"/>
              </a:xfrm>
              <a:custGeom>
                <a:avLst/>
                <a:gdLst>
                  <a:gd name="T0" fmla="*/ 18 w 913"/>
                  <a:gd name="T1" fmla="*/ 11 h 718"/>
                  <a:gd name="T2" fmla="*/ 21 w 913"/>
                  <a:gd name="T3" fmla="*/ 21 h 718"/>
                  <a:gd name="T4" fmla="*/ 19 w 913"/>
                  <a:gd name="T5" fmla="*/ 40 h 718"/>
                  <a:gd name="T6" fmla="*/ 10 w 913"/>
                  <a:gd name="T7" fmla="*/ 53 h 718"/>
                  <a:gd name="T8" fmla="*/ 6 w 913"/>
                  <a:gd name="T9" fmla="*/ 70 h 718"/>
                  <a:gd name="T10" fmla="*/ 15 w 913"/>
                  <a:gd name="T11" fmla="*/ 82 h 718"/>
                  <a:gd name="T12" fmla="*/ 30 w 913"/>
                  <a:gd name="T13" fmla="*/ 97 h 718"/>
                  <a:gd name="T14" fmla="*/ 26 w 913"/>
                  <a:gd name="T15" fmla="*/ 108 h 718"/>
                  <a:gd name="T16" fmla="*/ 11 w 913"/>
                  <a:gd name="T17" fmla="*/ 119 h 718"/>
                  <a:gd name="T18" fmla="*/ 6 w 913"/>
                  <a:gd name="T19" fmla="*/ 130 h 718"/>
                  <a:gd name="T20" fmla="*/ 17 w 913"/>
                  <a:gd name="T21" fmla="*/ 143 h 718"/>
                  <a:gd name="T22" fmla="*/ 26 w 913"/>
                  <a:gd name="T23" fmla="*/ 153 h 718"/>
                  <a:gd name="T24" fmla="*/ 26 w 913"/>
                  <a:gd name="T25" fmla="*/ 166 h 718"/>
                  <a:gd name="T26" fmla="*/ 10 w 913"/>
                  <a:gd name="T27" fmla="*/ 177 h 718"/>
                  <a:gd name="T28" fmla="*/ 0 w 913"/>
                  <a:gd name="T29" fmla="*/ 192 h 718"/>
                  <a:gd name="T30" fmla="*/ 11 w 913"/>
                  <a:gd name="T31" fmla="*/ 205 h 718"/>
                  <a:gd name="T32" fmla="*/ 29 w 913"/>
                  <a:gd name="T33" fmla="*/ 218 h 718"/>
                  <a:gd name="T34" fmla="*/ 29 w 913"/>
                  <a:gd name="T35" fmla="*/ 238 h 718"/>
                  <a:gd name="T36" fmla="*/ 17 w 913"/>
                  <a:gd name="T37" fmla="*/ 251 h 718"/>
                  <a:gd name="T38" fmla="*/ 18 w 913"/>
                  <a:gd name="T39" fmla="*/ 261 h 718"/>
                  <a:gd name="T40" fmla="*/ 36 w 913"/>
                  <a:gd name="T41" fmla="*/ 275 h 718"/>
                  <a:gd name="T42" fmla="*/ 92 w 913"/>
                  <a:gd name="T43" fmla="*/ 315 h 718"/>
                  <a:gd name="T44" fmla="*/ 143 w 913"/>
                  <a:gd name="T45" fmla="*/ 347 h 718"/>
                  <a:gd name="T46" fmla="*/ 186 w 913"/>
                  <a:gd name="T47" fmla="*/ 364 h 718"/>
                  <a:gd name="T48" fmla="*/ 269 w 913"/>
                  <a:gd name="T49" fmla="*/ 386 h 718"/>
                  <a:gd name="T50" fmla="*/ 345 w 913"/>
                  <a:gd name="T51" fmla="*/ 395 h 718"/>
                  <a:gd name="T52" fmla="*/ 450 w 913"/>
                  <a:gd name="T53" fmla="*/ 395 h 718"/>
                  <a:gd name="T54" fmla="*/ 538 w 913"/>
                  <a:gd name="T55" fmla="*/ 389 h 718"/>
                  <a:gd name="T56" fmla="*/ 600 w 913"/>
                  <a:gd name="T57" fmla="*/ 378 h 718"/>
                  <a:gd name="T58" fmla="*/ 640 w 913"/>
                  <a:gd name="T59" fmla="*/ 363 h 718"/>
                  <a:gd name="T60" fmla="*/ 670 w 913"/>
                  <a:gd name="T61" fmla="*/ 347 h 718"/>
                  <a:gd name="T62" fmla="*/ 752 w 913"/>
                  <a:gd name="T63" fmla="*/ 272 h 718"/>
                  <a:gd name="T64" fmla="*/ 769 w 913"/>
                  <a:gd name="T65" fmla="*/ 247 h 718"/>
                  <a:gd name="T66" fmla="*/ 770 w 913"/>
                  <a:gd name="T67" fmla="*/ 235 h 718"/>
                  <a:gd name="T68" fmla="*/ 759 w 913"/>
                  <a:gd name="T69" fmla="*/ 223 h 718"/>
                  <a:gd name="T70" fmla="*/ 759 w 913"/>
                  <a:gd name="T71" fmla="*/ 210 h 718"/>
                  <a:gd name="T72" fmla="*/ 769 w 913"/>
                  <a:gd name="T73" fmla="*/ 200 h 718"/>
                  <a:gd name="T74" fmla="*/ 781 w 913"/>
                  <a:gd name="T75" fmla="*/ 188 h 718"/>
                  <a:gd name="T76" fmla="*/ 785 w 913"/>
                  <a:gd name="T77" fmla="*/ 174 h 718"/>
                  <a:gd name="T78" fmla="*/ 775 w 913"/>
                  <a:gd name="T79" fmla="*/ 163 h 718"/>
                  <a:gd name="T80" fmla="*/ 763 w 913"/>
                  <a:gd name="T81" fmla="*/ 151 h 718"/>
                  <a:gd name="T82" fmla="*/ 763 w 913"/>
                  <a:gd name="T83" fmla="*/ 140 h 718"/>
                  <a:gd name="T84" fmla="*/ 778 w 913"/>
                  <a:gd name="T85" fmla="*/ 126 h 718"/>
                  <a:gd name="T86" fmla="*/ 781 w 913"/>
                  <a:gd name="T87" fmla="*/ 111 h 718"/>
                  <a:gd name="T88" fmla="*/ 769 w 913"/>
                  <a:gd name="T89" fmla="*/ 97 h 718"/>
                  <a:gd name="T90" fmla="*/ 763 w 913"/>
                  <a:gd name="T91" fmla="*/ 85 h 718"/>
                  <a:gd name="T92" fmla="*/ 770 w 913"/>
                  <a:gd name="T93" fmla="*/ 72 h 718"/>
                  <a:gd name="T94" fmla="*/ 781 w 913"/>
                  <a:gd name="T95" fmla="*/ 62 h 718"/>
                  <a:gd name="T96" fmla="*/ 786 w 913"/>
                  <a:gd name="T97" fmla="*/ 48 h 718"/>
                  <a:gd name="T98" fmla="*/ 777 w 913"/>
                  <a:gd name="T99" fmla="*/ 37 h 718"/>
                  <a:gd name="T100" fmla="*/ 766 w 913"/>
                  <a:gd name="T101" fmla="*/ 23 h 718"/>
                  <a:gd name="T102" fmla="*/ 769 w 913"/>
                  <a:gd name="T103" fmla="*/ 10 h 718"/>
                  <a:gd name="T104" fmla="*/ 22 w 913"/>
                  <a:gd name="T105" fmla="*/ 0 h 71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13"/>
                  <a:gd name="T160" fmla="*/ 0 h 718"/>
                  <a:gd name="T161" fmla="*/ 913 w 913"/>
                  <a:gd name="T162" fmla="*/ 718 h 71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13" h="718">
                    <a:moveTo>
                      <a:pt x="26" y="0"/>
                    </a:moveTo>
                    <a:lnTo>
                      <a:pt x="21" y="20"/>
                    </a:lnTo>
                    <a:lnTo>
                      <a:pt x="23" y="29"/>
                    </a:lnTo>
                    <a:lnTo>
                      <a:pt x="25" y="38"/>
                    </a:lnTo>
                    <a:lnTo>
                      <a:pt x="26" y="59"/>
                    </a:lnTo>
                    <a:lnTo>
                      <a:pt x="23" y="73"/>
                    </a:lnTo>
                    <a:lnTo>
                      <a:pt x="17" y="86"/>
                    </a:lnTo>
                    <a:lnTo>
                      <a:pt x="12" y="96"/>
                    </a:lnTo>
                    <a:lnTo>
                      <a:pt x="6" y="113"/>
                    </a:lnTo>
                    <a:lnTo>
                      <a:pt x="6" y="126"/>
                    </a:lnTo>
                    <a:lnTo>
                      <a:pt x="12" y="138"/>
                    </a:lnTo>
                    <a:lnTo>
                      <a:pt x="17" y="149"/>
                    </a:lnTo>
                    <a:lnTo>
                      <a:pt x="29" y="162"/>
                    </a:lnTo>
                    <a:lnTo>
                      <a:pt x="34" y="176"/>
                    </a:lnTo>
                    <a:lnTo>
                      <a:pt x="34" y="185"/>
                    </a:lnTo>
                    <a:lnTo>
                      <a:pt x="30" y="195"/>
                    </a:lnTo>
                    <a:lnTo>
                      <a:pt x="21" y="204"/>
                    </a:lnTo>
                    <a:lnTo>
                      <a:pt x="13" y="216"/>
                    </a:lnTo>
                    <a:lnTo>
                      <a:pt x="8" y="225"/>
                    </a:lnTo>
                    <a:lnTo>
                      <a:pt x="6" y="236"/>
                    </a:lnTo>
                    <a:lnTo>
                      <a:pt x="12" y="248"/>
                    </a:lnTo>
                    <a:lnTo>
                      <a:pt x="19" y="259"/>
                    </a:lnTo>
                    <a:lnTo>
                      <a:pt x="26" y="269"/>
                    </a:lnTo>
                    <a:lnTo>
                      <a:pt x="30" y="278"/>
                    </a:lnTo>
                    <a:lnTo>
                      <a:pt x="34" y="288"/>
                    </a:lnTo>
                    <a:lnTo>
                      <a:pt x="30" y="301"/>
                    </a:lnTo>
                    <a:lnTo>
                      <a:pt x="21" y="313"/>
                    </a:lnTo>
                    <a:lnTo>
                      <a:pt x="12" y="322"/>
                    </a:lnTo>
                    <a:lnTo>
                      <a:pt x="2" y="337"/>
                    </a:lnTo>
                    <a:lnTo>
                      <a:pt x="0" y="349"/>
                    </a:lnTo>
                    <a:lnTo>
                      <a:pt x="4" y="362"/>
                    </a:lnTo>
                    <a:lnTo>
                      <a:pt x="13" y="372"/>
                    </a:lnTo>
                    <a:lnTo>
                      <a:pt x="23" y="383"/>
                    </a:lnTo>
                    <a:lnTo>
                      <a:pt x="33" y="396"/>
                    </a:lnTo>
                    <a:lnTo>
                      <a:pt x="38" y="414"/>
                    </a:lnTo>
                    <a:lnTo>
                      <a:pt x="33" y="431"/>
                    </a:lnTo>
                    <a:lnTo>
                      <a:pt x="23" y="444"/>
                    </a:lnTo>
                    <a:lnTo>
                      <a:pt x="19" y="455"/>
                    </a:lnTo>
                    <a:lnTo>
                      <a:pt x="19" y="466"/>
                    </a:lnTo>
                    <a:lnTo>
                      <a:pt x="21" y="473"/>
                    </a:lnTo>
                    <a:lnTo>
                      <a:pt x="29" y="484"/>
                    </a:lnTo>
                    <a:lnTo>
                      <a:pt x="42" y="499"/>
                    </a:lnTo>
                    <a:lnTo>
                      <a:pt x="64" y="528"/>
                    </a:lnTo>
                    <a:lnTo>
                      <a:pt x="107" y="573"/>
                    </a:lnTo>
                    <a:lnTo>
                      <a:pt x="144" y="609"/>
                    </a:lnTo>
                    <a:lnTo>
                      <a:pt x="166" y="629"/>
                    </a:lnTo>
                    <a:lnTo>
                      <a:pt x="190" y="643"/>
                    </a:lnTo>
                    <a:lnTo>
                      <a:pt x="217" y="660"/>
                    </a:lnTo>
                    <a:lnTo>
                      <a:pt x="255" y="681"/>
                    </a:lnTo>
                    <a:lnTo>
                      <a:pt x="313" y="701"/>
                    </a:lnTo>
                    <a:lnTo>
                      <a:pt x="356" y="710"/>
                    </a:lnTo>
                    <a:lnTo>
                      <a:pt x="401" y="716"/>
                    </a:lnTo>
                    <a:lnTo>
                      <a:pt x="460" y="718"/>
                    </a:lnTo>
                    <a:lnTo>
                      <a:pt x="523" y="716"/>
                    </a:lnTo>
                    <a:lnTo>
                      <a:pt x="578" y="714"/>
                    </a:lnTo>
                    <a:lnTo>
                      <a:pt x="625" y="706"/>
                    </a:lnTo>
                    <a:lnTo>
                      <a:pt x="667" y="697"/>
                    </a:lnTo>
                    <a:lnTo>
                      <a:pt x="697" y="685"/>
                    </a:lnTo>
                    <a:lnTo>
                      <a:pt x="723" y="672"/>
                    </a:lnTo>
                    <a:lnTo>
                      <a:pt x="744" y="659"/>
                    </a:lnTo>
                    <a:lnTo>
                      <a:pt x="761" y="647"/>
                    </a:lnTo>
                    <a:lnTo>
                      <a:pt x="778" y="629"/>
                    </a:lnTo>
                    <a:lnTo>
                      <a:pt x="832" y="556"/>
                    </a:lnTo>
                    <a:lnTo>
                      <a:pt x="874" y="493"/>
                    </a:lnTo>
                    <a:lnTo>
                      <a:pt x="890" y="461"/>
                    </a:lnTo>
                    <a:lnTo>
                      <a:pt x="894" y="448"/>
                    </a:lnTo>
                    <a:lnTo>
                      <a:pt x="895" y="438"/>
                    </a:lnTo>
                    <a:lnTo>
                      <a:pt x="895" y="427"/>
                    </a:lnTo>
                    <a:lnTo>
                      <a:pt x="887" y="414"/>
                    </a:lnTo>
                    <a:lnTo>
                      <a:pt x="882" y="406"/>
                    </a:lnTo>
                    <a:lnTo>
                      <a:pt x="879" y="394"/>
                    </a:lnTo>
                    <a:lnTo>
                      <a:pt x="882" y="381"/>
                    </a:lnTo>
                    <a:lnTo>
                      <a:pt x="887" y="372"/>
                    </a:lnTo>
                    <a:lnTo>
                      <a:pt x="894" y="362"/>
                    </a:lnTo>
                    <a:lnTo>
                      <a:pt x="900" y="352"/>
                    </a:lnTo>
                    <a:lnTo>
                      <a:pt x="908" y="341"/>
                    </a:lnTo>
                    <a:lnTo>
                      <a:pt x="913" y="330"/>
                    </a:lnTo>
                    <a:lnTo>
                      <a:pt x="912" y="316"/>
                    </a:lnTo>
                    <a:lnTo>
                      <a:pt x="907" y="305"/>
                    </a:lnTo>
                    <a:lnTo>
                      <a:pt x="900" y="295"/>
                    </a:lnTo>
                    <a:lnTo>
                      <a:pt x="894" y="286"/>
                    </a:lnTo>
                    <a:lnTo>
                      <a:pt x="886" y="275"/>
                    </a:lnTo>
                    <a:lnTo>
                      <a:pt x="883" y="263"/>
                    </a:lnTo>
                    <a:lnTo>
                      <a:pt x="886" y="254"/>
                    </a:lnTo>
                    <a:lnTo>
                      <a:pt x="895" y="240"/>
                    </a:lnTo>
                    <a:lnTo>
                      <a:pt x="904" y="229"/>
                    </a:lnTo>
                    <a:lnTo>
                      <a:pt x="908" y="217"/>
                    </a:lnTo>
                    <a:lnTo>
                      <a:pt x="908" y="202"/>
                    </a:lnTo>
                    <a:lnTo>
                      <a:pt x="903" y="187"/>
                    </a:lnTo>
                    <a:lnTo>
                      <a:pt x="894" y="176"/>
                    </a:lnTo>
                    <a:lnTo>
                      <a:pt x="890" y="168"/>
                    </a:lnTo>
                    <a:lnTo>
                      <a:pt x="886" y="155"/>
                    </a:lnTo>
                    <a:lnTo>
                      <a:pt x="887" y="141"/>
                    </a:lnTo>
                    <a:lnTo>
                      <a:pt x="895" y="130"/>
                    </a:lnTo>
                    <a:lnTo>
                      <a:pt x="900" y="122"/>
                    </a:lnTo>
                    <a:lnTo>
                      <a:pt x="908" y="113"/>
                    </a:lnTo>
                    <a:lnTo>
                      <a:pt x="912" y="101"/>
                    </a:lnTo>
                    <a:lnTo>
                      <a:pt x="913" y="88"/>
                    </a:lnTo>
                    <a:lnTo>
                      <a:pt x="911" y="80"/>
                    </a:lnTo>
                    <a:lnTo>
                      <a:pt x="903" y="67"/>
                    </a:lnTo>
                    <a:lnTo>
                      <a:pt x="895" y="56"/>
                    </a:lnTo>
                    <a:lnTo>
                      <a:pt x="890" y="42"/>
                    </a:lnTo>
                    <a:lnTo>
                      <a:pt x="890" y="29"/>
                    </a:lnTo>
                    <a:lnTo>
                      <a:pt x="894" y="18"/>
                    </a:lnTo>
                    <a:lnTo>
                      <a:pt x="891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20" name="Freeform 78"/>
              <p:cNvSpPr>
                <a:spLocks noChangeAspect="1"/>
              </p:cNvSpPr>
              <p:nvPr/>
            </p:nvSpPr>
            <p:spPr bwMode="auto">
              <a:xfrm>
                <a:off x="2462" y="8883"/>
                <a:ext cx="84" cy="73"/>
              </a:xfrm>
              <a:custGeom>
                <a:avLst/>
                <a:gdLst>
                  <a:gd name="T0" fmla="*/ 6 w 113"/>
                  <a:gd name="T1" fmla="*/ 0 h 99"/>
                  <a:gd name="T2" fmla="*/ 11 w 113"/>
                  <a:gd name="T3" fmla="*/ 7 h 99"/>
                  <a:gd name="T4" fmla="*/ 20 w 113"/>
                  <a:gd name="T5" fmla="*/ 14 h 99"/>
                  <a:gd name="T6" fmla="*/ 38 w 113"/>
                  <a:gd name="T7" fmla="*/ 24 h 99"/>
                  <a:gd name="T8" fmla="*/ 59 w 113"/>
                  <a:gd name="T9" fmla="*/ 32 h 99"/>
                  <a:gd name="T10" fmla="*/ 79 w 113"/>
                  <a:gd name="T11" fmla="*/ 37 h 99"/>
                  <a:gd name="T12" fmla="*/ 98 w 113"/>
                  <a:gd name="T13" fmla="*/ 40 h 99"/>
                  <a:gd name="T14" fmla="*/ 90 w 113"/>
                  <a:gd name="T15" fmla="*/ 50 h 99"/>
                  <a:gd name="T16" fmla="*/ 65 w 113"/>
                  <a:gd name="T17" fmla="*/ 48 h 99"/>
                  <a:gd name="T18" fmla="*/ 38 w 113"/>
                  <a:gd name="T19" fmla="*/ 49 h 99"/>
                  <a:gd name="T20" fmla="*/ 20 w 113"/>
                  <a:gd name="T21" fmla="*/ 55 h 99"/>
                  <a:gd name="T22" fmla="*/ 24 w 113"/>
                  <a:gd name="T23" fmla="*/ 50 h 99"/>
                  <a:gd name="T24" fmla="*/ 23 w 113"/>
                  <a:gd name="T25" fmla="*/ 43 h 99"/>
                  <a:gd name="T26" fmla="*/ 18 w 113"/>
                  <a:gd name="T27" fmla="*/ 34 h 99"/>
                  <a:gd name="T28" fmla="*/ 9 w 113"/>
                  <a:gd name="T29" fmla="*/ 28 h 99"/>
                  <a:gd name="T30" fmla="*/ 2 w 113"/>
                  <a:gd name="T31" fmla="*/ 19 h 99"/>
                  <a:gd name="T32" fmla="*/ 0 w 113"/>
                  <a:gd name="T33" fmla="*/ 10 h 99"/>
                  <a:gd name="T34" fmla="*/ 6 w 113"/>
                  <a:gd name="T35" fmla="*/ 0 h 9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3"/>
                  <a:gd name="T55" fmla="*/ 0 h 99"/>
                  <a:gd name="T56" fmla="*/ 113 w 113"/>
                  <a:gd name="T57" fmla="*/ 99 h 9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3" h="99">
                    <a:moveTo>
                      <a:pt x="6" y="0"/>
                    </a:moveTo>
                    <a:lnTo>
                      <a:pt x="13" y="13"/>
                    </a:lnTo>
                    <a:lnTo>
                      <a:pt x="24" y="26"/>
                    </a:lnTo>
                    <a:lnTo>
                      <a:pt x="44" y="43"/>
                    </a:lnTo>
                    <a:lnTo>
                      <a:pt x="68" y="57"/>
                    </a:lnTo>
                    <a:lnTo>
                      <a:pt x="91" y="66"/>
                    </a:lnTo>
                    <a:lnTo>
                      <a:pt x="113" y="72"/>
                    </a:lnTo>
                    <a:lnTo>
                      <a:pt x="104" y="89"/>
                    </a:lnTo>
                    <a:lnTo>
                      <a:pt x="75" y="85"/>
                    </a:lnTo>
                    <a:lnTo>
                      <a:pt x="44" y="87"/>
                    </a:lnTo>
                    <a:lnTo>
                      <a:pt x="24" y="99"/>
                    </a:lnTo>
                    <a:lnTo>
                      <a:pt x="28" y="89"/>
                    </a:lnTo>
                    <a:lnTo>
                      <a:pt x="27" y="78"/>
                    </a:lnTo>
                    <a:lnTo>
                      <a:pt x="20" y="62"/>
                    </a:lnTo>
                    <a:lnTo>
                      <a:pt x="11" y="49"/>
                    </a:lnTo>
                    <a:lnTo>
                      <a:pt x="2" y="34"/>
                    </a:lnTo>
                    <a:lnTo>
                      <a:pt x="0" y="1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21" name="Freeform 79"/>
              <p:cNvSpPr>
                <a:spLocks noChangeAspect="1"/>
              </p:cNvSpPr>
              <p:nvPr/>
            </p:nvSpPr>
            <p:spPr bwMode="auto">
              <a:xfrm>
                <a:off x="2462" y="8972"/>
                <a:ext cx="126" cy="59"/>
              </a:xfrm>
              <a:custGeom>
                <a:avLst/>
                <a:gdLst>
                  <a:gd name="T0" fmla="*/ 0 w 149"/>
                  <a:gd name="T1" fmla="*/ 5 h 84"/>
                  <a:gd name="T2" fmla="*/ 4 w 149"/>
                  <a:gd name="T3" fmla="*/ 0 h 84"/>
                  <a:gd name="T4" fmla="*/ 7 w 149"/>
                  <a:gd name="T5" fmla="*/ 5 h 84"/>
                  <a:gd name="T6" fmla="*/ 18 w 149"/>
                  <a:gd name="T7" fmla="*/ 8 h 84"/>
                  <a:gd name="T8" fmla="*/ 36 w 149"/>
                  <a:gd name="T9" fmla="*/ 13 h 84"/>
                  <a:gd name="T10" fmla="*/ 55 w 149"/>
                  <a:gd name="T11" fmla="*/ 17 h 84"/>
                  <a:gd name="T12" fmla="*/ 84 w 149"/>
                  <a:gd name="T13" fmla="*/ 21 h 84"/>
                  <a:gd name="T14" fmla="*/ 118 w 149"/>
                  <a:gd name="T15" fmla="*/ 24 h 84"/>
                  <a:gd name="T16" fmla="*/ 128 w 149"/>
                  <a:gd name="T17" fmla="*/ 44 h 84"/>
                  <a:gd name="T18" fmla="*/ 91 w 149"/>
                  <a:gd name="T19" fmla="*/ 38 h 84"/>
                  <a:gd name="T20" fmla="*/ 62 w 149"/>
                  <a:gd name="T21" fmla="*/ 35 h 84"/>
                  <a:gd name="T22" fmla="*/ 39 w 149"/>
                  <a:gd name="T23" fmla="*/ 38 h 84"/>
                  <a:gd name="T24" fmla="*/ 21 w 149"/>
                  <a:gd name="T25" fmla="*/ 46 h 84"/>
                  <a:gd name="T26" fmla="*/ 21 w 149"/>
                  <a:gd name="T27" fmla="*/ 40 h 84"/>
                  <a:gd name="T28" fmla="*/ 21 w 149"/>
                  <a:gd name="T29" fmla="*/ 34 h 84"/>
                  <a:gd name="T30" fmla="*/ 18 w 149"/>
                  <a:gd name="T31" fmla="*/ 28 h 84"/>
                  <a:gd name="T32" fmla="*/ 7 w 149"/>
                  <a:gd name="T33" fmla="*/ 20 h 84"/>
                  <a:gd name="T34" fmla="*/ 0 w 149"/>
                  <a:gd name="T35" fmla="*/ 13 h 84"/>
                  <a:gd name="T36" fmla="*/ 0 w 149"/>
                  <a:gd name="T37" fmla="*/ 5 h 8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9"/>
                  <a:gd name="T58" fmla="*/ 0 h 84"/>
                  <a:gd name="T59" fmla="*/ 149 w 149"/>
                  <a:gd name="T60" fmla="*/ 84 h 8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9" h="84">
                    <a:moveTo>
                      <a:pt x="0" y="10"/>
                    </a:moveTo>
                    <a:lnTo>
                      <a:pt x="4" y="0"/>
                    </a:lnTo>
                    <a:lnTo>
                      <a:pt x="9" y="10"/>
                    </a:lnTo>
                    <a:lnTo>
                      <a:pt x="21" y="15"/>
                    </a:lnTo>
                    <a:lnTo>
                      <a:pt x="42" y="25"/>
                    </a:lnTo>
                    <a:lnTo>
                      <a:pt x="64" y="31"/>
                    </a:lnTo>
                    <a:lnTo>
                      <a:pt x="98" y="38"/>
                    </a:lnTo>
                    <a:lnTo>
                      <a:pt x="137" y="44"/>
                    </a:lnTo>
                    <a:lnTo>
                      <a:pt x="149" y="80"/>
                    </a:lnTo>
                    <a:lnTo>
                      <a:pt x="106" y="69"/>
                    </a:lnTo>
                    <a:lnTo>
                      <a:pt x="72" y="65"/>
                    </a:lnTo>
                    <a:lnTo>
                      <a:pt x="45" y="71"/>
                    </a:lnTo>
                    <a:lnTo>
                      <a:pt x="25" y="84"/>
                    </a:lnTo>
                    <a:lnTo>
                      <a:pt x="25" y="73"/>
                    </a:lnTo>
                    <a:lnTo>
                      <a:pt x="25" y="63"/>
                    </a:lnTo>
                    <a:lnTo>
                      <a:pt x="21" y="52"/>
                    </a:lnTo>
                    <a:lnTo>
                      <a:pt x="9" y="36"/>
                    </a:lnTo>
                    <a:lnTo>
                      <a:pt x="0" y="23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22" name="Freeform 80"/>
              <p:cNvSpPr>
                <a:spLocks noChangeAspect="1"/>
              </p:cNvSpPr>
              <p:nvPr/>
            </p:nvSpPr>
            <p:spPr bwMode="auto">
              <a:xfrm>
                <a:off x="2441" y="9045"/>
                <a:ext cx="168" cy="88"/>
              </a:xfrm>
              <a:custGeom>
                <a:avLst/>
                <a:gdLst>
                  <a:gd name="T0" fmla="*/ 2 w 175"/>
                  <a:gd name="T1" fmla="*/ 8 h 104"/>
                  <a:gd name="T2" fmla="*/ 8 w 175"/>
                  <a:gd name="T3" fmla="*/ 0 h 104"/>
                  <a:gd name="T4" fmla="*/ 19 w 175"/>
                  <a:gd name="T5" fmla="*/ 10 h 104"/>
                  <a:gd name="T6" fmla="*/ 28 w 175"/>
                  <a:gd name="T7" fmla="*/ 14 h 104"/>
                  <a:gd name="T8" fmla="*/ 39 w 175"/>
                  <a:gd name="T9" fmla="*/ 20 h 104"/>
                  <a:gd name="T10" fmla="*/ 60 w 175"/>
                  <a:gd name="T11" fmla="*/ 24 h 104"/>
                  <a:gd name="T12" fmla="*/ 83 w 175"/>
                  <a:gd name="T13" fmla="*/ 28 h 104"/>
                  <a:gd name="T14" fmla="*/ 109 w 175"/>
                  <a:gd name="T15" fmla="*/ 33 h 104"/>
                  <a:gd name="T16" fmla="*/ 145 w 175"/>
                  <a:gd name="T17" fmla="*/ 40 h 104"/>
                  <a:gd name="T18" fmla="*/ 152 w 175"/>
                  <a:gd name="T19" fmla="*/ 59 h 104"/>
                  <a:gd name="T20" fmla="*/ 115 w 175"/>
                  <a:gd name="T21" fmla="*/ 49 h 104"/>
                  <a:gd name="T22" fmla="*/ 89 w 175"/>
                  <a:gd name="T23" fmla="*/ 43 h 104"/>
                  <a:gd name="T24" fmla="*/ 68 w 175"/>
                  <a:gd name="T25" fmla="*/ 40 h 104"/>
                  <a:gd name="T26" fmla="*/ 50 w 175"/>
                  <a:gd name="T27" fmla="*/ 40 h 104"/>
                  <a:gd name="T28" fmla="*/ 42 w 175"/>
                  <a:gd name="T29" fmla="*/ 45 h 104"/>
                  <a:gd name="T30" fmla="*/ 32 w 175"/>
                  <a:gd name="T31" fmla="*/ 51 h 104"/>
                  <a:gd name="T32" fmla="*/ 30 w 175"/>
                  <a:gd name="T33" fmla="*/ 44 h 104"/>
                  <a:gd name="T34" fmla="*/ 19 w 175"/>
                  <a:gd name="T35" fmla="*/ 33 h 104"/>
                  <a:gd name="T36" fmla="*/ 8 w 175"/>
                  <a:gd name="T37" fmla="*/ 26 h 104"/>
                  <a:gd name="T38" fmla="*/ 0 w 175"/>
                  <a:gd name="T39" fmla="*/ 17 h 104"/>
                  <a:gd name="T40" fmla="*/ 2 w 175"/>
                  <a:gd name="T41" fmla="*/ 8 h 10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75"/>
                  <a:gd name="T64" fmla="*/ 0 h 104"/>
                  <a:gd name="T65" fmla="*/ 175 w 175"/>
                  <a:gd name="T66" fmla="*/ 104 h 10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75" h="104">
                    <a:moveTo>
                      <a:pt x="2" y="13"/>
                    </a:moveTo>
                    <a:lnTo>
                      <a:pt x="10" y="0"/>
                    </a:lnTo>
                    <a:lnTo>
                      <a:pt x="21" y="17"/>
                    </a:lnTo>
                    <a:lnTo>
                      <a:pt x="32" y="25"/>
                    </a:lnTo>
                    <a:lnTo>
                      <a:pt x="45" y="34"/>
                    </a:lnTo>
                    <a:lnTo>
                      <a:pt x="69" y="42"/>
                    </a:lnTo>
                    <a:lnTo>
                      <a:pt x="96" y="49"/>
                    </a:lnTo>
                    <a:lnTo>
                      <a:pt x="126" y="59"/>
                    </a:lnTo>
                    <a:lnTo>
                      <a:pt x="167" y="72"/>
                    </a:lnTo>
                    <a:lnTo>
                      <a:pt x="175" y="104"/>
                    </a:lnTo>
                    <a:lnTo>
                      <a:pt x="133" y="87"/>
                    </a:lnTo>
                    <a:lnTo>
                      <a:pt x="103" y="76"/>
                    </a:lnTo>
                    <a:lnTo>
                      <a:pt x="78" y="72"/>
                    </a:lnTo>
                    <a:lnTo>
                      <a:pt x="58" y="72"/>
                    </a:lnTo>
                    <a:lnTo>
                      <a:pt x="48" y="80"/>
                    </a:lnTo>
                    <a:lnTo>
                      <a:pt x="36" y="91"/>
                    </a:lnTo>
                    <a:lnTo>
                      <a:pt x="34" y="78"/>
                    </a:lnTo>
                    <a:lnTo>
                      <a:pt x="21" y="59"/>
                    </a:lnTo>
                    <a:lnTo>
                      <a:pt x="10" y="45"/>
                    </a:lnTo>
                    <a:lnTo>
                      <a:pt x="0" y="31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23" name="Freeform 81"/>
              <p:cNvSpPr>
                <a:spLocks noChangeAspect="1"/>
              </p:cNvSpPr>
              <p:nvPr/>
            </p:nvSpPr>
            <p:spPr bwMode="auto">
              <a:xfrm>
                <a:off x="2462" y="9133"/>
                <a:ext cx="189" cy="176"/>
              </a:xfrm>
              <a:custGeom>
                <a:avLst/>
                <a:gdLst>
                  <a:gd name="T0" fmla="*/ 2 w 208"/>
                  <a:gd name="T1" fmla="*/ 19 h 230"/>
                  <a:gd name="T2" fmla="*/ 0 w 208"/>
                  <a:gd name="T3" fmla="*/ 12 h 230"/>
                  <a:gd name="T4" fmla="*/ 0 w 208"/>
                  <a:gd name="T5" fmla="*/ 6 h 230"/>
                  <a:gd name="T6" fmla="*/ 6 w 208"/>
                  <a:gd name="T7" fmla="*/ 0 h 230"/>
                  <a:gd name="T8" fmla="*/ 19 w 208"/>
                  <a:gd name="T9" fmla="*/ 10 h 230"/>
                  <a:gd name="T10" fmla="*/ 41 w 208"/>
                  <a:gd name="T11" fmla="*/ 18 h 230"/>
                  <a:gd name="T12" fmla="*/ 62 w 208"/>
                  <a:gd name="T13" fmla="*/ 25 h 230"/>
                  <a:gd name="T14" fmla="*/ 91 w 208"/>
                  <a:gd name="T15" fmla="*/ 30 h 230"/>
                  <a:gd name="T16" fmla="*/ 135 w 208"/>
                  <a:gd name="T17" fmla="*/ 36 h 230"/>
                  <a:gd name="T18" fmla="*/ 143 w 208"/>
                  <a:gd name="T19" fmla="*/ 51 h 230"/>
                  <a:gd name="T20" fmla="*/ 121 w 208"/>
                  <a:gd name="T21" fmla="*/ 46 h 230"/>
                  <a:gd name="T22" fmla="*/ 98 w 208"/>
                  <a:gd name="T23" fmla="*/ 44 h 230"/>
                  <a:gd name="T24" fmla="*/ 87 w 208"/>
                  <a:gd name="T25" fmla="*/ 45 h 230"/>
                  <a:gd name="T26" fmla="*/ 84 w 208"/>
                  <a:gd name="T27" fmla="*/ 53 h 230"/>
                  <a:gd name="T28" fmla="*/ 90 w 208"/>
                  <a:gd name="T29" fmla="*/ 62 h 230"/>
                  <a:gd name="T30" fmla="*/ 99 w 208"/>
                  <a:gd name="T31" fmla="*/ 71 h 230"/>
                  <a:gd name="T32" fmla="*/ 117 w 208"/>
                  <a:gd name="T33" fmla="*/ 85 h 230"/>
                  <a:gd name="T34" fmla="*/ 143 w 208"/>
                  <a:gd name="T35" fmla="*/ 99 h 230"/>
                  <a:gd name="T36" fmla="*/ 179 w 208"/>
                  <a:gd name="T37" fmla="*/ 115 h 230"/>
                  <a:gd name="T38" fmla="*/ 179 w 208"/>
                  <a:gd name="T39" fmla="*/ 127 h 230"/>
                  <a:gd name="T40" fmla="*/ 163 w 208"/>
                  <a:gd name="T41" fmla="*/ 121 h 230"/>
                  <a:gd name="T42" fmla="*/ 143 w 208"/>
                  <a:gd name="T43" fmla="*/ 113 h 230"/>
                  <a:gd name="T44" fmla="*/ 113 w 208"/>
                  <a:gd name="T45" fmla="*/ 99 h 230"/>
                  <a:gd name="T46" fmla="*/ 90 w 208"/>
                  <a:gd name="T47" fmla="*/ 83 h 230"/>
                  <a:gd name="T48" fmla="*/ 69 w 208"/>
                  <a:gd name="T49" fmla="*/ 71 h 230"/>
                  <a:gd name="T50" fmla="*/ 48 w 208"/>
                  <a:gd name="T51" fmla="*/ 56 h 230"/>
                  <a:gd name="T52" fmla="*/ 31 w 208"/>
                  <a:gd name="T53" fmla="*/ 43 h 230"/>
                  <a:gd name="T54" fmla="*/ 13 w 208"/>
                  <a:gd name="T55" fmla="*/ 31 h 230"/>
                  <a:gd name="T56" fmla="*/ 2 w 208"/>
                  <a:gd name="T57" fmla="*/ 19 h 23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08"/>
                  <a:gd name="T88" fmla="*/ 0 h 230"/>
                  <a:gd name="T89" fmla="*/ 208 w 208"/>
                  <a:gd name="T90" fmla="*/ 230 h 23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08" h="230">
                    <a:moveTo>
                      <a:pt x="2" y="35"/>
                    </a:moveTo>
                    <a:lnTo>
                      <a:pt x="0" y="21"/>
                    </a:lnTo>
                    <a:lnTo>
                      <a:pt x="0" y="11"/>
                    </a:lnTo>
                    <a:lnTo>
                      <a:pt x="8" y="0"/>
                    </a:lnTo>
                    <a:lnTo>
                      <a:pt x="22" y="17"/>
                    </a:lnTo>
                    <a:lnTo>
                      <a:pt x="47" y="32"/>
                    </a:lnTo>
                    <a:lnTo>
                      <a:pt x="72" y="44"/>
                    </a:lnTo>
                    <a:lnTo>
                      <a:pt x="106" y="55"/>
                    </a:lnTo>
                    <a:lnTo>
                      <a:pt x="156" y="65"/>
                    </a:lnTo>
                    <a:lnTo>
                      <a:pt x="166" y="91"/>
                    </a:lnTo>
                    <a:lnTo>
                      <a:pt x="140" y="84"/>
                    </a:lnTo>
                    <a:lnTo>
                      <a:pt x="114" y="80"/>
                    </a:lnTo>
                    <a:lnTo>
                      <a:pt x="101" y="82"/>
                    </a:lnTo>
                    <a:lnTo>
                      <a:pt x="97" y="95"/>
                    </a:lnTo>
                    <a:lnTo>
                      <a:pt x="105" y="112"/>
                    </a:lnTo>
                    <a:lnTo>
                      <a:pt x="115" y="128"/>
                    </a:lnTo>
                    <a:lnTo>
                      <a:pt x="136" y="153"/>
                    </a:lnTo>
                    <a:lnTo>
                      <a:pt x="166" y="179"/>
                    </a:lnTo>
                    <a:lnTo>
                      <a:pt x="208" y="209"/>
                    </a:lnTo>
                    <a:lnTo>
                      <a:pt x="208" y="230"/>
                    </a:lnTo>
                    <a:lnTo>
                      <a:pt x="190" y="219"/>
                    </a:lnTo>
                    <a:lnTo>
                      <a:pt x="166" y="205"/>
                    </a:lnTo>
                    <a:lnTo>
                      <a:pt x="132" y="179"/>
                    </a:lnTo>
                    <a:lnTo>
                      <a:pt x="105" y="150"/>
                    </a:lnTo>
                    <a:lnTo>
                      <a:pt x="80" y="128"/>
                    </a:lnTo>
                    <a:lnTo>
                      <a:pt x="56" y="101"/>
                    </a:lnTo>
                    <a:lnTo>
                      <a:pt x="36" y="78"/>
                    </a:lnTo>
                    <a:lnTo>
                      <a:pt x="15" y="57"/>
                    </a:lnTo>
                    <a:lnTo>
                      <a:pt x="2" y="35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24" name="Freeform 82"/>
              <p:cNvSpPr>
                <a:spLocks noChangeAspect="1"/>
              </p:cNvSpPr>
              <p:nvPr/>
            </p:nvSpPr>
            <p:spPr bwMode="auto">
              <a:xfrm>
                <a:off x="2462" y="8825"/>
                <a:ext cx="84" cy="59"/>
              </a:xfrm>
              <a:custGeom>
                <a:avLst/>
                <a:gdLst>
                  <a:gd name="T0" fmla="*/ 0 w 86"/>
                  <a:gd name="T1" fmla="*/ 0 h 69"/>
                  <a:gd name="T2" fmla="*/ 9 w 86"/>
                  <a:gd name="T3" fmla="*/ 5 h 69"/>
                  <a:gd name="T4" fmla="*/ 21 w 86"/>
                  <a:gd name="T5" fmla="*/ 12 h 69"/>
                  <a:gd name="T6" fmla="*/ 36 w 86"/>
                  <a:gd name="T7" fmla="*/ 18 h 69"/>
                  <a:gd name="T8" fmla="*/ 51 w 86"/>
                  <a:gd name="T9" fmla="*/ 24 h 69"/>
                  <a:gd name="T10" fmla="*/ 65 w 86"/>
                  <a:gd name="T11" fmla="*/ 30 h 69"/>
                  <a:gd name="T12" fmla="*/ 73 w 86"/>
                  <a:gd name="T13" fmla="*/ 33 h 69"/>
                  <a:gd name="T14" fmla="*/ 55 w 86"/>
                  <a:gd name="T15" fmla="*/ 38 h 69"/>
                  <a:gd name="T16" fmla="*/ 36 w 86"/>
                  <a:gd name="T17" fmla="*/ 33 h 69"/>
                  <a:gd name="T18" fmla="*/ 16 w 86"/>
                  <a:gd name="T19" fmla="*/ 28 h 69"/>
                  <a:gd name="T20" fmla="*/ 0 w 86"/>
                  <a:gd name="T21" fmla="*/ 23 h 69"/>
                  <a:gd name="T22" fmla="*/ 1 w 86"/>
                  <a:gd name="T23" fmla="*/ 18 h 69"/>
                  <a:gd name="T24" fmla="*/ 4 w 86"/>
                  <a:gd name="T25" fmla="*/ 10 h 69"/>
                  <a:gd name="T26" fmla="*/ 0 w 86"/>
                  <a:gd name="T27" fmla="*/ 0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6"/>
                  <a:gd name="T43" fmla="*/ 0 h 69"/>
                  <a:gd name="T44" fmla="*/ 86 w 86"/>
                  <a:gd name="T45" fmla="*/ 69 h 6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6" h="69">
                    <a:moveTo>
                      <a:pt x="0" y="0"/>
                    </a:moveTo>
                    <a:lnTo>
                      <a:pt x="11" y="10"/>
                    </a:lnTo>
                    <a:lnTo>
                      <a:pt x="25" y="21"/>
                    </a:lnTo>
                    <a:lnTo>
                      <a:pt x="42" y="33"/>
                    </a:lnTo>
                    <a:lnTo>
                      <a:pt x="60" y="44"/>
                    </a:lnTo>
                    <a:lnTo>
                      <a:pt x="77" y="54"/>
                    </a:lnTo>
                    <a:lnTo>
                      <a:pt x="86" y="61"/>
                    </a:lnTo>
                    <a:lnTo>
                      <a:pt x="65" y="69"/>
                    </a:lnTo>
                    <a:lnTo>
                      <a:pt x="42" y="61"/>
                    </a:lnTo>
                    <a:lnTo>
                      <a:pt x="18" y="52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4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25" name="Freeform 83"/>
              <p:cNvSpPr>
                <a:spLocks noChangeAspect="1"/>
              </p:cNvSpPr>
              <p:nvPr/>
            </p:nvSpPr>
            <p:spPr bwMode="auto">
              <a:xfrm>
                <a:off x="2610" y="8825"/>
                <a:ext cx="674" cy="514"/>
              </a:xfrm>
              <a:custGeom>
                <a:avLst/>
                <a:gdLst>
                  <a:gd name="T0" fmla="*/ 298 w 732"/>
                  <a:gd name="T1" fmla="*/ 87 h 689"/>
                  <a:gd name="T2" fmla="*/ 250 w 732"/>
                  <a:gd name="T3" fmla="*/ 99 h 689"/>
                  <a:gd name="T4" fmla="*/ 150 w 732"/>
                  <a:gd name="T5" fmla="*/ 110 h 689"/>
                  <a:gd name="T6" fmla="*/ 0 w 732"/>
                  <a:gd name="T7" fmla="*/ 115 h 689"/>
                  <a:gd name="T8" fmla="*/ 176 w 732"/>
                  <a:gd name="T9" fmla="*/ 134 h 689"/>
                  <a:gd name="T10" fmla="*/ 373 w 732"/>
                  <a:gd name="T11" fmla="*/ 124 h 689"/>
                  <a:gd name="T12" fmla="*/ 512 w 732"/>
                  <a:gd name="T13" fmla="*/ 97 h 689"/>
                  <a:gd name="T14" fmla="*/ 556 w 732"/>
                  <a:gd name="T15" fmla="*/ 93 h 689"/>
                  <a:gd name="T16" fmla="*/ 536 w 732"/>
                  <a:gd name="T17" fmla="*/ 114 h 689"/>
                  <a:gd name="T18" fmla="*/ 437 w 732"/>
                  <a:gd name="T19" fmla="*/ 145 h 689"/>
                  <a:gd name="T20" fmla="*/ 261 w 732"/>
                  <a:gd name="T21" fmla="*/ 169 h 689"/>
                  <a:gd name="T22" fmla="*/ 152 w 732"/>
                  <a:gd name="T23" fmla="*/ 194 h 689"/>
                  <a:gd name="T24" fmla="*/ 353 w 732"/>
                  <a:gd name="T25" fmla="*/ 191 h 689"/>
                  <a:gd name="T26" fmla="*/ 486 w 732"/>
                  <a:gd name="T27" fmla="*/ 169 h 689"/>
                  <a:gd name="T28" fmla="*/ 565 w 732"/>
                  <a:gd name="T29" fmla="*/ 152 h 689"/>
                  <a:gd name="T30" fmla="*/ 567 w 732"/>
                  <a:gd name="T31" fmla="*/ 165 h 689"/>
                  <a:gd name="T32" fmla="*/ 501 w 732"/>
                  <a:gd name="T33" fmla="*/ 195 h 689"/>
                  <a:gd name="T34" fmla="*/ 377 w 732"/>
                  <a:gd name="T35" fmla="*/ 224 h 689"/>
                  <a:gd name="T36" fmla="*/ 204 w 732"/>
                  <a:gd name="T37" fmla="*/ 244 h 689"/>
                  <a:gd name="T38" fmla="*/ 262 w 732"/>
                  <a:gd name="T39" fmla="*/ 257 h 689"/>
                  <a:gd name="T40" fmla="*/ 413 w 732"/>
                  <a:gd name="T41" fmla="*/ 252 h 689"/>
                  <a:gd name="T42" fmla="*/ 540 w 732"/>
                  <a:gd name="T43" fmla="*/ 227 h 689"/>
                  <a:gd name="T44" fmla="*/ 551 w 732"/>
                  <a:gd name="T45" fmla="*/ 237 h 689"/>
                  <a:gd name="T46" fmla="*/ 514 w 732"/>
                  <a:gd name="T47" fmla="*/ 261 h 689"/>
                  <a:gd name="T48" fmla="*/ 420 w 732"/>
                  <a:gd name="T49" fmla="*/ 286 h 689"/>
                  <a:gd name="T50" fmla="*/ 308 w 732"/>
                  <a:gd name="T51" fmla="*/ 298 h 689"/>
                  <a:gd name="T52" fmla="*/ 143 w 732"/>
                  <a:gd name="T53" fmla="*/ 300 h 689"/>
                  <a:gd name="T54" fmla="*/ 258 w 732"/>
                  <a:gd name="T55" fmla="*/ 318 h 689"/>
                  <a:gd name="T56" fmla="*/ 366 w 732"/>
                  <a:gd name="T57" fmla="*/ 319 h 689"/>
                  <a:gd name="T58" fmla="*/ 463 w 732"/>
                  <a:gd name="T59" fmla="*/ 309 h 689"/>
                  <a:gd name="T60" fmla="*/ 506 w 732"/>
                  <a:gd name="T61" fmla="*/ 311 h 689"/>
                  <a:gd name="T62" fmla="*/ 482 w 732"/>
                  <a:gd name="T63" fmla="*/ 329 h 689"/>
                  <a:gd name="T64" fmla="*/ 424 w 732"/>
                  <a:gd name="T65" fmla="*/ 342 h 689"/>
                  <a:gd name="T66" fmla="*/ 217 w 732"/>
                  <a:gd name="T67" fmla="*/ 357 h 689"/>
                  <a:gd name="T68" fmla="*/ 389 w 732"/>
                  <a:gd name="T69" fmla="*/ 365 h 689"/>
                  <a:gd name="T70" fmla="*/ 400 w 732"/>
                  <a:gd name="T71" fmla="*/ 378 h 689"/>
                  <a:gd name="T72" fmla="*/ 465 w 732"/>
                  <a:gd name="T73" fmla="*/ 365 h 689"/>
                  <a:gd name="T74" fmla="*/ 512 w 732"/>
                  <a:gd name="T75" fmla="*/ 342 h 689"/>
                  <a:gd name="T76" fmla="*/ 609 w 732"/>
                  <a:gd name="T77" fmla="*/ 249 h 689"/>
                  <a:gd name="T78" fmla="*/ 612 w 732"/>
                  <a:gd name="T79" fmla="*/ 231 h 689"/>
                  <a:gd name="T80" fmla="*/ 599 w 732"/>
                  <a:gd name="T81" fmla="*/ 212 h 689"/>
                  <a:gd name="T82" fmla="*/ 611 w 732"/>
                  <a:gd name="T83" fmla="*/ 195 h 689"/>
                  <a:gd name="T84" fmla="*/ 628 w 732"/>
                  <a:gd name="T85" fmla="*/ 177 h 689"/>
                  <a:gd name="T86" fmla="*/ 617 w 732"/>
                  <a:gd name="T87" fmla="*/ 158 h 689"/>
                  <a:gd name="T88" fmla="*/ 602 w 732"/>
                  <a:gd name="T89" fmla="*/ 140 h 689"/>
                  <a:gd name="T90" fmla="*/ 621 w 732"/>
                  <a:gd name="T91" fmla="*/ 122 h 689"/>
                  <a:gd name="T92" fmla="*/ 620 w 732"/>
                  <a:gd name="T93" fmla="*/ 99 h 689"/>
                  <a:gd name="T94" fmla="*/ 605 w 732"/>
                  <a:gd name="T95" fmla="*/ 81 h 689"/>
                  <a:gd name="T96" fmla="*/ 617 w 732"/>
                  <a:gd name="T97" fmla="*/ 63 h 689"/>
                  <a:gd name="T98" fmla="*/ 628 w 732"/>
                  <a:gd name="T99" fmla="*/ 44 h 689"/>
                  <a:gd name="T100" fmla="*/ 612 w 732"/>
                  <a:gd name="T101" fmla="*/ 27 h 689"/>
                  <a:gd name="T102" fmla="*/ 544 w 732"/>
                  <a:gd name="T103" fmla="*/ 27 h 689"/>
                  <a:gd name="T104" fmla="*/ 408 w 732"/>
                  <a:gd name="T105" fmla="*/ 58 h 689"/>
                  <a:gd name="T106" fmla="*/ 252 w 732"/>
                  <a:gd name="T107" fmla="*/ 74 h 68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32"/>
                  <a:gd name="T163" fmla="*/ 0 h 689"/>
                  <a:gd name="T164" fmla="*/ 732 w 732"/>
                  <a:gd name="T165" fmla="*/ 689 h 68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32" h="689">
                    <a:moveTo>
                      <a:pt x="294" y="135"/>
                    </a:moveTo>
                    <a:lnTo>
                      <a:pt x="186" y="143"/>
                    </a:lnTo>
                    <a:lnTo>
                      <a:pt x="348" y="158"/>
                    </a:lnTo>
                    <a:lnTo>
                      <a:pt x="338" y="166"/>
                    </a:lnTo>
                    <a:lnTo>
                      <a:pt x="318" y="173"/>
                    </a:lnTo>
                    <a:lnTo>
                      <a:pt x="292" y="181"/>
                    </a:lnTo>
                    <a:lnTo>
                      <a:pt x="258" y="190"/>
                    </a:lnTo>
                    <a:lnTo>
                      <a:pt x="222" y="196"/>
                    </a:lnTo>
                    <a:lnTo>
                      <a:pt x="175" y="200"/>
                    </a:lnTo>
                    <a:lnTo>
                      <a:pt x="120" y="206"/>
                    </a:lnTo>
                    <a:lnTo>
                      <a:pt x="61" y="209"/>
                    </a:lnTo>
                    <a:lnTo>
                      <a:pt x="0" y="209"/>
                    </a:lnTo>
                    <a:lnTo>
                      <a:pt x="95" y="232"/>
                    </a:lnTo>
                    <a:lnTo>
                      <a:pt x="154" y="244"/>
                    </a:lnTo>
                    <a:lnTo>
                      <a:pt x="205" y="244"/>
                    </a:lnTo>
                    <a:lnTo>
                      <a:pt x="267" y="244"/>
                    </a:lnTo>
                    <a:lnTo>
                      <a:pt x="359" y="236"/>
                    </a:lnTo>
                    <a:lnTo>
                      <a:pt x="435" y="225"/>
                    </a:lnTo>
                    <a:lnTo>
                      <a:pt x="499" y="209"/>
                    </a:lnTo>
                    <a:lnTo>
                      <a:pt x="567" y="188"/>
                    </a:lnTo>
                    <a:lnTo>
                      <a:pt x="597" y="177"/>
                    </a:lnTo>
                    <a:lnTo>
                      <a:pt x="625" y="168"/>
                    </a:lnTo>
                    <a:lnTo>
                      <a:pt x="640" y="164"/>
                    </a:lnTo>
                    <a:lnTo>
                      <a:pt x="648" y="169"/>
                    </a:lnTo>
                    <a:lnTo>
                      <a:pt x="648" y="181"/>
                    </a:lnTo>
                    <a:lnTo>
                      <a:pt x="642" y="194"/>
                    </a:lnTo>
                    <a:lnTo>
                      <a:pt x="625" y="208"/>
                    </a:lnTo>
                    <a:lnTo>
                      <a:pt x="597" y="226"/>
                    </a:lnTo>
                    <a:lnTo>
                      <a:pt x="557" y="244"/>
                    </a:lnTo>
                    <a:lnTo>
                      <a:pt x="510" y="263"/>
                    </a:lnTo>
                    <a:lnTo>
                      <a:pt x="448" y="282"/>
                    </a:lnTo>
                    <a:lnTo>
                      <a:pt x="376" y="297"/>
                    </a:lnTo>
                    <a:lnTo>
                      <a:pt x="304" y="308"/>
                    </a:lnTo>
                    <a:lnTo>
                      <a:pt x="228" y="320"/>
                    </a:lnTo>
                    <a:lnTo>
                      <a:pt x="95" y="333"/>
                    </a:lnTo>
                    <a:lnTo>
                      <a:pt x="177" y="352"/>
                    </a:lnTo>
                    <a:lnTo>
                      <a:pt x="243" y="360"/>
                    </a:lnTo>
                    <a:lnTo>
                      <a:pt x="326" y="358"/>
                    </a:lnTo>
                    <a:lnTo>
                      <a:pt x="411" y="347"/>
                    </a:lnTo>
                    <a:lnTo>
                      <a:pt x="474" y="333"/>
                    </a:lnTo>
                    <a:lnTo>
                      <a:pt x="525" y="320"/>
                    </a:lnTo>
                    <a:lnTo>
                      <a:pt x="567" y="308"/>
                    </a:lnTo>
                    <a:lnTo>
                      <a:pt x="610" y="293"/>
                    </a:lnTo>
                    <a:lnTo>
                      <a:pt x="644" y="280"/>
                    </a:lnTo>
                    <a:lnTo>
                      <a:pt x="659" y="276"/>
                    </a:lnTo>
                    <a:lnTo>
                      <a:pt x="668" y="276"/>
                    </a:lnTo>
                    <a:lnTo>
                      <a:pt x="667" y="287"/>
                    </a:lnTo>
                    <a:lnTo>
                      <a:pt x="661" y="299"/>
                    </a:lnTo>
                    <a:lnTo>
                      <a:pt x="648" y="314"/>
                    </a:lnTo>
                    <a:lnTo>
                      <a:pt x="617" y="335"/>
                    </a:lnTo>
                    <a:lnTo>
                      <a:pt x="584" y="354"/>
                    </a:lnTo>
                    <a:lnTo>
                      <a:pt x="546" y="371"/>
                    </a:lnTo>
                    <a:lnTo>
                      <a:pt x="496" y="390"/>
                    </a:lnTo>
                    <a:lnTo>
                      <a:pt x="439" y="407"/>
                    </a:lnTo>
                    <a:lnTo>
                      <a:pt x="352" y="426"/>
                    </a:lnTo>
                    <a:lnTo>
                      <a:pt x="294" y="438"/>
                    </a:lnTo>
                    <a:lnTo>
                      <a:pt x="237" y="444"/>
                    </a:lnTo>
                    <a:lnTo>
                      <a:pt x="154" y="449"/>
                    </a:lnTo>
                    <a:lnTo>
                      <a:pt x="239" y="461"/>
                    </a:lnTo>
                    <a:lnTo>
                      <a:pt x="305" y="466"/>
                    </a:lnTo>
                    <a:lnTo>
                      <a:pt x="360" y="468"/>
                    </a:lnTo>
                    <a:lnTo>
                      <a:pt x="423" y="466"/>
                    </a:lnTo>
                    <a:lnTo>
                      <a:pt x="482" y="458"/>
                    </a:lnTo>
                    <a:lnTo>
                      <a:pt x="530" y="447"/>
                    </a:lnTo>
                    <a:lnTo>
                      <a:pt x="568" y="434"/>
                    </a:lnTo>
                    <a:lnTo>
                      <a:pt x="629" y="413"/>
                    </a:lnTo>
                    <a:lnTo>
                      <a:pt x="637" y="413"/>
                    </a:lnTo>
                    <a:lnTo>
                      <a:pt x="644" y="417"/>
                    </a:lnTo>
                    <a:lnTo>
                      <a:pt x="642" y="430"/>
                    </a:lnTo>
                    <a:lnTo>
                      <a:pt x="634" y="444"/>
                    </a:lnTo>
                    <a:lnTo>
                      <a:pt x="620" y="458"/>
                    </a:lnTo>
                    <a:lnTo>
                      <a:pt x="599" y="474"/>
                    </a:lnTo>
                    <a:lnTo>
                      <a:pt x="563" y="493"/>
                    </a:lnTo>
                    <a:lnTo>
                      <a:pt x="525" y="510"/>
                    </a:lnTo>
                    <a:lnTo>
                      <a:pt x="489" y="521"/>
                    </a:lnTo>
                    <a:lnTo>
                      <a:pt x="448" y="531"/>
                    </a:lnTo>
                    <a:lnTo>
                      <a:pt x="410" y="537"/>
                    </a:lnTo>
                    <a:lnTo>
                      <a:pt x="360" y="542"/>
                    </a:lnTo>
                    <a:lnTo>
                      <a:pt x="305" y="545"/>
                    </a:lnTo>
                    <a:lnTo>
                      <a:pt x="250" y="546"/>
                    </a:lnTo>
                    <a:lnTo>
                      <a:pt x="166" y="546"/>
                    </a:lnTo>
                    <a:lnTo>
                      <a:pt x="211" y="562"/>
                    </a:lnTo>
                    <a:lnTo>
                      <a:pt x="253" y="573"/>
                    </a:lnTo>
                    <a:lnTo>
                      <a:pt x="301" y="579"/>
                    </a:lnTo>
                    <a:lnTo>
                      <a:pt x="342" y="580"/>
                    </a:lnTo>
                    <a:lnTo>
                      <a:pt x="384" y="583"/>
                    </a:lnTo>
                    <a:lnTo>
                      <a:pt x="427" y="580"/>
                    </a:lnTo>
                    <a:lnTo>
                      <a:pt x="462" y="579"/>
                    </a:lnTo>
                    <a:lnTo>
                      <a:pt x="495" y="573"/>
                    </a:lnTo>
                    <a:lnTo>
                      <a:pt x="540" y="562"/>
                    </a:lnTo>
                    <a:lnTo>
                      <a:pt x="574" y="554"/>
                    </a:lnTo>
                    <a:lnTo>
                      <a:pt x="587" y="555"/>
                    </a:lnTo>
                    <a:lnTo>
                      <a:pt x="589" y="565"/>
                    </a:lnTo>
                    <a:lnTo>
                      <a:pt x="585" y="575"/>
                    </a:lnTo>
                    <a:lnTo>
                      <a:pt x="576" y="586"/>
                    </a:lnTo>
                    <a:lnTo>
                      <a:pt x="561" y="597"/>
                    </a:lnTo>
                    <a:lnTo>
                      <a:pt x="544" y="605"/>
                    </a:lnTo>
                    <a:lnTo>
                      <a:pt x="525" y="614"/>
                    </a:lnTo>
                    <a:lnTo>
                      <a:pt x="495" y="622"/>
                    </a:lnTo>
                    <a:lnTo>
                      <a:pt x="432" y="631"/>
                    </a:lnTo>
                    <a:lnTo>
                      <a:pt x="372" y="639"/>
                    </a:lnTo>
                    <a:lnTo>
                      <a:pt x="253" y="649"/>
                    </a:lnTo>
                    <a:lnTo>
                      <a:pt x="407" y="656"/>
                    </a:lnTo>
                    <a:lnTo>
                      <a:pt x="439" y="656"/>
                    </a:lnTo>
                    <a:lnTo>
                      <a:pt x="453" y="663"/>
                    </a:lnTo>
                    <a:lnTo>
                      <a:pt x="461" y="670"/>
                    </a:lnTo>
                    <a:lnTo>
                      <a:pt x="458" y="681"/>
                    </a:lnTo>
                    <a:lnTo>
                      <a:pt x="466" y="687"/>
                    </a:lnTo>
                    <a:lnTo>
                      <a:pt x="486" y="689"/>
                    </a:lnTo>
                    <a:lnTo>
                      <a:pt x="516" y="677"/>
                    </a:lnTo>
                    <a:lnTo>
                      <a:pt x="542" y="664"/>
                    </a:lnTo>
                    <a:lnTo>
                      <a:pt x="563" y="651"/>
                    </a:lnTo>
                    <a:lnTo>
                      <a:pt x="580" y="639"/>
                    </a:lnTo>
                    <a:lnTo>
                      <a:pt x="597" y="621"/>
                    </a:lnTo>
                    <a:lnTo>
                      <a:pt x="651" y="548"/>
                    </a:lnTo>
                    <a:lnTo>
                      <a:pt x="693" y="485"/>
                    </a:lnTo>
                    <a:lnTo>
                      <a:pt x="709" y="453"/>
                    </a:lnTo>
                    <a:lnTo>
                      <a:pt x="713" y="440"/>
                    </a:lnTo>
                    <a:lnTo>
                      <a:pt x="714" y="430"/>
                    </a:lnTo>
                    <a:lnTo>
                      <a:pt x="714" y="419"/>
                    </a:lnTo>
                    <a:lnTo>
                      <a:pt x="706" y="406"/>
                    </a:lnTo>
                    <a:lnTo>
                      <a:pt x="701" y="398"/>
                    </a:lnTo>
                    <a:lnTo>
                      <a:pt x="698" y="386"/>
                    </a:lnTo>
                    <a:lnTo>
                      <a:pt x="701" y="373"/>
                    </a:lnTo>
                    <a:lnTo>
                      <a:pt x="706" y="364"/>
                    </a:lnTo>
                    <a:lnTo>
                      <a:pt x="713" y="354"/>
                    </a:lnTo>
                    <a:lnTo>
                      <a:pt x="719" y="344"/>
                    </a:lnTo>
                    <a:lnTo>
                      <a:pt x="727" y="333"/>
                    </a:lnTo>
                    <a:lnTo>
                      <a:pt x="732" y="322"/>
                    </a:lnTo>
                    <a:lnTo>
                      <a:pt x="731" y="308"/>
                    </a:lnTo>
                    <a:lnTo>
                      <a:pt x="726" y="297"/>
                    </a:lnTo>
                    <a:lnTo>
                      <a:pt x="719" y="287"/>
                    </a:lnTo>
                    <a:lnTo>
                      <a:pt x="713" y="278"/>
                    </a:lnTo>
                    <a:lnTo>
                      <a:pt x="705" y="267"/>
                    </a:lnTo>
                    <a:lnTo>
                      <a:pt x="702" y="255"/>
                    </a:lnTo>
                    <a:lnTo>
                      <a:pt x="705" y="246"/>
                    </a:lnTo>
                    <a:lnTo>
                      <a:pt x="714" y="232"/>
                    </a:lnTo>
                    <a:lnTo>
                      <a:pt x="723" y="221"/>
                    </a:lnTo>
                    <a:lnTo>
                      <a:pt x="727" y="209"/>
                    </a:lnTo>
                    <a:lnTo>
                      <a:pt x="727" y="194"/>
                    </a:lnTo>
                    <a:lnTo>
                      <a:pt x="722" y="179"/>
                    </a:lnTo>
                    <a:lnTo>
                      <a:pt x="713" y="168"/>
                    </a:lnTo>
                    <a:lnTo>
                      <a:pt x="709" y="160"/>
                    </a:lnTo>
                    <a:lnTo>
                      <a:pt x="705" y="147"/>
                    </a:lnTo>
                    <a:lnTo>
                      <a:pt x="706" y="133"/>
                    </a:lnTo>
                    <a:lnTo>
                      <a:pt x="714" y="122"/>
                    </a:lnTo>
                    <a:lnTo>
                      <a:pt x="719" y="114"/>
                    </a:lnTo>
                    <a:lnTo>
                      <a:pt x="727" y="105"/>
                    </a:lnTo>
                    <a:lnTo>
                      <a:pt x="731" y="93"/>
                    </a:lnTo>
                    <a:lnTo>
                      <a:pt x="732" y="80"/>
                    </a:lnTo>
                    <a:lnTo>
                      <a:pt x="730" y="72"/>
                    </a:lnTo>
                    <a:lnTo>
                      <a:pt x="722" y="59"/>
                    </a:lnTo>
                    <a:lnTo>
                      <a:pt x="714" y="48"/>
                    </a:lnTo>
                    <a:lnTo>
                      <a:pt x="709" y="34"/>
                    </a:lnTo>
                    <a:lnTo>
                      <a:pt x="709" y="0"/>
                    </a:lnTo>
                    <a:lnTo>
                      <a:pt x="634" y="50"/>
                    </a:lnTo>
                    <a:lnTo>
                      <a:pt x="589" y="69"/>
                    </a:lnTo>
                    <a:lnTo>
                      <a:pt x="536" y="86"/>
                    </a:lnTo>
                    <a:lnTo>
                      <a:pt x="475" y="105"/>
                    </a:lnTo>
                    <a:lnTo>
                      <a:pt x="420" y="116"/>
                    </a:lnTo>
                    <a:lnTo>
                      <a:pt x="365" y="126"/>
                    </a:lnTo>
                    <a:lnTo>
                      <a:pt x="294" y="135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grpSp>
            <p:nvGrpSpPr>
              <p:cNvPr id="26" name="Group 84"/>
              <p:cNvGrpSpPr>
                <a:grpSpLocks noChangeAspect="1"/>
              </p:cNvGrpSpPr>
              <p:nvPr/>
            </p:nvGrpSpPr>
            <p:grpSpPr bwMode="auto">
              <a:xfrm>
                <a:off x="3013" y="8956"/>
                <a:ext cx="203" cy="323"/>
                <a:chOff x="6929" y="4535"/>
                <a:chExt cx="218" cy="436"/>
              </a:xfrm>
            </p:grpSpPr>
            <p:sp>
              <p:nvSpPr>
                <p:cNvPr id="41" name="Freeform 85"/>
                <p:cNvSpPr>
                  <a:spLocks noChangeAspect="1"/>
                </p:cNvSpPr>
                <p:nvPr/>
              </p:nvSpPr>
              <p:spPr bwMode="auto">
                <a:xfrm>
                  <a:off x="6971" y="4655"/>
                  <a:ext cx="181" cy="60"/>
                </a:xfrm>
                <a:custGeom>
                  <a:avLst/>
                  <a:gdLst>
                    <a:gd name="T0" fmla="*/ 167 w 167"/>
                    <a:gd name="T1" fmla="*/ 13 h 70"/>
                    <a:gd name="T2" fmla="*/ 151 w 167"/>
                    <a:gd name="T3" fmla="*/ 0 h 70"/>
                    <a:gd name="T4" fmla="*/ 100 w 167"/>
                    <a:gd name="T5" fmla="*/ 26 h 70"/>
                    <a:gd name="T6" fmla="*/ 49 w 167"/>
                    <a:gd name="T7" fmla="*/ 45 h 70"/>
                    <a:gd name="T8" fmla="*/ 0 w 167"/>
                    <a:gd name="T9" fmla="*/ 59 h 70"/>
                    <a:gd name="T10" fmla="*/ 9 w 167"/>
                    <a:gd name="T11" fmla="*/ 70 h 70"/>
                    <a:gd name="T12" fmla="*/ 43 w 167"/>
                    <a:gd name="T13" fmla="*/ 70 h 70"/>
                    <a:gd name="T14" fmla="*/ 89 w 167"/>
                    <a:gd name="T15" fmla="*/ 60 h 70"/>
                    <a:gd name="T16" fmla="*/ 130 w 167"/>
                    <a:gd name="T17" fmla="*/ 40 h 70"/>
                    <a:gd name="T18" fmla="*/ 167 w 167"/>
                    <a:gd name="T19" fmla="*/ 13 h 7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67"/>
                    <a:gd name="T31" fmla="*/ 0 h 70"/>
                    <a:gd name="T32" fmla="*/ 167 w 167"/>
                    <a:gd name="T33" fmla="*/ 70 h 7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67" h="70">
                      <a:moveTo>
                        <a:pt x="167" y="13"/>
                      </a:moveTo>
                      <a:lnTo>
                        <a:pt x="151" y="0"/>
                      </a:lnTo>
                      <a:lnTo>
                        <a:pt x="100" y="26"/>
                      </a:lnTo>
                      <a:lnTo>
                        <a:pt x="49" y="45"/>
                      </a:lnTo>
                      <a:lnTo>
                        <a:pt x="0" y="59"/>
                      </a:lnTo>
                      <a:lnTo>
                        <a:pt x="9" y="70"/>
                      </a:lnTo>
                      <a:lnTo>
                        <a:pt x="43" y="70"/>
                      </a:lnTo>
                      <a:lnTo>
                        <a:pt x="89" y="60"/>
                      </a:lnTo>
                      <a:lnTo>
                        <a:pt x="130" y="40"/>
                      </a:lnTo>
                      <a:lnTo>
                        <a:pt x="167" y="13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  <p:sp>
              <p:nvSpPr>
                <p:cNvPr id="42" name="Freeform 86"/>
                <p:cNvSpPr>
                  <a:spLocks noChangeAspect="1"/>
                </p:cNvSpPr>
                <p:nvPr/>
              </p:nvSpPr>
              <p:spPr bwMode="auto">
                <a:xfrm>
                  <a:off x="6993" y="4774"/>
                  <a:ext cx="158" cy="60"/>
                </a:xfrm>
                <a:custGeom>
                  <a:avLst/>
                  <a:gdLst>
                    <a:gd name="T0" fmla="*/ 146 w 146"/>
                    <a:gd name="T1" fmla="*/ 15 h 78"/>
                    <a:gd name="T2" fmla="*/ 138 w 146"/>
                    <a:gd name="T3" fmla="*/ 0 h 78"/>
                    <a:gd name="T4" fmla="*/ 89 w 146"/>
                    <a:gd name="T5" fmla="*/ 34 h 78"/>
                    <a:gd name="T6" fmla="*/ 50 w 146"/>
                    <a:gd name="T7" fmla="*/ 51 h 78"/>
                    <a:gd name="T8" fmla="*/ 0 w 146"/>
                    <a:gd name="T9" fmla="*/ 66 h 78"/>
                    <a:gd name="T10" fmla="*/ 10 w 146"/>
                    <a:gd name="T11" fmla="*/ 78 h 78"/>
                    <a:gd name="T12" fmla="*/ 42 w 146"/>
                    <a:gd name="T13" fmla="*/ 78 h 78"/>
                    <a:gd name="T14" fmla="*/ 74 w 146"/>
                    <a:gd name="T15" fmla="*/ 69 h 78"/>
                    <a:gd name="T16" fmla="*/ 112 w 146"/>
                    <a:gd name="T17" fmla="*/ 45 h 78"/>
                    <a:gd name="T18" fmla="*/ 146 w 146"/>
                    <a:gd name="T19" fmla="*/ 15 h 7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6"/>
                    <a:gd name="T31" fmla="*/ 0 h 78"/>
                    <a:gd name="T32" fmla="*/ 146 w 146"/>
                    <a:gd name="T33" fmla="*/ 78 h 7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6" h="78">
                      <a:moveTo>
                        <a:pt x="146" y="15"/>
                      </a:moveTo>
                      <a:lnTo>
                        <a:pt x="138" y="0"/>
                      </a:lnTo>
                      <a:lnTo>
                        <a:pt x="89" y="34"/>
                      </a:lnTo>
                      <a:lnTo>
                        <a:pt x="50" y="51"/>
                      </a:lnTo>
                      <a:lnTo>
                        <a:pt x="0" y="66"/>
                      </a:lnTo>
                      <a:lnTo>
                        <a:pt x="10" y="78"/>
                      </a:lnTo>
                      <a:lnTo>
                        <a:pt x="42" y="78"/>
                      </a:lnTo>
                      <a:lnTo>
                        <a:pt x="74" y="69"/>
                      </a:lnTo>
                      <a:lnTo>
                        <a:pt x="112" y="45"/>
                      </a:lnTo>
                      <a:lnTo>
                        <a:pt x="146" y="15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  <p:sp>
              <p:nvSpPr>
                <p:cNvPr id="43" name="Freeform 87"/>
                <p:cNvSpPr>
                  <a:spLocks noChangeAspect="1"/>
                </p:cNvSpPr>
                <p:nvPr/>
              </p:nvSpPr>
              <p:spPr bwMode="auto">
                <a:xfrm>
                  <a:off x="6993" y="4893"/>
                  <a:ext cx="158" cy="79"/>
                </a:xfrm>
                <a:custGeom>
                  <a:avLst/>
                  <a:gdLst>
                    <a:gd name="T0" fmla="*/ 149 w 149"/>
                    <a:gd name="T1" fmla="*/ 11 h 77"/>
                    <a:gd name="T2" fmla="*/ 138 w 149"/>
                    <a:gd name="T3" fmla="*/ 0 h 77"/>
                    <a:gd name="T4" fmla="*/ 93 w 149"/>
                    <a:gd name="T5" fmla="*/ 31 h 77"/>
                    <a:gd name="T6" fmla="*/ 49 w 149"/>
                    <a:gd name="T7" fmla="*/ 49 h 77"/>
                    <a:gd name="T8" fmla="*/ 0 w 149"/>
                    <a:gd name="T9" fmla="*/ 63 h 77"/>
                    <a:gd name="T10" fmla="*/ 9 w 149"/>
                    <a:gd name="T11" fmla="*/ 77 h 77"/>
                    <a:gd name="T12" fmla="*/ 42 w 149"/>
                    <a:gd name="T13" fmla="*/ 74 h 77"/>
                    <a:gd name="T14" fmla="*/ 81 w 149"/>
                    <a:gd name="T15" fmla="*/ 65 h 77"/>
                    <a:gd name="T16" fmla="*/ 121 w 149"/>
                    <a:gd name="T17" fmla="*/ 40 h 77"/>
                    <a:gd name="T18" fmla="*/ 149 w 149"/>
                    <a:gd name="T19" fmla="*/ 11 h 7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9"/>
                    <a:gd name="T31" fmla="*/ 0 h 77"/>
                    <a:gd name="T32" fmla="*/ 149 w 149"/>
                    <a:gd name="T33" fmla="*/ 77 h 7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9" h="77">
                      <a:moveTo>
                        <a:pt x="149" y="11"/>
                      </a:moveTo>
                      <a:lnTo>
                        <a:pt x="138" y="0"/>
                      </a:lnTo>
                      <a:lnTo>
                        <a:pt x="93" y="31"/>
                      </a:lnTo>
                      <a:lnTo>
                        <a:pt x="49" y="49"/>
                      </a:lnTo>
                      <a:lnTo>
                        <a:pt x="0" y="63"/>
                      </a:lnTo>
                      <a:lnTo>
                        <a:pt x="9" y="77"/>
                      </a:lnTo>
                      <a:lnTo>
                        <a:pt x="42" y="74"/>
                      </a:lnTo>
                      <a:lnTo>
                        <a:pt x="81" y="65"/>
                      </a:lnTo>
                      <a:lnTo>
                        <a:pt x="121" y="40"/>
                      </a:lnTo>
                      <a:lnTo>
                        <a:pt x="149" y="1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  <p:sp>
              <p:nvSpPr>
                <p:cNvPr id="44" name="Freeform 88"/>
                <p:cNvSpPr>
                  <a:spLocks noChangeAspect="1"/>
                </p:cNvSpPr>
                <p:nvPr/>
              </p:nvSpPr>
              <p:spPr bwMode="auto">
                <a:xfrm>
                  <a:off x="6926" y="4536"/>
                  <a:ext cx="181" cy="60"/>
                </a:xfrm>
                <a:custGeom>
                  <a:avLst/>
                  <a:gdLst>
                    <a:gd name="T0" fmla="*/ 171 w 171"/>
                    <a:gd name="T1" fmla="*/ 13 h 68"/>
                    <a:gd name="T2" fmla="*/ 154 w 171"/>
                    <a:gd name="T3" fmla="*/ 0 h 68"/>
                    <a:gd name="T4" fmla="*/ 97 w 171"/>
                    <a:gd name="T5" fmla="*/ 26 h 68"/>
                    <a:gd name="T6" fmla="*/ 50 w 171"/>
                    <a:gd name="T7" fmla="*/ 41 h 68"/>
                    <a:gd name="T8" fmla="*/ 0 w 171"/>
                    <a:gd name="T9" fmla="*/ 55 h 68"/>
                    <a:gd name="T10" fmla="*/ 11 w 171"/>
                    <a:gd name="T11" fmla="*/ 68 h 68"/>
                    <a:gd name="T12" fmla="*/ 42 w 171"/>
                    <a:gd name="T13" fmla="*/ 66 h 68"/>
                    <a:gd name="T14" fmla="*/ 82 w 171"/>
                    <a:gd name="T15" fmla="*/ 57 h 68"/>
                    <a:gd name="T16" fmla="*/ 127 w 171"/>
                    <a:gd name="T17" fmla="*/ 40 h 68"/>
                    <a:gd name="T18" fmla="*/ 171 w 171"/>
                    <a:gd name="T19" fmla="*/ 13 h 6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1"/>
                    <a:gd name="T31" fmla="*/ 0 h 68"/>
                    <a:gd name="T32" fmla="*/ 171 w 171"/>
                    <a:gd name="T33" fmla="*/ 68 h 6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1" h="68">
                      <a:moveTo>
                        <a:pt x="171" y="13"/>
                      </a:moveTo>
                      <a:lnTo>
                        <a:pt x="154" y="0"/>
                      </a:lnTo>
                      <a:lnTo>
                        <a:pt x="97" y="26"/>
                      </a:lnTo>
                      <a:lnTo>
                        <a:pt x="50" y="41"/>
                      </a:lnTo>
                      <a:lnTo>
                        <a:pt x="0" y="55"/>
                      </a:lnTo>
                      <a:lnTo>
                        <a:pt x="11" y="68"/>
                      </a:lnTo>
                      <a:lnTo>
                        <a:pt x="42" y="66"/>
                      </a:lnTo>
                      <a:lnTo>
                        <a:pt x="82" y="57"/>
                      </a:lnTo>
                      <a:lnTo>
                        <a:pt x="127" y="40"/>
                      </a:lnTo>
                      <a:lnTo>
                        <a:pt x="171" y="13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</p:grpSp>
          <p:sp>
            <p:nvSpPr>
              <p:cNvPr id="27" name="Freeform 89"/>
              <p:cNvSpPr>
                <a:spLocks noChangeAspect="1"/>
              </p:cNvSpPr>
              <p:nvPr/>
            </p:nvSpPr>
            <p:spPr bwMode="auto">
              <a:xfrm>
                <a:off x="1936" y="6723"/>
                <a:ext cx="1874" cy="2160"/>
              </a:xfrm>
              <a:custGeom>
                <a:avLst/>
                <a:gdLst>
                  <a:gd name="T0" fmla="*/ 1245 w 2019"/>
                  <a:gd name="T1" fmla="*/ 1544 h 2908"/>
                  <a:gd name="T2" fmla="*/ 1260 w 2019"/>
                  <a:gd name="T3" fmla="*/ 1532 h 2908"/>
                  <a:gd name="T4" fmla="*/ 1267 w 2019"/>
                  <a:gd name="T5" fmla="*/ 1521 h 2908"/>
                  <a:gd name="T6" fmla="*/ 1278 w 2019"/>
                  <a:gd name="T7" fmla="*/ 1484 h 2908"/>
                  <a:gd name="T8" fmla="*/ 1347 w 2019"/>
                  <a:gd name="T9" fmla="*/ 1226 h 2908"/>
                  <a:gd name="T10" fmla="*/ 1395 w 2019"/>
                  <a:gd name="T11" fmla="*/ 1134 h 2908"/>
                  <a:gd name="T12" fmla="*/ 1441 w 2019"/>
                  <a:gd name="T13" fmla="*/ 1069 h 2908"/>
                  <a:gd name="T14" fmla="*/ 1528 w 2019"/>
                  <a:gd name="T15" fmla="*/ 972 h 2908"/>
                  <a:gd name="T16" fmla="*/ 1619 w 2019"/>
                  <a:gd name="T17" fmla="*/ 875 h 2908"/>
                  <a:gd name="T18" fmla="*/ 1682 w 2019"/>
                  <a:gd name="T19" fmla="*/ 786 h 2908"/>
                  <a:gd name="T20" fmla="*/ 1719 w 2019"/>
                  <a:gd name="T21" fmla="*/ 697 h 2908"/>
                  <a:gd name="T22" fmla="*/ 1739 w 2019"/>
                  <a:gd name="T23" fmla="*/ 584 h 2908"/>
                  <a:gd name="T24" fmla="*/ 1725 w 2019"/>
                  <a:gd name="T25" fmla="*/ 481 h 2908"/>
                  <a:gd name="T26" fmla="*/ 1688 w 2019"/>
                  <a:gd name="T27" fmla="*/ 382 h 2908"/>
                  <a:gd name="T28" fmla="*/ 1626 w 2019"/>
                  <a:gd name="T29" fmla="*/ 291 h 2908"/>
                  <a:gd name="T30" fmla="*/ 1520 w 2019"/>
                  <a:gd name="T31" fmla="*/ 195 h 2908"/>
                  <a:gd name="T32" fmla="*/ 1410 w 2019"/>
                  <a:gd name="T33" fmla="*/ 128 h 2908"/>
                  <a:gd name="T34" fmla="*/ 1267 w 2019"/>
                  <a:gd name="T35" fmla="*/ 66 h 2908"/>
                  <a:gd name="T36" fmla="*/ 1100 w 2019"/>
                  <a:gd name="T37" fmla="*/ 22 h 2908"/>
                  <a:gd name="T38" fmla="*/ 961 w 2019"/>
                  <a:gd name="T39" fmla="*/ 3 h 2908"/>
                  <a:gd name="T40" fmla="*/ 807 w 2019"/>
                  <a:gd name="T41" fmla="*/ 0 h 2908"/>
                  <a:gd name="T42" fmla="*/ 674 w 2019"/>
                  <a:gd name="T43" fmla="*/ 16 h 2908"/>
                  <a:gd name="T44" fmla="*/ 543 w 2019"/>
                  <a:gd name="T45" fmla="*/ 43 h 2908"/>
                  <a:gd name="T46" fmla="*/ 432 w 2019"/>
                  <a:gd name="T47" fmla="*/ 80 h 2908"/>
                  <a:gd name="T48" fmla="*/ 315 w 2019"/>
                  <a:gd name="T49" fmla="*/ 134 h 2908"/>
                  <a:gd name="T50" fmla="*/ 209 w 2019"/>
                  <a:gd name="T51" fmla="*/ 198 h 2908"/>
                  <a:gd name="T52" fmla="*/ 121 w 2019"/>
                  <a:gd name="T53" fmla="*/ 272 h 2908"/>
                  <a:gd name="T54" fmla="*/ 45 w 2019"/>
                  <a:gd name="T55" fmla="*/ 377 h 2908"/>
                  <a:gd name="T56" fmla="*/ 6 w 2019"/>
                  <a:gd name="T57" fmla="*/ 484 h 2908"/>
                  <a:gd name="T58" fmla="*/ 0 w 2019"/>
                  <a:gd name="T59" fmla="*/ 579 h 2908"/>
                  <a:gd name="T60" fmla="*/ 12 w 2019"/>
                  <a:gd name="T61" fmla="*/ 682 h 2908"/>
                  <a:gd name="T62" fmla="*/ 54 w 2019"/>
                  <a:gd name="T63" fmla="*/ 785 h 2908"/>
                  <a:gd name="T64" fmla="*/ 124 w 2019"/>
                  <a:gd name="T65" fmla="*/ 881 h 2908"/>
                  <a:gd name="T66" fmla="*/ 206 w 2019"/>
                  <a:gd name="T67" fmla="*/ 974 h 2908"/>
                  <a:gd name="T68" fmla="*/ 318 w 2019"/>
                  <a:gd name="T69" fmla="*/ 1104 h 2908"/>
                  <a:gd name="T70" fmla="*/ 369 w 2019"/>
                  <a:gd name="T71" fmla="*/ 1176 h 2908"/>
                  <a:gd name="T72" fmla="*/ 404 w 2019"/>
                  <a:gd name="T73" fmla="*/ 1261 h 2908"/>
                  <a:gd name="T74" fmla="*/ 432 w 2019"/>
                  <a:gd name="T75" fmla="*/ 1379 h 2908"/>
                  <a:gd name="T76" fmla="*/ 453 w 2019"/>
                  <a:gd name="T77" fmla="*/ 1482 h 2908"/>
                  <a:gd name="T78" fmla="*/ 468 w 2019"/>
                  <a:gd name="T79" fmla="*/ 1522 h 2908"/>
                  <a:gd name="T80" fmla="*/ 475 w 2019"/>
                  <a:gd name="T81" fmla="*/ 1532 h 2908"/>
                  <a:gd name="T82" fmla="*/ 497 w 2019"/>
                  <a:gd name="T83" fmla="*/ 1547 h 2908"/>
                  <a:gd name="T84" fmla="*/ 547 w 2019"/>
                  <a:gd name="T85" fmla="*/ 1567 h 2908"/>
                  <a:gd name="T86" fmla="*/ 606 w 2019"/>
                  <a:gd name="T87" fmla="*/ 1579 h 2908"/>
                  <a:gd name="T88" fmla="*/ 670 w 2019"/>
                  <a:gd name="T89" fmla="*/ 1590 h 2908"/>
                  <a:gd name="T90" fmla="*/ 738 w 2019"/>
                  <a:gd name="T91" fmla="*/ 1595 h 2908"/>
                  <a:gd name="T92" fmla="*/ 805 w 2019"/>
                  <a:gd name="T93" fmla="*/ 1599 h 2908"/>
                  <a:gd name="T94" fmla="*/ 867 w 2019"/>
                  <a:gd name="T95" fmla="*/ 1600 h 2908"/>
                  <a:gd name="T96" fmla="*/ 936 w 2019"/>
                  <a:gd name="T97" fmla="*/ 1599 h 2908"/>
                  <a:gd name="T98" fmla="*/ 1004 w 2019"/>
                  <a:gd name="T99" fmla="*/ 1595 h 2908"/>
                  <a:gd name="T100" fmla="*/ 1069 w 2019"/>
                  <a:gd name="T101" fmla="*/ 1588 h 2908"/>
                  <a:gd name="T102" fmla="*/ 1128 w 2019"/>
                  <a:gd name="T103" fmla="*/ 1580 h 2908"/>
                  <a:gd name="T104" fmla="*/ 1184 w 2019"/>
                  <a:gd name="T105" fmla="*/ 1567 h 290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019"/>
                  <a:gd name="T160" fmla="*/ 0 h 2908"/>
                  <a:gd name="T161" fmla="*/ 2019 w 2019"/>
                  <a:gd name="T162" fmla="*/ 2908 h 290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019" h="2908">
                    <a:moveTo>
                      <a:pt x="1415" y="2830"/>
                    </a:moveTo>
                    <a:lnTo>
                      <a:pt x="1432" y="2818"/>
                    </a:lnTo>
                    <a:lnTo>
                      <a:pt x="1445" y="2807"/>
                    </a:lnTo>
                    <a:lnTo>
                      <a:pt x="1453" y="2799"/>
                    </a:lnTo>
                    <a:lnTo>
                      <a:pt x="1458" y="2790"/>
                    </a:lnTo>
                    <a:lnTo>
                      <a:pt x="1463" y="2784"/>
                    </a:lnTo>
                    <a:lnTo>
                      <a:pt x="1466" y="2778"/>
                    </a:lnTo>
                    <a:lnTo>
                      <a:pt x="1470" y="2773"/>
                    </a:lnTo>
                    <a:lnTo>
                      <a:pt x="1471" y="2765"/>
                    </a:lnTo>
                    <a:lnTo>
                      <a:pt x="1474" y="2756"/>
                    </a:lnTo>
                    <a:lnTo>
                      <a:pt x="1475" y="2744"/>
                    </a:lnTo>
                    <a:lnTo>
                      <a:pt x="1484" y="2698"/>
                    </a:lnTo>
                    <a:lnTo>
                      <a:pt x="1543" y="2322"/>
                    </a:lnTo>
                    <a:lnTo>
                      <a:pt x="1554" y="2268"/>
                    </a:lnTo>
                    <a:lnTo>
                      <a:pt x="1563" y="2229"/>
                    </a:lnTo>
                    <a:lnTo>
                      <a:pt x="1577" y="2175"/>
                    </a:lnTo>
                    <a:lnTo>
                      <a:pt x="1598" y="2115"/>
                    </a:lnTo>
                    <a:lnTo>
                      <a:pt x="1619" y="2062"/>
                    </a:lnTo>
                    <a:lnTo>
                      <a:pt x="1638" y="2018"/>
                    </a:lnTo>
                    <a:lnTo>
                      <a:pt x="1655" y="1980"/>
                    </a:lnTo>
                    <a:lnTo>
                      <a:pt x="1672" y="1943"/>
                    </a:lnTo>
                    <a:lnTo>
                      <a:pt x="1706" y="1880"/>
                    </a:lnTo>
                    <a:lnTo>
                      <a:pt x="1740" y="1821"/>
                    </a:lnTo>
                    <a:lnTo>
                      <a:pt x="1773" y="1766"/>
                    </a:lnTo>
                    <a:lnTo>
                      <a:pt x="1799" y="1724"/>
                    </a:lnTo>
                    <a:lnTo>
                      <a:pt x="1846" y="1645"/>
                    </a:lnTo>
                    <a:lnTo>
                      <a:pt x="1879" y="1590"/>
                    </a:lnTo>
                    <a:lnTo>
                      <a:pt x="1905" y="1544"/>
                    </a:lnTo>
                    <a:lnTo>
                      <a:pt x="1927" y="1492"/>
                    </a:lnTo>
                    <a:lnTo>
                      <a:pt x="1952" y="1429"/>
                    </a:lnTo>
                    <a:lnTo>
                      <a:pt x="1969" y="1374"/>
                    </a:lnTo>
                    <a:lnTo>
                      <a:pt x="1985" y="1316"/>
                    </a:lnTo>
                    <a:lnTo>
                      <a:pt x="1995" y="1267"/>
                    </a:lnTo>
                    <a:lnTo>
                      <a:pt x="2007" y="1212"/>
                    </a:lnTo>
                    <a:lnTo>
                      <a:pt x="2015" y="1142"/>
                    </a:lnTo>
                    <a:lnTo>
                      <a:pt x="2019" y="1062"/>
                    </a:lnTo>
                    <a:lnTo>
                      <a:pt x="2019" y="987"/>
                    </a:lnTo>
                    <a:lnTo>
                      <a:pt x="2012" y="928"/>
                    </a:lnTo>
                    <a:lnTo>
                      <a:pt x="2003" y="873"/>
                    </a:lnTo>
                    <a:lnTo>
                      <a:pt x="1994" y="824"/>
                    </a:lnTo>
                    <a:lnTo>
                      <a:pt x="1978" y="759"/>
                    </a:lnTo>
                    <a:lnTo>
                      <a:pt x="1960" y="694"/>
                    </a:lnTo>
                    <a:lnTo>
                      <a:pt x="1940" y="634"/>
                    </a:lnTo>
                    <a:lnTo>
                      <a:pt x="1917" y="578"/>
                    </a:lnTo>
                    <a:lnTo>
                      <a:pt x="1888" y="529"/>
                    </a:lnTo>
                    <a:lnTo>
                      <a:pt x="1850" y="466"/>
                    </a:lnTo>
                    <a:lnTo>
                      <a:pt x="1807" y="403"/>
                    </a:lnTo>
                    <a:lnTo>
                      <a:pt x="1765" y="354"/>
                    </a:lnTo>
                    <a:lnTo>
                      <a:pt x="1727" y="312"/>
                    </a:lnTo>
                    <a:lnTo>
                      <a:pt x="1683" y="272"/>
                    </a:lnTo>
                    <a:lnTo>
                      <a:pt x="1636" y="232"/>
                    </a:lnTo>
                    <a:lnTo>
                      <a:pt x="1590" y="196"/>
                    </a:lnTo>
                    <a:lnTo>
                      <a:pt x="1535" y="159"/>
                    </a:lnTo>
                    <a:lnTo>
                      <a:pt x="1471" y="120"/>
                    </a:lnTo>
                    <a:lnTo>
                      <a:pt x="1411" y="90"/>
                    </a:lnTo>
                    <a:lnTo>
                      <a:pt x="1341" y="61"/>
                    </a:lnTo>
                    <a:lnTo>
                      <a:pt x="1277" y="40"/>
                    </a:lnTo>
                    <a:lnTo>
                      <a:pt x="1224" y="27"/>
                    </a:lnTo>
                    <a:lnTo>
                      <a:pt x="1167" y="14"/>
                    </a:lnTo>
                    <a:lnTo>
                      <a:pt x="1115" y="6"/>
                    </a:lnTo>
                    <a:lnTo>
                      <a:pt x="1053" y="0"/>
                    </a:lnTo>
                    <a:lnTo>
                      <a:pt x="997" y="0"/>
                    </a:lnTo>
                    <a:lnTo>
                      <a:pt x="936" y="0"/>
                    </a:lnTo>
                    <a:lnTo>
                      <a:pt x="885" y="6"/>
                    </a:lnTo>
                    <a:lnTo>
                      <a:pt x="826" y="19"/>
                    </a:lnTo>
                    <a:lnTo>
                      <a:pt x="782" y="28"/>
                    </a:lnTo>
                    <a:lnTo>
                      <a:pt x="727" y="44"/>
                    </a:lnTo>
                    <a:lnTo>
                      <a:pt x="676" y="59"/>
                    </a:lnTo>
                    <a:lnTo>
                      <a:pt x="630" y="78"/>
                    </a:lnTo>
                    <a:lnTo>
                      <a:pt x="586" y="97"/>
                    </a:lnTo>
                    <a:lnTo>
                      <a:pt x="541" y="121"/>
                    </a:lnTo>
                    <a:lnTo>
                      <a:pt x="501" y="145"/>
                    </a:lnTo>
                    <a:lnTo>
                      <a:pt x="456" y="175"/>
                    </a:lnTo>
                    <a:lnTo>
                      <a:pt x="408" y="209"/>
                    </a:lnTo>
                    <a:lnTo>
                      <a:pt x="365" y="242"/>
                    </a:lnTo>
                    <a:lnTo>
                      <a:pt x="326" y="277"/>
                    </a:lnTo>
                    <a:lnTo>
                      <a:pt x="284" y="316"/>
                    </a:lnTo>
                    <a:lnTo>
                      <a:pt x="242" y="360"/>
                    </a:lnTo>
                    <a:lnTo>
                      <a:pt x="206" y="402"/>
                    </a:lnTo>
                    <a:lnTo>
                      <a:pt x="175" y="441"/>
                    </a:lnTo>
                    <a:lnTo>
                      <a:pt x="140" y="495"/>
                    </a:lnTo>
                    <a:lnTo>
                      <a:pt x="106" y="554"/>
                    </a:lnTo>
                    <a:lnTo>
                      <a:pt x="75" y="620"/>
                    </a:lnTo>
                    <a:lnTo>
                      <a:pt x="53" y="685"/>
                    </a:lnTo>
                    <a:lnTo>
                      <a:pt x="34" y="752"/>
                    </a:lnTo>
                    <a:lnTo>
                      <a:pt x="17" y="818"/>
                    </a:lnTo>
                    <a:lnTo>
                      <a:pt x="7" y="879"/>
                    </a:lnTo>
                    <a:lnTo>
                      <a:pt x="0" y="940"/>
                    </a:lnTo>
                    <a:lnTo>
                      <a:pt x="0" y="999"/>
                    </a:lnTo>
                    <a:lnTo>
                      <a:pt x="0" y="1052"/>
                    </a:lnTo>
                    <a:lnTo>
                      <a:pt x="0" y="1115"/>
                    </a:lnTo>
                    <a:lnTo>
                      <a:pt x="3" y="1170"/>
                    </a:lnTo>
                    <a:lnTo>
                      <a:pt x="14" y="1239"/>
                    </a:lnTo>
                    <a:lnTo>
                      <a:pt x="24" y="1299"/>
                    </a:lnTo>
                    <a:lnTo>
                      <a:pt x="40" y="1358"/>
                    </a:lnTo>
                    <a:lnTo>
                      <a:pt x="62" y="1427"/>
                    </a:lnTo>
                    <a:lnTo>
                      <a:pt x="87" y="1488"/>
                    </a:lnTo>
                    <a:lnTo>
                      <a:pt x="113" y="1542"/>
                    </a:lnTo>
                    <a:lnTo>
                      <a:pt x="144" y="1602"/>
                    </a:lnTo>
                    <a:lnTo>
                      <a:pt x="178" y="1660"/>
                    </a:lnTo>
                    <a:lnTo>
                      <a:pt x="208" y="1715"/>
                    </a:lnTo>
                    <a:lnTo>
                      <a:pt x="239" y="1770"/>
                    </a:lnTo>
                    <a:lnTo>
                      <a:pt x="272" y="1830"/>
                    </a:lnTo>
                    <a:lnTo>
                      <a:pt x="323" y="1917"/>
                    </a:lnTo>
                    <a:lnTo>
                      <a:pt x="370" y="2007"/>
                    </a:lnTo>
                    <a:lnTo>
                      <a:pt x="398" y="2053"/>
                    </a:lnTo>
                    <a:lnTo>
                      <a:pt x="412" y="2091"/>
                    </a:lnTo>
                    <a:lnTo>
                      <a:pt x="429" y="2138"/>
                    </a:lnTo>
                    <a:lnTo>
                      <a:pt x="445" y="2192"/>
                    </a:lnTo>
                    <a:lnTo>
                      <a:pt x="458" y="2239"/>
                    </a:lnTo>
                    <a:lnTo>
                      <a:pt x="469" y="2292"/>
                    </a:lnTo>
                    <a:lnTo>
                      <a:pt x="479" y="2365"/>
                    </a:lnTo>
                    <a:lnTo>
                      <a:pt x="492" y="2444"/>
                    </a:lnTo>
                    <a:lnTo>
                      <a:pt x="501" y="2506"/>
                    </a:lnTo>
                    <a:lnTo>
                      <a:pt x="511" y="2586"/>
                    </a:lnTo>
                    <a:lnTo>
                      <a:pt x="518" y="2643"/>
                    </a:lnTo>
                    <a:lnTo>
                      <a:pt x="526" y="2693"/>
                    </a:lnTo>
                    <a:lnTo>
                      <a:pt x="537" y="2742"/>
                    </a:lnTo>
                    <a:lnTo>
                      <a:pt x="541" y="2756"/>
                    </a:lnTo>
                    <a:lnTo>
                      <a:pt x="543" y="2767"/>
                    </a:lnTo>
                    <a:lnTo>
                      <a:pt x="545" y="2773"/>
                    </a:lnTo>
                    <a:lnTo>
                      <a:pt x="546" y="2778"/>
                    </a:lnTo>
                    <a:lnTo>
                      <a:pt x="552" y="2784"/>
                    </a:lnTo>
                    <a:lnTo>
                      <a:pt x="558" y="2794"/>
                    </a:lnTo>
                    <a:lnTo>
                      <a:pt x="567" y="2803"/>
                    </a:lnTo>
                    <a:lnTo>
                      <a:pt x="576" y="2812"/>
                    </a:lnTo>
                    <a:lnTo>
                      <a:pt x="592" y="2824"/>
                    </a:lnTo>
                    <a:lnTo>
                      <a:pt x="610" y="2833"/>
                    </a:lnTo>
                    <a:lnTo>
                      <a:pt x="635" y="2847"/>
                    </a:lnTo>
                    <a:lnTo>
                      <a:pt x="657" y="2856"/>
                    </a:lnTo>
                    <a:lnTo>
                      <a:pt x="681" y="2864"/>
                    </a:lnTo>
                    <a:lnTo>
                      <a:pt x="703" y="2870"/>
                    </a:lnTo>
                    <a:lnTo>
                      <a:pt x="723" y="2875"/>
                    </a:lnTo>
                    <a:lnTo>
                      <a:pt x="753" y="2883"/>
                    </a:lnTo>
                    <a:lnTo>
                      <a:pt x="778" y="2889"/>
                    </a:lnTo>
                    <a:lnTo>
                      <a:pt x="802" y="2892"/>
                    </a:lnTo>
                    <a:lnTo>
                      <a:pt x="829" y="2896"/>
                    </a:lnTo>
                    <a:lnTo>
                      <a:pt x="857" y="2900"/>
                    </a:lnTo>
                    <a:lnTo>
                      <a:pt x="883" y="2902"/>
                    </a:lnTo>
                    <a:lnTo>
                      <a:pt x="906" y="2904"/>
                    </a:lnTo>
                    <a:lnTo>
                      <a:pt x="934" y="2906"/>
                    </a:lnTo>
                    <a:lnTo>
                      <a:pt x="959" y="2908"/>
                    </a:lnTo>
                    <a:lnTo>
                      <a:pt x="984" y="2908"/>
                    </a:lnTo>
                    <a:lnTo>
                      <a:pt x="1006" y="2908"/>
                    </a:lnTo>
                    <a:lnTo>
                      <a:pt x="1031" y="2908"/>
                    </a:lnTo>
                    <a:lnTo>
                      <a:pt x="1061" y="2908"/>
                    </a:lnTo>
                    <a:lnTo>
                      <a:pt x="1086" y="2906"/>
                    </a:lnTo>
                    <a:lnTo>
                      <a:pt x="1108" y="2906"/>
                    </a:lnTo>
                    <a:lnTo>
                      <a:pt x="1134" y="2902"/>
                    </a:lnTo>
                    <a:lnTo>
                      <a:pt x="1166" y="2900"/>
                    </a:lnTo>
                    <a:lnTo>
                      <a:pt x="1188" y="2896"/>
                    </a:lnTo>
                    <a:lnTo>
                      <a:pt x="1217" y="2892"/>
                    </a:lnTo>
                    <a:lnTo>
                      <a:pt x="1241" y="2887"/>
                    </a:lnTo>
                    <a:lnTo>
                      <a:pt x="1265" y="2883"/>
                    </a:lnTo>
                    <a:lnTo>
                      <a:pt x="1288" y="2877"/>
                    </a:lnTo>
                    <a:lnTo>
                      <a:pt x="1309" y="2871"/>
                    </a:lnTo>
                    <a:lnTo>
                      <a:pt x="1334" y="2864"/>
                    </a:lnTo>
                    <a:lnTo>
                      <a:pt x="1354" y="2856"/>
                    </a:lnTo>
                    <a:lnTo>
                      <a:pt x="1375" y="2849"/>
                    </a:lnTo>
                    <a:lnTo>
                      <a:pt x="1395" y="2839"/>
                    </a:lnTo>
                    <a:lnTo>
                      <a:pt x="1415" y="2830"/>
                    </a:lnTo>
                    <a:close/>
                  </a:path>
                </a:pathLst>
              </a:custGeom>
              <a:solidFill>
                <a:srgbClr val="FFFF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28" name="Oval 90"/>
              <p:cNvSpPr>
                <a:spLocks noChangeAspect="1" noChangeArrowheads="1"/>
              </p:cNvSpPr>
              <p:nvPr/>
            </p:nvSpPr>
            <p:spPr bwMode="auto">
              <a:xfrm>
                <a:off x="2462" y="8634"/>
                <a:ext cx="821" cy="22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  <p:grpSp>
            <p:nvGrpSpPr>
              <p:cNvPr id="29" name="Group 91"/>
              <p:cNvGrpSpPr>
                <a:grpSpLocks noChangeAspect="1"/>
              </p:cNvGrpSpPr>
              <p:nvPr/>
            </p:nvGrpSpPr>
            <p:grpSpPr bwMode="auto">
              <a:xfrm>
                <a:off x="2611" y="7371"/>
                <a:ext cx="522" cy="1339"/>
                <a:chOff x="6498" y="2481"/>
                <a:chExt cx="562" cy="1806"/>
              </a:xfrm>
            </p:grpSpPr>
            <p:sp>
              <p:nvSpPr>
                <p:cNvPr id="31" name="Freeform 92"/>
                <p:cNvSpPr>
                  <a:spLocks noChangeAspect="1"/>
                </p:cNvSpPr>
                <p:nvPr/>
              </p:nvSpPr>
              <p:spPr bwMode="auto">
                <a:xfrm>
                  <a:off x="6610" y="3232"/>
                  <a:ext cx="340" cy="1051"/>
                </a:xfrm>
                <a:custGeom>
                  <a:avLst/>
                  <a:gdLst>
                    <a:gd name="T0" fmla="*/ 0 w 345"/>
                    <a:gd name="T1" fmla="*/ 80 h 1053"/>
                    <a:gd name="T2" fmla="*/ 6 w 345"/>
                    <a:gd name="T3" fmla="*/ 252 h 1053"/>
                    <a:gd name="T4" fmla="*/ 23 w 345"/>
                    <a:gd name="T5" fmla="*/ 274 h 1053"/>
                    <a:gd name="T6" fmla="*/ 17 w 345"/>
                    <a:gd name="T7" fmla="*/ 975 h 1053"/>
                    <a:gd name="T8" fmla="*/ 40 w 345"/>
                    <a:gd name="T9" fmla="*/ 1053 h 1053"/>
                    <a:gd name="T10" fmla="*/ 98 w 345"/>
                    <a:gd name="T11" fmla="*/ 1053 h 1053"/>
                    <a:gd name="T12" fmla="*/ 146 w 345"/>
                    <a:gd name="T13" fmla="*/ 1015 h 1053"/>
                    <a:gd name="T14" fmla="*/ 201 w 345"/>
                    <a:gd name="T15" fmla="*/ 1015 h 1053"/>
                    <a:gd name="T16" fmla="*/ 245 w 345"/>
                    <a:gd name="T17" fmla="*/ 1053 h 1053"/>
                    <a:gd name="T18" fmla="*/ 307 w 345"/>
                    <a:gd name="T19" fmla="*/ 1053 h 1053"/>
                    <a:gd name="T20" fmla="*/ 328 w 345"/>
                    <a:gd name="T21" fmla="*/ 975 h 1053"/>
                    <a:gd name="T22" fmla="*/ 317 w 345"/>
                    <a:gd name="T23" fmla="*/ 274 h 1053"/>
                    <a:gd name="T24" fmla="*/ 333 w 345"/>
                    <a:gd name="T25" fmla="*/ 252 h 1053"/>
                    <a:gd name="T26" fmla="*/ 345 w 345"/>
                    <a:gd name="T27" fmla="*/ 80 h 1053"/>
                    <a:gd name="T28" fmla="*/ 269 w 345"/>
                    <a:gd name="T29" fmla="*/ 17 h 1053"/>
                    <a:gd name="T30" fmla="*/ 231 w 345"/>
                    <a:gd name="T31" fmla="*/ 17 h 1053"/>
                    <a:gd name="T32" fmla="*/ 210 w 345"/>
                    <a:gd name="T33" fmla="*/ 0 h 1053"/>
                    <a:gd name="T34" fmla="*/ 123 w 345"/>
                    <a:gd name="T35" fmla="*/ 0 h 1053"/>
                    <a:gd name="T36" fmla="*/ 104 w 345"/>
                    <a:gd name="T37" fmla="*/ 17 h 1053"/>
                    <a:gd name="T38" fmla="*/ 72 w 345"/>
                    <a:gd name="T39" fmla="*/ 17 h 1053"/>
                    <a:gd name="T40" fmla="*/ 0 w 345"/>
                    <a:gd name="T41" fmla="*/ 80 h 105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45"/>
                    <a:gd name="T64" fmla="*/ 0 h 1053"/>
                    <a:gd name="T65" fmla="*/ 345 w 345"/>
                    <a:gd name="T66" fmla="*/ 1053 h 105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45" h="1053">
                      <a:moveTo>
                        <a:pt x="0" y="80"/>
                      </a:moveTo>
                      <a:lnTo>
                        <a:pt x="6" y="252"/>
                      </a:lnTo>
                      <a:lnTo>
                        <a:pt x="23" y="274"/>
                      </a:lnTo>
                      <a:lnTo>
                        <a:pt x="17" y="975"/>
                      </a:lnTo>
                      <a:lnTo>
                        <a:pt x="40" y="1053"/>
                      </a:lnTo>
                      <a:lnTo>
                        <a:pt x="98" y="1053"/>
                      </a:lnTo>
                      <a:lnTo>
                        <a:pt x="146" y="1015"/>
                      </a:lnTo>
                      <a:lnTo>
                        <a:pt x="201" y="1015"/>
                      </a:lnTo>
                      <a:lnTo>
                        <a:pt x="245" y="1053"/>
                      </a:lnTo>
                      <a:lnTo>
                        <a:pt x="307" y="1053"/>
                      </a:lnTo>
                      <a:lnTo>
                        <a:pt x="328" y="975"/>
                      </a:lnTo>
                      <a:lnTo>
                        <a:pt x="317" y="274"/>
                      </a:lnTo>
                      <a:lnTo>
                        <a:pt x="333" y="252"/>
                      </a:lnTo>
                      <a:lnTo>
                        <a:pt x="345" y="80"/>
                      </a:lnTo>
                      <a:lnTo>
                        <a:pt x="269" y="17"/>
                      </a:lnTo>
                      <a:lnTo>
                        <a:pt x="231" y="17"/>
                      </a:lnTo>
                      <a:lnTo>
                        <a:pt x="210" y="0"/>
                      </a:lnTo>
                      <a:lnTo>
                        <a:pt x="123" y="0"/>
                      </a:lnTo>
                      <a:lnTo>
                        <a:pt x="104" y="17"/>
                      </a:lnTo>
                      <a:lnTo>
                        <a:pt x="72" y="17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  <p:sp>
              <p:nvSpPr>
                <p:cNvPr id="32" name="Oval 93"/>
                <p:cNvSpPr>
                  <a:spLocks noChangeAspect="1" noChangeArrowheads="1"/>
                </p:cNvSpPr>
                <p:nvPr/>
              </p:nvSpPr>
              <p:spPr bwMode="auto">
                <a:xfrm>
                  <a:off x="6791" y="3272"/>
                  <a:ext cx="45" cy="59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宋体" pitchFamily="2" charset="-122"/>
                    <a:ea typeface="宋体" pitchFamily="2" charset="-122"/>
                  </a:endParaRPr>
                </a:p>
              </p:txBody>
            </p:sp>
            <p:grpSp>
              <p:nvGrpSpPr>
                <p:cNvPr id="33" name="Group 94"/>
                <p:cNvGrpSpPr>
                  <a:grpSpLocks noChangeAspect="1"/>
                </p:cNvGrpSpPr>
                <p:nvPr/>
              </p:nvGrpSpPr>
              <p:grpSpPr bwMode="auto">
                <a:xfrm>
                  <a:off x="6498" y="2481"/>
                  <a:ext cx="562" cy="828"/>
                  <a:chOff x="6498" y="2481"/>
                  <a:chExt cx="562" cy="828"/>
                </a:xfrm>
              </p:grpSpPr>
              <p:sp>
                <p:nvSpPr>
                  <p:cNvPr id="39" name="Oval 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519" y="2479"/>
                    <a:ext cx="521" cy="27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2800">
                      <a:latin typeface="宋体" pitchFamily="2" charset="-122"/>
                      <a:ea typeface="宋体" pitchFamily="2" charset="-122"/>
                    </a:endParaRPr>
                  </a:p>
                </p:txBody>
              </p:sp>
              <p:sp>
                <p:nvSpPr>
                  <p:cNvPr id="40" name="Freeform 96"/>
                  <p:cNvSpPr>
                    <a:spLocks noChangeAspect="1"/>
                  </p:cNvSpPr>
                  <p:nvPr/>
                </p:nvSpPr>
                <p:spPr bwMode="auto">
                  <a:xfrm>
                    <a:off x="6497" y="2618"/>
                    <a:ext cx="567" cy="694"/>
                  </a:xfrm>
                  <a:custGeom>
                    <a:avLst/>
                    <a:gdLst>
                      <a:gd name="T0" fmla="*/ 358 w 562"/>
                      <a:gd name="T1" fmla="*/ 699 h 699"/>
                      <a:gd name="T2" fmla="*/ 562 w 562"/>
                      <a:gd name="T3" fmla="*/ 69 h 699"/>
                      <a:gd name="T4" fmla="*/ 526 w 562"/>
                      <a:gd name="T5" fmla="*/ 56 h 699"/>
                      <a:gd name="T6" fmla="*/ 485 w 562"/>
                      <a:gd name="T7" fmla="*/ 38 h 699"/>
                      <a:gd name="T8" fmla="*/ 431 w 562"/>
                      <a:gd name="T9" fmla="*/ 24 h 699"/>
                      <a:gd name="T10" fmla="*/ 384 w 562"/>
                      <a:gd name="T11" fmla="*/ 12 h 699"/>
                      <a:gd name="T12" fmla="*/ 342 w 562"/>
                      <a:gd name="T13" fmla="*/ 4 h 699"/>
                      <a:gd name="T14" fmla="*/ 297 w 562"/>
                      <a:gd name="T15" fmla="*/ 0 h 699"/>
                      <a:gd name="T16" fmla="*/ 248 w 562"/>
                      <a:gd name="T17" fmla="*/ 3 h 699"/>
                      <a:gd name="T18" fmla="*/ 185 w 562"/>
                      <a:gd name="T19" fmla="*/ 10 h 699"/>
                      <a:gd name="T20" fmla="*/ 132 w 562"/>
                      <a:gd name="T21" fmla="*/ 24 h 699"/>
                      <a:gd name="T22" fmla="*/ 80 w 562"/>
                      <a:gd name="T23" fmla="*/ 38 h 699"/>
                      <a:gd name="T24" fmla="*/ 34 w 562"/>
                      <a:gd name="T25" fmla="*/ 58 h 699"/>
                      <a:gd name="T26" fmla="*/ 0 w 562"/>
                      <a:gd name="T27" fmla="*/ 76 h 699"/>
                      <a:gd name="T28" fmla="*/ 197 w 562"/>
                      <a:gd name="T29" fmla="*/ 699 h 699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562"/>
                      <a:gd name="T46" fmla="*/ 0 h 699"/>
                      <a:gd name="T47" fmla="*/ 562 w 562"/>
                      <a:gd name="T48" fmla="*/ 699 h 699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562" h="699">
                        <a:moveTo>
                          <a:pt x="358" y="699"/>
                        </a:moveTo>
                        <a:lnTo>
                          <a:pt x="562" y="69"/>
                        </a:lnTo>
                        <a:lnTo>
                          <a:pt x="526" y="56"/>
                        </a:lnTo>
                        <a:lnTo>
                          <a:pt x="485" y="38"/>
                        </a:lnTo>
                        <a:lnTo>
                          <a:pt x="431" y="24"/>
                        </a:lnTo>
                        <a:lnTo>
                          <a:pt x="384" y="12"/>
                        </a:lnTo>
                        <a:lnTo>
                          <a:pt x="342" y="4"/>
                        </a:lnTo>
                        <a:lnTo>
                          <a:pt x="297" y="0"/>
                        </a:lnTo>
                        <a:lnTo>
                          <a:pt x="248" y="3"/>
                        </a:lnTo>
                        <a:lnTo>
                          <a:pt x="185" y="10"/>
                        </a:lnTo>
                        <a:lnTo>
                          <a:pt x="132" y="24"/>
                        </a:lnTo>
                        <a:lnTo>
                          <a:pt x="80" y="38"/>
                        </a:lnTo>
                        <a:lnTo>
                          <a:pt x="34" y="58"/>
                        </a:lnTo>
                        <a:lnTo>
                          <a:pt x="0" y="76"/>
                        </a:lnTo>
                        <a:lnTo>
                          <a:pt x="197" y="699"/>
                        </a:lnTo>
                      </a:path>
                    </a:pathLst>
                  </a:custGeom>
                  <a:solidFill>
                    <a:srgbClr val="FFFF00"/>
                  </a:solidFill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2800">
                      <a:latin typeface="宋体" pitchFamily="2" charset="-122"/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34" name="Group 97"/>
                <p:cNvGrpSpPr>
                  <a:grpSpLocks noChangeAspect="1"/>
                </p:cNvGrpSpPr>
                <p:nvPr/>
              </p:nvGrpSpPr>
              <p:grpSpPr bwMode="auto">
                <a:xfrm>
                  <a:off x="6676" y="3385"/>
                  <a:ext cx="193" cy="804"/>
                  <a:chOff x="6676" y="3385"/>
                  <a:chExt cx="193" cy="804"/>
                </a:xfrm>
              </p:grpSpPr>
              <p:sp>
                <p:nvSpPr>
                  <p:cNvPr id="35" name="Line 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701" y="3411"/>
                    <a:ext cx="23" cy="773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2800">
                      <a:latin typeface="宋体" pitchFamily="2" charset="-122"/>
                      <a:ea typeface="宋体" pitchFamily="2" charset="-122"/>
                    </a:endParaRPr>
                  </a:p>
                </p:txBody>
              </p:sp>
              <p:sp>
                <p:nvSpPr>
                  <p:cNvPr id="36" name="Line 9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882" y="3411"/>
                    <a:ext cx="23" cy="773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2800">
                      <a:latin typeface="宋体" pitchFamily="2" charset="-122"/>
                      <a:ea typeface="宋体" pitchFamily="2" charset="-122"/>
                    </a:endParaRPr>
                  </a:p>
                </p:txBody>
              </p:sp>
              <p:sp>
                <p:nvSpPr>
                  <p:cNvPr id="37" name="Line 10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927" y="3391"/>
                    <a:ext cx="0" cy="773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2800">
                      <a:latin typeface="宋体" pitchFamily="2" charset="-122"/>
                      <a:ea typeface="宋体" pitchFamily="2" charset="-122"/>
                    </a:endParaRPr>
                  </a:p>
                </p:txBody>
              </p:sp>
              <p:sp>
                <p:nvSpPr>
                  <p:cNvPr id="38" name="Line 10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6678" y="3391"/>
                    <a:ext cx="0" cy="773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2800">
                      <a:latin typeface="宋体" pitchFamily="2" charset="-122"/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30" name="Freeform 102"/>
              <p:cNvSpPr>
                <a:spLocks noChangeAspect="1"/>
              </p:cNvSpPr>
              <p:nvPr/>
            </p:nvSpPr>
            <p:spPr bwMode="auto">
              <a:xfrm>
                <a:off x="2841" y="8325"/>
                <a:ext cx="505" cy="500"/>
              </a:xfrm>
              <a:custGeom>
                <a:avLst/>
                <a:gdLst>
                  <a:gd name="T0" fmla="*/ 471 w 546"/>
                  <a:gd name="T1" fmla="*/ 0 h 681"/>
                  <a:gd name="T2" fmla="*/ 451 w 546"/>
                  <a:gd name="T3" fmla="*/ 11 h 681"/>
                  <a:gd name="T4" fmla="*/ 372 w 546"/>
                  <a:gd name="T5" fmla="*/ 244 h 681"/>
                  <a:gd name="T6" fmla="*/ 357 w 546"/>
                  <a:gd name="T7" fmla="*/ 267 h 681"/>
                  <a:gd name="T8" fmla="*/ 334 w 546"/>
                  <a:gd name="T9" fmla="*/ 286 h 681"/>
                  <a:gd name="T10" fmla="*/ 299 w 546"/>
                  <a:gd name="T11" fmla="*/ 304 h 681"/>
                  <a:gd name="T12" fmla="*/ 265 w 546"/>
                  <a:gd name="T13" fmla="*/ 317 h 681"/>
                  <a:gd name="T14" fmla="*/ 226 w 546"/>
                  <a:gd name="T15" fmla="*/ 330 h 681"/>
                  <a:gd name="T16" fmla="*/ 186 w 546"/>
                  <a:gd name="T17" fmla="*/ 341 h 681"/>
                  <a:gd name="T18" fmla="*/ 140 w 546"/>
                  <a:gd name="T19" fmla="*/ 351 h 681"/>
                  <a:gd name="T20" fmla="*/ 102 w 546"/>
                  <a:gd name="T21" fmla="*/ 357 h 681"/>
                  <a:gd name="T22" fmla="*/ 56 w 546"/>
                  <a:gd name="T23" fmla="*/ 362 h 681"/>
                  <a:gd name="T24" fmla="*/ 0 w 546"/>
                  <a:gd name="T25" fmla="*/ 360 h 681"/>
                  <a:gd name="T26" fmla="*/ 8 w 546"/>
                  <a:gd name="T27" fmla="*/ 374 h 681"/>
                  <a:gd name="T28" fmla="*/ 47 w 546"/>
                  <a:gd name="T29" fmla="*/ 376 h 681"/>
                  <a:gd name="T30" fmla="*/ 74 w 546"/>
                  <a:gd name="T31" fmla="*/ 376 h 681"/>
                  <a:gd name="T32" fmla="*/ 115 w 546"/>
                  <a:gd name="T33" fmla="*/ 374 h 681"/>
                  <a:gd name="T34" fmla="*/ 149 w 546"/>
                  <a:gd name="T35" fmla="*/ 372 h 681"/>
                  <a:gd name="T36" fmla="*/ 196 w 546"/>
                  <a:gd name="T37" fmla="*/ 367 h 681"/>
                  <a:gd name="T38" fmla="*/ 232 w 546"/>
                  <a:gd name="T39" fmla="*/ 363 h 681"/>
                  <a:gd name="T40" fmla="*/ 272 w 546"/>
                  <a:gd name="T41" fmla="*/ 355 h 681"/>
                  <a:gd name="T42" fmla="*/ 295 w 546"/>
                  <a:gd name="T43" fmla="*/ 351 h 681"/>
                  <a:gd name="T44" fmla="*/ 331 w 546"/>
                  <a:gd name="T45" fmla="*/ 341 h 681"/>
                  <a:gd name="T46" fmla="*/ 368 w 546"/>
                  <a:gd name="T47" fmla="*/ 325 h 681"/>
                  <a:gd name="T48" fmla="*/ 380 w 546"/>
                  <a:gd name="T49" fmla="*/ 317 h 681"/>
                  <a:gd name="T50" fmla="*/ 390 w 546"/>
                  <a:gd name="T51" fmla="*/ 306 h 681"/>
                  <a:gd name="T52" fmla="*/ 398 w 546"/>
                  <a:gd name="T53" fmla="*/ 282 h 681"/>
                  <a:gd name="T54" fmla="*/ 406 w 546"/>
                  <a:gd name="T55" fmla="*/ 259 h 681"/>
                  <a:gd name="T56" fmla="*/ 471 w 546"/>
                  <a:gd name="T57" fmla="*/ 0 h 6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46"/>
                  <a:gd name="T88" fmla="*/ 0 h 681"/>
                  <a:gd name="T89" fmla="*/ 546 w 546"/>
                  <a:gd name="T90" fmla="*/ 681 h 6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46" h="681">
                    <a:moveTo>
                      <a:pt x="546" y="0"/>
                    </a:moveTo>
                    <a:lnTo>
                      <a:pt x="523" y="20"/>
                    </a:lnTo>
                    <a:lnTo>
                      <a:pt x="432" y="441"/>
                    </a:lnTo>
                    <a:lnTo>
                      <a:pt x="415" y="483"/>
                    </a:lnTo>
                    <a:lnTo>
                      <a:pt x="388" y="518"/>
                    </a:lnTo>
                    <a:lnTo>
                      <a:pt x="347" y="550"/>
                    </a:lnTo>
                    <a:lnTo>
                      <a:pt x="307" y="575"/>
                    </a:lnTo>
                    <a:lnTo>
                      <a:pt x="262" y="598"/>
                    </a:lnTo>
                    <a:lnTo>
                      <a:pt x="215" y="618"/>
                    </a:lnTo>
                    <a:lnTo>
                      <a:pt x="163" y="637"/>
                    </a:lnTo>
                    <a:lnTo>
                      <a:pt x="119" y="647"/>
                    </a:lnTo>
                    <a:lnTo>
                      <a:pt x="65" y="656"/>
                    </a:lnTo>
                    <a:lnTo>
                      <a:pt x="0" y="652"/>
                    </a:lnTo>
                    <a:lnTo>
                      <a:pt x="10" y="677"/>
                    </a:lnTo>
                    <a:lnTo>
                      <a:pt x="55" y="681"/>
                    </a:lnTo>
                    <a:lnTo>
                      <a:pt x="86" y="681"/>
                    </a:lnTo>
                    <a:lnTo>
                      <a:pt x="134" y="677"/>
                    </a:lnTo>
                    <a:lnTo>
                      <a:pt x="173" y="674"/>
                    </a:lnTo>
                    <a:lnTo>
                      <a:pt x="227" y="665"/>
                    </a:lnTo>
                    <a:lnTo>
                      <a:pt x="269" y="657"/>
                    </a:lnTo>
                    <a:lnTo>
                      <a:pt x="316" y="643"/>
                    </a:lnTo>
                    <a:lnTo>
                      <a:pt x="343" y="635"/>
                    </a:lnTo>
                    <a:lnTo>
                      <a:pt x="384" y="618"/>
                    </a:lnTo>
                    <a:lnTo>
                      <a:pt x="427" y="590"/>
                    </a:lnTo>
                    <a:lnTo>
                      <a:pt x="440" y="575"/>
                    </a:lnTo>
                    <a:lnTo>
                      <a:pt x="452" y="554"/>
                    </a:lnTo>
                    <a:lnTo>
                      <a:pt x="462" y="512"/>
                    </a:lnTo>
                    <a:lnTo>
                      <a:pt x="471" y="47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17" name="Rectangle 103"/>
            <p:cNvSpPr>
              <a:spLocks noChangeArrowheads="1"/>
            </p:cNvSpPr>
            <p:nvPr/>
          </p:nvSpPr>
          <p:spPr bwMode="auto">
            <a:xfrm>
              <a:off x="22" y="1357"/>
              <a:ext cx="56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latin typeface="宋体" pitchFamily="2" charset="-122"/>
                  <a:ea typeface="宋体" pitchFamily="2" charset="-122"/>
                </a:rPr>
                <a:t>屏幕</a:t>
              </a:r>
            </a:p>
          </p:txBody>
        </p:sp>
      </p:grpSp>
      <p:sp>
        <p:nvSpPr>
          <p:cNvPr id="69" name="Text Box 105"/>
          <p:cNvSpPr txBox="1">
            <a:spLocks noChangeArrowheads="1"/>
          </p:cNvSpPr>
          <p:nvPr/>
        </p:nvSpPr>
        <p:spPr bwMode="auto">
          <a:xfrm>
            <a:off x="5347758" y="1668699"/>
            <a:ext cx="3455988" cy="2031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2800" dirty="0" smtClean="0">
                <a:latin typeface="微软雅黑" pitchFamily="34" charset="-122"/>
                <a:ea typeface="微软雅黑" pitchFamily="34" charset="-122"/>
              </a:rPr>
              <a:t>投影片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上的图案通过凸透镜形成一个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放大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的、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倒立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实像</a:t>
            </a:r>
            <a:r>
              <a:rPr kumimoji="1" lang="en-US" altLang="zh-CN" sz="28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72" name="Text Box 108"/>
          <p:cNvSpPr txBox="1">
            <a:spLocks noChangeArrowheads="1"/>
          </p:cNvSpPr>
          <p:nvPr/>
        </p:nvSpPr>
        <p:spPr bwMode="auto">
          <a:xfrm>
            <a:off x="1839383" y="3680437"/>
            <a:ext cx="136683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dirty="0">
                <a:latin typeface="宋体" pitchFamily="2" charset="-122"/>
                <a:ea typeface="宋体" pitchFamily="2" charset="-122"/>
              </a:rPr>
              <a:t>投影仪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7"/>
          <p:cNvSpPr txBox="1">
            <a:spLocks noChangeArrowheads="1"/>
          </p:cNvSpPr>
          <p:nvPr/>
        </p:nvSpPr>
        <p:spPr bwMode="auto">
          <a:xfrm>
            <a:off x="5401734" y="1585584"/>
            <a:ext cx="3276599" cy="2031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dirty="0" smtClean="0">
                <a:latin typeface="微软雅黑" pitchFamily="34" charset="-122"/>
                <a:ea typeface="微软雅黑" pitchFamily="34" charset="-122"/>
              </a:rPr>
              <a:t>放大镜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就是凸透镜</a:t>
            </a:r>
            <a:r>
              <a:rPr kumimoji="1" lang="en-US" altLang="zh-CN" sz="28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能成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放大</a:t>
            </a:r>
            <a:r>
              <a:rPr kumimoji="1"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的、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正立</a:t>
            </a:r>
            <a:r>
              <a:rPr kumimoji="1"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虚像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6627" name="Picture 4" descr="http://t2.baidu.com/it/u=1431022395,3259438940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689" y="1400281"/>
            <a:ext cx="4175125" cy="247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650875" y="3920184"/>
            <a:ext cx="7753350" cy="1092083"/>
          </a:xfrm>
        </p:spPr>
        <p:txBody>
          <a:bodyPr vert="horz" wrap="square" lIns="86004" tIns="43002" rIns="86004" bIns="43002" anchor="t"/>
          <a:lstStyle/>
          <a:p>
            <a:pPr eaLnBrk="1" hangingPunct="1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lang="en-US" altLang="zh-CN" sz="2635" noProof="1">
                <a:latin typeface="Times New Roman" panose="02020603050405020304" pitchFamily="18" charset="0"/>
              </a:rPr>
              <a:t>1.</a:t>
            </a:r>
            <a:r>
              <a:rPr lang="zh-CN" altLang="en-US" sz="2635" noProof="1">
                <a:latin typeface="Times New Roman" panose="02020603050405020304" pitchFamily="18" charset="0"/>
                <a:cs typeface="+mn-ea"/>
                <a:sym typeface="+mn-ea"/>
              </a:rPr>
              <a:t>一倍焦距分</a:t>
            </a:r>
            <a:r>
              <a:rPr lang="zh-CN" altLang="en-US" sz="2635" noProof="1" smtClean="0">
                <a:latin typeface="Times New Roman" panose="02020603050405020304" pitchFamily="18" charset="0"/>
                <a:cs typeface="+mn-ea"/>
                <a:sym typeface="+mn-ea"/>
              </a:rPr>
              <a:t>虚实</a:t>
            </a:r>
            <a:r>
              <a:rPr lang="zh-CN" altLang="en-US" sz="2635" noProof="1" smtClean="0">
                <a:solidFill>
                  <a:srgbClr val="FF0000"/>
                </a:solidFill>
                <a:latin typeface="Times New Roman" panose="02020603050405020304" pitchFamily="18" charset="0"/>
                <a:cs typeface="+mn-ea"/>
                <a:sym typeface="+mn-ea"/>
              </a:rPr>
              <a:t>       </a:t>
            </a:r>
            <a:r>
              <a:rPr lang="en-US" altLang="zh-CN" sz="2635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635" noProof="1">
                <a:latin typeface="Times New Roman" panose="02020603050405020304" pitchFamily="18" charset="0"/>
              </a:rPr>
              <a:t>.</a:t>
            </a:r>
            <a:r>
              <a:rPr lang="zh-CN" altLang="en-US" sz="2635" noProof="1">
                <a:latin typeface="Times New Roman" panose="02020603050405020304" pitchFamily="18" charset="0"/>
                <a:cs typeface="+mn-ea"/>
                <a:sym typeface="+mn-ea"/>
              </a:rPr>
              <a:t>二倍焦距分大小</a:t>
            </a:r>
            <a:endParaRPr lang="zh-CN" altLang="en-US" sz="2635" noProof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lang="en-US" altLang="zh-CN" sz="2635" noProof="1">
                <a:latin typeface="Times New Roman" panose="02020603050405020304" pitchFamily="18" charset="0"/>
              </a:rPr>
              <a:t>3.</a:t>
            </a:r>
            <a:r>
              <a:rPr lang="zh-CN" altLang="en-US" sz="2635" noProof="1">
                <a:latin typeface="Times New Roman" panose="02020603050405020304" pitchFamily="18" charset="0"/>
              </a:rPr>
              <a:t>凸透镜所成的</a:t>
            </a:r>
            <a:r>
              <a:rPr lang="zh-CN" altLang="en-US" sz="2635" noProof="1">
                <a:solidFill>
                  <a:srgbClr val="0000FF"/>
                </a:solidFill>
                <a:latin typeface="Times New Roman" panose="02020603050405020304" pitchFamily="18" charset="0"/>
              </a:rPr>
              <a:t>实像</a:t>
            </a:r>
            <a:r>
              <a:rPr lang="zh-CN" altLang="en-US" sz="2635" noProof="1">
                <a:latin typeface="Times New Roman" panose="02020603050405020304" pitchFamily="18" charset="0"/>
              </a:rPr>
              <a:t>都是</a:t>
            </a:r>
            <a:r>
              <a:rPr lang="zh-CN" altLang="en-US" sz="2635" noProof="1">
                <a:solidFill>
                  <a:srgbClr val="0000FF"/>
                </a:solidFill>
                <a:latin typeface="Times New Roman" panose="02020603050405020304" pitchFamily="18" charset="0"/>
              </a:rPr>
              <a:t>倒立</a:t>
            </a:r>
            <a:r>
              <a:rPr lang="zh-CN" altLang="en-US" sz="2635" noProof="1">
                <a:latin typeface="Times New Roman" panose="02020603050405020304" pitchFamily="18" charset="0"/>
              </a:rPr>
              <a:t>的，</a:t>
            </a:r>
            <a:r>
              <a:rPr lang="zh-CN" altLang="en-US" sz="2635" noProof="1">
                <a:solidFill>
                  <a:srgbClr val="0000FF"/>
                </a:solidFill>
                <a:latin typeface="Times New Roman" panose="02020603050405020304" pitchFamily="18" charset="0"/>
              </a:rPr>
              <a:t>虚像</a:t>
            </a:r>
            <a:r>
              <a:rPr lang="zh-CN" altLang="en-US" sz="2635" noProof="1">
                <a:latin typeface="Times New Roman" panose="02020603050405020304" pitchFamily="18" charset="0"/>
              </a:rPr>
              <a:t>都是</a:t>
            </a:r>
            <a:r>
              <a:rPr lang="zh-CN" altLang="en-US" sz="2635" noProof="1">
                <a:solidFill>
                  <a:srgbClr val="0000FF"/>
                </a:solidFill>
                <a:latin typeface="Times New Roman" panose="02020603050405020304" pitchFamily="18" charset="0"/>
              </a:rPr>
              <a:t>正立</a:t>
            </a:r>
            <a:r>
              <a:rPr lang="zh-CN" altLang="en-US" sz="2635" noProof="1">
                <a:latin typeface="Times New Roman" panose="02020603050405020304" pitchFamily="18" charset="0"/>
              </a:rPr>
              <a:t>的。</a:t>
            </a:r>
            <a:endParaRPr lang="en-US" altLang="zh-CN" sz="2635" noProof="1">
              <a:latin typeface="Times New Roman" panose="02020603050405020304" pitchFamily="18" charset="0"/>
            </a:endParaRPr>
          </a:p>
        </p:txBody>
      </p:sp>
      <p:pic>
        <p:nvPicPr>
          <p:cNvPr id="24579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3534" y="1153489"/>
            <a:ext cx="7522634" cy="28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TextBox 8"/>
          <p:cNvSpPr txBox="1"/>
          <p:nvPr/>
        </p:nvSpPr>
        <p:spPr>
          <a:xfrm>
            <a:off x="3175001" y="524934"/>
            <a:ext cx="3098800" cy="58105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凸透镜成像规律</a:t>
            </a:r>
            <a:endParaRPr lang="zh-CN" altLang="en-US" sz="2400" noProof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: 圆角 3">
            <a:extLst>
              <a:ext uri="{FF2B5EF4-FFF2-40B4-BE49-F238E27FC236}">
                <a16:creationId xmlns:a16="http://schemas.microsoft.com/office/drawing/2014/main" xmlns="" id="{F2126010-1323-4D13-97AC-AE7C7BC291CF}"/>
              </a:ext>
            </a:extLst>
          </p:cNvPr>
          <p:cNvSpPr/>
          <p:nvPr/>
        </p:nvSpPr>
        <p:spPr>
          <a:xfrm>
            <a:off x="533598" y="1270864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:a16="http://schemas.microsoft.com/office/drawing/2014/main" xmlns="" id="{1F2C7743-AB90-45EC-B95E-A25E02C94235}"/>
              </a:ext>
            </a:extLst>
          </p:cNvPr>
          <p:cNvSpPr txBox="1"/>
          <p:nvPr/>
        </p:nvSpPr>
        <p:spPr>
          <a:xfrm>
            <a:off x="621005" y="727082"/>
            <a:ext cx="409342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考点一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：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探究凸透镜成像规律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440013" y="1784991"/>
            <a:ext cx="8318976" cy="297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做“探究凸透镜成像规律”的实验中用到的器材有：蜡烛、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、光屏和光具座，分别把上述物体安装在光具座上，调整它们的高度，使得烛焰、凸透镜和光屏的中心在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上。光屏的作用是承接并显示凸透镜所成的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填“虚像”或“实像”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，光具座上的刻度尺的作用是测量成像时的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和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的大小。</a:t>
            </a: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1422592" y="2234787"/>
            <a:ext cx="1107996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凸透镜</a:t>
            </a: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1039300" y="3193901"/>
            <a:ext cx="1415772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同一高度</a:t>
            </a: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729343" y="3675466"/>
            <a:ext cx="800219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实像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2777494" y="4106077"/>
            <a:ext cx="954107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物距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</a:t>
            </a:r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4286108" y="4139266"/>
            <a:ext cx="954107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像距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v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529139" y="556141"/>
            <a:ext cx="4248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观察凸透镜成像</a:t>
            </a:r>
          </a:p>
        </p:txBody>
      </p:sp>
      <p:sp>
        <p:nvSpPr>
          <p:cNvPr id="5123" name="Text Box 23"/>
          <p:cNvSpPr txBox="1">
            <a:spLocks noChangeArrowheads="1"/>
          </p:cNvSpPr>
          <p:nvPr/>
        </p:nvSpPr>
        <p:spPr bwMode="auto">
          <a:xfrm>
            <a:off x="512764" y="2781559"/>
            <a:ext cx="70564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　　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31216" y="1121825"/>
            <a:ext cx="4427537" cy="95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）手持凸透镜，缓慢从桌面书本移向眼睛。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976843" y="4241706"/>
            <a:ext cx="7273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：你看到了什么？ 有多少种不同的情况？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0466" y="815434"/>
            <a:ext cx="3286121" cy="19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Text Box 3"/>
          <p:cNvSpPr txBox="1">
            <a:spLocks noChangeArrowheads="1"/>
          </p:cNvSpPr>
          <p:nvPr/>
        </p:nvSpPr>
        <p:spPr bwMode="auto">
          <a:xfrm>
            <a:off x="222750" y="2131481"/>
            <a:ext cx="82819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）把放大镜正对着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窗户外，并且在放大镜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另一侧比较靠近的位置前后移动光屏，观察是否能在光屏上找到窗外景物的像？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utoUpdateAnimBg="0"/>
      <p:bldP spid="5128" grpId="0" autoUpdateAnimBg="0"/>
      <p:bldP spid="51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>
            <a:extLst>
              <a:ext uri="{FF2B5EF4-FFF2-40B4-BE49-F238E27FC236}">
                <a16:creationId xmlns:a16="http://schemas.microsoft.com/office/drawing/2014/main" xmlns="" id="{00617E96-A574-4D62-B030-536A4A9D852C}"/>
              </a:ext>
            </a:extLst>
          </p:cNvPr>
          <p:cNvSpPr/>
          <p:nvPr/>
        </p:nvSpPr>
        <p:spPr>
          <a:xfrm>
            <a:off x="593667" y="506778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Rectangle 250"/>
          <p:cNvSpPr>
            <a:spLocks noChangeArrowheads="1"/>
          </p:cNvSpPr>
          <p:nvPr/>
        </p:nvSpPr>
        <p:spPr bwMode="auto">
          <a:xfrm>
            <a:off x="563765" y="1084138"/>
            <a:ext cx="817459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．在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“探究凸透镜成像规律”时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提出的探究问题应该是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凸透镜对光是否有会聚作用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凸透镜对光是否有发散作用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像的虚实、大小、正倒跟物距有什么关系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凸透镜是否能成像</a:t>
            </a:r>
          </a:p>
        </p:txBody>
      </p:sp>
      <p:sp>
        <p:nvSpPr>
          <p:cNvPr id="5" name="Rectangle 256"/>
          <p:cNvSpPr>
            <a:spLocks noChangeArrowheads="1"/>
          </p:cNvSpPr>
          <p:nvPr/>
        </p:nvSpPr>
        <p:spPr bwMode="auto">
          <a:xfrm>
            <a:off x="979141" y="1670120"/>
            <a:ext cx="389850" cy="57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1"/>
          <p:cNvSpPr>
            <a:spLocks noChangeArrowheads="1"/>
          </p:cNvSpPr>
          <p:nvPr/>
        </p:nvSpPr>
        <p:spPr bwMode="auto">
          <a:xfrm>
            <a:off x="536265" y="700360"/>
            <a:ext cx="817459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．把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如图甲所示的一支点燃的蜡烛放在距离凸透镜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倍焦距以外的地方，在透镜的另一侧调节光屏位置可找到一个清晰的像，这个像是图乙中的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</p:txBody>
      </p:sp>
      <p:sp>
        <p:nvSpPr>
          <p:cNvPr id="323602" name="Rectangle 18"/>
          <p:cNvSpPr>
            <a:spLocks noChangeArrowheads="1"/>
          </p:cNvSpPr>
          <p:nvPr/>
        </p:nvSpPr>
        <p:spPr bwMode="auto">
          <a:xfrm>
            <a:off x="4288971" y="1815402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  <p:pic>
        <p:nvPicPr>
          <p:cNvPr id="6148" name="Picture 19" descr="C:\Users\Administrator\Desktop\八上物理（人教）四清 教师用书２０１５邹梨花√\S149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2738" y="2686293"/>
            <a:ext cx="6770487" cy="170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6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4"/>
          <p:cNvSpPr>
            <a:spLocks noChangeArrowheads="1"/>
          </p:cNvSpPr>
          <p:nvPr/>
        </p:nvSpPr>
        <p:spPr bwMode="auto">
          <a:xfrm>
            <a:off x="588402" y="1005333"/>
            <a:ext cx="81637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．在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“探究凸透镜成像规律”的实验中，我们发现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．放大的像都是虚像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．实像都是缩小的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．倒立的像都是缩小的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．缩小的像都是倒立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</a:t>
            </a:r>
            <a:endParaRPr lang="zh-CN" altLang="en-US" sz="240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26684" name="Rectangle 28"/>
          <p:cNvSpPr>
            <a:spLocks noChangeArrowheads="1"/>
          </p:cNvSpPr>
          <p:nvPr/>
        </p:nvSpPr>
        <p:spPr bwMode="auto">
          <a:xfrm>
            <a:off x="7835996" y="992940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6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6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8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4"/>
          <p:cNvSpPr>
            <a:spLocks noChangeArrowheads="1"/>
          </p:cNvSpPr>
          <p:nvPr/>
        </p:nvSpPr>
        <p:spPr bwMode="auto">
          <a:xfrm>
            <a:off x="499023" y="922832"/>
            <a:ext cx="825996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．小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明同学用光具座做凸透镜成像实验时，烛焰的像成在了光屏上侧，为了使烛焰的像能成在光屏中央，以下操作可达到目的的是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．将凸透镜往上移　　　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．将光屏往下移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．将蜡烛往上移               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．将蜡烛往下移</a:t>
            </a:r>
          </a:p>
        </p:txBody>
      </p:sp>
      <p:sp>
        <p:nvSpPr>
          <p:cNvPr id="326686" name="Rectangle 30"/>
          <p:cNvSpPr>
            <a:spLocks noChangeArrowheads="1"/>
          </p:cNvSpPr>
          <p:nvPr/>
        </p:nvSpPr>
        <p:spPr bwMode="auto">
          <a:xfrm>
            <a:off x="2798773" y="2057540"/>
            <a:ext cx="3528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6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6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8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526525" y="897121"/>
            <a:ext cx="8153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在“探究凸透镜成像规律”的实验中，把物体从距凸透镜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倍焦距的地方逐渐向凸透镜靠拢的过程中，光屏上所成的像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     )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．一直变大         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．一直变小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．先变大后变小 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．先变小后变大</a:t>
            </a:r>
          </a:p>
        </p:txBody>
      </p:sp>
      <p:sp>
        <p:nvSpPr>
          <p:cNvPr id="339979" name="Rectangle 11"/>
          <p:cNvSpPr>
            <a:spLocks noChangeArrowheads="1"/>
          </p:cNvSpPr>
          <p:nvPr/>
        </p:nvSpPr>
        <p:spPr bwMode="auto">
          <a:xfrm>
            <a:off x="1542908" y="2091616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5"/>
          <p:cNvSpPr>
            <a:spLocks noChangeArrowheads="1"/>
          </p:cNvSpPr>
          <p:nvPr/>
        </p:nvSpPr>
        <p:spPr bwMode="auto">
          <a:xfrm>
            <a:off x="479545" y="994170"/>
            <a:ext cx="82175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利用凸透镜在光屏上已经得到烛焰清晰的实像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此时如果用黑纸遮住透镜的下半部分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则光屏上的像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上半部分没有了  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．下半部分没有了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整个像缩小了 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．整个像变暗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了</a:t>
            </a:r>
            <a:endParaRPr lang="zh-CN" altLang="en-US" sz="240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29749" name="Rectangle 21"/>
          <p:cNvSpPr>
            <a:spLocks noChangeArrowheads="1"/>
          </p:cNvSpPr>
          <p:nvPr/>
        </p:nvSpPr>
        <p:spPr bwMode="auto">
          <a:xfrm>
            <a:off x="7019568" y="1634338"/>
            <a:ext cx="35794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4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5"/>
          <p:cNvSpPr>
            <a:spLocks noChangeArrowheads="1"/>
          </p:cNvSpPr>
          <p:nvPr/>
        </p:nvSpPr>
        <p:spPr bwMode="auto">
          <a:xfrm>
            <a:off x="513920" y="665062"/>
            <a:ext cx="823819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实验室备有甲、乙、丙三个凸透镜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三个实验小组分别用三个凸透镜探究凸透镜成像规律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实验时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当蜡烛到透镜的距离都为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12 cm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时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甲、乙、丙三透镜分别成缩小的实像、放大的虚像、放大的实像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则这三个透镜的焦距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甲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乙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丙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的大小关系为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丙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甲</a:t>
            </a:r>
            <a:endParaRPr lang="zh-CN" altLang="en-US" sz="240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丙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baseline="-30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甲</a:t>
            </a:r>
          </a:p>
        </p:txBody>
      </p:sp>
      <p:sp>
        <p:nvSpPr>
          <p:cNvPr id="329751" name="Rectangle 23"/>
          <p:cNvSpPr>
            <a:spLocks noChangeArrowheads="1"/>
          </p:cNvSpPr>
          <p:nvPr/>
        </p:nvSpPr>
        <p:spPr bwMode="auto">
          <a:xfrm>
            <a:off x="3008467" y="2855062"/>
            <a:ext cx="3588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5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64075" y="722429"/>
            <a:ext cx="8229600" cy="166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MN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为凸透镜的主光轴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为蜡烛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′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为蜡烛在光屏上所成的像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根据凸透镜成像原理确定凸透镜的位置及其焦点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并将它们画出来。</a:t>
            </a:r>
          </a:p>
        </p:txBody>
      </p:sp>
      <p:pic>
        <p:nvPicPr>
          <p:cNvPr id="342022" name="Picture 6" descr="C:\Users\Administrator\Desktop\八上物理（人教）四清 教师用书２０１５邹梨花√\T154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9440" y="2656785"/>
            <a:ext cx="4348052" cy="1640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7"/>
          <p:cNvSpPr>
            <a:spLocks noChangeArrowheads="1"/>
          </p:cNvSpPr>
          <p:nvPr/>
        </p:nvSpPr>
        <p:spPr bwMode="auto">
          <a:xfrm>
            <a:off x="408501" y="692051"/>
            <a:ext cx="8305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“探究凸透镜成像规律”的实验中，小文同学使用焦距为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10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的凸透镜进行了若干次操作，实验数据如下表所示：</a:t>
            </a:r>
          </a:p>
        </p:txBody>
      </p:sp>
      <p:graphicFrame>
        <p:nvGraphicFramePr>
          <p:cNvPr id="324906" name="Group 298"/>
          <p:cNvGraphicFramePr>
            <a:graphicFrameLocks noGrp="1"/>
          </p:cNvGraphicFramePr>
          <p:nvPr/>
        </p:nvGraphicFramePr>
        <p:xfrm>
          <a:off x="587829" y="1976943"/>
          <a:ext cx="8001000" cy="2736428"/>
        </p:xfrm>
        <a:graphic>
          <a:graphicData uri="http://schemas.openxmlformats.org/drawingml/2006/table">
            <a:tbl>
              <a:tblPr/>
              <a:tblGrid>
                <a:gridCol w="757238"/>
                <a:gridCol w="1608137"/>
                <a:gridCol w="1606550"/>
                <a:gridCol w="1343025"/>
                <a:gridCol w="1343025"/>
                <a:gridCol w="1343025"/>
              </a:tblGrid>
              <a:tr h="8209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次数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物体到凸透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镜的距离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/cm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像到凸透镜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的距离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/cm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像的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大小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像的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正倒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像的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虚实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1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30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15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缩小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倒立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实像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2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20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20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等大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倒立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实像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3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15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30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放大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倒立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实像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14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35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放大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倒立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实像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10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/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/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/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无像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6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8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/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放大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正立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虚像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marT="34205" marB="342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4"/>
          <p:cNvSpPr>
            <a:spLocks noChangeArrowheads="1"/>
          </p:cNvSpPr>
          <p:nvPr/>
        </p:nvSpPr>
        <p:spPr bwMode="auto">
          <a:xfrm>
            <a:off x="532826" y="731708"/>
            <a:ext cx="8267414" cy="3865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小文仔细分析数据得出，当物距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u_________(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填“大于”或“小于”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焦距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时，凸透镜成的是实像；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凸透镜成实像时，当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物距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不断减小时，像距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v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在不断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，像在逐渐变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____(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“小”或“大”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当物距等于像距等于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焦距时，成倒立、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实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像；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(4)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当物距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_______1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倍焦距时，无论怎样移动光屏都承接不到像。当物距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 cm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时，观察到像和物在透镜的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填“同侧”或“异侧”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328727" name="Rectangle 23"/>
          <p:cNvSpPr>
            <a:spLocks noChangeArrowheads="1"/>
          </p:cNvSpPr>
          <p:nvPr/>
        </p:nvSpPr>
        <p:spPr bwMode="auto">
          <a:xfrm>
            <a:off x="5776304" y="731380"/>
            <a:ext cx="81140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大于</a:t>
            </a:r>
          </a:p>
        </p:txBody>
      </p:sp>
      <p:sp>
        <p:nvSpPr>
          <p:cNvPr id="328728" name="Rectangle 24"/>
          <p:cNvSpPr>
            <a:spLocks noChangeArrowheads="1"/>
          </p:cNvSpPr>
          <p:nvPr/>
        </p:nvSpPr>
        <p:spPr bwMode="auto">
          <a:xfrm>
            <a:off x="747677" y="2062054"/>
            <a:ext cx="81140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增大</a:t>
            </a:r>
          </a:p>
        </p:txBody>
      </p:sp>
      <p:sp>
        <p:nvSpPr>
          <p:cNvPr id="328729" name="Rectangle 25"/>
          <p:cNvSpPr>
            <a:spLocks noChangeArrowheads="1"/>
          </p:cNvSpPr>
          <p:nvPr/>
        </p:nvSpPr>
        <p:spPr bwMode="auto">
          <a:xfrm>
            <a:off x="3560200" y="2062055"/>
            <a:ext cx="49932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大</a:t>
            </a:r>
            <a:endParaRPr lang="zh-CN" altLang="en-US" sz="2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8731" name="Rectangle 27"/>
          <p:cNvSpPr>
            <a:spLocks noChangeArrowheads="1"/>
          </p:cNvSpPr>
          <p:nvPr/>
        </p:nvSpPr>
        <p:spPr bwMode="auto">
          <a:xfrm>
            <a:off x="3974431" y="2520987"/>
            <a:ext cx="65536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倍</a:t>
            </a:r>
          </a:p>
        </p:txBody>
      </p:sp>
      <p:sp>
        <p:nvSpPr>
          <p:cNvPr id="328732" name="Rectangle 28"/>
          <p:cNvSpPr>
            <a:spLocks noChangeArrowheads="1"/>
          </p:cNvSpPr>
          <p:nvPr/>
        </p:nvSpPr>
        <p:spPr bwMode="auto">
          <a:xfrm>
            <a:off x="7217228" y="2589739"/>
            <a:ext cx="81140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等大</a:t>
            </a:r>
          </a:p>
        </p:txBody>
      </p:sp>
      <p:sp>
        <p:nvSpPr>
          <p:cNvPr id="328733" name="Rectangle 29"/>
          <p:cNvSpPr>
            <a:spLocks noChangeArrowheads="1"/>
          </p:cNvSpPr>
          <p:nvPr/>
        </p:nvSpPr>
        <p:spPr bwMode="auto">
          <a:xfrm>
            <a:off x="2070004" y="3067589"/>
            <a:ext cx="81140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小于</a:t>
            </a:r>
          </a:p>
        </p:txBody>
      </p:sp>
      <p:sp>
        <p:nvSpPr>
          <p:cNvPr id="328734" name="Rectangle 30"/>
          <p:cNvSpPr>
            <a:spLocks noChangeArrowheads="1"/>
          </p:cNvSpPr>
          <p:nvPr/>
        </p:nvSpPr>
        <p:spPr bwMode="auto">
          <a:xfrm>
            <a:off x="3517231" y="3060714"/>
            <a:ext cx="81140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等于</a:t>
            </a:r>
          </a:p>
        </p:txBody>
      </p:sp>
      <p:sp>
        <p:nvSpPr>
          <p:cNvPr id="328735" name="Rectangle 31"/>
          <p:cNvSpPr>
            <a:spLocks noChangeArrowheads="1"/>
          </p:cNvSpPr>
          <p:nvPr/>
        </p:nvSpPr>
        <p:spPr bwMode="auto">
          <a:xfrm>
            <a:off x="775750" y="4014961"/>
            <a:ext cx="811409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同侧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8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8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8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8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8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8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2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8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8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8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8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8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8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27" grpId="0"/>
      <p:bldP spid="328728" grpId="0"/>
      <p:bldP spid="328729" grpId="0"/>
      <p:bldP spid="328731" grpId="0"/>
      <p:bldP spid="328732" grpId="0"/>
      <p:bldP spid="328733" grpId="0"/>
      <p:bldP spid="328734" grpId="0"/>
      <p:bldP spid="3287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99"/>
          <p:cNvSpPr txBox="1">
            <a:spLocks noChangeArrowheads="1"/>
          </p:cNvSpPr>
          <p:nvPr/>
        </p:nvSpPr>
        <p:spPr bwMode="auto">
          <a:xfrm>
            <a:off x="672041" y="884450"/>
            <a:ext cx="778033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学习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目标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理解凸透镜成像的规律。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重点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知道凸透镜所成像的正倒、大小、虚实与物距的关系。（重难点）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了解凸透镜在生活的应用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6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:a16="http://schemas.microsoft.com/office/drawing/2014/main" xmlns="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:a16="http://schemas.microsoft.com/office/drawing/2014/main" xmlns="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501675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点二：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凸透镜成像规律的综合应用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609600" y="1635584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图所示是小明用放大镜观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察麦穗的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情景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已知放大镜的焦距为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15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则它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与麦穗之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间的距离应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6579555" y="2149426"/>
            <a:ext cx="1415772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小于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15cm</a:t>
            </a:r>
          </a:p>
        </p:txBody>
      </p:sp>
      <p:pic>
        <p:nvPicPr>
          <p:cNvPr id="17409" name="Picture 1" descr="C:\Users\Administrator\AppData\Roaming\Tencent\Users\505905705\QQ\WinTemp\RichOle\JG3N)K1BNRJ88T40@AMUG[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828" y="2893889"/>
            <a:ext cx="3137521" cy="1954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58"/>
          <p:cNvSpPr>
            <a:spLocks noChangeArrowheads="1"/>
          </p:cNvSpPr>
          <p:nvPr/>
        </p:nvSpPr>
        <p:spPr bwMode="auto">
          <a:xfrm>
            <a:off x="529389" y="700075"/>
            <a:ext cx="82364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．在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“探究凸透镜成像规律”的实验中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当烛焰、凸透镜、光屏处于如图所示的位置时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恰能在光屏上得到一个清晰、缩小的像。利用这个成像规律可以制成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</p:txBody>
      </p:sp>
      <p:sp>
        <p:nvSpPr>
          <p:cNvPr id="7428" name="Rectangle 260"/>
          <p:cNvSpPr>
            <a:spLocks noChangeArrowheads="1"/>
          </p:cNvSpPr>
          <p:nvPr/>
        </p:nvSpPr>
        <p:spPr bwMode="auto">
          <a:xfrm>
            <a:off x="6246240" y="1782180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</a:p>
        </p:txBody>
      </p:sp>
      <p:pic>
        <p:nvPicPr>
          <p:cNvPr id="21509" name="Picture 261" descr="C:\Users\Administrator\Desktop\八上物理（人教）四清 教师用书２０１５邹梨花√\S155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72861" y="3791191"/>
            <a:ext cx="3187700" cy="98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263"/>
          <p:cNvSpPr>
            <a:spLocks noChangeArrowheads="1"/>
          </p:cNvSpPr>
          <p:nvPr/>
        </p:nvSpPr>
        <p:spPr bwMode="auto">
          <a:xfrm>
            <a:off x="713875" y="2451954"/>
            <a:ext cx="510909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．照相机　　　　　　　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．平面镜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．幻灯机             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．放大镜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0"/>
          <p:cNvSpPr>
            <a:spLocks noChangeArrowheads="1"/>
          </p:cNvSpPr>
          <p:nvPr/>
        </p:nvSpPr>
        <p:spPr bwMode="auto">
          <a:xfrm>
            <a:off x="470950" y="758550"/>
            <a:ext cx="82296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．张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老师在使用投影仪时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，发现屏幕上的画面太小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正确的调节方法是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填“增大”或“减小”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投影仪与屏幕间的距离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填“向上”或“向下”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调节透镜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填“增大”或“减小”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凸透镜到投影胶片的距离。</a:t>
            </a:r>
          </a:p>
        </p:txBody>
      </p:sp>
      <p:sp>
        <p:nvSpPr>
          <p:cNvPr id="324909" name="Rectangle 301"/>
          <p:cNvSpPr>
            <a:spLocks noChangeArrowheads="1"/>
          </p:cNvSpPr>
          <p:nvPr/>
        </p:nvSpPr>
        <p:spPr bwMode="auto">
          <a:xfrm>
            <a:off x="4103341" y="1240446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增大</a:t>
            </a:r>
          </a:p>
        </p:txBody>
      </p:sp>
      <p:sp>
        <p:nvSpPr>
          <p:cNvPr id="324910" name="Rectangle 302"/>
          <p:cNvSpPr>
            <a:spLocks noChangeArrowheads="1"/>
          </p:cNvSpPr>
          <p:nvPr/>
        </p:nvSpPr>
        <p:spPr bwMode="auto">
          <a:xfrm>
            <a:off x="4094174" y="1699377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向下</a:t>
            </a:r>
          </a:p>
        </p:txBody>
      </p:sp>
      <p:sp>
        <p:nvSpPr>
          <p:cNvPr id="324911" name="Rectangle 303"/>
          <p:cNvSpPr>
            <a:spLocks noChangeArrowheads="1"/>
          </p:cNvSpPr>
          <p:nvPr/>
        </p:nvSpPr>
        <p:spPr bwMode="auto">
          <a:xfrm>
            <a:off x="2396576" y="2144558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减小</a:t>
            </a:r>
          </a:p>
        </p:txBody>
      </p:sp>
      <p:pic>
        <p:nvPicPr>
          <p:cNvPr id="25606" name="Picture 304" descr="C:\Users\Administrator\Desktop\八上物理（人教）四清 教师用书２０１５邹梨花√\S157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0375" y="3120584"/>
            <a:ext cx="2514600" cy="149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4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4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4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4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4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4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4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4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4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909" grpId="0"/>
      <p:bldP spid="324910" grpId="0"/>
      <p:bldP spid="3249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>
            <a:extLst>
              <a:ext uri="{FF2B5EF4-FFF2-40B4-BE49-F238E27FC236}">
                <a16:creationId xmlns:a16="http://schemas.microsoft.com/office/drawing/2014/main" xmlns="" id="{00617E96-A574-4D62-B030-536A4A9D852C}"/>
              </a:ext>
            </a:extLst>
          </p:cNvPr>
          <p:cNvSpPr/>
          <p:nvPr/>
        </p:nvSpPr>
        <p:spPr>
          <a:xfrm>
            <a:off x="600542" y="589280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19649" y="1222738"/>
            <a:ext cx="832184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14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关于凸透镜成像及其应用，以下说法不正确的是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．景物在照相机内所成的像是实像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．通过放大镜看到的是物体放大的实像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．凸透镜成实像时，像不一定比物体大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．凸透镜成实像时，像和物体的大小可能相等</a:t>
            </a:r>
          </a:p>
        </p:txBody>
      </p: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7943132" y="1328968"/>
            <a:ext cx="362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533400" y="559426"/>
            <a:ext cx="8153400" cy="297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15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．如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图所示，小乐用放大镜看指纹时，觉得指纹的像太小，为使指纹的像大一些，正确的做法是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      )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．眼睛和手指不动，让放大镜离手指稍近些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．眼睛和手指不动，让放大镜离手指稍远些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．放大镜和手指不动，让眼睛离放大镜稍近些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．放大镜和手指不动，让眼睛离放大镜稍远些</a:t>
            </a:r>
          </a:p>
        </p:txBody>
      </p:sp>
      <p:sp>
        <p:nvSpPr>
          <p:cNvPr id="339981" name="Rectangle 13"/>
          <p:cNvSpPr>
            <a:spLocks noChangeArrowheads="1"/>
          </p:cNvSpPr>
          <p:nvPr/>
        </p:nvSpPr>
        <p:spPr bwMode="auto">
          <a:xfrm>
            <a:off x="5831305" y="1094577"/>
            <a:ext cx="338554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</a:p>
        </p:txBody>
      </p:sp>
      <p:pic>
        <p:nvPicPr>
          <p:cNvPr id="27652" name="Picture 14" descr="C:\Users\Administrator\Desktop\八上物理（人教）四清 教师用书２０１５邹梨花√\S159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91497" y="3471521"/>
            <a:ext cx="1890713" cy="150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9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9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8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457199" y="539283"/>
            <a:ext cx="8153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2013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20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日，我国宇航员王亚平在“天宫一号”完成了太空授课，如图是她做水球透镜实验时的情景。通过水球可以看到她的像，以下有关像的判断及成像规律的应用说法正确的是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．实像　凸面镜　　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．虚像　放大镜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．实像　照相机      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．实像　投影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仪</a:t>
            </a:r>
            <a:endParaRPr lang="zh-CN" altLang="en-US" sz="240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33839" name="Rectangle 15"/>
          <p:cNvSpPr>
            <a:spLocks noChangeArrowheads="1"/>
          </p:cNvSpPr>
          <p:nvPr/>
        </p:nvSpPr>
        <p:spPr bwMode="auto">
          <a:xfrm>
            <a:off x="2691063" y="2238803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</a:p>
        </p:txBody>
      </p:sp>
      <p:pic>
        <p:nvPicPr>
          <p:cNvPr id="40961" name="Picture 1" descr="C:\Users\Administrator\AppData\Roaming\Tencent\Users\505905705\QQ\WinTemp\RichOle\H3{]KA5O3_14DN`Q3@WUMA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4549" y="2870274"/>
            <a:ext cx="2420639" cy="1731303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3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3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3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539702" y="747531"/>
            <a:ext cx="8153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17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教室里安装的电子白板投影仪，其镜头的焦距为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15 cm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，为了在白板上得到清晰的像，投影仪镜头到白板的距离应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 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．大于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30 cm  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．小于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15 cm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．等于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30 cm  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．大于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15 cm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30 cm</a:t>
            </a:r>
          </a:p>
        </p:txBody>
      </p:sp>
      <p:sp>
        <p:nvSpPr>
          <p:cNvPr id="333841" name="Rectangle 17"/>
          <p:cNvSpPr>
            <a:spLocks noChangeArrowheads="1"/>
          </p:cNvSpPr>
          <p:nvPr/>
        </p:nvSpPr>
        <p:spPr bwMode="auto">
          <a:xfrm>
            <a:off x="1118938" y="1812894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3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3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4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Rectangle 21"/>
          <p:cNvSpPr>
            <a:spLocks noChangeArrowheads="1"/>
          </p:cNvSpPr>
          <p:nvPr/>
        </p:nvSpPr>
        <p:spPr bwMode="auto">
          <a:xfrm>
            <a:off x="554599" y="871979"/>
            <a:ext cx="8001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物体从距凸透镜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12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移到距凸透镜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18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的过程中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调整光屏的位置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总能在光屏上得到倒立放大的像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由此可知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此凸透镜的焦距可能是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  <a:endParaRPr lang="en-US" altLang="zh-CN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6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10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endParaRPr lang="en-US" altLang="zh-CN" sz="24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16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20 cm</a:t>
            </a:r>
          </a:p>
        </p:txBody>
      </p:sp>
      <p:sp>
        <p:nvSpPr>
          <p:cNvPr id="341015" name="Rectangle 23"/>
          <p:cNvSpPr>
            <a:spLocks noChangeArrowheads="1"/>
          </p:cNvSpPr>
          <p:nvPr/>
        </p:nvSpPr>
        <p:spPr bwMode="auto">
          <a:xfrm>
            <a:off x="4944979" y="2033201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391886" y="862235"/>
            <a:ext cx="836022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19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如图所示是物体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经照相机镜头成像原理示意图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沿主光轴远离镜头时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则物体上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点的像</a:t>
            </a:r>
            <a:r>
              <a:rPr lang="en-US" altLang="zh-CN" sz="2400" i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′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会沿什么方向移动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  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i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′</a:t>
            </a:r>
            <a:r>
              <a:rPr lang="en-US" altLang="zh-CN" sz="2400" i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B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i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′</a:t>
            </a:r>
            <a:r>
              <a:rPr lang="en-US" altLang="zh-CN" sz="2400" i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．水平向右  　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．水平向左</a:t>
            </a:r>
          </a:p>
        </p:txBody>
      </p:sp>
      <p:sp>
        <p:nvSpPr>
          <p:cNvPr id="341008" name="Rectangle 16"/>
          <p:cNvSpPr>
            <a:spLocks noChangeArrowheads="1"/>
          </p:cNvSpPr>
          <p:nvPr/>
        </p:nvSpPr>
        <p:spPr bwMode="auto">
          <a:xfrm>
            <a:off x="1458113" y="1995011"/>
            <a:ext cx="338554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  <p:pic>
        <p:nvPicPr>
          <p:cNvPr id="31749" name="Picture 19" descr="C:\Users\Administrator\Desktop\八上物理（人教）四清 教师用书２０１５邹梨花√\C96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9819" y="3362320"/>
            <a:ext cx="3586163" cy="101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26626"/>
          <p:cNvSpPr txBox="1">
            <a:spLocks noChangeArrowheads="1"/>
          </p:cNvSpPr>
          <p:nvPr/>
        </p:nvSpPr>
        <p:spPr bwMode="auto">
          <a:xfrm>
            <a:off x="412751" y="628286"/>
            <a:ext cx="8208963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</a:rPr>
              <a:t>20.</a:t>
            </a:r>
            <a:r>
              <a:rPr lang="zh-CN" altLang="en-US" sz="2800" dirty="0">
                <a:latin typeface="Times New Roman" pitchFamily="18" charset="0"/>
              </a:rPr>
              <a:t>在探究凸透镜成像实验中，当物距为</a:t>
            </a:r>
            <a:r>
              <a:rPr lang="en-US" altLang="zh-CN" sz="2800" dirty="0">
                <a:latin typeface="Times New Roman" pitchFamily="18" charset="0"/>
              </a:rPr>
              <a:t>20</a:t>
            </a:r>
            <a:r>
              <a:rPr lang="zh-CN" altLang="en-US" sz="2800" dirty="0">
                <a:latin typeface="Times New Roman" pitchFamily="18" charset="0"/>
              </a:rPr>
              <a:t>厘米时，得到一个倒立缩小的实像，此时像距为</a:t>
            </a:r>
            <a:r>
              <a:rPr lang="en-US" altLang="zh-CN" sz="2800" dirty="0">
                <a:latin typeface="Times New Roman" pitchFamily="18" charset="0"/>
              </a:rPr>
              <a:t>13</a:t>
            </a:r>
            <a:r>
              <a:rPr lang="zh-CN" altLang="en-US" sz="2800" dirty="0">
                <a:latin typeface="Times New Roman" pitchFamily="18" charset="0"/>
              </a:rPr>
              <a:t>厘米，则凸透镜的焦距是（  </a:t>
            </a:r>
            <a:r>
              <a:rPr lang="zh-CN" altLang="en-US" sz="2800" dirty="0" smtClean="0">
                <a:latin typeface="Times New Roman" pitchFamily="18" charset="0"/>
              </a:rPr>
              <a:t>    </a:t>
            </a:r>
            <a:r>
              <a:rPr lang="zh-CN" altLang="en-US" sz="2800" dirty="0">
                <a:latin typeface="Times New Roman" pitchFamily="18" charset="0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itchFamily="18" charset="0"/>
              </a:rPr>
              <a:t>  </a:t>
            </a:r>
            <a:r>
              <a:rPr lang="en-US" altLang="zh-CN" sz="2800" dirty="0">
                <a:latin typeface="Times New Roman" pitchFamily="18" charset="0"/>
              </a:rPr>
              <a:t>A</a:t>
            </a:r>
            <a:r>
              <a:rPr lang="zh-CN" altLang="en-US" sz="2800" dirty="0">
                <a:latin typeface="Times New Roman" pitchFamily="18" charset="0"/>
              </a:rPr>
              <a:t>、</a:t>
            </a:r>
            <a:r>
              <a:rPr lang="en-US" altLang="zh-CN" sz="2800" i="1" dirty="0">
                <a:latin typeface="Times New Roman" pitchFamily="18" charset="0"/>
              </a:rPr>
              <a:t>f </a:t>
            </a:r>
            <a:r>
              <a:rPr lang="en-US" altLang="zh-CN" sz="2800" dirty="0">
                <a:latin typeface="Times New Roman" pitchFamily="18" charset="0"/>
              </a:rPr>
              <a:t>&gt;20cm                B</a:t>
            </a:r>
            <a:r>
              <a:rPr lang="zh-CN" altLang="en-US" sz="2800" dirty="0">
                <a:latin typeface="Times New Roman" pitchFamily="18" charset="0"/>
              </a:rPr>
              <a:t>、</a:t>
            </a:r>
            <a:r>
              <a:rPr lang="en-US" altLang="zh-CN" sz="2800" dirty="0">
                <a:latin typeface="Times New Roman" pitchFamily="18" charset="0"/>
              </a:rPr>
              <a:t>13cm&lt;</a:t>
            </a:r>
            <a:r>
              <a:rPr lang="en-US" altLang="zh-CN" sz="2800" i="1" dirty="0">
                <a:latin typeface="Times New Roman" pitchFamily="18" charset="0"/>
              </a:rPr>
              <a:t>f</a:t>
            </a:r>
            <a:r>
              <a:rPr lang="en-US" altLang="zh-CN" sz="2800" dirty="0">
                <a:latin typeface="Times New Roman" pitchFamily="18" charset="0"/>
              </a:rPr>
              <a:t>&lt;20cm 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  C</a:t>
            </a:r>
            <a:r>
              <a:rPr lang="zh-CN" altLang="en-US" sz="2800" dirty="0">
                <a:latin typeface="Times New Roman" pitchFamily="18" charset="0"/>
              </a:rPr>
              <a:t>、</a:t>
            </a:r>
            <a:r>
              <a:rPr lang="en-US" altLang="zh-CN" sz="2800" dirty="0">
                <a:latin typeface="Times New Roman" pitchFamily="18" charset="0"/>
              </a:rPr>
              <a:t>10cm&lt;</a:t>
            </a:r>
            <a:r>
              <a:rPr lang="en-US" altLang="zh-CN" sz="2800" i="1" dirty="0">
                <a:latin typeface="Times New Roman" pitchFamily="18" charset="0"/>
              </a:rPr>
              <a:t>f</a:t>
            </a:r>
            <a:r>
              <a:rPr lang="en-US" altLang="zh-CN" sz="2800" dirty="0">
                <a:latin typeface="Times New Roman" pitchFamily="18" charset="0"/>
              </a:rPr>
              <a:t>&lt;13cm    D</a:t>
            </a:r>
            <a:r>
              <a:rPr lang="zh-CN" altLang="en-US" sz="2800" dirty="0">
                <a:latin typeface="Times New Roman" pitchFamily="18" charset="0"/>
              </a:rPr>
              <a:t>、</a:t>
            </a:r>
            <a:r>
              <a:rPr lang="en-US" altLang="zh-CN" sz="2800" dirty="0">
                <a:latin typeface="Times New Roman" pitchFamily="18" charset="0"/>
              </a:rPr>
              <a:t>6.5cm&lt;</a:t>
            </a:r>
            <a:r>
              <a:rPr lang="en-US" altLang="zh-CN" sz="2800" i="1" dirty="0">
                <a:latin typeface="Times New Roman" pitchFamily="18" charset="0"/>
              </a:rPr>
              <a:t>f</a:t>
            </a:r>
            <a:r>
              <a:rPr lang="en-US" altLang="zh-CN" sz="2800" dirty="0">
                <a:latin typeface="Times New Roman" pitchFamily="18" charset="0"/>
              </a:rPr>
              <a:t>&lt;10cm</a:t>
            </a:r>
          </a:p>
        </p:txBody>
      </p:sp>
      <p:sp>
        <p:nvSpPr>
          <p:cNvPr id="319510" name="Text Box 22"/>
          <p:cNvSpPr txBox="1"/>
          <p:nvPr/>
        </p:nvSpPr>
        <p:spPr>
          <a:xfrm>
            <a:off x="3412067" y="1983458"/>
            <a:ext cx="782638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3195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1895475" y="1512912"/>
          <a:ext cx="271463" cy="1346835"/>
        </p:xfrm>
        <a:graphic>
          <a:graphicData uri="http://schemas.openxmlformats.org/presentationml/2006/ole">
            <p:oleObj spid="_x0000_s2050" name="Flash 影片" r:id="rId4" imgW="444600" imgH="3008160" progId="">
              <p:embed/>
            </p:oleObj>
          </a:graphicData>
        </a:graphic>
      </p:graphicFrame>
      <p:sp>
        <p:nvSpPr>
          <p:cNvPr id="51204" name="Line 4"/>
          <p:cNvSpPr>
            <a:spLocks noChangeShapeType="1"/>
          </p:cNvSpPr>
          <p:nvPr/>
        </p:nvSpPr>
        <p:spPr bwMode="auto">
          <a:xfrm flipV="1">
            <a:off x="220133" y="2209809"/>
            <a:ext cx="3183467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726545" y="1886762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1806046" y="1886762"/>
            <a:ext cx="1584325" cy="53802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35013" y="1969441"/>
            <a:ext cx="2592387" cy="792186"/>
            <a:chOff x="431" y="1480"/>
            <a:chExt cx="1633" cy="667"/>
          </a:xfrm>
        </p:grpSpPr>
        <p:sp>
          <p:nvSpPr>
            <p:cNvPr id="51208" name="Text Box 8"/>
            <p:cNvSpPr txBox="1">
              <a:spLocks noChangeArrowheads="1"/>
            </p:cNvSpPr>
            <p:nvPr/>
          </p:nvSpPr>
          <p:spPr bwMode="auto">
            <a:xfrm>
              <a:off x="1610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09" name="Rectangle 9"/>
            <p:cNvSpPr>
              <a:spLocks noChangeArrowheads="1"/>
            </p:cNvSpPr>
            <p:nvPr/>
          </p:nvSpPr>
          <p:spPr bwMode="auto">
            <a:xfrm>
              <a:off x="47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10" name="Rectangle 10"/>
            <p:cNvSpPr>
              <a:spLocks noChangeArrowheads="1"/>
            </p:cNvSpPr>
            <p:nvPr/>
          </p:nvSpPr>
          <p:spPr bwMode="auto">
            <a:xfrm>
              <a:off x="106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11" name="Text Box 11"/>
            <p:cNvSpPr txBox="1">
              <a:spLocks noChangeArrowheads="1"/>
            </p:cNvSpPr>
            <p:nvPr/>
          </p:nvSpPr>
          <p:spPr bwMode="auto">
            <a:xfrm>
              <a:off x="431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宋体" pitchFamily="2" charset="-122"/>
                </a:rPr>
                <a:t>F</a:t>
              </a:r>
            </a:p>
          </p:txBody>
        </p:sp>
        <p:sp>
          <p:nvSpPr>
            <p:cNvPr id="51212" name="Text Box 12"/>
            <p:cNvSpPr txBox="1">
              <a:spLocks noChangeArrowheads="1"/>
            </p:cNvSpPr>
            <p:nvPr/>
          </p:nvSpPr>
          <p:spPr bwMode="auto">
            <a:xfrm>
              <a:off x="1565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宋体" pitchFamily="2" charset="-122"/>
                </a:rPr>
                <a:t>F</a:t>
              </a:r>
            </a:p>
          </p:txBody>
        </p:sp>
        <p:sp>
          <p:nvSpPr>
            <p:cNvPr id="51213" name="Text Box 13"/>
            <p:cNvSpPr txBox="1">
              <a:spLocks noChangeArrowheads="1"/>
            </p:cNvSpPr>
            <p:nvPr/>
          </p:nvSpPr>
          <p:spPr bwMode="auto">
            <a:xfrm>
              <a:off x="1020" y="1661"/>
              <a:ext cx="240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000">
                  <a:ea typeface="宋体" pitchFamily="2" charset="-122"/>
                </a:rPr>
                <a:t>O</a:t>
              </a:r>
            </a:p>
          </p:txBody>
        </p:sp>
      </p:grpSp>
      <p:graphicFrame>
        <p:nvGraphicFramePr>
          <p:cNvPr id="51214" name="Object 14"/>
          <p:cNvGraphicFramePr>
            <a:graphicFrameLocks noChangeAspect="1"/>
          </p:cNvGraphicFramePr>
          <p:nvPr/>
        </p:nvGraphicFramePr>
        <p:xfrm>
          <a:off x="7354359" y="1542944"/>
          <a:ext cx="271463" cy="1346835"/>
        </p:xfrm>
        <a:graphic>
          <a:graphicData uri="http://schemas.openxmlformats.org/presentationml/2006/ole">
            <p:oleObj spid="_x0000_s2051" name="Flash 影片" r:id="rId5" imgW="444600" imgH="3008160" progId="">
              <p:embed/>
            </p:oleObj>
          </a:graphicData>
        </a:graphic>
      </p:graphicFrame>
      <p:sp>
        <p:nvSpPr>
          <p:cNvPr id="51215" name="Line 15"/>
          <p:cNvSpPr>
            <a:spLocks noChangeShapeType="1"/>
          </p:cNvSpPr>
          <p:nvPr/>
        </p:nvSpPr>
        <p:spPr bwMode="auto">
          <a:xfrm>
            <a:off x="5985933" y="2244864"/>
            <a:ext cx="291253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6346297" y="2028706"/>
            <a:ext cx="2592387" cy="792186"/>
            <a:chOff x="431" y="1480"/>
            <a:chExt cx="1633" cy="667"/>
          </a:xfrm>
        </p:grpSpPr>
        <p:sp>
          <p:nvSpPr>
            <p:cNvPr id="51217" name="Text Box 17"/>
            <p:cNvSpPr txBox="1">
              <a:spLocks noChangeArrowheads="1"/>
            </p:cNvSpPr>
            <p:nvPr/>
          </p:nvSpPr>
          <p:spPr bwMode="auto">
            <a:xfrm>
              <a:off x="1610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18" name="Rectangle 18"/>
            <p:cNvSpPr>
              <a:spLocks noChangeArrowheads="1"/>
            </p:cNvSpPr>
            <p:nvPr/>
          </p:nvSpPr>
          <p:spPr bwMode="auto">
            <a:xfrm>
              <a:off x="47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19" name="Rectangle 19"/>
            <p:cNvSpPr>
              <a:spLocks noChangeArrowheads="1"/>
            </p:cNvSpPr>
            <p:nvPr/>
          </p:nvSpPr>
          <p:spPr bwMode="auto">
            <a:xfrm>
              <a:off x="106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20" name="Text Box 20"/>
            <p:cNvSpPr txBox="1">
              <a:spLocks noChangeArrowheads="1"/>
            </p:cNvSpPr>
            <p:nvPr/>
          </p:nvSpPr>
          <p:spPr bwMode="auto">
            <a:xfrm>
              <a:off x="431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宋体" pitchFamily="2" charset="-122"/>
                </a:rPr>
                <a:t>F</a:t>
              </a:r>
            </a:p>
          </p:txBody>
        </p:sp>
        <p:sp>
          <p:nvSpPr>
            <p:cNvPr id="51221" name="Text Box 21"/>
            <p:cNvSpPr txBox="1">
              <a:spLocks noChangeArrowheads="1"/>
            </p:cNvSpPr>
            <p:nvPr/>
          </p:nvSpPr>
          <p:spPr bwMode="auto">
            <a:xfrm>
              <a:off x="1565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ea typeface="宋体" pitchFamily="2" charset="-122"/>
                </a:rPr>
                <a:t>F</a:t>
              </a:r>
            </a:p>
          </p:txBody>
        </p:sp>
        <p:sp>
          <p:nvSpPr>
            <p:cNvPr id="51222" name="Text Box 22"/>
            <p:cNvSpPr txBox="1">
              <a:spLocks noChangeArrowheads="1"/>
            </p:cNvSpPr>
            <p:nvPr/>
          </p:nvSpPr>
          <p:spPr bwMode="auto">
            <a:xfrm>
              <a:off x="1020" y="1661"/>
              <a:ext cx="240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000">
                  <a:ea typeface="宋体" pitchFamily="2" charset="-122"/>
                </a:rPr>
                <a:t>O</a:t>
              </a:r>
            </a:p>
          </p:txBody>
        </p:sp>
      </p:grpSp>
      <p:sp>
        <p:nvSpPr>
          <p:cNvPr id="51223" name="Line 23"/>
          <p:cNvSpPr>
            <a:spLocks noChangeShapeType="1"/>
          </p:cNvSpPr>
          <p:nvPr/>
        </p:nvSpPr>
        <p:spPr bwMode="auto">
          <a:xfrm flipV="1">
            <a:off x="6274858" y="1759102"/>
            <a:ext cx="1150938" cy="64610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24" name="Line 24"/>
          <p:cNvSpPr>
            <a:spLocks noChangeShapeType="1"/>
          </p:cNvSpPr>
          <p:nvPr/>
        </p:nvSpPr>
        <p:spPr bwMode="auto">
          <a:xfrm>
            <a:off x="7425796" y="1759102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1225" name="Object 25"/>
          <p:cNvGraphicFramePr>
            <a:graphicFrameLocks noChangeAspect="1"/>
          </p:cNvGraphicFramePr>
          <p:nvPr/>
        </p:nvGraphicFramePr>
        <p:xfrm>
          <a:off x="7054322" y="3604801"/>
          <a:ext cx="627062" cy="1022597"/>
        </p:xfrm>
        <a:graphic>
          <a:graphicData uri="http://schemas.openxmlformats.org/presentationml/2006/ole">
            <p:oleObj spid="_x0000_s2052" name="Flash 影片" r:id="rId6" imgW="626760" imgH="1241280" progId="">
              <p:embed/>
            </p:oleObj>
          </a:graphicData>
        </a:graphic>
      </p:graphicFrame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6189134" y="3830884"/>
            <a:ext cx="2592388" cy="792186"/>
            <a:chOff x="431" y="1480"/>
            <a:chExt cx="1633" cy="667"/>
          </a:xfrm>
        </p:grpSpPr>
        <p:sp>
          <p:nvSpPr>
            <p:cNvPr id="51227" name="Text Box 27"/>
            <p:cNvSpPr txBox="1">
              <a:spLocks noChangeArrowheads="1"/>
            </p:cNvSpPr>
            <p:nvPr/>
          </p:nvSpPr>
          <p:spPr bwMode="auto">
            <a:xfrm>
              <a:off x="1610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28" name="Rectangle 28"/>
            <p:cNvSpPr>
              <a:spLocks noChangeArrowheads="1"/>
            </p:cNvSpPr>
            <p:nvPr/>
          </p:nvSpPr>
          <p:spPr bwMode="auto">
            <a:xfrm>
              <a:off x="47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29" name="Rectangle 29"/>
            <p:cNvSpPr>
              <a:spLocks noChangeArrowheads="1"/>
            </p:cNvSpPr>
            <p:nvPr/>
          </p:nvSpPr>
          <p:spPr bwMode="auto">
            <a:xfrm>
              <a:off x="106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30" name="Text Box 30"/>
            <p:cNvSpPr txBox="1">
              <a:spLocks noChangeArrowheads="1"/>
            </p:cNvSpPr>
            <p:nvPr/>
          </p:nvSpPr>
          <p:spPr bwMode="auto">
            <a:xfrm>
              <a:off x="431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宋体" pitchFamily="2" charset="-122"/>
                </a:rPr>
                <a:t>F</a:t>
              </a:r>
            </a:p>
          </p:txBody>
        </p:sp>
        <p:sp>
          <p:nvSpPr>
            <p:cNvPr id="51231" name="Text Box 31"/>
            <p:cNvSpPr txBox="1">
              <a:spLocks noChangeArrowheads="1"/>
            </p:cNvSpPr>
            <p:nvPr/>
          </p:nvSpPr>
          <p:spPr bwMode="auto">
            <a:xfrm>
              <a:off x="1565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宋体" pitchFamily="2" charset="-122"/>
                </a:rPr>
                <a:t>F</a:t>
              </a:r>
            </a:p>
          </p:txBody>
        </p:sp>
        <p:sp>
          <p:nvSpPr>
            <p:cNvPr id="51232" name="Text Box 32"/>
            <p:cNvSpPr txBox="1">
              <a:spLocks noChangeArrowheads="1"/>
            </p:cNvSpPr>
            <p:nvPr/>
          </p:nvSpPr>
          <p:spPr bwMode="auto">
            <a:xfrm>
              <a:off x="1020" y="1661"/>
              <a:ext cx="240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000">
                  <a:ea typeface="宋体" pitchFamily="2" charset="-122"/>
                </a:rPr>
                <a:t>O</a:t>
              </a:r>
            </a:p>
          </p:txBody>
        </p:sp>
      </p:grpSp>
      <p:sp>
        <p:nvSpPr>
          <p:cNvPr id="51233" name="Line 33"/>
          <p:cNvSpPr>
            <a:spLocks noChangeShapeType="1"/>
          </p:cNvSpPr>
          <p:nvPr/>
        </p:nvSpPr>
        <p:spPr bwMode="auto">
          <a:xfrm flipV="1">
            <a:off x="772584" y="3783261"/>
            <a:ext cx="865188" cy="323050"/>
          </a:xfrm>
          <a:prstGeom prst="line">
            <a:avLst/>
          </a:prstGeom>
          <a:noFill/>
          <a:ln w="38100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573617" y="3847819"/>
            <a:ext cx="2592388" cy="792186"/>
            <a:chOff x="431" y="1480"/>
            <a:chExt cx="1633" cy="667"/>
          </a:xfrm>
        </p:grpSpPr>
        <p:sp>
          <p:nvSpPr>
            <p:cNvPr id="51235" name="Text Box 35"/>
            <p:cNvSpPr txBox="1">
              <a:spLocks noChangeArrowheads="1"/>
            </p:cNvSpPr>
            <p:nvPr/>
          </p:nvSpPr>
          <p:spPr bwMode="auto">
            <a:xfrm>
              <a:off x="1610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36" name="Rectangle 36"/>
            <p:cNvSpPr>
              <a:spLocks noChangeArrowheads="1"/>
            </p:cNvSpPr>
            <p:nvPr/>
          </p:nvSpPr>
          <p:spPr bwMode="auto">
            <a:xfrm>
              <a:off x="47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37" name="Rectangle 37"/>
            <p:cNvSpPr>
              <a:spLocks noChangeArrowheads="1"/>
            </p:cNvSpPr>
            <p:nvPr/>
          </p:nvSpPr>
          <p:spPr bwMode="auto">
            <a:xfrm>
              <a:off x="1066" y="1480"/>
              <a:ext cx="178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ea typeface="宋体" pitchFamily="2" charset="-122"/>
                </a:rPr>
                <a:t>·</a:t>
              </a:r>
            </a:p>
          </p:txBody>
        </p:sp>
        <p:sp>
          <p:nvSpPr>
            <p:cNvPr id="51238" name="Text Box 38"/>
            <p:cNvSpPr txBox="1">
              <a:spLocks noChangeArrowheads="1"/>
            </p:cNvSpPr>
            <p:nvPr/>
          </p:nvSpPr>
          <p:spPr bwMode="auto">
            <a:xfrm>
              <a:off x="431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宋体" pitchFamily="2" charset="-122"/>
                </a:rPr>
                <a:t>F</a:t>
              </a:r>
            </a:p>
          </p:txBody>
        </p:sp>
        <p:sp>
          <p:nvSpPr>
            <p:cNvPr id="51239" name="Text Box 39"/>
            <p:cNvSpPr txBox="1">
              <a:spLocks noChangeArrowheads="1"/>
            </p:cNvSpPr>
            <p:nvPr/>
          </p:nvSpPr>
          <p:spPr bwMode="auto">
            <a:xfrm>
              <a:off x="1565" y="1706"/>
              <a:ext cx="49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宋体" pitchFamily="2" charset="-122"/>
                </a:rPr>
                <a:t>F</a:t>
              </a:r>
            </a:p>
          </p:txBody>
        </p:sp>
        <p:sp>
          <p:nvSpPr>
            <p:cNvPr id="51240" name="Text Box 40"/>
            <p:cNvSpPr txBox="1">
              <a:spLocks noChangeArrowheads="1"/>
            </p:cNvSpPr>
            <p:nvPr/>
          </p:nvSpPr>
          <p:spPr bwMode="auto">
            <a:xfrm>
              <a:off x="1020" y="1661"/>
              <a:ext cx="240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2000">
                  <a:ea typeface="宋体" pitchFamily="2" charset="-122"/>
                </a:rPr>
                <a:t>O</a:t>
              </a:r>
            </a:p>
          </p:txBody>
        </p:sp>
      </p:grpSp>
      <p:sp>
        <p:nvSpPr>
          <p:cNvPr id="51241" name="Line 41"/>
          <p:cNvSpPr>
            <a:spLocks noChangeShapeType="1"/>
          </p:cNvSpPr>
          <p:nvPr/>
        </p:nvSpPr>
        <p:spPr bwMode="auto">
          <a:xfrm>
            <a:off x="5901797" y="4089377"/>
            <a:ext cx="295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1242" name="Object 42"/>
          <p:cNvGraphicFramePr>
            <a:graphicFrameLocks noChangeAspect="1"/>
          </p:cNvGraphicFramePr>
          <p:nvPr/>
        </p:nvGraphicFramePr>
        <p:xfrm>
          <a:off x="1420285" y="3621735"/>
          <a:ext cx="627063" cy="1022597"/>
        </p:xfrm>
        <a:graphic>
          <a:graphicData uri="http://schemas.openxmlformats.org/presentationml/2006/ole">
            <p:oleObj spid="_x0000_s2053" name="Flash 影片" r:id="rId7" imgW="626760" imgH="1241280" progId="">
              <p:embed/>
            </p:oleObj>
          </a:graphicData>
        </a:graphic>
      </p:graphicFrame>
      <p:sp>
        <p:nvSpPr>
          <p:cNvPr id="51243" name="Line 43"/>
          <p:cNvSpPr>
            <a:spLocks noChangeShapeType="1"/>
          </p:cNvSpPr>
          <p:nvPr/>
        </p:nvSpPr>
        <p:spPr bwMode="auto">
          <a:xfrm>
            <a:off x="340784" y="4106311"/>
            <a:ext cx="2736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44" name="Line 44"/>
          <p:cNvSpPr>
            <a:spLocks noChangeShapeType="1"/>
          </p:cNvSpPr>
          <p:nvPr/>
        </p:nvSpPr>
        <p:spPr bwMode="auto">
          <a:xfrm flipV="1">
            <a:off x="1636185" y="3298685"/>
            <a:ext cx="1223963" cy="48457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45" name="Line 45"/>
          <p:cNvSpPr>
            <a:spLocks noChangeShapeType="1"/>
          </p:cNvSpPr>
          <p:nvPr/>
        </p:nvSpPr>
        <p:spPr bwMode="auto">
          <a:xfrm>
            <a:off x="701147" y="3783260"/>
            <a:ext cx="10080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46" name="Line 46"/>
          <p:cNvSpPr>
            <a:spLocks noChangeShapeType="1"/>
          </p:cNvSpPr>
          <p:nvPr/>
        </p:nvSpPr>
        <p:spPr bwMode="auto">
          <a:xfrm flipH="1" flipV="1">
            <a:off x="7413097" y="3819773"/>
            <a:ext cx="792162" cy="269604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47" name="Line 47"/>
          <p:cNvSpPr>
            <a:spLocks noChangeShapeType="1"/>
          </p:cNvSpPr>
          <p:nvPr/>
        </p:nvSpPr>
        <p:spPr bwMode="auto">
          <a:xfrm>
            <a:off x="6333597" y="3443276"/>
            <a:ext cx="1079500" cy="3764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48" name="Line 48"/>
          <p:cNvSpPr>
            <a:spLocks noChangeShapeType="1"/>
          </p:cNvSpPr>
          <p:nvPr/>
        </p:nvSpPr>
        <p:spPr bwMode="auto">
          <a:xfrm>
            <a:off x="7341660" y="3819773"/>
            <a:ext cx="12239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1250" name="Object 50"/>
          <p:cNvGraphicFramePr>
            <a:graphicFrameLocks noChangeAspect="1"/>
          </p:cNvGraphicFramePr>
          <p:nvPr/>
        </p:nvGraphicFramePr>
        <p:xfrm>
          <a:off x="4575704" y="1507749"/>
          <a:ext cx="271462" cy="1346835"/>
        </p:xfrm>
        <a:graphic>
          <a:graphicData uri="http://schemas.openxmlformats.org/presentationml/2006/ole">
            <p:oleObj spid="_x0000_s2054" name="Flash 影片" r:id="rId8" imgW="444600" imgH="3008160" progId="">
              <p:embed/>
            </p:oleObj>
          </a:graphicData>
        </a:graphic>
      </p:graphicFrame>
      <p:sp>
        <p:nvSpPr>
          <p:cNvPr id="51251" name="Line 51"/>
          <p:cNvSpPr>
            <a:spLocks noChangeShapeType="1"/>
          </p:cNvSpPr>
          <p:nvPr/>
        </p:nvSpPr>
        <p:spPr bwMode="auto">
          <a:xfrm>
            <a:off x="3623205" y="1830799"/>
            <a:ext cx="2232025" cy="807626"/>
          </a:xfrm>
          <a:prstGeom prst="line">
            <a:avLst/>
          </a:prstGeom>
          <a:noFill/>
          <a:ln w="38100">
            <a:solidFill>
              <a:srgbClr val="3333FF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1252" name="Line 52"/>
          <p:cNvSpPr>
            <a:spLocks noChangeShapeType="1"/>
          </p:cNvSpPr>
          <p:nvPr/>
        </p:nvSpPr>
        <p:spPr bwMode="auto">
          <a:xfrm>
            <a:off x="3437466" y="2208481"/>
            <a:ext cx="2463800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3" name="Oval 53"/>
          <p:cNvSpPr>
            <a:spLocks noChangeArrowheads="1"/>
          </p:cNvSpPr>
          <p:nvPr/>
        </p:nvSpPr>
        <p:spPr bwMode="auto">
          <a:xfrm>
            <a:off x="4702705" y="2207295"/>
            <a:ext cx="71437" cy="5463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1254" name="Object 54"/>
          <p:cNvGraphicFramePr>
            <a:graphicFrameLocks noChangeAspect="1"/>
          </p:cNvGraphicFramePr>
          <p:nvPr/>
        </p:nvGraphicFramePr>
        <p:xfrm>
          <a:off x="4131735" y="3610093"/>
          <a:ext cx="627063" cy="1022597"/>
        </p:xfrm>
        <a:graphic>
          <a:graphicData uri="http://schemas.openxmlformats.org/presentationml/2006/ole">
            <p:oleObj spid="_x0000_s2055" name="Flash 影片" r:id="rId9" imgW="626760" imgH="1241280" progId="">
              <p:embed/>
            </p:oleObj>
          </a:graphicData>
        </a:graphic>
      </p:graphicFrame>
      <p:sp>
        <p:nvSpPr>
          <p:cNvPr id="51255" name="Line 55"/>
          <p:cNvSpPr>
            <a:spLocks noChangeShapeType="1"/>
          </p:cNvSpPr>
          <p:nvPr/>
        </p:nvSpPr>
        <p:spPr bwMode="auto">
          <a:xfrm flipH="1">
            <a:off x="3123673" y="4095856"/>
            <a:ext cx="2663825" cy="1781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6" name="Line 56"/>
          <p:cNvSpPr>
            <a:spLocks noChangeShapeType="1"/>
          </p:cNvSpPr>
          <p:nvPr/>
        </p:nvSpPr>
        <p:spPr bwMode="auto">
          <a:xfrm>
            <a:off x="4419072" y="4095857"/>
            <a:ext cx="1295400" cy="51308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7" name="Line 57"/>
          <p:cNvSpPr>
            <a:spLocks noChangeShapeType="1"/>
          </p:cNvSpPr>
          <p:nvPr/>
        </p:nvSpPr>
        <p:spPr bwMode="auto">
          <a:xfrm>
            <a:off x="3123672" y="3582777"/>
            <a:ext cx="1295400" cy="51308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8" name="Oval 58"/>
          <p:cNvSpPr>
            <a:spLocks noChangeArrowheads="1"/>
          </p:cNvSpPr>
          <p:nvPr/>
        </p:nvSpPr>
        <p:spPr bwMode="auto">
          <a:xfrm>
            <a:off x="4419073" y="4095857"/>
            <a:ext cx="71437" cy="5344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753534" y="541866"/>
            <a:ext cx="7188200" cy="64633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透镜的光心、焦点、焦距及三条特殊光线作图复习</a:t>
            </a:r>
            <a:endParaRPr lang="zh-CN" altLang="en-US" sz="2400" noProof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1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1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1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1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  <p:bldP spid="51206" grpId="0" animBg="1"/>
      <p:bldP spid="51223" grpId="0" animBg="1"/>
      <p:bldP spid="51224" grpId="0" animBg="1"/>
      <p:bldP spid="51233" grpId="0" animBg="1"/>
      <p:bldP spid="51244" grpId="0" animBg="1"/>
      <p:bldP spid="51245" grpId="0" animBg="1"/>
      <p:bldP spid="51246" grpId="0" animBg="1"/>
      <p:bldP spid="51247" grpId="0" animBg="1"/>
      <p:bldP spid="51248" grpId="0" animBg="1"/>
      <p:bldP spid="51251" grpId="0" animBg="1"/>
      <p:bldP spid="51252" grpId="0" animBg="1"/>
      <p:bldP spid="51253" grpId="0" animBg="1"/>
      <p:bldP spid="51255" grpId="0" animBg="1"/>
      <p:bldP spid="51256" grpId="0" animBg="1"/>
      <p:bldP spid="51257" grpId="0" animBg="1"/>
      <p:bldP spid="5125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ChangeArrowheads="1"/>
          </p:cNvSpPr>
          <p:nvPr/>
        </p:nvSpPr>
        <p:spPr bwMode="auto">
          <a:xfrm>
            <a:off x="422823" y="742722"/>
            <a:ext cx="8411793" cy="319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21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现在有很多场所的安保工作中采用人脸识别系统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识别系统的摄像机可以自动将镜头前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 m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处的人脸拍摄成数码相片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通过信号线传递给计算机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摄像机的镜头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)</a:t>
            </a:r>
          </a:p>
          <a:p>
            <a:pPr algn="l">
              <a:lnSpc>
                <a:spcPct val="12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．相当于凸透镜，焦距可为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0.5 m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2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相当于凸透镜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焦距可为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0.1 m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2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相当于凹透镜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焦距可为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0.5 m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2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相当于凹透镜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焦距可为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0.1 m</a:t>
            </a:r>
          </a:p>
        </p:txBody>
      </p:sp>
      <p:sp>
        <p:nvSpPr>
          <p:cNvPr id="342024" name="Rectangle 8"/>
          <p:cNvSpPr>
            <a:spLocks noChangeArrowheads="1"/>
          </p:cNvSpPr>
          <p:nvPr/>
        </p:nvSpPr>
        <p:spPr bwMode="auto">
          <a:xfrm>
            <a:off x="8131629" y="1713127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  <p:pic>
        <p:nvPicPr>
          <p:cNvPr id="32773" name="Picture 11" descr="C:\Users\Administrator\Desktop\八上物理（人教）四清 教师用书２０１５邹梨花√\S162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28397" y="3922724"/>
            <a:ext cx="4375150" cy="999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2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2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2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472096" y="595149"/>
            <a:ext cx="83006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如图所示是小伟通过实验得到的凸透镜的像距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v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和物距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的关系图象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由图可知凸透镜的焦距是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；当物距为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30 cm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时的成像特点可应用于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填“照相机”“投影仪”或“放大镜”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347143" name="Rectangle 7"/>
          <p:cNvSpPr>
            <a:spLocks noChangeArrowheads="1"/>
          </p:cNvSpPr>
          <p:nvPr/>
        </p:nvSpPr>
        <p:spPr bwMode="auto">
          <a:xfrm>
            <a:off x="5994590" y="1190312"/>
            <a:ext cx="492443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10</a:t>
            </a:r>
          </a:p>
        </p:txBody>
      </p:sp>
      <p:sp>
        <p:nvSpPr>
          <p:cNvPr id="347144" name="Rectangle 8"/>
          <p:cNvSpPr>
            <a:spLocks noChangeArrowheads="1"/>
          </p:cNvSpPr>
          <p:nvPr/>
        </p:nvSpPr>
        <p:spPr bwMode="auto">
          <a:xfrm>
            <a:off x="4612105" y="1697370"/>
            <a:ext cx="1107996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照相机</a:t>
            </a:r>
          </a:p>
        </p:txBody>
      </p:sp>
      <p:pic>
        <p:nvPicPr>
          <p:cNvPr id="33797" name="Picture 9" descr="C:\Users\Administrator\Desktop\八上物理（人教）四清 教师用书２０１５邹梨花√\S163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1499" y="3055546"/>
            <a:ext cx="2133600" cy="161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7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7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7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7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43" grpId="0"/>
      <p:bldP spid="34714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516467" y="688270"/>
            <a:ext cx="8221134" cy="172473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6004" tIns="43002" rIns="86004" bIns="43002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 smtClean="0">
                <a:latin typeface="宋体" pitchFamily="2" charset="-122"/>
              </a:rPr>
              <a:t>23.</a:t>
            </a:r>
            <a:r>
              <a:rPr lang="zh-CN" altLang="en-US" sz="2400" dirty="0" smtClean="0">
                <a:latin typeface="宋体" pitchFamily="2" charset="-122"/>
              </a:rPr>
              <a:t>把物体放在凸透镜前</a:t>
            </a:r>
            <a:r>
              <a:rPr lang="en-US" altLang="zh-CN" sz="2400" dirty="0" smtClean="0">
                <a:latin typeface="宋体" pitchFamily="2" charset="-122"/>
              </a:rPr>
              <a:t>10cm</a:t>
            </a:r>
            <a:r>
              <a:rPr lang="zh-CN" altLang="en-US" sz="2400" dirty="0" smtClean="0">
                <a:latin typeface="宋体" pitchFamily="2" charset="-122"/>
              </a:rPr>
              <a:t>时，可以在凸透镜另一侧的光屏上得到放大的像。据此可以推断这个凸透镜的焦距范围为多少？</a:t>
            </a:r>
            <a:r>
              <a:rPr lang="zh-CN" altLang="en-US" sz="2400" u="sng" dirty="0" smtClean="0">
                <a:latin typeface="宋体" pitchFamily="2" charset="-122"/>
              </a:rPr>
              <a:t>             </a:t>
            </a:r>
            <a:r>
              <a:rPr lang="zh-CN" altLang="en-US" sz="2400" dirty="0" smtClean="0">
                <a:latin typeface="宋体" pitchFamily="2" charset="-122"/>
              </a:rPr>
              <a:t> </a:t>
            </a:r>
            <a:r>
              <a:rPr lang="zh-CN" altLang="en-US" sz="2400" u="sng" dirty="0" smtClean="0">
                <a:latin typeface="宋体" pitchFamily="2" charset="-122"/>
              </a:rPr>
              <a:t>                          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1257300" y="3329082"/>
            <a:ext cx="6743700" cy="43935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255" noProof="1">
              <a:latin typeface="Tahoma" panose="020B0604030504040204" pitchFamily="34" charset="0"/>
            </a:endParaRPr>
          </a:p>
        </p:txBody>
      </p:sp>
      <p:sp>
        <p:nvSpPr>
          <p:cNvPr id="322565" name="Text Box 5"/>
          <p:cNvSpPr txBox="1"/>
          <p:nvPr/>
        </p:nvSpPr>
        <p:spPr>
          <a:xfrm>
            <a:off x="541867" y="2434543"/>
            <a:ext cx="701886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    </a:t>
            </a: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解：因为是光屏上的像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,</a:t>
            </a: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故像是实像，又是放</a:t>
            </a:r>
            <a:endParaRPr lang="zh-CN" altLang="en-US" sz="2000" noProof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   大的，所以必须满足：</a:t>
            </a:r>
            <a:r>
              <a:rPr lang="en-US" altLang="zh-CN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2f &gt; u &gt; f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,   </a:t>
            </a: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即：</a:t>
            </a:r>
            <a:endParaRPr lang="zh-CN" altLang="en-US" sz="2000" noProof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                       </a:t>
            </a:r>
            <a:r>
              <a:rPr lang="en-US" altLang="zh-CN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2f &gt;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10(cm)</a:t>
            </a:r>
            <a:r>
              <a:rPr lang="en-US" altLang="zh-CN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&gt;f</a:t>
            </a:r>
            <a:endParaRPr lang="en-US" altLang="zh-CN" sz="2000" i="1" noProof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          </a:t>
            </a: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由于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2</a:t>
            </a:r>
            <a:r>
              <a:rPr lang="en-US" altLang="zh-CN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f 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&gt;10(cm)  </a:t>
            </a: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得： </a:t>
            </a:r>
            <a:r>
              <a:rPr lang="en-US" altLang="zh-CN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f 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&gt;5(cm)</a:t>
            </a: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， </a:t>
            </a:r>
            <a:endParaRPr lang="zh-CN" altLang="en-US" sz="2000" noProof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          综合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10(cm)&gt;</a:t>
            </a:r>
            <a:r>
              <a:rPr lang="en-US" altLang="zh-CN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f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    </a:t>
            </a:r>
            <a:r>
              <a:rPr lang="zh-CN" altLang="en-US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得：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10cm &gt;</a:t>
            </a:r>
            <a:r>
              <a:rPr lang="en-US" altLang="zh-CN" sz="2000" i="1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f </a:t>
            </a:r>
            <a:r>
              <a:rPr lang="en-US" altLang="zh-CN" sz="20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&gt;5cm</a:t>
            </a:r>
            <a:endParaRPr lang="en-US" altLang="zh-CN" sz="2000" noProof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778405" y="1195788"/>
            <a:ext cx="6850062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凸透镜成像的规律是怎样的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？</a:t>
            </a:r>
            <a:endParaRPr lang="en-US" altLang="zh-CN" sz="28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（一）提出问题：</a:t>
            </a: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（二）猜想与假设：</a:t>
            </a: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（三）设计实验：</a:t>
            </a: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（四）进行实验：</a:t>
            </a: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（五）分析和结论</a:t>
            </a:r>
          </a:p>
        </p:txBody>
      </p:sp>
      <p:sp>
        <p:nvSpPr>
          <p:cNvPr id="5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文本框 6151"/>
          <p:cNvSpPr txBox="1">
            <a:spLocks noChangeArrowheads="1"/>
          </p:cNvSpPr>
          <p:nvPr/>
        </p:nvSpPr>
        <p:spPr bwMode="auto">
          <a:xfrm>
            <a:off x="738242" y="685339"/>
            <a:ext cx="42418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</a:t>
            </a:r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一、探究凸透镜成像规律</a:t>
            </a:r>
            <a:endParaRPr lang="zh-CN" altLang="en-US" sz="2800" b="1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04101411354084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95311"/>
            <a:ext cx="7620000" cy="1903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00338" y="2403875"/>
            <a:ext cx="2286000" cy="523769"/>
            <a:chOff x="1656" y="1872"/>
            <a:chExt cx="1440" cy="441"/>
          </a:xfrm>
        </p:grpSpPr>
        <p:sp>
          <p:nvSpPr>
            <p:cNvPr id="11277" name="Line 4"/>
            <p:cNvSpPr>
              <a:spLocks noChangeShapeType="1"/>
            </p:cNvSpPr>
            <p:nvPr/>
          </p:nvSpPr>
          <p:spPr bwMode="auto">
            <a:xfrm flipV="1">
              <a:off x="1656" y="2037"/>
              <a:ext cx="192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Text Box 5"/>
            <p:cNvSpPr txBox="1">
              <a:spLocks noChangeArrowheads="1"/>
            </p:cNvSpPr>
            <p:nvPr/>
          </p:nvSpPr>
          <p:spPr bwMode="auto">
            <a:xfrm>
              <a:off x="1800" y="1872"/>
              <a:ext cx="1296" cy="441"/>
            </a:xfrm>
            <a:prstGeom prst="rect">
              <a:avLst/>
            </a:prstGeom>
            <a:noFill/>
            <a:ln w="571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/>
                <a:t>点燃的蜡烛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419600" y="2964462"/>
            <a:ext cx="1371600" cy="1314768"/>
            <a:chOff x="2787" y="2400"/>
            <a:chExt cx="864" cy="1107"/>
          </a:xfrm>
        </p:grpSpPr>
        <p:sp>
          <p:nvSpPr>
            <p:cNvPr id="11275" name="Line 7"/>
            <p:cNvSpPr>
              <a:spLocks noChangeShapeType="1"/>
            </p:cNvSpPr>
            <p:nvPr/>
          </p:nvSpPr>
          <p:spPr bwMode="auto">
            <a:xfrm flipH="1">
              <a:off x="3171" y="2400"/>
              <a:ext cx="192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Text Box 8"/>
            <p:cNvSpPr txBox="1">
              <a:spLocks noChangeArrowheads="1"/>
            </p:cNvSpPr>
            <p:nvPr/>
          </p:nvSpPr>
          <p:spPr bwMode="auto">
            <a:xfrm>
              <a:off x="2787" y="3066"/>
              <a:ext cx="864" cy="441"/>
            </a:xfrm>
            <a:prstGeom prst="rect">
              <a:avLst/>
            </a:prstGeom>
            <a:noFill/>
            <a:ln w="571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/>
                <a:t>凸透镜</a:t>
              </a:r>
            </a:p>
          </p:txBody>
        </p:sp>
      </p:grp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7391400" y="2793436"/>
            <a:ext cx="304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6858000" y="2394374"/>
            <a:ext cx="1614488" cy="523220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/>
              <a:t>光屏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49263" y="3226944"/>
            <a:ext cx="1760538" cy="1070106"/>
            <a:chOff x="283" y="2592"/>
            <a:chExt cx="1109" cy="901"/>
          </a:xfrm>
        </p:grpSpPr>
        <p:sp>
          <p:nvSpPr>
            <p:cNvPr id="11273" name="Line 12"/>
            <p:cNvSpPr>
              <a:spLocks noChangeShapeType="1"/>
            </p:cNvSpPr>
            <p:nvPr/>
          </p:nvSpPr>
          <p:spPr bwMode="auto">
            <a:xfrm flipH="1" flipV="1">
              <a:off x="1152" y="2592"/>
              <a:ext cx="24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Text Box 13"/>
            <p:cNvSpPr txBox="1">
              <a:spLocks noChangeArrowheads="1"/>
            </p:cNvSpPr>
            <p:nvPr/>
          </p:nvSpPr>
          <p:spPr bwMode="auto">
            <a:xfrm>
              <a:off x="283" y="3052"/>
              <a:ext cx="864" cy="441"/>
            </a:xfrm>
            <a:prstGeom prst="rect">
              <a:avLst/>
            </a:prstGeom>
            <a:noFill/>
            <a:ln w="571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/>
                <a:t>光具座</a:t>
              </a:r>
            </a:p>
          </p:txBody>
        </p:sp>
      </p:grpSp>
      <p:sp>
        <p:nvSpPr>
          <p:cNvPr id="11272" name="Text Box 14"/>
          <p:cNvSpPr txBox="1">
            <a:spLocks noChangeArrowheads="1"/>
          </p:cNvSpPr>
          <p:nvPr/>
        </p:nvSpPr>
        <p:spPr bwMode="auto">
          <a:xfrm>
            <a:off x="829178" y="852475"/>
            <a:ext cx="30485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实验器材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animBg="1"/>
      <p:bldP spid="30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5"/>
          <p:cNvSpPr txBox="1">
            <a:spLocks noChangeArrowheads="1"/>
          </p:cNvSpPr>
          <p:nvPr/>
        </p:nvSpPr>
        <p:spPr bwMode="auto">
          <a:xfrm>
            <a:off x="474664" y="682920"/>
            <a:ext cx="38877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（一）提出问题：</a:t>
            </a:r>
          </a:p>
        </p:txBody>
      </p:sp>
      <p:sp>
        <p:nvSpPr>
          <p:cNvPr id="305158" name="Text Box 6"/>
          <p:cNvSpPr txBox="1">
            <a:spLocks noChangeArrowheads="1"/>
          </p:cNvSpPr>
          <p:nvPr/>
        </p:nvSpPr>
        <p:spPr bwMode="auto">
          <a:xfrm>
            <a:off x="606426" y="1256571"/>
            <a:ext cx="794861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宋体" pitchFamily="2" charset="-122"/>
              </a:rPr>
              <a:t>    </a:t>
            </a:r>
            <a:r>
              <a:rPr lang="zh-CN" altLang="en-US" sz="2800" dirty="0">
                <a:latin typeface="宋体" pitchFamily="2" charset="-122"/>
              </a:rPr>
              <a:t>像的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实虚、大小、正倒</a:t>
            </a:r>
            <a:r>
              <a:rPr lang="zh-CN" altLang="en-US" sz="2800" dirty="0">
                <a:latin typeface="宋体" pitchFamily="2" charset="-122"/>
              </a:rPr>
              <a:t>跟物体到凸透镜的距离有什么关系？</a:t>
            </a:r>
          </a:p>
        </p:txBody>
      </p:sp>
      <p:pic>
        <p:nvPicPr>
          <p:cNvPr id="8195" name="Picture 7" descr="C:\Users\Administrator\Desktop\webp.webp.jpgwebp.web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6389" y="3849288"/>
            <a:ext cx="1582737" cy="9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8" descr="C:\Users\Administrator\Desktop\timg.gift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35864" y="3154492"/>
            <a:ext cx="1011237" cy="75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9" descr="C:\Users\Administrator\Desktop\webp.webp (1).jpgwebp.webp (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3723" y="2119219"/>
            <a:ext cx="1298575" cy="801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5163" name="Text Box 11"/>
          <p:cNvSpPr txBox="1">
            <a:spLocks noChangeArrowheads="1"/>
          </p:cNvSpPr>
          <p:nvPr/>
        </p:nvSpPr>
        <p:spPr bwMode="auto">
          <a:xfrm>
            <a:off x="606425" y="2649727"/>
            <a:ext cx="30241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（二）猜想：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06426" y="3154492"/>
            <a:ext cx="794861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latin typeface="宋体" pitchFamily="2" charset="-122"/>
              </a:rPr>
              <a:t>    </a:t>
            </a:r>
            <a:r>
              <a:rPr lang="zh-CN" altLang="zh-CN" sz="2800">
                <a:latin typeface="宋体" pitchFamily="2" charset="-122"/>
              </a:rPr>
              <a:t>可能与物体到透镜的距离有关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0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305158" grpId="0"/>
      <p:bldP spid="30516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471488" y="460822"/>
            <a:ext cx="7656512" cy="52852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6004" tIns="43002" rIns="86004" bIns="43002" numCol="1" anchor="ctr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（三）设计实验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971551" y="989342"/>
            <a:ext cx="7591425" cy="127438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6004" tIns="43002" rIns="86004" bIns="43002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宋体" pitchFamily="2" charset="-122"/>
              </a:rPr>
              <a:t>如何组装实验装置？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宋体" pitchFamily="2" charset="-122"/>
              </a:rPr>
              <a:t>凸透镜、蜡烛、光屏如何放置？</a:t>
            </a:r>
          </a:p>
        </p:txBody>
      </p:sp>
      <p:sp>
        <p:nvSpPr>
          <p:cNvPr id="306180" name="Text Box 4"/>
          <p:cNvSpPr txBox="1">
            <a:spLocks noChangeArrowheads="1"/>
          </p:cNvSpPr>
          <p:nvPr/>
        </p:nvSpPr>
        <p:spPr bwMode="auto">
          <a:xfrm>
            <a:off x="555626" y="3578496"/>
            <a:ext cx="82835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28700" indent="-102870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/>
              <a:t>注意：调整蜡烛、光屏的高度，使烛焰、凸透镜、   光屏的中心大致在</a:t>
            </a:r>
            <a:r>
              <a:rPr lang="zh-CN" altLang="en-US" sz="2800" u="sng">
                <a:solidFill>
                  <a:srgbClr val="FF0000"/>
                </a:solidFill>
              </a:rPr>
              <a:t>同一高度</a:t>
            </a:r>
            <a:r>
              <a:rPr lang="zh-CN" altLang="en-US" sz="280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306181" name="Rectangle 5"/>
          <p:cNvSpPr/>
          <p:nvPr/>
        </p:nvSpPr>
        <p:spPr>
          <a:xfrm>
            <a:off x="971550" y="3173495"/>
            <a:ext cx="6985000" cy="10095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695" noProof="1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924301" y="2363494"/>
            <a:ext cx="142875" cy="810001"/>
            <a:chOff x="2472" y="1979"/>
            <a:chExt cx="90" cy="725"/>
          </a:xfrm>
        </p:grpSpPr>
        <p:sp>
          <p:nvSpPr>
            <p:cNvPr id="7181" name="Oval 7"/>
            <p:cNvSpPr/>
            <p:nvPr/>
          </p:nvSpPr>
          <p:spPr>
            <a:xfrm>
              <a:off x="2472" y="1979"/>
              <a:ext cx="90" cy="544"/>
            </a:xfrm>
            <a:prstGeom prst="ellipse">
              <a:avLst/>
            </a:prstGeom>
            <a:gradFill>
              <a:gsLst>
                <a:gs pos="50000">
                  <a:srgbClr val="99CCFF"/>
                </a:gs>
                <a:gs pos="0">
                  <a:srgbClr val="FFFFFC">
                    <a:alpha val="100000"/>
                  </a:srgb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8100000" scaled="0"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695" noProof="1"/>
            </a:p>
          </p:txBody>
        </p:sp>
        <p:sp>
          <p:nvSpPr>
            <p:cNvPr id="10247" name="Line 8"/>
            <p:cNvSpPr>
              <a:spLocks noChangeShapeType="1"/>
            </p:cNvSpPr>
            <p:nvPr/>
          </p:nvSpPr>
          <p:spPr bwMode="auto">
            <a:xfrm>
              <a:off x="2517" y="2523"/>
              <a:ext cx="0" cy="18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795964" y="2413376"/>
            <a:ext cx="504825" cy="760119"/>
            <a:chOff x="3651" y="2024"/>
            <a:chExt cx="318" cy="680"/>
          </a:xfrm>
        </p:grpSpPr>
        <p:sp>
          <p:nvSpPr>
            <p:cNvPr id="7179" name="Rectangle 10"/>
            <p:cNvSpPr/>
            <p:nvPr/>
          </p:nvSpPr>
          <p:spPr>
            <a:xfrm>
              <a:off x="3651" y="2024"/>
              <a:ext cx="318" cy="454"/>
            </a:xfrm>
            <a:prstGeom prst="rect">
              <a:avLst/>
            </a:prstGeom>
            <a:gradFill>
              <a:gsLst>
                <a:gs pos="50000">
                  <a:srgbClr val="99CCFF"/>
                </a:gs>
                <a:gs pos="0">
                  <a:srgbClr val="FFFFFC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6000000" scaled="0"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695" noProof="1"/>
            </a:p>
          </p:txBody>
        </p:sp>
        <p:sp>
          <p:nvSpPr>
            <p:cNvPr id="10250" name="Line 11"/>
            <p:cNvSpPr>
              <a:spLocks noChangeShapeType="1"/>
            </p:cNvSpPr>
            <p:nvPr/>
          </p:nvSpPr>
          <p:spPr bwMode="auto">
            <a:xfrm>
              <a:off x="3787" y="2478"/>
              <a:ext cx="0" cy="22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6188" name="Line 12"/>
          <p:cNvSpPr>
            <a:spLocks noChangeShapeType="1"/>
          </p:cNvSpPr>
          <p:nvPr/>
        </p:nvSpPr>
        <p:spPr bwMode="auto">
          <a:xfrm>
            <a:off x="1763713" y="2667541"/>
            <a:ext cx="424815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6189" name="Picture 13" descr="C:\Users\Administrator\Desktop\956aea2f7d431c0e1b4279f623aaed1d.png956aea2f7d431c0e1b4279f623aaed1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2473948"/>
            <a:ext cx="444500" cy="76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6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6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 animBg="1"/>
      <p:bldP spid="306179" grpId="0" build="p"/>
      <p:bldP spid="306180" grpId="0"/>
      <p:bldP spid="306181" grpId="0" bldLvl="0" animBg="1"/>
      <p:bldP spid="306188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2515</Words>
  <Application>WPS 演示</Application>
  <PresentationFormat>自定义</PresentationFormat>
  <Paragraphs>329</Paragraphs>
  <Slides>52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4" baseType="lpstr">
      <vt:lpstr>Default</vt:lpstr>
      <vt:lpstr>Flash 影片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（三）设计实验</vt:lpstr>
      <vt:lpstr>理解物距、像距、焦距概念</vt:lpstr>
      <vt:lpstr>（四）进行实验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138</cp:revision>
  <dcterms:created xsi:type="dcterms:W3CDTF">2019-04-02T02:49:00Z</dcterms:created>
  <dcterms:modified xsi:type="dcterms:W3CDTF">2019-11-23T09:46:45Z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