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svg" ContentType="image/svg"/>
  <Default Extension="wmf" ContentType="image/x-wm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749" y="-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diagrams/_rels/data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4F9A0927-E578-47D0-8354-72CB6451837D}" type="doc">
      <dgm:prSet loTypeId="urn:microsoft.com/office/officeart/2008/layout/CaptionedPictures" loCatId="picture" qsTypeId="urn:microsoft.com/office/officeart/2005/8/quickstyle/3d5" qsCatId="3D" csTypeId="urn:microsoft.com/office/officeart/2005/8/colors/accent1_2" csCatId="accent1" phldr="1"/>
      <dgm:spPr/>
      <dgm:t>
        <a:bodyPr/>
        <a:lstStyle/>
        <a:p/>
      </dgm:t>
    </dgm:pt>
    <dgm:pt modelId="{F17C8A30-C12C-402A-B30E-5EB8B1BF872D}" type="parTrans" cxnId="{32E603A2-26C0-4284-879F-CB9124A9972A}">
      <dgm:prSet/>
      <dgm:spPr/>
      <dgm:t>
        <a:bodyPr/>
        <a:lstStyle/>
        <a:p>
          <a:endParaRPr lang="zh-CN" altLang="en-US"/>
        </a:p>
      </dgm:t>
    </dgm:pt>
    <dgm:pt modelId="{CEFFC970-F23A-4EE0-B544-7B602B30AE79}">
      <dgm:prSet phldrT="[文本]" custT="1"/>
      <dgm:spPr/>
      <dgm:t>
        <a:bodyPr/>
        <a:lstStyle/>
        <a:p>
          <a:r>
            <a: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rPr>
            <a:t>量杯</a:t>
          </a:r>
        </a:p>
      </dgm:t>
    </dgm:pt>
    <dgm:pt modelId="{952CEE7E-CCF5-4371-BC89-BBFD069A0535}" type="sibTrans" cxnId="{32E603A2-26C0-4284-879F-CB9124A9972A}">
      <dgm:prSet/>
      <dgm:spPr/>
      <dgm:t>
        <a:bodyPr/>
        <a:lstStyle/>
        <a:p>
          <a:endParaRPr lang="zh-CN" altLang="en-US"/>
        </a:p>
      </dgm:t>
    </dgm:pt>
    <dgm:pt modelId="{6C683BA5-428C-4C4D-B914-11A85C84EBB1}" type="parTrans" cxnId="{1F23108A-E1FC-47E2-B3EE-F8CC5ACD90C3}">
      <dgm:prSet/>
      <dgm:spPr/>
      <dgm:t>
        <a:bodyPr/>
        <a:lstStyle/>
        <a:p>
          <a:endParaRPr lang="zh-CN" altLang="en-US"/>
        </a:p>
      </dgm:t>
    </dgm:pt>
    <dgm:pt modelId="{DE253159-8E6B-4819-891F-119CDB16C185}">
      <dgm:prSet phldrT="[文本]" custT="1"/>
      <dgm:spPr/>
      <dgm:t>
        <a:bodyPr/>
        <a:lstStyle/>
        <a:p>
          <a:r>
            <a: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rPr>
            <a:t>量筒</a:t>
          </a:r>
        </a:p>
      </dgm:t>
    </dgm:pt>
    <dgm:pt modelId="{38570139-D861-4E3A-A400-6C0859054C99}" type="sibTrans" cxnId="{1F23108A-E1FC-47E2-B3EE-F8CC5ACD90C3}">
      <dgm:prSet/>
      <dgm:spPr/>
      <dgm:t>
        <a:bodyPr/>
        <a:lstStyle/>
        <a:p>
          <a:endParaRPr lang="zh-CN" altLang="en-US"/>
        </a:p>
      </dgm:t>
    </dgm:pt>
    <dgm:pt modelId="{07BA9680-2F5E-4F29-AAD0-D7E1D1C165AD}" type="pres">
      <dgm:prSet presAssocID="{4F9A0927-E578-47D0-8354-72CB6451837D}" presName="Name0">
        <dgm:presLayoutVars>
          <dgm:chMax/>
          <dgm:chPref/>
          <dgm:dir/>
        </dgm:presLayoutVars>
      </dgm:prSet>
      <dgm:spPr/>
      <dgm:t>
        <a:bodyPr/>
        <a:lstStyle/>
        <a:p/>
      </dgm:t>
    </dgm:pt>
    <dgm:pt modelId="{2D726DEA-D0C5-488D-A947-EC5ABBF493D6}" type="pres">
      <dgm:prSet presAssocID="{CEFFC970-F23A-4EE0-B544-7B602B30AE79}" presName="composite">
        <dgm:presLayoutVars>
          <dgm:chMax val="1"/>
          <dgm:chPref val="1"/>
        </dgm:presLayoutVars>
      </dgm:prSet>
      <dgm:spPr/>
      <dgm:t>
        <a:bodyPr/>
        <a:lstStyle/>
        <a:p/>
      </dgm:t>
    </dgm:pt>
    <dgm:pt modelId="{3ED57263-D209-4624-9272-5BE50A0F89F8}" type="pres">
      <dgm:prSet presAssocID="{CEFFC970-F23A-4EE0-B544-7B602B30AE79}" presName="Accent" presStyleLbl="trAlignAcc1" presStyleCnt="2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0ECE0518-C904-41AA-B7D5-6941F670492D}" type="pres">
      <dgm:prSet presAssocID="{CEFFC970-F23A-4EE0-B544-7B602B30AE79}" presName="Image" presStyleLbl="alignImgPlace1" presStyleCnt="2">
        <dgm:presLayoutVars>
          <dgm:chMax val="0"/>
          <dgm:chPref val="0"/>
        </dgm:presLayoutVars>
      </dgm:prSet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19000" b="-19000"/>
          </a:stretch>
        </a:blipFill>
      </dgm:spPr>
      <dgm:t>
        <a:bodyPr/>
        <a:lstStyle/>
        <a:p/>
      </dgm:t>
      <dgm:extLst>
        <a:ext uri="{E40237B7-FDA0-4F09-8148-C483321AD2D9}">
          <dgm14:cNvPr xmlns:dgm14="http://schemas.microsoft.com/office/drawing/2010/diagram" id="0" name="" descr="查看源图像"/>
        </a:ext>
      </dgm:extLst>
    </dgm:pt>
    <dgm:pt modelId="{CE80393A-AD81-4099-8E20-A10DAD92AEB7}" type="pres">
      <dgm:prSet presAssocID="{CEFFC970-F23A-4EE0-B544-7B602B30AE79}" presName="ChildComposite"/>
      <dgm:spPr/>
      <dgm:t>
        <a:bodyPr/>
        <a:lstStyle/>
        <a:p/>
      </dgm:t>
    </dgm:pt>
    <dgm:pt modelId="{93CC47A8-643F-4A8E-931E-BAB3F1B62212}" type="pres">
      <dgm:prSet presAssocID="{CEFFC970-F23A-4EE0-B544-7B602B30AE79}" presName="Child" presStyleLbl="node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62395FE6-D955-4DED-BAFB-619DC185A54A}" type="pres">
      <dgm:prSet presAssocID="{CEFFC970-F23A-4EE0-B544-7B602B30AE79}" presName="Parent" presStyleLbl="revTx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/>
      </dgm:t>
    </dgm:pt>
    <dgm:pt modelId="{3385F0CC-56D8-4F44-818D-308D75A45005}" type="pres">
      <dgm:prSet presAssocID="{952CEE7E-CCF5-4371-BC89-BBFD069A0535}" presName="sibTrans"/>
      <dgm:spPr/>
      <dgm:t>
        <a:bodyPr/>
        <a:lstStyle/>
        <a:p/>
      </dgm:t>
    </dgm:pt>
    <dgm:pt modelId="{BCB1C55D-E819-4379-8283-8FD26D18E342}" type="pres">
      <dgm:prSet presAssocID="{DE253159-8E6B-4819-891F-119CDB16C185}" presName="composite">
        <dgm:presLayoutVars>
          <dgm:chMax val="1"/>
          <dgm:chPref val="1"/>
        </dgm:presLayoutVars>
      </dgm:prSet>
      <dgm:spPr/>
      <dgm:t>
        <a:bodyPr/>
        <a:lstStyle/>
        <a:p/>
      </dgm:t>
    </dgm:pt>
    <dgm:pt modelId="{33A54BBA-E027-44CD-8700-5D23AE5E9B20}" type="pres">
      <dgm:prSet presAssocID="{DE253159-8E6B-4819-891F-119CDB16C185}" presName="Accent" presStyleLbl="trAlignAcc1" presStyleIdx="1" presStyleCnt="2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C7E529EA-38BB-41CC-BD5E-EBFBDA47D911}" type="pres">
      <dgm:prSet presAssocID="{DE253159-8E6B-4819-891F-119CDB16C185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9000" b="-9000"/>
          </a:stretch>
        </a:blipFill>
      </dgm:spPr>
      <dgm:t>
        <a:bodyPr/>
        <a:lstStyle/>
        <a:p/>
      </dgm:t>
      <dgm:extLst>
        <a:ext uri="{E40237B7-FDA0-4F09-8148-C483321AD2D9}">
          <dgm14:cNvPr xmlns:dgm14="http://schemas.microsoft.com/office/drawing/2010/diagram" id="0" name="" descr="查看源图像"/>
        </a:ext>
      </dgm:extLst>
    </dgm:pt>
    <dgm:pt modelId="{CD34353F-34F5-42E2-B9C3-9D8E9ACA8F6C}" type="pres">
      <dgm:prSet presAssocID="{DE253159-8E6B-4819-891F-119CDB16C185}" presName="ChildComposite"/>
      <dgm:spPr/>
      <dgm:t>
        <a:bodyPr/>
        <a:lstStyle/>
        <a:p/>
      </dgm:t>
    </dgm:pt>
    <dgm:pt modelId="{8C2DEE95-335E-44AA-AD6C-DB7DE76483E0}" type="pres">
      <dgm:prSet presAssocID="{DE253159-8E6B-4819-891F-119CDB16C185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A75888B4-CA04-40F6-AE67-9B8298A14C6C}" type="pres">
      <dgm:prSet presAssocID="{DE253159-8E6B-4819-891F-119CDB16C185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/>
      </dgm:t>
    </dgm:pt>
  </dgm:ptLst>
  <dgm:cxnLst>
    <dgm:cxn modelId="{32E603A2-26C0-4284-879F-CB9124A9972A}" srcId="{4F9A0927-E578-47D0-8354-72CB6451837D}" destId="{CEFFC970-F23A-4EE0-B544-7B602B30AE79}" srcOrd="0" destOrd="0" parTransId="{F17C8A30-C12C-402A-B30E-5EB8B1BF872D}" sibTransId="{952CEE7E-CCF5-4371-BC89-BBFD069A0535}"/>
    <dgm:cxn modelId="{1F23108A-E1FC-47E2-B3EE-F8CC5ACD90C3}" srcId="{4F9A0927-E578-47D0-8354-72CB6451837D}" destId="{DE253159-8E6B-4819-891F-119CDB16C185}" srcOrd="1" destOrd="0" parTransId="{6C683BA5-428C-4C4D-B914-11A85C84EBB1}" sibTransId="{38570139-D861-4E3A-A400-6C0859054C99}"/>
    <dgm:cxn modelId="{B2034124-FB3E-4537-8714-53E32F8F39FF}" type="presOf" srcId="{4F9A0927-E578-47D0-8354-72CB6451837D}" destId="{07BA9680-2F5E-4F29-AAD0-D7E1D1C165AD}" srcOrd="0" destOrd="0" presId="urn:microsoft.com/office/officeart/2008/layout/CaptionedPictures"/>
    <dgm:cxn modelId="{83FF5021-FD58-4EEB-92B3-7EB4A0C971F3}" type="presParOf" srcId="{07BA9680-2F5E-4F29-AAD0-D7E1D1C165AD}" destId="{2D726DEA-D0C5-488D-A947-EC5ABBF493D6}" srcOrd="0" destOrd="0" presId="urn:microsoft.com/office/officeart/2008/layout/CaptionedPictures"/>
    <dgm:cxn modelId="{EEFAB109-A80B-45A9-9E28-4F801C5E0B14}" type="presParOf" srcId="{2D726DEA-D0C5-488D-A947-EC5ABBF493D6}" destId="{3ED57263-D209-4624-9272-5BE50A0F89F8}" srcOrd="0" destOrd="0" presId="urn:microsoft.com/office/officeart/2008/layout/CaptionedPictures"/>
    <dgm:cxn modelId="{001D8451-9583-44F6-93E0-56C98FD26D66}" type="presParOf" srcId="{2D726DEA-D0C5-488D-A947-EC5ABBF493D6}" destId="{0ECE0518-C904-41AA-B7D5-6941F670492D}" srcOrd="1" destOrd="0" presId="urn:microsoft.com/office/officeart/2008/layout/CaptionedPictures"/>
    <dgm:cxn modelId="{F1151167-1500-49A9-835F-FDF59DB7A561}" type="presParOf" srcId="{2D726DEA-D0C5-488D-A947-EC5ABBF493D6}" destId="{CE80393A-AD81-4099-8E20-A10DAD92AEB7}" srcOrd="2" destOrd="0" presId="urn:microsoft.com/office/officeart/2008/layout/CaptionedPictures"/>
    <dgm:cxn modelId="{30AE5F81-82D0-40A2-B2DD-EC60C62ED310}" type="presParOf" srcId="{CE80393A-AD81-4099-8E20-A10DAD92AEB7}" destId="{93CC47A8-643F-4A8E-931E-BAB3F1B62212}" srcOrd="0" destOrd="0" presId="urn:microsoft.com/office/officeart/2008/layout/CaptionedPictures"/>
    <dgm:cxn modelId="{27A5D030-6D55-4DE5-BC7F-664A0950E84F}" type="presParOf" srcId="{CE80393A-AD81-4099-8E20-A10DAD92AEB7}" destId="{62395FE6-D955-4DED-BAFB-619DC185A54A}" srcOrd="1" destOrd="0" presId="urn:microsoft.com/office/officeart/2008/layout/CaptionedPictures"/>
    <dgm:cxn modelId="{78B5A00F-3B68-4ADF-BDCB-FB88EBA247F6}" type="presOf" srcId="{CEFFC970-F23A-4EE0-B544-7B602B30AE79}" destId="{62395FE6-D955-4DED-BAFB-619DC185A54A}" srcOrd="0" destOrd="0" presId="urn:microsoft.com/office/officeart/2008/layout/CaptionedPictures"/>
    <dgm:cxn modelId="{0F5C3896-8769-4076-8764-91DCD55B37AE}" type="presParOf" srcId="{07BA9680-2F5E-4F29-AAD0-D7E1D1C165AD}" destId="{3385F0CC-56D8-4F44-818D-308D75A45005}" srcOrd="1" destOrd="0" presId="urn:microsoft.com/office/officeart/2008/layout/CaptionedPictures"/>
    <dgm:cxn modelId="{9AA28A18-254E-4B0A-9D93-2B3376972698}" type="presParOf" srcId="{07BA9680-2F5E-4F29-AAD0-D7E1D1C165AD}" destId="{BCB1C55D-E819-4379-8283-8FD26D18E342}" srcOrd="2" destOrd="0" presId="urn:microsoft.com/office/officeart/2008/layout/CaptionedPictures"/>
    <dgm:cxn modelId="{796104D8-C13B-4D9A-B166-413AE09B3EA3}" type="presParOf" srcId="{BCB1C55D-E819-4379-8283-8FD26D18E342}" destId="{33A54BBA-E027-44CD-8700-5D23AE5E9B20}" srcOrd="0" destOrd="0" presId="urn:microsoft.com/office/officeart/2008/layout/CaptionedPictures"/>
    <dgm:cxn modelId="{9A61BFE4-6BC0-457B-8F6D-EEC6853D5563}" type="presParOf" srcId="{BCB1C55D-E819-4379-8283-8FD26D18E342}" destId="{C7E529EA-38BB-41CC-BD5E-EBFBDA47D911}" srcOrd="1" destOrd="0" presId="urn:microsoft.com/office/officeart/2008/layout/CaptionedPictures"/>
    <dgm:cxn modelId="{628826C7-5276-4F72-AFDB-0D9E503FE04A}" type="presParOf" srcId="{BCB1C55D-E819-4379-8283-8FD26D18E342}" destId="{CD34353F-34F5-42E2-B9C3-9D8E9ACA8F6C}" srcOrd="2" destOrd="0" presId="urn:microsoft.com/office/officeart/2008/layout/CaptionedPictures"/>
    <dgm:cxn modelId="{FCE721AC-10CB-48BC-8582-9273E86217E5}" type="presParOf" srcId="{CD34353F-34F5-42E2-B9C3-9D8E9ACA8F6C}" destId="{8C2DEE95-335E-44AA-AD6C-DB7DE76483E0}" srcOrd="0" destOrd="0" presId="urn:microsoft.com/office/officeart/2008/layout/CaptionedPictures"/>
    <dgm:cxn modelId="{04633018-3B92-4EF2-AF90-7F4AE4CB7ABA}" type="presParOf" srcId="{CD34353F-34F5-42E2-B9C3-9D8E9ACA8F6C}" destId="{A75888B4-CA04-40F6-AE67-9B8298A14C6C}" srcOrd="1" destOrd="0" presId="urn:microsoft.com/office/officeart/2008/layout/CaptionedPictures"/>
    <dgm:cxn modelId="{C4091C44-62DC-4B86-9096-EEED331F93F9}" type="presOf" srcId="{DE253159-8E6B-4819-891F-119CDB16C185}" destId="{A75888B4-CA04-40F6-AE67-9B8298A14C6C}" srcOrd="0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4F9A0927-E578-47D0-8354-72CB6451837D}" type="doc">
      <dgm:prSet loTypeId="urn:microsoft.com/office/officeart/2008/layout/CaptionedPictures" loCatId="picture" qsTypeId="urn:microsoft.com/office/officeart/2005/8/quickstyle/3d5" qsCatId="3D" csTypeId="urn:microsoft.com/office/officeart/2005/8/colors/accent1_2" csCatId="accent1" phldr="1"/>
      <dgm:spPr/>
      <dgm:t>
        <a:bodyPr/>
        <a:lstStyle/>
        <a:p/>
      </dgm:t>
    </dgm:pt>
    <dgm:pt modelId="{F17C8A30-C12C-402A-B30E-5EB8B1BF872D}" type="parTrans" cxnId="{DBD6A804-558E-4681-A7D8-FD30001E0971}">
      <dgm:prSet/>
      <dgm:spPr/>
      <dgm:t>
        <a:bodyPr/>
        <a:lstStyle/>
        <a:p>
          <a:endParaRPr lang="zh-CN" altLang="en-US"/>
        </a:p>
      </dgm:t>
    </dgm:pt>
    <dgm:pt modelId="{CEFFC970-F23A-4EE0-B544-7B602B30AE79}">
      <dgm:prSet phldrT="[文本]" custT="1"/>
      <dgm:spPr/>
      <dgm:t>
        <a:bodyPr/>
        <a:lstStyle/>
        <a:p>
          <a:r>
            <a: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rPr>
            <a:t>量杯</a:t>
          </a:r>
        </a:p>
      </dgm:t>
    </dgm:pt>
    <dgm:pt modelId="{952CEE7E-CCF5-4371-BC89-BBFD069A0535}" type="sibTrans" cxnId="{DBD6A804-558E-4681-A7D8-FD30001E0971}">
      <dgm:prSet/>
      <dgm:spPr/>
      <dgm:t>
        <a:bodyPr/>
        <a:lstStyle/>
        <a:p>
          <a:endParaRPr lang="zh-CN" altLang="en-US"/>
        </a:p>
      </dgm:t>
    </dgm:pt>
    <dgm:pt modelId="{6C683BA5-428C-4C4D-B914-11A85C84EBB1}" type="parTrans" cxnId="{ADCACFA3-3C2A-4605-8B38-00DF8D835298}">
      <dgm:prSet/>
      <dgm:spPr/>
      <dgm:t>
        <a:bodyPr/>
        <a:lstStyle/>
        <a:p>
          <a:endParaRPr lang="zh-CN" altLang="en-US"/>
        </a:p>
      </dgm:t>
    </dgm:pt>
    <dgm:pt modelId="{DE253159-8E6B-4819-891F-119CDB16C185}">
      <dgm:prSet phldrT="[文本]" custT="1"/>
      <dgm:spPr/>
      <dgm:t>
        <a:bodyPr/>
        <a:lstStyle/>
        <a:p>
          <a:r>
            <a: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rPr>
            <a:t>量筒</a:t>
          </a:r>
        </a:p>
      </dgm:t>
    </dgm:pt>
    <dgm:pt modelId="{38570139-D861-4E3A-A400-6C0859054C99}" type="sibTrans" cxnId="{ADCACFA3-3C2A-4605-8B38-00DF8D835298}">
      <dgm:prSet/>
      <dgm:spPr/>
      <dgm:t>
        <a:bodyPr/>
        <a:lstStyle/>
        <a:p>
          <a:endParaRPr lang="zh-CN" altLang="en-US"/>
        </a:p>
      </dgm:t>
    </dgm:pt>
    <dgm:pt modelId="{07BA9680-2F5E-4F29-AAD0-D7E1D1C165AD}" type="pres">
      <dgm:prSet presAssocID="{4F9A0927-E578-47D0-8354-72CB6451837D}" presName="Name0">
        <dgm:presLayoutVars>
          <dgm:chMax/>
          <dgm:chPref/>
          <dgm:dir/>
        </dgm:presLayoutVars>
      </dgm:prSet>
      <dgm:spPr/>
      <dgm:t>
        <a:bodyPr/>
        <a:lstStyle/>
        <a:p/>
      </dgm:t>
    </dgm:pt>
    <dgm:pt modelId="{2D726DEA-D0C5-488D-A947-EC5ABBF493D6}" type="pres">
      <dgm:prSet presAssocID="{CEFFC970-F23A-4EE0-B544-7B602B30AE79}" presName="composite">
        <dgm:presLayoutVars>
          <dgm:chMax val="1"/>
          <dgm:chPref val="1"/>
        </dgm:presLayoutVars>
      </dgm:prSet>
      <dgm:spPr/>
      <dgm:t>
        <a:bodyPr/>
        <a:lstStyle/>
        <a:p/>
      </dgm:t>
    </dgm:pt>
    <dgm:pt modelId="{3ED57263-D209-4624-9272-5BE50A0F89F8}" type="pres">
      <dgm:prSet presAssocID="{CEFFC970-F23A-4EE0-B544-7B602B30AE79}" presName="Accent" presStyleLbl="trAlignAcc1" presStyleCnt="2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0ECE0518-C904-41AA-B7D5-6941F670492D}" type="pres">
      <dgm:prSet presAssocID="{CEFFC970-F23A-4EE0-B544-7B602B30AE79}" presName="Image" presStyleLbl="alignImgPlace1" presStyleCnt="2">
        <dgm:presLayoutVars>
          <dgm:chMax val="0"/>
          <dgm:chPref val="0"/>
        </dgm:presLayoutVars>
      </dgm:prSet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19000" b="-19000"/>
          </a:stretch>
        </a:blipFill>
      </dgm:spPr>
      <dgm:t>
        <a:bodyPr/>
        <a:lstStyle/>
        <a:p/>
      </dgm:t>
      <dgm:extLst>
        <a:ext uri="{E40237B7-FDA0-4F09-8148-C483321AD2D9}">
          <dgm14:cNvPr xmlns:dgm14="http://schemas.microsoft.com/office/drawing/2010/diagram" id="0" name="" descr="查看源图像"/>
        </a:ext>
      </dgm:extLst>
    </dgm:pt>
    <dgm:pt modelId="{CE80393A-AD81-4099-8E20-A10DAD92AEB7}" type="pres">
      <dgm:prSet presAssocID="{CEFFC970-F23A-4EE0-B544-7B602B30AE79}" presName="ChildComposite"/>
      <dgm:spPr/>
      <dgm:t>
        <a:bodyPr/>
        <a:lstStyle/>
        <a:p/>
      </dgm:t>
    </dgm:pt>
    <dgm:pt modelId="{93CC47A8-643F-4A8E-931E-BAB3F1B62212}" type="pres">
      <dgm:prSet presAssocID="{CEFFC970-F23A-4EE0-B544-7B602B30AE79}" presName="Child" presStyleLbl="node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62395FE6-D955-4DED-BAFB-619DC185A54A}" type="pres">
      <dgm:prSet presAssocID="{CEFFC970-F23A-4EE0-B544-7B602B30AE79}" presName="Parent" presStyleLbl="revTx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/>
      </dgm:t>
    </dgm:pt>
    <dgm:pt modelId="{3385F0CC-56D8-4F44-818D-308D75A45005}" type="pres">
      <dgm:prSet presAssocID="{952CEE7E-CCF5-4371-BC89-BBFD069A0535}" presName="sibTrans"/>
      <dgm:spPr/>
      <dgm:t>
        <a:bodyPr/>
        <a:lstStyle/>
        <a:p/>
      </dgm:t>
    </dgm:pt>
    <dgm:pt modelId="{BCB1C55D-E819-4379-8283-8FD26D18E342}" type="pres">
      <dgm:prSet presAssocID="{DE253159-8E6B-4819-891F-119CDB16C185}" presName="composite">
        <dgm:presLayoutVars>
          <dgm:chMax val="1"/>
          <dgm:chPref val="1"/>
        </dgm:presLayoutVars>
      </dgm:prSet>
      <dgm:spPr/>
      <dgm:t>
        <a:bodyPr/>
        <a:lstStyle/>
        <a:p/>
      </dgm:t>
    </dgm:pt>
    <dgm:pt modelId="{33A54BBA-E027-44CD-8700-5D23AE5E9B20}" type="pres">
      <dgm:prSet presAssocID="{DE253159-8E6B-4819-891F-119CDB16C185}" presName="Accent" presStyleLbl="trAlignAcc1" presStyleIdx="1" presStyleCnt="2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C7E529EA-38BB-41CC-BD5E-EBFBDA47D911}" type="pres">
      <dgm:prSet presAssocID="{DE253159-8E6B-4819-891F-119CDB16C185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9000" b="-9000"/>
          </a:stretch>
        </a:blipFill>
      </dgm:spPr>
      <dgm:t>
        <a:bodyPr/>
        <a:lstStyle/>
        <a:p/>
      </dgm:t>
      <dgm:extLst>
        <a:ext uri="{E40237B7-FDA0-4F09-8148-C483321AD2D9}">
          <dgm14:cNvPr xmlns:dgm14="http://schemas.microsoft.com/office/drawing/2010/diagram" id="0" name="" descr="查看源图像"/>
        </a:ext>
      </dgm:extLst>
    </dgm:pt>
    <dgm:pt modelId="{CD34353F-34F5-42E2-B9C3-9D8E9ACA8F6C}" type="pres">
      <dgm:prSet presAssocID="{DE253159-8E6B-4819-891F-119CDB16C185}" presName="ChildComposite"/>
      <dgm:spPr/>
      <dgm:t>
        <a:bodyPr/>
        <a:lstStyle/>
        <a:p/>
      </dgm:t>
    </dgm:pt>
    <dgm:pt modelId="{8C2DEE95-335E-44AA-AD6C-DB7DE76483E0}" type="pres">
      <dgm:prSet presAssocID="{DE253159-8E6B-4819-891F-119CDB16C185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/>
      </dgm:t>
    </dgm:pt>
    <dgm:pt modelId="{A75888B4-CA04-40F6-AE67-9B8298A14C6C}" type="pres">
      <dgm:prSet presAssocID="{DE253159-8E6B-4819-891F-119CDB16C185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/>
      </dgm:t>
    </dgm:pt>
  </dgm:ptLst>
  <dgm:cxnLst>
    <dgm:cxn modelId="{DBD6A804-558E-4681-A7D8-FD30001E0971}" srcId="{4F9A0927-E578-47D0-8354-72CB6451837D}" destId="{CEFFC970-F23A-4EE0-B544-7B602B30AE79}" srcOrd="0" destOrd="0" parTransId="{F17C8A30-C12C-402A-B30E-5EB8B1BF872D}" sibTransId="{952CEE7E-CCF5-4371-BC89-BBFD069A0535}"/>
    <dgm:cxn modelId="{ADCACFA3-3C2A-4605-8B38-00DF8D835298}" srcId="{4F9A0927-E578-47D0-8354-72CB6451837D}" destId="{DE253159-8E6B-4819-891F-119CDB16C185}" srcOrd="1" destOrd="0" parTransId="{6C683BA5-428C-4C4D-B914-11A85C84EBB1}" sibTransId="{38570139-D861-4E3A-A400-6C0859054C99}"/>
    <dgm:cxn modelId="{989407B1-9C3B-444C-8304-DFD3F5EFEB8C}" type="presOf" srcId="{4F9A0927-E578-47D0-8354-72CB6451837D}" destId="{07BA9680-2F5E-4F29-AAD0-D7E1D1C165AD}" srcOrd="0" destOrd="0" presId="urn:microsoft.com/office/officeart/2008/layout/CaptionedPictures"/>
    <dgm:cxn modelId="{B3B7ABC0-53AA-4C1F-8AA7-1904F3947D80}" type="presParOf" srcId="{07BA9680-2F5E-4F29-AAD0-D7E1D1C165AD}" destId="{2D726DEA-D0C5-488D-A947-EC5ABBF493D6}" srcOrd="0" destOrd="0" presId="urn:microsoft.com/office/officeart/2008/layout/CaptionedPictures"/>
    <dgm:cxn modelId="{88577348-B228-4585-ACD8-F3972C1A0AAB}" type="presParOf" srcId="{2D726DEA-D0C5-488D-A947-EC5ABBF493D6}" destId="{3ED57263-D209-4624-9272-5BE50A0F89F8}" srcOrd="0" destOrd="0" presId="urn:microsoft.com/office/officeart/2008/layout/CaptionedPictures"/>
    <dgm:cxn modelId="{AE287F5B-E5C5-4854-A235-30A14C11CF1A}" type="presParOf" srcId="{2D726DEA-D0C5-488D-A947-EC5ABBF493D6}" destId="{0ECE0518-C904-41AA-B7D5-6941F670492D}" srcOrd="1" destOrd="0" presId="urn:microsoft.com/office/officeart/2008/layout/CaptionedPictures"/>
    <dgm:cxn modelId="{C85DB1A9-8BC7-4CF6-97E5-D847D071A2E4}" type="presParOf" srcId="{2D726DEA-D0C5-488D-A947-EC5ABBF493D6}" destId="{CE80393A-AD81-4099-8E20-A10DAD92AEB7}" srcOrd="2" destOrd="0" presId="urn:microsoft.com/office/officeart/2008/layout/CaptionedPictures"/>
    <dgm:cxn modelId="{F7AB7B73-3833-49E6-AB56-8E08796516D9}" type="presParOf" srcId="{CE80393A-AD81-4099-8E20-A10DAD92AEB7}" destId="{93CC47A8-643F-4A8E-931E-BAB3F1B62212}" srcOrd="0" destOrd="0" presId="urn:microsoft.com/office/officeart/2008/layout/CaptionedPictures"/>
    <dgm:cxn modelId="{1E99D279-AD56-49FB-A2BE-234BBA920BC6}" type="presParOf" srcId="{CE80393A-AD81-4099-8E20-A10DAD92AEB7}" destId="{62395FE6-D955-4DED-BAFB-619DC185A54A}" srcOrd="1" destOrd="0" presId="urn:microsoft.com/office/officeart/2008/layout/CaptionedPictures"/>
    <dgm:cxn modelId="{BFC0BC39-64A0-4C74-B54B-24532A8C7239}" type="presOf" srcId="{CEFFC970-F23A-4EE0-B544-7B602B30AE79}" destId="{62395FE6-D955-4DED-BAFB-619DC185A54A}" srcOrd="0" destOrd="0" presId="urn:microsoft.com/office/officeart/2008/layout/CaptionedPictures"/>
    <dgm:cxn modelId="{6C1D1760-4AAC-4C78-AC0D-DE79C8CC56D2}" type="presParOf" srcId="{07BA9680-2F5E-4F29-AAD0-D7E1D1C165AD}" destId="{3385F0CC-56D8-4F44-818D-308D75A45005}" srcOrd="1" destOrd="0" presId="urn:microsoft.com/office/officeart/2008/layout/CaptionedPictures"/>
    <dgm:cxn modelId="{F3E24745-8230-4D7C-8C6F-ABF25561D984}" type="presParOf" srcId="{07BA9680-2F5E-4F29-AAD0-D7E1D1C165AD}" destId="{BCB1C55D-E819-4379-8283-8FD26D18E342}" srcOrd="2" destOrd="0" presId="urn:microsoft.com/office/officeart/2008/layout/CaptionedPictures"/>
    <dgm:cxn modelId="{8D6BE3D2-F890-4455-8319-1B5F96EC21DD}" type="presParOf" srcId="{BCB1C55D-E819-4379-8283-8FD26D18E342}" destId="{33A54BBA-E027-44CD-8700-5D23AE5E9B20}" srcOrd="0" destOrd="0" presId="urn:microsoft.com/office/officeart/2008/layout/CaptionedPictures"/>
    <dgm:cxn modelId="{B9BF5E11-A515-4927-8E83-103D976FB3A3}" type="presParOf" srcId="{BCB1C55D-E819-4379-8283-8FD26D18E342}" destId="{C7E529EA-38BB-41CC-BD5E-EBFBDA47D911}" srcOrd="1" destOrd="0" presId="urn:microsoft.com/office/officeart/2008/layout/CaptionedPictures"/>
    <dgm:cxn modelId="{89FEBB06-18C0-4D18-AE47-6D0B3DE11281}" type="presParOf" srcId="{BCB1C55D-E819-4379-8283-8FD26D18E342}" destId="{CD34353F-34F5-42E2-B9C3-9D8E9ACA8F6C}" srcOrd="2" destOrd="0" presId="urn:microsoft.com/office/officeart/2008/layout/CaptionedPictures"/>
    <dgm:cxn modelId="{3EBDD033-7A5F-4704-A0C9-F48FDC138A54}" type="presParOf" srcId="{CD34353F-34F5-42E2-B9C3-9D8E9ACA8F6C}" destId="{8C2DEE95-335E-44AA-AD6C-DB7DE76483E0}" srcOrd="0" destOrd="0" presId="urn:microsoft.com/office/officeart/2008/layout/CaptionedPictures"/>
    <dgm:cxn modelId="{4C6FA951-B6D7-461D-B4FA-4C897E59175C}" type="presParOf" srcId="{CD34353F-34F5-42E2-B9C3-9D8E9ACA8F6C}" destId="{A75888B4-CA04-40F6-AE67-9B8298A14C6C}" srcOrd="1" destOrd="0" presId="urn:microsoft.com/office/officeart/2008/layout/CaptionedPictures"/>
    <dgm:cxn modelId="{63FC6548-FB4A-458F-A943-A9865458C231}" type="presOf" srcId="{DE253159-8E6B-4819-891F-119CDB16C185}" destId="{A75888B4-CA04-40F6-AE67-9B8298A14C6C}" srcOrd="0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5125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5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type="rect" r:blip="" blipPhldr="1">
            <dgm:adjLst/>
          </dgm:shape>
          <dgm:presOf/>
        </dgm:layoutNode>
        <dgm:layoutNode name="ChildComposite">
          <dgm:alg type="composite"/>
          <dgm:shape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type="rect" r:blip="">
                  <dgm:adjLst/>
                </dgm:shape>
              </dgm:if>
              <dgm:else name="Name12">
                <dgm:shape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type="rect" r:blip="" blipPhldr="1">
            <dgm:adjLst/>
          </dgm:shape>
          <dgm:presOf/>
        </dgm:layoutNode>
        <dgm:layoutNode name="ChildComposite">
          <dgm:alg type="composite"/>
          <dgm:shape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type="rect" r:blip="">
                  <dgm:adjLst/>
                </dgm:shape>
              </dgm:if>
              <dgm:else name="Name12">
                <dgm:shape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2D013-02B1-3A69-FC66-2BF287F84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7E6A14-D57A-73E3-6D44-A9F00E8DB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74D213-06C1-AC99-B8D3-E803CACB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3285E0-5EB3-0155-C233-A0389C35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C42773-2D0D-081C-CF5D-004DCBB3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891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3846E-70C6-20D1-6808-1D2FB7D2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C93335-D6CB-4488-CEB1-D255CBA8A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C08064-B643-D510-2C60-7A9DDF18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2FFAAC-87FC-7582-0DFE-CC055043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45B6DA-79D5-FD70-5778-2CA68455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3917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1456FD-FCD6-AFF3-12A8-97AD92FD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3184A-2919-2FCD-366A-0B56C42EE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3702D-0199-707C-6A78-B4AA9557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1A5F19-A8D4-0796-6A49-3A4614FE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17FC5B-D127-E1B0-B410-ACAF355F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54485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3980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F615B-3028-FD79-73C3-91D93E0F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3F9CF-A947-6F74-0CC2-D6DB7D13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F6650-C892-1F73-6629-996082D1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BDF4E-4D21-FF89-F6E0-38C61BB8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9A7F10-F24A-FF37-D8B8-4EEA8CC4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609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AE6C6-CF46-B7A0-5748-8BA532F3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FE929-061D-EF53-97B6-822D4562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E48D16-B381-1FA1-416B-A5FF5B4F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C79568-C6D6-169F-61B6-AF7D7F9E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2CCEBF-3308-76F1-D789-342CA55E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558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CC460-7483-BB61-3726-3C302DEB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F0991E-B943-1CC7-2C94-CB2B3B2C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2EA889-4EA6-0522-ADCA-60F57701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779B20-D59D-1503-C802-477BEE22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CAC491-AB57-103A-C075-AAE0FB56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4361B0-599E-6D22-DB20-8C154E02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3773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58803-86F9-D018-89E9-54508BD6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410A34-67A6-61B8-ECA4-91E0D85F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B132F8-6825-EC4E-D1B8-1836641B1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1DAEF2-D18C-B7D8-CA1F-63A308E8C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F8BD4E-DFE1-CE19-4E32-59D99EB00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5272DC-045B-08C4-B1C6-3A0D2BF7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C1B913-0054-4E71-7FB6-3EED0D3F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A9415D-C3FE-222D-A6DC-B930F65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78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A1796-1BBE-19D5-9D65-1C27CCF1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2F9378-348F-282E-EBF7-6C808040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5C0E4E-27E3-187E-3FF2-7ABBCC4B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256B0F-E362-6B06-63F4-149FD9F5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61136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92D81F-9796-9685-9964-C5804850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2F9D92-668C-8E03-55F6-C56A9FC9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5476BB-8F43-2B9C-DE75-32351577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46686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B5DBE-8E7B-9237-9340-B3EE616A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DFAC0C-3075-09C4-805F-433E4D3D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AFF64E-A213-455B-0B8A-BE224BFFC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E81B34-FB83-299A-FF63-1D60BB30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1611FF-FE5D-E2D2-5B14-8DB24D06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D98311-0CCF-8D43-16C4-FBE3CF4E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5594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E65D2-37D8-30F8-EEFF-C44FCC79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317DD9-4968-3212-2502-EEA2953D9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82636A-FB33-A3DC-3B6A-31EDCFAD8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D1FFFA-D87D-B07A-9484-2691888C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0F6162-0491-3F46-12B9-C3B4D83A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ED5ED9-36FB-4B67-2DB7-56DD714D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07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2BF749-CBB6-35C9-F99E-DBC00C88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E647F8-C752-9695-052E-D5D5E733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924434-CF31-4AB8-8B49-89E2F3E8C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990A-B7A8-46D9-830C-8EB482701637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74B212-602F-1122-216C-18BB60E5B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54AE7-3226-33A0-2AD9-57E43684C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594E-A580-4815-94D3-4E992A56B4D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6290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9.png" /><Relationship Id="rId7" Type="http://schemas.microsoft.com/office/2007/relationships/hdphoto" Target="../media/image10.wdp" /><Relationship Id="rId8" Type="http://schemas.openxmlformats.org/officeDocument/2006/relationships/image" Target="../media/image5.png" /><Relationship Id="rId9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9.png" /><Relationship Id="rId7" Type="http://schemas.microsoft.com/office/2007/relationships/hdphoto" Target="../media/image10.wdp" /><Relationship Id="rId8" Type="http://schemas.openxmlformats.org/officeDocument/2006/relationships/image" Target="../media/image5.png" /><Relationship Id="rId9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12.png" /><Relationship Id="rId7" Type="http://schemas.openxmlformats.org/officeDocument/2006/relationships/image" Target="../media/image13.png" /><Relationship Id="rId8" Type="http://schemas.openxmlformats.org/officeDocument/2006/relationships/image" Target="../media/image14.png" /><Relationship Id="rId9" Type="http://schemas.microsoft.com/office/2007/relationships/hdphoto" Target="../media/image15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14.png" /><Relationship Id="rId7" Type="http://schemas.microsoft.com/office/2007/relationships/hdphoto" Target="../media/image15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14.png" /><Relationship Id="rId7" Type="http://schemas.microsoft.com/office/2007/relationships/hdphoto" Target="../media/image15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8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14.png" /><Relationship Id="rId7" Type="http://schemas.microsoft.com/office/2007/relationships/hdphoto" Target="../media/image15.wdp" /><Relationship Id="rId8" Type="http://schemas.openxmlformats.org/officeDocument/2006/relationships/image" Target="../media/image16.png" /><Relationship Id="rId9" Type="http://schemas.microsoft.com/office/2007/relationships/hdphoto" Target="../media/image17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diagramData" Target="../diagrams/data1.xml" /><Relationship Id="rId11" Type="http://schemas.openxmlformats.org/officeDocument/2006/relationships/diagramLayout" Target="../diagrams/layout1.xml" /><Relationship Id="rId12" Type="http://schemas.openxmlformats.org/officeDocument/2006/relationships/diagramQuickStyle" Target="../diagrams/quickStyle1.xml" /><Relationship Id="rId13" Type="http://schemas.openxmlformats.org/officeDocument/2006/relationships/diagramColors" Target="../diagrams/colors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16.png" /><Relationship Id="rId7" Type="http://schemas.microsoft.com/office/2007/relationships/hdphoto" Target="../media/image17.wdp" /><Relationship Id="rId8" Type="http://schemas.openxmlformats.org/officeDocument/2006/relationships/image" Target="../media/image18.png" /><Relationship Id="rId9" Type="http://schemas.microsoft.com/office/2007/relationships/diagramDrawing" Target="../diagrams/drawing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diagramColors" Target="../diagrams/colors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microsoft.com/office/2007/relationships/diagramDrawing" Target="../diagrams/drawing2.xml" /><Relationship Id="rId7" Type="http://schemas.openxmlformats.org/officeDocument/2006/relationships/diagramData" Target="../diagrams/data2.xml" /><Relationship Id="rId8" Type="http://schemas.openxmlformats.org/officeDocument/2006/relationships/diagramLayout" Target="../diagrams/layout2.xml" /><Relationship Id="rId9" Type="http://schemas.openxmlformats.org/officeDocument/2006/relationships/diagramQuickStyle" Target="../diagrams/quickStyle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5.png" /><Relationship Id="rId11" Type="http://schemas.microsoft.com/office/2007/relationships/hdphoto" Target="../media/image26.wdp" /><Relationship Id="rId12" Type="http://schemas.openxmlformats.org/officeDocument/2006/relationships/image" Target="../media/image27.png" /><Relationship Id="rId13" Type="http://schemas.openxmlformats.org/officeDocument/2006/relationships/image" Target="../media/image28.svg" /><Relationship Id="rId14" Type="http://schemas.openxmlformats.org/officeDocument/2006/relationships/image" Target="../media/image29.png" /><Relationship Id="rId15" Type="http://schemas.openxmlformats.org/officeDocument/2006/relationships/image" Target="../media/image30.sv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21.png" /><Relationship Id="rId7" Type="http://schemas.openxmlformats.org/officeDocument/2006/relationships/image" Target="../media/image22.svg" /><Relationship Id="rId8" Type="http://schemas.openxmlformats.org/officeDocument/2006/relationships/image" Target="../media/image23.png" /><Relationship Id="rId9" Type="http://schemas.microsoft.com/office/2007/relationships/hdphoto" Target="../media/image24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7.png" /><Relationship Id="rId11" Type="http://schemas.openxmlformats.org/officeDocument/2006/relationships/image" Target="../media/image28.svg" /><Relationship Id="rId12" Type="http://schemas.openxmlformats.org/officeDocument/2006/relationships/image" Target="../media/image29.png" /><Relationship Id="rId13" Type="http://schemas.openxmlformats.org/officeDocument/2006/relationships/image" Target="../media/image30.svg" /><Relationship Id="rId14" Type="http://schemas.openxmlformats.org/officeDocument/2006/relationships/image" Target="../media/image31.jpeg" /><Relationship Id="rId15" Type="http://schemas.openxmlformats.org/officeDocument/2006/relationships/image" Target="../media/image32.jpeg" /><Relationship Id="rId16" Type="http://schemas.openxmlformats.org/officeDocument/2006/relationships/image" Target="../media/image33.png" /><Relationship Id="rId17" Type="http://schemas.openxmlformats.org/officeDocument/2006/relationships/image" Target="../media/image34.png" /><Relationship Id="rId18" Type="http://schemas.microsoft.com/office/2007/relationships/hdphoto" Target="../media/image35.wdp" /><Relationship Id="rId19" Type="http://schemas.openxmlformats.org/officeDocument/2006/relationships/oleObject" Target="../embeddings/oleObject1.bin" TargetMode="Internal" /><Relationship Id="rId2" Type="http://schemas.openxmlformats.org/officeDocument/2006/relationships/image" Target="../media/image3.png" /><Relationship Id="rId20" Type="http://schemas.openxmlformats.org/officeDocument/2006/relationships/image" Target="../media/image36.wmf" /><Relationship Id="rId21" Type="http://schemas.openxmlformats.org/officeDocument/2006/relationships/image" Target="../media/image37.png" /><Relationship Id="rId22" Type="http://schemas.openxmlformats.org/officeDocument/2006/relationships/image" Target="../media/image38.emf" /><Relationship Id="rId23" Type="http://schemas.openxmlformats.org/officeDocument/2006/relationships/vmlDrawing" Target="../drawings/vmlDrawing1.vml" /><Relationship Id="rId24" Type="http://schemas.openxmlformats.org/officeDocument/2006/relationships/audio" Target="../media/audio1111.wav" /><Relationship Id="rId25" Type="http://schemas.openxmlformats.org/officeDocument/2006/relationships/audio" Target="../media/audio2222.wav" /><Relationship Id="rId3" Type="http://schemas.openxmlformats.org/officeDocument/2006/relationships/image" Target="../media/image4.png" /><Relationship Id="rId4" Type="http://schemas.openxmlformats.org/officeDocument/2006/relationships/image" Target="../media/image21.png" /><Relationship Id="rId5" Type="http://schemas.openxmlformats.org/officeDocument/2006/relationships/image" Target="../media/image22.svg" /><Relationship Id="rId6" Type="http://schemas.openxmlformats.org/officeDocument/2006/relationships/image" Target="../media/image23.png" /><Relationship Id="rId7" Type="http://schemas.microsoft.com/office/2007/relationships/hdphoto" Target="../media/image24.wdp" /><Relationship Id="rId8" Type="http://schemas.openxmlformats.org/officeDocument/2006/relationships/image" Target="../media/image25.png" /><Relationship Id="rId9" Type="http://schemas.microsoft.com/office/2007/relationships/hdphoto" Target="../media/image26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37.png" /><Relationship Id="rId11" Type="http://schemas.openxmlformats.org/officeDocument/2006/relationships/image" Target="../media/image38.emf" /><Relationship Id="rId12" Type="http://schemas.openxmlformats.org/officeDocument/2006/relationships/image" Target="../media/image39.png" /><Relationship Id="rId13" Type="http://schemas.microsoft.com/office/2007/relationships/hdphoto" Target="../media/image40.wdp" /><Relationship Id="rId14" Type="http://schemas.openxmlformats.org/officeDocument/2006/relationships/vmlDrawing" Target="../drawings/vmlDrawing2.v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32.jpeg" /><Relationship Id="rId5" Type="http://schemas.openxmlformats.org/officeDocument/2006/relationships/image" Target="../media/image33.png" /><Relationship Id="rId6" Type="http://schemas.openxmlformats.org/officeDocument/2006/relationships/image" Target="../media/image34.png" /><Relationship Id="rId7" Type="http://schemas.microsoft.com/office/2007/relationships/hdphoto" Target="../media/image35.wdp" /><Relationship Id="rId8" Type="http://schemas.openxmlformats.org/officeDocument/2006/relationships/oleObject" Target="../embeddings/oleObject2.bin" TargetMode="Internal" /><Relationship Id="rId9" Type="http://schemas.openxmlformats.org/officeDocument/2006/relationships/image" Target="../media/image36.w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39.png" /><Relationship Id="rId5" Type="http://schemas.microsoft.com/office/2007/relationships/hdphoto" Target="../media/image40.wdp" /><Relationship Id="rId6" Type="http://schemas.openxmlformats.org/officeDocument/2006/relationships/image" Target="../media/image41.png" /><Relationship Id="rId7" Type="http://schemas.microsoft.com/office/2007/relationships/hdphoto" Target="../media/image10.wdp" /><Relationship Id="rId8" Type="http://schemas.openxmlformats.org/officeDocument/2006/relationships/image" Target="../media/image42.png" /><Relationship Id="rId9" Type="http://schemas.openxmlformats.org/officeDocument/2006/relationships/image" Target="../media/image4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39.png" /><Relationship Id="rId5" Type="http://schemas.microsoft.com/office/2007/relationships/hdphoto" Target="../media/image40.wdp" /><Relationship Id="rId6" Type="http://schemas.openxmlformats.org/officeDocument/2006/relationships/image" Target="../media/image42.png" /><Relationship Id="rId7" Type="http://schemas.openxmlformats.org/officeDocument/2006/relationships/image" Target="../media/image4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microsoft.com/office/2007/relationships/hdphoto" Target="../media/image7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8.png" /><Relationship Id="rId6" Type="http://schemas.microsoft.com/office/2007/relationships/hdphoto" Target="../media/image7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8.png" /><Relationship Id="rId6" Type="http://schemas.microsoft.com/office/2007/relationships/hdphoto" Target="../media/image7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8.png" /><Relationship Id="rId6" Type="http://schemas.microsoft.com/office/2007/relationships/hdphoto" Target="../media/image7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8.png" /><Relationship Id="rId5" Type="http://schemas.microsoft.com/office/2007/relationships/hdphoto" Target="../media/image7.wdp" /><Relationship Id="rId6" Type="http://schemas.openxmlformats.org/officeDocument/2006/relationships/image" Target="../media/image9.png" /><Relationship Id="rId7" Type="http://schemas.microsoft.com/office/2007/relationships/hdphoto" Target="../media/image10.wdp" /><Relationship Id="rId8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背景">
            <a:extLst>
              <a:ext uri="{FF2B5EF4-FFF2-40B4-BE49-F238E27FC236}">
                <a16:creationId xmlns:a16="http://schemas.microsoft.com/office/drawing/2014/main" id="{E22DA6E0-5A4C-D864-E073-1023C3A0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673" y="-62447"/>
            <a:ext cx="6561182" cy="70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872" y="509517"/>
            <a:ext cx="7861654" cy="6286706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63302"/>
            <a:ext cx="12534290" cy="6029385"/>
          </a:xfrm>
          <a:prstGeom prst="rect">
            <a:avLst/>
          </a:prstGeom>
          <a:solidFill>
            <a:srgbClr val="4BD0FF">
              <a:alpha val="8666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3613" y="31945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2785434" y="2347203"/>
            <a:ext cx="639586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540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2928163" y="3137883"/>
            <a:ext cx="6253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2933875" y="3054013"/>
            <a:ext cx="6010428" cy="230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96FC6-82E1-9EA2-0E3D-A8FE72FCF697}"/>
              </a:ext>
            </a:extLst>
          </p:cNvPr>
          <p:cNvSpPr txBox="1"/>
          <p:nvPr/>
        </p:nvSpPr>
        <p:spPr>
          <a:xfrm>
            <a:off x="373177" y="6081062"/>
            <a:ext cx="217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0EB2AC-5A59-EC7F-2C29-035CCEFC7952}"/>
              </a:ext>
            </a:extLst>
          </p:cNvPr>
          <p:cNvSpPr txBox="1"/>
          <p:nvPr/>
        </p:nvSpPr>
        <p:spPr>
          <a:xfrm>
            <a:off x="9351487" y="6092825"/>
            <a:ext cx="2528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496266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8291" y="862306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134643" y="1277523"/>
            <a:ext cx="11526780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1126883" y="8217596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5172435" y="697239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8210693" y="-4705241"/>
            <a:ext cx="1621857" cy="1493500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sp>
        <p:nvSpPr>
          <p:cNvPr id="150" name="矩形 149">
            <a:extLst>
              <a:ext uri="{FF2B5EF4-FFF2-40B4-BE49-F238E27FC236}">
                <a16:creationId xmlns:a16="http://schemas.microsoft.com/office/drawing/2014/main" id="{06981F9A-A42C-3630-566A-B985EF558A9E}"/>
              </a:ext>
            </a:extLst>
          </p:cNvPr>
          <p:cNvSpPr/>
          <p:nvPr/>
        </p:nvSpPr>
        <p:spPr>
          <a:xfrm>
            <a:off x="-13352991" y="3939299"/>
            <a:ext cx="11537097" cy="186754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8210693" y="-2397507"/>
            <a:ext cx="1621857" cy="1493500"/>
            <a:chOff x="1829938" y="1827550"/>
            <a:chExt cx="1621857" cy="149350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5172435" y="-2397507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2285388" y="-2528975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70428B-E97C-AFA6-1CA7-A7E7E0CC778E}"/>
              </a:ext>
            </a:extLst>
          </p:cNvPr>
          <p:cNvSpPr/>
          <p:nvPr/>
        </p:nvSpPr>
        <p:spPr>
          <a:xfrm>
            <a:off x="1190785" y="1864326"/>
            <a:ext cx="3363686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 Box 5">
            <a:extLst>
              <a:ext uri="{FF2B5EF4-FFF2-40B4-BE49-F238E27FC236}">
                <a16:creationId xmlns:a16="http://schemas.microsoft.com/office/drawing/2014/main" id="{7553AA57-AA58-E9AE-1714-42FA4B98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5847" y="10373033"/>
            <a:ext cx="2858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把天平放在水平台上。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F25F9B-9092-C7DC-6D03-C5C8E7F1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1785213" y="3500344"/>
            <a:ext cx="2118009" cy="1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E3F98B2-26C7-2A01-1045-2B7C921D8D1A}"/>
              </a:ext>
            </a:extLst>
          </p:cNvPr>
          <p:cNvSpPr/>
          <p:nvPr/>
        </p:nvSpPr>
        <p:spPr>
          <a:xfrm>
            <a:off x="7167095" y="1895011"/>
            <a:ext cx="3363686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6" name="Picture 2">
            <a:extLst>
              <a:ext uri="{FF2B5EF4-FFF2-40B4-BE49-F238E27FC236}">
                <a16:creationId xmlns:a16="http://schemas.microsoft.com/office/drawing/2014/main" id="{A780CF5F-1D2C-5A55-0DBA-93E74CB7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7265330" y="1850858"/>
            <a:ext cx="3453091" cy="23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Box 6">
            <a:extLst>
              <a:ext uri="{FF2B5EF4-FFF2-40B4-BE49-F238E27FC236}">
                <a16:creationId xmlns:a16="http://schemas.microsoft.com/office/drawing/2014/main" id="{590D06AE-5AE3-06C4-BBF9-6C68A00F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651" y="2317372"/>
            <a:ext cx="260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把游码放在标尺左端的零刻线处。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2872EB-6E47-0AB7-F2FF-E7FFB0A7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8" t="20148" b="11013"/>
          <a:stretch>
            <a:fillRect/>
          </a:stretch>
        </p:blipFill>
        <p:spPr bwMode="auto">
          <a:xfrm>
            <a:off x="8616696" y="3905751"/>
            <a:ext cx="1832837" cy="1331340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AEF57D5A-CEDD-0689-1F93-09681B2AF5FD}"/>
              </a:ext>
            </a:extLst>
          </p:cNvPr>
          <p:cNvSpPr/>
          <p:nvPr/>
        </p:nvSpPr>
        <p:spPr>
          <a:xfrm rot="14608759">
            <a:off x="8059297" y="3848652"/>
            <a:ext cx="1918372" cy="231819"/>
          </a:xfrm>
          <a:custGeom>
            <a:gdLst>
              <a:gd name="connsiteX0" fmla="*/ 3491553 w 3934660"/>
              <a:gd name="connsiteY0" fmla="*/ 0 h 518071"/>
              <a:gd name="connsiteX1" fmla="*/ 3934660 w 3934660"/>
              <a:gd name="connsiteY1" fmla="*/ 518071 h 518071"/>
              <a:gd name="connsiteX2" fmla="*/ 23446 w 3934660"/>
              <a:gd name="connsiteY2" fmla="*/ 518071 h 518071"/>
              <a:gd name="connsiteX3" fmla="*/ 0 w 3934660"/>
              <a:gd name="connsiteY3" fmla="*/ 479813 h 518071"/>
              <a:gd name="connsiteX4" fmla="*/ 3499645 w 3934660"/>
              <a:gd name="connsiteY4" fmla="*/ 272512 h 518071"/>
              <a:gd name="connsiteX5" fmla="*/ 3491553 w 3934660"/>
              <a:gd name="connsiteY5" fmla="*/ 0 h 5180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4660" h="518070">
                <a:moveTo>
                  <a:pt x="3491553" y="0"/>
                </a:moveTo>
                <a:lnTo>
                  <a:pt x="3934660" y="518071"/>
                </a:lnTo>
                <a:lnTo>
                  <a:pt x="23446" y="518071"/>
                </a:lnTo>
                <a:lnTo>
                  <a:pt x="0" y="479813"/>
                </a:lnTo>
                <a:cubicBezTo>
                  <a:pt x="1181314" y="159382"/>
                  <a:pt x="2404300" y="272512"/>
                  <a:pt x="3499645" y="272512"/>
                </a:cubicBezTo>
                <a:cubicBezTo>
                  <a:pt x="3500994" y="204395"/>
                  <a:pt x="3490204" y="68117"/>
                  <a:pt x="34915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13118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8291" y="862306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134643" y="1277523"/>
            <a:ext cx="11526780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1126883" y="8217596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3225350" y="8388760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5253288" y="457834"/>
            <a:ext cx="1441713" cy="1276174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sp>
        <p:nvSpPr>
          <p:cNvPr id="150" name="矩形 149">
            <a:extLst>
              <a:ext uri="{FF2B5EF4-FFF2-40B4-BE49-F238E27FC236}">
                <a16:creationId xmlns:a16="http://schemas.microsoft.com/office/drawing/2014/main" id="{06981F9A-A42C-3630-566A-B985EF558A9E}"/>
              </a:ext>
            </a:extLst>
          </p:cNvPr>
          <p:cNvSpPr/>
          <p:nvPr/>
        </p:nvSpPr>
        <p:spPr>
          <a:xfrm>
            <a:off x="-13352991" y="3939299"/>
            <a:ext cx="11537097" cy="186754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8210693" y="-2397507"/>
            <a:ext cx="1621857" cy="1493500"/>
            <a:chOff x="1829938" y="1827550"/>
            <a:chExt cx="1621857" cy="149350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5172435" y="-2397507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2285388" y="-2528975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70428B-E97C-AFA6-1CA7-A7E7E0CC778E}"/>
              </a:ext>
            </a:extLst>
          </p:cNvPr>
          <p:cNvSpPr/>
          <p:nvPr/>
        </p:nvSpPr>
        <p:spPr>
          <a:xfrm>
            <a:off x="340685" y="1911202"/>
            <a:ext cx="3363686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 Box 5">
            <a:extLst>
              <a:ext uri="{FF2B5EF4-FFF2-40B4-BE49-F238E27FC236}">
                <a16:creationId xmlns:a16="http://schemas.microsoft.com/office/drawing/2014/main" id="{7553AA57-AA58-E9AE-1714-42FA4B98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5847" y="10373033"/>
            <a:ext cx="2858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把天平放在水平台上。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F25F9B-9092-C7DC-6D03-C5C8E7F1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21902014" y="8265773"/>
            <a:ext cx="2118009" cy="1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E3F98B2-26C7-2A01-1045-2B7C921D8D1A}"/>
              </a:ext>
            </a:extLst>
          </p:cNvPr>
          <p:cNvSpPr/>
          <p:nvPr/>
        </p:nvSpPr>
        <p:spPr>
          <a:xfrm>
            <a:off x="3874507" y="1911202"/>
            <a:ext cx="241746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6" name="Picture 2">
            <a:extLst>
              <a:ext uri="{FF2B5EF4-FFF2-40B4-BE49-F238E27FC236}">
                <a16:creationId xmlns:a16="http://schemas.microsoft.com/office/drawing/2014/main" id="{A780CF5F-1D2C-5A55-0DBA-93E74CB7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16956041" y="1592263"/>
            <a:ext cx="3453091" cy="23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Box 6">
            <a:extLst>
              <a:ext uri="{FF2B5EF4-FFF2-40B4-BE49-F238E27FC236}">
                <a16:creationId xmlns:a16="http://schemas.microsoft.com/office/drawing/2014/main" id="{590D06AE-5AE3-06C4-BBF9-6C68A00F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451" y="7082801"/>
            <a:ext cx="260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把游码放在标尺左端的零刻线处。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2872EB-6E47-0AB7-F2FF-E7FFB0A7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8" t="20148" b="11013"/>
          <a:stretch>
            <a:fillRect/>
          </a:stretch>
        </p:blipFill>
        <p:spPr bwMode="auto">
          <a:xfrm>
            <a:off x="18692464" y="4479106"/>
            <a:ext cx="1832837" cy="1331340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AEF57D5A-CEDD-0689-1F93-09681B2AF5FD}"/>
              </a:ext>
            </a:extLst>
          </p:cNvPr>
          <p:cNvSpPr/>
          <p:nvPr/>
        </p:nvSpPr>
        <p:spPr>
          <a:xfrm rot="14608759">
            <a:off x="18135065" y="4422007"/>
            <a:ext cx="1918372" cy="231819"/>
          </a:xfrm>
          <a:custGeom>
            <a:gdLst>
              <a:gd name="connsiteX0" fmla="*/ 3491553 w 3934660"/>
              <a:gd name="connsiteY0" fmla="*/ 0 h 518071"/>
              <a:gd name="connsiteX1" fmla="*/ 3934660 w 3934660"/>
              <a:gd name="connsiteY1" fmla="*/ 518071 h 518071"/>
              <a:gd name="connsiteX2" fmla="*/ 23446 w 3934660"/>
              <a:gd name="connsiteY2" fmla="*/ 518071 h 518071"/>
              <a:gd name="connsiteX3" fmla="*/ 0 w 3934660"/>
              <a:gd name="connsiteY3" fmla="*/ 479813 h 518071"/>
              <a:gd name="connsiteX4" fmla="*/ 3499645 w 3934660"/>
              <a:gd name="connsiteY4" fmla="*/ 272512 h 518071"/>
              <a:gd name="connsiteX5" fmla="*/ 3491553 w 3934660"/>
              <a:gd name="connsiteY5" fmla="*/ 0 h 5180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4660" h="518070">
                <a:moveTo>
                  <a:pt x="3491553" y="0"/>
                </a:moveTo>
                <a:lnTo>
                  <a:pt x="3934660" y="518071"/>
                </a:lnTo>
                <a:lnTo>
                  <a:pt x="23446" y="518071"/>
                </a:lnTo>
                <a:lnTo>
                  <a:pt x="0" y="479813"/>
                </a:lnTo>
                <a:cubicBezTo>
                  <a:pt x="1181314" y="159382"/>
                  <a:pt x="2404300" y="272512"/>
                  <a:pt x="3499645" y="272512"/>
                </a:cubicBezTo>
                <a:cubicBezTo>
                  <a:pt x="3500994" y="204395"/>
                  <a:pt x="3490204" y="68117"/>
                  <a:pt x="34915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DEFAB64C-4ED9-626D-6FB3-8CB56931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35" y="2265617"/>
            <a:ext cx="27857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调节横梁上的平衡螺母，使指针指在分度盘的中央刻度线处，这时横梁平衡．</a:t>
            </a:r>
          </a:p>
        </p:txBody>
      </p:sp>
      <p:sp>
        <p:nvSpPr>
          <p:cNvPr id="97" name="TextBox 5">
            <a:extLst>
              <a:ext uri="{FF2B5EF4-FFF2-40B4-BE49-F238E27FC236}">
                <a16:creationId xmlns:a16="http://schemas.microsoft.com/office/drawing/2014/main" id="{1B2E2CA0-0C9D-231C-CC8E-7A9F8B6EB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624" y="2205555"/>
            <a:ext cx="2048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具体如何调呢？</a:t>
            </a:r>
          </a:p>
        </p:txBody>
      </p:sp>
      <p:sp>
        <p:nvSpPr>
          <p:cNvPr id="114" name="Text Box 7">
            <a:extLst>
              <a:ext uri="{FF2B5EF4-FFF2-40B4-BE49-F238E27FC236}">
                <a16:creationId xmlns:a16="http://schemas.microsoft.com/office/drawing/2014/main" id="{48FF43F0-2F68-D873-8CAC-13F2F8E5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52" y="3698744"/>
            <a:ext cx="2876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、静止时,指针指向标尺中央的红线。</a:t>
            </a:r>
          </a:p>
          <a:p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、指针在标尺中央红线左右摆动的幅度相等。</a:t>
            </a:r>
          </a:p>
        </p:txBody>
      </p:sp>
      <p:sp>
        <p:nvSpPr>
          <p:cNvPr id="115" name="Text Box 16">
            <a:extLst>
              <a:ext uri="{FF2B5EF4-FFF2-40B4-BE49-F238E27FC236}">
                <a16:creationId xmlns:a16="http://schemas.microsoft.com/office/drawing/2014/main" id="{09DC0160-8F82-76D3-F7A7-B17B8D35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405" y="2661518"/>
            <a:ext cx="20816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反向调节法</a:t>
            </a:r>
          </a:p>
        </p:txBody>
      </p:sp>
      <p:sp>
        <p:nvSpPr>
          <p:cNvPr id="116" name="Rectangle 14">
            <a:extLst>
              <a:ext uri="{FF2B5EF4-FFF2-40B4-BE49-F238E27FC236}">
                <a16:creationId xmlns:a16="http://schemas.microsoft.com/office/drawing/2014/main" id="{CE3BA031-3DC2-093D-C176-AC42D7D36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417" y="4033167"/>
            <a:ext cx="59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</p:txBody>
      </p:sp>
      <p:sp>
        <p:nvSpPr>
          <p:cNvPr id="117" name="Rectangle 15">
            <a:extLst>
              <a:ext uri="{FF2B5EF4-FFF2-40B4-BE49-F238E27FC236}">
                <a16:creationId xmlns:a16="http://schemas.microsoft.com/office/drawing/2014/main" id="{32D09F3B-88C3-E02A-BA60-FAC4BBE74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153" y="3422622"/>
            <a:ext cx="59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6EE4EE6E-A12F-FA77-4400-835E685EDE54}"/>
              </a:ext>
            </a:extLst>
          </p:cNvPr>
          <p:cNvSpPr/>
          <p:nvPr/>
        </p:nvSpPr>
        <p:spPr>
          <a:xfrm>
            <a:off x="6462103" y="1911202"/>
            <a:ext cx="241746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181108FE-5B27-0BC2-EF16-2A763E31F048}"/>
              </a:ext>
            </a:extLst>
          </p:cNvPr>
          <p:cNvSpPr/>
          <p:nvPr/>
        </p:nvSpPr>
        <p:spPr>
          <a:xfrm>
            <a:off x="9049698" y="1911202"/>
            <a:ext cx="241746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345514E-76EB-2CC9-00A0-CE7761CDD56E}"/>
              </a:ext>
            </a:extLst>
          </p:cNvPr>
          <p:cNvGrpSpPr/>
          <p:nvPr/>
        </p:nvGrpSpPr>
        <p:grpSpPr>
          <a:xfrm>
            <a:off x="6723582" y="3374518"/>
            <a:ext cx="1938967" cy="1669596"/>
            <a:chOff x="6723582" y="3374518"/>
            <a:chExt cx="1938967" cy="1669596"/>
          </a:xfrm>
        </p:grpSpPr>
        <p:pic>
          <p:nvPicPr>
            <p:cNvPr id="118" name="Picture 4" descr="zq天平3">
              <a:extLst>
                <a:ext uri="{FF2B5EF4-FFF2-40B4-BE49-F238E27FC236}">
                  <a16:creationId xmlns:a16="http://schemas.microsoft.com/office/drawing/2014/main" id="{FDF192E8-2958-52E1-4ED0-702E52681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23582" y="3374518"/>
              <a:ext cx="1938967" cy="1669596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AutoShape 9">
              <a:extLst>
                <a:ext uri="{FF2B5EF4-FFF2-40B4-BE49-F238E27FC236}">
                  <a16:creationId xmlns:a16="http://schemas.microsoft.com/office/drawing/2014/main" id="{A3855B66-C258-9D7E-5861-2BEF7C7F7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83508" y="4131530"/>
              <a:ext cx="342970" cy="195239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1" name="AutoShape 10">
              <a:extLst>
                <a:ext uri="{FF2B5EF4-FFF2-40B4-BE49-F238E27FC236}">
                  <a16:creationId xmlns:a16="http://schemas.microsoft.com/office/drawing/2014/main" id="{2FC21117-BE94-8C3A-0495-BF8510FA2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615" y="4169257"/>
              <a:ext cx="467330" cy="14895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B11FAB-CB6A-108E-9181-7492F4606973}"/>
              </a:ext>
            </a:extLst>
          </p:cNvPr>
          <p:cNvGrpSpPr/>
          <p:nvPr/>
        </p:nvGrpSpPr>
        <p:grpSpPr>
          <a:xfrm>
            <a:off x="9225837" y="3376079"/>
            <a:ext cx="2089438" cy="1617629"/>
            <a:chOff x="9225837" y="3376079"/>
            <a:chExt cx="2089438" cy="1617629"/>
          </a:xfrm>
        </p:grpSpPr>
        <p:pic>
          <p:nvPicPr>
            <p:cNvPr id="129" name="Picture 6" descr="yq准天平">
              <a:extLst>
                <a:ext uri="{FF2B5EF4-FFF2-40B4-BE49-F238E27FC236}">
                  <a16:creationId xmlns:a16="http://schemas.microsoft.com/office/drawing/2014/main" id="{4B4318B7-493D-D810-BA5B-8B5C38FFF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25837" y="3376079"/>
              <a:ext cx="2089438" cy="1617629"/>
            </a:xfrm>
            <a:prstGeom prst="roundRect">
              <a:avLst>
                <a:gd name="adj" fmla="val 92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AutoShape 11">
              <a:extLst>
                <a:ext uri="{FF2B5EF4-FFF2-40B4-BE49-F238E27FC236}">
                  <a16:creationId xmlns:a16="http://schemas.microsoft.com/office/drawing/2014/main" id="{FA944673-0332-7C0F-7479-5FB50B9261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733158" y="4126126"/>
              <a:ext cx="303305" cy="166378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2" name="AutoShape 12">
              <a:extLst>
                <a:ext uri="{FF2B5EF4-FFF2-40B4-BE49-F238E27FC236}">
                  <a16:creationId xmlns:a16="http://schemas.microsoft.com/office/drawing/2014/main" id="{EBBA1408-A8B3-BE8C-9EEA-F032B050C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540" y="4169257"/>
              <a:ext cx="530157" cy="177555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3" name="Rectangle 14">
            <a:extLst>
              <a:ext uri="{FF2B5EF4-FFF2-40B4-BE49-F238E27FC236}">
                <a16:creationId xmlns:a16="http://schemas.microsoft.com/office/drawing/2014/main" id="{D442351A-E110-EF70-31F4-4D1C69FA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966" y="343513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左偏右调</a:t>
            </a:r>
          </a:p>
        </p:txBody>
      </p:sp>
      <p:sp>
        <p:nvSpPr>
          <p:cNvPr id="134" name="Rectangle 15">
            <a:extLst>
              <a:ext uri="{FF2B5EF4-FFF2-40B4-BE49-F238E27FC236}">
                <a16:creationId xmlns:a16="http://schemas.microsoft.com/office/drawing/2014/main" id="{46F52A9F-DCB3-E68F-8B94-742551E2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873" y="4057979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右偏左调</a:t>
            </a:r>
          </a:p>
        </p:txBody>
      </p:sp>
    </p:spTree>
    <p:extLst>
      <p:ext uri="{BB962C8B-B14F-4D97-AF65-F5344CB8AC3E}">
        <p14:creationId xmlns:p14="http://schemas.microsoft.com/office/powerpoint/2010/main" val="2093889306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2.59259E-06 L 0.2293 -0.19051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3.33333E-06 L 0.43867 -0.25532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33" grpId="1"/>
      <p:bldP spid="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134642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1126883" y="8217596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3225350" y="8388760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14089264" y="5024997"/>
            <a:ext cx="1441713" cy="1276174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8210693" y="-2397507"/>
            <a:ext cx="1621857" cy="1493500"/>
            <a:chOff x="1829938" y="1827550"/>
            <a:chExt cx="1621857" cy="149350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5172435" y="-2397507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5172435" y="697239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70428B-E97C-AFA6-1CA7-A7E7E0CC778E}"/>
              </a:ext>
            </a:extLst>
          </p:cNvPr>
          <p:cNvSpPr/>
          <p:nvPr/>
        </p:nvSpPr>
        <p:spPr>
          <a:xfrm>
            <a:off x="340685" y="2260579"/>
            <a:ext cx="2578361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 Box 5">
            <a:extLst>
              <a:ext uri="{FF2B5EF4-FFF2-40B4-BE49-F238E27FC236}">
                <a16:creationId xmlns:a16="http://schemas.microsoft.com/office/drawing/2014/main" id="{7553AA57-AA58-E9AE-1714-42FA4B98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5847" y="10373033"/>
            <a:ext cx="2858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把天平放在水平台上。</a:t>
            </a:r>
          </a:p>
        </p:txBody>
      </p:sp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E3F98B2-26C7-2A01-1045-2B7C921D8D1A}"/>
              </a:ext>
            </a:extLst>
          </p:cNvPr>
          <p:cNvSpPr/>
          <p:nvPr/>
        </p:nvSpPr>
        <p:spPr>
          <a:xfrm>
            <a:off x="10480348" y="8767903"/>
            <a:ext cx="241746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DEFAB64C-4ED9-626D-6FB3-8CB56931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26693" y="946965"/>
            <a:ext cx="27857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调节横梁上的平衡螺母，使指针指在分度盘的中央刻度线处，这时横梁平衡．</a:t>
            </a:r>
          </a:p>
        </p:txBody>
      </p:sp>
      <p:sp>
        <p:nvSpPr>
          <p:cNvPr id="97" name="TextBox 5">
            <a:extLst>
              <a:ext uri="{FF2B5EF4-FFF2-40B4-BE49-F238E27FC236}">
                <a16:creationId xmlns:a16="http://schemas.microsoft.com/office/drawing/2014/main" id="{1B2E2CA0-0C9D-231C-CC8E-7A9F8B6EB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465" y="9062256"/>
            <a:ext cx="2048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具体如何调呢？</a:t>
            </a:r>
          </a:p>
        </p:txBody>
      </p:sp>
      <p:sp>
        <p:nvSpPr>
          <p:cNvPr id="114" name="Text Box 7">
            <a:extLst>
              <a:ext uri="{FF2B5EF4-FFF2-40B4-BE49-F238E27FC236}">
                <a16:creationId xmlns:a16="http://schemas.microsoft.com/office/drawing/2014/main" id="{48FF43F0-2F68-D873-8CAC-13F2F8E5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41276" y="2380092"/>
            <a:ext cx="2876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、静止时,指针指向标尺中央的红线。</a:t>
            </a:r>
          </a:p>
          <a:p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、指针在标尺中央红线左右摆动的幅度相等。</a:t>
            </a:r>
          </a:p>
        </p:txBody>
      </p:sp>
      <p:sp>
        <p:nvSpPr>
          <p:cNvPr id="115" name="Text Box 16">
            <a:extLst>
              <a:ext uri="{FF2B5EF4-FFF2-40B4-BE49-F238E27FC236}">
                <a16:creationId xmlns:a16="http://schemas.microsoft.com/office/drawing/2014/main" id="{09DC0160-8F82-76D3-F7A7-B17B8D35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3246" y="9518219"/>
            <a:ext cx="20816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反向调节法</a:t>
            </a:r>
          </a:p>
        </p:txBody>
      </p:sp>
      <p:sp>
        <p:nvSpPr>
          <p:cNvPr id="116" name="Rectangle 14">
            <a:extLst>
              <a:ext uri="{FF2B5EF4-FFF2-40B4-BE49-F238E27FC236}">
                <a16:creationId xmlns:a16="http://schemas.microsoft.com/office/drawing/2014/main" id="{CE3BA031-3DC2-093D-C176-AC42D7D36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258" y="10889868"/>
            <a:ext cx="59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</p:txBody>
      </p:sp>
      <p:sp>
        <p:nvSpPr>
          <p:cNvPr id="117" name="Rectangle 15">
            <a:extLst>
              <a:ext uri="{FF2B5EF4-FFF2-40B4-BE49-F238E27FC236}">
                <a16:creationId xmlns:a16="http://schemas.microsoft.com/office/drawing/2014/main" id="{32D09F3B-88C3-E02A-BA60-FAC4BBE74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6994" y="10279323"/>
            <a:ext cx="59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6EE4EE6E-A12F-FA77-4400-835E685EDE54}"/>
              </a:ext>
            </a:extLst>
          </p:cNvPr>
          <p:cNvSpPr/>
          <p:nvPr/>
        </p:nvSpPr>
        <p:spPr>
          <a:xfrm>
            <a:off x="13067943" y="8767903"/>
            <a:ext cx="241746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181108FE-5B27-0BC2-EF16-2A763E31F048}"/>
              </a:ext>
            </a:extLst>
          </p:cNvPr>
          <p:cNvSpPr/>
          <p:nvPr/>
        </p:nvSpPr>
        <p:spPr>
          <a:xfrm>
            <a:off x="15655539" y="8767903"/>
            <a:ext cx="241746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345514E-76EB-2CC9-00A0-CE7761CDD56E}"/>
              </a:ext>
            </a:extLst>
          </p:cNvPr>
          <p:cNvGrpSpPr/>
          <p:nvPr/>
        </p:nvGrpSpPr>
        <p:grpSpPr>
          <a:xfrm>
            <a:off x="13329424" y="10231219"/>
            <a:ext cx="1938967" cy="1669596"/>
            <a:chOff x="6723582" y="3374518"/>
            <a:chExt cx="1938967" cy="1669596"/>
          </a:xfrm>
        </p:grpSpPr>
        <p:pic>
          <p:nvPicPr>
            <p:cNvPr id="118" name="Picture 4" descr="zq天平3">
              <a:extLst>
                <a:ext uri="{FF2B5EF4-FFF2-40B4-BE49-F238E27FC236}">
                  <a16:creationId xmlns:a16="http://schemas.microsoft.com/office/drawing/2014/main" id="{FDF192E8-2958-52E1-4ED0-702E52681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23582" y="3374518"/>
              <a:ext cx="1938967" cy="1669596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AutoShape 9">
              <a:extLst>
                <a:ext uri="{FF2B5EF4-FFF2-40B4-BE49-F238E27FC236}">
                  <a16:creationId xmlns:a16="http://schemas.microsoft.com/office/drawing/2014/main" id="{A3855B66-C258-9D7E-5861-2BEF7C7F7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83508" y="4131530"/>
              <a:ext cx="342970" cy="195239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1" name="AutoShape 10">
              <a:extLst>
                <a:ext uri="{FF2B5EF4-FFF2-40B4-BE49-F238E27FC236}">
                  <a16:creationId xmlns:a16="http://schemas.microsoft.com/office/drawing/2014/main" id="{2FC21117-BE94-8C3A-0495-BF8510FA2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615" y="4169257"/>
              <a:ext cx="467330" cy="14895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8B11FAB-CB6A-108E-9181-7492F4606973}"/>
              </a:ext>
            </a:extLst>
          </p:cNvPr>
          <p:cNvGrpSpPr/>
          <p:nvPr/>
        </p:nvGrpSpPr>
        <p:grpSpPr>
          <a:xfrm>
            <a:off x="15831679" y="10232780"/>
            <a:ext cx="2089438" cy="1617629"/>
            <a:chOff x="9225837" y="3376079"/>
            <a:chExt cx="2089438" cy="1617629"/>
          </a:xfrm>
        </p:grpSpPr>
        <p:pic>
          <p:nvPicPr>
            <p:cNvPr id="129" name="Picture 6" descr="yq准天平">
              <a:extLst>
                <a:ext uri="{FF2B5EF4-FFF2-40B4-BE49-F238E27FC236}">
                  <a16:creationId xmlns:a16="http://schemas.microsoft.com/office/drawing/2014/main" id="{4B4318B7-493D-D810-BA5B-8B5C38FFF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25837" y="3376079"/>
              <a:ext cx="2089438" cy="1617629"/>
            </a:xfrm>
            <a:prstGeom prst="roundRect">
              <a:avLst>
                <a:gd name="adj" fmla="val 92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AutoShape 11">
              <a:extLst>
                <a:ext uri="{FF2B5EF4-FFF2-40B4-BE49-F238E27FC236}">
                  <a16:creationId xmlns:a16="http://schemas.microsoft.com/office/drawing/2014/main" id="{FA944673-0332-7C0F-7479-5FB50B9261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733158" y="4126126"/>
              <a:ext cx="303305" cy="166378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2" name="AutoShape 12">
              <a:extLst>
                <a:ext uri="{FF2B5EF4-FFF2-40B4-BE49-F238E27FC236}">
                  <a16:creationId xmlns:a16="http://schemas.microsoft.com/office/drawing/2014/main" id="{EBBA1408-A8B3-BE8C-9EEA-F032B050C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540" y="4169257"/>
              <a:ext cx="530157" cy="177555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rgbClr val="FF0000"/>
            </a:solidFill>
            <a:ln w="9525">
              <a:solidFill>
                <a:schemeClr val="folHlink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3" name="Rectangle 14">
            <a:extLst>
              <a:ext uri="{FF2B5EF4-FFF2-40B4-BE49-F238E27FC236}">
                <a16:creationId xmlns:a16="http://schemas.microsoft.com/office/drawing/2014/main" id="{D442351A-E110-EF70-31F4-4D1C69FA3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807" y="10291831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左偏右调</a:t>
            </a:r>
          </a:p>
        </p:txBody>
      </p:sp>
      <p:sp>
        <p:nvSpPr>
          <p:cNvPr id="134" name="Rectangle 15">
            <a:extLst>
              <a:ext uri="{FF2B5EF4-FFF2-40B4-BE49-F238E27FC236}">
                <a16:creationId xmlns:a16="http://schemas.microsoft.com/office/drawing/2014/main" id="{46F52A9F-DCB3-E68F-8B94-742551E2A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714" y="1091468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右偏左调</a:t>
            </a:r>
          </a:p>
        </p:txBody>
      </p:sp>
      <p:sp>
        <p:nvSpPr>
          <p:cNvPr id="135" name="Text Box 5">
            <a:extLst>
              <a:ext uri="{FF2B5EF4-FFF2-40B4-BE49-F238E27FC236}">
                <a16:creationId xmlns:a16="http://schemas.microsoft.com/office/drawing/2014/main" id="{0E1C2297-456A-97E2-FCD6-EF0A2455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06" y="2566573"/>
            <a:ext cx="18736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估计被测物的质量，不能超过最大量程，把被测物体放在左盘里。</a:t>
            </a:r>
          </a:p>
        </p:txBody>
      </p:sp>
      <p:sp>
        <p:nvSpPr>
          <p:cNvPr id="137" name="Text Box 10">
            <a:extLst>
              <a:ext uri="{FF2B5EF4-FFF2-40B4-BE49-F238E27FC236}">
                <a16:creationId xmlns:a16="http://schemas.microsoft.com/office/drawing/2014/main" id="{3304E331-83C3-3207-BEA9-E331C7FB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617" y="1799403"/>
            <a:ext cx="1235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左物右砝</a:t>
            </a:r>
          </a:p>
        </p:txBody>
      </p:sp>
      <p:sp>
        <p:nvSpPr>
          <p:cNvPr id="139" name="矩形: 圆角 138">
            <a:extLst>
              <a:ext uri="{FF2B5EF4-FFF2-40B4-BE49-F238E27FC236}">
                <a16:creationId xmlns:a16="http://schemas.microsoft.com/office/drawing/2014/main" id="{46D12F38-3859-30AA-D90B-4D865D714BCE}"/>
              </a:ext>
            </a:extLst>
          </p:cNvPr>
          <p:cNvSpPr/>
          <p:nvPr/>
        </p:nvSpPr>
        <p:spPr>
          <a:xfrm>
            <a:off x="3208403" y="2260579"/>
            <a:ext cx="2578361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Text Box 9">
            <a:extLst>
              <a:ext uri="{FF2B5EF4-FFF2-40B4-BE49-F238E27FC236}">
                <a16:creationId xmlns:a16="http://schemas.microsoft.com/office/drawing/2014/main" id="{DC4CF935-1D69-9AAF-333E-5ED4B47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76" y="2566573"/>
            <a:ext cx="20346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用镊子向右盘里从大到小增加砝码或向右调节游码，直到横梁恢复平衡．</a:t>
            </a:r>
          </a:p>
        </p:txBody>
      </p:sp>
      <p:sp>
        <p:nvSpPr>
          <p:cNvPr id="140" name="矩形: 圆角 139">
            <a:extLst>
              <a:ext uri="{FF2B5EF4-FFF2-40B4-BE49-F238E27FC236}">
                <a16:creationId xmlns:a16="http://schemas.microsoft.com/office/drawing/2014/main" id="{BB069535-0338-DFBC-201D-3E486194EAB1}"/>
              </a:ext>
            </a:extLst>
          </p:cNvPr>
          <p:cNvSpPr/>
          <p:nvPr/>
        </p:nvSpPr>
        <p:spPr>
          <a:xfrm>
            <a:off x="6076121" y="2249778"/>
            <a:ext cx="2578362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Text Box 11">
            <a:extLst>
              <a:ext uri="{FF2B5EF4-FFF2-40B4-BE49-F238E27FC236}">
                <a16:creationId xmlns:a16="http://schemas.microsoft.com/office/drawing/2014/main" id="{A58F1FC9-A521-141E-D806-3D69B390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998" y="2566573"/>
            <a:ext cx="19636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向右调节游码相当于在天平的右盘加了一个等示数的砝码。</a:t>
            </a: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4DF0C990-82B4-F700-EB2E-4959F74F56A4}"/>
              </a:ext>
            </a:extLst>
          </p:cNvPr>
          <p:cNvSpPr/>
          <p:nvPr/>
        </p:nvSpPr>
        <p:spPr>
          <a:xfrm>
            <a:off x="8943839" y="2265264"/>
            <a:ext cx="2496100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Text Box 11">
            <a:extLst>
              <a:ext uri="{FF2B5EF4-FFF2-40B4-BE49-F238E27FC236}">
                <a16:creationId xmlns:a16="http://schemas.microsoft.com/office/drawing/2014/main" id="{B051353E-5175-52AB-7176-5DAF21F3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538" y="2566573"/>
            <a:ext cx="19294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注意：称量时不能调节平衡螺母使天平平 衡。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D73CEA-905B-C7E2-3696-F3EFED6C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543674" y="4450250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>
            <a:extLst>
              <a:ext uri="{FF2B5EF4-FFF2-40B4-BE49-F238E27FC236}">
                <a16:creationId xmlns:a16="http://schemas.microsoft.com/office/drawing/2014/main" id="{EC55C539-2FE0-9F93-926B-4E885982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3291849" y="4450250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>
            <a:extLst>
              <a:ext uri="{FF2B5EF4-FFF2-40B4-BE49-F238E27FC236}">
                <a16:creationId xmlns:a16="http://schemas.microsoft.com/office/drawing/2014/main" id="{F059BF75-A8D9-29CB-3873-2A594708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6318248" y="4436634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>
            <a:extLst>
              <a:ext uri="{FF2B5EF4-FFF2-40B4-BE49-F238E27FC236}">
                <a16:creationId xmlns:a16="http://schemas.microsoft.com/office/drawing/2014/main" id="{EEB60169-0CDB-780B-131F-2D761045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9178773" y="4459875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 Box 5">
            <a:extLst>
              <a:ext uri="{FF2B5EF4-FFF2-40B4-BE49-F238E27FC236}">
                <a16:creationId xmlns:a16="http://schemas.microsoft.com/office/drawing/2014/main" id="{1D171617-BCB4-7E16-DC10-CFDF2D7B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500" y="4370271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 Box 5">
            <a:extLst>
              <a:ext uri="{FF2B5EF4-FFF2-40B4-BE49-F238E27FC236}">
                <a16:creationId xmlns:a16="http://schemas.microsoft.com/office/drawing/2014/main" id="{FC4CD05E-18E4-254F-4BE6-B539866C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48" y="4359202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Text Box 5">
            <a:extLst>
              <a:ext uri="{FF2B5EF4-FFF2-40B4-BE49-F238E27FC236}">
                <a16:creationId xmlns:a16="http://schemas.microsoft.com/office/drawing/2014/main" id="{E21D9E7D-935F-3E9F-75C7-4014F3E9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414" y="4359202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 Box 5">
            <a:extLst>
              <a:ext uri="{FF2B5EF4-FFF2-40B4-BE49-F238E27FC236}">
                <a16:creationId xmlns:a16="http://schemas.microsoft.com/office/drawing/2014/main" id="{649600BD-DBEB-2778-1A7B-1CCA8FA0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7268" y="4359202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78535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7" grpId="0"/>
      <p:bldP spid="136" grpId="0"/>
      <p:bldP spid="138" grpId="0"/>
      <p:bldP spid="141" grpId="0"/>
      <p:bldP spid="156" grpId="0"/>
      <p:bldP spid="157" grpId="0"/>
      <p:bldP spid="158" grpId="0"/>
      <p:bldP spid="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1126883" y="8217596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3225350" y="8388760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14089264" y="5024997"/>
            <a:ext cx="1441713" cy="1276174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8210693" y="-2397507"/>
            <a:ext cx="1621857" cy="1493500"/>
            <a:chOff x="1829938" y="1827550"/>
            <a:chExt cx="1621857" cy="149350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5395391" y="657483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5431976" y="8614044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70428B-E97C-AFA6-1CA7-A7E7E0CC778E}"/>
              </a:ext>
            </a:extLst>
          </p:cNvPr>
          <p:cNvSpPr/>
          <p:nvPr/>
        </p:nvSpPr>
        <p:spPr>
          <a:xfrm>
            <a:off x="-13000202" y="5924881"/>
            <a:ext cx="2578361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 Box 5">
            <a:extLst>
              <a:ext uri="{FF2B5EF4-FFF2-40B4-BE49-F238E27FC236}">
                <a16:creationId xmlns:a16="http://schemas.microsoft.com/office/drawing/2014/main" id="{7553AA57-AA58-E9AE-1714-42FA4B98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5847" y="10373033"/>
            <a:ext cx="2858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把天平放在水平台上。</a:t>
            </a:r>
          </a:p>
        </p:txBody>
      </p:sp>
      <p:sp>
        <p:nvSpPr>
          <p:cNvPr id="135" name="Text Box 5">
            <a:extLst>
              <a:ext uri="{FF2B5EF4-FFF2-40B4-BE49-F238E27FC236}">
                <a16:creationId xmlns:a16="http://schemas.microsoft.com/office/drawing/2014/main" id="{0E1C2297-456A-97E2-FCD6-EF0A2455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95881" y="6230875"/>
            <a:ext cx="18736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估计被测物的质量，不能超过最大量程，把被测物体放在左盘里。</a:t>
            </a:r>
          </a:p>
        </p:txBody>
      </p:sp>
      <p:sp>
        <p:nvSpPr>
          <p:cNvPr id="137" name="Text Box 10">
            <a:extLst>
              <a:ext uri="{FF2B5EF4-FFF2-40B4-BE49-F238E27FC236}">
                <a16:creationId xmlns:a16="http://schemas.microsoft.com/office/drawing/2014/main" id="{3304E331-83C3-3207-BEA9-E331C7FB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53270" y="5463705"/>
            <a:ext cx="1235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左物右砝</a:t>
            </a:r>
          </a:p>
        </p:txBody>
      </p:sp>
      <p:sp>
        <p:nvSpPr>
          <p:cNvPr id="139" name="矩形: 圆角 138">
            <a:extLst>
              <a:ext uri="{FF2B5EF4-FFF2-40B4-BE49-F238E27FC236}">
                <a16:creationId xmlns:a16="http://schemas.microsoft.com/office/drawing/2014/main" id="{46D12F38-3859-30AA-D90B-4D865D714BCE}"/>
              </a:ext>
            </a:extLst>
          </p:cNvPr>
          <p:cNvSpPr/>
          <p:nvPr/>
        </p:nvSpPr>
        <p:spPr>
          <a:xfrm>
            <a:off x="-10132484" y="5924881"/>
            <a:ext cx="2578361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Text Box 9">
            <a:extLst>
              <a:ext uri="{FF2B5EF4-FFF2-40B4-BE49-F238E27FC236}">
                <a16:creationId xmlns:a16="http://schemas.microsoft.com/office/drawing/2014/main" id="{DC4CF935-1D69-9AAF-333E-5ED4B47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7211" y="6230875"/>
            <a:ext cx="20346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用镊子向右盘里从大到小增加砝码或向右调节游码，直到横梁恢复平衡．</a:t>
            </a:r>
          </a:p>
        </p:txBody>
      </p:sp>
      <p:sp>
        <p:nvSpPr>
          <p:cNvPr id="140" name="矩形: 圆角 139">
            <a:extLst>
              <a:ext uri="{FF2B5EF4-FFF2-40B4-BE49-F238E27FC236}">
                <a16:creationId xmlns:a16="http://schemas.microsoft.com/office/drawing/2014/main" id="{BB069535-0338-DFBC-201D-3E486194EAB1}"/>
              </a:ext>
            </a:extLst>
          </p:cNvPr>
          <p:cNvSpPr/>
          <p:nvPr/>
        </p:nvSpPr>
        <p:spPr>
          <a:xfrm>
            <a:off x="-7264766" y="5914080"/>
            <a:ext cx="2578362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Text Box 11">
            <a:extLst>
              <a:ext uri="{FF2B5EF4-FFF2-40B4-BE49-F238E27FC236}">
                <a16:creationId xmlns:a16="http://schemas.microsoft.com/office/drawing/2014/main" id="{A58F1FC9-A521-141E-D806-3D69B390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05889" y="6230875"/>
            <a:ext cx="19636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向右调节游码相当于在天平的右盘加了一个等示数的砝码。</a:t>
            </a: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Text Box 11">
            <a:extLst>
              <a:ext uri="{FF2B5EF4-FFF2-40B4-BE49-F238E27FC236}">
                <a16:creationId xmlns:a16="http://schemas.microsoft.com/office/drawing/2014/main" id="{B051353E-5175-52AB-7176-5DAF21F3B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62045" y="9980697"/>
            <a:ext cx="19294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注意：称量时不能调节平衡螺母使天平平 衡。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D73CEA-905B-C7E2-3696-F3EFED6C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-12797213" y="8114552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>
            <a:extLst>
              <a:ext uri="{FF2B5EF4-FFF2-40B4-BE49-F238E27FC236}">
                <a16:creationId xmlns:a16="http://schemas.microsoft.com/office/drawing/2014/main" id="{EC55C539-2FE0-9F93-926B-4E885982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-10049038" y="8114552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>
            <a:extLst>
              <a:ext uri="{FF2B5EF4-FFF2-40B4-BE49-F238E27FC236}">
                <a16:creationId xmlns:a16="http://schemas.microsoft.com/office/drawing/2014/main" id="{F059BF75-A8D9-29CB-3873-2A594708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>
            <a:fillRect/>
          </a:stretch>
        </p:blipFill>
        <p:spPr bwMode="auto">
          <a:xfrm>
            <a:off x="-7022639" y="8100936"/>
            <a:ext cx="2128065" cy="11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727A47E-60CE-8407-6331-A22955D6207F}"/>
              </a:ext>
            </a:extLst>
          </p:cNvPr>
          <p:cNvGrpSpPr/>
          <p:nvPr/>
        </p:nvGrpSpPr>
        <p:grpSpPr>
          <a:xfrm>
            <a:off x="1493819" y="2358785"/>
            <a:ext cx="2496100" cy="3139330"/>
            <a:chOff x="1329697" y="2019766"/>
            <a:chExt cx="2496100" cy="3407229"/>
          </a:xfrm>
        </p:grpSpPr>
        <p:sp>
          <p:nvSpPr>
            <p:cNvPr id="151" name="矩形: 圆角 150">
              <a:extLst>
                <a:ext uri="{FF2B5EF4-FFF2-40B4-BE49-F238E27FC236}">
                  <a16:creationId xmlns:a16="http://schemas.microsoft.com/office/drawing/2014/main" id="{4DF0C990-82B4-F700-EB2E-4959F74F56A4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4" name="Picture 2" descr="查看源图像">
              <a:extLst>
                <a:ext uri="{FF2B5EF4-FFF2-40B4-BE49-F238E27FC236}">
                  <a16:creationId xmlns:a16="http://schemas.microsoft.com/office/drawing/2014/main" id="{EEB60169-0CDB-780B-131F-2D761045A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1564631" y="4214377"/>
              <a:ext cx="2128065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6" name="Text Box 5">
            <a:extLst>
              <a:ext uri="{FF2B5EF4-FFF2-40B4-BE49-F238E27FC236}">
                <a16:creationId xmlns:a16="http://schemas.microsoft.com/office/drawing/2014/main" id="{1D171617-BCB4-7E16-DC10-CFDF2D7B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71387" y="8034573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Text Box 5">
            <a:extLst>
              <a:ext uri="{FF2B5EF4-FFF2-40B4-BE49-F238E27FC236}">
                <a16:creationId xmlns:a16="http://schemas.microsoft.com/office/drawing/2014/main" id="{FC4CD05E-18E4-254F-4BE6-B539866C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0939" y="8023504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Text Box 5">
            <a:extLst>
              <a:ext uri="{FF2B5EF4-FFF2-40B4-BE49-F238E27FC236}">
                <a16:creationId xmlns:a16="http://schemas.microsoft.com/office/drawing/2014/main" id="{E21D9E7D-935F-3E9F-75C7-4014F3E9E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88473" y="8023504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 Box 5">
            <a:extLst>
              <a:ext uri="{FF2B5EF4-FFF2-40B4-BE49-F238E27FC236}">
                <a16:creationId xmlns:a16="http://schemas.microsoft.com/office/drawing/2014/main" id="{649600BD-DBEB-2778-1A7B-1CCA8FA0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13619" y="8023504"/>
            <a:ext cx="43624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02DBD554-BC58-FC28-3CF3-008922E7AF3A}"/>
              </a:ext>
            </a:extLst>
          </p:cNvPr>
          <p:cNvGrpSpPr/>
          <p:nvPr/>
        </p:nvGrpSpPr>
        <p:grpSpPr>
          <a:xfrm>
            <a:off x="4706063" y="2329065"/>
            <a:ext cx="2496100" cy="3215189"/>
            <a:chOff x="1329697" y="2019766"/>
            <a:chExt cx="2496100" cy="3407229"/>
          </a:xfrm>
        </p:grpSpPr>
        <p:sp>
          <p:nvSpPr>
            <p:cNvPr id="161" name="矩形: 圆角 160">
              <a:extLst>
                <a:ext uri="{FF2B5EF4-FFF2-40B4-BE49-F238E27FC236}">
                  <a16:creationId xmlns:a16="http://schemas.microsoft.com/office/drawing/2014/main" id="{C9CB6C4A-6724-4B64-2BE9-551FA0A30303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2" name="Picture 2" descr="查看源图像">
              <a:extLst>
                <a:ext uri="{FF2B5EF4-FFF2-40B4-BE49-F238E27FC236}">
                  <a16:creationId xmlns:a16="http://schemas.microsoft.com/office/drawing/2014/main" id="{5DC7AF39-32ED-34CB-F70E-405B68B7F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1564631" y="4214377"/>
              <a:ext cx="2128065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CA5904C-8DD7-DE4C-7556-D48AEA51D303}"/>
              </a:ext>
            </a:extLst>
          </p:cNvPr>
          <p:cNvGrpSpPr/>
          <p:nvPr/>
        </p:nvGrpSpPr>
        <p:grpSpPr>
          <a:xfrm>
            <a:off x="8105634" y="2358785"/>
            <a:ext cx="2496100" cy="3230074"/>
            <a:chOff x="1329697" y="2019766"/>
            <a:chExt cx="2496100" cy="3407229"/>
          </a:xfrm>
        </p:grpSpPr>
        <p:sp>
          <p:nvSpPr>
            <p:cNvPr id="164" name="矩形: 圆角 163">
              <a:extLst>
                <a:ext uri="{FF2B5EF4-FFF2-40B4-BE49-F238E27FC236}">
                  <a16:creationId xmlns:a16="http://schemas.microsoft.com/office/drawing/2014/main" id="{FDE443AB-F144-D7DA-7DDA-B826AE4B7E19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5" name="Picture 2" descr="查看源图像">
              <a:extLst>
                <a:ext uri="{FF2B5EF4-FFF2-40B4-BE49-F238E27FC236}">
                  <a16:creationId xmlns:a16="http://schemas.microsoft.com/office/drawing/2014/main" id="{C3081E23-E97B-A24A-37B5-9B9E0E023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1564631" y="4214377"/>
              <a:ext cx="2128065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TextBox 2">
            <a:extLst>
              <a:ext uri="{FF2B5EF4-FFF2-40B4-BE49-F238E27FC236}">
                <a16:creationId xmlns:a16="http://schemas.microsoft.com/office/drawing/2014/main" id="{7316ACF6-66E4-AB27-E30D-D7DE64B8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731" y="4004423"/>
            <a:ext cx="2168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=m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砝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+m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</a:p>
        </p:txBody>
      </p:sp>
      <p:sp>
        <p:nvSpPr>
          <p:cNvPr id="150" name="WordArt 9">
            <a:extLst>
              <a:ext uri="{FF2B5EF4-FFF2-40B4-BE49-F238E27FC236}">
                <a16:creationId xmlns:a16="http://schemas.microsoft.com/office/drawing/2014/main" id="{765BB2EA-E245-1B8C-4D66-14F19104930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128483" y="3348590"/>
            <a:ext cx="1805095" cy="467518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物砝放反了呢？</a:t>
            </a:r>
          </a:p>
        </p:txBody>
      </p:sp>
      <p:sp>
        <p:nvSpPr>
          <p:cNvPr id="155" name="TextBox 2">
            <a:extLst>
              <a:ext uri="{FF2B5EF4-FFF2-40B4-BE49-F238E27FC236}">
                <a16:creationId xmlns:a16="http://schemas.microsoft.com/office/drawing/2014/main" id="{94AB50D7-107C-6F51-CF91-C3D15EA2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815" y="4028354"/>
            <a:ext cx="2246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=m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砝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</a:p>
        </p:txBody>
      </p:sp>
      <p:sp>
        <p:nvSpPr>
          <p:cNvPr id="166" name="TextBox 2">
            <a:extLst>
              <a:ext uri="{FF2B5EF4-FFF2-40B4-BE49-F238E27FC236}">
                <a16:creationId xmlns:a16="http://schemas.microsoft.com/office/drawing/2014/main" id="{7846B41A-2BCE-30B6-3337-8A2D81FB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724" y="2904973"/>
            <a:ext cx="2027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物体的质量等于砝码质量加游码质量</a:t>
            </a:r>
            <a:endParaRPr lang="zh-CN" altLang="en-US" sz="2000" b="1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2">
            <a:extLst>
              <a:ext uri="{FF2B5EF4-FFF2-40B4-BE49-F238E27FC236}">
                <a16:creationId xmlns:a16="http://schemas.microsoft.com/office/drawing/2014/main" id="{C6E54967-C56D-9350-E4DE-95BC311B3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843" y="2931317"/>
            <a:ext cx="2027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物体的质量等于砝码质量减游码质量</a:t>
            </a:r>
            <a:endParaRPr lang="zh-CN" altLang="en-US" sz="2000" b="1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2132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55" grpId="0"/>
      <p:bldP spid="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1126883" y="8217596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3225350" y="8388760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14089264" y="5024997"/>
            <a:ext cx="1441713" cy="1276174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5285071" y="700627"/>
            <a:ext cx="1621857" cy="1355332"/>
            <a:chOff x="1829938" y="1827550"/>
            <a:chExt cx="1621857" cy="1355332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805024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8199586" y="8785208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5431976" y="8614044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727A47E-60CE-8407-6331-A22955D6207F}"/>
              </a:ext>
            </a:extLst>
          </p:cNvPr>
          <p:cNvGrpSpPr/>
          <p:nvPr/>
        </p:nvGrpSpPr>
        <p:grpSpPr>
          <a:xfrm>
            <a:off x="-13849156" y="8609081"/>
            <a:ext cx="2496100" cy="3139330"/>
            <a:chOff x="1329697" y="2019766"/>
            <a:chExt cx="2496100" cy="3407229"/>
          </a:xfrm>
        </p:grpSpPr>
        <p:sp>
          <p:nvSpPr>
            <p:cNvPr id="151" name="矩形: 圆角 150">
              <a:extLst>
                <a:ext uri="{FF2B5EF4-FFF2-40B4-BE49-F238E27FC236}">
                  <a16:creationId xmlns:a16="http://schemas.microsoft.com/office/drawing/2014/main" id="{4DF0C990-82B4-F700-EB2E-4959F74F56A4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4" name="Picture 2" descr="查看源图像">
              <a:extLst>
                <a:ext uri="{FF2B5EF4-FFF2-40B4-BE49-F238E27FC236}">
                  <a16:creationId xmlns:a16="http://schemas.microsoft.com/office/drawing/2014/main" id="{EEB60169-0CDB-780B-131F-2D761045A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1564631" y="4214377"/>
              <a:ext cx="2128065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02DBD554-BC58-FC28-3CF3-008922E7AF3A}"/>
              </a:ext>
            </a:extLst>
          </p:cNvPr>
          <p:cNvGrpSpPr/>
          <p:nvPr/>
        </p:nvGrpSpPr>
        <p:grpSpPr>
          <a:xfrm>
            <a:off x="1301395" y="2289485"/>
            <a:ext cx="3671877" cy="3215189"/>
            <a:chOff x="1329697" y="2019766"/>
            <a:chExt cx="2496100" cy="3407229"/>
          </a:xfrm>
        </p:grpSpPr>
        <p:sp>
          <p:nvSpPr>
            <p:cNvPr id="161" name="矩形: 圆角 160">
              <a:extLst>
                <a:ext uri="{FF2B5EF4-FFF2-40B4-BE49-F238E27FC236}">
                  <a16:creationId xmlns:a16="http://schemas.microsoft.com/office/drawing/2014/main" id="{C9CB6C4A-6724-4B64-2BE9-551FA0A30303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2" name="Picture 2" descr="查看源图像">
              <a:extLst>
                <a:ext uri="{FF2B5EF4-FFF2-40B4-BE49-F238E27FC236}">
                  <a16:creationId xmlns:a16="http://schemas.microsoft.com/office/drawing/2014/main" id="{5DC7AF39-32ED-34CB-F70E-405B68B7F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2533004" y="4119437"/>
              <a:ext cx="1060087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CA5904C-8DD7-DE4C-7556-D48AEA51D303}"/>
              </a:ext>
            </a:extLst>
          </p:cNvPr>
          <p:cNvGrpSpPr/>
          <p:nvPr/>
        </p:nvGrpSpPr>
        <p:grpSpPr>
          <a:xfrm>
            <a:off x="-7237341" y="8609081"/>
            <a:ext cx="2496100" cy="3230074"/>
            <a:chOff x="1329697" y="2019766"/>
            <a:chExt cx="2496100" cy="3407229"/>
          </a:xfrm>
        </p:grpSpPr>
        <p:sp>
          <p:nvSpPr>
            <p:cNvPr id="164" name="矩形: 圆角 163">
              <a:extLst>
                <a:ext uri="{FF2B5EF4-FFF2-40B4-BE49-F238E27FC236}">
                  <a16:creationId xmlns:a16="http://schemas.microsoft.com/office/drawing/2014/main" id="{FDE443AB-F144-D7DA-7DDA-B826AE4B7E19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5" name="Picture 2" descr="查看源图像">
              <a:extLst>
                <a:ext uri="{FF2B5EF4-FFF2-40B4-BE49-F238E27FC236}">
                  <a16:creationId xmlns:a16="http://schemas.microsoft.com/office/drawing/2014/main" id="{C3081E23-E97B-A24A-37B5-9B9E0E023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1564631" y="4214377"/>
              <a:ext cx="2128065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TextBox 2">
            <a:extLst>
              <a:ext uri="{FF2B5EF4-FFF2-40B4-BE49-F238E27FC236}">
                <a16:creationId xmlns:a16="http://schemas.microsoft.com/office/drawing/2014/main" id="{7316ACF6-66E4-AB27-E30D-D7DE64B8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566243" y="10254719"/>
            <a:ext cx="2168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=m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砝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+m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</a:p>
        </p:txBody>
      </p:sp>
      <p:sp>
        <p:nvSpPr>
          <p:cNvPr id="150" name="WordArt 9">
            <a:extLst>
              <a:ext uri="{FF2B5EF4-FFF2-40B4-BE49-F238E27FC236}">
                <a16:creationId xmlns:a16="http://schemas.microsoft.com/office/drawing/2014/main" id="{765BB2EA-E245-1B8C-4D66-14F19104930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0214492" y="9598886"/>
            <a:ext cx="1805095" cy="467518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物砝放反了呢？</a:t>
            </a:r>
          </a:p>
        </p:txBody>
      </p:sp>
      <p:sp>
        <p:nvSpPr>
          <p:cNvPr id="155" name="TextBox 2">
            <a:extLst>
              <a:ext uri="{FF2B5EF4-FFF2-40B4-BE49-F238E27FC236}">
                <a16:creationId xmlns:a16="http://schemas.microsoft.com/office/drawing/2014/main" id="{94AB50D7-107C-6F51-CF91-C3D15EA2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68160" y="10278650"/>
            <a:ext cx="2246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=m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砝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游</a:t>
            </a:r>
          </a:p>
        </p:txBody>
      </p:sp>
      <p:sp>
        <p:nvSpPr>
          <p:cNvPr id="166" name="TextBox 2">
            <a:extLst>
              <a:ext uri="{FF2B5EF4-FFF2-40B4-BE49-F238E27FC236}">
                <a16:creationId xmlns:a16="http://schemas.microsoft.com/office/drawing/2014/main" id="{7846B41A-2BCE-30B6-3337-8A2D81FB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568251" y="9155269"/>
            <a:ext cx="2027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物体的质量等于砝码质量加游码质量</a:t>
            </a:r>
            <a:endParaRPr lang="zh-CN" altLang="en-US" sz="2000" b="1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2">
            <a:extLst>
              <a:ext uri="{FF2B5EF4-FFF2-40B4-BE49-F238E27FC236}">
                <a16:creationId xmlns:a16="http://schemas.microsoft.com/office/drawing/2014/main" id="{C6E54967-C56D-9350-E4DE-95BC311B3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63132" y="9181613"/>
            <a:ext cx="20278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物体的质量等于砝码质量减游码质量</a:t>
            </a:r>
            <a:endParaRPr lang="zh-CN" altLang="en-US" sz="2000" b="1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Box 4">
            <a:extLst>
              <a:ext uri="{FF2B5EF4-FFF2-40B4-BE49-F238E27FC236}">
                <a16:creationId xmlns:a16="http://schemas.microsoft.com/office/drawing/2014/main" id="{B0F1010D-E57C-919F-E773-F0680770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10" y="2665377"/>
            <a:ext cx="31620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实验完毕要整理器材，使其归位，取回砝码从小到大。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8141820C-5F79-24D9-4D3B-95023BC2B127}"/>
              </a:ext>
            </a:extLst>
          </p:cNvPr>
          <p:cNvGrpSpPr/>
          <p:nvPr/>
        </p:nvGrpSpPr>
        <p:grpSpPr>
          <a:xfrm>
            <a:off x="5628972" y="2253738"/>
            <a:ext cx="5446614" cy="3215189"/>
            <a:chOff x="1329697" y="2019766"/>
            <a:chExt cx="2541809" cy="3407229"/>
          </a:xfrm>
        </p:grpSpPr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EAF756F4-D5DD-EF7D-A4B4-49E5D90C32CA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7" name="Picture 2" descr="查看源图像">
              <a:extLst>
                <a:ext uri="{FF2B5EF4-FFF2-40B4-BE49-F238E27FC236}">
                  <a16:creationId xmlns:a16="http://schemas.microsoft.com/office/drawing/2014/main" id="{57F8E998-9004-F87D-DFD1-626D03036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2704185" y="4239886"/>
              <a:ext cx="1167321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Text Box 6">
            <a:extLst>
              <a:ext uri="{FF2B5EF4-FFF2-40B4-BE49-F238E27FC236}">
                <a16:creationId xmlns:a16="http://schemas.microsoft.com/office/drawing/2014/main" id="{942A688A-344C-E717-98DE-9A1B09C2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604" y="2416717"/>
            <a:ext cx="49493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天平和砝码应妥善保管并保持清洁干燥，不得置于潮湿、易氧化、易腐蚀之处，并避免接触酸、碱或油脂等。</a:t>
            </a:r>
          </a:p>
        </p:txBody>
      </p:sp>
      <p:sp>
        <p:nvSpPr>
          <p:cNvPr id="119" name="Text Box 7">
            <a:extLst>
              <a:ext uri="{FF2B5EF4-FFF2-40B4-BE49-F238E27FC236}">
                <a16:creationId xmlns:a16="http://schemas.microsoft.com/office/drawing/2014/main" id="{306893BF-4414-10BB-C0D9-251991A19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260" y="3543702"/>
            <a:ext cx="5124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天平与砝码若发生氧化、腐蚀或其他问题，应由专业计算人员修理，经计量检定机构检定合格后方能使用。</a:t>
            </a:r>
          </a:p>
        </p:txBody>
      </p:sp>
    </p:spTree>
    <p:extLst>
      <p:ext uri="{BB962C8B-B14F-4D97-AF65-F5344CB8AC3E}">
        <p14:creationId xmlns:p14="http://schemas.microsoft.com/office/powerpoint/2010/main" val="78407632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8" grpId="0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1126883" y="8217596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3225350" y="8388760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14847016" y="8606086"/>
            <a:ext cx="1441713" cy="1276174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11542454" y="8477313"/>
            <a:ext cx="1621857" cy="1355332"/>
            <a:chOff x="1829938" y="1827550"/>
            <a:chExt cx="1621857" cy="1355332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805024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8199586" y="8785208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5431976" y="8614044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02DBD554-BC58-FC28-3CF3-008922E7AF3A}"/>
              </a:ext>
            </a:extLst>
          </p:cNvPr>
          <p:cNvGrpSpPr/>
          <p:nvPr/>
        </p:nvGrpSpPr>
        <p:grpSpPr>
          <a:xfrm>
            <a:off x="-14335558" y="2758389"/>
            <a:ext cx="3671877" cy="3215189"/>
            <a:chOff x="1329697" y="2019766"/>
            <a:chExt cx="2496100" cy="3407229"/>
          </a:xfrm>
        </p:grpSpPr>
        <p:sp>
          <p:nvSpPr>
            <p:cNvPr id="161" name="矩形: 圆角 160">
              <a:extLst>
                <a:ext uri="{FF2B5EF4-FFF2-40B4-BE49-F238E27FC236}">
                  <a16:creationId xmlns:a16="http://schemas.microsoft.com/office/drawing/2014/main" id="{C9CB6C4A-6724-4B64-2BE9-551FA0A30303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2" name="Picture 2" descr="查看源图像">
              <a:extLst>
                <a:ext uri="{FF2B5EF4-FFF2-40B4-BE49-F238E27FC236}">
                  <a16:creationId xmlns:a16="http://schemas.microsoft.com/office/drawing/2014/main" id="{5DC7AF39-32ED-34CB-F70E-405B68B7F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2533004" y="4119437"/>
              <a:ext cx="1060087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TextBox 4">
            <a:extLst>
              <a:ext uri="{FF2B5EF4-FFF2-40B4-BE49-F238E27FC236}">
                <a16:creationId xmlns:a16="http://schemas.microsoft.com/office/drawing/2014/main" id="{B0F1010D-E57C-919F-E773-F0680770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60342" y="3134281"/>
            <a:ext cx="31620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实验完毕要整理器材，使其归位，取回砝码从小到大。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8141820C-5F79-24D9-4D3B-95023BC2B127}"/>
              </a:ext>
            </a:extLst>
          </p:cNvPr>
          <p:cNvGrpSpPr/>
          <p:nvPr/>
        </p:nvGrpSpPr>
        <p:grpSpPr>
          <a:xfrm>
            <a:off x="-10007980" y="2722642"/>
            <a:ext cx="5446614" cy="3215189"/>
            <a:chOff x="1329697" y="2019766"/>
            <a:chExt cx="2541809" cy="3407229"/>
          </a:xfrm>
        </p:grpSpPr>
        <p:sp>
          <p:nvSpPr>
            <p:cNvPr id="116" name="矩形: 圆角 115">
              <a:extLst>
                <a:ext uri="{FF2B5EF4-FFF2-40B4-BE49-F238E27FC236}">
                  <a16:creationId xmlns:a16="http://schemas.microsoft.com/office/drawing/2014/main" id="{EAF756F4-D5DD-EF7D-A4B4-49E5D90C32CA}"/>
                </a:ext>
              </a:extLst>
            </p:cNvPr>
            <p:cNvSpPr/>
            <p:nvPr/>
          </p:nvSpPr>
          <p:spPr>
            <a:xfrm>
              <a:off x="1329697" y="2019766"/>
              <a:ext cx="2496100" cy="3407229"/>
            </a:xfrm>
            <a:prstGeom prst="roundRect">
              <a:avLst>
                <a:gd name="adj" fmla="val 5664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7" name="Picture 2" descr="查看源图像">
              <a:extLst>
                <a:ext uri="{FF2B5EF4-FFF2-40B4-BE49-F238E27FC236}">
                  <a16:creationId xmlns:a16="http://schemas.microsoft.com/office/drawing/2014/main" id="{57F8E998-9004-F87D-DFD1-626D03036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33"/>
            <a:stretch>
              <a:fillRect/>
            </a:stretch>
          </p:blipFill>
          <p:spPr bwMode="auto">
            <a:xfrm>
              <a:off x="2704185" y="4239886"/>
              <a:ext cx="1167321" cy="113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Text Box 6">
            <a:extLst>
              <a:ext uri="{FF2B5EF4-FFF2-40B4-BE49-F238E27FC236}">
                <a16:creationId xmlns:a16="http://schemas.microsoft.com/office/drawing/2014/main" id="{942A688A-344C-E717-98DE-9A1B09C2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10348" y="2885621"/>
            <a:ext cx="49493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天平和砝码应妥善保管并保持清洁干燥，不得置于潮湿、易氧化、易腐蚀之处，并避免接触酸、碱或油脂等。</a:t>
            </a:r>
          </a:p>
        </p:txBody>
      </p:sp>
      <p:sp>
        <p:nvSpPr>
          <p:cNvPr id="119" name="Text Box 7">
            <a:extLst>
              <a:ext uri="{FF2B5EF4-FFF2-40B4-BE49-F238E27FC236}">
                <a16:creationId xmlns:a16="http://schemas.microsoft.com/office/drawing/2014/main" id="{306893BF-4414-10BB-C0D9-251991A19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70692" y="4012606"/>
            <a:ext cx="5124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天平与砝码若发生氧化、腐蚀或其他问题，应由专业计算人员修理，经计量检定机构检定合格后方能使用。</a:t>
            </a:r>
          </a:p>
        </p:txBody>
      </p:sp>
      <p:sp>
        <p:nvSpPr>
          <p:cNvPr id="125" name="Text Box 3">
            <a:extLst>
              <a:ext uri="{FF2B5EF4-FFF2-40B4-BE49-F238E27FC236}">
                <a16:creationId xmlns:a16="http://schemas.microsoft.com/office/drawing/2014/main" id="{6E770B15-29B7-FBEF-3BC9-B0470F40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4" y="832865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测量液体的体积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B3D5B8B-9B19-4EDE-0111-93D203A23ED6}"/>
              </a:ext>
            </a:extLst>
          </p:cNvPr>
          <p:cNvSpPr/>
          <p:nvPr/>
        </p:nvSpPr>
        <p:spPr>
          <a:xfrm>
            <a:off x="584666" y="1613371"/>
            <a:ext cx="5366366" cy="3956528"/>
          </a:xfrm>
          <a:prstGeom prst="roundRect">
            <a:avLst>
              <a:gd name="adj" fmla="val 3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Rectangle 2">
            <a:extLst>
              <a:ext uri="{FF2B5EF4-FFF2-40B4-BE49-F238E27FC236}">
                <a16:creationId xmlns:a16="http://schemas.microsoft.com/office/drawing/2014/main" id="{7F40967D-B28F-BA04-307A-FE3A2775AB6E}"/>
              </a:ext>
            </a:extLst>
          </p:cNvPr>
          <p:cNvSpPr txBox="1">
            <a:spLocks noChangeArrowheads="1"/>
          </p:cNvSpPr>
          <p:nvPr/>
        </p:nvSpPr>
        <p:spPr>
          <a:xfrm>
            <a:off x="581344" y="1895498"/>
            <a:ext cx="5225076" cy="211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阅读课本，交流讨论，弄清：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、测量液体体积的工具是什么？它们有什么区别？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、体积的单位有哪些？</a:t>
            </a:r>
            <a:r>
              <a:rPr lang="zh-CN" altLang="en-US" sz="18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、如何正确使用测量工具进行测量？</a:t>
            </a:r>
          </a:p>
        </p:txBody>
      </p: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86E792EC-EFC6-E72D-5EDD-3B12273F6F95}"/>
              </a:ext>
            </a:extLst>
          </p:cNvPr>
          <p:cNvSpPr/>
          <p:nvPr/>
        </p:nvSpPr>
        <p:spPr>
          <a:xfrm>
            <a:off x="6175023" y="1613159"/>
            <a:ext cx="5366366" cy="3956528"/>
          </a:xfrm>
          <a:prstGeom prst="roundRect">
            <a:avLst>
              <a:gd name="adj" fmla="val 3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Rectangle 2">
            <a:extLst>
              <a:ext uri="{FF2B5EF4-FFF2-40B4-BE49-F238E27FC236}">
                <a16:creationId xmlns:a16="http://schemas.microsoft.com/office/drawing/2014/main" id="{36FC4943-6582-21BF-9347-41287E567149}"/>
              </a:ext>
            </a:extLst>
          </p:cNvPr>
          <p:cNvSpPr txBox="1">
            <a:spLocks noChangeArrowheads="1"/>
          </p:cNvSpPr>
          <p:nvPr/>
        </p:nvSpPr>
        <p:spPr>
          <a:xfrm>
            <a:off x="6747628" y="1963223"/>
            <a:ext cx="4382089" cy="377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如何用量筒测出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0ml水的质量呢？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CDF8DF2-B81D-1D89-236F-BC1AF944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77528">
            <a:off x="9542536" y="3619578"/>
            <a:ext cx="2091804" cy="2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>
            <a:extLst>
              <a:ext uri="{FF2B5EF4-FFF2-40B4-BE49-F238E27FC236}">
                <a16:creationId xmlns:a16="http://schemas.microsoft.com/office/drawing/2014/main" id="{A683697D-919C-7D00-E515-34B5163E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77528">
            <a:off x="4028050" y="3905608"/>
            <a:ext cx="1766879" cy="1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3F65648-32A3-8E60-C872-A52E2896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377" y="2405469"/>
            <a:ext cx="3041473" cy="3041473"/>
          </a:xfrm>
          <a:prstGeom prst="roundRect">
            <a:avLst>
              <a:gd name="adj" fmla="val 44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B24C94FB-9B33-4960-B60E-3908EC65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69562">
            <a:off x="513193" y="3939472"/>
            <a:ext cx="1794591" cy="17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>
            <a:extLst>
              <a:ext uri="{FF2B5EF4-FFF2-40B4-BE49-F238E27FC236}">
                <a16:creationId xmlns:a16="http://schemas.microsoft.com/office/drawing/2014/main" id="{78B00A65-38D2-9A91-02C8-A6137A2D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715" y="3897486"/>
            <a:ext cx="1802095" cy="18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12606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 Box 3">
            <a:extLst>
              <a:ext uri="{FF2B5EF4-FFF2-40B4-BE49-F238E27FC236}">
                <a16:creationId xmlns:a16="http://schemas.microsoft.com/office/drawing/2014/main" id="{6E770B15-29B7-FBEF-3BC9-B0470F40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00450" y="701496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测量液体的体积</a:t>
            </a:r>
          </a:p>
        </p:txBody>
      </p:sp>
      <p:sp>
        <p:nvSpPr>
          <p:cNvPr id="121" name="Rectangle 2">
            <a:extLst>
              <a:ext uri="{FF2B5EF4-FFF2-40B4-BE49-F238E27FC236}">
                <a16:creationId xmlns:a16="http://schemas.microsoft.com/office/drawing/2014/main" id="{7F40967D-B28F-BA04-307A-FE3A2775AB6E}"/>
              </a:ext>
            </a:extLst>
          </p:cNvPr>
          <p:cNvSpPr txBox="1">
            <a:spLocks noChangeArrowheads="1"/>
          </p:cNvSpPr>
          <p:nvPr/>
        </p:nvSpPr>
        <p:spPr>
          <a:xfrm>
            <a:off x="-11637223" y="1613159"/>
            <a:ext cx="5225076" cy="2117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阅读课本，交流讨论，弄清：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、测量液体体积的工具是什么？它们有什么区别？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、体积的单位有哪些？</a:t>
            </a:r>
            <a:r>
              <a:rPr lang="zh-CN" altLang="en-US" sz="18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、如何正确使用测量工具进行测量？</a:t>
            </a:r>
          </a:p>
        </p:txBody>
      </p:sp>
      <p:sp>
        <p:nvSpPr>
          <p:cNvPr id="127" name="Rectangle 2">
            <a:extLst>
              <a:ext uri="{FF2B5EF4-FFF2-40B4-BE49-F238E27FC236}">
                <a16:creationId xmlns:a16="http://schemas.microsoft.com/office/drawing/2014/main" id="{36FC4943-6582-21BF-9347-41287E567149}"/>
              </a:ext>
            </a:extLst>
          </p:cNvPr>
          <p:cNvSpPr txBox="1">
            <a:spLocks noChangeArrowheads="1"/>
          </p:cNvSpPr>
          <p:nvPr/>
        </p:nvSpPr>
        <p:spPr>
          <a:xfrm>
            <a:off x="-5470939" y="1680884"/>
            <a:ext cx="4382089" cy="377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如何用量筒测出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0ml水的质量呢？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CDF8DF2-B81D-1D89-236F-BC1AF944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77528">
            <a:off x="12653649" y="5643046"/>
            <a:ext cx="2091804" cy="2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>
            <a:extLst>
              <a:ext uri="{FF2B5EF4-FFF2-40B4-BE49-F238E27FC236}">
                <a16:creationId xmlns:a16="http://schemas.microsoft.com/office/drawing/2014/main" id="{A683697D-919C-7D00-E515-34B5163E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77528">
            <a:off x="6712269" y="7682245"/>
            <a:ext cx="1766879" cy="1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3F65648-32A3-8E60-C872-A52E2896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16190" y="2123130"/>
            <a:ext cx="3041473" cy="3041473"/>
          </a:xfrm>
          <a:prstGeom prst="roundRect">
            <a:avLst>
              <a:gd name="adj" fmla="val 44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>
            <a:extLst>
              <a:ext uri="{FF2B5EF4-FFF2-40B4-BE49-F238E27FC236}">
                <a16:creationId xmlns:a16="http://schemas.microsoft.com/office/drawing/2014/main" id="{B24C94FB-9B33-4960-B60E-3908EC654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69562">
            <a:off x="-4056652" y="5265352"/>
            <a:ext cx="1794591" cy="17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>
            <a:extLst>
              <a:ext uri="{FF2B5EF4-FFF2-40B4-BE49-F238E27FC236}">
                <a16:creationId xmlns:a16="http://schemas.microsoft.com/office/drawing/2014/main" id="{78B00A65-38D2-9A91-02C8-A6137A2D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28" y="7537269"/>
            <a:ext cx="1802095" cy="18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AutoShape 1029">
            <a:extLst>
              <a:ext uri="{FF2B5EF4-FFF2-40B4-BE49-F238E27FC236}">
                <a16:creationId xmlns:a16="http://schemas.microsoft.com/office/drawing/2014/main" id="{95862D33-C866-DFC1-127C-698F0314BC63}"/>
              </a:ext>
            </a:extLst>
          </p:cNvPr>
          <p:cNvSpPr txBox="1">
            <a:spLocks noChangeArrowheads="1"/>
          </p:cNvSpPr>
          <p:nvPr/>
        </p:nvSpPr>
        <p:spPr>
          <a:xfrm>
            <a:off x="457191" y="799928"/>
            <a:ext cx="2228728" cy="39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、量筒和量杯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D073915-1204-5F17-25FF-D6F0B5E71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516739"/>
              </p:ext>
            </p:extLst>
          </p:nvPr>
        </p:nvGraphicFramePr>
        <p:xfrm>
          <a:off x="1571555" y="1791564"/>
          <a:ext cx="8115842" cy="3484670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66694391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D073915-1204-5F17-25FF-D6F0B5E71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657954"/>
              </p:ext>
            </p:extLst>
          </p:nvPr>
        </p:nvGraphicFramePr>
        <p:xfrm>
          <a:off x="-8944045" y="3028209"/>
          <a:ext cx="8115842" cy="3484670"/>
        </p:xfrm>
        <a:graphic>
          <a:graphicData uri="http://schemas.openxmlformats.org/drawingml/2006/diagram">
            <dgm:relIds xmlns:dgm="http://schemas.openxmlformats.org/drawingml/2006/diagram" r:dm="rId7" r:lo="rId8" r:qs="rId9" r:cs="rId10"/>
          </a:graphicData>
        </a:graphic>
      </p:graphicFrame>
      <p:sp>
        <p:nvSpPr>
          <p:cNvPr id="65" name="Rectangle 2">
            <a:extLst>
              <a:ext uri="{FF2B5EF4-FFF2-40B4-BE49-F238E27FC236}">
                <a16:creationId xmlns:a16="http://schemas.microsoft.com/office/drawing/2014/main" id="{0CFB34D4-C6D0-60DC-0571-B66CB1FC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05" y="790215"/>
            <a:ext cx="3446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2、体积的单位及换算关系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64FC542-7DDC-7E8F-D58D-42350A257408}"/>
              </a:ext>
            </a:extLst>
          </p:cNvPr>
          <p:cNvSpPr/>
          <p:nvPr/>
        </p:nvSpPr>
        <p:spPr>
          <a:xfrm>
            <a:off x="437205" y="1828800"/>
            <a:ext cx="5258925" cy="3489960"/>
          </a:xfrm>
          <a:prstGeom prst="roundRect">
            <a:avLst>
              <a:gd name="adj" fmla="val 5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46B875A1-542F-9B4D-DD83-61E63C682CB7}"/>
              </a:ext>
            </a:extLst>
          </p:cNvPr>
          <p:cNvSpPr/>
          <p:nvPr/>
        </p:nvSpPr>
        <p:spPr>
          <a:xfrm>
            <a:off x="6324525" y="1815220"/>
            <a:ext cx="5258925" cy="3489960"/>
          </a:xfrm>
          <a:prstGeom prst="roundRect">
            <a:avLst>
              <a:gd name="adj" fmla="val 6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8B48D3DB-3535-D370-CB7A-58BA5FC3237B}"/>
              </a:ext>
            </a:extLst>
          </p:cNvPr>
          <p:cNvSpPr txBox="1">
            <a:spLocks noChangeArrowheads="1"/>
          </p:cNvSpPr>
          <p:nvPr/>
        </p:nvSpPr>
        <p:spPr>
          <a:xfrm>
            <a:off x="700251" y="2591737"/>
            <a:ext cx="2415322" cy="2049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体积的单位：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、液体常用单位：   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、固体常用单位：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CE7A37CC-56AC-D337-F51C-B5A5E022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069" y="3142093"/>
            <a:ext cx="1936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     mL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DB7EFF33-5553-FEF6-14B8-4B42023A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069" y="3873063"/>
            <a:ext cx="2073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dm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8" name="Text Box 6">
            <a:extLst>
              <a:ext uri="{FF2B5EF4-FFF2-40B4-BE49-F238E27FC236}">
                <a16:creationId xmlns:a16="http://schemas.microsoft.com/office/drawing/2014/main" id="{F56733B4-2632-B225-FA3A-37821C3E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532" y="2996394"/>
            <a:ext cx="1938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L=1000mL   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0CFC6960-52E8-8EB8-0EB6-7679C3BD8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532" y="3707640"/>
            <a:ext cx="3788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1L=1 dm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1mL=1 cm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0" name="Text Box 8">
            <a:extLst>
              <a:ext uri="{FF2B5EF4-FFF2-40B4-BE49-F238E27FC236}">
                <a16:creationId xmlns:a16="http://schemas.microsoft.com/office/drawing/2014/main" id="{0BEE3C31-4CDB-8E0F-F158-8E1C6D19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532" y="4418887"/>
            <a:ext cx="4851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10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 10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10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B5CB27D2-158B-7575-F6FA-87ABA83E2845}"/>
              </a:ext>
            </a:extLst>
          </p:cNvPr>
          <p:cNvSpPr txBox="1">
            <a:spLocks noChangeArrowheads="1"/>
          </p:cNvSpPr>
          <p:nvPr/>
        </p:nvSpPr>
        <p:spPr>
          <a:xfrm>
            <a:off x="6550954" y="2468002"/>
            <a:ext cx="1550376" cy="3467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换算关系：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334852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8B48D3DB-3535-D370-CB7A-58BA5FC3237B}"/>
              </a:ext>
            </a:extLst>
          </p:cNvPr>
          <p:cNvSpPr txBox="1">
            <a:spLocks noChangeArrowheads="1"/>
          </p:cNvSpPr>
          <p:nvPr/>
        </p:nvSpPr>
        <p:spPr>
          <a:xfrm>
            <a:off x="-12482349" y="14326536"/>
            <a:ext cx="2415322" cy="2049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体积的单位：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、液体常用单位：   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、固体常用单位：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CE7A37CC-56AC-D337-F51C-B5A5E022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17531" y="14876893"/>
            <a:ext cx="1936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     mL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DB7EFF33-5553-FEF6-14B8-4B42023A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17531" y="15607863"/>
            <a:ext cx="2073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dm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68" name="Text Box 6">
            <a:extLst>
              <a:ext uri="{FF2B5EF4-FFF2-40B4-BE49-F238E27FC236}">
                <a16:creationId xmlns:a16="http://schemas.microsoft.com/office/drawing/2014/main" id="{F56733B4-2632-B225-FA3A-37821C3E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79068" y="14731194"/>
            <a:ext cx="1938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L=1000mL   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0CFC6960-52E8-8EB8-0EB6-7679C3BD8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79068" y="15442440"/>
            <a:ext cx="3788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1L=1 dm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1mL=1 cm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0" name="Text Box 8">
            <a:extLst>
              <a:ext uri="{FF2B5EF4-FFF2-40B4-BE49-F238E27FC236}">
                <a16:creationId xmlns:a16="http://schemas.microsoft.com/office/drawing/2014/main" id="{0BEE3C31-4CDB-8E0F-F158-8E1C6D19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79068" y="16153687"/>
            <a:ext cx="4851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10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 10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10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en-US" altLang="zh-CN" sz="2000" b="1" baseline="30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B5CB27D2-158B-7575-F6FA-87ABA83E2845}"/>
              </a:ext>
            </a:extLst>
          </p:cNvPr>
          <p:cNvSpPr txBox="1">
            <a:spLocks noChangeArrowheads="1"/>
          </p:cNvSpPr>
          <p:nvPr/>
        </p:nvSpPr>
        <p:spPr>
          <a:xfrm>
            <a:off x="-6631646" y="14202801"/>
            <a:ext cx="1550376" cy="3467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换算关系：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8A00AEA5-A64A-9EF3-AC39-3F7BC70B95EF}"/>
              </a:ext>
            </a:extLst>
          </p:cNvPr>
          <p:cNvSpPr txBox="1">
            <a:spLocks noChangeArrowheads="1"/>
          </p:cNvSpPr>
          <p:nvPr/>
        </p:nvSpPr>
        <p:spPr>
          <a:xfrm>
            <a:off x="494282" y="769891"/>
            <a:ext cx="5915025" cy="41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3、正确使用量筒与量杯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40AA6D6-6E6E-6226-0F5F-B68C1108EA10}"/>
              </a:ext>
            </a:extLst>
          </p:cNvPr>
          <p:cNvSpPr/>
          <p:nvPr/>
        </p:nvSpPr>
        <p:spPr>
          <a:xfrm>
            <a:off x="298689" y="2890653"/>
            <a:ext cx="11536658" cy="689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形 6">
            <a:extLst>
              <a:ext uri="{FF2B5EF4-FFF2-40B4-BE49-F238E27FC236}">
                <a16:creationId xmlns:a16="http://schemas.microsoft.com/office/drawing/2014/main" id="{DB5CBE16-61F0-8FF2-4AF4-8D8113A7F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084" y="2894676"/>
            <a:ext cx="698914" cy="69891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CA2E841-4740-DCE7-5903-DBB6F6ED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2234">
            <a:off x="7524438" y="1145143"/>
            <a:ext cx="3848832" cy="49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359E72B5-9480-F51C-BFE7-6E6153A7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2234">
            <a:off x="2042539" y="3006160"/>
            <a:ext cx="2607012" cy="33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6">
            <a:extLst>
              <a:ext uri="{FF2B5EF4-FFF2-40B4-BE49-F238E27FC236}">
                <a16:creationId xmlns:a16="http://schemas.microsoft.com/office/drawing/2014/main" id="{C528C799-B43A-6933-3D74-D514AAE26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025" y="3015528"/>
            <a:ext cx="6237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524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使用量筒或量杯时要把它们放在水平桌面上。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EC80EFE-DBEB-4A95-EA64-6E87DE55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47" b="90000" l="9748" r="89937">
                        <a14:foregroundMark x1="27044" y1="11228" x2="63522" y2="18421"/>
                        <a14:foregroundMark x1="63522" y1="18421" x2="65094" y2="20702"/>
                        <a14:foregroundMark x1="42453" y1="8947" x2="58176" y2="10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3039" y="1316176"/>
            <a:ext cx="2875291" cy="51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86C98DC-4AEE-2E80-DF4B-76D7A01E0E3C}"/>
              </a:ext>
            </a:extLst>
          </p:cNvPr>
          <p:cNvSpPr/>
          <p:nvPr/>
        </p:nvSpPr>
        <p:spPr>
          <a:xfrm>
            <a:off x="298764" y="1976253"/>
            <a:ext cx="11536658" cy="689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BD1B48EA-D454-282C-834E-C65B6B56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683" y="2100070"/>
            <a:ext cx="63333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524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使用量筒或量杯前要观察他们的分度值和量程。</a:t>
            </a:r>
          </a:p>
        </p:txBody>
      </p:sp>
      <p:pic>
        <p:nvPicPr>
          <p:cNvPr id="79" name="图形 2">
            <a:extLst>
              <a:ext uri="{FF2B5EF4-FFF2-40B4-BE49-F238E27FC236}">
                <a16:creationId xmlns:a16="http://schemas.microsoft.com/office/drawing/2014/main" id="{95E454D5-9A7D-4E4A-BF31-79C0F5D125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8950" y="1730107"/>
            <a:ext cx="914400" cy="914400"/>
          </a:xfrm>
          <a:prstGeom prst="ellipse">
            <a:avLst/>
          </a:prstGeom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50048497-0006-AC0B-C120-33985853F714}"/>
              </a:ext>
            </a:extLst>
          </p:cNvPr>
          <p:cNvSpPr/>
          <p:nvPr/>
        </p:nvSpPr>
        <p:spPr>
          <a:xfrm>
            <a:off x="297041" y="3852559"/>
            <a:ext cx="11536657" cy="689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形 5">
            <a:extLst>
              <a:ext uri="{FF2B5EF4-FFF2-40B4-BE49-F238E27FC236}">
                <a16:creationId xmlns:a16="http://schemas.microsoft.com/office/drawing/2014/main" id="{9E1A9BE4-2FE5-18F8-87F1-A63FF80AA6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3223" y="3826079"/>
            <a:ext cx="698914" cy="698914"/>
          </a:xfrm>
          <a:prstGeom prst="rect">
            <a:avLst/>
          </a:prstGeom>
        </p:spPr>
      </p:pic>
      <p:sp>
        <p:nvSpPr>
          <p:cNvPr id="76" name="Rectangle 7">
            <a:extLst>
              <a:ext uri="{FF2B5EF4-FFF2-40B4-BE49-F238E27FC236}">
                <a16:creationId xmlns:a16="http://schemas.microsoft.com/office/drawing/2014/main" id="{961C2E5D-A7E9-6DD4-14ED-5D7FD139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350" y="3990326"/>
            <a:ext cx="9319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524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读数时，无论液面时上凸还是下凹，视线都要与凸面或凹面在同一直线上。</a:t>
            </a:r>
          </a:p>
        </p:txBody>
      </p:sp>
    </p:spTree>
    <p:extLst>
      <p:ext uri="{BB962C8B-B14F-4D97-AF65-F5344CB8AC3E}">
        <p14:creationId xmlns:p14="http://schemas.microsoft.com/office/powerpoint/2010/main" val="9332575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3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8A00AEA5-A64A-9EF3-AC39-3F7BC70B95EF}"/>
              </a:ext>
            </a:extLst>
          </p:cNvPr>
          <p:cNvSpPr txBox="1">
            <a:spLocks noChangeArrowheads="1"/>
          </p:cNvSpPr>
          <p:nvPr/>
        </p:nvSpPr>
        <p:spPr>
          <a:xfrm>
            <a:off x="494282" y="769891"/>
            <a:ext cx="5915025" cy="41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3、正确使用量筒与量杯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40AA6D6-6E6E-6226-0F5F-B68C1108EA10}"/>
              </a:ext>
            </a:extLst>
          </p:cNvPr>
          <p:cNvSpPr/>
          <p:nvPr/>
        </p:nvSpPr>
        <p:spPr>
          <a:xfrm>
            <a:off x="-14581143" y="3207826"/>
            <a:ext cx="11536658" cy="689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形 6">
            <a:extLst>
              <a:ext uri="{FF2B5EF4-FFF2-40B4-BE49-F238E27FC236}">
                <a16:creationId xmlns:a16="http://schemas.microsoft.com/office/drawing/2014/main" id="{DB5CBE16-61F0-8FF2-4AF4-8D8113A7F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060748" y="3211849"/>
            <a:ext cx="698914" cy="69891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CA2E841-4740-DCE7-5903-DBB6F6ED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2234">
            <a:off x="12327750" y="8080238"/>
            <a:ext cx="3848832" cy="49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359E72B5-9480-F51C-BFE7-6E6153A7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2234">
            <a:off x="9849772" y="9210330"/>
            <a:ext cx="2607012" cy="33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6">
            <a:extLst>
              <a:ext uri="{FF2B5EF4-FFF2-40B4-BE49-F238E27FC236}">
                <a16:creationId xmlns:a16="http://schemas.microsoft.com/office/drawing/2014/main" id="{C528C799-B43A-6933-3D74-D514AAE26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98807" y="3332701"/>
            <a:ext cx="6237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524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使用量筒或量杯时要把它们放在水平桌面上。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EC80EFE-DBEB-4A95-EA64-6E87DE55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47" b="90000" l="9748" r="89937">
                        <a14:foregroundMark x1="27044" y1="11228" x2="63522" y2="18421"/>
                        <a14:foregroundMark x1="63522" y1="18421" x2="65094" y2="20702"/>
                        <a14:foregroundMark x1="42453" y1="8947" x2="58176" y2="10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1056" y="2605128"/>
            <a:ext cx="2875291" cy="51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86C98DC-4AEE-2E80-DF4B-76D7A01E0E3C}"/>
              </a:ext>
            </a:extLst>
          </p:cNvPr>
          <p:cNvSpPr/>
          <p:nvPr/>
        </p:nvSpPr>
        <p:spPr>
          <a:xfrm>
            <a:off x="-14581068" y="2293426"/>
            <a:ext cx="11536658" cy="689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BD1B48EA-D454-282C-834E-C65B6B56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400150" y="2417243"/>
            <a:ext cx="63333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524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使用量筒或量杯前要观察他们的分度值和量程。</a:t>
            </a:r>
          </a:p>
        </p:txBody>
      </p:sp>
      <p:pic>
        <p:nvPicPr>
          <p:cNvPr id="79" name="图形 2">
            <a:extLst>
              <a:ext uri="{FF2B5EF4-FFF2-40B4-BE49-F238E27FC236}">
                <a16:creationId xmlns:a16="http://schemas.microsoft.com/office/drawing/2014/main" id="{95E454D5-9A7D-4E4A-BF31-79C0F5D125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4170882" y="2047280"/>
            <a:ext cx="914400" cy="914400"/>
          </a:xfrm>
          <a:prstGeom prst="ellipse">
            <a:avLst/>
          </a:prstGeom>
        </p:spPr>
      </p:pic>
      <p:sp>
        <p:nvSpPr>
          <p:cNvPr id="81" name="矩形 80">
            <a:extLst>
              <a:ext uri="{FF2B5EF4-FFF2-40B4-BE49-F238E27FC236}">
                <a16:creationId xmlns:a16="http://schemas.microsoft.com/office/drawing/2014/main" id="{50048497-0006-AC0B-C120-33985853F714}"/>
              </a:ext>
            </a:extLst>
          </p:cNvPr>
          <p:cNvSpPr/>
          <p:nvPr/>
        </p:nvSpPr>
        <p:spPr>
          <a:xfrm>
            <a:off x="-14582791" y="4169732"/>
            <a:ext cx="11536657" cy="689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形 5">
            <a:extLst>
              <a:ext uri="{FF2B5EF4-FFF2-40B4-BE49-F238E27FC236}">
                <a16:creationId xmlns:a16="http://schemas.microsoft.com/office/drawing/2014/main" id="{9E1A9BE4-2FE5-18F8-87F1-A63FF80AA6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4056609" y="4143252"/>
            <a:ext cx="698914" cy="698914"/>
          </a:xfrm>
          <a:prstGeom prst="rect">
            <a:avLst/>
          </a:prstGeom>
        </p:spPr>
      </p:pic>
      <p:sp>
        <p:nvSpPr>
          <p:cNvPr id="76" name="Rectangle 7">
            <a:extLst>
              <a:ext uri="{FF2B5EF4-FFF2-40B4-BE49-F238E27FC236}">
                <a16:creationId xmlns:a16="http://schemas.microsoft.com/office/drawing/2014/main" id="{961C2E5D-A7E9-6DD4-14ED-5D7FD139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56482" y="4307499"/>
            <a:ext cx="9319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524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读数时，无论液面时上凸还是下凹，视线都要与凸面或凹面在同一直线上。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8B8E509-94C4-7508-2641-E414CDF1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4003" r="70375" b="11695"/>
          <a:stretch>
            <a:fillRect/>
          </a:stretch>
        </p:blipFill>
        <p:spPr bwMode="auto">
          <a:xfrm>
            <a:off x="15434566" y="4845861"/>
            <a:ext cx="1248092" cy="22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1DC4AB41-0DDE-CEE5-6ABC-B10763664302}"/>
              </a:ext>
            </a:extLst>
          </p:cNvPr>
          <p:cNvSpPr/>
          <p:nvPr/>
        </p:nvSpPr>
        <p:spPr>
          <a:xfrm>
            <a:off x="634291" y="1628244"/>
            <a:ext cx="5259526" cy="3694033"/>
          </a:xfrm>
          <a:prstGeom prst="roundRect">
            <a:avLst>
              <a:gd name="adj" fmla="val 651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3AB75D7C-6EF2-85C8-3FF2-80AF9AAD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204" y="4731893"/>
            <a:ext cx="2944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水银是凸面，水是凹面。</a:t>
            </a:r>
          </a:p>
        </p:txBody>
      </p:sp>
      <p:pic>
        <p:nvPicPr>
          <p:cNvPr id="93" name="Picture 1032">
            <a:extLst>
              <a:ext uri="{FF2B5EF4-FFF2-40B4-BE49-F238E27FC236}">
                <a16:creationId xmlns:a16="http://schemas.microsoft.com/office/drawing/2014/main" id="{CE976EFC-6C27-BFD8-CF0A-61D68728089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805" y="2053595"/>
            <a:ext cx="4464050" cy="2559050"/>
          </a:xfrm>
          <a:prstGeom prst="roundRect">
            <a:avLst>
              <a:gd name="adj" fmla="val 51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" name="Text Box 1034">
            <a:extLst>
              <a:ext uri="{FF2B5EF4-FFF2-40B4-BE49-F238E27FC236}">
                <a16:creationId xmlns:a16="http://schemas.microsoft.com/office/drawing/2014/main" id="{3A7EE69A-2905-B0C1-9108-1BCE791D6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226" y="2423795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偏高</a:t>
            </a:r>
          </a:p>
        </p:txBody>
      </p:sp>
      <p:sp>
        <p:nvSpPr>
          <p:cNvPr id="95" name="Text Box 1035">
            <a:extLst>
              <a:ext uri="{FF2B5EF4-FFF2-40B4-BE49-F238E27FC236}">
                <a16:creationId xmlns:a16="http://schemas.microsoft.com/office/drawing/2014/main" id="{3698E546-1F72-CE3B-F4F7-7D4CCBEA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915" y="3834041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偏低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291195-4EE6-EC26-CD8A-C089174FFD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96811" y="2580722"/>
            <a:ext cx="1535650" cy="158901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7B8080E-237C-3D7B-AA37-1D0489EDE61E}"/>
              </a:ext>
            </a:extLst>
          </p:cNvPr>
          <p:cNvSpPr/>
          <p:nvPr/>
        </p:nvSpPr>
        <p:spPr>
          <a:xfrm>
            <a:off x="6211433" y="1590679"/>
            <a:ext cx="5259526" cy="3694033"/>
          </a:xfrm>
          <a:prstGeom prst="roundRect">
            <a:avLst>
              <a:gd name="adj" fmla="val 651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306BC5A-75BB-4E0E-3ED1-609BAF543BB9}"/>
              </a:ext>
            </a:extLst>
          </p:cNvPr>
          <p:cNvGrpSpPr/>
          <p:nvPr/>
        </p:nvGrpSpPr>
        <p:grpSpPr>
          <a:xfrm>
            <a:off x="7603054" y="1628244"/>
            <a:ext cx="3236519" cy="3464542"/>
            <a:chOff x="6779147" y="1409700"/>
            <a:chExt cx="3772795" cy="4038600"/>
          </a:xfrm>
        </p:grpSpPr>
        <p:pic>
          <p:nvPicPr>
            <p:cNvPr id="85" name="Picture 6" descr="3">
              <a:extLst>
                <a:ext uri="{FF2B5EF4-FFF2-40B4-BE49-F238E27FC236}">
                  <a16:creationId xmlns:a16="http://schemas.microsoft.com/office/drawing/2014/main" id="{21DFB29E-78C4-8D11-52C9-9F31CE196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591" b="98964" l="9804" r="91176">
                          <a14:foregroundMark x1="21569" y1="90933" x2="67647" y2="99482"/>
                          <a14:foregroundMark x1="67647" y1="99482" x2="56863" y2="87824"/>
                          <a14:foregroundMark x1="56863" y1="87824" x2="21569" y2="90933"/>
                          <a14:foregroundMark x1="21569" y1="2591" x2="71569" y2="4663"/>
                          <a14:foregroundMark x1="9804" y1="99223" x2="71569" y2="98964"/>
                          <a14:foregroundMark x1="71569" y1="98964" x2="91176" y2="96373"/>
                          <a14:backgroundMark x1="980" y1="99482" x2="5882" y2="99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9147" y="1409700"/>
              <a:ext cx="1090613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6" name="Object 2">
              <a:extLst>
                <a:ext uri="{FF2B5EF4-FFF2-40B4-BE49-F238E27FC236}">
                  <a16:creationId xmlns:a16="http://schemas.microsoft.com/office/drawing/2014/main" id="{CD0D9A84-943F-007D-DC42-E97222911B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115974"/>
                </p:ext>
              </p:extLst>
            </p:nvPr>
          </p:nvGraphicFramePr>
          <p:xfrm>
            <a:off x="6922022" y="2665413"/>
            <a:ext cx="784225" cy="23018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r:id="rId19" imgW="598374" imgH="134501" progId="">
                    <p:embed/>
                  </p:oleObj>
                </mc:Choice>
                <mc:Fallback>
                  <p:oleObj r:id="rId19" imgW="598374" imgH="134501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922022" y="2665413"/>
                          <a:ext cx="784225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9" name="Group 9">
              <a:extLst>
                <a:ext uri="{FF2B5EF4-FFF2-40B4-BE49-F238E27FC236}">
                  <a16:creationId xmlns:a16="http://schemas.microsoft.com/office/drawing/2014/main" id="{AD49844A-373B-D13F-418E-8919FB00997F}"/>
                </a:ext>
              </a:extLst>
            </p:cNvPr>
            <p:cNvGrpSpPr/>
            <p:nvPr/>
          </p:nvGrpSpPr>
          <p:grpSpPr>
            <a:xfrm>
              <a:off x="8455547" y="1409700"/>
              <a:ext cx="1090613" cy="4038600"/>
              <a:chExt cx="687" cy="2544"/>
            </a:xfrm>
          </p:grpSpPr>
          <p:pic>
            <p:nvPicPr>
              <p:cNvPr id="91" name="Picture 10" descr="3">
                <a:extLst>
                  <a:ext uri="{FF2B5EF4-FFF2-40B4-BE49-F238E27FC236}">
                    <a16:creationId xmlns:a16="http://schemas.microsoft.com/office/drawing/2014/main" id="{E2ED4837-976D-2F68-DDC9-E46C9C28C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145" b="97668" l="9804" r="89216">
                            <a14:foregroundMark x1="29412" y1="8549" x2="30392" y2="5181"/>
                            <a14:foregroundMark x1="36275" y1="88083" x2="30392" y2="90933"/>
                            <a14:foregroundMark x1="15686" y1="95855" x2="67647" y2="97927"/>
                            <a14:foregroundMark x1="67647" y1="97927" x2="85294" y2="96114"/>
                            <a14:foregroundMark x1="34314" y1="4145" x2="61765" y2="41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7" cy="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Arc 11">
                <a:extLst>
                  <a:ext uri="{FF2B5EF4-FFF2-40B4-BE49-F238E27FC236}">
                    <a16:creationId xmlns:a16="http://schemas.microsoft.com/office/drawing/2014/main" id="{D4121B87-4EE7-31C1-F1F0-A08579D35A74}"/>
                  </a:ext>
                </a:extLst>
              </p:cNvPr>
              <p:cNvSpPr/>
              <p:nvPr/>
            </p:nvSpPr>
            <p:spPr bwMode="auto">
              <a:xfrm rot="13794784" flipV="1">
                <a:off x="133" y="872"/>
                <a:ext cx="443" cy="343"/>
              </a:xfrm>
              <a:custGeom>
                <a:gdLst>
                  <a:gd name="T0" fmla="*/ 8871 w 21600"/>
                  <a:gd name="T1" fmla="*/ -1 h 19694"/>
                  <a:gd name="T2" fmla="*/ 21600 w 21600"/>
                  <a:gd name="T3" fmla="*/ 19694 h 19694"/>
                  <a:gd name="T4" fmla="*/ 8871 w 21600"/>
                  <a:gd name="T5" fmla="*/ -1 h 19694"/>
                  <a:gd name="T6" fmla="*/ 21600 w 21600"/>
                  <a:gd name="T7" fmla="*/ 19694 h 19694"/>
                  <a:gd name="T8" fmla="*/ 0 w 21600"/>
                  <a:gd name="T9" fmla="*/ 19694 h 19694"/>
                  <a:gd name="T10" fmla="*/ 0 w 21600"/>
                  <a:gd name="T11" fmla="*/ 0 h 19694"/>
                  <a:gd name="T12" fmla="*/ 21600 w 21600"/>
                  <a:gd name="T13" fmla="*/ 19694 h 196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19694" fill="none" extrusionOk="0">
                    <a:moveTo>
                      <a:pt x="8871" y="-1"/>
                    </a:moveTo>
                    <a:cubicBezTo>
                      <a:pt x="16618" y="3489"/>
                      <a:pt x="21600" y="11197"/>
                      <a:pt x="21600" y="19694"/>
                    </a:cubicBezTo>
                  </a:path>
                  <a:path w="21600" h="19694" stroke="0" extrusionOk="0">
                    <a:moveTo>
                      <a:pt x="8871" y="-1"/>
                    </a:moveTo>
                    <a:cubicBezTo>
                      <a:pt x="16618" y="3489"/>
                      <a:pt x="21600" y="11197"/>
                      <a:pt x="21600" y="19694"/>
                    </a:cubicBezTo>
                    <a:lnTo>
                      <a:pt x="0" y="19694"/>
                    </a:lnTo>
                    <a:close/>
                  </a:path>
                </a:pathLst>
              </a:custGeom>
              <a:noFill/>
              <a:ln w="31750" cap="sq" cmpd="sng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C9C554D-3997-CDDC-2D48-201B1CB7BC47}"/>
                </a:ext>
              </a:extLst>
            </p:cNvPr>
            <p:cNvCxnSpPr/>
            <p:nvPr/>
          </p:nvCxnSpPr>
          <p:spPr>
            <a:xfrm>
              <a:off x="7170409" y="2831720"/>
              <a:ext cx="2609521" cy="1458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D0514E3-60FB-49FA-37A9-EAE63555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806706" y="2444116"/>
              <a:ext cx="745236" cy="841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41387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3" grpId="0"/>
      <p:bldP spid="76" grpId="0"/>
      <p:bldP spid="83" grpId="0"/>
      <p:bldP spid="94" grpId="0"/>
      <p:bldP spid="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C31B7EBB-B9B3-F5CB-7C3C-FE074B0293EC}"/>
              </a:ext>
            </a:extLst>
          </p:cNvPr>
          <p:cNvSpPr txBox="1">
            <a:spLocks noChangeArrowheads="1"/>
          </p:cNvSpPr>
          <p:nvPr/>
        </p:nvSpPr>
        <p:spPr>
          <a:xfrm>
            <a:off x="195433" y="917149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6AC4EFE-0B96-5944-FACC-905CFBBFF070}"/>
              </a:ext>
            </a:extLst>
          </p:cNvPr>
          <p:cNvSpPr/>
          <p:nvPr/>
        </p:nvSpPr>
        <p:spPr>
          <a:xfrm>
            <a:off x="968867" y="1348193"/>
            <a:ext cx="4261757" cy="4512967"/>
          </a:xfrm>
          <a:prstGeom prst="roundRect">
            <a:avLst>
              <a:gd name="adj" fmla="val 9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CAED8636-082B-AC95-1200-424C40B9326A}"/>
              </a:ext>
            </a:extLst>
          </p:cNvPr>
          <p:cNvSpPr txBox="1">
            <a:spLocks noChangeArrowheads="1"/>
          </p:cNvSpPr>
          <p:nvPr/>
        </p:nvSpPr>
        <p:spPr>
          <a:xfrm>
            <a:off x="1615890" y="2024809"/>
            <a:ext cx="3358647" cy="2618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1、什么是质量？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2、为什么说质量是物体本身的一个基本属性？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3、用什么工具可以测量物体的质量呢？</a:t>
            </a:r>
          </a:p>
          <a:p>
            <a:pPr>
              <a:buFontTx/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E528C557-7929-1787-CCD4-7739C44A1E0D}"/>
              </a:ext>
            </a:extLst>
          </p:cNvPr>
          <p:cNvSpPr/>
          <p:nvPr/>
        </p:nvSpPr>
        <p:spPr>
          <a:xfrm>
            <a:off x="6539865" y="1348193"/>
            <a:ext cx="4261757" cy="4512967"/>
          </a:xfrm>
          <a:prstGeom prst="roundRect">
            <a:avLst>
              <a:gd name="adj" fmla="val 9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 Box 13">
            <a:extLst>
              <a:ext uri="{FF2B5EF4-FFF2-40B4-BE49-F238E27FC236}">
                <a16:creationId xmlns:a16="http://schemas.microsoft.com/office/drawing/2014/main" id="{7B9637A7-0786-388F-F507-D1EE3C71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515" y="2311030"/>
            <a:ext cx="2482671" cy="14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4、你知道实验室通常用什么测量物体的质量吗？</a:t>
            </a:r>
          </a:p>
        </p:txBody>
      </p:sp>
    </p:spTree>
    <p:extLst>
      <p:ext uri="{BB962C8B-B14F-4D97-AF65-F5344CB8AC3E}">
        <p14:creationId xmlns:p14="http://schemas.microsoft.com/office/powerpoint/2010/main" val="180296765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8A00AEA5-A64A-9EF3-AC39-3F7BC70B95EF}"/>
              </a:ext>
            </a:extLst>
          </p:cNvPr>
          <p:cNvSpPr txBox="1">
            <a:spLocks noChangeArrowheads="1"/>
          </p:cNvSpPr>
          <p:nvPr/>
        </p:nvSpPr>
        <p:spPr>
          <a:xfrm>
            <a:off x="494282" y="769891"/>
            <a:ext cx="5915025" cy="41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3、正确使用量筒与量杯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1DC4AB41-0DDE-CEE5-6ABC-B10763664302}"/>
              </a:ext>
            </a:extLst>
          </p:cNvPr>
          <p:cNvSpPr/>
          <p:nvPr/>
        </p:nvSpPr>
        <p:spPr>
          <a:xfrm>
            <a:off x="-12807389" y="2112805"/>
            <a:ext cx="5259526" cy="3694033"/>
          </a:xfrm>
          <a:prstGeom prst="roundRect">
            <a:avLst>
              <a:gd name="adj" fmla="val 651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Text Box 4">
            <a:extLst>
              <a:ext uri="{FF2B5EF4-FFF2-40B4-BE49-F238E27FC236}">
                <a16:creationId xmlns:a16="http://schemas.microsoft.com/office/drawing/2014/main" id="{3AB75D7C-6EF2-85C8-3FF2-80AF9AADB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18476" y="5216454"/>
            <a:ext cx="2944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水银是凸面，水是凹面。</a:t>
            </a:r>
          </a:p>
        </p:txBody>
      </p:sp>
      <p:pic>
        <p:nvPicPr>
          <p:cNvPr id="93" name="Picture 1032">
            <a:extLst>
              <a:ext uri="{FF2B5EF4-FFF2-40B4-BE49-F238E27FC236}">
                <a16:creationId xmlns:a16="http://schemas.microsoft.com/office/drawing/2014/main" id="{CE976EFC-6C27-BFD8-CF0A-61D68728089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492875" y="2538156"/>
            <a:ext cx="4464050" cy="2559050"/>
          </a:xfrm>
          <a:prstGeom prst="roundRect">
            <a:avLst>
              <a:gd name="adj" fmla="val 51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Text Box 1034">
            <a:extLst>
              <a:ext uri="{FF2B5EF4-FFF2-40B4-BE49-F238E27FC236}">
                <a16:creationId xmlns:a16="http://schemas.microsoft.com/office/drawing/2014/main" id="{3A7EE69A-2905-B0C1-9108-1BCE791D6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42454" y="2908356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偏高</a:t>
            </a:r>
          </a:p>
        </p:txBody>
      </p:sp>
      <p:sp>
        <p:nvSpPr>
          <p:cNvPr id="95" name="Text Box 1035">
            <a:extLst>
              <a:ext uri="{FF2B5EF4-FFF2-40B4-BE49-F238E27FC236}">
                <a16:creationId xmlns:a16="http://schemas.microsoft.com/office/drawing/2014/main" id="{3698E546-1F72-CE3B-F4F7-7D4CCBEA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67765" y="4318602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偏低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291195-4EE6-EC26-CD8A-C089174FF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44869" y="3065283"/>
            <a:ext cx="1535650" cy="158901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E7B8080E-237C-3D7B-AA37-1D0489EDE61E}"/>
              </a:ext>
            </a:extLst>
          </p:cNvPr>
          <p:cNvSpPr/>
          <p:nvPr/>
        </p:nvSpPr>
        <p:spPr>
          <a:xfrm>
            <a:off x="-7230247" y="2075240"/>
            <a:ext cx="5259526" cy="3694033"/>
          </a:xfrm>
          <a:prstGeom prst="roundRect">
            <a:avLst>
              <a:gd name="adj" fmla="val 651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306BC5A-75BB-4E0E-3ED1-609BAF543BB9}"/>
              </a:ext>
            </a:extLst>
          </p:cNvPr>
          <p:cNvGrpSpPr/>
          <p:nvPr/>
        </p:nvGrpSpPr>
        <p:grpSpPr>
          <a:xfrm>
            <a:off x="-5838626" y="2112805"/>
            <a:ext cx="3236519" cy="3464542"/>
            <a:chOff x="6779147" y="1409700"/>
            <a:chExt cx="3772795" cy="4038600"/>
          </a:xfrm>
        </p:grpSpPr>
        <p:pic>
          <p:nvPicPr>
            <p:cNvPr id="85" name="Picture 6" descr="3">
              <a:extLst>
                <a:ext uri="{FF2B5EF4-FFF2-40B4-BE49-F238E27FC236}">
                  <a16:creationId xmlns:a16="http://schemas.microsoft.com/office/drawing/2014/main" id="{21DFB29E-78C4-8D11-52C9-9F31CE196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91" b="98964" l="9804" r="91176">
                          <a14:foregroundMark x1="21569" y1="90933" x2="67647" y2="99482"/>
                          <a14:foregroundMark x1="67647" y1="99482" x2="56863" y2="87824"/>
                          <a14:foregroundMark x1="56863" y1="87824" x2="21569" y2="90933"/>
                          <a14:foregroundMark x1="21569" y1="2591" x2="71569" y2="4663"/>
                          <a14:foregroundMark x1="9804" y1="99223" x2="71569" y2="98964"/>
                          <a14:foregroundMark x1="71569" y1="98964" x2="91176" y2="96373"/>
                          <a14:backgroundMark x1="980" y1="99482" x2="5882" y2="99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9147" y="1409700"/>
              <a:ext cx="1090613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6" name="Object 2">
              <a:extLst>
                <a:ext uri="{FF2B5EF4-FFF2-40B4-BE49-F238E27FC236}">
                  <a16:creationId xmlns:a16="http://schemas.microsoft.com/office/drawing/2014/main" id="{CD0D9A84-943F-007D-DC42-E97222911B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22022" y="2665413"/>
            <a:ext cx="784225" cy="23018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r:id="rId8" imgW="598374" imgH="134501" progId="">
                    <p:embed/>
                  </p:oleObj>
                </mc:Choice>
                <mc:Fallback>
                  <p:oleObj r:id="rId8" imgW="598374" imgH="134501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922022" y="2665413"/>
                          <a:ext cx="784225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9" name="Group 9">
              <a:extLst>
                <a:ext uri="{FF2B5EF4-FFF2-40B4-BE49-F238E27FC236}">
                  <a16:creationId xmlns:a16="http://schemas.microsoft.com/office/drawing/2014/main" id="{AD49844A-373B-D13F-418E-8919FB00997F}"/>
                </a:ext>
              </a:extLst>
            </p:cNvPr>
            <p:cNvGrpSpPr/>
            <p:nvPr/>
          </p:nvGrpSpPr>
          <p:grpSpPr>
            <a:xfrm>
              <a:off x="8455547" y="1409700"/>
              <a:ext cx="1090613" cy="4038600"/>
              <a:chExt cx="687" cy="2544"/>
            </a:xfrm>
          </p:grpSpPr>
          <p:pic>
            <p:nvPicPr>
              <p:cNvPr id="91" name="Picture 10" descr="3">
                <a:extLst>
                  <a:ext uri="{FF2B5EF4-FFF2-40B4-BE49-F238E27FC236}">
                    <a16:creationId xmlns:a16="http://schemas.microsoft.com/office/drawing/2014/main" id="{E2ED4837-976D-2F68-DDC9-E46C9C28C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45" b="97668" l="9804" r="89216">
                            <a14:foregroundMark x1="29412" y1="8549" x2="30392" y2="5181"/>
                            <a14:foregroundMark x1="36275" y1="88083" x2="30392" y2="90933"/>
                            <a14:foregroundMark x1="15686" y1="95855" x2="67647" y2="97927"/>
                            <a14:foregroundMark x1="67647" y1="97927" x2="85294" y2="96114"/>
                            <a14:foregroundMark x1="34314" y1="4145" x2="61765" y2="41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687" cy="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Arc 11">
                <a:extLst>
                  <a:ext uri="{FF2B5EF4-FFF2-40B4-BE49-F238E27FC236}">
                    <a16:creationId xmlns:a16="http://schemas.microsoft.com/office/drawing/2014/main" id="{D4121B87-4EE7-31C1-F1F0-A08579D35A74}"/>
                  </a:ext>
                </a:extLst>
              </p:cNvPr>
              <p:cNvSpPr/>
              <p:nvPr/>
            </p:nvSpPr>
            <p:spPr bwMode="auto">
              <a:xfrm rot="13794784" flipV="1">
                <a:off x="133" y="872"/>
                <a:ext cx="443" cy="343"/>
              </a:xfrm>
              <a:custGeom>
                <a:gdLst>
                  <a:gd name="T0" fmla="*/ 8871 w 21600"/>
                  <a:gd name="T1" fmla="*/ -1 h 19694"/>
                  <a:gd name="T2" fmla="*/ 21600 w 21600"/>
                  <a:gd name="T3" fmla="*/ 19694 h 19694"/>
                  <a:gd name="T4" fmla="*/ 8871 w 21600"/>
                  <a:gd name="T5" fmla="*/ -1 h 19694"/>
                  <a:gd name="T6" fmla="*/ 21600 w 21600"/>
                  <a:gd name="T7" fmla="*/ 19694 h 19694"/>
                  <a:gd name="T8" fmla="*/ 0 w 21600"/>
                  <a:gd name="T9" fmla="*/ 19694 h 19694"/>
                  <a:gd name="T10" fmla="*/ 0 w 21600"/>
                  <a:gd name="T11" fmla="*/ 0 h 19694"/>
                  <a:gd name="T12" fmla="*/ 21600 w 21600"/>
                  <a:gd name="T13" fmla="*/ 19694 h 196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1600" h="19694" fill="none" extrusionOk="0">
                    <a:moveTo>
                      <a:pt x="8871" y="-1"/>
                    </a:moveTo>
                    <a:cubicBezTo>
                      <a:pt x="16618" y="3489"/>
                      <a:pt x="21600" y="11197"/>
                      <a:pt x="21600" y="19694"/>
                    </a:cubicBezTo>
                  </a:path>
                  <a:path w="21600" h="19694" stroke="0" extrusionOk="0">
                    <a:moveTo>
                      <a:pt x="8871" y="-1"/>
                    </a:moveTo>
                    <a:cubicBezTo>
                      <a:pt x="16618" y="3489"/>
                      <a:pt x="21600" y="11197"/>
                      <a:pt x="21600" y="19694"/>
                    </a:cubicBezTo>
                    <a:lnTo>
                      <a:pt x="0" y="19694"/>
                    </a:lnTo>
                    <a:close/>
                  </a:path>
                </a:pathLst>
              </a:custGeom>
              <a:noFill/>
              <a:ln w="31750" cap="sq" cmpd="sng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>
                <a:spAutoFit/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C9C554D-3997-CDDC-2D48-201B1CB7BC47}"/>
                </a:ext>
              </a:extLst>
            </p:cNvPr>
            <p:cNvCxnSpPr/>
            <p:nvPr/>
          </p:nvCxnSpPr>
          <p:spPr>
            <a:xfrm>
              <a:off x="7170409" y="2831720"/>
              <a:ext cx="2609521" cy="1458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D0514E3-60FB-49FA-37A9-EAE63555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806706" y="2444116"/>
              <a:ext cx="745236" cy="841248"/>
            </a:xfrm>
            <a:prstGeom prst="rect">
              <a:avLst/>
            </a:prstGeom>
          </p:spPr>
        </p:pic>
      </p:grpSp>
      <p:sp>
        <p:nvSpPr>
          <p:cNvPr id="84" name="AutoShape 2">
            <a:extLst>
              <a:ext uri="{FF2B5EF4-FFF2-40B4-BE49-F238E27FC236}">
                <a16:creationId xmlns:a16="http://schemas.microsoft.com/office/drawing/2014/main" id="{9C23719E-A992-E1A0-1BD9-36ADEE1F74B5}"/>
              </a:ext>
            </a:extLst>
          </p:cNvPr>
          <p:cNvSpPr txBox="1">
            <a:spLocks noChangeArrowheads="1"/>
          </p:cNvSpPr>
          <p:nvPr/>
        </p:nvSpPr>
        <p:spPr>
          <a:xfrm>
            <a:off x="527822" y="1520669"/>
            <a:ext cx="2592387" cy="553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CD6875-4D0C-095F-F976-B5E88157B321}"/>
              </a:ext>
            </a:extLst>
          </p:cNvPr>
          <p:cNvSpPr/>
          <p:nvPr/>
        </p:nvSpPr>
        <p:spPr>
          <a:xfrm>
            <a:off x="298764" y="2254988"/>
            <a:ext cx="11736717" cy="68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47A92511-8C80-86FD-3DA4-0AE7ADA171F1}"/>
              </a:ext>
            </a:extLst>
          </p:cNvPr>
          <p:cNvSpPr/>
          <p:nvPr/>
        </p:nvSpPr>
        <p:spPr>
          <a:xfrm>
            <a:off x="316167" y="4597360"/>
            <a:ext cx="11736717" cy="68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FBB3D30-A39E-E8EE-5F15-7E454D2B9E5B}"/>
              </a:ext>
            </a:extLst>
          </p:cNvPr>
          <p:cNvSpPr/>
          <p:nvPr/>
        </p:nvSpPr>
        <p:spPr>
          <a:xfrm>
            <a:off x="11835421" y="1935622"/>
            <a:ext cx="200060" cy="317087"/>
          </a:xfrm>
          <a:prstGeom prst="triangle">
            <a:avLst>
              <a:gd name="adj" fmla="val 5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等腰三角形 97">
            <a:extLst>
              <a:ext uri="{FF2B5EF4-FFF2-40B4-BE49-F238E27FC236}">
                <a16:creationId xmlns:a16="http://schemas.microsoft.com/office/drawing/2014/main" id="{E2654C31-8EDE-6384-CAAB-9B4BE869C580}"/>
              </a:ext>
            </a:extLst>
          </p:cNvPr>
          <p:cNvSpPr/>
          <p:nvPr/>
        </p:nvSpPr>
        <p:spPr>
          <a:xfrm>
            <a:off x="11835421" y="3080976"/>
            <a:ext cx="200060" cy="317087"/>
          </a:xfrm>
          <a:prstGeom prst="triangle">
            <a:avLst>
              <a:gd name="adj" fmla="val 5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等腰三角形 98">
            <a:extLst>
              <a:ext uri="{FF2B5EF4-FFF2-40B4-BE49-F238E27FC236}">
                <a16:creationId xmlns:a16="http://schemas.microsoft.com/office/drawing/2014/main" id="{6DC6C49B-CA4C-71E3-571B-87F730F32E5F}"/>
              </a:ext>
            </a:extLst>
          </p:cNvPr>
          <p:cNvSpPr/>
          <p:nvPr/>
        </p:nvSpPr>
        <p:spPr>
          <a:xfrm>
            <a:off x="11844122" y="4277994"/>
            <a:ext cx="200060" cy="317087"/>
          </a:xfrm>
          <a:prstGeom prst="triangle">
            <a:avLst>
              <a:gd name="adj" fmla="val 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068BB65-6A22-7D2F-A832-EAF6023BE7F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0738">
            <a:off x="8932133" y="2108445"/>
            <a:ext cx="2189664" cy="3920054"/>
          </a:xfrm>
          <a:prstGeom prst="rect">
            <a:avLst/>
          </a:prstGeom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8E5BED90-BD20-B9AF-67E3-AAAB9A4329F4}"/>
              </a:ext>
            </a:extLst>
          </p:cNvPr>
          <p:cNvSpPr/>
          <p:nvPr/>
        </p:nvSpPr>
        <p:spPr>
          <a:xfrm>
            <a:off x="298764" y="3400342"/>
            <a:ext cx="11736717" cy="68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6497DAC8-BB2E-7794-A086-5905635ADD30}"/>
              </a:ext>
            </a:extLst>
          </p:cNvPr>
          <p:cNvSpPr txBox="1">
            <a:spLocks noChangeArrowheads="1"/>
          </p:cNvSpPr>
          <p:nvPr/>
        </p:nvSpPr>
        <p:spPr>
          <a:xfrm>
            <a:off x="551243" y="2379346"/>
            <a:ext cx="6306757" cy="316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在测量物体的体积时，液体量一定要适当，以免溢出。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一定要轻拿、轻放量筒或量杯以免破碎。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使用完毕一定要清洁干净，放置安全的地方。</a:t>
            </a:r>
          </a:p>
        </p:txBody>
      </p:sp>
    </p:spTree>
    <p:extLst>
      <p:ext uri="{BB962C8B-B14F-4D97-AF65-F5344CB8AC3E}">
        <p14:creationId xmlns:p14="http://schemas.microsoft.com/office/powerpoint/2010/main" val="345992967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298764" y="1277523"/>
            <a:ext cx="11536657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8A00AEA5-A64A-9EF3-AC39-3F7BC70B95EF}"/>
              </a:ext>
            </a:extLst>
          </p:cNvPr>
          <p:cNvSpPr txBox="1">
            <a:spLocks noChangeArrowheads="1"/>
          </p:cNvSpPr>
          <p:nvPr/>
        </p:nvSpPr>
        <p:spPr>
          <a:xfrm>
            <a:off x="14576499" y="1367287"/>
            <a:ext cx="5915025" cy="412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3、正确使用量筒与量杯</a:t>
            </a:r>
          </a:p>
        </p:txBody>
      </p:sp>
      <p:sp>
        <p:nvSpPr>
          <p:cNvPr id="84" name="AutoShape 2">
            <a:extLst>
              <a:ext uri="{FF2B5EF4-FFF2-40B4-BE49-F238E27FC236}">
                <a16:creationId xmlns:a16="http://schemas.microsoft.com/office/drawing/2014/main" id="{9C23719E-A992-E1A0-1BD9-36ADEE1F74B5}"/>
              </a:ext>
            </a:extLst>
          </p:cNvPr>
          <p:cNvSpPr txBox="1">
            <a:spLocks noChangeArrowheads="1"/>
          </p:cNvSpPr>
          <p:nvPr/>
        </p:nvSpPr>
        <p:spPr>
          <a:xfrm>
            <a:off x="-10242618" y="1779322"/>
            <a:ext cx="2592387" cy="553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CD6875-4D0C-095F-F976-B5E88157B321}"/>
              </a:ext>
            </a:extLst>
          </p:cNvPr>
          <p:cNvSpPr/>
          <p:nvPr/>
        </p:nvSpPr>
        <p:spPr>
          <a:xfrm>
            <a:off x="-17037797" y="4320171"/>
            <a:ext cx="11736717" cy="68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47A92511-8C80-86FD-3DA4-0AE7ADA171F1}"/>
              </a:ext>
            </a:extLst>
          </p:cNvPr>
          <p:cNvSpPr/>
          <p:nvPr/>
        </p:nvSpPr>
        <p:spPr>
          <a:xfrm>
            <a:off x="-17020395" y="6662543"/>
            <a:ext cx="11736717" cy="68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FBB3D30-A39E-E8EE-5F15-7E454D2B9E5B}"/>
              </a:ext>
            </a:extLst>
          </p:cNvPr>
          <p:cNvSpPr/>
          <p:nvPr/>
        </p:nvSpPr>
        <p:spPr>
          <a:xfrm>
            <a:off x="15662976" y="3488691"/>
            <a:ext cx="200060" cy="317087"/>
          </a:xfrm>
          <a:prstGeom prst="triangle">
            <a:avLst>
              <a:gd name="adj" fmla="val 5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等腰三角形 97">
            <a:extLst>
              <a:ext uri="{FF2B5EF4-FFF2-40B4-BE49-F238E27FC236}">
                <a16:creationId xmlns:a16="http://schemas.microsoft.com/office/drawing/2014/main" id="{E2654C31-8EDE-6384-CAAB-9B4BE869C580}"/>
              </a:ext>
            </a:extLst>
          </p:cNvPr>
          <p:cNvSpPr/>
          <p:nvPr/>
        </p:nvSpPr>
        <p:spPr>
          <a:xfrm>
            <a:off x="14576499" y="3075401"/>
            <a:ext cx="200060" cy="317087"/>
          </a:xfrm>
          <a:prstGeom prst="triangle">
            <a:avLst>
              <a:gd name="adj" fmla="val 5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等腰三角形 98">
            <a:extLst>
              <a:ext uri="{FF2B5EF4-FFF2-40B4-BE49-F238E27FC236}">
                <a16:creationId xmlns:a16="http://schemas.microsoft.com/office/drawing/2014/main" id="{6DC6C49B-CA4C-71E3-571B-87F730F32E5F}"/>
              </a:ext>
            </a:extLst>
          </p:cNvPr>
          <p:cNvSpPr/>
          <p:nvPr/>
        </p:nvSpPr>
        <p:spPr>
          <a:xfrm>
            <a:off x="15671676" y="5831063"/>
            <a:ext cx="200060" cy="317087"/>
          </a:xfrm>
          <a:prstGeom prst="triangle">
            <a:avLst>
              <a:gd name="adj" fmla="val 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068BB65-6A22-7D2F-A832-EAF6023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0738">
            <a:off x="6092347" y="1325541"/>
            <a:ext cx="2694396" cy="4823654"/>
          </a:xfrm>
          <a:prstGeom prst="rect">
            <a:avLst/>
          </a:prstGeom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8E5BED90-BD20-B9AF-67E3-AAAB9A4329F4}"/>
              </a:ext>
            </a:extLst>
          </p:cNvPr>
          <p:cNvSpPr/>
          <p:nvPr/>
        </p:nvSpPr>
        <p:spPr>
          <a:xfrm>
            <a:off x="-17037797" y="5465525"/>
            <a:ext cx="11736717" cy="68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6497DAC8-BB2E-7794-A086-5905635ADD30}"/>
              </a:ext>
            </a:extLst>
          </p:cNvPr>
          <p:cNvSpPr txBox="1">
            <a:spLocks noChangeArrowheads="1"/>
          </p:cNvSpPr>
          <p:nvPr/>
        </p:nvSpPr>
        <p:spPr>
          <a:xfrm>
            <a:off x="-10219197" y="2637999"/>
            <a:ext cx="6306757" cy="316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在测量物体的体积时，液体量一定要适当，以免溢出。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一定要轻拿、轻放量筒或量杯以免破碎。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使用完毕一定要清洁干净，放置安全的地方。</a:t>
            </a:r>
          </a:p>
        </p:txBody>
      </p:sp>
      <p:sp>
        <p:nvSpPr>
          <p:cNvPr id="77" name="AutoShape 2">
            <a:extLst>
              <a:ext uri="{FF2B5EF4-FFF2-40B4-BE49-F238E27FC236}">
                <a16:creationId xmlns:a16="http://schemas.microsoft.com/office/drawing/2014/main" id="{72C686E4-DA7F-F803-A1DA-7DBAFF26E005}"/>
              </a:ext>
            </a:extLst>
          </p:cNvPr>
          <p:cNvSpPr txBox="1">
            <a:spLocks noChangeArrowheads="1"/>
          </p:cNvSpPr>
          <p:nvPr/>
        </p:nvSpPr>
        <p:spPr>
          <a:xfrm>
            <a:off x="844945" y="1383007"/>
            <a:ext cx="3338071" cy="40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用天平测质量</a:t>
            </a:r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B133ED00-5539-F672-8A8D-22771F1DE3B9}"/>
              </a:ext>
            </a:extLst>
          </p:cNvPr>
          <p:cNvSpPr txBox="1">
            <a:spLocks noChangeArrowheads="1"/>
          </p:cNvSpPr>
          <p:nvPr/>
        </p:nvSpPr>
        <p:spPr>
          <a:xfrm>
            <a:off x="844945" y="1948886"/>
            <a:ext cx="4596825" cy="474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测量之前看量程；使用方法看说明。</a:t>
            </a:r>
          </a:p>
        </p:txBody>
      </p:sp>
      <p:sp>
        <p:nvSpPr>
          <p:cNvPr id="79" name="Text Box 5">
            <a:extLst>
              <a:ext uri="{FF2B5EF4-FFF2-40B4-BE49-F238E27FC236}">
                <a16:creationId xmlns:a16="http://schemas.microsoft.com/office/drawing/2014/main" id="{6174483B-8414-17F4-9224-177162C3A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45" y="2364112"/>
            <a:ext cx="4971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测量结果要记准；单位千万不能扔。</a:t>
            </a:r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B20BAF41-7A32-9510-DBE5-D8FB0FCA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37" y="2795944"/>
            <a:ext cx="4807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天平用完摆放好；爱护仪器记心中。</a:t>
            </a:r>
          </a:p>
        </p:txBody>
      </p:sp>
      <p:sp>
        <p:nvSpPr>
          <p:cNvPr id="81" name="Text Box 7">
            <a:extLst>
              <a:ext uri="{FF2B5EF4-FFF2-40B4-BE49-F238E27FC236}">
                <a16:creationId xmlns:a16="http://schemas.microsoft.com/office/drawing/2014/main" id="{1D028E5E-DE85-1E89-3B7C-6672B3B04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755878"/>
            <a:ext cx="2735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82" name="AutoShape 2">
            <a:extLst>
              <a:ext uri="{FF2B5EF4-FFF2-40B4-BE49-F238E27FC236}">
                <a16:creationId xmlns:a16="http://schemas.microsoft.com/office/drawing/2014/main" id="{94EEADC8-C93E-A74E-8190-A95730DF80D7}"/>
              </a:ext>
            </a:extLst>
          </p:cNvPr>
          <p:cNvSpPr txBox="1">
            <a:spLocks noChangeArrowheads="1"/>
          </p:cNvSpPr>
          <p:nvPr/>
        </p:nvSpPr>
        <p:spPr>
          <a:xfrm>
            <a:off x="830491" y="3618619"/>
            <a:ext cx="4210805" cy="41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用量筒（量杯）测体积</a:t>
            </a:r>
          </a:p>
        </p:txBody>
      </p:sp>
      <p:sp>
        <p:nvSpPr>
          <p:cNvPr id="100" name="Rectangle 3">
            <a:extLst>
              <a:ext uri="{FF2B5EF4-FFF2-40B4-BE49-F238E27FC236}">
                <a16:creationId xmlns:a16="http://schemas.microsoft.com/office/drawing/2014/main" id="{0BB388A2-C1F9-85B7-5E0D-FE5383BED314}"/>
              </a:ext>
            </a:extLst>
          </p:cNvPr>
          <p:cNvSpPr txBox="1">
            <a:spLocks noChangeArrowheads="1"/>
          </p:cNvSpPr>
          <p:nvPr/>
        </p:nvSpPr>
        <p:spPr>
          <a:xfrm>
            <a:off x="792454" y="4168844"/>
            <a:ext cx="5092622" cy="121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量筒玻璃脆又薄；取放轻拿要抓牢。</a:t>
            </a:r>
          </a:p>
          <a:p>
            <a:pPr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观测刻度水平看；凹面看底凸看高。</a:t>
            </a:r>
          </a:p>
          <a:p>
            <a:pPr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记录结果标单位；用完清洗摆放好。</a:t>
            </a:r>
          </a:p>
        </p:txBody>
      </p:sp>
      <p:pic>
        <p:nvPicPr>
          <p:cNvPr id="101" name="Picture 2">
            <a:extLst>
              <a:ext uri="{FF2B5EF4-FFF2-40B4-BE49-F238E27FC236}">
                <a16:creationId xmlns:a16="http://schemas.microsoft.com/office/drawing/2014/main" id="{6BDF15B8-9643-B034-6B89-F02249ED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 rot="525766">
            <a:off x="8544687" y="4098106"/>
            <a:ext cx="2118009" cy="1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4BE7139-E7D1-16A2-183C-F7470A9C6B2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1000"/>
          </a:blip>
          <a:stretch>
            <a:fillRect/>
          </a:stretch>
        </p:blipFill>
        <p:spPr>
          <a:xfrm>
            <a:off x="-774007" y="2026717"/>
            <a:ext cx="2816596" cy="3450635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B876FD19-5AE8-A3ED-6089-59EB6577DF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1000"/>
          </a:blip>
          <a:stretch>
            <a:fillRect/>
          </a:stretch>
        </p:blipFill>
        <p:spPr>
          <a:xfrm>
            <a:off x="1483588" y="3025917"/>
            <a:ext cx="2816596" cy="345063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F4BF6F5-C02B-BAC1-74B3-E36C5530F246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"/>
          </a:blip>
          <a:stretch>
            <a:fillRect/>
          </a:stretch>
        </p:blipFill>
        <p:spPr>
          <a:xfrm>
            <a:off x="3584702" y="1874788"/>
            <a:ext cx="5413453" cy="4077851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CA784D15-0FB2-16CF-EEA6-840BD82628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8266">
            <a:off x="9854704" y="1758220"/>
            <a:ext cx="1159303" cy="20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620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0053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068BB65-6A22-7D2F-A832-EAF6023B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0738">
            <a:off x="6092347" y="1325541"/>
            <a:ext cx="2694396" cy="4823654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B876FD19-5AE8-A3ED-6089-59EB6577DF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1000"/>
          </a:blip>
          <a:stretch>
            <a:fillRect/>
          </a:stretch>
        </p:blipFill>
        <p:spPr>
          <a:xfrm>
            <a:off x="1483588" y="3025917"/>
            <a:ext cx="2816596" cy="3450635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A30DBCC2-A58A-42DB-0B62-2C61FFE6B214}"/>
              </a:ext>
            </a:extLst>
          </p:cNvPr>
          <p:cNvSpPr/>
          <p:nvPr/>
        </p:nvSpPr>
        <p:spPr>
          <a:xfrm>
            <a:off x="374571" y="2251685"/>
            <a:ext cx="11400428" cy="9903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53687187-5973-07D0-205A-CD0765C6D88C}"/>
              </a:ext>
            </a:extLst>
          </p:cNvPr>
          <p:cNvSpPr/>
          <p:nvPr/>
        </p:nvSpPr>
        <p:spPr>
          <a:xfrm>
            <a:off x="395786" y="3552544"/>
            <a:ext cx="11400428" cy="9903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84090D34-0385-8AF9-23CF-40308BB89525}"/>
              </a:ext>
            </a:extLst>
          </p:cNvPr>
          <p:cNvSpPr/>
          <p:nvPr/>
        </p:nvSpPr>
        <p:spPr>
          <a:xfrm>
            <a:off x="374571" y="4914017"/>
            <a:ext cx="11400428" cy="10894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E9F28A98-47CB-89CC-E0AA-E3D1D426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17" y="2513310"/>
            <a:ext cx="12105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SzTx/>
            </a:pPr>
            <a:r>
              <a:rPr kumimoji="1"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提供服务</a:t>
            </a:r>
            <a:endParaRPr kumimoji="1"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 Box 9">
            <a:extLst>
              <a:ext uri="{FF2B5EF4-FFF2-40B4-BE49-F238E27FC236}">
                <a16:creationId xmlns:a16="http://schemas.microsoft.com/office/drawing/2014/main" id="{95340227-8F26-8889-A264-937D99A5989B}"/>
              </a:ext>
            </a:extLst>
          </p:cNvPr>
          <p:cNvSpPr/>
          <p:nvPr/>
        </p:nvSpPr>
        <p:spPr>
          <a:xfrm>
            <a:off x="2718610" y="2408171"/>
            <a:ext cx="8797201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提供高中、初中、小学各科课件制作，欢迎推荐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(</a:t>
            </a:r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语文、数学、物理、化学、英语、历史、地理、生物、道法、美术、音乐、体育、信息等等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)</a:t>
            </a:r>
            <a:endParaRPr 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DC2C42C9-BA55-AA3F-B193-302BAB3F8CE8}"/>
              </a:ext>
            </a:extLst>
          </p:cNvPr>
          <p:cNvCxnSpPr/>
          <p:nvPr/>
        </p:nvCxnSpPr>
        <p:spPr>
          <a:xfrm flipH="1">
            <a:off x="2459421" y="2251685"/>
            <a:ext cx="0" cy="990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BFEBE5F-75F4-1F9C-9B9B-3334AD16441F}"/>
              </a:ext>
            </a:extLst>
          </p:cNvPr>
          <p:cNvCxnSpPr/>
          <p:nvPr/>
        </p:nvCxnSpPr>
        <p:spPr>
          <a:xfrm flipH="1">
            <a:off x="2459421" y="3552544"/>
            <a:ext cx="0" cy="990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AF7524DF-7037-4E7D-481C-01B1A96DADE7}"/>
              </a:ext>
            </a:extLst>
          </p:cNvPr>
          <p:cNvCxnSpPr/>
          <p:nvPr/>
        </p:nvCxnSpPr>
        <p:spPr>
          <a:xfrm flipH="1">
            <a:off x="2459421" y="4914017"/>
            <a:ext cx="0" cy="1089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8">
            <a:extLst>
              <a:ext uri="{FF2B5EF4-FFF2-40B4-BE49-F238E27FC236}">
                <a16:creationId xmlns:a16="http://schemas.microsoft.com/office/drawing/2014/main" id="{58B6B299-7A8B-2A9E-4EC2-20DD644BEE85}"/>
              </a:ext>
            </a:extLst>
          </p:cNvPr>
          <p:cNvSpPr/>
          <p:nvPr/>
        </p:nvSpPr>
        <p:spPr>
          <a:xfrm>
            <a:off x="942503" y="5217385"/>
            <a:ext cx="1256049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微信号：</a:t>
            </a:r>
            <a:endParaRPr 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 Box 12">
            <a:extLst>
              <a:ext uri="{FF2B5EF4-FFF2-40B4-BE49-F238E27FC236}">
                <a16:creationId xmlns:a16="http://schemas.microsoft.com/office/drawing/2014/main" id="{BA24F470-8A6C-02A5-FF05-410D4C522BC4}"/>
              </a:ext>
            </a:extLst>
          </p:cNvPr>
          <p:cNvSpPr/>
          <p:nvPr/>
        </p:nvSpPr>
        <p:spPr>
          <a:xfrm>
            <a:off x="2890299" y="5217385"/>
            <a:ext cx="52916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13985570070</a:t>
            </a:r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（加微信附加说明课件制作）</a:t>
            </a:r>
            <a:endParaRPr 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 Box 7">
            <a:extLst>
              <a:ext uri="{FF2B5EF4-FFF2-40B4-BE49-F238E27FC236}">
                <a16:creationId xmlns:a16="http://schemas.microsoft.com/office/drawing/2014/main" id="{5599D1EB-24D2-3C40-354E-E9B8DCA724DB}"/>
              </a:ext>
            </a:extLst>
          </p:cNvPr>
          <p:cNvSpPr/>
          <p:nvPr/>
        </p:nvSpPr>
        <p:spPr>
          <a:xfrm>
            <a:off x="888156" y="3796393"/>
            <a:ext cx="147933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联系方式</a:t>
            </a:r>
            <a:endParaRPr 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 Box 14">
            <a:extLst>
              <a:ext uri="{FF2B5EF4-FFF2-40B4-BE49-F238E27FC236}">
                <a16:creationId xmlns:a16="http://schemas.microsoft.com/office/drawing/2014/main" id="{0134CFD4-A934-50B0-E11D-5CB57C3ADE32}"/>
              </a:ext>
            </a:extLst>
          </p:cNvPr>
          <p:cNvSpPr/>
          <p:nvPr/>
        </p:nvSpPr>
        <p:spPr>
          <a:xfrm>
            <a:off x="2855208" y="3796393"/>
            <a:ext cx="193033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13985570070</a:t>
            </a:r>
            <a:endParaRPr lang="zh-CN" sz="2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02D5F07C-B463-7A42-6108-09EE0C02D5C1}"/>
              </a:ext>
            </a:extLst>
          </p:cNvPr>
          <p:cNvSpPr/>
          <p:nvPr/>
        </p:nvSpPr>
        <p:spPr>
          <a:xfrm>
            <a:off x="374571" y="875365"/>
            <a:ext cx="11400428" cy="9903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2" name="Text Box 15">
            <a:extLst>
              <a:ext uri="{FF2B5EF4-FFF2-40B4-BE49-F238E27FC236}">
                <a16:creationId xmlns:a16="http://schemas.microsoft.com/office/drawing/2014/main" id="{5005311B-15F6-5CED-C791-7F863A45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17" y="1170476"/>
            <a:ext cx="12105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SzTx/>
            </a:pPr>
            <a:r>
              <a:rPr kumimoji="1" lang="zh-CN" altLang="en-US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关于作者</a:t>
            </a:r>
            <a:endParaRPr kumimoji="1"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FE9544A2-FAA9-0BFB-52C5-14E73B6E4A29}"/>
              </a:ext>
            </a:extLst>
          </p:cNvPr>
          <p:cNvCxnSpPr/>
          <p:nvPr/>
        </p:nvCxnSpPr>
        <p:spPr>
          <a:xfrm flipH="1">
            <a:off x="2459421" y="875365"/>
            <a:ext cx="0" cy="990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>
            <a:extLst>
              <a:ext uri="{FF2B5EF4-FFF2-40B4-BE49-F238E27FC236}">
                <a16:creationId xmlns:a16="http://schemas.microsoft.com/office/drawing/2014/main" id="{EC7BB817-4C48-242F-5C72-108F69E7A26E}"/>
              </a:ext>
            </a:extLst>
          </p:cNvPr>
          <p:cNvSpPr txBox="1"/>
          <p:nvPr/>
        </p:nvSpPr>
        <p:spPr>
          <a:xfrm>
            <a:off x="2912872" y="1170476"/>
            <a:ext cx="3739662" cy="400110"/>
          </a:xfrm>
          <a:prstGeom prst="rect">
            <a:avLst/>
          </a:prstGeom>
          <a:noFill/>
          <a:effectLst>
            <a:outerShdw blurRad="50800" dist="38100" dir="5400000" algn="t" rotWithShape="0">
              <a:srgbClr val="FF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贵州省贵阳市</a:t>
            </a:r>
            <a:r>
              <a:rPr lang="en-US" altLang="zh-CN" sz="2000" b="1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b="1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中学</a:t>
            </a:r>
            <a:endParaRPr lang="zh-CN" altLang="zh-CN" sz="2000" b="1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909300" y="119634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8164050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7436849" y="33641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CAED8636-082B-AC95-1200-424C40B9326A}"/>
              </a:ext>
            </a:extLst>
          </p:cNvPr>
          <p:cNvSpPr txBox="1">
            <a:spLocks noChangeArrowheads="1"/>
          </p:cNvSpPr>
          <p:nvPr/>
        </p:nvSpPr>
        <p:spPr>
          <a:xfrm>
            <a:off x="-12632006" y="1956704"/>
            <a:ext cx="2955406" cy="2618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1、什么是质量？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2、为什么说质量是物体本身的一个基本属性？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3、用什么工具可以测量物体的质量呢？</a:t>
            </a:r>
          </a:p>
          <a:p>
            <a:pPr>
              <a:buFontTx/>
              <a:buNone/>
            </a:pP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 Box 13">
            <a:extLst>
              <a:ext uri="{FF2B5EF4-FFF2-40B4-BE49-F238E27FC236}">
                <a16:creationId xmlns:a16="http://schemas.microsoft.com/office/drawing/2014/main" id="{7B9637A7-0786-388F-F507-D1EE3C71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24355" y="2305387"/>
            <a:ext cx="24826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4、你知道实验室通常用什么测量物体的质量吗？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C31B7EBB-B9B3-F5CB-7C3C-FE074B0293EC}"/>
              </a:ext>
            </a:extLst>
          </p:cNvPr>
          <p:cNvSpPr txBox="1">
            <a:spLocks noChangeArrowheads="1"/>
          </p:cNvSpPr>
          <p:nvPr/>
        </p:nvSpPr>
        <p:spPr>
          <a:xfrm>
            <a:off x="-13755029" y="1086767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312100" y="698784"/>
            <a:ext cx="11525369" cy="5513708"/>
          </a:xfrm>
          <a:prstGeom prst="roundRect">
            <a:avLst>
              <a:gd name="adj" fmla="val 4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32D4C104-3FEE-DE9D-062D-D8463C92C895}"/>
              </a:ext>
            </a:extLst>
          </p:cNvPr>
          <p:cNvSpPr/>
          <p:nvPr/>
        </p:nvSpPr>
        <p:spPr>
          <a:xfrm>
            <a:off x="845305" y="708584"/>
            <a:ext cx="10395400" cy="5513708"/>
          </a:xfrm>
          <a:custGeom>
            <a:gdLst>
              <a:gd name="connsiteX0" fmla="*/ 1685285 w 10395400"/>
              <a:gd name="connsiteY0" fmla="*/ 0 h 5513708"/>
              <a:gd name="connsiteX1" fmla="*/ 8710116 w 10395400"/>
              <a:gd name="connsiteY1" fmla="*/ 0 h 5513708"/>
              <a:gd name="connsiteX2" fmla="*/ 8873029 w 10395400"/>
              <a:gd name="connsiteY2" fmla="*/ 155323 h 5513708"/>
              <a:gd name="connsiteX3" fmla="*/ 10395400 w 10395400"/>
              <a:gd name="connsiteY3" fmla="*/ 3830652 h 5513708"/>
              <a:gd name="connsiteX4" fmla="*/ 10161722 w 10395400"/>
              <a:gd name="connsiteY4" fmla="*/ 5376289 h 5513708"/>
              <a:gd name="connsiteX5" fmla="*/ 10115224 w 10395400"/>
              <a:gd name="connsiteY5" fmla="*/ 5513708 h 5513708"/>
              <a:gd name="connsiteX6" fmla="*/ 280176 w 10395400"/>
              <a:gd name="connsiteY6" fmla="*/ 5513708 h 5513708"/>
              <a:gd name="connsiteX7" fmla="*/ 233679 w 10395400"/>
              <a:gd name="connsiteY7" fmla="*/ 5376289 h 5513708"/>
              <a:gd name="connsiteX8" fmla="*/ 0 w 10395400"/>
              <a:gd name="connsiteY8" fmla="*/ 3830652 h 5513708"/>
              <a:gd name="connsiteX9" fmla="*/ 1522371 w 10395400"/>
              <a:gd name="connsiteY9" fmla="*/ 155323 h 55137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5400" h="5513708">
                <a:moveTo>
                  <a:pt x="1685285" y="0"/>
                </a:moveTo>
                <a:lnTo>
                  <a:pt x="8710116" y="0"/>
                </a:lnTo>
                <a:lnTo>
                  <a:pt x="8873029" y="155323"/>
                </a:lnTo>
                <a:cubicBezTo>
                  <a:pt x="9813627" y="1095922"/>
                  <a:pt x="10395400" y="2395347"/>
                  <a:pt x="10395400" y="3830652"/>
                </a:cubicBezTo>
                <a:cubicBezTo>
                  <a:pt x="10395400" y="4368892"/>
                  <a:pt x="10313588" y="4888023"/>
                  <a:pt x="10161722" y="5376289"/>
                </a:cubicBezTo>
                <a:lnTo>
                  <a:pt x="10115224" y="5513708"/>
                </a:lnTo>
                <a:lnTo>
                  <a:pt x="280176" y="5513708"/>
                </a:lnTo>
                <a:lnTo>
                  <a:pt x="233679" y="5376289"/>
                </a:lnTo>
                <a:cubicBezTo>
                  <a:pt x="81812" y="4888023"/>
                  <a:pt x="0" y="4368892"/>
                  <a:pt x="0" y="3830652"/>
                </a:cubicBezTo>
                <a:cubicBezTo>
                  <a:pt x="0" y="2395347"/>
                  <a:pt x="581773" y="1095922"/>
                  <a:pt x="1522371" y="155323"/>
                </a:cubicBezTo>
                <a:close/>
              </a:path>
            </a:pathLst>
          </a:custGeom>
          <a:gradFill flip="none" rotWithShape="1">
            <a:gsLst>
              <a:gs pos="51000">
                <a:srgbClr val="92D050">
                  <a:alpha val="40000"/>
                </a:srgbClr>
              </a:gs>
              <a:gs pos="0">
                <a:schemeClr val="tx2">
                  <a:lumMod val="20000"/>
                  <a:lumOff val="80000"/>
                  <a:alpha val="38000"/>
                </a:schemeClr>
              </a:gs>
              <a:gs pos="100000">
                <a:schemeClr val="bg1"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E1674528-4098-2C9A-D4E4-CE08ADEC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7568" r="6810" b="23427"/>
          <a:stretch>
            <a:fillRect/>
          </a:stretch>
        </p:blipFill>
        <p:spPr bwMode="auto">
          <a:xfrm>
            <a:off x="3459403" y="1596044"/>
            <a:ext cx="5160920" cy="352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3">
            <a:extLst>
              <a:ext uri="{FF2B5EF4-FFF2-40B4-BE49-F238E27FC236}">
                <a16:creationId xmlns:a16="http://schemas.microsoft.com/office/drawing/2014/main" id="{D0C281E8-E614-41A1-4C5E-5FB8203A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488" y="2401164"/>
            <a:ext cx="9286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托盘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236A6D9A-1CF5-AF47-2FF6-438C1EE3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437" y="3805023"/>
            <a:ext cx="166768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defRPr sz="2800" b="1">
                <a:latin typeface="宋体" panose="02010600030101010101" pitchFamily="2" charset="-122"/>
              </a:defRPr>
            </a:lvl1pPr>
          </a:lstStyle>
          <a:p>
            <a:r>
              <a:rPr lang="zh-CN" altLang="en-US"/>
              <a:t>平衡螺母</a:t>
            </a:r>
          </a:p>
        </p:txBody>
      </p:sp>
      <p:sp>
        <p:nvSpPr>
          <p:cNvPr id="94" name="Line 5">
            <a:extLst>
              <a:ext uri="{FF2B5EF4-FFF2-40B4-BE49-F238E27FC236}">
                <a16:creationId xmlns:a16="http://schemas.microsoft.com/office/drawing/2014/main" id="{2BA0EC33-3944-DA12-CED0-629DEE309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1804" y="3787671"/>
            <a:ext cx="1592542" cy="34036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F7479732-D75A-4CA9-C464-F2FA0971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053" y="5252810"/>
            <a:ext cx="97782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游码</a:t>
            </a:r>
          </a:p>
        </p:txBody>
      </p:sp>
      <p:sp>
        <p:nvSpPr>
          <p:cNvPr id="96" name="Text Box 7">
            <a:extLst>
              <a:ext uri="{FF2B5EF4-FFF2-40B4-BE49-F238E27FC236}">
                <a16:creationId xmlns:a16="http://schemas.microsoft.com/office/drawing/2014/main" id="{66FE8ED8-8088-00B6-1E04-EA664F25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437" y="5252810"/>
            <a:ext cx="93183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底座</a:t>
            </a:r>
          </a:p>
        </p:txBody>
      </p:sp>
      <p:sp>
        <p:nvSpPr>
          <p:cNvPr id="97" name="Rectangle 8">
            <a:extLst>
              <a:ext uri="{FF2B5EF4-FFF2-40B4-BE49-F238E27FC236}">
                <a16:creationId xmlns:a16="http://schemas.microsoft.com/office/drawing/2014/main" id="{CA951376-83B9-A562-8E68-FEA8079A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586" y="3817449"/>
            <a:ext cx="928687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镊子</a:t>
            </a:r>
          </a:p>
        </p:txBody>
      </p:sp>
      <p:sp>
        <p:nvSpPr>
          <p:cNvPr id="98" name="Line 9">
            <a:extLst>
              <a:ext uri="{FF2B5EF4-FFF2-40B4-BE49-F238E27FC236}">
                <a16:creationId xmlns:a16="http://schemas.microsoft.com/office/drawing/2014/main" id="{817F7F44-E1D2-0E3E-6A52-1B0B93309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0695" y="4339737"/>
            <a:ext cx="1086169" cy="906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D50656E5-029A-F55E-47B1-69A8379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106" y="5237750"/>
            <a:ext cx="936625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砝码</a:t>
            </a: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D6E9B656-4276-6E24-16E1-51B891AE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18" y="1514983"/>
            <a:ext cx="17541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分度标尺</a:t>
            </a:r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B306F5F3-9A08-58E3-02C6-FCEE7EFF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331" y="785517"/>
            <a:ext cx="2827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托盘天平的结构</a:t>
            </a:r>
          </a:p>
        </p:txBody>
      </p:sp>
      <p:sp>
        <p:nvSpPr>
          <p:cNvPr id="102" name="Line 14">
            <a:extLst>
              <a:ext uri="{FF2B5EF4-FFF2-40B4-BE49-F238E27FC236}">
                <a16:creationId xmlns:a16="http://schemas.microsoft.com/office/drawing/2014/main" id="{CADDC954-383B-86E2-81AA-7281217A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7635" y="2679195"/>
            <a:ext cx="2130235" cy="340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15">
            <a:extLst>
              <a:ext uri="{FF2B5EF4-FFF2-40B4-BE49-F238E27FC236}">
                <a16:creationId xmlns:a16="http://schemas.microsoft.com/office/drawing/2014/main" id="{056D76D2-3737-21DE-9D34-616225CDD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8181" y="2494308"/>
            <a:ext cx="4356656" cy="16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6">
            <a:extLst>
              <a:ext uri="{FF2B5EF4-FFF2-40B4-BE49-F238E27FC236}">
                <a16:creationId xmlns:a16="http://schemas.microsoft.com/office/drawing/2014/main" id="{179A337E-8EE2-11D2-FB8F-D11E5B89FA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45449" y="3186695"/>
            <a:ext cx="931831" cy="6669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7">
            <a:extLst>
              <a:ext uri="{FF2B5EF4-FFF2-40B4-BE49-F238E27FC236}">
                <a16:creationId xmlns:a16="http://schemas.microsoft.com/office/drawing/2014/main" id="{F980268D-632D-5707-35EF-A4627CE92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3553" y="3509464"/>
            <a:ext cx="550162" cy="17221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8">
            <a:extLst>
              <a:ext uri="{FF2B5EF4-FFF2-40B4-BE49-F238E27FC236}">
                <a16:creationId xmlns:a16="http://schemas.microsoft.com/office/drawing/2014/main" id="{7B4E2776-0865-B564-E1C2-CD54E1A0BE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53269" y="4109345"/>
            <a:ext cx="1316464" cy="115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9">
            <a:extLst>
              <a:ext uri="{FF2B5EF4-FFF2-40B4-BE49-F238E27FC236}">
                <a16:creationId xmlns:a16="http://schemas.microsoft.com/office/drawing/2014/main" id="{28FD42BC-D128-300A-9236-803779E1E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5550" y="1758180"/>
            <a:ext cx="1609957" cy="30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20">
            <a:extLst>
              <a:ext uri="{FF2B5EF4-FFF2-40B4-BE49-F238E27FC236}">
                <a16:creationId xmlns:a16="http://schemas.microsoft.com/office/drawing/2014/main" id="{ADC4A944-74AF-9DCC-D962-605383BA2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2376" y="1804862"/>
            <a:ext cx="1821100" cy="5270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23">
            <a:extLst>
              <a:ext uri="{FF2B5EF4-FFF2-40B4-BE49-F238E27FC236}">
                <a16:creationId xmlns:a16="http://schemas.microsoft.com/office/drawing/2014/main" id="{7B295EB7-8F36-E99D-D6FF-A237436EEE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29819" y="3448741"/>
            <a:ext cx="783291" cy="170762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Rectangle 24">
            <a:extLst>
              <a:ext uri="{FF2B5EF4-FFF2-40B4-BE49-F238E27FC236}">
                <a16:creationId xmlns:a16="http://schemas.microsoft.com/office/drawing/2014/main" id="{82324DA7-C032-BF1A-C85F-1C331583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202" y="5252810"/>
            <a:ext cx="1726913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称量标尺</a:t>
            </a:r>
          </a:p>
        </p:txBody>
      </p:sp>
      <p:sp>
        <p:nvSpPr>
          <p:cNvPr id="111" name="Rectangle 12">
            <a:extLst>
              <a:ext uri="{FF2B5EF4-FFF2-40B4-BE49-F238E27FC236}">
                <a16:creationId xmlns:a16="http://schemas.microsoft.com/office/drawing/2014/main" id="{39F7C275-E3CE-533B-EED6-35F1383F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958" y="1553912"/>
            <a:ext cx="98791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298B4046-08BF-D85F-476D-03DBA88F286B}"/>
              </a:ext>
            </a:extLst>
          </p:cNvPr>
          <p:cNvSpPr/>
          <p:nvPr/>
        </p:nvSpPr>
        <p:spPr>
          <a:xfrm>
            <a:off x="4316015" y="785517"/>
            <a:ext cx="3337254" cy="5842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34B724C-0BF2-7E66-58DE-947BD4636B66}"/>
              </a:ext>
            </a:extLst>
          </p:cNvPr>
          <p:cNvSpPr txBox="1">
            <a:spLocks noChangeArrowheads="1"/>
          </p:cNvSpPr>
          <p:nvPr/>
        </p:nvSpPr>
        <p:spPr>
          <a:xfrm>
            <a:off x="572575" y="841964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</p:spTree>
    <p:extLst>
      <p:ext uri="{BB962C8B-B14F-4D97-AF65-F5344CB8AC3E}">
        <p14:creationId xmlns:p14="http://schemas.microsoft.com/office/powerpoint/2010/main" val="4263846432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5" grpId="0"/>
      <p:bldP spid="96" grpId="0"/>
      <p:bldP spid="97" grpId="0"/>
      <p:bldP spid="99" grpId="0"/>
      <p:bldP spid="100" grpId="0"/>
      <p:bldP spid="110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32D4C104-3FEE-DE9D-062D-D8463C92C895}"/>
              </a:ext>
            </a:extLst>
          </p:cNvPr>
          <p:cNvSpPr/>
          <p:nvPr/>
        </p:nvSpPr>
        <p:spPr>
          <a:xfrm>
            <a:off x="16364271" y="6891494"/>
            <a:ext cx="10395400" cy="5513708"/>
          </a:xfrm>
          <a:custGeom>
            <a:gdLst>
              <a:gd name="connsiteX0" fmla="*/ 1685285 w 10395400"/>
              <a:gd name="connsiteY0" fmla="*/ 0 h 5513708"/>
              <a:gd name="connsiteX1" fmla="*/ 8710116 w 10395400"/>
              <a:gd name="connsiteY1" fmla="*/ 0 h 5513708"/>
              <a:gd name="connsiteX2" fmla="*/ 8873029 w 10395400"/>
              <a:gd name="connsiteY2" fmla="*/ 155323 h 5513708"/>
              <a:gd name="connsiteX3" fmla="*/ 10395400 w 10395400"/>
              <a:gd name="connsiteY3" fmla="*/ 3830652 h 5513708"/>
              <a:gd name="connsiteX4" fmla="*/ 10161722 w 10395400"/>
              <a:gd name="connsiteY4" fmla="*/ 5376289 h 5513708"/>
              <a:gd name="connsiteX5" fmla="*/ 10115224 w 10395400"/>
              <a:gd name="connsiteY5" fmla="*/ 5513708 h 5513708"/>
              <a:gd name="connsiteX6" fmla="*/ 280176 w 10395400"/>
              <a:gd name="connsiteY6" fmla="*/ 5513708 h 5513708"/>
              <a:gd name="connsiteX7" fmla="*/ 233679 w 10395400"/>
              <a:gd name="connsiteY7" fmla="*/ 5376289 h 5513708"/>
              <a:gd name="connsiteX8" fmla="*/ 0 w 10395400"/>
              <a:gd name="connsiteY8" fmla="*/ 3830652 h 5513708"/>
              <a:gd name="connsiteX9" fmla="*/ 1522371 w 10395400"/>
              <a:gd name="connsiteY9" fmla="*/ 155323 h 55137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5400" h="5513708">
                <a:moveTo>
                  <a:pt x="1685285" y="0"/>
                </a:moveTo>
                <a:lnTo>
                  <a:pt x="8710116" y="0"/>
                </a:lnTo>
                <a:lnTo>
                  <a:pt x="8873029" y="155323"/>
                </a:lnTo>
                <a:cubicBezTo>
                  <a:pt x="9813627" y="1095922"/>
                  <a:pt x="10395400" y="2395347"/>
                  <a:pt x="10395400" y="3830652"/>
                </a:cubicBezTo>
                <a:cubicBezTo>
                  <a:pt x="10395400" y="4368892"/>
                  <a:pt x="10313588" y="4888023"/>
                  <a:pt x="10161722" y="5376289"/>
                </a:cubicBezTo>
                <a:lnTo>
                  <a:pt x="10115224" y="5513708"/>
                </a:lnTo>
                <a:lnTo>
                  <a:pt x="280176" y="5513708"/>
                </a:lnTo>
                <a:lnTo>
                  <a:pt x="233679" y="5376289"/>
                </a:lnTo>
                <a:cubicBezTo>
                  <a:pt x="81812" y="4888023"/>
                  <a:pt x="0" y="4368892"/>
                  <a:pt x="0" y="3830652"/>
                </a:cubicBezTo>
                <a:cubicBezTo>
                  <a:pt x="0" y="2395347"/>
                  <a:pt x="581773" y="1095922"/>
                  <a:pt x="1522371" y="155323"/>
                </a:cubicBezTo>
                <a:close/>
              </a:path>
            </a:pathLst>
          </a:custGeom>
          <a:gradFill flip="none" rotWithShape="1">
            <a:gsLst>
              <a:gs pos="51000">
                <a:srgbClr val="92D050">
                  <a:alpha val="40000"/>
                </a:srgbClr>
              </a:gs>
              <a:gs pos="0">
                <a:schemeClr val="tx2">
                  <a:lumMod val="20000"/>
                  <a:lumOff val="80000"/>
                  <a:alpha val="38000"/>
                </a:schemeClr>
              </a:gs>
              <a:gs pos="100000">
                <a:schemeClr val="bg1"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E1674528-4098-2C9A-D4E4-CE08ADEC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7568" r="6810" b="23427"/>
          <a:stretch>
            <a:fillRect/>
          </a:stretch>
        </p:blipFill>
        <p:spPr bwMode="auto">
          <a:xfrm>
            <a:off x="-9051299" y="7887251"/>
            <a:ext cx="5160920" cy="352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3">
            <a:extLst>
              <a:ext uri="{FF2B5EF4-FFF2-40B4-BE49-F238E27FC236}">
                <a16:creationId xmlns:a16="http://schemas.microsoft.com/office/drawing/2014/main" id="{D0C281E8-E614-41A1-4C5E-5FB8203A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59214" y="8692371"/>
            <a:ext cx="9286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托盘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236A6D9A-1CF5-AF47-2FF6-438C1EE3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0096230"/>
            <a:ext cx="166768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defRPr sz="2800" b="1">
                <a:latin typeface="宋体" panose="02010600030101010101" pitchFamily="2" charset="-122"/>
              </a:defRPr>
            </a:lvl1pPr>
          </a:lstStyle>
          <a:p>
            <a:r>
              <a:rPr lang="zh-CN" altLang="en-US"/>
              <a:t>平衡螺母</a:t>
            </a:r>
          </a:p>
        </p:txBody>
      </p:sp>
      <p:sp>
        <p:nvSpPr>
          <p:cNvPr id="94" name="Line 5">
            <a:extLst>
              <a:ext uri="{FF2B5EF4-FFF2-40B4-BE49-F238E27FC236}">
                <a16:creationId xmlns:a16="http://schemas.microsoft.com/office/drawing/2014/main" id="{2BA0EC33-3944-DA12-CED0-629DEE309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838898" y="10078878"/>
            <a:ext cx="1592542" cy="34036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F7479732-D75A-4CA9-C464-F2FA0971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41649" y="11544017"/>
            <a:ext cx="97782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游码</a:t>
            </a:r>
          </a:p>
        </p:txBody>
      </p:sp>
      <p:sp>
        <p:nvSpPr>
          <p:cNvPr id="96" name="Text Box 7">
            <a:extLst>
              <a:ext uri="{FF2B5EF4-FFF2-40B4-BE49-F238E27FC236}">
                <a16:creationId xmlns:a16="http://schemas.microsoft.com/office/drawing/2014/main" id="{66FE8ED8-8088-00B6-1E04-EA664F25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1544017"/>
            <a:ext cx="93183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底座</a:t>
            </a:r>
          </a:p>
        </p:txBody>
      </p:sp>
      <p:sp>
        <p:nvSpPr>
          <p:cNvPr id="97" name="Rectangle 8">
            <a:extLst>
              <a:ext uri="{FF2B5EF4-FFF2-40B4-BE49-F238E27FC236}">
                <a16:creationId xmlns:a16="http://schemas.microsoft.com/office/drawing/2014/main" id="{CA951376-83B9-A562-8E68-FEA8079A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3116" y="10108656"/>
            <a:ext cx="928687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镊子</a:t>
            </a:r>
          </a:p>
        </p:txBody>
      </p:sp>
      <p:sp>
        <p:nvSpPr>
          <p:cNvPr id="98" name="Line 9">
            <a:extLst>
              <a:ext uri="{FF2B5EF4-FFF2-40B4-BE49-F238E27FC236}">
                <a16:creationId xmlns:a16="http://schemas.microsoft.com/office/drawing/2014/main" id="{817F7F44-E1D2-0E3E-6A52-1B0B93309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270007" y="10630944"/>
            <a:ext cx="1086169" cy="906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D50656E5-029A-F55E-47B1-69A8379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81596" y="11528957"/>
            <a:ext cx="936625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砝码</a:t>
            </a: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D6E9B656-4276-6E24-16E1-51B891AE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42084" y="7806190"/>
            <a:ext cx="17541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分度标尺</a:t>
            </a:r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B306F5F3-9A08-58E3-02C6-FCEE7EFF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28371" y="7076724"/>
            <a:ext cx="2827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托盘天平的结构</a:t>
            </a:r>
          </a:p>
        </p:txBody>
      </p:sp>
      <p:sp>
        <p:nvSpPr>
          <p:cNvPr id="102" name="Line 14">
            <a:extLst>
              <a:ext uri="{FF2B5EF4-FFF2-40B4-BE49-F238E27FC236}">
                <a16:creationId xmlns:a16="http://schemas.microsoft.com/office/drawing/2014/main" id="{CADDC954-383B-86E2-81AA-7281217A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-9473067" y="8970402"/>
            <a:ext cx="2130235" cy="340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15">
            <a:extLst>
              <a:ext uri="{FF2B5EF4-FFF2-40B4-BE49-F238E27FC236}">
                <a16:creationId xmlns:a16="http://schemas.microsoft.com/office/drawing/2014/main" id="{056D76D2-3737-21DE-9D34-616225CDD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382521" y="8785515"/>
            <a:ext cx="4356656" cy="16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6">
            <a:extLst>
              <a:ext uri="{FF2B5EF4-FFF2-40B4-BE49-F238E27FC236}">
                <a16:creationId xmlns:a16="http://schemas.microsoft.com/office/drawing/2014/main" id="{179A337E-8EE2-11D2-FB8F-D11E5B89FA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465253" y="9477902"/>
            <a:ext cx="931831" cy="6669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7">
            <a:extLst>
              <a:ext uri="{FF2B5EF4-FFF2-40B4-BE49-F238E27FC236}">
                <a16:creationId xmlns:a16="http://schemas.microsoft.com/office/drawing/2014/main" id="{F980268D-632D-5707-35EF-A4627CE92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7407149" y="9800671"/>
            <a:ext cx="550162" cy="17221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8">
            <a:extLst>
              <a:ext uri="{FF2B5EF4-FFF2-40B4-BE49-F238E27FC236}">
                <a16:creationId xmlns:a16="http://schemas.microsoft.com/office/drawing/2014/main" id="{7B4E2776-0865-B564-E1C2-CD54E1A0BE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857433" y="10400552"/>
            <a:ext cx="1316464" cy="115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9">
            <a:extLst>
              <a:ext uri="{FF2B5EF4-FFF2-40B4-BE49-F238E27FC236}">
                <a16:creationId xmlns:a16="http://schemas.microsoft.com/office/drawing/2014/main" id="{28FD42BC-D128-300A-9236-803779E1E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-7885152" y="8049387"/>
            <a:ext cx="1609957" cy="30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20">
            <a:extLst>
              <a:ext uri="{FF2B5EF4-FFF2-40B4-BE49-F238E27FC236}">
                <a16:creationId xmlns:a16="http://schemas.microsoft.com/office/drawing/2014/main" id="{ADC4A944-74AF-9DCC-D962-605383BA2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5998326" y="8096069"/>
            <a:ext cx="1821100" cy="5270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23">
            <a:extLst>
              <a:ext uri="{FF2B5EF4-FFF2-40B4-BE49-F238E27FC236}">
                <a16:creationId xmlns:a16="http://schemas.microsoft.com/office/drawing/2014/main" id="{7B295EB7-8F36-E99D-D6FF-A237436EEE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6080883" y="9739948"/>
            <a:ext cx="783291" cy="170762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Rectangle 24">
            <a:extLst>
              <a:ext uri="{FF2B5EF4-FFF2-40B4-BE49-F238E27FC236}">
                <a16:creationId xmlns:a16="http://schemas.microsoft.com/office/drawing/2014/main" id="{82324DA7-C032-BF1A-C85F-1C331583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60500" y="11544017"/>
            <a:ext cx="1726913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称量标尺</a:t>
            </a:r>
          </a:p>
        </p:txBody>
      </p:sp>
      <p:sp>
        <p:nvSpPr>
          <p:cNvPr id="111" name="Rectangle 12">
            <a:extLst>
              <a:ext uri="{FF2B5EF4-FFF2-40B4-BE49-F238E27FC236}">
                <a16:creationId xmlns:a16="http://schemas.microsoft.com/office/drawing/2014/main" id="{39F7C275-E3CE-533B-EED6-35F1383F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5744" y="7845119"/>
            <a:ext cx="98791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298B4046-08BF-D85F-476D-03DBA88F286B}"/>
              </a:ext>
            </a:extLst>
          </p:cNvPr>
          <p:cNvSpPr/>
          <p:nvPr/>
        </p:nvSpPr>
        <p:spPr>
          <a:xfrm>
            <a:off x="-8194687" y="7076724"/>
            <a:ext cx="3337254" cy="5842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34B724C-0BF2-7E66-58DE-947BD4636B66}"/>
              </a:ext>
            </a:extLst>
          </p:cNvPr>
          <p:cNvSpPr txBox="1">
            <a:spLocks noChangeArrowheads="1"/>
          </p:cNvSpPr>
          <p:nvPr/>
        </p:nvSpPr>
        <p:spPr>
          <a:xfrm>
            <a:off x="-11938127" y="7133171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  <p:sp>
        <p:nvSpPr>
          <p:cNvPr id="79" name="AutoShape 2">
            <a:extLst>
              <a:ext uri="{FF2B5EF4-FFF2-40B4-BE49-F238E27FC236}">
                <a16:creationId xmlns:a16="http://schemas.microsoft.com/office/drawing/2014/main" id="{73634178-6969-252D-C353-1054310E35B5}"/>
              </a:ext>
            </a:extLst>
          </p:cNvPr>
          <p:cNvSpPr txBox="1">
            <a:spLocks noChangeArrowheads="1"/>
          </p:cNvSpPr>
          <p:nvPr/>
        </p:nvSpPr>
        <p:spPr>
          <a:xfrm>
            <a:off x="2841534" y="862306"/>
            <a:ext cx="4053963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（请阅读天平使用说明书）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F391832D-6F06-53FE-9BD6-42E22ED3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99" y="837447"/>
            <a:ext cx="232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 学习使用天平</a:t>
            </a:r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74" y="5838363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D562FE-2D30-1B14-A599-E26DE74DB789}"/>
              </a:ext>
            </a:extLst>
          </p:cNvPr>
          <p:cNvSpPr/>
          <p:nvPr/>
        </p:nvSpPr>
        <p:spPr>
          <a:xfrm>
            <a:off x="145930" y="1221170"/>
            <a:ext cx="11525369" cy="15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368CF4-CFD9-C5B3-B22F-E3136E276895}"/>
              </a:ext>
            </a:extLst>
          </p:cNvPr>
          <p:cNvSpPr/>
          <p:nvPr/>
        </p:nvSpPr>
        <p:spPr>
          <a:xfrm>
            <a:off x="1342322" y="15427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09BD144-E4EF-8107-2C49-82B951BD223D}"/>
              </a:ext>
            </a:extLst>
          </p:cNvPr>
          <p:cNvSpPr/>
          <p:nvPr/>
        </p:nvSpPr>
        <p:spPr>
          <a:xfrm>
            <a:off x="4052965" y="1496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88D42935-39E7-294C-17A5-05BD19654C75}"/>
              </a:ext>
            </a:extLst>
          </p:cNvPr>
          <p:cNvSpPr/>
          <p:nvPr/>
        </p:nvSpPr>
        <p:spPr>
          <a:xfrm>
            <a:off x="6832941" y="14815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9332E94-BC05-1743-27E8-6746E7CD3997}"/>
              </a:ext>
            </a:extLst>
          </p:cNvPr>
          <p:cNvSpPr/>
          <p:nvPr/>
        </p:nvSpPr>
        <p:spPr>
          <a:xfrm>
            <a:off x="9619283" y="14642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59E252-3E1B-2B13-BB4B-8D9219EA976E}"/>
              </a:ext>
            </a:extLst>
          </p:cNvPr>
          <p:cNvSpPr/>
          <p:nvPr/>
        </p:nvSpPr>
        <p:spPr>
          <a:xfrm>
            <a:off x="549236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95BC3EF-4A27-CB74-6BFB-6276D32A9F3B}"/>
              </a:ext>
            </a:extLst>
          </p:cNvPr>
          <p:cNvSpPr/>
          <p:nvPr/>
        </p:nvSpPr>
        <p:spPr>
          <a:xfrm>
            <a:off x="331089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732FA3F-A168-5553-4E14-1C07DC26909F}"/>
              </a:ext>
            </a:extLst>
          </p:cNvPr>
          <p:cNvSpPr/>
          <p:nvPr/>
        </p:nvSpPr>
        <p:spPr>
          <a:xfrm>
            <a:off x="607255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55408B8-245F-CB88-6662-F2ACA917E105}"/>
              </a:ext>
            </a:extLst>
          </p:cNvPr>
          <p:cNvSpPr/>
          <p:nvPr/>
        </p:nvSpPr>
        <p:spPr>
          <a:xfrm>
            <a:off x="8834217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851533B-1889-F804-D1FD-0EA099163DC6}"/>
              </a:ext>
            </a:extLst>
          </p:cNvPr>
          <p:cNvSpPr txBox="1">
            <a:spLocks noChangeArrowheads="1"/>
          </p:cNvSpPr>
          <p:nvPr/>
        </p:nvSpPr>
        <p:spPr>
          <a:xfrm>
            <a:off x="693536" y="2398485"/>
            <a:ext cx="2272553" cy="243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使用天平时，应将天平放在水平工作台上。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C81E7BCD-37D4-342E-AA9E-6351786F9823}"/>
              </a:ext>
            </a:extLst>
          </p:cNvPr>
          <p:cNvSpPr txBox="1">
            <a:spLocks noChangeArrowheads="1"/>
          </p:cNvSpPr>
          <p:nvPr/>
        </p:nvSpPr>
        <p:spPr>
          <a:xfrm>
            <a:off x="3302456" y="2366413"/>
            <a:ext cx="2272554" cy="243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使用前，将游码移至称量标尺左端的“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刻度上；调节平衡螺母，使指针尖对准分度标尺中央的刻度线。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9C501C01-F133-CC64-E40E-F1F8CFC3DAE9}"/>
              </a:ext>
            </a:extLst>
          </p:cNvPr>
          <p:cNvSpPr txBox="1">
            <a:spLocks noChangeArrowheads="1"/>
          </p:cNvSpPr>
          <p:nvPr/>
        </p:nvSpPr>
        <p:spPr>
          <a:xfrm>
            <a:off x="6137236" y="2351657"/>
            <a:ext cx="2419169" cy="247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天平的右盘放置砝码，左盘放置需要称量的物品；添加砝码和移动游码，使指针对准分度标尺的中央刻度线，此时砝码质量与称量标尺上的示数值之和，即为所称量物品的质量。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192B9F99-75A8-A25F-BB99-5DA6277ACC90}"/>
              </a:ext>
            </a:extLst>
          </p:cNvPr>
          <p:cNvSpPr txBox="1">
            <a:spLocks noChangeArrowheads="1"/>
          </p:cNvSpPr>
          <p:nvPr/>
        </p:nvSpPr>
        <p:spPr>
          <a:xfrm>
            <a:off x="9123475" y="2273718"/>
            <a:ext cx="2171624" cy="231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从砝码盒中取砝码时，必须用镊子夹取，不能用手直接提取。</a:t>
            </a:r>
          </a:p>
        </p:txBody>
      </p:sp>
      <p:sp>
        <p:nvSpPr>
          <p:cNvPr id="118" name="Rectangle 3">
            <a:extLst>
              <a:ext uri="{FF2B5EF4-FFF2-40B4-BE49-F238E27FC236}">
                <a16:creationId xmlns:a16="http://schemas.microsoft.com/office/drawing/2014/main" id="{7A393497-ED8A-03E8-FF08-E685F77F98B7}"/>
              </a:ext>
            </a:extLst>
          </p:cNvPr>
          <p:cNvSpPr txBox="1">
            <a:spLocks noChangeArrowheads="1"/>
          </p:cNvSpPr>
          <p:nvPr/>
        </p:nvSpPr>
        <p:spPr>
          <a:xfrm>
            <a:off x="1590519" y="1697464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38202CC9-CB67-5F99-EE47-69A2A4F1C825}"/>
              </a:ext>
            </a:extLst>
          </p:cNvPr>
          <p:cNvSpPr txBox="1">
            <a:spLocks noChangeArrowheads="1"/>
          </p:cNvSpPr>
          <p:nvPr/>
        </p:nvSpPr>
        <p:spPr>
          <a:xfrm>
            <a:off x="4327678" y="1663142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EBEA8AAD-94A1-99AC-F613-8525B6835E26}"/>
              </a:ext>
            </a:extLst>
          </p:cNvPr>
          <p:cNvSpPr txBox="1">
            <a:spLocks noChangeArrowheads="1"/>
          </p:cNvSpPr>
          <p:nvPr/>
        </p:nvSpPr>
        <p:spPr>
          <a:xfrm>
            <a:off x="7120334" y="1652519"/>
            <a:ext cx="418005" cy="3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65FCF937-0D2F-2896-3A85-1F320531F4EB}"/>
              </a:ext>
            </a:extLst>
          </p:cNvPr>
          <p:cNvSpPr txBox="1">
            <a:spLocks noChangeArrowheads="1"/>
          </p:cNvSpPr>
          <p:nvPr/>
        </p:nvSpPr>
        <p:spPr>
          <a:xfrm>
            <a:off x="9909519" y="1668267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-8777589" y="-6491358"/>
            <a:ext cx="21778488" cy="16851379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11B3BA-0845-706A-AD68-73A74B0C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69" b="67623" l="43521" r="70049">
                        <a14:foregroundMark x1="49144" y1="66257" x2="66259" y2="66257"/>
                        <a14:foregroundMark x1="55990" y1="31148" x2="53912" y2="44672"/>
                        <a14:foregroundMark x1="49022" y1="67623" x2="65892" y2="67623"/>
                        <a14:foregroundMark x1="56601" y1="27869" x2="56968" y2="31967"/>
                        <a14:foregroundMark x1="57702" y1="28825" x2="57946" y2="32240"/>
                        <a14:foregroundMark x1="56968" y1="32240" x2="54279" y2="44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394667" y="-1126835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6489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32D4C104-3FEE-DE9D-062D-D8463C92C895}"/>
              </a:ext>
            </a:extLst>
          </p:cNvPr>
          <p:cNvSpPr/>
          <p:nvPr/>
        </p:nvSpPr>
        <p:spPr>
          <a:xfrm>
            <a:off x="16364271" y="6891494"/>
            <a:ext cx="10395400" cy="5513708"/>
          </a:xfrm>
          <a:custGeom>
            <a:gdLst>
              <a:gd name="connsiteX0" fmla="*/ 1685285 w 10395400"/>
              <a:gd name="connsiteY0" fmla="*/ 0 h 5513708"/>
              <a:gd name="connsiteX1" fmla="*/ 8710116 w 10395400"/>
              <a:gd name="connsiteY1" fmla="*/ 0 h 5513708"/>
              <a:gd name="connsiteX2" fmla="*/ 8873029 w 10395400"/>
              <a:gd name="connsiteY2" fmla="*/ 155323 h 5513708"/>
              <a:gd name="connsiteX3" fmla="*/ 10395400 w 10395400"/>
              <a:gd name="connsiteY3" fmla="*/ 3830652 h 5513708"/>
              <a:gd name="connsiteX4" fmla="*/ 10161722 w 10395400"/>
              <a:gd name="connsiteY4" fmla="*/ 5376289 h 5513708"/>
              <a:gd name="connsiteX5" fmla="*/ 10115224 w 10395400"/>
              <a:gd name="connsiteY5" fmla="*/ 5513708 h 5513708"/>
              <a:gd name="connsiteX6" fmla="*/ 280176 w 10395400"/>
              <a:gd name="connsiteY6" fmla="*/ 5513708 h 5513708"/>
              <a:gd name="connsiteX7" fmla="*/ 233679 w 10395400"/>
              <a:gd name="connsiteY7" fmla="*/ 5376289 h 5513708"/>
              <a:gd name="connsiteX8" fmla="*/ 0 w 10395400"/>
              <a:gd name="connsiteY8" fmla="*/ 3830652 h 5513708"/>
              <a:gd name="connsiteX9" fmla="*/ 1522371 w 10395400"/>
              <a:gd name="connsiteY9" fmla="*/ 155323 h 55137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5400" h="5513708">
                <a:moveTo>
                  <a:pt x="1685285" y="0"/>
                </a:moveTo>
                <a:lnTo>
                  <a:pt x="8710116" y="0"/>
                </a:lnTo>
                <a:lnTo>
                  <a:pt x="8873029" y="155323"/>
                </a:lnTo>
                <a:cubicBezTo>
                  <a:pt x="9813627" y="1095922"/>
                  <a:pt x="10395400" y="2395347"/>
                  <a:pt x="10395400" y="3830652"/>
                </a:cubicBezTo>
                <a:cubicBezTo>
                  <a:pt x="10395400" y="4368892"/>
                  <a:pt x="10313588" y="4888023"/>
                  <a:pt x="10161722" y="5376289"/>
                </a:cubicBezTo>
                <a:lnTo>
                  <a:pt x="10115224" y="5513708"/>
                </a:lnTo>
                <a:lnTo>
                  <a:pt x="280176" y="5513708"/>
                </a:lnTo>
                <a:lnTo>
                  <a:pt x="233679" y="5376289"/>
                </a:lnTo>
                <a:cubicBezTo>
                  <a:pt x="81812" y="4888023"/>
                  <a:pt x="0" y="4368892"/>
                  <a:pt x="0" y="3830652"/>
                </a:cubicBezTo>
                <a:cubicBezTo>
                  <a:pt x="0" y="2395347"/>
                  <a:pt x="581773" y="1095922"/>
                  <a:pt x="1522371" y="155323"/>
                </a:cubicBezTo>
                <a:close/>
              </a:path>
            </a:pathLst>
          </a:custGeom>
          <a:gradFill flip="none" rotWithShape="1">
            <a:gsLst>
              <a:gs pos="51000">
                <a:srgbClr val="92D050">
                  <a:alpha val="40000"/>
                </a:srgbClr>
              </a:gs>
              <a:gs pos="0">
                <a:schemeClr val="tx2">
                  <a:lumMod val="20000"/>
                  <a:lumOff val="80000"/>
                  <a:alpha val="38000"/>
                </a:schemeClr>
              </a:gs>
              <a:gs pos="100000">
                <a:schemeClr val="bg1"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E1674528-4098-2C9A-D4E4-CE08ADEC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7568" r="6810" b="23427"/>
          <a:stretch>
            <a:fillRect/>
          </a:stretch>
        </p:blipFill>
        <p:spPr bwMode="auto">
          <a:xfrm>
            <a:off x="-9051299" y="7887251"/>
            <a:ext cx="5160920" cy="352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3">
            <a:extLst>
              <a:ext uri="{FF2B5EF4-FFF2-40B4-BE49-F238E27FC236}">
                <a16:creationId xmlns:a16="http://schemas.microsoft.com/office/drawing/2014/main" id="{D0C281E8-E614-41A1-4C5E-5FB8203A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59214" y="8692371"/>
            <a:ext cx="9286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托盘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236A6D9A-1CF5-AF47-2FF6-438C1EE3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0096230"/>
            <a:ext cx="166768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defRPr sz="2800" b="1">
                <a:latin typeface="宋体" panose="02010600030101010101" pitchFamily="2" charset="-122"/>
              </a:defRPr>
            </a:lvl1pPr>
          </a:lstStyle>
          <a:p>
            <a:r>
              <a:rPr lang="zh-CN" altLang="en-US"/>
              <a:t>平衡螺母</a:t>
            </a:r>
          </a:p>
        </p:txBody>
      </p:sp>
      <p:sp>
        <p:nvSpPr>
          <p:cNvPr id="94" name="Line 5">
            <a:extLst>
              <a:ext uri="{FF2B5EF4-FFF2-40B4-BE49-F238E27FC236}">
                <a16:creationId xmlns:a16="http://schemas.microsoft.com/office/drawing/2014/main" id="{2BA0EC33-3944-DA12-CED0-629DEE309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838898" y="10078878"/>
            <a:ext cx="1592542" cy="34036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F7479732-D75A-4CA9-C464-F2FA0971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41649" y="11544017"/>
            <a:ext cx="97782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游码</a:t>
            </a:r>
          </a:p>
        </p:txBody>
      </p:sp>
      <p:sp>
        <p:nvSpPr>
          <p:cNvPr id="96" name="Text Box 7">
            <a:extLst>
              <a:ext uri="{FF2B5EF4-FFF2-40B4-BE49-F238E27FC236}">
                <a16:creationId xmlns:a16="http://schemas.microsoft.com/office/drawing/2014/main" id="{66FE8ED8-8088-00B6-1E04-EA664F25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1544017"/>
            <a:ext cx="93183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底座</a:t>
            </a:r>
          </a:p>
        </p:txBody>
      </p:sp>
      <p:sp>
        <p:nvSpPr>
          <p:cNvPr id="97" name="Rectangle 8">
            <a:extLst>
              <a:ext uri="{FF2B5EF4-FFF2-40B4-BE49-F238E27FC236}">
                <a16:creationId xmlns:a16="http://schemas.microsoft.com/office/drawing/2014/main" id="{CA951376-83B9-A562-8E68-FEA8079A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3116" y="10108656"/>
            <a:ext cx="928687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镊子</a:t>
            </a:r>
          </a:p>
        </p:txBody>
      </p:sp>
      <p:sp>
        <p:nvSpPr>
          <p:cNvPr id="98" name="Line 9">
            <a:extLst>
              <a:ext uri="{FF2B5EF4-FFF2-40B4-BE49-F238E27FC236}">
                <a16:creationId xmlns:a16="http://schemas.microsoft.com/office/drawing/2014/main" id="{817F7F44-E1D2-0E3E-6A52-1B0B93309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270007" y="10630944"/>
            <a:ext cx="1086169" cy="906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D50656E5-029A-F55E-47B1-69A8379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81596" y="11528957"/>
            <a:ext cx="936625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砝码</a:t>
            </a: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D6E9B656-4276-6E24-16E1-51B891AE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42084" y="7806190"/>
            <a:ext cx="17541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分度标尺</a:t>
            </a:r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B306F5F3-9A08-58E3-02C6-FCEE7EFF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28371" y="7076724"/>
            <a:ext cx="2827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托盘天平的结构</a:t>
            </a:r>
          </a:p>
        </p:txBody>
      </p:sp>
      <p:sp>
        <p:nvSpPr>
          <p:cNvPr id="102" name="Line 14">
            <a:extLst>
              <a:ext uri="{FF2B5EF4-FFF2-40B4-BE49-F238E27FC236}">
                <a16:creationId xmlns:a16="http://schemas.microsoft.com/office/drawing/2014/main" id="{CADDC954-383B-86E2-81AA-7281217A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-9473067" y="8970402"/>
            <a:ext cx="2130235" cy="340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15">
            <a:extLst>
              <a:ext uri="{FF2B5EF4-FFF2-40B4-BE49-F238E27FC236}">
                <a16:creationId xmlns:a16="http://schemas.microsoft.com/office/drawing/2014/main" id="{056D76D2-3737-21DE-9D34-616225CDD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382521" y="8785515"/>
            <a:ext cx="4356656" cy="16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6">
            <a:extLst>
              <a:ext uri="{FF2B5EF4-FFF2-40B4-BE49-F238E27FC236}">
                <a16:creationId xmlns:a16="http://schemas.microsoft.com/office/drawing/2014/main" id="{179A337E-8EE2-11D2-FB8F-D11E5B89FA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465253" y="9477902"/>
            <a:ext cx="931831" cy="6669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7">
            <a:extLst>
              <a:ext uri="{FF2B5EF4-FFF2-40B4-BE49-F238E27FC236}">
                <a16:creationId xmlns:a16="http://schemas.microsoft.com/office/drawing/2014/main" id="{F980268D-632D-5707-35EF-A4627CE92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7407149" y="9800671"/>
            <a:ext cx="550162" cy="17221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8">
            <a:extLst>
              <a:ext uri="{FF2B5EF4-FFF2-40B4-BE49-F238E27FC236}">
                <a16:creationId xmlns:a16="http://schemas.microsoft.com/office/drawing/2014/main" id="{7B4E2776-0865-B564-E1C2-CD54E1A0BE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857433" y="10400552"/>
            <a:ext cx="1316464" cy="115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9">
            <a:extLst>
              <a:ext uri="{FF2B5EF4-FFF2-40B4-BE49-F238E27FC236}">
                <a16:creationId xmlns:a16="http://schemas.microsoft.com/office/drawing/2014/main" id="{28FD42BC-D128-300A-9236-803779E1E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-7885152" y="8049387"/>
            <a:ext cx="1609957" cy="30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20">
            <a:extLst>
              <a:ext uri="{FF2B5EF4-FFF2-40B4-BE49-F238E27FC236}">
                <a16:creationId xmlns:a16="http://schemas.microsoft.com/office/drawing/2014/main" id="{ADC4A944-74AF-9DCC-D962-605383BA2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5998326" y="8096069"/>
            <a:ext cx="1821100" cy="5270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23">
            <a:extLst>
              <a:ext uri="{FF2B5EF4-FFF2-40B4-BE49-F238E27FC236}">
                <a16:creationId xmlns:a16="http://schemas.microsoft.com/office/drawing/2014/main" id="{7B295EB7-8F36-E99D-D6FF-A237436EEE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6080883" y="9739948"/>
            <a:ext cx="783291" cy="170762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Rectangle 24">
            <a:extLst>
              <a:ext uri="{FF2B5EF4-FFF2-40B4-BE49-F238E27FC236}">
                <a16:creationId xmlns:a16="http://schemas.microsoft.com/office/drawing/2014/main" id="{82324DA7-C032-BF1A-C85F-1C331583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60500" y="11544017"/>
            <a:ext cx="1726913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称量标尺</a:t>
            </a:r>
          </a:p>
        </p:txBody>
      </p:sp>
      <p:sp>
        <p:nvSpPr>
          <p:cNvPr id="111" name="Rectangle 12">
            <a:extLst>
              <a:ext uri="{FF2B5EF4-FFF2-40B4-BE49-F238E27FC236}">
                <a16:creationId xmlns:a16="http://schemas.microsoft.com/office/drawing/2014/main" id="{39F7C275-E3CE-533B-EED6-35F1383F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5744" y="7845119"/>
            <a:ext cx="98791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298B4046-08BF-D85F-476D-03DBA88F286B}"/>
              </a:ext>
            </a:extLst>
          </p:cNvPr>
          <p:cNvSpPr/>
          <p:nvPr/>
        </p:nvSpPr>
        <p:spPr>
          <a:xfrm>
            <a:off x="-8194687" y="7076724"/>
            <a:ext cx="3337254" cy="5842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34B724C-0BF2-7E66-58DE-947BD4636B66}"/>
              </a:ext>
            </a:extLst>
          </p:cNvPr>
          <p:cNvSpPr txBox="1">
            <a:spLocks noChangeArrowheads="1"/>
          </p:cNvSpPr>
          <p:nvPr/>
        </p:nvSpPr>
        <p:spPr>
          <a:xfrm>
            <a:off x="-11938127" y="7133171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  <p:sp>
        <p:nvSpPr>
          <p:cNvPr id="79" name="AutoShape 2">
            <a:extLst>
              <a:ext uri="{FF2B5EF4-FFF2-40B4-BE49-F238E27FC236}">
                <a16:creationId xmlns:a16="http://schemas.microsoft.com/office/drawing/2014/main" id="{73634178-6969-252D-C353-1054310E35B5}"/>
              </a:ext>
            </a:extLst>
          </p:cNvPr>
          <p:cNvSpPr txBox="1">
            <a:spLocks noChangeArrowheads="1"/>
          </p:cNvSpPr>
          <p:nvPr/>
        </p:nvSpPr>
        <p:spPr>
          <a:xfrm>
            <a:off x="2841534" y="862306"/>
            <a:ext cx="4053963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（请阅读天平使用说明书）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F391832D-6F06-53FE-9BD6-42E22ED3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99" y="837447"/>
            <a:ext cx="232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 学习使用天平</a:t>
            </a:r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74" y="5838363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D562FE-2D30-1B14-A599-E26DE74DB789}"/>
              </a:ext>
            </a:extLst>
          </p:cNvPr>
          <p:cNvSpPr/>
          <p:nvPr/>
        </p:nvSpPr>
        <p:spPr>
          <a:xfrm>
            <a:off x="145930" y="1221170"/>
            <a:ext cx="11525369" cy="15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368CF4-CFD9-C5B3-B22F-E3136E276895}"/>
              </a:ext>
            </a:extLst>
          </p:cNvPr>
          <p:cNvSpPr/>
          <p:nvPr/>
        </p:nvSpPr>
        <p:spPr>
          <a:xfrm>
            <a:off x="1342322" y="15427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09BD144-E4EF-8107-2C49-82B951BD223D}"/>
              </a:ext>
            </a:extLst>
          </p:cNvPr>
          <p:cNvSpPr/>
          <p:nvPr/>
        </p:nvSpPr>
        <p:spPr>
          <a:xfrm>
            <a:off x="4052965" y="1496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88D42935-39E7-294C-17A5-05BD19654C75}"/>
              </a:ext>
            </a:extLst>
          </p:cNvPr>
          <p:cNvSpPr/>
          <p:nvPr/>
        </p:nvSpPr>
        <p:spPr>
          <a:xfrm>
            <a:off x="6832941" y="14815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9332E94-BC05-1743-27E8-6746E7CD3997}"/>
              </a:ext>
            </a:extLst>
          </p:cNvPr>
          <p:cNvSpPr/>
          <p:nvPr/>
        </p:nvSpPr>
        <p:spPr>
          <a:xfrm>
            <a:off x="9619283" y="14642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59E252-3E1B-2B13-BB4B-8D9219EA976E}"/>
              </a:ext>
            </a:extLst>
          </p:cNvPr>
          <p:cNvSpPr/>
          <p:nvPr/>
        </p:nvSpPr>
        <p:spPr>
          <a:xfrm>
            <a:off x="549236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95BC3EF-4A27-CB74-6BFB-6276D32A9F3B}"/>
              </a:ext>
            </a:extLst>
          </p:cNvPr>
          <p:cNvSpPr/>
          <p:nvPr/>
        </p:nvSpPr>
        <p:spPr>
          <a:xfrm>
            <a:off x="331089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732FA3F-A168-5553-4E14-1C07DC26909F}"/>
              </a:ext>
            </a:extLst>
          </p:cNvPr>
          <p:cNvSpPr/>
          <p:nvPr/>
        </p:nvSpPr>
        <p:spPr>
          <a:xfrm>
            <a:off x="607255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55408B8-245F-CB88-6662-F2ACA917E105}"/>
              </a:ext>
            </a:extLst>
          </p:cNvPr>
          <p:cNvSpPr/>
          <p:nvPr/>
        </p:nvSpPr>
        <p:spPr>
          <a:xfrm>
            <a:off x="8834217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851533B-1889-F804-D1FD-0EA099163DC6}"/>
              </a:ext>
            </a:extLst>
          </p:cNvPr>
          <p:cNvSpPr txBox="1">
            <a:spLocks noChangeArrowheads="1"/>
          </p:cNvSpPr>
          <p:nvPr/>
        </p:nvSpPr>
        <p:spPr>
          <a:xfrm>
            <a:off x="693536" y="2398485"/>
            <a:ext cx="2272553" cy="243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使用天平时，应将天平放在水平工作台上。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C81E7BCD-37D4-342E-AA9E-6351786F9823}"/>
              </a:ext>
            </a:extLst>
          </p:cNvPr>
          <p:cNvSpPr txBox="1">
            <a:spLocks noChangeArrowheads="1"/>
          </p:cNvSpPr>
          <p:nvPr/>
        </p:nvSpPr>
        <p:spPr>
          <a:xfrm>
            <a:off x="3302456" y="2366413"/>
            <a:ext cx="2272554" cy="243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使用前，将游码移至称量标尺左端的“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刻度上；调节平衡螺母，使指针尖对准分度标尺中央的刻度线。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9C501C01-F133-CC64-E40E-F1F8CFC3DAE9}"/>
              </a:ext>
            </a:extLst>
          </p:cNvPr>
          <p:cNvSpPr txBox="1">
            <a:spLocks noChangeArrowheads="1"/>
          </p:cNvSpPr>
          <p:nvPr/>
        </p:nvSpPr>
        <p:spPr>
          <a:xfrm>
            <a:off x="6137236" y="2351657"/>
            <a:ext cx="2419169" cy="247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天平的右盘放置砝码，左盘放置需要称量的物品；添加砝码和移动游码，使指针对准分度标尺的中央刻度线，此时砝码质量与称量标尺上的示数值之和，即为所称量物品的质量。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192B9F99-75A8-A25F-BB99-5DA6277ACC90}"/>
              </a:ext>
            </a:extLst>
          </p:cNvPr>
          <p:cNvSpPr txBox="1">
            <a:spLocks noChangeArrowheads="1"/>
          </p:cNvSpPr>
          <p:nvPr/>
        </p:nvSpPr>
        <p:spPr>
          <a:xfrm>
            <a:off x="9123475" y="2273718"/>
            <a:ext cx="2171624" cy="231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从砝码盒中取砝码时，必须用镊子夹取，不能用手直接提取。</a:t>
            </a:r>
          </a:p>
        </p:txBody>
      </p:sp>
      <p:sp>
        <p:nvSpPr>
          <p:cNvPr id="118" name="Rectangle 3">
            <a:extLst>
              <a:ext uri="{FF2B5EF4-FFF2-40B4-BE49-F238E27FC236}">
                <a16:creationId xmlns:a16="http://schemas.microsoft.com/office/drawing/2014/main" id="{7A393497-ED8A-03E8-FF08-E685F77F98B7}"/>
              </a:ext>
            </a:extLst>
          </p:cNvPr>
          <p:cNvSpPr txBox="1">
            <a:spLocks noChangeArrowheads="1"/>
          </p:cNvSpPr>
          <p:nvPr/>
        </p:nvSpPr>
        <p:spPr>
          <a:xfrm>
            <a:off x="1590519" y="1697464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38202CC9-CB67-5F99-EE47-69A2A4F1C825}"/>
              </a:ext>
            </a:extLst>
          </p:cNvPr>
          <p:cNvSpPr txBox="1">
            <a:spLocks noChangeArrowheads="1"/>
          </p:cNvSpPr>
          <p:nvPr/>
        </p:nvSpPr>
        <p:spPr>
          <a:xfrm>
            <a:off x="4327678" y="1663142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EBEA8AAD-94A1-99AC-F613-8525B6835E26}"/>
              </a:ext>
            </a:extLst>
          </p:cNvPr>
          <p:cNvSpPr txBox="1">
            <a:spLocks noChangeArrowheads="1"/>
          </p:cNvSpPr>
          <p:nvPr/>
        </p:nvSpPr>
        <p:spPr>
          <a:xfrm>
            <a:off x="7120334" y="1652519"/>
            <a:ext cx="418005" cy="3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65FCF937-0D2F-2896-3A85-1F320531F4EB}"/>
              </a:ext>
            </a:extLst>
          </p:cNvPr>
          <p:cNvSpPr txBox="1">
            <a:spLocks noChangeArrowheads="1"/>
          </p:cNvSpPr>
          <p:nvPr/>
        </p:nvSpPr>
        <p:spPr>
          <a:xfrm>
            <a:off x="9909519" y="1668267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-6470839" y="-7414275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7CEEF535-858C-EDAD-4C90-C31FDA89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3060892" y="-1129192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8155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32D4C104-3FEE-DE9D-062D-D8463C92C895}"/>
              </a:ext>
            </a:extLst>
          </p:cNvPr>
          <p:cNvSpPr/>
          <p:nvPr/>
        </p:nvSpPr>
        <p:spPr>
          <a:xfrm>
            <a:off x="16364271" y="6891494"/>
            <a:ext cx="10395400" cy="5513708"/>
          </a:xfrm>
          <a:custGeom>
            <a:gdLst>
              <a:gd name="connsiteX0" fmla="*/ 1685285 w 10395400"/>
              <a:gd name="connsiteY0" fmla="*/ 0 h 5513708"/>
              <a:gd name="connsiteX1" fmla="*/ 8710116 w 10395400"/>
              <a:gd name="connsiteY1" fmla="*/ 0 h 5513708"/>
              <a:gd name="connsiteX2" fmla="*/ 8873029 w 10395400"/>
              <a:gd name="connsiteY2" fmla="*/ 155323 h 5513708"/>
              <a:gd name="connsiteX3" fmla="*/ 10395400 w 10395400"/>
              <a:gd name="connsiteY3" fmla="*/ 3830652 h 5513708"/>
              <a:gd name="connsiteX4" fmla="*/ 10161722 w 10395400"/>
              <a:gd name="connsiteY4" fmla="*/ 5376289 h 5513708"/>
              <a:gd name="connsiteX5" fmla="*/ 10115224 w 10395400"/>
              <a:gd name="connsiteY5" fmla="*/ 5513708 h 5513708"/>
              <a:gd name="connsiteX6" fmla="*/ 280176 w 10395400"/>
              <a:gd name="connsiteY6" fmla="*/ 5513708 h 5513708"/>
              <a:gd name="connsiteX7" fmla="*/ 233679 w 10395400"/>
              <a:gd name="connsiteY7" fmla="*/ 5376289 h 5513708"/>
              <a:gd name="connsiteX8" fmla="*/ 0 w 10395400"/>
              <a:gd name="connsiteY8" fmla="*/ 3830652 h 5513708"/>
              <a:gd name="connsiteX9" fmla="*/ 1522371 w 10395400"/>
              <a:gd name="connsiteY9" fmla="*/ 155323 h 55137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5400" h="5513708">
                <a:moveTo>
                  <a:pt x="1685285" y="0"/>
                </a:moveTo>
                <a:lnTo>
                  <a:pt x="8710116" y="0"/>
                </a:lnTo>
                <a:lnTo>
                  <a:pt x="8873029" y="155323"/>
                </a:lnTo>
                <a:cubicBezTo>
                  <a:pt x="9813627" y="1095922"/>
                  <a:pt x="10395400" y="2395347"/>
                  <a:pt x="10395400" y="3830652"/>
                </a:cubicBezTo>
                <a:cubicBezTo>
                  <a:pt x="10395400" y="4368892"/>
                  <a:pt x="10313588" y="4888023"/>
                  <a:pt x="10161722" y="5376289"/>
                </a:cubicBezTo>
                <a:lnTo>
                  <a:pt x="10115224" y="5513708"/>
                </a:lnTo>
                <a:lnTo>
                  <a:pt x="280176" y="5513708"/>
                </a:lnTo>
                <a:lnTo>
                  <a:pt x="233679" y="5376289"/>
                </a:lnTo>
                <a:cubicBezTo>
                  <a:pt x="81812" y="4888023"/>
                  <a:pt x="0" y="4368892"/>
                  <a:pt x="0" y="3830652"/>
                </a:cubicBezTo>
                <a:cubicBezTo>
                  <a:pt x="0" y="2395347"/>
                  <a:pt x="581773" y="1095922"/>
                  <a:pt x="1522371" y="155323"/>
                </a:cubicBezTo>
                <a:close/>
              </a:path>
            </a:pathLst>
          </a:custGeom>
          <a:gradFill flip="none" rotWithShape="1">
            <a:gsLst>
              <a:gs pos="51000">
                <a:srgbClr val="92D050">
                  <a:alpha val="40000"/>
                </a:srgbClr>
              </a:gs>
              <a:gs pos="0">
                <a:schemeClr val="tx2">
                  <a:lumMod val="20000"/>
                  <a:lumOff val="80000"/>
                  <a:alpha val="38000"/>
                </a:schemeClr>
              </a:gs>
              <a:gs pos="100000">
                <a:schemeClr val="bg1"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E1674528-4098-2C9A-D4E4-CE08ADEC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7568" r="6810" b="23427"/>
          <a:stretch>
            <a:fillRect/>
          </a:stretch>
        </p:blipFill>
        <p:spPr bwMode="auto">
          <a:xfrm>
            <a:off x="-9051299" y="7887251"/>
            <a:ext cx="5160920" cy="352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3">
            <a:extLst>
              <a:ext uri="{FF2B5EF4-FFF2-40B4-BE49-F238E27FC236}">
                <a16:creationId xmlns:a16="http://schemas.microsoft.com/office/drawing/2014/main" id="{D0C281E8-E614-41A1-4C5E-5FB8203A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59214" y="8692371"/>
            <a:ext cx="9286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托盘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236A6D9A-1CF5-AF47-2FF6-438C1EE3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0096230"/>
            <a:ext cx="166768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defRPr sz="2800" b="1">
                <a:latin typeface="宋体" panose="02010600030101010101" pitchFamily="2" charset="-122"/>
              </a:defRPr>
            </a:lvl1pPr>
          </a:lstStyle>
          <a:p>
            <a:r>
              <a:rPr lang="zh-CN" altLang="en-US"/>
              <a:t>平衡螺母</a:t>
            </a:r>
          </a:p>
        </p:txBody>
      </p:sp>
      <p:sp>
        <p:nvSpPr>
          <p:cNvPr id="94" name="Line 5">
            <a:extLst>
              <a:ext uri="{FF2B5EF4-FFF2-40B4-BE49-F238E27FC236}">
                <a16:creationId xmlns:a16="http://schemas.microsoft.com/office/drawing/2014/main" id="{2BA0EC33-3944-DA12-CED0-629DEE309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838898" y="10078878"/>
            <a:ext cx="1592542" cy="34036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F7479732-D75A-4CA9-C464-F2FA0971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41649" y="11544017"/>
            <a:ext cx="97782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游码</a:t>
            </a:r>
          </a:p>
        </p:txBody>
      </p:sp>
      <p:sp>
        <p:nvSpPr>
          <p:cNvPr id="96" name="Text Box 7">
            <a:extLst>
              <a:ext uri="{FF2B5EF4-FFF2-40B4-BE49-F238E27FC236}">
                <a16:creationId xmlns:a16="http://schemas.microsoft.com/office/drawing/2014/main" id="{66FE8ED8-8088-00B6-1E04-EA664F25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1544017"/>
            <a:ext cx="93183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底座</a:t>
            </a:r>
          </a:p>
        </p:txBody>
      </p:sp>
      <p:sp>
        <p:nvSpPr>
          <p:cNvPr id="97" name="Rectangle 8">
            <a:extLst>
              <a:ext uri="{FF2B5EF4-FFF2-40B4-BE49-F238E27FC236}">
                <a16:creationId xmlns:a16="http://schemas.microsoft.com/office/drawing/2014/main" id="{CA951376-83B9-A562-8E68-FEA8079A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3116" y="10108656"/>
            <a:ext cx="928687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镊子</a:t>
            </a:r>
          </a:p>
        </p:txBody>
      </p:sp>
      <p:sp>
        <p:nvSpPr>
          <p:cNvPr id="98" name="Line 9">
            <a:extLst>
              <a:ext uri="{FF2B5EF4-FFF2-40B4-BE49-F238E27FC236}">
                <a16:creationId xmlns:a16="http://schemas.microsoft.com/office/drawing/2014/main" id="{817F7F44-E1D2-0E3E-6A52-1B0B93309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270007" y="10630944"/>
            <a:ext cx="1086169" cy="906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D50656E5-029A-F55E-47B1-69A8379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81596" y="11528957"/>
            <a:ext cx="936625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砝码</a:t>
            </a: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D6E9B656-4276-6E24-16E1-51B891AE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42084" y="7806190"/>
            <a:ext cx="17541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分度标尺</a:t>
            </a:r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B306F5F3-9A08-58E3-02C6-FCEE7EFF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28371" y="7076724"/>
            <a:ext cx="2827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托盘天平的结构</a:t>
            </a:r>
          </a:p>
        </p:txBody>
      </p:sp>
      <p:sp>
        <p:nvSpPr>
          <p:cNvPr id="102" name="Line 14">
            <a:extLst>
              <a:ext uri="{FF2B5EF4-FFF2-40B4-BE49-F238E27FC236}">
                <a16:creationId xmlns:a16="http://schemas.microsoft.com/office/drawing/2014/main" id="{CADDC954-383B-86E2-81AA-7281217A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-9473067" y="8970402"/>
            <a:ext cx="2130235" cy="340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15">
            <a:extLst>
              <a:ext uri="{FF2B5EF4-FFF2-40B4-BE49-F238E27FC236}">
                <a16:creationId xmlns:a16="http://schemas.microsoft.com/office/drawing/2014/main" id="{056D76D2-3737-21DE-9D34-616225CDD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382521" y="8785515"/>
            <a:ext cx="4356656" cy="16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6">
            <a:extLst>
              <a:ext uri="{FF2B5EF4-FFF2-40B4-BE49-F238E27FC236}">
                <a16:creationId xmlns:a16="http://schemas.microsoft.com/office/drawing/2014/main" id="{179A337E-8EE2-11D2-FB8F-D11E5B89FA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465253" y="9477902"/>
            <a:ext cx="931831" cy="6669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7">
            <a:extLst>
              <a:ext uri="{FF2B5EF4-FFF2-40B4-BE49-F238E27FC236}">
                <a16:creationId xmlns:a16="http://schemas.microsoft.com/office/drawing/2014/main" id="{F980268D-632D-5707-35EF-A4627CE92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7407149" y="9800671"/>
            <a:ext cx="550162" cy="17221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8">
            <a:extLst>
              <a:ext uri="{FF2B5EF4-FFF2-40B4-BE49-F238E27FC236}">
                <a16:creationId xmlns:a16="http://schemas.microsoft.com/office/drawing/2014/main" id="{7B4E2776-0865-B564-E1C2-CD54E1A0BE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857433" y="10400552"/>
            <a:ext cx="1316464" cy="115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9">
            <a:extLst>
              <a:ext uri="{FF2B5EF4-FFF2-40B4-BE49-F238E27FC236}">
                <a16:creationId xmlns:a16="http://schemas.microsoft.com/office/drawing/2014/main" id="{28FD42BC-D128-300A-9236-803779E1E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-7885152" y="8049387"/>
            <a:ext cx="1609957" cy="30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20">
            <a:extLst>
              <a:ext uri="{FF2B5EF4-FFF2-40B4-BE49-F238E27FC236}">
                <a16:creationId xmlns:a16="http://schemas.microsoft.com/office/drawing/2014/main" id="{ADC4A944-74AF-9DCC-D962-605383BA2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5998326" y="8096069"/>
            <a:ext cx="1821100" cy="5270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23">
            <a:extLst>
              <a:ext uri="{FF2B5EF4-FFF2-40B4-BE49-F238E27FC236}">
                <a16:creationId xmlns:a16="http://schemas.microsoft.com/office/drawing/2014/main" id="{7B295EB7-8F36-E99D-D6FF-A237436EEE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6080883" y="9739948"/>
            <a:ext cx="783291" cy="170762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Rectangle 24">
            <a:extLst>
              <a:ext uri="{FF2B5EF4-FFF2-40B4-BE49-F238E27FC236}">
                <a16:creationId xmlns:a16="http://schemas.microsoft.com/office/drawing/2014/main" id="{82324DA7-C032-BF1A-C85F-1C331583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60500" y="11544017"/>
            <a:ext cx="1726913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称量标尺</a:t>
            </a:r>
          </a:p>
        </p:txBody>
      </p:sp>
      <p:sp>
        <p:nvSpPr>
          <p:cNvPr id="111" name="Rectangle 12">
            <a:extLst>
              <a:ext uri="{FF2B5EF4-FFF2-40B4-BE49-F238E27FC236}">
                <a16:creationId xmlns:a16="http://schemas.microsoft.com/office/drawing/2014/main" id="{39F7C275-E3CE-533B-EED6-35F1383F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5744" y="7845119"/>
            <a:ext cx="98791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298B4046-08BF-D85F-476D-03DBA88F286B}"/>
              </a:ext>
            </a:extLst>
          </p:cNvPr>
          <p:cNvSpPr/>
          <p:nvPr/>
        </p:nvSpPr>
        <p:spPr>
          <a:xfrm>
            <a:off x="-8194687" y="7076724"/>
            <a:ext cx="3337254" cy="5842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34B724C-0BF2-7E66-58DE-947BD4636B66}"/>
              </a:ext>
            </a:extLst>
          </p:cNvPr>
          <p:cNvSpPr txBox="1">
            <a:spLocks noChangeArrowheads="1"/>
          </p:cNvSpPr>
          <p:nvPr/>
        </p:nvSpPr>
        <p:spPr>
          <a:xfrm>
            <a:off x="-11938127" y="7133171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  <p:sp>
        <p:nvSpPr>
          <p:cNvPr id="79" name="AutoShape 2">
            <a:extLst>
              <a:ext uri="{FF2B5EF4-FFF2-40B4-BE49-F238E27FC236}">
                <a16:creationId xmlns:a16="http://schemas.microsoft.com/office/drawing/2014/main" id="{73634178-6969-252D-C353-1054310E35B5}"/>
              </a:ext>
            </a:extLst>
          </p:cNvPr>
          <p:cNvSpPr txBox="1">
            <a:spLocks noChangeArrowheads="1"/>
          </p:cNvSpPr>
          <p:nvPr/>
        </p:nvSpPr>
        <p:spPr>
          <a:xfrm>
            <a:off x="2841534" y="862306"/>
            <a:ext cx="4053963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（请阅读天平使用说明书）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F391832D-6F06-53FE-9BD6-42E22ED3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99" y="837447"/>
            <a:ext cx="232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 学习使用天平</a:t>
            </a:r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74" y="5838363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D562FE-2D30-1B14-A599-E26DE74DB789}"/>
              </a:ext>
            </a:extLst>
          </p:cNvPr>
          <p:cNvSpPr/>
          <p:nvPr/>
        </p:nvSpPr>
        <p:spPr>
          <a:xfrm>
            <a:off x="145930" y="1221170"/>
            <a:ext cx="11525369" cy="15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368CF4-CFD9-C5B3-B22F-E3136E276895}"/>
              </a:ext>
            </a:extLst>
          </p:cNvPr>
          <p:cNvSpPr/>
          <p:nvPr/>
        </p:nvSpPr>
        <p:spPr>
          <a:xfrm>
            <a:off x="1342322" y="15427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09BD144-E4EF-8107-2C49-82B951BD223D}"/>
              </a:ext>
            </a:extLst>
          </p:cNvPr>
          <p:cNvSpPr/>
          <p:nvPr/>
        </p:nvSpPr>
        <p:spPr>
          <a:xfrm>
            <a:off x="4052965" y="1496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88D42935-39E7-294C-17A5-05BD19654C75}"/>
              </a:ext>
            </a:extLst>
          </p:cNvPr>
          <p:cNvSpPr/>
          <p:nvPr/>
        </p:nvSpPr>
        <p:spPr>
          <a:xfrm>
            <a:off x="6832941" y="14815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9332E94-BC05-1743-27E8-6746E7CD3997}"/>
              </a:ext>
            </a:extLst>
          </p:cNvPr>
          <p:cNvSpPr/>
          <p:nvPr/>
        </p:nvSpPr>
        <p:spPr>
          <a:xfrm>
            <a:off x="9619283" y="14642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59E252-3E1B-2B13-BB4B-8D9219EA976E}"/>
              </a:ext>
            </a:extLst>
          </p:cNvPr>
          <p:cNvSpPr/>
          <p:nvPr/>
        </p:nvSpPr>
        <p:spPr>
          <a:xfrm>
            <a:off x="549236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95BC3EF-4A27-CB74-6BFB-6276D32A9F3B}"/>
              </a:ext>
            </a:extLst>
          </p:cNvPr>
          <p:cNvSpPr/>
          <p:nvPr/>
        </p:nvSpPr>
        <p:spPr>
          <a:xfrm>
            <a:off x="331089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732FA3F-A168-5553-4E14-1C07DC26909F}"/>
              </a:ext>
            </a:extLst>
          </p:cNvPr>
          <p:cNvSpPr/>
          <p:nvPr/>
        </p:nvSpPr>
        <p:spPr>
          <a:xfrm>
            <a:off x="607255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55408B8-245F-CB88-6662-F2ACA917E105}"/>
              </a:ext>
            </a:extLst>
          </p:cNvPr>
          <p:cNvSpPr/>
          <p:nvPr/>
        </p:nvSpPr>
        <p:spPr>
          <a:xfrm>
            <a:off x="8834217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851533B-1889-F804-D1FD-0EA099163DC6}"/>
              </a:ext>
            </a:extLst>
          </p:cNvPr>
          <p:cNvSpPr txBox="1">
            <a:spLocks noChangeArrowheads="1"/>
          </p:cNvSpPr>
          <p:nvPr/>
        </p:nvSpPr>
        <p:spPr>
          <a:xfrm>
            <a:off x="693536" y="2398485"/>
            <a:ext cx="2272553" cy="243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使用天平时，应将天平放在水平工作台上。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C81E7BCD-37D4-342E-AA9E-6351786F9823}"/>
              </a:ext>
            </a:extLst>
          </p:cNvPr>
          <p:cNvSpPr txBox="1">
            <a:spLocks noChangeArrowheads="1"/>
          </p:cNvSpPr>
          <p:nvPr/>
        </p:nvSpPr>
        <p:spPr>
          <a:xfrm>
            <a:off x="3302456" y="2366413"/>
            <a:ext cx="2272554" cy="243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使用前，将游码移至称量标尺左端的“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刻度上；调节平衡螺母，使指针尖对准分度标尺中央的刻度线。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9C501C01-F133-CC64-E40E-F1F8CFC3DAE9}"/>
              </a:ext>
            </a:extLst>
          </p:cNvPr>
          <p:cNvSpPr txBox="1">
            <a:spLocks noChangeArrowheads="1"/>
          </p:cNvSpPr>
          <p:nvPr/>
        </p:nvSpPr>
        <p:spPr>
          <a:xfrm>
            <a:off x="6137236" y="2351657"/>
            <a:ext cx="2419169" cy="247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天平的右盘放置砝码，左盘放置需要称量的物品；添加砝码和移动游码，使指针对准分度标尺的中央刻度线，此时砝码质量与称量标尺上的示数值之和，即为所称量物品的质量。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192B9F99-75A8-A25F-BB99-5DA6277ACC90}"/>
              </a:ext>
            </a:extLst>
          </p:cNvPr>
          <p:cNvSpPr txBox="1">
            <a:spLocks noChangeArrowheads="1"/>
          </p:cNvSpPr>
          <p:nvPr/>
        </p:nvSpPr>
        <p:spPr>
          <a:xfrm>
            <a:off x="9123475" y="2273718"/>
            <a:ext cx="2171624" cy="231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从砝码盒中取砝码时，必须用镊子夹取，不能用手直接提取。</a:t>
            </a:r>
          </a:p>
        </p:txBody>
      </p:sp>
      <p:sp>
        <p:nvSpPr>
          <p:cNvPr id="118" name="Rectangle 3">
            <a:extLst>
              <a:ext uri="{FF2B5EF4-FFF2-40B4-BE49-F238E27FC236}">
                <a16:creationId xmlns:a16="http://schemas.microsoft.com/office/drawing/2014/main" id="{7A393497-ED8A-03E8-FF08-E685F77F98B7}"/>
              </a:ext>
            </a:extLst>
          </p:cNvPr>
          <p:cNvSpPr txBox="1">
            <a:spLocks noChangeArrowheads="1"/>
          </p:cNvSpPr>
          <p:nvPr/>
        </p:nvSpPr>
        <p:spPr>
          <a:xfrm>
            <a:off x="1590519" y="1697464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38202CC9-CB67-5F99-EE47-69A2A4F1C825}"/>
              </a:ext>
            </a:extLst>
          </p:cNvPr>
          <p:cNvSpPr txBox="1">
            <a:spLocks noChangeArrowheads="1"/>
          </p:cNvSpPr>
          <p:nvPr/>
        </p:nvSpPr>
        <p:spPr>
          <a:xfrm>
            <a:off x="4327678" y="1663142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EBEA8AAD-94A1-99AC-F613-8525B6835E26}"/>
              </a:ext>
            </a:extLst>
          </p:cNvPr>
          <p:cNvSpPr txBox="1">
            <a:spLocks noChangeArrowheads="1"/>
          </p:cNvSpPr>
          <p:nvPr/>
        </p:nvSpPr>
        <p:spPr>
          <a:xfrm>
            <a:off x="7120334" y="1652519"/>
            <a:ext cx="418005" cy="3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65FCF937-0D2F-2896-3A85-1F320531F4EB}"/>
              </a:ext>
            </a:extLst>
          </p:cNvPr>
          <p:cNvSpPr txBox="1">
            <a:spLocks noChangeArrowheads="1"/>
          </p:cNvSpPr>
          <p:nvPr/>
        </p:nvSpPr>
        <p:spPr>
          <a:xfrm>
            <a:off x="9909519" y="1668267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-3686970" y="-7402735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44A3D95C-2AAF-5DE6-7DDB-B3D57D9AE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972495" y="-1182176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0808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32D4C104-3FEE-DE9D-062D-D8463C92C895}"/>
              </a:ext>
            </a:extLst>
          </p:cNvPr>
          <p:cNvSpPr/>
          <p:nvPr/>
        </p:nvSpPr>
        <p:spPr>
          <a:xfrm>
            <a:off x="16364271" y="6891494"/>
            <a:ext cx="10395400" cy="5513708"/>
          </a:xfrm>
          <a:custGeom>
            <a:gdLst>
              <a:gd name="connsiteX0" fmla="*/ 1685285 w 10395400"/>
              <a:gd name="connsiteY0" fmla="*/ 0 h 5513708"/>
              <a:gd name="connsiteX1" fmla="*/ 8710116 w 10395400"/>
              <a:gd name="connsiteY1" fmla="*/ 0 h 5513708"/>
              <a:gd name="connsiteX2" fmla="*/ 8873029 w 10395400"/>
              <a:gd name="connsiteY2" fmla="*/ 155323 h 5513708"/>
              <a:gd name="connsiteX3" fmla="*/ 10395400 w 10395400"/>
              <a:gd name="connsiteY3" fmla="*/ 3830652 h 5513708"/>
              <a:gd name="connsiteX4" fmla="*/ 10161722 w 10395400"/>
              <a:gd name="connsiteY4" fmla="*/ 5376289 h 5513708"/>
              <a:gd name="connsiteX5" fmla="*/ 10115224 w 10395400"/>
              <a:gd name="connsiteY5" fmla="*/ 5513708 h 5513708"/>
              <a:gd name="connsiteX6" fmla="*/ 280176 w 10395400"/>
              <a:gd name="connsiteY6" fmla="*/ 5513708 h 5513708"/>
              <a:gd name="connsiteX7" fmla="*/ 233679 w 10395400"/>
              <a:gd name="connsiteY7" fmla="*/ 5376289 h 5513708"/>
              <a:gd name="connsiteX8" fmla="*/ 0 w 10395400"/>
              <a:gd name="connsiteY8" fmla="*/ 3830652 h 5513708"/>
              <a:gd name="connsiteX9" fmla="*/ 1522371 w 10395400"/>
              <a:gd name="connsiteY9" fmla="*/ 155323 h 55137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95400" h="5513708">
                <a:moveTo>
                  <a:pt x="1685285" y="0"/>
                </a:moveTo>
                <a:lnTo>
                  <a:pt x="8710116" y="0"/>
                </a:lnTo>
                <a:lnTo>
                  <a:pt x="8873029" y="155323"/>
                </a:lnTo>
                <a:cubicBezTo>
                  <a:pt x="9813627" y="1095922"/>
                  <a:pt x="10395400" y="2395347"/>
                  <a:pt x="10395400" y="3830652"/>
                </a:cubicBezTo>
                <a:cubicBezTo>
                  <a:pt x="10395400" y="4368892"/>
                  <a:pt x="10313588" y="4888023"/>
                  <a:pt x="10161722" y="5376289"/>
                </a:cubicBezTo>
                <a:lnTo>
                  <a:pt x="10115224" y="5513708"/>
                </a:lnTo>
                <a:lnTo>
                  <a:pt x="280176" y="5513708"/>
                </a:lnTo>
                <a:lnTo>
                  <a:pt x="233679" y="5376289"/>
                </a:lnTo>
                <a:cubicBezTo>
                  <a:pt x="81812" y="4888023"/>
                  <a:pt x="0" y="4368892"/>
                  <a:pt x="0" y="3830652"/>
                </a:cubicBezTo>
                <a:cubicBezTo>
                  <a:pt x="0" y="2395347"/>
                  <a:pt x="581773" y="1095922"/>
                  <a:pt x="1522371" y="155323"/>
                </a:cubicBezTo>
                <a:close/>
              </a:path>
            </a:pathLst>
          </a:custGeom>
          <a:gradFill flip="none" rotWithShape="1">
            <a:gsLst>
              <a:gs pos="51000">
                <a:srgbClr val="92D050">
                  <a:alpha val="40000"/>
                </a:srgbClr>
              </a:gs>
              <a:gs pos="0">
                <a:schemeClr val="tx2">
                  <a:lumMod val="20000"/>
                  <a:lumOff val="80000"/>
                  <a:alpha val="38000"/>
                </a:schemeClr>
              </a:gs>
              <a:gs pos="100000">
                <a:schemeClr val="bg1">
                  <a:alpha val="52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/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E1674528-4098-2C9A-D4E4-CE08ADEC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7568" r="6810" b="23427"/>
          <a:stretch>
            <a:fillRect/>
          </a:stretch>
        </p:blipFill>
        <p:spPr bwMode="auto">
          <a:xfrm>
            <a:off x="-9051299" y="7887251"/>
            <a:ext cx="5160920" cy="352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 Box 3">
            <a:extLst>
              <a:ext uri="{FF2B5EF4-FFF2-40B4-BE49-F238E27FC236}">
                <a16:creationId xmlns:a16="http://schemas.microsoft.com/office/drawing/2014/main" id="{D0C281E8-E614-41A1-4C5E-5FB8203A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59214" y="8692371"/>
            <a:ext cx="9286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托盘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3" name="Text Box 4">
            <a:extLst>
              <a:ext uri="{FF2B5EF4-FFF2-40B4-BE49-F238E27FC236}">
                <a16:creationId xmlns:a16="http://schemas.microsoft.com/office/drawing/2014/main" id="{236A6D9A-1CF5-AF47-2FF6-438C1EE3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0096230"/>
            <a:ext cx="166768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0" hangingPunct="0">
              <a:defRPr sz="2800" b="1">
                <a:latin typeface="宋体" panose="02010600030101010101" pitchFamily="2" charset="-122"/>
              </a:defRPr>
            </a:lvl1pPr>
          </a:lstStyle>
          <a:p>
            <a:r>
              <a:rPr lang="zh-CN" altLang="en-US"/>
              <a:t>平衡螺母</a:t>
            </a:r>
          </a:p>
        </p:txBody>
      </p:sp>
      <p:sp>
        <p:nvSpPr>
          <p:cNvPr id="94" name="Line 5">
            <a:extLst>
              <a:ext uri="{FF2B5EF4-FFF2-40B4-BE49-F238E27FC236}">
                <a16:creationId xmlns:a16="http://schemas.microsoft.com/office/drawing/2014/main" id="{2BA0EC33-3944-DA12-CED0-629DEE309B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838898" y="10078878"/>
            <a:ext cx="1592542" cy="34036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Text Box 6">
            <a:extLst>
              <a:ext uri="{FF2B5EF4-FFF2-40B4-BE49-F238E27FC236}">
                <a16:creationId xmlns:a16="http://schemas.microsoft.com/office/drawing/2014/main" id="{F7479732-D75A-4CA9-C464-F2FA0971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41649" y="11544017"/>
            <a:ext cx="97782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游码</a:t>
            </a:r>
          </a:p>
        </p:txBody>
      </p:sp>
      <p:sp>
        <p:nvSpPr>
          <p:cNvPr id="96" name="Text Box 7">
            <a:extLst>
              <a:ext uri="{FF2B5EF4-FFF2-40B4-BE49-F238E27FC236}">
                <a16:creationId xmlns:a16="http://schemas.microsoft.com/office/drawing/2014/main" id="{66FE8ED8-8088-00B6-1E04-EA664F25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30265" y="11544017"/>
            <a:ext cx="93183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底座</a:t>
            </a:r>
          </a:p>
        </p:txBody>
      </p:sp>
      <p:sp>
        <p:nvSpPr>
          <p:cNvPr id="97" name="Rectangle 8">
            <a:extLst>
              <a:ext uri="{FF2B5EF4-FFF2-40B4-BE49-F238E27FC236}">
                <a16:creationId xmlns:a16="http://schemas.microsoft.com/office/drawing/2014/main" id="{CA951376-83B9-A562-8E68-FEA8079A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93116" y="10108656"/>
            <a:ext cx="928687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镊子</a:t>
            </a:r>
          </a:p>
        </p:txBody>
      </p:sp>
      <p:sp>
        <p:nvSpPr>
          <p:cNvPr id="98" name="Line 9">
            <a:extLst>
              <a:ext uri="{FF2B5EF4-FFF2-40B4-BE49-F238E27FC236}">
                <a16:creationId xmlns:a16="http://schemas.microsoft.com/office/drawing/2014/main" id="{817F7F44-E1D2-0E3E-6A52-1B0B93309D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270007" y="10630944"/>
            <a:ext cx="1086169" cy="906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D50656E5-029A-F55E-47B1-69A8379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81596" y="11528957"/>
            <a:ext cx="936625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砝码</a:t>
            </a: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D6E9B656-4276-6E24-16E1-51B891AE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42084" y="7806190"/>
            <a:ext cx="1754187" cy="522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分度标尺</a:t>
            </a:r>
          </a:p>
        </p:txBody>
      </p:sp>
      <p:sp>
        <p:nvSpPr>
          <p:cNvPr id="101" name="Text Box 13">
            <a:extLst>
              <a:ext uri="{FF2B5EF4-FFF2-40B4-BE49-F238E27FC236}">
                <a16:creationId xmlns:a16="http://schemas.microsoft.com/office/drawing/2014/main" id="{B306F5F3-9A08-58E3-02C6-FCEE7EFF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28371" y="7076724"/>
            <a:ext cx="2827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</a:rPr>
              <a:t>托盘天平的结构</a:t>
            </a:r>
          </a:p>
        </p:txBody>
      </p:sp>
      <p:sp>
        <p:nvSpPr>
          <p:cNvPr id="102" name="Line 14">
            <a:extLst>
              <a:ext uri="{FF2B5EF4-FFF2-40B4-BE49-F238E27FC236}">
                <a16:creationId xmlns:a16="http://schemas.microsoft.com/office/drawing/2014/main" id="{CADDC954-383B-86E2-81AA-7281217A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-9473067" y="8970402"/>
            <a:ext cx="2130235" cy="340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15">
            <a:extLst>
              <a:ext uri="{FF2B5EF4-FFF2-40B4-BE49-F238E27FC236}">
                <a16:creationId xmlns:a16="http://schemas.microsoft.com/office/drawing/2014/main" id="{056D76D2-3737-21DE-9D34-616225CDD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9382521" y="8785515"/>
            <a:ext cx="4356656" cy="16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6">
            <a:extLst>
              <a:ext uri="{FF2B5EF4-FFF2-40B4-BE49-F238E27FC236}">
                <a16:creationId xmlns:a16="http://schemas.microsoft.com/office/drawing/2014/main" id="{179A337E-8EE2-11D2-FB8F-D11E5B89FA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465253" y="9477902"/>
            <a:ext cx="931831" cy="6669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7">
            <a:extLst>
              <a:ext uri="{FF2B5EF4-FFF2-40B4-BE49-F238E27FC236}">
                <a16:creationId xmlns:a16="http://schemas.microsoft.com/office/drawing/2014/main" id="{F980268D-632D-5707-35EF-A4627CE92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7407149" y="9800671"/>
            <a:ext cx="550162" cy="17221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8">
            <a:extLst>
              <a:ext uri="{FF2B5EF4-FFF2-40B4-BE49-F238E27FC236}">
                <a16:creationId xmlns:a16="http://schemas.microsoft.com/office/drawing/2014/main" id="{7B4E2776-0865-B564-E1C2-CD54E1A0BE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4857433" y="10400552"/>
            <a:ext cx="1316464" cy="115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9">
            <a:extLst>
              <a:ext uri="{FF2B5EF4-FFF2-40B4-BE49-F238E27FC236}">
                <a16:creationId xmlns:a16="http://schemas.microsoft.com/office/drawing/2014/main" id="{28FD42BC-D128-300A-9236-803779E1E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-7885152" y="8049387"/>
            <a:ext cx="1609957" cy="30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20">
            <a:extLst>
              <a:ext uri="{FF2B5EF4-FFF2-40B4-BE49-F238E27FC236}">
                <a16:creationId xmlns:a16="http://schemas.microsoft.com/office/drawing/2014/main" id="{ADC4A944-74AF-9DCC-D962-605383BA2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5998326" y="8096069"/>
            <a:ext cx="1821100" cy="5270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23">
            <a:extLst>
              <a:ext uri="{FF2B5EF4-FFF2-40B4-BE49-F238E27FC236}">
                <a16:creationId xmlns:a16="http://schemas.microsoft.com/office/drawing/2014/main" id="{7B295EB7-8F36-E99D-D6FF-A237436EEE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-6080883" y="9739948"/>
            <a:ext cx="783291" cy="170762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Rectangle 24">
            <a:extLst>
              <a:ext uri="{FF2B5EF4-FFF2-40B4-BE49-F238E27FC236}">
                <a16:creationId xmlns:a16="http://schemas.microsoft.com/office/drawing/2014/main" id="{82324DA7-C032-BF1A-C85F-1C331583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60500" y="11544017"/>
            <a:ext cx="1726913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称量标尺</a:t>
            </a:r>
          </a:p>
        </p:txBody>
      </p:sp>
      <p:sp>
        <p:nvSpPr>
          <p:cNvPr id="111" name="Rectangle 12">
            <a:extLst>
              <a:ext uri="{FF2B5EF4-FFF2-40B4-BE49-F238E27FC236}">
                <a16:creationId xmlns:a16="http://schemas.microsoft.com/office/drawing/2014/main" id="{39F7C275-E3CE-533B-EED6-35F1383F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05744" y="7845119"/>
            <a:ext cx="987912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298B4046-08BF-D85F-476D-03DBA88F286B}"/>
              </a:ext>
            </a:extLst>
          </p:cNvPr>
          <p:cNvSpPr/>
          <p:nvPr/>
        </p:nvSpPr>
        <p:spPr>
          <a:xfrm>
            <a:off x="-8194687" y="7076724"/>
            <a:ext cx="3337254" cy="5842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34B724C-0BF2-7E66-58DE-947BD4636B66}"/>
              </a:ext>
            </a:extLst>
          </p:cNvPr>
          <p:cNvSpPr txBox="1">
            <a:spLocks noChangeArrowheads="1"/>
          </p:cNvSpPr>
          <p:nvPr/>
        </p:nvSpPr>
        <p:spPr>
          <a:xfrm>
            <a:off x="-11938127" y="7133171"/>
            <a:ext cx="1311174" cy="409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</a:p>
        </p:txBody>
      </p:sp>
      <p:sp>
        <p:nvSpPr>
          <p:cNvPr id="79" name="AutoShape 2">
            <a:extLst>
              <a:ext uri="{FF2B5EF4-FFF2-40B4-BE49-F238E27FC236}">
                <a16:creationId xmlns:a16="http://schemas.microsoft.com/office/drawing/2014/main" id="{73634178-6969-252D-C353-1054310E35B5}"/>
              </a:ext>
            </a:extLst>
          </p:cNvPr>
          <p:cNvSpPr txBox="1">
            <a:spLocks noChangeArrowheads="1"/>
          </p:cNvSpPr>
          <p:nvPr/>
        </p:nvSpPr>
        <p:spPr>
          <a:xfrm>
            <a:off x="2841534" y="862306"/>
            <a:ext cx="4053963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（请阅读天平使用说明书）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F391832D-6F06-53FE-9BD6-42E22ED3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99" y="837447"/>
            <a:ext cx="232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 学习使用天平</a:t>
            </a:r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474" y="5838363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D562FE-2D30-1B14-A599-E26DE74DB789}"/>
              </a:ext>
            </a:extLst>
          </p:cNvPr>
          <p:cNvSpPr/>
          <p:nvPr/>
        </p:nvSpPr>
        <p:spPr>
          <a:xfrm>
            <a:off x="145930" y="1221170"/>
            <a:ext cx="11525369" cy="15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368CF4-CFD9-C5B3-B22F-E3136E276895}"/>
              </a:ext>
            </a:extLst>
          </p:cNvPr>
          <p:cNvSpPr/>
          <p:nvPr/>
        </p:nvSpPr>
        <p:spPr>
          <a:xfrm>
            <a:off x="1342322" y="15427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09BD144-E4EF-8107-2C49-82B951BD223D}"/>
              </a:ext>
            </a:extLst>
          </p:cNvPr>
          <p:cNvSpPr/>
          <p:nvPr/>
        </p:nvSpPr>
        <p:spPr>
          <a:xfrm>
            <a:off x="4052965" y="1496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88D42935-39E7-294C-17A5-05BD19654C75}"/>
              </a:ext>
            </a:extLst>
          </p:cNvPr>
          <p:cNvSpPr/>
          <p:nvPr/>
        </p:nvSpPr>
        <p:spPr>
          <a:xfrm>
            <a:off x="6832941" y="14815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9332E94-BC05-1743-27E8-6746E7CD3997}"/>
              </a:ext>
            </a:extLst>
          </p:cNvPr>
          <p:cNvSpPr/>
          <p:nvPr/>
        </p:nvSpPr>
        <p:spPr>
          <a:xfrm>
            <a:off x="9619283" y="14642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59E252-3E1B-2B13-BB4B-8D9219EA976E}"/>
              </a:ext>
            </a:extLst>
          </p:cNvPr>
          <p:cNvSpPr/>
          <p:nvPr/>
        </p:nvSpPr>
        <p:spPr>
          <a:xfrm>
            <a:off x="549236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95BC3EF-4A27-CB74-6BFB-6276D32A9F3B}"/>
              </a:ext>
            </a:extLst>
          </p:cNvPr>
          <p:cNvSpPr/>
          <p:nvPr/>
        </p:nvSpPr>
        <p:spPr>
          <a:xfrm>
            <a:off x="331089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732FA3F-A168-5553-4E14-1C07DC26909F}"/>
              </a:ext>
            </a:extLst>
          </p:cNvPr>
          <p:cNvSpPr/>
          <p:nvPr/>
        </p:nvSpPr>
        <p:spPr>
          <a:xfrm>
            <a:off x="6072556" y="211750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55408B8-245F-CB88-6662-F2ACA917E105}"/>
              </a:ext>
            </a:extLst>
          </p:cNvPr>
          <p:cNvSpPr/>
          <p:nvPr/>
        </p:nvSpPr>
        <p:spPr>
          <a:xfrm>
            <a:off x="8834217" y="2108020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851533B-1889-F804-D1FD-0EA099163DC6}"/>
              </a:ext>
            </a:extLst>
          </p:cNvPr>
          <p:cNvSpPr txBox="1">
            <a:spLocks noChangeArrowheads="1"/>
          </p:cNvSpPr>
          <p:nvPr/>
        </p:nvSpPr>
        <p:spPr>
          <a:xfrm>
            <a:off x="693536" y="2398485"/>
            <a:ext cx="2272553" cy="243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使用天平时，应将天平放在水平工作台上。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C81E7BCD-37D4-342E-AA9E-6351786F9823}"/>
              </a:ext>
            </a:extLst>
          </p:cNvPr>
          <p:cNvSpPr txBox="1">
            <a:spLocks noChangeArrowheads="1"/>
          </p:cNvSpPr>
          <p:nvPr/>
        </p:nvSpPr>
        <p:spPr>
          <a:xfrm>
            <a:off x="3302456" y="2366413"/>
            <a:ext cx="2272554" cy="243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使用前，将游码移至称量标尺左端的“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刻度上；调节平衡螺母，使指针尖对准分度标尺中央的刻度线。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9C501C01-F133-CC64-E40E-F1F8CFC3DAE9}"/>
              </a:ext>
            </a:extLst>
          </p:cNvPr>
          <p:cNvSpPr txBox="1">
            <a:spLocks noChangeArrowheads="1"/>
          </p:cNvSpPr>
          <p:nvPr/>
        </p:nvSpPr>
        <p:spPr>
          <a:xfrm>
            <a:off x="6137236" y="2351657"/>
            <a:ext cx="2419169" cy="247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天平的右盘放置砝码，左盘放置需要称量的物品；添加砝码和移动游码，使指针对准分度标尺的中央刻度线，此时砝码质量与称量标尺上的示数值之和，即为所称量物品的质量。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192B9F99-75A8-A25F-BB99-5DA6277ACC90}"/>
              </a:ext>
            </a:extLst>
          </p:cNvPr>
          <p:cNvSpPr txBox="1">
            <a:spLocks noChangeArrowheads="1"/>
          </p:cNvSpPr>
          <p:nvPr/>
        </p:nvSpPr>
        <p:spPr>
          <a:xfrm>
            <a:off x="9123475" y="2273718"/>
            <a:ext cx="2171624" cy="231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从砝码盒中取砝码时，必须用镊子夹取，不能用手直接提取。</a:t>
            </a:r>
          </a:p>
        </p:txBody>
      </p:sp>
      <p:sp>
        <p:nvSpPr>
          <p:cNvPr id="118" name="Rectangle 3">
            <a:extLst>
              <a:ext uri="{FF2B5EF4-FFF2-40B4-BE49-F238E27FC236}">
                <a16:creationId xmlns:a16="http://schemas.microsoft.com/office/drawing/2014/main" id="{7A393497-ED8A-03E8-FF08-E685F77F98B7}"/>
              </a:ext>
            </a:extLst>
          </p:cNvPr>
          <p:cNvSpPr txBox="1">
            <a:spLocks noChangeArrowheads="1"/>
          </p:cNvSpPr>
          <p:nvPr/>
        </p:nvSpPr>
        <p:spPr>
          <a:xfrm>
            <a:off x="1590519" y="1697464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38202CC9-CB67-5F99-EE47-69A2A4F1C825}"/>
              </a:ext>
            </a:extLst>
          </p:cNvPr>
          <p:cNvSpPr txBox="1">
            <a:spLocks noChangeArrowheads="1"/>
          </p:cNvSpPr>
          <p:nvPr/>
        </p:nvSpPr>
        <p:spPr>
          <a:xfrm>
            <a:off x="4327678" y="1663142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EBEA8AAD-94A1-99AC-F613-8525B6835E26}"/>
              </a:ext>
            </a:extLst>
          </p:cNvPr>
          <p:cNvSpPr txBox="1">
            <a:spLocks noChangeArrowheads="1"/>
          </p:cNvSpPr>
          <p:nvPr/>
        </p:nvSpPr>
        <p:spPr>
          <a:xfrm>
            <a:off x="7120334" y="1652519"/>
            <a:ext cx="418005" cy="3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65FCF937-0D2F-2896-3A85-1F320531F4EB}"/>
              </a:ext>
            </a:extLst>
          </p:cNvPr>
          <p:cNvSpPr txBox="1">
            <a:spLocks noChangeArrowheads="1"/>
          </p:cNvSpPr>
          <p:nvPr/>
        </p:nvSpPr>
        <p:spPr>
          <a:xfrm>
            <a:off x="9909519" y="1668267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-1013052" y="-7553298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8728852" y="-1295360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7741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9" name="AutoShape 2">
            <a:extLst>
              <a:ext uri="{FF2B5EF4-FFF2-40B4-BE49-F238E27FC236}">
                <a16:creationId xmlns:a16="http://schemas.microsoft.com/office/drawing/2014/main" id="{73634178-6969-252D-C353-1054310E35B5}"/>
              </a:ext>
            </a:extLst>
          </p:cNvPr>
          <p:cNvSpPr txBox="1">
            <a:spLocks noChangeArrowheads="1"/>
          </p:cNvSpPr>
          <p:nvPr/>
        </p:nvSpPr>
        <p:spPr>
          <a:xfrm>
            <a:off x="-9648284" y="726302"/>
            <a:ext cx="4053963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（请阅读天平使用说明书）</a:t>
            </a:r>
          </a:p>
        </p:txBody>
      </p:sp>
      <p:sp>
        <p:nvSpPr>
          <p:cNvPr id="81" name="Text Box 4">
            <a:extLst>
              <a:ext uri="{FF2B5EF4-FFF2-40B4-BE49-F238E27FC236}">
                <a16:creationId xmlns:a16="http://schemas.microsoft.com/office/drawing/2014/main" id="{F391832D-6F06-53FE-9BD6-42E22ED3D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69119" y="701443"/>
            <a:ext cx="232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一、 学习使用天平</a:t>
            </a:r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563" y="975118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D562FE-2D30-1B14-A599-E26DE74DB789}"/>
              </a:ext>
            </a:extLst>
          </p:cNvPr>
          <p:cNvSpPr/>
          <p:nvPr/>
        </p:nvSpPr>
        <p:spPr>
          <a:xfrm>
            <a:off x="-12343888" y="1085166"/>
            <a:ext cx="11525369" cy="15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368CF4-CFD9-C5B3-B22F-E3136E276895}"/>
              </a:ext>
            </a:extLst>
          </p:cNvPr>
          <p:cNvSpPr/>
          <p:nvPr/>
        </p:nvSpPr>
        <p:spPr>
          <a:xfrm>
            <a:off x="-11147496" y="140675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609BD144-E4EF-8107-2C49-82B951BD223D}"/>
              </a:ext>
            </a:extLst>
          </p:cNvPr>
          <p:cNvSpPr/>
          <p:nvPr/>
        </p:nvSpPr>
        <p:spPr>
          <a:xfrm>
            <a:off x="-8436853" y="136060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>
            <a:extLst>
              <a:ext uri="{FF2B5EF4-FFF2-40B4-BE49-F238E27FC236}">
                <a16:creationId xmlns:a16="http://schemas.microsoft.com/office/drawing/2014/main" id="{88D42935-39E7-294C-17A5-05BD19654C75}"/>
              </a:ext>
            </a:extLst>
          </p:cNvPr>
          <p:cNvSpPr/>
          <p:nvPr/>
        </p:nvSpPr>
        <p:spPr>
          <a:xfrm>
            <a:off x="-5656877" y="13455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29332E94-BC05-1743-27E8-6746E7CD3997}"/>
              </a:ext>
            </a:extLst>
          </p:cNvPr>
          <p:cNvSpPr/>
          <p:nvPr/>
        </p:nvSpPr>
        <p:spPr>
          <a:xfrm>
            <a:off x="-2870535" y="13282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E59E252-3E1B-2B13-BB4B-8D9219EA976E}"/>
              </a:ext>
            </a:extLst>
          </p:cNvPr>
          <p:cNvSpPr/>
          <p:nvPr/>
        </p:nvSpPr>
        <p:spPr>
          <a:xfrm>
            <a:off x="-11940582" y="1972016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95BC3EF-4A27-CB74-6BFB-6276D32A9F3B}"/>
              </a:ext>
            </a:extLst>
          </p:cNvPr>
          <p:cNvSpPr/>
          <p:nvPr/>
        </p:nvSpPr>
        <p:spPr>
          <a:xfrm>
            <a:off x="-9178922" y="1981496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732FA3F-A168-5553-4E14-1C07DC26909F}"/>
              </a:ext>
            </a:extLst>
          </p:cNvPr>
          <p:cNvSpPr/>
          <p:nvPr/>
        </p:nvSpPr>
        <p:spPr>
          <a:xfrm>
            <a:off x="-6417262" y="1981496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155408B8-245F-CB88-6662-F2ACA917E105}"/>
              </a:ext>
            </a:extLst>
          </p:cNvPr>
          <p:cNvSpPr/>
          <p:nvPr/>
        </p:nvSpPr>
        <p:spPr>
          <a:xfrm>
            <a:off x="-3655601" y="1972016"/>
            <a:ext cx="2557329" cy="342998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6851533B-1889-F804-D1FD-0EA099163DC6}"/>
              </a:ext>
            </a:extLst>
          </p:cNvPr>
          <p:cNvSpPr txBox="1">
            <a:spLocks noChangeArrowheads="1"/>
          </p:cNvSpPr>
          <p:nvPr/>
        </p:nvSpPr>
        <p:spPr>
          <a:xfrm>
            <a:off x="-11796282" y="2262481"/>
            <a:ext cx="2272553" cy="243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使用天平时，应将天平放在水平工作台上。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C81E7BCD-37D4-342E-AA9E-6351786F9823}"/>
              </a:ext>
            </a:extLst>
          </p:cNvPr>
          <p:cNvSpPr txBox="1">
            <a:spLocks noChangeArrowheads="1"/>
          </p:cNvSpPr>
          <p:nvPr/>
        </p:nvSpPr>
        <p:spPr>
          <a:xfrm>
            <a:off x="-9187362" y="2230409"/>
            <a:ext cx="2272554" cy="243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使用前，将游码移至称量标尺左端的“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刻度上；调节平衡螺母，使指针尖对准分度标尺中央的刻度线。</a:t>
            </a: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9C501C01-F133-CC64-E40E-F1F8CFC3DAE9}"/>
              </a:ext>
            </a:extLst>
          </p:cNvPr>
          <p:cNvSpPr txBox="1">
            <a:spLocks noChangeArrowheads="1"/>
          </p:cNvSpPr>
          <p:nvPr/>
        </p:nvSpPr>
        <p:spPr>
          <a:xfrm>
            <a:off x="-6352582" y="2215653"/>
            <a:ext cx="2419169" cy="247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天平的右盘放置砝码，左盘放置需要称量的物品；添加砝码和移动游码，使指针对准分度标尺的中央刻度线，此时砝码质量与称量标尺上的示数值之和，即为所称量物品的质量。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192B9F99-75A8-A25F-BB99-5DA6277ACC90}"/>
              </a:ext>
            </a:extLst>
          </p:cNvPr>
          <p:cNvSpPr txBox="1">
            <a:spLocks noChangeArrowheads="1"/>
          </p:cNvSpPr>
          <p:nvPr/>
        </p:nvSpPr>
        <p:spPr>
          <a:xfrm>
            <a:off x="-3366343" y="2137714"/>
            <a:ext cx="2171624" cy="231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从砝码盒中取砝码时，必须用镊子夹取，不能用手直接提取。</a:t>
            </a:r>
          </a:p>
        </p:txBody>
      </p:sp>
      <p:sp>
        <p:nvSpPr>
          <p:cNvPr id="118" name="Rectangle 3">
            <a:extLst>
              <a:ext uri="{FF2B5EF4-FFF2-40B4-BE49-F238E27FC236}">
                <a16:creationId xmlns:a16="http://schemas.microsoft.com/office/drawing/2014/main" id="{7A393497-ED8A-03E8-FF08-E685F77F98B7}"/>
              </a:ext>
            </a:extLst>
          </p:cNvPr>
          <p:cNvSpPr txBox="1">
            <a:spLocks noChangeArrowheads="1"/>
          </p:cNvSpPr>
          <p:nvPr/>
        </p:nvSpPr>
        <p:spPr>
          <a:xfrm>
            <a:off x="-10899299" y="1561460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38202CC9-CB67-5F99-EE47-69A2A4F1C825}"/>
              </a:ext>
            </a:extLst>
          </p:cNvPr>
          <p:cNvSpPr txBox="1">
            <a:spLocks noChangeArrowheads="1"/>
          </p:cNvSpPr>
          <p:nvPr/>
        </p:nvSpPr>
        <p:spPr>
          <a:xfrm>
            <a:off x="-8162140" y="1527138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EBEA8AAD-94A1-99AC-F613-8525B6835E26}"/>
              </a:ext>
            </a:extLst>
          </p:cNvPr>
          <p:cNvSpPr txBox="1">
            <a:spLocks noChangeArrowheads="1"/>
          </p:cNvSpPr>
          <p:nvPr/>
        </p:nvSpPr>
        <p:spPr>
          <a:xfrm>
            <a:off x="-5369484" y="1516515"/>
            <a:ext cx="418005" cy="3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65FCF937-0D2F-2896-3A85-1F320531F4EB}"/>
              </a:ext>
            </a:extLst>
          </p:cNvPr>
          <p:cNvSpPr txBox="1">
            <a:spLocks noChangeArrowheads="1"/>
          </p:cNvSpPr>
          <p:nvPr/>
        </p:nvSpPr>
        <p:spPr>
          <a:xfrm>
            <a:off x="-2580299" y="1532263"/>
            <a:ext cx="418005" cy="57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134643" y="1561460"/>
            <a:ext cx="11526780" cy="186754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2383905" y="1872947"/>
            <a:ext cx="1621857" cy="1493500"/>
            <a:chOff x="1829938" y="1827550"/>
            <a:chExt cx="1621857" cy="1493500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5422163" y="1827550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8460421" y="1754537"/>
            <a:ext cx="1621857" cy="1493500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sp>
        <p:nvSpPr>
          <p:cNvPr id="150" name="矩形 149">
            <a:extLst>
              <a:ext uri="{FF2B5EF4-FFF2-40B4-BE49-F238E27FC236}">
                <a16:creationId xmlns:a16="http://schemas.microsoft.com/office/drawing/2014/main" id="{06981F9A-A42C-3630-566A-B985EF558A9E}"/>
              </a:ext>
            </a:extLst>
          </p:cNvPr>
          <p:cNvSpPr/>
          <p:nvPr/>
        </p:nvSpPr>
        <p:spPr>
          <a:xfrm>
            <a:off x="134203" y="3923305"/>
            <a:ext cx="11537097" cy="186754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8460421" y="4062271"/>
            <a:ext cx="1621857" cy="1493500"/>
            <a:chOff x="1829938" y="1827550"/>
            <a:chExt cx="1621857" cy="149350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5422163" y="4062271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2383905" y="4062271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76394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2F3DCD-11D1-1AB4-D46E-92DAFEC3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95" y="-98983"/>
            <a:ext cx="12556918" cy="7175707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/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/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/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/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/>
        </p:nvSpPr>
        <p:spPr>
          <a:xfrm>
            <a:off x="-226872" y="446974"/>
            <a:ext cx="12534290" cy="60293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/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/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/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/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/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/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/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/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/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/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/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/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/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/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/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/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/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/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/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/>
        </p:nvSpPr>
        <p:spPr>
          <a:xfrm>
            <a:off x="9459110" y="47537"/>
            <a:ext cx="2711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节 学习使用天平和量筒</a:t>
            </a:r>
          </a:p>
          <a:p>
            <a:endParaRPr lang="zh-CN" altLang="en-US" sz="16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/>
        </p:nvCxnSpPr>
        <p:spPr>
          <a:xfrm flipV="1">
            <a:off x="9364436" y="371866"/>
            <a:ext cx="2874373" cy="1100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/>
        </p:nvSpPr>
        <p:spPr>
          <a:xfrm>
            <a:off x="8841196" y="318660"/>
            <a:ext cx="36157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Learn to use a balance and measuring cylinder</a:t>
            </a: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C15082-A518-80B5-2A65-AAF40CDFFD5D}"/>
              </a:ext>
            </a:extLst>
          </p:cNvPr>
          <p:cNvSpPr/>
          <p:nvPr/>
        </p:nvSpPr>
        <p:spPr>
          <a:xfrm>
            <a:off x="145931" y="699518"/>
            <a:ext cx="11525369" cy="5601653"/>
          </a:xfrm>
          <a:prstGeom prst="roundRect">
            <a:avLst>
              <a:gd name="adj" fmla="val 452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800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55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2" name="TextBox 5">
            <a:extLst>
              <a:ext uri="{FF2B5EF4-FFF2-40B4-BE49-F238E27FC236}">
                <a16:creationId xmlns:a16="http://schemas.microsoft.com/office/drawing/2014/main" id="{01A9E56A-52FC-B257-593E-4DC863C9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8291" y="862306"/>
            <a:ext cx="4520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你能归纳一下天平的使用说明？</a:t>
            </a: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BBDE3677-4556-09B6-A69B-9DAC495B3750}"/>
              </a:ext>
            </a:extLst>
          </p:cNvPr>
          <p:cNvSpPr/>
          <p:nvPr/>
        </p:nvSpPr>
        <p:spPr>
          <a:xfrm>
            <a:off x="43225321" y="-8154079"/>
            <a:ext cx="22504020" cy="18432880"/>
          </a:xfrm>
          <a:custGeom>
            <a:gdLst>
              <a:gd name="connsiteX0" fmla="*/ 12753617 w 28014524"/>
              <a:gd name="connsiteY0" fmla="*/ 11416468 h 22588336"/>
              <a:gd name="connsiteX1" fmla="*/ 11832678 w 28014524"/>
              <a:gd name="connsiteY1" fmla="*/ 16315860 h 22588336"/>
              <a:gd name="connsiteX2" fmla="*/ 15516431 w 28014524"/>
              <a:gd name="connsiteY2" fmla="*/ 16315860 h 22588336"/>
              <a:gd name="connsiteX3" fmla="*/ 14595493 w 28014524"/>
              <a:gd name="connsiteY3" fmla="*/ 11416468 h 22588336"/>
              <a:gd name="connsiteX4" fmla="*/ 0 w 28014524"/>
              <a:gd name="connsiteY4" fmla="*/ 0 h 22588336"/>
              <a:gd name="connsiteX5" fmla="*/ 28014524 w 28014524"/>
              <a:gd name="connsiteY5" fmla="*/ 0 h 22588336"/>
              <a:gd name="connsiteX6" fmla="*/ 28014524 w 28014524"/>
              <a:gd name="connsiteY6" fmla="*/ 22588336 h 22588336"/>
              <a:gd name="connsiteX7" fmla="*/ 0 w 28014524"/>
              <a:gd name="connsiteY7" fmla="*/ 22588336 h 225883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4524" h="22588336">
                <a:moveTo>
                  <a:pt x="12753617" y="11416468"/>
                </a:moveTo>
                <a:lnTo>
                  <a:pt x="11832678" y="16315860"/>
                </a:lnTo>
                <a:lnTo>
                  <a:pt x="15516431" y="16315860"/>
                </a:lnTo>
                <a:lnTo>
                  <a:pt x="14595493" y="11416468"/>
                </a:lnTo>
                <a:close/>
                <a:moveTo>
                  <a:pt x="0" y="0"/>
                </a:moveTo>
                <a:lnTo>
                  <a:pt x="28014524" y="0"/>
                </a:lnTo>
                <a:lnTo>
                  <a:pt x="28014524" y="22588336"/>
                </a:lnTo>
                <a:lnTo>
                  <a:pt x="0" y="22588336"/>
                </a:lnTo>
                <a:close/>
              </a:path>
            </a:pathLst>
          </a:custGeom>
          <a:solidFill>
            <a:schemeClr val="dk1">
              <a:alpha val="68000"/>
            </a:schemeClr>
          </a:solidFill>
          <a:effectLst>
            <a:softEdge rad="4064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4" name="Picture 2">
            <a:extLst>
              <a:ext uri="{FF2B5EF4-FFF2-40B4-BE49-F238E27FC236}">
                <a16:creationId xmlns:a16="http://schemas.microsoft.com/office/drawing/2014/main" id="{10F54D47-32EA-CE1C-F123-CF64430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57" b="66257" l="43643" r="70293">
                        <a14:foregroundMark x1="49144" y1="66257" x2="66259" y2="66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 t="27539" r="26262" b="31481"/>
          <a:stretch>
            <a:fillRect/>
          </a:stretch>
        </p:blipFill>
        <p:spPr bwMode="auto">
          <a:xfrm>
            <a:off x="53198663" y="-2363364"/>
            <a:ext cx="2557329" cy="28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591076F-FCEA-1BA4-10D5-9B3F16AAE0A5}"/>
              </a:ext>
            </a:extLst>
          </p:cNvPr>
          <p:cNvSpPr/>
          <p:nvPr/>
        </p:nvSpPr>
        <p:spPr>
          <a:xfrm>
            <a:off x="134643" y="1277523"/>
            <a:ext cx="11526780" cy="452931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862701-E412-A2DD-16B7-1FC0C954C5E9}"/>
              </a:ext>
            </a:extLst>
          </p:cNvPr>
          <p:cNvGrpSpPr/>
          <p:nvPr/>
        </p:nvGrpSpPr>
        <p:grpSpPr>
          <a:xfrm>
            <a:off x="5263856" y="715251"/>
            <a:ext cx="1621857" cy="1532994"/>
            <a:chOff x="1829938" y="1827550"/>
            <a:chExt cx="1621857" cy="1532994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AC2819BC-1018-C9A3-0394-B7BCBF05A48E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99B92592-6B37-B353-5C72-A999855F3F4D}"/>
                </a:ext>
              </a:extLst>
            </p:cNvPr>
            <p:cNvSpPr/>
            <p:nvPr/>
          </p:nvSpPr>
          <p:spPr>
            <a:xfrm>
              <a:off x="1829938" y="2377857"/>
              <a:ext cx="1621857" cy="982687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869F490C-ADBB-63F3-39D1-4DD8D60C2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CA64F42-F523-E5CA-98F4-163E579CB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36BE790-7166-2B33-1EEE-2A75DF30D339}"/>
              </a:ext>
            </a:extLst>
          </p:cNvPr>
          <p:cNvGrpSpPr/>
          <p:nvPr/>
        </p:nvGrpSpPr>
        <p:grpSpPr>
          <a:xfrm>
            <a:off x="5172435" y="-4632228"/>
            <a:ext cx="1621857" cy="1493500"/>
            <a:chOff x="1829938" y="1827550"/>
            <a:chExt cx="1621857" cy="1493500"/>
          </a:xfrm>
        </p:grpSpPr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E5840D46-B048-3E22-4167-92916128E4A1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16ECD2F8-B3CA-503C-FAF6-FE37F94F90AA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5CDF0DC-1F23-3A33-B16D-AFEEF83A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104A64CB-2C7F-A96B-B842-88B7539E8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18A2CB9-24DD-0DFC-2069-0E43B1E8912A}"/>
              </a:ext>
            </a:extLst>
          </p:cNvPr>
          <p:cNvGrpSpPr/>
          <p:nvPr/>
        </p:nvGrpSpPr>
        <p:grpSpPr>
          <a:xfrm>
            <a:off x="8210693" y="-4705241"/>
            <a:ext cx="1621857" cy="1493500"/>
            <a:chOff x="1829938" y="1827550"/>
            <a:chExt cx="1621857" cy="1493500"/>
          </a:xfrm>
        </p:grpSpPr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35C30A88-A36F-07DC-0A12-2DF7F1D9E126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6496E5CD-0DA8-0D6C-F79F-28B562B08689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349E4185-A819-2616-411C-464EB09EB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 Box 3">
              <a:extLst>
                <a:ext uri="{FF2B5EF4-FFF2-40B4-BE49-F238E27FC236}">
                  <a16:creationId xmlns:a16="http://schemas.microsoft.com/office/drawing/2014/main" id="{F64FC9B0-909C-4C48-8EA9-CC558F2C0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</a:t>
              </a:r>
            </a:p>
          </p:txBody>
        </p:sp>
      </p:grpSp>
      <p:sp>
        <p:nvSpPr>
          <p:cNvPr id="150" name="矩形 149">
            <a:extLst>
              <a:ext uri="{FF2B5EF4-FFF2-40B4-BE49-F238E27FC236}">
                <a16:creationId xmlns:a16="http://schemas.microsoft.com/office/drawing/2014/main" id="{06981F9A-A42C-3630-566A-B985EF558A9E}"/>
              </a:ext>
            </a:extLst>
          </p:cNvPr>
          <p:cNvSpPr/>
          <p:nvPr/>
        </p:nvSpPr>
        <p:spPr>
          <a:xfrm>
            <a:off x="-13352991" y="3939299"/>
            <a:ext cx="11537097" cy="1867540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8CFD7F9-5BE9-7347-A68C-C8E67A4249D9}"/>
              </a:ext>
            </a:extLst>
          </p:cNvPr>
          <p:cNvGrpSpPr/>
          <p:nvPr/>
        </p:nvGrpSpPr>
        <p:grpSpPr>
          <a:xfrm>
            <a:off x="8210693" y="-2397507"/>
            <a:ext cx="1621857" cy="1493500"/>
            <a:chOff x="1829938" y="1827550"/>
            <a:chExt cx="1621857" cy="149350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53DA470-D79D-A0BA-2F33-B5AC996A052B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ECF25D68-FE4D-89AE-B6DB-2C52F64A6A56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11B43E8B-9443-EAE6-B06E-7FE705B08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EF2A693B-E217-BDDB-87A5-0838B062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EE0CD16-1096-A046-173A-AFFA0FA73191}"/>
              </a:ext>
            </a:extLst>
          </p:cNvPr>
          <p:cNvGrpSpPr/>
          <p:nvPr/>
        </p:nvGrpSpPr>
        <p:grpSpPr>
          <a:xfrm>
            <a:off x="5172435" y="-2397507"/>
            <a:ext cx="1621857" cy="1493500"/>
            <a:chOff x="1829938" y="1827550"/>
            <a:chExt cx="1621857" cy="1493500"/>
          </a:xfrm>
        </p:grpSpPr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B1626F1D-138A-645F-593E-8A2E3E25697C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5032F4E8-32F2-EE70-AA4A-33B49E22DB80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Text Box 3">
              <a:extLst>
                <a:ext uri="{FF2B5EF4-FFF2-40B4-BE49-F238E27FC236}">
                  <a16:creationId xmlns:a16="http://schemas.microsoft.com/office/drawing/2014/main" id="{F414D162-8046-7FEB-F029-30C98885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Text Box 3">
              <a:extLst>
                <a:ext uri="{FF2B5EF4-FFF2-40B4-BE49-F238E27FC236}">
                  <a16:creationId xmlns:a16="http://schemas.microsoft.com/office/drawing/2014/main" id="{177BDDF4-7FDD-54B4-8B02-2CA5F0AC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</a:t>
              </a: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C9F0007D-85F1-1E3A-897D-507A52D46F2F}"/>
              </a:ext>
            </a:extLst>
          </p:cNvPr>
          <p:cNvGrpSpPr/>
          <p:nvPr/>
        </p:nvGrpSpPr>
        <p:grpSpPr>
          <a:xfrm>
            <a:off x="2285388" y="-2528975"/>
            <a:ext cx="1621857" cy="1493500"/>
            <a:chOff x="1829938" y="1827550"/>
            <a:chExt cx="1621857" cy="1493500"/>
          </a:xfrm>
        </p:grpSpPr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826DD193-9B45-3E68-8478-6D67AD0A6D04}"/>
                </a:ext>
              </a:extLst>
            </p:cNvPr>
            <p:cNvSpPr/>
            <p:nvPr/>
          </p:nvSpPr>
          <p:spPr>
            <a:xfrm>
              <a:off x="2059187" y="1827550"/>
              <a:ext cx="1102808" cy="550308"/>
            </a:xfrm>
            <a:custGeom>
              <a:gdLst>
                <a:gd name="connsiteX0" fmla="*/ 551404 w 1102808"/>
                <a:gd name="connsiteY0" fmla="*/ 0 h 550308"/>
                <a:gd name="connsiteX1" fmla="*/ 1091726 w 1102808"/>
                <a:gd name="connsiteY1" fmla="*/ 440375 h 550308"/>
                <a:gd name="connsiteX2" fmla="*/ 1102808 w 1102808"/>
                <a:gd name="connsiteY2" fmla="*/ 550308 h 550308"/>
                <a:gd name="connsiteX3" fmla="*/ 0 w 1102808"/>
                <a:gd name="connsiteY3" fmla="*/ 550308 h 550308"/>
                <a:gd name="connsiteX4" fmla="*/ 11082 w 1102808"/>
                <a:gd name="connsiteY4" fmla="*/ 440375 h 550308"/>
                <a:gd name="connsiteX5" fmla="*/ 551404 w 1102808"/>
                <a:gd name="connsiteY5" fmla="*/ 0 h 5503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808" h="550308">
                  <a:moveTo>
                    <a:pt x="551404" y="0"/>
                  </a:moveTo>
                  <a:cubicBezTo>
                    <a:pt x="817929" y="0"/>
                    <a:pt x="1040298" y="189054"/>
                    <a:pt x="1091726" y="440375"/>
                  </a:cubicBezTo>
                  <a:lnTo>
                    <a:pt x="1102808" y="550308"/>
                  </a:lnTo>
                  <a:lnTo>
                    <a:pt x="0" y="550308"/>
                  </a:lnTo>
                  <a:lnTo>
                    <a:pt x="11082" y="440375"/>
                  </a:lnTo>
                  <a:cubicBezTo>
                    <a:pt x="62510" y="189054"/>
                    <a:pt x="284879" y="0"/>
                    <a:pt x="551404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BF841AB9-D519-EFC8-CD20-17093A73013C}"/>
                </a:ext>
              </a:extLst>
            </p:cNvPr>
            <p:cNvSpPr/>
            <p:nvPr/>
          </p:nvSpPr>
          <p:spPr>
            <a:xfrm>
              <a:off x="1829938" y="2377858"/>
              <a:ext cx="1621857" cy="943192"/>
            </a:xfrm>
            <a:custGeom>
              <a:gdLst>
                <a:gd name="connsiteX0" fmla="*/ 157202 w 1621857"/>
                <a:gd name="connsiteY0" fmla="*/ 0 h 943192"/>
                <a:gd name="connsiteX1" fmla="*/ 229249 w 1621857"/>
                <a:gd name="connsiteY1" fmla="*/ 0 h 943192"/>
                <a:gd name="connsiteX2" fmla="*/ 229126 w 1621857"/>
                <a:gd name="connsiteY2" fmla="*/ 1219 h 943192"/>
                <a:gd name="connsiteX3" fmla="*/ 780653 w 1621857"/>
                <a:gd name="connsiteY3" fmla="*/ 552746 h 943192"/>
                <a:gd name="connsiteX4" fmla="*/ 1332180 w 1621857"/>
                <a:gd name="connsiteY4" fmla="*/ 1219 h 943192"/>
                <a:gd name="connsiteX5" fmla="*/ 1332057 w 1621857"/>
                <a:gd name="connsiteY5" fmla="*/ 0 h 943192"/>
                <a:gd name="connsiteX6" fmla="*/ 1464655 w 1621857"/>
                <a:gd name="connsiteY6" fmla="*/ 0 h 943192"/>
                <a:gd name="connsiteX7" fmla="*/ 1621857 w 1621857"/>
                <a:gd name="connsiteY7" fmla="*/ 157202 h 943192"/>
                <a:gd name="connsiteX8" fmla="*/ 1621857 w 1621857"/>
                <a:gd name="connsiteY8" fmla="*/ 785990 h 943192"/>
                <a:gd name="connsiteX9" fmla="*/ 1464655 w 1621857"/>
                <a:gd name="connsiteY9" fmla="*/ 943192 h 943192"/>
                <a:gd name="connsiteX10" fmla="*/ 157202 w 1621857"/>
                <a:gd name="connsiteY10" fmla="*/ 943192 h 943192"/>
                <a:gd name="connsiteX11" fmla="*/ 0 w 1621857"/>
                <a:gd name="connsiteY11" fmla="*/ 785990 h 943192"/>
                <a:gd name="connsiteX12" fmla="*/ 0 w 1621857"/>
                <a:gd name="connsiteY12" fmla="*/ 157202 h 943192"/>
                <a:gd name="connsiteX13" fmla="*/ 157202 w 1621857"/>
                <a:gd name="connsiteY13" fmla="*/ 0 h 94319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857" h="943191">
                  <a:moveTo>
                    <a:pt x="157202" y="0"/>
                  </a:moveTo>
                  <a:lnTo>
                    <a:pt x="229249" y="0"/>
                  </a:lnTo>
                  <a:lnTo>
                    <a:pt x="229126" y="1219"/>
                  </a:lnTo>
                  <a:cubicBezTo>
                    <a:pt x="229126" y="305819"/>
                    <a:pt x="476053" y="552746"/>
                    <a:pt x="780653" y="552746"/>
                  </a:cubicBezTo>
                  <a:cubicBezTo>
                    <a:pt x="1085253" y="552746"/>
                    <a:pt x="1332180" y="305819"/>
                    <a:pt x="1332180" y="1219"/>
                  </a:cubicBezTo>
                  <a:lnTo>
                    <a:pt x="1332057" y="0"/>
                  </a:lnTo>
                  <a:lnTo>
                    <a:pt x="1464655" y="0"/>
                  </a:lnTo>
                  <a:cubicBezTo>
                    <a:pt x="1551475" y="0"/>
                    <a:pt x="1621857" y="70382"/>
                    <a:pt x="1621857" y="157202"/>
                  </a:cubicBezTo>
                  <a:lnTo>
                    <a:pt x="1621857" y="785990"/>
                  </a:lnTo>
                  <a:cubicBezTo>
                    <a:pt x="1621857" y="872810"/>
                    <a:pt x="1551475" y="943192"/>
                    <a:pt x="1464655" y="943192"/>
                  </a:cubicBezTo>
                  <a:lnTo>
                    <a:pt x="157202" y="943192"/>
                  </a:lnTo>
                  <a:cubicBezTo>
                    <a:pt x="70382" y="943192"/>
                    <a:pt x="0" y="872810"/>
                    <a:pt x="0" y="785990"/>
                  </a:cubicBezTo>
                  <a:lnTo>
                    <a:pt x="0" y="157202"/>
                  </a:lnTo>
                  <a:cubicBezTo>
                    <a:pt x="0" y="70382"/>
                    <a:pt x="70382" y="0"/>
                    <a:pt x="1572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Text Box 3">
              <a:extLst>
                <a:ext uri="{FF2B5EF4-FFF2-40B4-BE49-F238E27FC236}">
                  <a16:creationId xmlns:a16="http://schemas.microsoft.com/office/drawing/2014/main" id="{4CE29659-8E96-D343-0055-72F65F81A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707" y="2023943"/>
              <a:ext cx="3917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AAE1B0D7-0AB1-F592-972D-D1BC0265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855" y="2438293"/>
              <a:ext cx="523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称</a:t>
              </a:r>
            </a:p>
          </p:txBody>
        </p:sp>
      </p:grp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70428B-E97C-AFA6-1CA7-A7E7E0CC778E}"/>
              </a:ext>
            </a:extLst>
          </p:cNvPr>
          <p:cNvSpPr/>
          <p:nvPr/>
        </p:nvSpPr>
        <p:spPr>
          <a:xfrm>
            <a:off x="1717249" y="2080203"/>
            <a:ext cx="3363686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 Box 5">
            <a:extLst>
              <a:ext uri="{FF2B5EF4-FFF2-40B4-BE49-F238E27FC236}">
                <a16:creationId xmlns:a16="http://schemas.microsoft.com/office/drawing/2014/main" id="{7553AA57-AA58-E9AE-1714-42FA4B98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124" y="2662314"/>
            <a:ext cx="2858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把天平放在水平台上。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F25F9B-9092-C7DC-6D03-C5C8E7F1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2844275" y="3857766"/>
            <a:ext cx="2118009" cy="14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FE3F98B2-26C7-2A01-1045-2B7C921D8D1A}"/>
              </a:ext>
            </a:extLst>
          </p:cNvPr>
          <p:cNvSpPr/>
          <p:nvPr/>
        </p:nvSpPr>
        <p:spPr>
          <a:xfrm>
            <a:off x="7102023" y="2162696"/>
            <a:ext cx="3363686" cy="3407229"/>
          </a:xfrm>
          <a:prstGeom prst="roundRect">
            <a:avLst>
              <a:gd name="adj" fmla="val 566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6" name="Picture 2">
            <a:extLst>
              <a:ext uri="{FF2B5EF4-FFF2-40B4-BE49-F238E27FC236}">
                <a16:creationId xmlns:a16="http://schemas.microsoft.com/office/drawing/2014/main" id="{A780CF5F-1D2C-5A55-0DBA-93E74CB7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6673009" y="2624692"/>
            <a:ext cx="3963203" cy="26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12162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605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等线 Light</vt:lpstr>
      <vt:lpstr>等线</vt:lpstr>
      <vt:lpstr>宋体</vt:lpstr>
      <vt:lpstr>华文行楷</vt:lpstr>
      <vt:lpstr>微软雅黑</vt:lpstr>
      <vt:lpstr>Times New Roman</vt:lpstr>
      <vt:lpstr>Wingdings</vt:lpstr>
      <vt:lpstr>Symbol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2022-07-28T18:35:59Z</cp:lastPrinted>
  <dcterms:created xsi:type="dcterms:W3CDTF">2022-07-28T18:35:59Z</dcterms:created>
  <dcterms:modified xsi:type="dcterms:W3CDTF">2022-07-28T10:36:06Z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