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comments/comment8.xml" ContentType="application/vnd.openxmlformats-officedocument.presentationml.comment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s/comment6.xml" ContentType="application/vnd.openxmlformats-officedocument.presentationml.comment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s/comment4.xml" ContentType="application/vnd.openxmlformats-officedocument.presentationml.comment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Default Extension="vml" ContentType="application/vnd.openxmlformats-officedocument.vmlDrawing"/>
  <Default Extension="tiff" ContentType="image/tiff"/>
  <Default Extension="gif" ContentType="image/gif"/>
  <Override PartName="/ppt/comments/comment10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comment9.xml" ContentType="application/vnd.openxmlformats-officedocument.presentationml.comment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omments/comment7.xml" ContentType="application/vnd.openxmlformats-officedocument.presentationml.comment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omments/comment5.xml" ContentType="application/vnd.openxmlformats-officedocument.presentationml.comment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omments/comment3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8" clrIdx="0"/>
  <p:cmAuthor id="1" name="Administrator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3-29T16:58:40.910" idx="1">
    <p:pos x="10" y="10"/>
    <p:text>先问学生如何把在洞里的乒乓球取出来？
引入浮力，接下来学生动手把气球压入水中感受浮力，接下来介绍生活中浮力存在的例子。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3-29T17:11:39.379" idx="8">
    <p:pos x="10" y="10"/>
    <p:text>1、教学主线要突出
2、压强要小写
3、不要问很多无效的问题
4、请学生回答之后不要重复
5、上完之后要小结和布置作业
6、过渡太生硬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3-29T17:00:03.299" idx="2">
    <p:pos x="10" y="10"/>
    <p:text>板书受力分析时要用直尺画。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1">
    <p:pos x="393233" y="38404104"/>
    <p:text>看不清楚，可以用两个乒乓球对比旁边加一个重锤线。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2">
    <p:pos x="393233" y="38404104"/>
    <p:text>看不清楚，可以用两个乒乓球对比旁边加一个重锤线。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3-29T17:03:05.184" idx="3">
    <p:pos x="10" y="10"/>
    <p:text>演示下降的物体也受到了浮力作用。演示实验存在学生看不到的现象，能否用视频播放？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3-29T17:01:25.596" idx="4">
    <p:pos x="10" y="10"/>
    <p:text>让学生说过之后，不要再重复了，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3-29T17:06:56.297" idx="5">
    <p:pos x="10" y="10"/>
    <p:text>最好演示实验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3-29T17:08:01.855" idx="6">
    <p:pos x="10" y="10"/>
    <p:text>如果学生说有液体的压力吗？真的有吗？请听下回分解，可以卖个关子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3-29T17:09:11.644" idx="7">
    <p:pos x="10" y="10"/>
    <p:text>可以设计让他们填空，理论推导也很重要。</p:tex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emf"/><Relationship Id="rId2" Type="http://schemas.openxmlformats.org/officeDocument/2006/relationships/image" Target="../media/image26.wmf"/><Relationship Id="rId1" Type="http://schemas.openxmlformats.org/officeDocument/2006/relationships/image" Target="../media/image25.e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emf"/><Relationship Id="rId9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6A68D-C059-4F3C-A22B-577DC6A3E357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83996-6FC5-4E55-A2AD-36E37AFCF6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C020AD20-8735-4A1F-9C3C-C2E987366F46}" type="slidenum">
              <a:rPr lang="en-US" altLang="zh-CN">
                <a:latin typeface="Arial" charset="0"/>
              </a:rPr>
              <a:pPr>
                <a:buFont typeface="Arial" charset="0"/>
                <a:buNone/>
              </a:pPr>
              <a:t>2</a:t>
            </a:fld>
            <a:endParaRPr lang="en-US" altLang="zh-CN">
              <a:latin typeface="Arial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4F90BF-6977-4E66-B317-A9EE654B2AB7}" type="slidenum">
              <a:rPr lang="en-US" altLang="zh-CN" sz="1200">
                <a:latin typeface="Calibri" pitchFamily="34" charset="0"/>
              </a:rPr>
              <a:pPr algn="r"/>
              <a:t>12</a:t>
            </a:fld>
            <a:endParaRPr lang="en-US" altLang="zh-CN" sz="1200">
              <a:latin typeface="Calibri" pitchFamily="34" charset="0"/>
            </a:endParaRPr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 idx="4294967295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ChangeArrowheads="1"/>
          </p:cNvSpPr>
          <p:nvPr>
            <p:ph type="body" idx="4294967295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69D28D82-8DF1-465F-89DE-69DD2C369A0B}" type="slidenum">
              <a:rPr lang="zh-CN" altLang="en-US">
                <a:latin typeface="Arial" charset="0"/>
              </a:rPr>
              <a:pPr>
                <a:buFont typeface="Arial" charset="0"/>
                <a:buNone/>
              </a:pPr>
              <a:t>31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5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omments" Target="../comments/comment6.xml"/><Relationship Id="rId5" Type="http://schemas.openxmlformats.org/officeDocument/2006/relationships/image" Target="../media/image19.tif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&#27979;&#37327;&#28014;&#21147;&#22823;&#23567;&#30340;&#23454;&#39564;_&#26631;&#28165;.flv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8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0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 noChangeArrowheads="1"/>
          </p:cNvSpPr>
          <p:nvPr>
            <p:ph type="ctrTitle"/>
          </p:nvPr>
        </p:nvSpPr>
        <p:spPr>
          <a:xfrm>
            <a:off x="0" y="2071688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zh-CN" altLang="en-US" b="1" smtClean="0"/>
              <a:t>第九章 浮力</a:t>
            </a:r>
            <a:r>
              <a:rPr lang="en-US" altLang="zh-CN" sz="5400" b="1" smtClean="0"/>
              <a:t/>
            </a:r>
            <a:br>
              <a:rPr lang="en-US" altLang="zh-CN" sz="5400" b="1" smtClean="0"/>
            </a:br>
            <a:r>
              <a:rPr lang="en-US" altLang="zh-CN" sz="5400" b="1" smtClean="0"/>
              <a:t/>
            </a:r>
            <a:br>
              <a:rPr lang="en-US" altLang="zh-CN" sz="5400" b="1" smtClean="0"/>
            </a:br>
            <a:r>
              <a:rPr lang="zh-CN" altLang="en-US" sz="5400" b="1" smtClean="0"/>
              <a:t>第一节  认识浮力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"/>
          <p:cNvPicPr>
            <a:picLocks noChangeAspect="1" noChangeArrowheads="1"/>
          </p:cNvPicPr>
          <p:nvPr/>
        </p:nvPicPr>
        <p:blipFill>
          <a:blip r:embed="rId2" cstate="print">
            <a:lum bright="-18000" contrast="60000"/>
          </a:blip>
          <a:srcRect r="3680"/>
          <a:stretch>
            <a:fillRect/>
          </a:stretch>
        </p:blipFill>
        <p:spPr bwMode="auto">
          <a:xfrm>
            <a:off x="4227513" y="1809750"/>
            <a:ext cx="1347787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图片 4"/>
          <p:cNvPicPr>
            <a:picLocks noChangeAspect="1" noChangeArrowheads="1"/>
          </p:cNvPicPr>
          <p:nvPr/>
        </p:nvPicPr>
        <p:blipFill>
          <a:blip r:embed="rId3" cstate="print">
            <a:lum bright="-24000" contrast="54000"/>
          </a:blip>
          <a:srcRect/>
          <a:stretch>
            <a:fillRect/>
          </a:stretch>
        </p:blipFill>
        <p:spPr bwMode="auto">
          <a:xfrm>
            <a:off x="5575300" y="1628775"/>
            <a:ext cx="219392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图片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9FD"/>
              </a:clrFrom>
              <a:clrTo>
                <a:srgbClr val="F4F9FD">
                  <a:alpha val="0"/>
                </a:srgbClr>
              </a:clrTo>
            </a:clrChange>
            <a:lum bright="-18000" contrast="36000"/>
          </a:blip>
          <a:srcRect/>
          <a:stretch>
            <a:fillRect/>
          </a:stretch>
        </p:blipFill>
        <p:spPr bwMode="auto">
          <a:xfrm>
            <a:off x="7931150" y="1327150"/>
            <a:ext cx="390525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2"/>
          <p:cNvSpPr>
            <a:spLocks noChangeArrowheads="1"/>
          </p:cNvSpPr>
          <p:nvPr/>
        </p:nvSpPr>
        <p:spPr bwMode="auto">
          <a:xfrm>
            <a:off x="4356100" y="4232275"/>
            <a:ext cx="2622550" cy="5794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>
                <a:latin typeface="Times New Roman" pitchFamily="18" charset="0"/>
                <a:ea typeface="黑体" pitchFamily="49" charset="-122"/>
              </a:rPr>
              <a:t>被拉直的毛线</a:t>
            </a:r>
          </a:p>
        </p:txBody>
      </p:sp>
      <p:sp>
        <p:nvSpPr>
          <p:cNvPr id="16390" name="Rectangle 52"/>
          <p:cNvSpPr>
            <a:spLocks noChangeArrowheads="1"/>
          </p:cNvSpPr>
          <p:nvPr/>
        </p:nvSpPr>
        <p:spPr bwMode="auto">
          <a:xfrm>
            <a:off x="7596188" y="4292600"/>
            <a:ext cx="1250950" cy="5191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Times New Roman" pitchFamily="18" charset="0"/>
                <a:ea typeface="黑体" pitchFamily="49" charset="-122"/>
              </a:rPr>
              <a:t>重垂线</a:t>
            </a:r>
          </a:p>
        </p:txBody>
      </p:sp>
      <p:sp>
        <p:nvSpPr>
          <p:cNvPr id="16391" name="Rectangle 52"/>
          <p:cNvSpPr>
            <a:spLocks noChangeArrowheads="1"/>
          </p:cNvSpPr>
          <p:nvPr/>
        </p:nvSpPr>
        <p:spPr bwMode="auto">
          <a:xfrm>
            <a:off x="323850" y="1196975"/>
            <a:ext cx="3744913" cy="3751263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黑体" pitchFamily="49" charset="-122"/>
                <a:ea typeface="黑体" pitchFamily="49" charset="-122"/>
              </a:rPr>
              <a:t>    被拉直的毛线与重垂线的方向都是平行的，这说明浮力的方向总是</a:t>
            </a:r>
            <a:r>
              <a:rPr lang="en-US" altLang="zh-CN" sz="3200">
                <a:latin typeface="黑体" pitchFamily="49" charset="-122"/>
                <a:ea typeface="黑体" pitchFamily="49" charset="-122"/>
              </a:rPr>
              <a:t>_____________</a:t>
            </a:r>
            <a:r>
              <a:rPr lang="zh-CN" altLang="en-US" sz="3200">
                <a:latin typeface="黑体" pitchFamily="49" charset="-122"/>
                <a:ea typeface="黑体" pitchFamily="49" charset="-122"/>
              </a:rPr>
              <a:t>的。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755650" y="4149725"/>
            <a:ext cx="20193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ea typeface="黑体" pitchFamily="49" charset="-122"/>
              </a:rPr>
              <a:t>竖直向上</a:t>
            </a:r>
          </a:p>
        </p:txBody>
      </p:sp>
      <p:sp>
        <p:nvSpPr>
          <p:cNvPr id="16393" name="矩形 4"/>
          <p:cNvSpPr>
            <a:spLocks noChangeArrowheads="1"/>
          </p:cNvSpPr>
          <p:nvPr/>
        </p:nvSpPr>
        <p:spPr bwMode="auto">
          <a:xfrm>
            <a:off x="171450" y="215900"/>
            <a:ext cx="8675688" cy="7000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4000">
                <a:latin typeface="黑体" pitchFamily="49" charset="-122"/>
                <a:ea typeface="黑体" pitchFamily="49" charset="-122"/>
              </a:rPr>
              <a:t>浮力</a:t>
            </a:r>
            <a:r>
              <a:rPr lang="en-US" altLang="zh-CN" sz="400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4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探究</a:t>
            </a:r>
            <a:r>
              <a:rPr lang="en-US" altLang="zh-CN" sz="4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4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：浮力的方向</a:t>
            </a:r>
            <a:endParaRPr lang="zh-CN" altLang="en-US" sz="400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46081"/>
          <p:cNvSpPr>
            <a:spLocks noGrp="1" noChangeArrowheads="1"/>
          </p:cNvSpPr>
          <p:nvPr>
            <p:ph type="title"/>
          </p:nvPr>
        </p:nvSpPr>
        <p:spPr>
          <a:xfrm>
            <a:off x="53975" y="1066800"/>
            <a:ext cx="9055100" cy="1444625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altLang="zh-CN" sz="3200" smtClean="0"/>
              <a:t>   </a:t>
            </a:r>
            <a:r>
              <a:rPr lang="en-US" altLang="zh-CN" sz="3200" b="1" smtClean="0">
                <a:solidFill>
                  <a:schemeClr val="tx1"/>
                </a:solidFill>
              </a:rPr>
              <a:t>5.</a:t>
            </a:r>
            <a:r>
              <a:rPr lang="zh-CN" altLang="en-US" sz="3200" b="1" smtClean="0">
                <a:solidFill>
                  <a:schemeClr val="tx1"/>
                </a:solidFill>
              </a:rPr>
              <a:t>一个盛有盐水的容器中悬浮着一个鸡蛋，容器放在斜面上，如下图示。图中画出了几个力的方向，你认为鸡蛋所受浮力方向应当是（      ）</a:t>
            </a:r>
          </a:p>
        </p:txBody>
      </p:sp>
      <p:sp>
        <p:nvSpPr>
          <p:cNvPr id="17411" name="文本框 46083"/>
          <p:cNvSpPr txBox="1">
            <a:spLocks noChangeArrowheads="1"/>
          </p:cNvSpPr>
          <p:nvPr/>
        </p:nvSpPr>
        <p:spPr bwMode="auto">
          <a:xfrm>
            <a:off x="508000" y="3067050"/>
            <a:ext cx="3059113" cy="2773363"/>
          </a:xfrm>
          <a:prstGeom prst="rect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         A.  F</a:t>
            </a:r>
            <a:r>
              <a:rPr lang="en-US" altLang="zh-CN" sz="3200" baseline="-25000"/>
              <a:t>1                </a:t>
            </a:r>
          </a:p>
          <a:p>
            <a:pPr>
              <a:spcBef>
                <a:spcPct val="50000"/>
              </a:spcBef>
            </a:pPr>
            <a:r>
              <a:rPr lang="en-US" altLang="zh-CN" sz="3200" baseline="-25000"/>
              <a:t>             </a:t>
            </a:r>
            <a:r>
              <a:rPr lang="en-US" altLang="zh-CN" sz="3200"/>
              <a:t>B.  F</a:t>
            </a:r>
            <a:r>
              <a:rPr lang="en-US" altLang="zh-CN" sz="3200" baseline="-25000"/>
              <a:t>2</a:t>
            </a:r>
          </a:p>
          <a:p>
            <a:pPr>
              <a:spcBef>
                <a:spcPct val="50000"/>
              </a:spcBef>
            </a:pPr>
            <a:r>
              <a:rPr lang="en-US" altLang="zh-CN" sz="3200"/>
              <a:t>        C.  F</a:t>
            </a:r>
            <a:r>
              <a:rPr lang="en-US" altLang="zh-CN" sz="3200" baseline="-25000"/>
              <a:t>3                </a:t>
            </a:r>
          </a:p>
          <a:p>
            <a:pPr>
              <a:spcBef>
                <a:spcPct val="50000"/>
              </a:spcBef>
            </a:pPr>
            <a:r>
              <a:rPr lang="en-US" altLang="zh-CN" sz="3200" baseline="-25000"/>
              <a:t>            </a:t>
            </a:r>
            <a:r>
              <a:rPr lang="en-US" altLang="zh-CN" sz="3200"/>
              <a:t>D.  F</a:t>
            </a:r>
            <a:r>
              <a:rPr lang="en-US" altLang="zh-CN" sz="3200" baseline="-25000"/>
              <a:t>4</a:t>
            </a:r>
            <a:endParaRPr lang="en-US" altLang="zh-CN" sz="3200"/>
          </a:p>
        </p:txBody>
      </p:sp>
      <p:sp>
        <p:nvSpPr>
          <p:cNvPr id="46085" name="矩形 46084"/>
          <p:cNvSpPr>
            <a:spLocks noChangeArrowheads="1"/>
          </p:cNvSpPr>
          <p:nvPr/>
        </p:nvSpPr>
        <p:spPr bwMode="auto">
          <a:xfrm>
            <a:off x="7092950" y="2079625"/>
            <a:ext cx="647700" cy="431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2" name="组合 46094"/>
          <p:cNvGrpSpPr>
            <a:grpSpLocks/>
          </p:cNvGrpSpPr>
          <p:nvPr/>
        </p:nvGrpSpPr>
        <p:grpSpPr bwMode="auto">
          <a:xfrm>
            <a:off x="4132263" y="2711450"/>
            <a:ext cx="4537075" cy="3711575"/>
            <a:chOff x="2744" y="1434"/>
            <a:chExt cx="2858" cy="2223"/>
          </a:xfrm>
        </p:grpSpPr>
        <p:pic>
          <p:nvPicPr>
            <p:cNvPr id="17415" name="图片 46082"/>
            <p:cNvPicPr>
              <a:picLocks noChangeAspect="1" noChangeArrowheads="1"/>
            </p:cNvPicPr>
            <p:nvPr/>
          </p:nvPicPr>
          <p:blipFill>
            <a:blip r:embed="rId2" cstate="print">
              <a:lum bright="-24000" contrast="54000"/>
            </a:blip>
            <a:srcRect/>
            <a:stretch>
              <a:fillRect/>
            </a:stretch>
          </p:blipFill>
          <p:spPr bwMode="auto">
            <a:xfrm>
              <a:off x="2744" y="1434"/>
              <a:ext cx="2858" cy="2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组合 46093"/>
            <p:cNvGrpSpPr>
              <a:grpSpLocks/>
            </p:cNvGrpSpPr>
            <p:nvPr/>
          </p:nvGrpSpPr>
          <p:grpSpPr bwMode="auto">
            <a:xfrm>
              <a:off x="3198" y="1706"/>
              <a:ext cx="2358" cy="991"/>
              <a:chOff x="3198" y="1706"/>
              <a:chExt cx="2358" cy="991"/>
            </a:xfrm>
          </p:grpSpPr>
          <p:sp>
            <p:nvSpPr>
              <p:cNvPr id="17417" name="直接连接符 46085"/>
              <p:cNvSpPr>
                <a:spLocks noChangeShapeType="1"/>
              </p:cNvSpPr>
              <p:nvPr/>
            </p:nvSpPr>
            <p:spPr bwMode="auto">
              <a:xfrm flipV="1">
                <a:off x="4286" y="1933"/>
                <a:ext cx="0" cy="6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8" name="直接连接符 46086"/>
              <p:cNvSpPr>
                <a:spLocks noChangeShapeType="1"/>
              </p:cNvSpPr>
              <p:nvPr/>
            </p:nvSpPr>
            <p:spPr bwMode="auto">
              <a:xfrm flipV="1">
                <a:off x="4286" y="1933"/>
                <a:ext cx="273" cy="6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9" name="直接连接符 46087"/>
              <p:cNvSpPr>
                <a:spLocks noChangeShapeType="1"/>
              </p:cNvSpPr>
              <p:nvPr/>
            </p:nvSpPr>
            <p:spPr bwMode="auto">
              <a:xfrm flipV="1">
                <a:off x="4286" y="2614"/>
                <a:ext cx="72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0" name="直接连接符 46088"/>
              <p:cNvSpPr>
                <a:spLocks noChangeShapeType="1"/>
              </p:cNvSpPr>
              <p:nvPr/>
            </p:nvSpPr>
            <p:spPr bwMode="auto">
              <a:xfrm flipH="1" flipV="1">
                <a:off x="3470" y="2341"/>
                <a:ext cx="816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1" name="文本框 46089"/>
              <p:cNvSpPr txBox="1">
                <a:spLocks noChangeArrowheads="1"/>
              </p:cNvSpPr>
              <p:nvPr/>
            </p:nvSpPr>
            <p:spPr bwMode="auto">
              <a:xfrm>
                <a:off x="4150" y="1706"/>
                <a:ext cx="544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F</a:t>
                </a:r>
                <a:r>
                  <a:rPr lang="en-US" altLang="zh-CN" baseline="-25000"/>
                  <a:t>1</a:t>
                </a:r>
              </a:p>
            </p:txBody>
          </p:sp>
          <p:sp>
            <p:nvSpPr>
              <p:cNvPr id="17422" name="文本框 46090"/>
              <p:cNvSpPr txBox="1">
                <a:spLocks noChangeArrowheads="1"/>
              </p:cNvSpPr>
              <p:nvPr/>
            </p:nvSpPr>
            <p:spPr bwMode="auto">
              <a:xfrm>
                <a:off x="4468" y="1706"/>
                <a:ext cx="544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F</a:t>
                </a:r>
                <a:r>
                  <a:rPr lang="en-US" altLang="zh-CN" baseline="-25000"/>
                  <a:t>2</a:t>
                </a:r>
              </a:p>
            </p:txBody>
          </p:sp>
          <p:sp>
            <p:nvSpPr>
              <p:cNvPr id="17423" name="文本框 46091"/>
              <p:cNvSpPr txBox="1">
                <a:spLocks noChangeArrowheads="1"/>
              </p:cNvSpPr>
              <p:nvPr/>
            </p:nvSpPr>
            <p:spPr bwMode="auto">
              <a:xfrm>
                <a:off x="5012" y="2478"/>
                <a:ext cx="544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F</a:t>
                </a:r>
                <a:r>
                  <a:rPr lang="en-US" altLang="zh-CN" baseline="-25000"/>
                  <a:t>3</a:t>
                </a:r>
              </a:p>
            </p:txBody>
          </p:sp>
          <p:sp>
            <p:nvSpPr>
              <p:cNvPr id="17424" name="文本框 46092"/>
              <p:cNvSpPr txBox="1">
                <a:spLocks noChangeArrowheads="1"/>
              </p:cNvSpPr>
              <p:nvPr/>
            </p:nvSpPr>
            <p:spPr bwMode="auto">
              <a:xfrm>
                <a:off x="3198" y="2155"/>
                <a:ext cx="5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F</a:t>
                </a:r>
                <a:r>
                  <a:rPr lang="en-US" altLang="zh-CN" baseline="-25000"/>
                  <a:t>4</a:t>
                </a:r>
              </a:p>
            </p:txBody>
          </p:sp>
        </p:grpSp>
      </p:grpSp>
      <p:sp>
        <p:nvSpPr>
          <p:cNvPr id="17414" name="矩形 4"/>
          <p:cNvSpPr>
            <a:spLocks noChangeArrowheads="1"/>
          </p:cNvSpPr>
          <p:nvPr/>
        </p:nvSpPr>
        <p:spPr bwMode="auto">
          <a:xfrm>
            <a:off x="171450" y="215900"/>
            <a:ext cx="268605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4000"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250825" y="1196975"/>
            <a:ext cx="8424863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想一想：</a:t>
            </a:r>
            <a:r>
              <a:rPr lang="zh-CN" altLang="en-US" sz="3600">
                <a:latin typeface="Times New Roman" pitchFamily="18" charset="0"/>
                <a:ea typeface="黑体" pitchFamily="49" charset="-122"/>
              </a:rPr>
              <a:t>漂浮在水中的物体受到浮力，那正在下沉的物体也受到浮力吗？</a:t>
            </a:r>
          </a:p>
        </p:txBody>
      </p:sp>
      <p:pic>
        <p:nvPicPr>
          <p:cNvPr id="18435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636838"/>
            <a:ext cx="4427537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图片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36838"/>
            <a:ext cx="43211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矩形 4"/>
          <p:cNvSpPr>
            <a:spLocks noChangeArrowheads="1"/>
          </p:cNvSpPr>
          <p:nvPr/>
        </p:nvSpPr>
        <p:spPr bwMode="auto">
          <a:xfrm>
            <a:off x="0" y="188913"/>
            <a:ext cx="1301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>
                <a:latin typeface="黑体" pitchFamily="49" charset="-122"/>
                <a:ea typeface="黑体" pitchFamily="49" charset="-122"/>
              </a:rPr>
              <a:t>浮力</a:t>
            </a:r>
            <a:endParaRPr lang="zh-CN" altLang="en-US" sz="4400"/>
          </a:p>
        </p:txBody>
      </p:sp>
    </p:spTree>
  </p:cSld>
  <p:clrMapOvr>
    <a:masterClrMapping/>
  </p:clrMapOvr>
  <p:transition spd="slow"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180975" y="1054100"/>
            <a:ext cx="8534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如果给你一只弹簧测力计和一些水，如何测出物块在水中受到的浮力？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827463" y="2420938"/>
            <a:ext cx="3471862" cy="4119562"/>
            <a:chOff x="3787" y="981"/>
            <a:chExt cx="1815" cy="3266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3787" y="981"/>
              <a:ext cx="1725" cy="3266"/>
              <a:chOff x="3787" y="754"/>
              <a:chExt cx="1725" cy="3266"/>
            </a:xfrm>
          </p:grpSpPr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>
                <a:off x="3787" y="754"/>
                <a:ext cx="816" cy="3266"/>
                <a:chOff x="3198" y="436"/>
                <a:chExt cx="971" cy="3448"/>
              </a:xfrm>
            </p:grpSpPr>
            <p:graphicFrame>
              <p:nvGraphicFramePr>
                <p:cNvPr id="1027" name="Object 21"/>
                <p:cNvGraphicFramePr>
                  <a:graphicFrameLocks/>
                </p:cNvGraphicFramePr>
                <p:nvPr/>
              </p:nvGraphicFramePr>
              <p:xfrm>
                <a:off x="3198" y="436"/>
                <a:ext cx="971" cy="3448"/>
              </p:xfrm>
              <a:graphic>
                <a:graphicData uri="http://schemas.openxmlformats.org/presentationml/2006/ole">
                  <p:oleObj spid="_x0000_s1027" r:id="rId3" imgW="2257740" imgH="5304762" progId="Paint.Picture">
                    <p:embed/>
                  </p:oleObj>
                </a:graphicData>
              </a:graphic>
            </p:graphicFrame>
            <p:sp>
              <p:nvSpPr>
                <p:cNvPr id="1041" name="Line 22"/>
                <p:cNvSpPr>
                  <a:spLocks noChangeShapeType="1"/>
                </p:cNvSpPr>
                <p:nvPr/>
              </p:nvSpPr>
              <p:spPr bwMode="auto">
                <a:xfrm>
                  <a:off x="3606" y="1661"/>
                  <a:ext cx="0" cy="817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2" name="Line 23"/>
                <p:cNvSpPr>
                  <a:spLocks noChangeShapeType="1"/>
                </p:cNvSpPr>
                <p:nvPr/>
              </p:nvSpPr>
              <p:spPr bwMode="auto">
                <a:xfrm>
                  <a:off x="3334" y="1706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24"/>
              <p:cNvGrpSpPr>
                <a:grpSpLocks/>
              </p:cNvGrpSpPr>
              <p:nvPr/>
            </p:nvGrpSpPr>
            <p:grpSpPr bwMode="auto">
              <a:xfrm>
                <a:off x="4604" y="754"/>
                <a:ext cx="908" cy="3266"/>
                <a:chOff x="4422" y="482"/>
                <a:chExt cx="1134" cy="3448"/>
              </a:xfrm>
            </p:grpSpPr>
            <p:grpSp>
              <p:nvGrpSpPr>
                <p:cNvPr id="6" name="Group 25"/>
                <p:cNvGrpSpPr>
                  <a:grpSpLocks/>
                </p:cNvGrpSpPr>
                <p:nvPr/>
              </p:nvGrpSpPr>
              <p:grpSpPr bwMode="auto">
                <a:xfrm>
                  <a:off x="4422" y="482"/>
                  <a:ext cx="1134" cy="3448"/>
                  <a:chOff x="4422" y="482"/>
                  <a:chExt cx="1134" cy="3448"/>
                </a:xfrm>
              </p:grpSpPr>
              <p:graphicFrame>
                <p:nvGraphicFramePr>
                  <p:cNvPr id="1026" name="Object 26"/>
                  <p:cNvGraphicFramePr>
                    <a:graphicFrameLocks/>
                  </p:cNvGraphicFramePr>
                  <p:nvPr/>
                </p:nvGraphicFramePr>
                <p:xfrm>
                  <a:off x="4422" y="482"/>
                  <a:ext cx="1134" cy="3448"/>
                </p:xfrm>
                <a:graphic>
                  <a:graphicData uri="http://schemas.openxmlformats.org/presentationml/2006/ole">
                    <p:oleObj spid="_x0000_s1026" r:id="rId4" imgW="2142857" imgH="5609524" progId="Paint.Picture">
                      <p:embed/>
                    </p:oleObj>
                  </a:graphicData>
                </a:graphic>
              </p:graphicFrame>
              <p:sp>
                <p:nvSpPr>
                  <p:cNvPr id="1039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94" y="1298"/>
                    <a:ext cx="0" cy="544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4694" y="1389"/>
                    <a:ext cx="45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038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4921" y="1389"/>
                  <a:ext cx="0" cy="453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033" name="Rectangle 30"/>
            <p:cNvSpPr>
              <a:spLocks noChangeArrowheads="1"/>
            </p:cNvSpPr>
            <p:nvPr/>
          </p:nvSpPr>
          <p:spPr bwMode="auto">
            <a:xfrm>
              <a:off x="5103" y="2886"/>
              <a:ext cx="499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320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F</a:t>
              </a:r>
            </a:p>
          </p:txBody>
        </p:sp>
        <p:sp>
          <p:nvSpPr>
            <p:cNvPr id="1034" name="Rectangle 31"/>
            <p:cNvSpPr>
              <a:spLocks noChangeArrowheads="1"/>
            </p:cNvSpPr>
            <p:nvPr/>
          </p:nvSpPr>
          <p:spPr bwMode="auto">
            <a:xfrm>
              <a:off x="4240" y="3158"/>
              <a:ext cx="273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320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G</a:t>
              </a:r>
            </a:p>
          </p:txBody>
        </p:sp>
      </p:grpSp>
      <p:sp>
        <p:nvSpPr>
          <p:cNvPr id="1030" name="矩形 4"/>
          <p:cNvSpPr>
            <a:spLocks noChangeArrowheads="1"/>
          </p:cNvSpPr>
          <p:nvPr/>
        </p:nvSpPr>
        <p:spPr bwMode="auto">
          <a:xfrm>
            <a:off x="0" y="188913"/>
            <a:ext cx="914400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>
                <a:latin typeface="黑体" pitchFamily="49" charset="-122"/>
                <a:ea typeface="黑体" pitchFamily="49" charset="-122"/>
              </a:rPr>
              <a:t>浮力</a:t>
            </a:r>
            <a:r>
              <a:rPr lang="en-US" altLang="zh-CN" sz="400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4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探究</a:t>
            </a:r>
            <a:r>
              <a:rPr lang="en-US" altLang="zh-CN" sz="4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4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：探究液体的浮力</a:t>
            </a:r>
            <a:endParaRPr lang="zh-CN" altLang="en-US" sz="400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3322" name="图片 13321" descr="扫描素材041"/>
          <p:cNvPicPr>
            <a:picLocks noChangeAspect="1" noChangeArrowheads="1"/>
          </p:cNvPicPr>
          <p:nvPr/>
        </p:nvPicPr>
        <p:blipFill>
          <a:blip r:embed="rId5" cstate="print">
            <a:lum bright="-42000" contrast="76000"/>
          </a:blip>
          <a:srcRect r="18089" b="5453"/>
          <a:stretch>
            <a:fillRect/>
          </a:stretch>
        </p:blipFill>
        <p:spPr bwMode="auto">
          <a:xfrm>
            <a:off x="1325563" y="2752725"/>
            <a:ext cx="12795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95288" y="3429000"/>
            <a:ext cx="4824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弹簧测力计的示数变小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11188" y="5373688"/>
            <a:ext cx="4537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浸在水中的物体受到了</a:t>
            </a:r>
            <a:r>
              <a:rPr lang="zh-CN" altLang="en-US" sz="3600">
                <a:solidFill>
                  <a:srgbClr val="FF0000"/>
                </a:solidFill>
                <a:ea typeface="黑体" pitchFamily="49" charset="-122"/>
              </a:rPr>
              <a:t>浮力的作用。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79388" y="1052513"/>
            <a:ext cx="58324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如果给你一只弹簧测力计和一些水，如何测出石块在水中受到的浮力？</a:t>
            </a: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323850" y="2781300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(1)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、你观察到的现象是：</a:t>
            </a:r>
          </a:p>
        </p:txBody>
      </p:sp>
      <p:sp>
        <p:nvSpPr>
          <p:cNvPr id="2056" name="Line 10"/>
          <p:cNvSpPr>
            <a:spLocks noChangeShapeType="1"/>
          </p:cNvSpPr>
          <p:nvPr/>
        </p:nvSpPr>
        <p:spPr bwMode="auto">
          <a:xfrm>
            <a:off x="539750" y="4078288"/>
            <a:ext cx="4537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323850" y="4294188"/>
            <a:ext cx="41767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(2)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、你观察到的现象能说明什么问题？</a:t>
            </a:r>
          </a:p>
        </p:txBody>
      </p:sp>
      <p:sp>
        <p:nvSpPr>
          <p:cNvPr id="2058" name="Line 14"/>
          <p:cNvSpPr>
            <a:spLocks noChangeShapeType="1"/>
          </p:cNvSpPr>
          <p:nvPr/>
        </p:nvSpPr>
        <p:spPr bwMode="auto">
          <a:xfrm>
            <a:off x="684213" y="6021388"/>
            <a:ext cx="4321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9" name="Line 15"/>
          <p:cNvSpPr>
            <a:spLocks noChangeShapeType="1"/>
          </p:cNvSpPr>
          <p:nvPr/>
        </p:nvSpPr>
        <p:spPr bwMode="auto">
          <a:xfrm>
            <a:off x="539750" y="6526213"/>
            <a:ext cx="43926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011863" y="1268413"/>
            <a:ext cx="2881312" cy="5184775"/>
            <a:chOff x="3787" y="981"/>
            <a:chExt cx="1815" cy="3266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3787" y="981"/>
              <a:ext cx="1725" cy="3266"/>
              <a:chOff x="3787" y="754"/>
              <a:chExt cx="1725" cy="3266"/>
            </a:xfrm>
          </p:grpSpPr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>
                <a:off x="3787" y="754"/>
                <a:ext cx="816" cy="3266"/>
                <a:chOff x="3198" y="436"/>
                <a:chExt cx="971" cy="3448"/>
              </a:xfrm>
            </p:grpSpPr>
            <p:graphicFrame>
              <p:nvGraphicFramePr>
                <p:cNvPr id="2051" name="Object 21"/>
                <p:cNvGraphicFramePr>
                  <a:graphicFrameLocks/>
                </p:cNvGraphicFramePr>
                <p:nvPr/>
              </p:nvGraphicFramePr>
              <p:xfrm>
                <a:off x="3198" y="436"/>
                <a:ext cx="971" cy="3448"/>
              </p:xfrm>
              <a:graphic>
                <a:graphicData uri="http://schemas.openxmlformats.org/presentationml/2006/ole">
                  <p:oleObj spid="_x0000_s2051" r:id="rId3" imgW="2257740" imgH="5304762" progId="Paint.Picture">
                    <p:embed/>
                  </p:oleObj>
                </a:graphicData>
              </a:graphic>
            </p:graphicFrame>
            <p:sp>
              <p:nvSpPr>
                <p:cNvPr id="2071" name="Line 22"/>
                <p:cNvSpPr>
                  <a:spLocks noChangeShapeType="1"/>
                </p:cNvSpPr>
                <p:nvPr/>
              </p:nvSpPr>
              <p:spPr bwMode="auto">
                <a:xfrm>
                  <a:off x="3606" y="1661"/>
                  <a:ext cx="0" cy="817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72" name="Line 23"/>
                <p:cNvSpPr>
                  <a:spLocks noChangeShapeType="1"/>
                </p:cNvSpPr>
                <p:nvPr/>
              </p:nvSpPr>
              <p:spPr bwMode="auto">
                <a:xfrm>
                  <a:off x="3334" y="1706"/>
                  <a:ext cx="499" cy="0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" name="Group 24"/>
              <p:cNvGrpSpPr>
                <a:grpSpLocks/>
              </p:cNvGrpSpPr>
              <p:nvPr/>
            </p:nvGrpSpPr>
            <p:grpSpPr bwMode="auto">
              <a:xfrm>
                <a:off x="4604" y="754"/>
                <a:ext cx="908" cy="3266"/>
                <a:chOff x="4422" y="482"/>
                <a:chExt cx="1134" cy="3448"/>
              </a:xfrm>
            </p:grpSpPr>
            <p:grpSp>
              <p:nvGrpSpPr>
                <p:cNvPr id="6" name="Group 25"/>
                <p:cNvGrpSpPr>
                  <a:grpSpLocks/>
                </p:cNvGrpSpPr>
                <p:nvPr/>
              </p:nvGrpSpPr>
              <p:grpSpPr bwMode="auto">
                <a:xfrm>
                  <a:off x="4422" y="482"/>
                  <a:ext cx="1134" cy="3448"/>
                  <a:chOff x="4422" y="482"/>
                  <a:chExt cx="1134" cy="3448"/>
                </a:xfrm>
              </p:grpSpPr>
              <p:graphicFrame>
                <p:nvGraphicFramePr>
                  <p:cNvPr id="2050" name="Object 26"/>
                  <p:cNvGraphicFramePr>
                    <a:graphicFrameLocks/>
                  </p:cNvGraphicFramePr>
                  <p:nvPr/>
                </p:nvGraphicFramePr>
                <p:xfrm>
                  <a:off x="4422" y="482"/>
                  <a:ext cx="1134" cy="3448"/>
                </p:xfrm>
                <a:graphic>
                  <a:graphicData uri="http://schemas.openxmlformats.org/presentationml/2006/ole">
                    <p:oleObj spid="_x0000_s2050" r:id="rId4" imgW="2142857" imgH="5609524" progId="Paint.Picture">
                      <p:embed/>
                    </p:oleObj>
                  </a:graphicData>
                </a:graphic>
              </p:graphicFrame>
              <p:sp>
                <p:nvSpPr>
                  <p:cNvPr id="2069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94" y="1298"/>
                    <a:ext cx="0" cy="544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7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4694" y="1389"/>
                    <a:ext cx="453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068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4921" y="1389"/>
                  <a:ext cx="0" cy="453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063" name="Rectangle 30"/>
            <p:cNvSpPr>
              <a:spLocks noChangeArrowheads="1"/>
            </p:cNvSpPr>
            <p:nvPr/>
          </p:nvSpPr>
          <p:spPr bwMode="auto">
            <a:xfrm>
              <a:off x="5103" y="2886"/>
              <a:ext cx="499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320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F</a:t>
              </a:r>
            </a:p>
          </p:txBody>
        </p:sp>
        <p:sp>
          <p:nvSpPr>
            <p:cNvPr id="2064" name="Rectangle 31"/>
            <p:cNvSpPr>
              <a:spLocks noChangeArrowheads="1"/>
            </p:cNvSpPr>
            <p:nvPr/>
          </p:nvSpPr>
          <p:spPr bwMode="auto">
            <a:xfrm>
              <a:off x="4240" y="3158"/>
              <a:ext cx="273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320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G</a:t>
              </a:r>
            </a:p>
          </p:txBody>
        </p:sp>
      </p:grpSp>
      <p:sp>
        <p:nvSpPr>
          <p:cNvPr id="2061" name="矩形 4"/>
          <p:cNvSpPr>
            <a:spLocks noChangeArrowheads="1"/>
          </p:cNvSpPr>
          <p:nvPr/>
        </p:nvSpPr>
        <p:spPr bwMode="auto">
          <a:xfrm>
            <a:off x="0" y="188913"/>
            <a:ext cx="914400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黑体" pitchFamily="49" charset="-122"/>
                <a:ea typeface="黑体" pitchFamily="49" charset="-122"/>
              </a:rPr>
              <a:t>1.3 </a:t>
            </a:r>
            <a:r>
              <a:rPr lang="zh-CN" altLang="en-US" sz="4000">
                <a:latin typeface="黑体" pitchFamily="49" charset="-122"/>
                <a:ea typeface="黑体" pitchFamily="49" charset="-122"/>
              </a:rPr>
              <a:t>浮力</a:t>
            </a:r>
            <a:r>
              <a:rPr lang="en-US" altLang="zh-CN" sz="400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4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探究</a:t>
            </a:r>
            <a:r>
              <a:rPr lang="en-US" altLang="zh-CN" sz="4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4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：探究液体的浮力</a:t>
            </a:r>
            <a:endParaRPr lang="zh-CN" altLang="en-US" sz="400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827088" y="3213100"/>
            <a:ext cx="30972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971550" y="2565400"/>
            <a:ext cx="2663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Ｆ</a:t>
            </a:r>
            <a:r>
              <a:rPr lang="zh-CN" altLang="en-US" sz="3200" b="1" baseline="-25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浮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G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－</a:t>
            </a:r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F</a:t>
            </a:r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179388" y="3573463"/>
            <a:ext cx="4392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itchFamily="18" charset="0"/>
                <a:ea typeface="黑体" pitchFamily="49" charset="-122"/>
              </a:rPr>
              <a:t>2.</a:t>
            </a:r>
            <a:r>
              <a:rPr lang="zh-CN" altLang="en-US" sz="3200" b="1">
                <a:latin typeface="Times New Roman" pitchFamily="18" charset="0"/>
                <a:ea typeface="黑体" pitchFamily="49" charset="-122"/>
              </a:rPr>
              <a:t>这种方法叫</a:t>
            </a:r>
          </a:p>
        </p:txBody>
      </p:sp>
      <p:sp>
        <p:nvSpPr>
          <p:cNvPr id="3080" name="Line 11"/>
          <p:cNvSpPr>
            <a:spLocks noChangeShapeType="1"/>
          </p:cNvSpPr>
          <p:nvPr/>
        </p:nvSpPr>
        <p:spPr bwMode="auto">
          <a:xfrm>
            <a:off x="684213" y="5157788"/>
            <a:ext cx="3384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258888" y="4365625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称重法</a:t>
            </a:r>
          </a:p>
        </p:txBody>
      </p:sp>
      <p:sp>
        <p:nvSpPr>
          <p:cNvPr id="3082" name="Rectangle 24"/>
          <p:cNvSpPr>
            <a:spLocks noChangeArrowheads="1"/>
          </p:cNvSpPr>
          <p:nvPr/>
        </p:nvSpPr>
        <p:spPr bwMode="auto">
          <a:xfrm>
            <a:off x="179388" y="1412875"/>
            <a:ext cx="4321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在这种方法中，浮力的大小等于：</a:t>
            </a:r>
          </a:p>
        </p:txBody>
      </p:sp>
      <p:sp>
        <p:nvSpPr>
          <p:cNvPr id="3083" name="Text Box 25"/>
          <p:cNvSpPr txBox="1">
            <a:spLocks noChangeArrowheads="1"/>
          </p:cNvSpPr>
          <p:nvPr/>
        </p:nvSpPr>
        <p:spPr bwMode="auto">
          <a:xfrm>
            <a:off x="8316913" y="342900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>
              <a:latin typeface="Times New Roman" pitchFamily="18" charset="0"/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7564438" y="2133600"/>
          <a:ext cx="1025525" cy="3455988"/>
        </p:xfrm>
        <a:graphic>
          <a:graphicData uri="http://schemas.openxmlformats.org/presentationml/2006/ole">
            <p:oleObj spid="_x0000_s3074" r:id="rId3" imgW="1787040" imgH="6423120" progId="Flash.Movie">
              <p:embed/>
            </p:oleObj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4786313" y="2133600"/>
          <a:ext cx="620712" cy="3373438"/>
        </p:xfrm>
        <a:graphic>
          <a:graphicData uri="http://schemas.openxmlformats.org/presentationml/2006/ole">
            <p:oleObj spid="_x0000_s3075" r:id="rId4" imgW="1038960" imgH="6286320" progId="Flash.Movie">
              <p:embed/>
            </p:oleObj>
          </a:graphicData>
        </a:graphic>
      </p:graphicFrame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5619750" y="2133600"/>
          <a:ext cx="1657350" cy="3260725"/>
        </p:xfrm>
        <a:graphic>
          <a:graphicData uri="http://schemas.openxmlformats.org/presentationml/2006/ole">
            <p:oleObj spid="_x0000_s3076" r:id="rId5" imgW="2811600" imgH="6098040" progId="Flash.Movie">
              <p:embed/>
            </p:oleObj>
          </a:graphicData>
        </a:graphic>
      </p:graphicFrame>
      <p:sp>
        <p:nvSpPr>
          <p:cNvPr id="3084" name="AutoShape 8"/>
          <p:cNvSpPr>
            <a:spLocks noChangeArrowheads="1"/>
          </p:cNvSpPr>
          <p:nvPr/>
        </p:nvSpPr>
        <p:spPr bwMode="auto">
          <a:xfrm>
            <a:off x="5148263" y="1557338"/>
            <a:ext cx="863600" cy="576262"/>
          </a:xfrm>
          <a:prstGeom prst="wedgeRectCallout">
            <a:avLst>
              <a:gd name="adj1" fmla="val -60477"/>
              <a:gd name="adj2" fmla="val 2825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Times New Roman" pitchFamily="18" charset="0"/>
              </a:rPr>
              <a:t>G</a:t>
            </a:r>
            <a:r>
              <a:rPr lang="zh-CN" altLang="en-US" sz="2800" b="1" baseline="-25000">
                <a:solidFill>
                  <a:schemeClr val="bg1"/>
                </a:solidFill>
                <a:latin typeface="Times New Roman" pitchFamily="18" charset="0"/>
              </a:rPr>
              <a:t>物</a:t>
            </a:r>
            <a:endParaRPr lang="zh-CN" altLang="en-US" sz="2800" b="1" baseline="-25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AutoShape 9"/>
          <p:cNvSpPr>
            <a:spLocks noChangeArrowheads="1"/>
          </p:cNvSpPr>
          <p:nvPr/>
        </p:nvSpPr>
        <p:spPr bwMode="auto">
          <a:xfrm>
            <a:off x="6356350" y="1927225"/>
            <a:ext cx="1081088" cy="433388"/>
          </a:xfrm>
          <a:prstGeom prst="wedgeRoundRectCallout">
            <a:avLst>
              <a:gd name="adj1" fmla="val -40894"/>
              <a:gd name="adj2" fmla="val 2071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Times New Roman" pitchFamily="18" charset="0"/>
              </a:rPr>
              <a:t>F′</a:t>
            </a:r>
            <a:endParaRPr lang="en-US" altLang="zh-CN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2" name="Text Box 10"/>
          <p:cNvSpPr txBox="1">
            <a:spLocks noChangeArrowheads="1"/>
          </p:cNvSpPr>
          <p:nvPr/>
        </p:nvSpPr>
        <p:spPr bwMode="auto">
          <a:xfrm>
            <a:off x="0" y="5734050"/>
            <a:ext cx="8856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itchFamily="18" charset="0"/>
                <a:ea typeface="黑体" pitchFamily="49" charset="-122"/>
              </a:rPr>
              <a:t>3.</a:t>
            </a:r>
            <a:r>
              <a:rPr lang="zh-CN" altLang="en-US" sz="3600" b="1">
                <a:latin typeface="Times New Roman" pitchFamily="18" charset="0"/>
                <a:ea typeface="黑体" pitchFamily="49" charset="-122"/>
              </a:rPr>
              <a:t>这个浮力相当于手对物体</a:t>
            </a:r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向上的托力</a:t>
            </a:r>
          </a:p>
        </p:txBody>
      </p:sp>
      <p:sp>
        <p:nvSpPr>
          <p:cNvPr id="3087" name="矩形 4"/>
          <p:cNvSpPr>
            <a:spLocks noChangeArrowheads="1"/>
          </p:cNvSpPr>
          <p:nvPr/>
        </p:nvSpPr>
        <p:spPr bwMode="auto">
          <a:xfrm>
            <a:off x="0" y="188913"/>
            <a:ext cx="914400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黑体" pitchFamily="49" charset="-122"/>
                <a:ea typeface="黑体" pitchFamily="49" charset="-122"/>
              </a:rPr>
              <a:t>1.3 </a:t>
            </a:r>
            <a:r>
              <a:rPr lang="zh-CN" altLang="en-US" sz="4000">
                <a:latin typeface="黑体" pitchFamily="49" charset="-122"/>
                <a:ea typeface="黑体" pitchFamily="49" charset="-122"/>
              </a:rPr>
              <a:t>浮力</a:t>
            </a:r>
            <a:r>
              <a:rPr lang="en-US" altLang="zh-CN" sz="400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4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探究</a:t>
            </a:r>
            <a:r>
              <a:rPr lang="en-US" altLang="zh-CN" sz="4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4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：探究液体的浮力</a:t>
            </a:r>
            <a:endParaRPr lang="zh-CN" altLang="en-US" sz="400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80" grpId="0"/>
      <p:bldP spid="409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未命名2"/>
          <p:cNvPicPr>
            <a:picLocks noChangeAspect="1" noChangeArrowheads="1"/>
          </p:cNvPicPr>
          <p:nvPr/>
        </p:nvPicPr>
        <p:blipFill>
          <a:blip r:embed="rId2" cstate="print"/>
          <a:srcRect l="15750" r="5501"/>
          <a:stretch>
            <a:fillRect/>
          </a:stretch>
        </p:blipFill>
        <p:spPr bwMode="auto">
          <a:xfrm>
            <a:off x="395288" y="1844675"/>
            <a:ext cx="3889375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95288" y="4797425"/>
            <a:ext cx="4143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黑体" pitchFamily="49" charset="-122"/>
                <a:ea typeface="黑体" pitchFamily="49" charset="-122"/>
              </a:rPr>
              <a:t>将充足气的篮球和套扎在气针尾端的气球一起挂于杠杆左端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调整杠杆右端的钩码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使杠杆平衡。</a:t>
            </a:r>
          </a:p>
        </p:txBody>
      </p:sp>
      <p:pic>
        <p:nvPicPr>
          <p:cNvPr id="6" name="Picture 6" descr="未命名3"/>
          <p:cNvPicPr>
            <a:picLocks noChangeAspect="1" noChangeArrowheads="1"/>
          </p:cNvPicPr>
          <p:nvPr/>
        </p:nvPicPr>
        <p:blipFill>
          <a:blip r:embed="rId3" cstate="print"/>
          <a:srcRect r="7764"/>
          <a:stretch>
            <a:fillRect/>
          </a:stretch>
        </p:blipFill>
        <p:spPr bwMode="auto">
          <a:xfrm>
            <a:off x="4643438" y="1844675"/>
            <a:ext cx="41052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679950" y="4840288"/>
            <a:ext cx="4213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黑体" pitchFamily="49" charset="-122"/>
                <a:ea typeface="黑体" pitchFamily="49" charset="-122"/>
              </a:rPr>
              <a:t>再将扎在气球上的气针头插入篮球的气门内，气球随即膨胀，此时的杠杆不平衡了，为什么？</a:t>
            </a:r>
          </a:p>
        </p:txBody>
      </p:sp>
      <p:sp>
        <p:nvSpPr>
          <p:cNvPr id="19462" name="矩形 4"/>
          <p:cNvSpPr>
            <a:spLocks noChangeArrowheads="1"/>
          </p:cNvSpPr>
          <p:nvPr/>
        </p:nvSpPr>
        <p:spPr bwMode="auto">
          <a:xfrm>
            <a:off x="0" y="188913"/>
            <a:ext cx="8675688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>
                <a:latin typeface="黑体" pitchFamily="49" charset="-122"/>
                <a:ea typeface="黑体" pitchFamily="49" charset="-122"/>
              </a:rPr>
              <a:t>浮力</a:t>
            </a:r>
            <a:r>
              <a:rPr lang="en-US" altLang="zh-CN" sz="400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4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探究</a:t>
            </a:r>
            <a:r>
              <a:rPr lang="en-US" altLang="zh-CN" sz="4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4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：探究空气的浮力</a:t>
            </a:r>
            <a:endParaRPr lang="zh-CN" altLang="en-US" sz="400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86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"/>
          <p:cNvSpPr>
            <a:spLocks noChangeArrowheads="1"/>
          </p:cNvSpPr>
          <p:nvPr/>
        </p:nvSpPr>
        <p:spPr bwMode="auto">
          <a:xfrm>
            <a:off x="0" y="1196975"/>
            <a:ext cx="87487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实验结论：浸在</a:t>
            </a:r>
            <a:r>
              <a:rPr lang="zh-CN" altLang="en-US" sz="36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液体</a:t>
            </a:r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或</a:t>
            </a:r>
            <a:r>
              <a:rPr lang="zh-CN" altLang="en-US" sz="36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气体</a:t>
            </a:r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里的物体确实受到液体或气体的浮力，浮力的方向：</a:t>
            </a:r>
            <a:r>
              <a:rPr lang="zh-CN" altLang="en-US" sz="36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竖直向上。</a:t>
            </a:r>
            <a:endParaRPr lang="en-US" altLang="zh-CN" sz="36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483" name="矩形 4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0" y="188913"/>
            <a:ext cx="4687888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黑体" pitchFamily="49" charset="-122"/>
                <a:ea typeface="黑体" pitchFamily="49" charset="-122"/>
              </a:rPr>
              <a:t>1.6 </a:t>
            </a:r>
            <a:r>
              <a:rPr lang="zh-CN" altLang="en-US" sz="4000">
                <a:latin typeface="黑体" pitchFamily="49" charset="-122"/>
                <a:ea typeface="黑体" pitchFamily="49" charset="-122"/>
              </a:rPr>
              <a:t>浮力</a:t>
            </a:r>
            <a:r>
              <a:rPr lang="en-US" altLang="zh-CN" sz="400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4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实验结论：</a:t>
            </a:r>
            <a:endParaRPr lang="zh-CN" altLang="en-US" sz="4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>
            <a:off x="3922713" y="40767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360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627313" y="4221163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浸在</a:t>
            </a:r>
          </a:p>
        </p:txBody>
      </p:sp>
      <p:sp>
        <p:nvSpPr>
          <p:cNvPr id="38932" name="Rectangle 13"/>
          <p:cNvSpPr>
            <a:spLocks noChangeArrowheads="1"/>
          </p:cNvSpPr>
          <p:nvPr/>
        </p:nvSpPr>
        <p:spPr bwMode="auto">
          <a:xfrm>
            <a:off x="4211638" y="3860800"/>
            <a:ext cx="201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部分浸入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200525" y="4629150"/>
            <a:ext cx="201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完全浸没</a:t>
            </a:r>
          </a:p>
        </p:txBody>
      </p:sp>
      <p:sp>
        <p:nvSpPr>
          <p:cNvPr id="20488" name="Rectangle 13"/>
          <p:cNvSpPr>
            <a:spLocks noChangeArrowheads="1"/>
          </p:cNvSpPr>
          <p:nvPr/>
        </p:nvSpPr>
        <p:spPr bwMode="auto">
          <a:xfrm>
            <a:off x="179388" y="2997200"/>
            <a:ext cx="8748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注意：</a:t>
            </a:r>
            <a:endParaRPr lang="zh-CN" altLang="en-US" sz="36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38932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4"/>
          <p:cNvSpPr>
            <a:spLocks noChangeArrowheads="1"/>
          </p:cNvSpPr>
          <p:nvPr/>
        </p:nvSpPr>
        <p:spPr bwMode="auto">
          <a:xfrm>
            <a:off x="0" y="188913"/>
            <a:ext cx="266065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>
                <a:latin typeface="黑体" pitchFamily="49" charset="-122"/>
                <a:ea typeface="黑体" pitchFamily="49" charset="-122"/>
              </a:rPr>
              <a:t>课堂练习：</a:t>
            </a:r>
          </a:p>
        </p:txBody>
      </p:sp>
      <p:sp>
        <p:nvSpPr>
          <p:cNvPr id="21507" name="文本框 101"/>
          <p:cNvSpPr txBox="1">
            <a:spLocks noChangeArrowheads="1"/>
          </p:cNvSpPr>
          <p:nvPr/>
        </p:nvSpPr>
        <p:spPr bwMode="auto">
          <a:xfrm>
            <a:off x="161925" y="1076325"/>
            <a:ext cx="883285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宋体" pitchFamily="2" charset="-122"/>
              </a:rPr>
              <a:t>6. </a:t>
            </a:r>
            <a:r>
              <a:rPr lang="zh-CN" altLang="en-US" sz="3200" b="1">
                <a:latin typeface="宋体" pitchFamily="2" charset="-122"/>
              </a:rPr>
              <a:t>一铜块挂在弹簧测力计上，将铜块浸入水中时，弹簧测力计的示数等于（    ）</a:t>
            </a:r>
          </a:p>
          <a:p>
            <a:r>
              <a:rPr lang="en-US" altLang="zh-CN" sz="2800" b="1">
                <a:latin typeface="宋体" pitchFamily="2" charset="-122"/>
              </a:rPr>
              <a:t>A</a:t>
            </a:r>
            <a:r>
              <a:rPr lang="zh-CN" altLang="en-US" sz="2800" b="1">
                <a:latin typeface="宋体" pitchFamily="2" charset="-122"/>
              </a:rPr>
              <a:t>．铜块的体积        </a:t>
            </a:r>
            <a:r>
              <a:rPr lang="en-US" altLang="zh-CN" sz="2800" b="1">
                <a:latin typeface="宋体" pitchFamily="2" charset="-122"/>
              </a:rPr>
              <a:t>B</a:t>
            </a:r>
            <a:r>
              <a:rPr lang="zh-CN" altLang="en-US" sz="2800" b="1">
                <a:latin typeface="宋体" pitchFamily="2" charset="-122"/>
              </a:rPr>
              <a:t>．铜块受到的重力</a:t>
            </a:r>
          </a:p>
          <a:p>
            <a:r>
              <a:rPr lang="en-US" altLang="zh-CN" sz="2800" b="1">
                <a:latin typeface="宋体" pitchFamily="2" charset="-122"/>
              </a:rPr>
              <a:t>C</a:t>
            </a:r>
            <a:r>
              <a:rPr lang="zh-CN" altLang="en-US" sz="2800" b="1">
                <a:latin typeface="宋体" pitchFamily="2" charset="-122"/>
              </a:rPr>
              <a:t>．铜块受到的浮力    </a:t>
            </a:r>
            <a:r>
              <a:rPr lang="en-US" altLang="zh-CN" sz="2800" b="1">
                <a:latin typeface="宋体" pitchFamily="2" charset="-122"/>
              </a:rPr>
              <a:t>D</a:t>
            </a:r>
            <a:r>
              <a:rPr lang="zh-CN" altLang="en-US" sz="2800" b="1">
                <a:latin typeface="宋体" pitchFamily="2" charset="-122"/>
              </a:rPr>
              <a:t>．铜块受到的重力与浮力之差</a:t>
            </a:r>
          </a:p>
          <a:p>
            <a:endParaRPr lang="zh-CN" altLang="en-US" sz="3200" b="1">
              <a:latin typeface="宋体" pitchFamily="2" charset="-122"/>
            </a:endParaRPr>
          </a:p>
          <a:p>
            <a:r>
              <a:rPr lang="zh-CN" altLang="en-US" sz="3200" b="1">
                <a:latin typeface="宋体" pitchFamily="2" charset="-122"/>
              </a:rPr>
              <a:t>7.在一个密闭的真空罩里挂着一个弹簧测力计，测力计下挂一个体积较大的物体，物体静止。若将玻璃罩的开关打开，让空气进入，则此时（  ）</a:t>
            </a:r>
          </a:p>
          <a:p>
            <a:r>
              <a:rPr lang="zh-CN" altLang="en-US" sz="2800" b="1">
                <a:latin typeface="宋体" pitchFamily="2" charset="-122"/>
              </a:rPr>
              <a:t>A．弹簧测力计的示数不变         </a:t>
            </a:r>
          </a:p>
          <a:p>
            <a:r>
              <a:rPr lang="zh-CN" altLang="en-US" sz="2800" b="1">
                <a:latin typeface="宋体" pitchFamily="2" charset="-122"/>
              </a:rPr>
              <a:t>B．弹簧测力计的示数将增大</a:t>
            </a:r>
          </a:p>
          <a:p>
            <a:r>
              <a:rPr lang="zh-CN" altLang="en-US" sz="2800" b="1">
                <a:latin typeface="宋体" pitchFamily="2" charset="-122"/>
              </a:rPr>
              <a:t>C．弹簧测力计的示数将减小       </a:t>
            </a:r>
          </a:p>
          <a:p>
            <a:r>
              <a:rPr lang="zh-CN" altLang="en-US" sz="2800" b="1">
                <a:latin typeface="宋体" pitchFamily="2" charset="-122"/>
              </a:rPr>
              <a:t>D．弹簧测力计的示数可能增大也可能减小</a:t>
            </a:r>
          </a:p>
        </p:txBody>
      </p:sp>
      <p:sp>
        <p:nvSpPr>
          <p:cNvPr id="46085" name="矩形 46084"/>
          <p:cNvSpPr>
            <a:spLocks noChangeArrowheads="1"/>
          </p:cNvSpPr>
          <p:nvPr/>
        </p:nvSpPr>
        <p:spPr bwMode="auto">
          <a:xfrm>
            <a:off x="5657850" y="1606550"/>
            <a:ext cx="647700" cy="431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8347075" y="4445000"/>
            <a:ext cx="647700" cy="431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ldLvl="0" animBg="1"/>
      <p:bldP spid="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68313" y="1196975"/>
            <a:ext cx="7704137" cy="2041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latin typeface="Times New Roman" pitchFamily="18" charset="0"/>
                <a:ea typeface="黑体" pitchFamily="49" charset="-122"/>
              </a:rPr>
              <a:t>例</a:t>
            </a:r>
            <a:r>
              <a:rPr lang="en-US" altLang="zh-CN" sz="3200"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3200">
                <a:latin typeface="Times New Roman" pitchFamily="18" charset="0"/>
                <a:ea typeface="黑体" pitchFamily="49" charset="-122"/>
              </a:rPr>
              <a:t>、一铁块挂在弹簧秤上，在空气中称量时，弹簧秤的读数是</a:t>
            </a:r>
            <a:r>
              <a:rPr lang="en-US" altLang="zh-CN" sz="3200">
                <a:latin typeface="Times New Roman" pitchFamily="18" charset="0"/>
                <a:ea typeface="黑体" pitchFamily="49" charset="-122"/>
              </a:rPr>
              <a:t>32</a:t>
            </a:r>
            <a:r>
              <a:rPr lang="zh-CN" altLang="en-US" sz="3200">
                <a:latin typeface="Times New Roman" pitchFamily="18" charset="0"/>
                <a:ea typeface="黑体" pitchFamily="49" charset="-122"/>
              </a:rPr>
              <a:t>牛。把它全部浸在水中称量时，读数是</a:t>
            </a:r>
            <a:r>
              <a:rPr lang="en-US" altLang="zh-CN" sz="3200">
                <a:latin typeface="Times New Roman" pitchFamily="18" charset="0"/>
                <a:ea typeface="黑体" pitchFamily="49" charset="-122"/>
              </a:rPr>
              <a:t>12</a:t>
            </a:r>
            <a:r>
              <a:rPr lang="zh-CN" altLang="en-US" sz="3200">
                <a:latin typeface="Times New Roman" pitchFamily="18" charset="0"/>
                <a:ea typeface="黑体" pitchFamily="49" charset="-122"/>
              </a:rPr>
              <a:t>牛。铁块受到浮力是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39750" y="3357563"/>
            <a:ext cx="777716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latin typeface="Times New Roman" pitchFamily="18" charset="0"/>
                <a:ea typeface="黑体" pitchFamily="49" charset="-122"/>
              </a:rPr>
              <a:t>例</a:t>
            </a:r>
            <a:r>
              <a:rPr lang="en-US" altLang="zh-CN" sz="3200"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3200">
                <a:latin typeface="Times New Roman" pitchFamily="18" charset="0"/>
                <a:ea typeface="黑体" pitchFamily="49" charset="-122"/>
              </a:rPr>
              <a:t>、一质量为</a:t>
            </a:r>
            <a:r>
              <a:rPr lang="en-US" altLang="zh-CN" sz="3200">
                <a:latin typeface="Times New Roman" pitchFamily="18" charset="0"/>
                <a:ea typeface="黑体" pitchFamily="49" charset="-122"/>
              </a:rPr>
              <a:t>5</a:t>
            </a:r>
            <a:r>
              <a:rPr lang="zh-CN" altLang="en-US" sz="3200">
                <a:latin typeface="Times New Roman" pitchFamily="18" charset="0"/>
                <a:ea typeface="黑体" pitchFamily="49" charset="-122"/>
              </a:rPr>
              <a:t>千克的铝块，用弹簧秤吊住它，将其置于酒精中时，弹簧秤的读数为</a:t>
            </a:r>
            <a:r>
              <a:rPr lang="en-US" altLang="zh-CN" sz="3200">
                <a:latin typeface="Times New Roman" pitchFamily="18" charset="0"/>
                <a:ea typeface="黑体" pitchFamily="49" charset="-122"/>
              </a:rPr>
              <a:t>30</a:t>
            </a:r>
            <a:r>
              <a:rPr lang="zh-CN" altLang="en-US" sz="3200">
                <a:latin typeface="Times New Roman" pitchFamily="18" charset="0"/>
                <a:ea typeface="黑体" pitchFamily="49" charset="-122"/>
              </a:rPr>
              <a:t>牛。求酒精对铝块的浮力。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971550" y="2708275"/>
          <a:ext cx="2365375" cy="690563"/>
        </p:xfrm>
        <a:graphic>
          <a:graphicData uri="http://schemas.openxmlformats.org/presentationml/2006/ole">
            <p:oleObj spid="_x0000_s4098" r:id="rId3" imgW="1003320" imgH="216360" progId="Equation.3">
              <p:embed/>
            </p:oleObj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419475" y="2719388"/>
          <a:ext cx="2881313" cy="576262"/>
        </p:xfrm>
        <a:graphic>
          <a:graphicData uri="http://schemas.openxmlformats.org/presentationml/2006/ole">
            <p:oleObj spid="_x0000_s4099" r:id="rId4" imgW="891321" imgH="178264" progId="Equation.3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6280150" y="2735263"/>
          <a:ext cx="1368425" cy="517525"/>
        </p:xfrm>
        <a:graphic>
          <a:graphicData uri="http://schemas.openxmlformats.org/presentationml/2006/ole">
            <p:oleObj spid="_x0000_s4100" r:id="rId5" imgW="472566" imgH="178809" progId="Equation.3">
              <p:embed/>
            </p:oleObj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827088" y="5691188"/>
          <a:ext cx="2486025" cy="725487"/>
        </p:xfrm>
        <a:graphic>
          <a:graphicData uri="http://schemas.openxmlformats.org/presentationml/2006/ole">
            <p:oleObj spid="_x0000_s4101" r:id="rId6" imgW="1003320" imgH="216360" progId="Equation.3">
              <p:embed/>
            </p:oleObj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3313113" y="5691188"/>
          <a:ext cx="2638425" cy="549275"/>
        </p:xfrm>
        <a:graphic>
          <a:graphicData uri="http://schemas.openxmlformats.org/presentationml/2006/ole">
            <p:oleObj spid="_x0000_s4102" r:id="rId7" imgW="852022" imgH="177760" progId="Equation.3">
              <p:embed/>
            </p:oleObj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5940425" y="5661025"/>
          <a:ext cx="1363663" cy="544513"/>
        </p:xfrm>
        <a:graphic>
          <a:graphicData uri="http://schemas.openxmlformats.org/presentationml/2006/ole">
            <p:oleObj spid="_x0000_s4103" r:id="rId8" imgW="445644" imgH="178041" progId="Equation.3">
              <p:embed/>
            </p:oleObj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827088" y="4941888"/>
          <a:ext cx="1608137" cy="628650"/>
        </p:xfrm>
        <a:graphic>
          <a:graphicData uri="http://schemas.openxmlformats.org/presentationml/2006/ole">
            <p:oleObj spid="_x0000_s4104" r:id="rId9" imgW="596880" imgH="165240" progId="Equation.3">
              <p:embed/>
            </p:oleObj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2435225" y="4960938"/>
          <a:ext cx="3111500" cy="622300"/>
        </p:xfrm>
        <a:graphic>
          <a:graphicData uri="http://schemas.openxmlformats.org/presentationml/2006/ole">
            <p:oleObj spid="_x0000_s4105" r:id="rId10" imgW="1017522" imgH="203360" progId="Equation.3">
              <p:embed/>
            </p:oleObj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5892800" y="4959350"/>
          <a:ext cx="1400175" cy="560388"/>
        </p:xfrm>
        <a:graphic>
          <a:graphicData uri="http://schemas.openxmlformats.org/presentationml/2006/ole">
            <p:oleObj spid="_x0000_s4106" r:id="rId11" imgW="445644" imgH="178041" progId="Equation.3">
              <p:embed/>
            </p:oleObj>
          </a:graphicData>
        </a:graphic>
      </p:graphicFrame>
      <p:sp>
        <p:nvSpPr>
          <p:cNvPr id="4109" name="矩形 4"/>
          <p:cNvSpPr>
            <a:spLocks noChangeArrowheads="1"/>
          </p:cNvSpPr>
          <p:nvPr/>
        </p:nvSpPr>
        <p:spPr bwMode="auto">
          <a:xfrm>
            <a:off x="0" y="188913"/>
            <a:ext cx="266065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>
                <a:latin typeface="黑体" pitchFamily="49" charset="-122"/>
                <a:ea typeface="黑体" pitchFamily="49" charset="-122"/>
              </a:rPr>
              <a:t>课堂练习：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5991225"/>
            <a:ext cx="9001125" cy="719138"/>
          </a:xfrm>
        </p:spPr>
        <p:txBody>
          <a:bodyPr anchor="t"/>
          <a:lstStyle/>
          <a:p>
            <a:r>
              <a:rPr lang="zh-CN" altLang="en-US" sz="3600" b="1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雄伟航空母舰为什么能浮在水面，不下沉？</a:t>
            </a:r>
            <a:r>
              <a:rPr lang="en-US" altLang="zh-CN" sz="3600" b="1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pic>
        <p:nvPicPr>
          <p:cNvPr id="7171" name="Picture 3" descr="20375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1071563"/>
            <a:ext cx="8786812" cy="4857750"/>
          </a:xfrm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214313"/>
            <a:ext cx="5500688" cy="7699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>
                <a:latin typeface="黑体" pitchFamily="49" charset="-122"/>
                <a:ea typeface="黑体" pitchFamily="49" charset="-122"/>
              </a:rPr>
              <a:t>新课引入：图片</a:t>
            </a:r>
            <a:r>
              <a:rPr lang="en-US" altLang="zh-CN" sz="440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4400">
                <a:latin typeface="黑体" pitchFamily="49" charset="-122"/>
                <a:ea typeface="黑体" pitchFamily="49" charset="-122"/>
              </a:rPr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球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196975"/>
            <a:ext cx="2771775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1438"/>
            <a:ext cx="3059113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1341438"/>
            <a:ext cx="3024187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87450" y="2708275"/>
            <a:ext cx="576263" cy="719138"/>
            <a:chOff x="748" y="2024"/>
            <a:chExt cx="363" cy="453"/>
          </a:xfrm>
        </p:grpSpPr>
        <p:sp>
          <p:nvSpPr>
            <p:cNvPr id="22549" name="Line 6"/>
            <p:cNvSpPr>
              <a:spLocks noChangeShapeType="1"/>
            </p:cNvSpPr>
            <p:nvPr/>
          </p:nvSpPr>
          <p:spPr bwMode="auto">
            <a:xfrm>
              <a:off x="930" y="2024"/>
              <a:ext cx="0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0" name="Line 7"/>
            <p:cNvSpPr>
              <a:spLocks noChangeShapeType="1"/>
            </p:cNvSpPr>
            <p:nvPr/>
          </p:nvSpPr>
          <p:spPr bwMode="auto">
            <a:xfrm>
              <a:off x="1111" y="2069"/>
              <a:ext cx="0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1" name="Line 8"/>
            <p:cNvSpPr>
              <a:spLocks noChangeShapeType="1"/>
            </p:cNvSpPr>
            <p:nvPr/>
          </p:nvSpPr>
          <p:spPr bwMode="auto">
            <a:xfrm>
              <a:off x="748" y="2069"/>
              <a:ext cx="0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356100" y="2492375"/>
            <a:ext cx="576263" cy="719138"/>
            <a:chOff x="2744" y="1843"/>
            <a:chExt cx="363" cy="453"/>
          </a:xfrm>
        </p:grpSpPr>
        <p:sp>
          <p:nvSpPr>
            <p:cNvPr id="22546" name="Line 10"/>
            <p:cNvSpPr>
              <a:spLocks noChangeShapeType="1"/>
            </p:cNvSpPr>
            <p:nvPr/>
          </p:nvSpPr>
          <p:spPr bwMode="auto">
            <a:xfrm>
              <a:off x="2926" y="1843"/>
              <a:ext cx="0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7" name="Line 11"/>
            <p:cNvSpPr>
              <a:spLocks noChangeShapeType="1"/>
            </p:cNvSpPr>
            <p:nvPr/>
          </p:nvSpPr>
          <p:spPr bwMode="auto">
            <a:xfrm>
              <a:off x="3107" y="1888"/>
              <a:ext cx="0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8" name="Line 12"/>
            <p:cNvSpPr>
              <a:spLocks noChangeShapeType="1"/>
            </p:cNvSpPr>
            <p:nvPr/>
          </p:nvSpPr>
          <p:spPr bwMode="auto">
            <a:xfrm>
              <a:off x="2744" y="1888"/>
              <a:ext cx="0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356100" y="4724400"/>
            <a:ext cx="576263" cy="1081088"/>
            <a:chOff x="2744" y="3203"/>
            <a:chExt cx="363" cy="907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2744" y="3203"/>
              <a:ext cx="181" cy="907"/>
              <a:chOff x="2744" y="3203"/>
              <a:chExt cx="181" cy="907"/>
            </a:xfrm>
          </p:grpSpPr>
          <p:sp>
            <p:nvSpPr>
              <p:cNvPr id="22544" name="Line 15"/>
              <p:cNvSpPr>
                <a:spLocks noChangeShapeType="1"/>
              </p:cNvSpPr>
              <p:nvPr/>
            </p:nvSpPr>
            <p:spPr bwMode="auto">
              <a:xfrm flipV="1">
                <a:off x="2744" y="3203"/>
                <a:ext cx="0" cy="9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5" name="Line 16"/>
              <p:cNvSpPr>
                <a:spLocks noChangeShapeType="1"/>
              </p:cNvSpPr>
              <p:nvPr/>
            </p:nvSpPr>
            <p:spPr bwMode="auto">
              <a:xfrm flipV="1">
                <a:off x="2925" y="3249"/>
                <a:ext cx="0" cy="86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2543" name="Line 17"/>
            <p:cNvSpPr>
              <a:spLocks noChangeShapeType="1"/>
            </p:cNvSpPr>
            <p:nvPr/>
          </p:nvSpPr>
          <p:spPr bwMode="auto">
            <a:xfrm flipV="1">
              <a:off x="3107" y="3249"/>
              <a:ext cx="0" cy="8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7451725" y="3860800"/>
            <a:ext cx="574675" cy="1225550"/>
            <a:chOff x="4695" y="2794"/>
            <a:chExt cx="362" cy="772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4695" y="2794"/>
              <a:ext cx="182" cy="772"/>
              <a:chOff x="4695" y="2794"/>
              <a:chExt cx="182" cy="772"/>
            </a:xfrm>
          </p:grpSpPr>
          <p:sp>
            <p:nvSpPr>
              <p:cNvPr id="22540" name="Line 20"/>
              <p:cNvSpPr>
                <a:spLocks noChangeShapeType="1"/>
              </p:cNvSpPr>
              <p:nvPr/>
            </p:nvSpPr>
            <p:spPr bwMode="auto">
              <a:xfrm flipV="1">
                <a:off x="4695" y="2794"/>
                <a:ext cx="0" cy="6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1" name="Line 21"/>
              <p:cNvSpPr>
                <a:spLocks noChangeShapeType="1"/>
              </p:cNvSpPr>
              <p:nvPr/>
            </p:nvSpPr>
            <p:spPr bwMode="auto">
              <a:xfrm flipH="1" flipV="1">
                <a:off x="4876" y="2840"/>
                <a:ext cx="1" cy="7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2539" name="Line 22"/>
            <p:cNvSpPr>
              <a:spLocks noChangeShapeType="1"/>
            </p:cNvSpPr>
            <p:nvPr/>
          </p:nvSpPr>
          <p:spPr bwMode="auto">
            <a:xfrm flipV="1">
              <a:off x="5057" y="2795"/>
              <a:ext cx="0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37" name="矩形 4"/>
          <p:cNvSpPr>
            <a:spLocks noChangeArrowheads="1"/>
          </p:cNvSpPr>
          <p:nvPr/>
        </p:nvSpPr>
        <p:spPr bwMode="auto">
          <a:xfrm>
            <a:off x="0" y="260350"/>
            <a:ext cx="8675688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二、 浮力产生的原因：小实验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9144000" cy="5445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b="1" smtClean="0"/>
              <a:t>说明： </a:t>
            </a:r>
          </a:p>
          <a:p>
            <a:pPr>
              <a:buFont typeface="Wingdings" pitchFamily="2" charset="2"/>
              <a:buNone/>
            </a:pPr>
            <a:r>
              <a:rPr lang="zh-CN" altLang="en-US" b="1" smtClean="0"/>
              <a:t>  </a:t>
            </a:r>
          </a:p>
          <a:p>
            <a:pPr>
              <a:buFont typeface="Wingdings" pitchFamily="2" charset="2"/>
              <a:buNone/>
            </a:pPr>
            <a:r>
              <a:rPr lang="zh-CN" altLang="en-US" b="1" smtClean="0"/>
              <a:t>  物体下表面没有液体（或与底密合）时，</a:t>
            </a:r>
            <a:r>
              <a:rPr lang="en-US" altLang="zh-CN" b="1" smtClean="0"/>
              <a:t>____</a:t>
            </a:r>
          </a:p>
          <a:p>
            <a:pPr>
              <a:buFont typeface="Wingdings" pitchFamily="2" charset="2"/>
              <a:buNone/>
            </a:pPr>
            <a:r>
              <a:rPr lang="zh-CN" altLang="en-US" b="1" smtClean="0"/>
              <a:t>（受或者不受）浮力。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596188" y="2133600"/>
            <a:ext cx="1152525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Tahoma" pitchFamily="34" charset="0"/>
              </a:rPr>
              <a:t>不受</a:t>
            </a:r>
          </a:p>
        </p:txBody>
      </p:sp>
      <p:sp>
        <p:nvSpPr>
          <p:cNvPr id="46084" name="Text Box 4"/>
          <p:cNvSpPr txBox="1"/>
          <p:nvPr/>
        </p:nvSpPr>
        <p:spPr>
          <a:xfrm>
            <a:off x="323850" y="3725863"/>
            <a:ext cx="8496300" cy="11890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  <a:defRPr/>
            </a:pPr>
            <a:r>
              <a:rPr lang="zh-CN" altLang="en-US" sz="3200" b="1" noProof="1">
                <a:solidFill>
                  <a:srgbClr val="FF3300"/>
                </a:solidFill>
                <a:latin typeface="Arial" pitchFamily="34" charset="0"/>
                <a:cs typeface="+mn-ea"/>
              </a:rPr>
              <a:t>产生浮力的条件：</a:t>
            </a:r>
            <a:r>
              <a:rPr lang="zh-CN" altLang="en-US" sz="3200" b="1" noProof="1">
                <a:latin typeface="Arial" pitchFamily="34" charset="0"/>
                <a:cs typeface="+mn-ea"/>
              </a:rPr>
              <a:t>物体</a:t>
            </a:r>
            <a:r>
              <a:rPr lang="zh-CN" altLang="en-US" sz="3600" b="1" noProof="1">
                <a:solidFill>
                  <a:srgbClr val="FF0000"/>
                </a:solidFill>
                <a:latin typeface="Arial" pitchFamily="34" charset="0"/>
                <a:cs typeface="+mn-ea"/>
              </a:rPr>
              <a:t>下表面</a:t>
            </a:r>
            <a:r>
              <a:rPr lang="zh-CN" altLang="en-US" sz="3200" b="1" noProof="1">
                <a:latin typeface="Arial" pitchFamily="34" charset="0"/>
                <a:cs typeface="+mn-ea"/>
              </a:rPr>
              <a:t>必须要</a:t>
            </a:r>
            <a:r>
              <a:rPr lang="zh-CN" altLang="en-US" sz="3600" b="1" noProof="1">
                <a:solidFill>
                  <a:srgbClr val="FF0000"/>
                </a:solidFill>
                <a:latin typeface="Arial" pitchFamily="34" charset="0"/>
                <a:cs typeface="+mn-ea"/>
              </a:rPr>
              <a:t>受到</a:t>
            </a:r>
            <a:r>
              <a:rPr lang="zh-CN" altLang="en-US" sz="3200" b="1" noProof="1">
                <a:latin typeface="Arial" pitchFamily="34" charset="0"/>
                <a:cs typeface="+mn-ea"/>
              </a:rPr>
              <a:t>液体</a:t>
            </a:r>
            <a:r>
              <a:rPr lang="zh-CN" altLang="en-US" sz="3600" b="1" noProof="1">
                <a:solidFill>
                  <a:srgbClr val="FF0000"/>
                </a:solidFill>
                <a:latin typeface="Arial" pitchFamily="34" charset="0"/>
                <a:cs typeface="+mn-ea"/>
              </a:rPr>
              <a:t>向上的压力</a:t>
            </a:r>
            <a:r>
              <a:rPr lang="zh-CN" altLang="en-US" sz="3200" b="1" noProof="1">
                <a:latin typeface="Arial" pitchFamily="34" charset="0"/>
                <a:cs typeface="+mn-ea"/>
              </a:rPr>
              <a:t>。</a:t>
            </a:r>
            <a:endParaRPr lang="zh-CN" altLang="en-US" sz="3200" b="1" noProof="1">
              <a:latin typeface="Arial" pitchFamily="34" charset="0"/>
            </a:endParaRPr>
          </a:p>
        </p:txBody>
      </p:sp>
      <p:sp>
        <p:nvSpPr>
          <p:cNvPr id="23557" name="矩形 4"/>
          <p:cNvSpPr>
            <a:spLocks noChangeArrowheads="1"/>
          </p:cNvSpPr>
          <p:nvPr/>
        </p:nvSpPr>
        <p:spPr bwMode="auto">
          <a:xfrm>
            <a:off x="0" y="260350"/>
            <a:ext cx="8675688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二、 浮力产生的原因：小实验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ldLvl="0" animBg="1"/>
      <p:bldP spid="4608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1101725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宋体" pitchFamily="2" charset="-122"/>
              </a:rPr>
              <a:t>8.如右图所示，一个长方体浸在液体中，进行比较，你会知道浮力产生的原因。</a:t>
            </a:r>
          </a:p>
          <a:p>
            <a:r>
              <a:rPr lang="zh-CN" altLang="en-US" sz="3200" b="1">
                <a:latin typeface="宋体" pitchFamily="2" charset="-122"/>
              </a:rPr>
              <a:t>因为h</a:t>
            </a:r>
            <a:r>
              <a:rPr lang="zh-CN" altLang="en-US" sz="3200" b="1" baseline="-25000">
                <a:latin typeface="宋体" pitchFamily="2" charset="-122"/>
              </a:rPr>
              <a:t>A</a:t>
            </a:r>
            <a:r>
              <a:rPr lang="zh-CN" altLang="en-US" sz="3200" b="1" u="sng">
                <a:latin typeface="宋体" pitchFamily="2" charset="-122"/>
              </a:rPr>
              <a:t> 　　　　</a:t>
            </a:r>
            <a:r>
              <a:rPr lang="zh-CN" altLang="en-US" sz="3200" b="1">
                <a:latin typeface="宋体" pitchFamily="2" charset="-122"/>
              </a:rPr>
              <a:t>h</a:t>
            </a:r>
            <a:r>
              <a:rPr lang="zh-CN" altLang="en-US" sz="3200" b="1" baseline="-25000">
                <a:latin typeface="宋体" pitchFamily="2" charset="-122"/>
              </a:rPr>
              <a:t>B</a:t>
            </a:r>
            <a:r>
              <a:rPr lang="zh-CN" altLang="en-US" sz="3200" b="1">
                <a:latin typeface="宋体" pitchFamily="2" charset="-122"/>
              </a:rPr>
              <a:t>，（填大于、小于或等于）</a:t>
            </a:r>
          </a:p>
          <a:p>
            <a:r>
              <a:rPr lang="zh-CN" altLang="en-US" sz="3200" b="1">
                <a:latin typeface="宋体" pitchFamily="2" charset="-122"/>
              </a:rPr>
              <a:t>所以P</a:t>
            </a:r>
            <a:r>
              <a:rPr lang="zh-CN" altLang="en-US" sz="3200" b="1" baseline="-25000">
                <a:latin typeface="宋体" pitchFamily="2" charset="-122"/>
              </a:rPr>
              <a:t>A</a:t>
            </a:r>
            <a:r>
              <a:rPr lang="zh-CN" altLang="en-US" sz="3200" b="1" u="sng">
                <a:latin typeface="宋体" pitchFamily="2" charset="-122"/>
              </a:rPr>
              <a:t> 　　　　</a:t>
            </a:r>
            <a:r>
              <a:rPr lang="zh-CN" altLang="en-US" sz="3200" b="1">
                <a:latin typeface="宋体" pitchFamily="2" charset="-122"/>
              </a:rPr>
              <a:t>P</a:t>
            </a:r>
            <a:r>
              <a:rPr lang="zh-CN" altLang="en-US" sz="3200" b="1" baseline="-25000">
                <a:latin typeface="宋体" pitchFamily="2" charset="-122"/>
              </a:rPr>
              <a:t>B</a:t>
            </a:r>
            <a:r>
              <a:rPr lang="zh-CN" altLang="en-US" sz="3200" b="1">
                <a:latin typeface="宋体" pitchFamily="2" charset="-122"/>
              </a:rPr>
              <a:t>,（根据P＝ρ</a:t>
            </a:r>
            <a:r>
              <a:rPr lang="zh-CN" altLang="en-US" sz="3200" b="1" baseline="-25000">
                <a:latin typeface="宋体" pitchFamily="2" charset="-122"/>
              </a:rPr>
              <a:t>液</a:t>
            </a:r>
            <a:r>
              <a:rPr lang="zh-CN" altLang="en-US" sz="3200" b="1">
                <a:latin typeface="宋体" pitchFamily="2" charset="-122"/>
              </a:rPr>
              <a:t>gh可知）</a:t>
            </a:r>
          </a:p>
          <a:p>
            <a:r>
              <a:rPr lang="zh-CN" altLang="en-US" sz="3200" b="1">
                <a:latin typeface="宋体" pitchFamily="2" charset="-122"/>
              </a:rPr>
              <a:t>所以F</a:t>
            </a:r>
            <a:r>
              <a:rPr lang="zh-CN" altLang="en-US" sz="3200" b="1" baseline="-25000">
                <a:latin typeface="宋体" pitchFamily="2" charset="-122"/>
              </a:rPr>
              <a:t>A</a:t>
            </a:r>
            <a:r>
              <a:rPr lang="zh-CN" altLang="en-US" sz="3200" b="1" u="sng">
                <a:latin typeface="宋体" pitchFamily="2" charset="-122"/>
              </a:rPr>
              <a:t> 　　　　</a:t>
            </a:r>
            <a:r>
              <a:rPr lang="zh-CN" altLang="en-US" sz="3200" b="1">
                <a:latin typeface="宋体" pitchFamily="2" charset="-122"/>
              </a:rPr>
              <a:t>F</a:t>
            </a:r>
            <a:r>
              <a:rPr lang="zh-CN" altLang="en-US" sz="3200" b="1" baseline="-25000">
                <a:latin typeface="宋体" pitchFamily="2" charset="-122"/>
              </a:rPr>
              <a:t>B</a:t>
            </a:r>
            <a:r>
              <a:rPr lang="zh-CN" altLang="en-US" sz="3200" b="1">
                <a:latin typeface="宋体" pitchFamily="2" charset="-122"/>
              </a:rPr>
              <a:t>，（根据F＝PS可知）</a:t>
            </a:r>
          </a:p>
          <a:p>
            <a:r>
              <a:rPr lang="zh-CN" altLang="en-US" sz="3200" b="1">
                <a:latin typeface="宋体" pitchFamily="2" charset="-122"/>
              </a:rPr>
              <a:t>所以物体受到的浮力就是液体对物体向上和向下的 </a:t>
            </a:r>
            <a:r>
              <a:rPr lang="zh-CN" altLang="en-US" sz="3200" b="1" u="sng">
                <a:latin typeface="宋体" pitchFamily="2" charset="-122"/>
              </a:rPr>
              <a:t>        </a:t>
            </a:r>
            <a:r>
              <a:rPr lang="zh-CN" altLang="en-US" sz="3200" b="1">
                <a:latin typeface="宋体" pitchFamily="2" charset="-122"/>
              </a:rPr>
              <a:t>。</a:t>
            </a:r>
          </a:p>
        </p:txBody>
      </p:sp>
      <p:pic>
        <p:nvPicPr>
          <p:cNvPr id="24579" name="Picture 3" descr="Pi_139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91200"/>
            <a:ext cx="10668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809625" y="4027488"/>
            <a:ext cx="1543050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宋体" pitchFamily="2" charset="-122"/>
              </a:rPr>
              <a:t>压力差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0" y="180975"/>
            <a:ext cx="2582863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latin typeface="黑体" pitchFamily="49" charset="-122"/>
                <a:ea typeface="黑体" pitchFamily="49" charset="-122"/>
              </a:rPr>
              <a:t>课堂练习</a:t>
            </a:r>
            <a:endParaRPr lang="en-US" altLang="zh-CN" sz="44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4062" name="Rectangle 30"/>
          <p:cNvSpPr>
            <a:spLocks noChangeArrowheads="1"/>
          </p:cNvSpPr>
          <p:nvPr/>
        </p:nvSpPr>
        <p:spPr bwMode="auto">
          <a:xfrm>
            <a:off x="1749425" y="2079625"/>
            <a:ext cx="960438" cy="4905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zh-CN" altLang="en-US" sz="2800" b="1">
                <a:ea typeface="黑体" pitchFamily="49" charset="-122"/>
                <a:sym typeface="宋体" pitchFamily="2" charset="-122"/>
              </a:rPr>
              <a:t>大于</a:t>
            </a:r>
          </a:p>
        </p:txBody>
      </p:sp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1622425" y="2614613"/>
            <a:ext cx="960438" cy="4905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zh-CN" altLang="en-US" sz="2800" b="1">
                <a:ea typeface="黑体" pitchFamily="49" charset="-122"/>
                <a:sym typeface="宋体" pitchFamily="2" charset="-122"/>
              </a:rPr>
              <a:t>大于</a:t>
            </a:r>
          </a:p>
        </p:txBody>
      </p:sp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1622425" y="3184525"/>
            <a:ext cx="960438" cy="4889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zh-CN" altLang="en-US" sz="2800" b="1">
                <a:ea typeface="黑体" pitchFamily="49" charset="-122"/>
                <a:sym typeface="宋体" pitchFamily="2" charset="-122"/>
              </a:rPr>
              <a:t>大于</a:t>
            </a:r>
          </a:p>
        </p:txBody>
      </p:sp>
      <p:pic>
        <p:nvPicPr>
          <p:cNvPr id="24585" name="图片 1073742851"/>
          <p:cNvPicPr>
            <a:picLocks noChangeAspect="1" noChangeArrowheads="1"/>
          </p:cNvPicPr>
          <p:nvPr/>
        </p:nvPicPr>
        <p:blipFill>
          <a:blip r:embed="rId3" cstate="print">
            <a:lum bright="-30000" contrast="90000"/>
          </a:blip>
          <a:srcRect/>
          <a:stretch>
            <a:fillRect/>
          </a:stretch>
        </p:blipFill>
        <p:spPr bwMode="auto">
          <a:xfrm>
            <a:off x="4824413" y="4146550"/>
            <a:ext cx="375602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18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2" grpId="0" bldLvl="0" animBg="1"/>
      <p:bldP spid="2" grpId="0" bldLvl="0" animBg="1"/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85750" y="4219575"/>
            <a:ext cx="51133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endParaRPr lang="zh-CN" altLang="en-US" sz="3200"/>
          </a:p>
        </p:txBody>
      </p:sp>
      <p:pic>
        <p:nvPicPr>
          <p:cNvPr id="44035" name="Picture 3" descr="20060828210249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700213"/>
            <a:ext cx="2801938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23850" y="908050"/>
            <a:ext cx="71294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zh-CN" altLang="en-US" sz="3600" b="1">
                <a:solidFill>
                  <a:srgbClr val="0000FF"/>
                </a:solidFill>
                <a:ea typeface="黑体" pitchFamily="49" charset="-122"/>
              </a:rPr>
              <a:t>浮力产生原因的理论分析</a:t>
            </a:r>
            <a:r>
              <a:rPr lang="en-US" altLang="zh-CN" sz="3600" b="1">
                <a:solidFill>
                  <a:srgbClr val="0000FF"/>
                </a:solidFill>
                <a:ea typeface="黑体" pitchFamily="49" charset="-122"/>
              </a:rPr>
              <a:t>: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372225" y="4149725"/>
            <a:ext cx="792163" cy="1223963"/>
            <a:chOff x="3787" y="3113"/>
            <a:chExt cx="499" cy="771"/>
          </a:xfrm>
        </p:grpSpPr>
        <p:sp>
          <p:nvSpPr>
            <p:cNvPr id="25634" name="AutoShape 6"/>
            <p:cNvSpPr>
              <a:spLocks noChangeArrowheads="1"/>
            </p:cNvSpPr>
            <p:nvPr/>
          </p:nvSpPr>
          <p:spPr bwMode="auto">
            <a:xfrm>
              <a:off x="3787" y="3113"/>
              <a:ext cx="91" cy="771"/>
            </a:xfrm>
            <a:prstGeom prst="upArrow">
              <a:avLst>
                <a:gd name="adj1" fmla="val 50000"/>
                <a:gd name="adj2" fmla="val 21146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5635" name="AutoShape 7"/>
            <p:cNvSpPr>
              <a:spLocks noChangeArrowheads="1"/>
            </p:cNvSpPr>
            <p:nvPr/>
          </p:nvSpPr>
          <p:spPr bwMode="auto">
            <a:xfrm>
              <a:off x="3923" y="3113"/>
              <a:ext cx="91" cy="771"/>
            </a:xfrm>
            <a:prstGeom prst="upArrow">
              <a:avLst>
                <a:gd name="adj1" fmla="val 50000"/>
                <a:gd name="adj2" fmla="val 21146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5636" name="AutoShape 8"/>
            <p:cNvSpPr>
              <a:spLocks noChangeArrowheads="1"/>
            </p:cNvSpPr>
            <p:nvPr/>
          </p:nvSpPr>
          <p:spPr bwMode="auto">
            <a:xfrm>
              <a:off x="4059" y="3113"/>
              <a:ext cx="91" cy="771"/>
            </a:xfrm>
            <a:prstGeom prst="upArrow">
              <a:avLst>
                <a:gd name="adj1" fmla="val 50000"/>
                <a:gd name="adj2" fmla="val 21146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5637" name="AutoShape 9"/>
            <p:cNvSpPr>
              <a:spLocks noChangeArrowheads="1"/>
            </p:cNvSpPr>
            <p:nvPr/>
          </p:nvSpPr>
          <p:spPr bwMode="auto">
            <a:xfrm>
              <a:off x="4195" y="3113"/>
              <a:ext cx="91" cy="771"/>
            </a:xfrm>
            <a:prstGeom prst="upArrow">
              <a:avLst>
                <a:gd name="adj1" fmla="val 50000"/>
                <a:gd name="adj2" fmla="val 21146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rot="10800000">
            <a:off x="6327775" y="2492375"/>
            <a:ext cx="765175" cy="649288"/>
            <a:chOff x="3787" y="3113"/>
            <a:chExt cx="499" cy="771"/>
          </a:xfrm>
        </p:grpSpPr>
        <p:sp>
          <p:nvSpPr>
            <p:cNvPr id="25630" name="AutoShape 11"/>
            <p:cNvSpPr>
              <a:spLocks noChangeArrowheads="1"/>
            </p:cNvSpPr>
            <p:nvPr/>
          </p:nvSpPr>
          <p:spPr bwMode="auto">
            <a:xfrm>
              <a:off x="3787" y="3113"/>
              <a:ext cx="91" cy="771"/>
            </a:xfrm>
            <a:prstGeom prst="upArrow">
              <a:avLst>
                <a:gd name="adj1" fmla="val 50000"/>
                <a:gd name="adj2" fmla="val 21146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5631" name="AutoShape 12"/>
            <p:cNvSpPr>
              <a:spLocks noChangeArrowheads="1"/>
            </p:cNvSpPr>
            <p:nvPr/>
          </p:nvSpPr>
          <p:spPr bwMode="auto">
            <a:xfrm>
              <a:off x="3923" y="3113"/>
              <a:ext cx="91" cy="771"/>
            </a:xfrm>
            <a:prstGeom prst="upArrow">
              <a:avLst>
                <a:gd name="adj1" fmla="val 50000"/>
                <a:gd name="adj2" fmla="val 21146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5632" name="AutoShape 13"/>
            <p:cNvSpPr>
              <a:spLocks noChangeArrowheads="1"/>
            </p:cNvSpPr>
            <p:nvPr/>
          </p:nvSpPr>
          <p:spPr bwMode="auto">
            <a:xfrm>
              <a:off x="4059" y="3113"/>
              <a:ext cx="91" cy="771"/>
            </a:xfrm>
            <a:prstGeom prst="upArrow">
              <a:avLst>
                <a:gd name="adj1" fmla="val 50000"/>
                <a:gd name="adj2" fmla="val 21146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5633" name="AutoShape 14"/>
            <p:cNvSpPr>
              <a:spLocks noChangeArrowheads="1"/>
            </p:cNvSpPr>
            <p:nvPr/>
          </p:nvSpPr>
          <p:spPr bwMode="auto">
            <a:xfrm>
              <a:off x="4195" y="3113"/>
              <a:ext cx="91" cy="771"/>
            </a:xfrm>
            <a:prstGeom prst="upArrow">
              <a:avLst>
                <a:gd name="adj1" fmla="val 50000"/>
                <a:gd name="adj2" fmla="val 21146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003800" y="3284538"/>
            <a:ext cx="3454400" cy="792162"/>
            <a:chOff x="3153" y="2069"/>
            <a:chExt cx="2176" cy="499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4558" y="2069"/>
              <a:ext cx="771" cy="499"/>
              <a:chOff x="4377" y="2523"/>
              <a:chExt cx="771" cy="499"/>
            </a:xfrm>
          </p:grpSpPr>
          <p:sp>
            <p:nvSpPr>
              <p:cNvPr id="25626" name="AutoShape 17"/>
              <p:cNvSpPr>
                <a:spLocks noChangeArrowheads="1"/>
              </p:cNvSpPr>
              <p:nvPr/>
            </p:nvSpPr>
            <p:spPr bwMode="auto">
              <a:xfrm rot="-5400000">
                <a:off x="4711" y="2585"/>
                <a:ext cx="91" cy="771"/>
              </a:xfrm>
              <a:prstGeom prst="upArrow">
                <a:avLst>
                  <a:gd name="adj1" fmla="val 50000"/>
                  <a:gd name="adj2" fmla="val 21146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5627" name="AutoShape 18"/>
              <p:cNvSpPr>
                <a:spLocks noChangeArrowheads="1"/>
              </p:cNvSpPr>
              <p:nvPr/>
            </p:nvSpPr>
            <p:spPr bwMode="auto">
              <a:xfrm rot="-5400000">
                <a:off x="4662" y="2492"/>
                <a:ext cx="91" cy="680"/>
              </a:xfrm>
              <a:prstGeom prst="upArrow">
                <a:avLst>
                  <a:gd name="adj1" fmla="val 50000"/>
                  <a:gd name="adj2" fmla="val 186502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5628" name="AutoShape 19"/>
              <p:cNvSpPr>
                <a:spLocks noChangeArrowheads="1"/>
              </p:cNvSpPr>
              <p:nvPr/>
            </p:nvSpPr>
            <p:spPr bwMode="auto">
              <a:xfrm rot="-5400000">
                <a:off x="4594" y="2424"/>
                <a:ext cx="91" cy="544"/>
              </a:xfrm>
              <a:prstGeom prst="upArrow">
                <a:avLst>
                  <a:gd name="adj1" fmla="val 50000"/>
                  <a:gd name="adj2" fmla="val 149201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5629" name="AutoShape 20"/>
              <p:cNvSpPr>
                <a:spLocks noChangeArrowheads="1"/>
              </p:cNvSpPr>
              <p:nvPr/>
            </p:nvSpPr>
            <p:spPr bwMode="auto">
              <a:xfrm rot="-5400000">
                <a:off x="4526" y="2356"/>
                <a:ext cx="91" cy="408"/>
              </a:xfrm>
              <a:prstGeom prst="upArrow">
                <a:avLst>
                  <a:gd name="adj1" fmla="val 50000"/>
                  <a:gd name="adj2" fmla="val 111901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 flipH="1">
              <a:off x="3153" y="2069"/>
              <a:ext cx="725" cy="499"/>
              <a:chOff x="4377" y="2523"/>
              <a:chExt cx="771" cy="499"/>
            </a:xfrm>
          </p:grpSpPr>
          <p:sp>
            <p:nvSpPr>
              <p:cNvPr id="25622" name="AutoShape 22"/>
              <p:cNvSpPr>
                <a:spLocks noChangeArrowheads="1"/>
              </p:cNvSpPr>
              <p:nvPr/>
            </p:nvSpPr>
            <p:spPr bwMode="auto">
              <a:xfrm rot="-5400000">
                <a:off x="4711" y="2585"/>
                <a:ext cx="91" cy="771"/>
              </a:xfrm>
              <a:prstGeom prst="upArrow">
                <a:avLst>
                  <a:gd name="adj1" fmla="val 50000"/>
                  <a:gd name="adj2" fmla="val 21146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5623" name="AutoShape 23"/>
              <p:cNvSpPr>
                <a:spLocks noChangeArrowheads="1"/>
              </p:cNvSpPr>
              <p:nvPr/>
            </p:nvSpPr>
            <p:spPr bwMode="auto">
              <a:xfrm rot="-5400000">
                <a:off x="4662" y="2492"/>
                <a:ext cx="91" cy="680"/>
              </a:xfrm>
              <a:prstGeom prst="upArrow">
                <a:avLst>
                  <a:gd name="adj1" fmla="val 50000"/>
                  <a:gd name="adj2" fmla="val 186502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5624" name="AutoShape 24"/>
              <p:cNvSpPr>
                <a:spLocks noChangeArrowheads="1"/>
              </p:cNvSpPr>
              <p:nvPr/>
            </p:nvSpPr>
            <p:spPr bwMode="auto">
              <a:xfrm rot="-5400000">
                <a:off x="4594" y="2424"/>
                <a:ext cx="91" cy="544"/>
              </a:xfrm>
              <a:prstGeom prst="upArrow">
                <a:avLst>
                  <a:gd name="adj1" fmla="val 50000"/>
                  <a:gd name="adj2" fmla="val 149201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5625" name="AutoShape 25"/>
              <p:cNvSpPr>
                <a:spLocks noChangeArrowheads="1"/>
              </p:cNvSpPr>
              <p:nvPr/>
            </p:nvSpPr>
            <p:spPr bwMode="auto">
              <a:xfrm rot="-5400000">
                <a:off x="4526" y="2356"/>
                <a:ext cx="91" cy="408"/>
              </a:xfrm>
              <a:prstGeom prst="upArrow">
                <a:avLst>
                  <a:gd name="adj1" fmla="val 50000"/>
                  <a:gd name="adj2" fmla="val 111901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44058" name="Rectangle 26"/>
          <p:cNvSpPr>
            <a:spLocks noChangeArrowheads="1"/>
          </p:cNvSpPr>
          <p:nvPr/>
        </p:nvSpPr>
        <p:spPr bwMode="auto">
          <a:xfrm>
            <a:off x="7199313" y="4867275"/>
            <a:ext cx="10810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en-US" altLang="zh-CN" sz="3200" b="1">
                <a:ea typeface="黑体" pitchFamily="49" charset="-122"/>
              </a:rPr>
              <a:t>F</a:t>
            </a:r>
            <a:r>
              <a:rPr lang="zh-CN" altLang="en-US" sz="2000" b="1">
                <a:ea typeface="黑体" pitchFamily="49" charset="-122"/>
              </a:rPr>
              <a:t>向上</a:t>
            </a:r>
          </a:p>
        </p:txBody>
      </p:sp>
      <p:sp>
        <p:nvSpPr>
          <p:cNvPr id="44059" name="Rectangle 27"/>
          <p:cNvSpPr>
            <a:spLocks noChangeArrowheads="1"/>
          </p:cNvSpPr>
          <p:nvPr/>
        </p:nvSpPr>
        <p:spPr bwMode="auto">
          <a:xfrm>
            <a:off x="7235825" y="2058988"/>
            <a:ext cx="104457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en-US" altLang="zh-CN" sz="3200" b="1">
                <a:ea typeface="黑体" pitchFamily="49" charset="-122"/>
              </a:rPr>
              <a:t>F</a:t>
            </a:r>
            <a:r>
              <a:rPr lang="zh-CN" altLang="en-US" sz="2000" b="1">
                <a:ea typeface="黑体" pitchFamily="49" charset="-122"/>
              </a:rPr>
              <a:t>向下</a:t>
            </a:r>
          </a:p>
        </p:txBody>
      </p:sp>
      <p:sp>
        <p:nvSpPr>
          <p:cNvPr id="44060" name="Rectangle 28"/>
          <p:cNvSpPr>
            <a:spLocks noChangeArrowheads="1"/>
          </p:cNvSpPr>
          <p:nvPr/>
        </p:nvSpPr>
        <p:spPr bwMode="auto">
          <a:xfrm>
            <a:off x="827088" y="1268413"/>
            <a:ext cx="396081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en-US" altLang="zh-CN" sz="3200" b="1">
                <a:ea typeface="黑体" pitchFamily="49" charset="-122"/>
              </a:rPr>
              <a:t>P</a:t>
            </a:r>
            <a:r>
              <a:rPr lang="zh-CN" altLang="en-US" sz="2000" b="1">
                <a:ea typeface="黑体" pitchFamily="49" charset="-122"/>
              </a:rPr>
              <a:t>向下 </a:t>
            </a:r>
            <a:r>
              <a:rPr lang="en-US" altLang="zh-CN" sz="2800" b="1">
                <a:ea typeface="黑体" pitchFamily="49" charset="-122"/>
              </a:rPr>
              <a:t>=</a:t>
            </a:r>
            <a:r>
              <a:rPr lang="en-US" altLang="zh-CN" sz="4400" b="1">
                <a:ea typeface="黑体" pitchFamily="49" charset="-122"/>
              </a:rPr>
              <a:t>ρ</a:t>
            </a:r>
            <a:r>
              <a:rPr lang="en-US" altLang="zh-CN" sz="3600" b="1">
                <a:ea typeface="黑体" pitchFamily="49" charset="-122"/>
              </a:rPr>
              <a:t>g </a:t>
            </a:r>
            <a:r>
              <a:rPr lang="en-US" altLang="zh-CN" sz="3200" b="1">
                <a:ea typeface="黑体" pitchFamily="49" charset="-122"/>
              </a:rPr>
              <a:t>h</a:t>
            </a:r>
            <a:r>
              <a:rPr lang="zh-CN" altLang="en-US" sz="2000" b="1">
                <a:ea typeface="黑体" pitchFamily="49" charset="-122"/>
              </a:rPr>
              <a:t>上</a:t>
            </a:r>
            <a:endParaRPr lang="zh-CN" altLang="en-US" sz="2800" b="1">
              <a:ea typeface="黑体" pitchFamily="49" charset="-122"/>
            </a:endParaRPr>
          </a:p>
          <a:p>
            <a:pPr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endParaRPr lang="zh-CN" altLang="en-US" sz="2000" b="1">
              <a:ea typeface="黑体" pitchFamily="49" charset="-122"/>
            </a:endParaRPr>
          </a:p>
        </p:txBody>
      </p:sp>
      <p:sp>
        <p:nvSpPr>
          <p:cNvPr id="44061" name="Rectangle 29"/>
          <p:cNvSpPr>
            <a:spLocks noChangeArrowheads="1"/>
          </p:cNvSpPr>
          <p:nvPr/>
        </p:nvSpPr>
        <p:spPr bwMode="auto">
          <a:xfrm>
            <a:off x="827088" y="1844675"/>
            <a:ext cx="39608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en-US" altLang="zh-CN" sz="3200" b="1">
                <a:ea typeface="黑体" pitchFamily="49" charset="-122"/>
              </a:rPr>
              <a:t>P</a:t>
            </a:r>
            <a:r>
              <a:rPr lang="zh-CN" altLang="en-US" sz="2000" b="1">
                <a:ea typeface="黑体" pitchFamily="49" charset="-122"/>
              </a:rPr>
              <a:t>向上 </a:t>
            </a:r>
            <a:r>
              <a:rPr lang="en-US" altLang="zh-CN" sz="2800" b="1">
                <a:ea typeface="黑体" pitchFamily="49" charset="-122"/>
              </a:rPr>
              <a:t>=</a:t>
            </a:r>
            <a:r>
              <a:rPr lang="en-US" altLang="zh-CN" sz="4400" b="1">
                <a:ea typeface="黑体" pitchFamily="49" charset="-122"/>
              </a:rPr>
              <a:t>ρ</a:t>
            </a:r>
            <a:r>
              <a:rPr lang="en-US" altLang="zh-CN" sz="3600" b="1">
                <a:ea typeface="黑体" pitchFamily="49" charset="-122"/>
              </a:rPr>
              <a:t>g </a:t>
            </a:r>
            <a:r>
              <a:rPr lang="en-US" altLang="zh-CN" sz="3200" b="1">
                <a:ea typeface="黑体" pitchFamily="49" charset="-122"/>
              </a:rPr>
              <a:t>h</a:t>
            </a:r>
            <a:r>
              <a:rPr lang="zh-CN" altLang="en-US" sz="2000" b="1">
                <a:ea typeface="黑体" pitchFamily="49" charset="-122"/>
              </a:rPr>
              <a:t>下</a:t>
            </a:r>
            <a:endParaRPr lang="zh-CN" altLang="en-US" sz="2800" b="1">
              <a:ea typeface="黑体" pitchFamily="49" charset="-122"/>
            </a:endParaRPr>
          </a:p>
          <a:p>
            <a:pPr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endParaRPr lang="zh-CN" altLang="en-US" sz="2000" b="1">
              <a:ea typeface="黑体" pitchFamily="49" charset="-122"/>
            </a:endParaRPr>
          </a:p>
        </p:txBody>
      </p:sp>
      <p:sp>
        <p:nvSpPr>
          <p:cNvPr id="44062" name="Rectangle 30"/>
          <p:cNvSpPr>
            <a:spLocks noChangeArrowheads="1"/>
          </p:cNvSpPr>
          <p:nvPr/>
        </p:nvSpPr>
        <p:spPr bwMode="auto">
          <a:xfrm>
            <a:off x="827088" y="3716338"/>
            <a:ext cx="396081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en-US" altLang="zh-CN" sz="2800" b="1">
                <a:ea typeface="黑体" pitchFamily="49" charset="-122"/>
              </a:rPr>
              <a:t>F</a:t>
            </a:r>
            <a:r>
              <a:rPr lang="zh-CN" altLang="en-US" sz="2000" b="1">
                <a:ea typeface="黑体" pitchFamily="49" charset="-122"/>
              </a:rPr>
              <a:t>浮 </a:t>
            </a:r>
            <a:r>
              <a:rPr lang="en-US" altLang="zh-CN" sz="2800" b="1">
                <a:ea typeface="黑体" pitchFamily="49" charset="-122"/>
              </a:rPr>
              <a:t>= </a:t>
            </a:r>
            <a:r>
              <a:rPr lang="en-US" altLang="zh-CN" sz="3200" b="1">
                <a:ea typeface="黑体" pitchFamily="49" charset="-122"/>
              </a:rPr>
              <a:t>F</a:t>
            </a:r>
            <a:r>
              <a:rPr lang="zh-CN" altLang="en-US" sz="2000" b="1">
                <a:ea typeface="黑体" pitchFamily="49" charset="-122"/>
              </a:rPr>
              <a:t>向上 </a:t>
            </a:r>
            <a:r>
              <a:rPr lang="en-US" altLang="zh-CN" sz="3600" b="1">
                <a:ea typeface="黑体" pitchFamily="49" charset="-122"/>
              </a:rPr>
              <a:t>— </a:t>
            </a:r>
            <a:r>
              <a:rPr lang="en-US" altLang="zh-CN" sz="3200" b="1">
                <a:ea typeface="黑体" pitchFamily="49" charset="-122"/>
              </a:rPr>
              <a:t>F</a:t>
            </a:r>
            <a:r>
              <a:rPr lang="zh-CN" altLang="en-US" sz="2000" b="1">
                <a:ea typeface="黑体" pitchFamily="49" charset="-122"/>
              </a:rPr>
              <a:t>向下</a:t>
            </a:r>
          </a:p>
        </p:txBody>
      </p:sp>
      <p:sp>
        <p:nvSpPr>
          <p:cNvPr id="44063" name="Rectangle 31"/>
          <p:cNvSpPr>
            <a:spLocks noChangeArrowheads="1"/>
          </p:cNvSpPr>
          <p:nvPr/>
        </p:nvSpPr>
        <p:spPr bwMode="auto">
          <a:xfrm>
            <a:off x="827088" y="2565400"/>
            <a:ext cx="39608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en-US" altLang="zh-CN" sz="3200" b="1">
                <a:ea typeface="黑体" pitchFamily="49" charset="-122"/>
              </a:rPr>
              <a:t>F</a:t>
            </a:r>
            <a:r>
              <a:rPr lang="zh-CN" altLang="en-US" sz="2000" b="1">
                <a:ea typeface="黑体" pitchFamily="49" charset="-122"/>
              </a:rPr>
              <a:t>向下 </a:t>
            </a:r>
            <a:r>
              <a:rPr lang="en-US" altLang="zh-CN" sz="2800" b="1">
                <a:ea typeface="黑体" pitchFamily="49" charset="-122"/>
              </a:rPr>
              <a:t>= </a:t>
            </a:r>
            <a:r>
              <a:rPr lang="en-US" altLang="zh-CN" sz="3200" b="1">
                <a:ea typeface="黑体" pitchFamily="49" charset="-122"/>
              </a:rPr>
              <a:t>P</a:t>
            </a:r>
            <a:r>
              <a:rPr lang="zh-CN" altLang="en-US" sz="2000" b="1">
                <a:ea typeface="黑体" pitchFamily="49" charset="-122"/>
              </a:rPr>
              <a:t>向下 </a:t>
            </a:r>
            <a:r>
              <a:rPr lang="en-US" altLang="zh-CN" sz="3200" b="1">
                <a:ea typeface="黑体" pitchFamily="49" charset="-122"/>
              </a:rPr>
              <a:t>S</a:t>
            </a:r>
          </a:p>
          <a:p>
            <a:pPr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endParaRPr lang="zh-CN" altLang="en-US" sz="2000" b="1">
              <a:ea typeface="黑体" pitchFamily="49" charset="-122"/>
            </a:endParaRPr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827088" y="3141663"/>
            <a:ext cx="3960812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en-US" altLang="zh-CN" sz="3200" b="1">
                <a:ea typeface="黑体" pitchFamily="49" charset="-122"/>
              </a:rPr>
              <a:t>F</a:t>
            </a:r>
            <a:r>
              <a:rPr lang="zh-CN" altLang="en-US" sz="2000" b="1">
                <a:ea typeface="黑体" pitchFamily="49" charset="-122"/>
              </a:rPr>
              <a:t>向上 </a:t>
            </a:r>
            <a:r>
              <a:rPr lang="en-US" altLang="zh-CN" sz="2800" b="1">
                <a:ea typeface="黑体" pitchFamily="49" charset="-122"/>
              </a:rPr>
              <a:t>= </a:t>
            </a:r>
            <a:r>
              <a:rPr lang="en-US" altLang="zh-CN" sz="3200" b="1">
                <a:ea typeface="黑体" pitchFamily="49" charset="-122"/>
              </a:rPr>
              <a:t>P</a:t>
            </a:r>
            <a:r>
              <a:rPr lang="zh-CN" altLang="en-US" sz="2000" b="1">
                <a:ea typeface="黑体" pitchFamily="49" charset="-122"/>
              </a:rPr>
              <a:t>向上 </a:t>
            </a:r>
            <a:r>
              <a:rPr lang="en-US" altLang="zh-CN" sz="3200" b="1">
                <a:ea typeface="黑体" pitchFamily="49" charset="-122"/>
              </a:rPr>
              <a:t>S</a:t>
            </a:r>
            <a:endParaRPr lang="en-US" altLang="zh-CN" sz="2800" b="1">
              <a:ea typeface="黑体" pitchFamily="49" charset="-122"/>
            </a:endParaRPr>
          </a:p>
          <a:p>
            <a:pPr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en-US" altLang="zh-CN" sz="2800" b="1">
                <a:ea typeface="黑体" pitchFamily="49" charset="-122"/>
              </a:rPr>
              <a:t>   </a:t>
            </a:r>
            <a:endParaRPr lang="en-US" altLang="zh-CN" sz="2000" b="1">
              <a:ea typeface="黑体" pitchFamily="49" charset="-122"/>
            </a:endParaRPr>
          </a:p>
        </p:txBody>
      </p:sp>
      <p:sp>
        <p:nvSpPr>
          <p:cNvPr id="44065" name="Text Box 33"/>
          <p:cNvSpPr txBox="1"/>
          <p:nvPr/>
        </p:nvSpPr>
        <p:spPr>
          <a:xfrm>
            <a:off x="104775" y="5445125"/>
            <a:ext cx="8748713" cy="1066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3200" b="1" noProof="1">
                <a:latin typeface="Arial" pitchFamily="34" charset="0"/>
                <a:cs typeface="+mn-ea"/>
              </a:rPr>
              <a:t>浮力的实质</a:t>
            </a:r>
            <a:r>
              <a:rPr lang="en-US" altLang="zh-CN" sz="3200" b="1" noProof="1">
                <a:latin typeface="Arial" pitchFamily="34" charset="0"/>
                <a:cs typeface="+mn-ea"/>
              </a:rPr>
              <a:t>:</a:t>
            </a:r>
            <a:endParaRPr lang="zh-CN" altLang="en-US" sz="3200" noProof="1"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zh-CN" altLang="en-US" sz="3200" b="1" noProof="1">
                <a:latin typeface="Arial" pitchFamily="34" charset="0"/>
                <a:cs typeface="+mn-ea"/>
              </a:rPr>
              <a:t>浮力就是液体对物体向</a:t>
            </a:r>
            <a:r>
              <a:rPr lang="en-US" altLang="zh-CN" sz="3200" b="1" noProof="1">
                <a:latin typeface="Arial" pitchFamily="34" charset="0"/>
                <a:cs typeface="+mn-ea"/>
              </a:rPr>
              <a:t>____</a:t>
            </a:r>
            <a:r>
              <a:rPr lang="zh-CN" altLang="en-US" sz="3200" b="1" noProof="1">
                <a:latin typeface="Arial" pitchFamily="34" charset="0"/>
                <a:cs typeface="+mn-ea"/>
              </a:rPr>
              <a:t>和向</a:t>
            </a:r>
            <a:r>
              <a:rPr lang="en-US" altLang="zh-CN" sz="3200" b="1" noProof="1">
                <a:latin typeface="Arial" pitchFamily="34" charset="0"/>
                <a:cs typeface="+mn-ea"/>
              </a:rPr>
              <a:t>____</a:t>
            </a:r>
            <a:r>
              <a:rPr lang="zh-CN" altLang="en-US" sz="3200" b="1" noProof="1">
                <a:latin typeface="Arial" pitchFamily="34" charset="0"/>
                <a:cs typeface="+mn-ea"/>
              </a:rPr>
              <a:t>的</a:t>
            </a:r>
            <a:r>
              <a:rPr lang="en-US" altLang="zh-CN" sz="3200" b="1" noProof="1">
                <a:latin typeface="Arial" pitchFamily="34" charset="0"/>
                <a:cs typeface="+mn-ea"/>
              </a:rPr>
              <a:t>______</a:t>
            </a:r>
            <a:r>
              <a:rPr lang="zh-CN" altLang="en-US" sz="3200" b="1" noProof="1">
                <a:latin typeface="Arial" pitchFamily="34" charset="0"/>
                <a:cs typeface="+mn-ea"/>
              </a:rPr>
              <a:t>。</a:t>
            </a:r>
            <a:endParaRPr lang="zh-CN" altLang="en-US" sz="3200" noProof="1">
              <a:latin typeface="Arial" pitchFamily="34" charset="0"/>
            </a:endParaRPr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4292600" y="5932488"/>
            <a:ext cx="719138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ahoma" pitchFamily="34" charset="0"/>
              </a:rPr>
              <a:t>上</a:t>
            </a: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6084888" y="5932488"/>
            <a:ext cx="719137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ahoma" pitchFamily="34" charset="0"/>
              </a:rPr>
              <a:t>下</a:t>
            </a:r>
          </a:p>
        </p:txBody>
      </p:sp>
      <p:sp>
        <p:nvSpPr>
          <p:cNvPr id="44068" name="Text Box 36"/>
          <p:cNvSpPr txBox="1">
            <a:spLocks noChangeArrowheads="1"/>
          </p:cNvSpPr>
          <p:nvPr/>
        </p:nvSpPr>
        <p:spPr bwMode="auto">
          <a:xfrm>
            <a:off x="7235825" y="5932488"/>
            <a:ext cx="1512888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ahoma" pitchFamily="34" charset="0"/>
              </a:rPr>
              <a:t>压力差</a:t>
            </a:r>
          </a:p>
        </p:txBody>
      </p:sp>
      <p:sp>
        <p:nvSpPr>
          <p:cNvPr id="25619" name="矩形 4"/>
          <p:cNvSpPr>
            <a:spLocks noChangeArrowheads="1"/>
          </p:cNvSpPr>
          <p:nvPr/>
        </p:nvSpPr>
        <p:spPr bwMode="auto">
          <a:xfrm>
            <a:off x="0" y="188913"/>
            <a:ext cx="8675688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二、 浮力产生的原因：理论分析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8" grpId="0"/>
      <p:bldP spid="44059" grpId="0"/>
      <p:bldP spid="44061" grpId="0"/>
      <p:bldP spid="44062" grpId="0"/>
      <p:bldP spid="44063" grpId="0"/>
      <p:bldP spid="44064" grpId="0"/>
      <p:bldP spid="44065" grpId="0" bldLvl="0" animBg="1"/>
      <p:bldP spid="44066" grpId="0" bldLvl="0" animBg="1"/>
      <p:bldP spid="44067" grpId="0" bldLvl="0" animBg="1"/>
      <p:bldP spid="44068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1101725"/>
            <a:ext cx="9144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宋体" pitchFamily="2" charset="-122"/>
              </a:rPr>
              <a:t>4.如图所示，用细绳将一物体系在容器底部</a:t>
            </a:r>
            <a:r>
              <a:rPr lang="en-US" altLang="en-US" sz="3200" b="1">
                <a:latin typeface="宋体" pitchFamily="2" charset="-122"/>
              </a:rPr>
              <a:t>,</a:t>
            </a:r>
            <a:r>
              <a:rPr lang="zh-CN" altLang="en-US" sz="3200" b="1">
                <a:latin typeface="宋体" pitchFamily="2" charset="-122"/>
              </a:rPr>
              <a:t>若物体所受浮力为10N，上表面受到水向下的压力为4N，则物体下表面受到水向上的压力为（    ）</a:t>
            </a:r>
          </a:p>
          <a:p>
            <a:r>
              <a:rPr lang="zh-CN" altLang="en-US" sz="3200" b="1">
                <a:latin typeface="宋体" pitchFamily="2" charset="-122"/>
              </a:rPr>
              <a:t>A．4N       B．6N      C．14N     D．7N</a:t>
            </a:r>
          </a:p>
        </p:txBody>
      </p:sp>
      <p:pic>
        <p:nvPicPr>
          <p:cNvPr id="26627" name="Picture 3" descr="Pi_139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91200"/>
            <a:ext cx="10668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851650" y="2035175"/>
            <a:ext cx="48895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宋体" pitchFamily="2" charset="-122"/>
              </a:rPr>
              <a:t>C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0" y="180975"/>
            <a:ext cx="2582863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latin typeface="黑体" pitchFamily="49" charset="-122"/>
                <a:ea typeface="黑体" pitchFamily="49" charset="-122"/>
              </a:rPr>
              <a:t>课堂练习</a:t>
            </a:r>
            <a:endParaRPr lang="en-US" altLang="zh-CN" sz="44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4062" name="Rectangle 30"/>
          <p:cNvSpPr>
            <a:spLocks noChangeArrowheads="1"/>
          </p:cNvSpPr>
          <p:nvPr/>
        </p:nvSpPr>
        <p:spPr bwMode="auto">
          <a:xfrm>
            <a:off x="1827213" y="3760788"/>
            <a:ext cx="3368675" cy="1069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en-US" altLang="zh-CN" sz="2800" b="1">
                <a:ea typeface="黑体" pitchFamily="49" charset="-122"/>
              </a:rPr>
              <a:t>F</a:t>
            </a:r>
            <a:r>
              <a:rPr lang="zh-CN" altLang="en-US" sz="2000" b="1">
                <a:ea typeface="黑体" pitchFamily="49" charset="-122"/>
              </a:rPr>
              <a:t>浮 </a:t>
            </a:r>
            <a:r>
              <a:rPr lang="en-US" altLang="zh-CN" sz="2800" b="1">
                <a:ea typeface="黑体" pitchFamily="49" charset="-122"/>
              </a:rPr>
              <a:t>= </a:t>
            </a:r>
            <a:r>
              <a:rPr lang="en-US" altLang="zh-CN" sz="3200" b="1">
                <a:ea typeface="黑体" pitchFamily="49" charset="-122"/>
              </a:rPr>
              <a:t>F</a:t>
            </a:r>
            <a:r>
              <a:rPr lang="zh-CN" altLang="en-US" sz="2000" b="1">
                <a:ea typeface="黑体" pitchFamily="49" charset="-122"/>
              </a:rPr>
              <a:t>向上 </a:t>
            </a:r>
            <a:r>
              <a:rPr lang="en-US" altLang="zh-CN" sz="3600" b="1">
                <a:ea typeface="黑体" pitchFamily="49" charset="-122"/>
              </a:rPr>
              <a:t>— </a:t>
            </a:r>
            <a:r>
              <a:rPr lang="en-US" altLang="zh-CN" sz="3200" b="1">
                <a:ea typeface="黑体" pitchFamily="49" charset="-122"/>
              </a:rPr>
              <a:t>F</a:t>
            </a:r>
            <a:r>
              <a:rPr lang="zh-CN" altLang="en-US" sz="2000" b="1">
                <a:ea typeface="黑体" pitchFamily="49" charset="-122"/>
              </a:rPr>
              <a:t>向下</a:t>
            </a:r>
          </a:p>
          <a:p>
            <a:pPr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en-US" altLang="zh-CN" sz="2800" b="1">
                <a:ea typeface="黑体" pitchFamily="49" charset="-122"/>
              </a:rPr>
              <a:t>10N=F</a:t>
            </a:r>
            <a:r>
              <a:rPr lang="zh-CN" altLang="en-US" sz="2800" b="1" baseline="-25000">
                <a:ea typeface="黑体" pitchFamily="49" charset="-122"/>
              </a:rPr>
              <a:t>向上</a:t>
            </a:r>
            <a:r>
              <a:rPr lang="en-US" altLang="zh-CN" sz="2800" b="1">
                <a:ea typeface="黑体" pitchFamily="49" charset="-122"/>
              </a:rPr>
              <a:t>—4N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>
            <a:lum bright="12000" contrast="42000"/>
          </a:blip>
          <a:srcRect/>
          <a:stretch>
            <a:fillRect/>
          </a:stretch>
        </p:blipFill>
        <p:spPr bwMode="auto">
          <a:xfrm>
            <a:off x="0" y="1052513"/>
            <a:ext cx="8964613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0" y="260350"/>
            <a:ext cx="9217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轮船与大鲸鱼所受浮力产生原因示意图</a:t>
            </a:r>
            <a:r>
              <a:rPr lang="en-US" altLang="zh-CN" sz="3600" b="1">
                <a:latin typeface="黑体" pitchFamily="49" charset="-122"/>
                <a:ea typeface="黑体" pitchFamily="49" charset="-12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201207050313534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071563"/>
            <a:ext cx="87137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0" y="260350"/>
            <a:ext cx="9217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桥墩的底部有没有受到浮力？</a:t>
            </a:r>
            <a:endParaRPr lang="en-US" altLang="zh-CN" sz="36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214313" y="5903913"/>
            <a:ext cx="87153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黑体" pitchFamily="49" charset="-122"/>
                <a:ea typeface="黑体" pitchFamily="49" charset="-122"/>
              </a:rPr>
              <a:t>理想的桥墩，上下表面都不接触水，就不存在上下的压力差，因此不受到浮力。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11138" y="1022350"/>
            <a:ext cx="795655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zh-CN" altLang="en-US" sz="3200" b="1">
                <a:latin typeface="宋体" pitchFamily="2" charset="-122"/>
              </a:rPr>
              <a:t>3.浮力产生的原因是由于（    ）</a:t>
            </a:r>
          </a:p>
          <a:p>
            <a:pPr marL="457200" indent="-457200"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</a:rPr>
              <a:t>A．液体（或气体）对物体有压力；	</a:t>
            </a:r>
          </a:p>
          <a:p>
            <a:pPr marL="457200" indent="-457200"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</a:rPr>
              <a:t>B．液体（或气体）对物体有压力差；</a:t>
            </a:r>
          </a:p>
          <a:p>
            <a:pPr marL="457200" indent="-457200"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</a:rPr>
              <a:t>C．液体（或气体）有质量；		</a:t>
            </a:r>
          </a:p>
          <a:p>
            <a:pPr marL="457200" indent="-457200"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</a:rPr>
              <a:t>D．物体对液体（或气体）有压力</a:t>
            </a:r>
          </a:p>
        </p:txBody>
      </p:sp>
      <p:pic>
        <p:nvPicPr>
          <p:cNvPr id="29699" name="Picture 3" descr="Pi_139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91200"/>
            <a:ext cx="10668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311775" y="1022350"/>
            <a:ext cx="48895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宋体" pitchFamily="2" charset="-122"/>
              </a:rPr>
              <a:t>B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95288" y="4652963"/>
            <a:ext cx="79930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/>
              <a:t>3.</a:t>
            </a:r>
            <a:r>
              <a:rPr lang="zh-CN" altLang="en-US" sz="3200" b="1"/>
              <a:t>一座桥墩浸入水中</a:t>
            </a:r>
            <a:r>
              <a:rPr lang="en-US" altLang="zh-CN" sz="3200" b="1"/>
              <a:t>10m</a:t>
            </a:r>
            <a:r>
              <a:rPr lang="zh-CN" altLang="en-US" sz="3200" b="1"/>
              <a:t>，则桥墩受到水的浮力为 </a:t>
            </a:r>
            <a:r>
              <a:rPr lang="zh-CN" altLang="en-US" sz="3200" b="1" u="sng"/>
              <a:t>           </a:t>
            </a:r>
            <a:r>
              <a:rPr lang="en-US" altLang="zh-CN" sz="3200" b="1"/>
              <a:t>N.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051050" y="5084763"/>
            <a:ext cx="792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宋体" pitchFamily="2" charset="-122"/>
              </a:rPr>
              <a:t>0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0" y="180975"/>
            <a:ext cx="2582863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latin typeface="黑体" pitchFamily="49" charset="-122"/>
                <a:ea typeface="黑体" pitchFamily="49" charset="-122"/>
              </a:rPr>
              <a:t>课堂练习</a:t>
            </a:r>
            <a:endParaRPr lang="en-US" altLang="zh-CN" sz="4400" b="1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27649"/>
          <p:cNvSpPr txBox="1">
            <a:spLocks noChangeArrowheads="1"/>
          </p:cNvSpPr>
          <p:nvPr/>
        </p:nvSpPr>
        <p:spPr bwMode="auto">
          <a:xfrm>
            <a:off x="0" y="2895600"/>
            <a:ext cx="936625" cy="2143125"/>
          </a:xfrm>
          <a:prstGeom prst="rect">
            <a:avLst/>
          </a:prstGeom>
          <a:solidFill>
            <a:schemeClr val="folHlink"/>
          </a:solidFill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6000" b="1">
                <a:solidFill>
                  <a:srgbClr val="FF3300"/>
                </a:solidFill>
                <a:latin typeface="Times New Roman" pitchFamily="18" charset="0"/>
                <a:ea typeface="隶书" pitchFamily="49" charset="-122"/>
              </a:rPr>
              <a:t>小结</a:t>
            </a:r>
          </a:p>
        </p:txBody>
      </p:sp>
      <p:sp>
        <p:nvSpPr>
          <p:cNvPr id="30723" name="文本框 27650"/>
          <p:cNvSpPr txBox="1">
            <a:spLocks noChangeArrowheads="1"/>
          </p:cNvSpPr>
          <p:nvPr/>
        </p:nvSpPr>
        <p:spPr bwMode="auto">
          <a:xfrm>
            <a:off x="0" y="685800"/>
            <a:ext cx="9144000" cy="1068388"/>
          </a:xfrm>
          <a:prstGeom prst="rect">
            <a:avLst/>
          </a:prstGeom>
          <a:solidFill>
            <a:srgbClr val="F2F8A6"/>
          </a:solidFill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  <a:latin typeface="Times New Roman" pitchFamily="18" charset="0"/>
              </a:rPr>
              <a:t>1.定义：浸在液体（或气体）中的物体受到向上的托力，2.方向：总是竖直向上的 3.浮力的施力物体：液体或气体。</a:t>
            </a:r>
          </a:p>
        </p:txBody>
      </p:sp>
      <p:sp>
        <p:nvSpPr>
          <p:cNvPr id="27652" name="文本框 27651"/>
          <p:cNvSpPr txBox="1"/>
          <p:nvPr/>
        </p:nvSpPr>
        <p:spPr>
          <a:xfrm>
            <a:off x="381000" y="5905500"/>
            <a:ext cx="7543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b="1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30725" name="矩形 27652"/>
          <p:cNvSpPr>
            <a:spLocks noChangeArrowheads="1"/>
          </p:cNvSpPr>
          <p:nvPr/>
        </p:nvSpPr>
        <p:spPr bwMode="auto">
          <a:xfrm>
            <a:off x="990600" y="6324600"/>
            <a:ext cx="5113338" cy="557213"/>
          </a:xfrm>
          <a:prstGeom prst="rect">
            <a:avLst/>
          </a:prstGeom>
          <a:solidFill>
            <a:srgbClr val="F2F8A6"/>
          </a:solidFill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/>
              <a:t> </a:t>
            </a:r>
            <a:r>
              <a:rPr lang="en-US" altLang="zh-CN" sz="2800" b="1">
                <a:solidFill>
                  <a:schemeClr val="accent2"/>
                </a:solidFill>
              </a:rPr>
              <a:t>1</a:t>
            </a:r>
            <a:r>
              <a:rPr lang="zh-CN" altLang="en-US" sz="2800" b="1">
                <a:solidFill>
                  <a:schemeClr val="accent2"/>
                </a:solidFill>
              </a:rPr>
              <a:t>、称重法；    </a:t>
            </a:r>
            <a:r>
              <a:rPr lang="en-US" altLang="zh-CN" sz="2800" b="1">
                <a:solidFill>
                  <a:schemeClr val="accent2"/>
                </a:solidFill>
              </a:rPr>
              <a:t>2</a:t>
            </a:r>
            <a:r>
              <a:rPr lang="zh-CN" altLang="en-US" sz="2800" b="1">
                <a:solidFill>
                  <a:schemeClr val="accent2"/>
                </a:solidFill>
              </a:rPr>
              <a:t>、原因法。</a:t>
            </a:r>
            <a:r>
              <a:rPr lang="zh-CN" altLang="en-US" sz="2800" b="1"/>
              <a:t>        </a:t>
            </a:r>
          </a:p>
        </p:txBody>
      </p:sp>
      <p:sp>
        <p:nvSpPr>
          <p:cNvPr id="27654" name="矩形 27653"/>
          <p:cNvSpPr/>
          <p:nvPr/>
        </p:nvSpPr>
        <p:spPr>
          <a:xfrm>
            <a:off x="685800" y="5486400"/>
            <a:ext cx="6618288" cy="677863"/>
          </a:xfrm>
          <a:prstGeom prst="rect">
            <a:avLst/>
          </a:prstGeom>
          <a:solidFill>
            <a:schemeClr val="folHlink"/>
          </a:solidFill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36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itchFamily="34" charset="0"/>
                <a:cs typeface="+mn-ea"/>
              </a:rPr>
              <a:t>四、计算浮力大小的两种方法：</a:t>
            </a:r>
            <a:endParaRPr lang="zh-CN" altLang="en-US" sz="3600" b="1" noProof="1">
              <a:effectLst>
                <a:outerShdw blurRad="38100" dist="38100" dir="2700000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27655" name="矩形 27654"/>
          <p:cNvSpPr/>
          <p:nvPr/>
        </p:nvSpPr>
        <p:spPr>
          <a:xfrm>
            <a:off x="1066800" y="3429000"/>
            <a:ext cx="4608513" cy="677863"/>
          </a:xfrm>
          <a:prstGeom prst="rect">
            <a:avLst/>
          </a:prstGeom>
          <a:solidFill>
            <a:schemeClr val="folHlink"/>
          </a:solidFill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36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itchFamily="34" charset="0"/>
                <a:cs typeface="+mn-ea"/>
              </a:rPr>
              <a:t>三、浮力产生的原因</a:t>
            </a:r>
            <a:endParaRPr lang="zh-CN" altLang="en-US" sz="3600" b="1" noProof="1">
              <a:effectLst>
                <a:outerShdw blurRad="38100" dist="38100" dir="2700000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0728" name="矩形 27655"/>
          <p:cNvSpPr>
            <a:spLocks noChangeArrowheads="1"/>
          </p:cNvSpPr>
          <p:nvPr/>
        </p:nvSpPr>
        <p:spPr bwMode="auto">
          <a:xfrm>
            <a:off x="1219200" y="4191000"/>
            <a:ext cx="5329238" cy="557213"/>
          </a:xfrm>
          <a:prstGeom prst="rect">
            <a:avLst/>
          </a:prstGeom>
          <a:solidFill>
            <a:srgbClr val="F2F8A6"/>
          </a:solidFill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液体对物体向上和向下的压力差。</a:t>
            </a:r>
          </a:p>
        </p:txBody>
      </p:sp>
      <p:sp>
        <p:nvSpPr>
          <p:cNvPr id="30729" name="矩形 27656"/>
          <p:cNvSpPr>
            <a:spLocks noChangeArrowheads="1"/>
          </p:cNvSpPr>
          <p:nvPr/>
        </p:nvSpPr>
        <p:spPr bwMode="auto">
          <a:xfrm>
            <a:off x="1371600" y="4876800"/>
            <a:ext cx="4897438" cy="557213"/>
          </a:xfrm>
          <a:prstGeom prst="rect">
            <a:avLst/>
          </a:prstGeom>
          <a:solidFill>
            <a:srgbClr val="F2F8A6"/>
          </a:solidFill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公式： </a:t>
            </a:r>
            <a:r>
              <a:rPr lang="en-US" altLang="zh-CN" sz="2800" b="1">
                <a:solidFill>
                  <a:schemeClr val="accent2"/>
                </a:solidFill>
              </a:rPr>
              <a:t>F</a:t>
            </a:r>
            <a:r>
              <a:rPr lang="zh-CN" altLang="en-US" sz="2800" b="1" baseline="-25000">
                <a:solidFill>
                  <a:schemeClr val="accent2"/>
                </a:solidFill>
              </a:rPr>
              <a:t>浮</a:t>
            </a:r>
            <a:r>
              <a:rPr lang="en-US" altLang="zh-CN" sz="2800" b="1">
                <a:solidFill>
                  <a:schemeClr val="accent2"/>
                </a:solidFill>
              </a:rPr>
              <a:t>=  F</a:t>
            </a:r>
            <a:r>
              <a:rPr lang="zh-CN" altLang="en-US" sz="2800" b="1" baseline="-25000">
                <a:solidFill>
                  <a:schemeClr val="accent2"/>
                </a:solidFill>
              </a:rPr>
              <a:t>向上</a:t>
            </a:r>
            <a:r>
              <a:rPr lang="zh-CN" altLang="en-US" sz="2800" b="1">
                <a:solidFill>
                  <a:schemeClr val="accent2"/>
                </a:solidFill>
              </a:rPr>
              <a:t> </a:t>
            </a:r>
            <a:r>
              <a:rPr lang="en-US" altLang="zh-CN" sz="2800" b="1" baseline="30000">
                <a:solidFill>
                  <a:schemeClr val="accent2"/>
                </a:solidFill>
              </a:rPr>
              <a:t>__</a:t>
            </a:r>
            <a:r>
              <a:rPr lang="en-US" altLang="zh-CN" sz="2800" b="1">
                <a:solidFill>
                  <a:schemeClr val="accent2"/>
                </a:solidFill>
              </a:rPr>
              <a:t> F</a:t>
            </a:r>
            <a:r>
              <a:rPr lang="zh-CN" altLang="en-US" sz="2800" b="1" baseline="-25000">
                <a:solidFill>
                  <a:schemeClr val="accent2"/>
                </a:solidFill>
              </a:rPr>
              <a:t>向下</a:t>
            </a:r>
            <a:r>
              <a:rPr lang="en-US" altLang="zh-CN" sz="2800" b="1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27658" name="矩形 27657"/>
          <p:cNvSpPr/>
          <p:nvPr/>
        </p:nvSpPr>
        <p:spPr>
          <a:xfrm>
            <a:off x="0" y="0"/>
            <a:ext cx="3311525" cy="679450"/>
          </a:xfrm>
          <a:prstGeom prst="rect">
            <a:avLst/>
          </a:prstGeom>
          <a:solidFill>
            <a:schemeClr val="folHlink"/>
          </a:solidFill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36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itchFamily="34" charset="0"/>
                <a:cs typeface="+mn-ea"/>
              </a:rPr>
              <a:t>一、认识浮力：</a:t>
            </a:r>
            <a:endParaRPr lang="zh-CN" altLang="en-US" sz="3600" b="1" noProof="1">
              <a:effectLst>
                <a:outerShdw blurRad="38100" dist="38100" dir="2700000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27659" name="矩形 27658"/>
          <p:cNvSpPr/>
          <p:nvPr/>
        </p:nvSpPr>
        <p:spPr>
          <a:xfrm>
            <a:off x="0" y="1828800"/>
            <a:ext cx="7848600" cy="677863"/>
          </a:xfrm>
          <a:prstGeom prst="rect">
            <a:avLst/>
          </a:prstGeom>
          <a:solidFill>
            <a:schemeClr val="folHlink">
              <a:alpha val="100000"/>
            </a:schemeClr>
          </a:solidFill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36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itchFamily="34" charset="0"/>
                <a:cs typeface="+mn-ea"/>
              </a:rPr>
              <a:t>二、浮力的测量：</a:t>
            </a:r>
            <a:endParaRPr lang="zh-CN" altLang="en-US" sz="3600" b="1" noProof="1">
              <a:effectLst>
                <a:outerShdw blurRad="38100" dist="38100" dir="2700000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27660" name="矩形 27659"/>
          <p:cNvSpPr/>
          <p:nvPr/>
        </p:nvSpPr>
        <p:spPr>
          <a:xfrm>
            <a:off x="1143000" y="2667000"/>
            <a:ext cx="3276600" cy="555625"/>
          </a:xfrm>
          <a:prstGeom prst="rect">
            <a:avLst/>
          </a:prstGeom>
          <a:solidFill>
            <a:srgbClr val="F2F8A6">
              <a:alpha val="100000"/>
            </a:srgbClr>
          </a:solidFill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itchFamily="34" charset="0"/>
                <a:cs typeface="+mn-ea"/>
              </a:rPr>
              <a:t>1、方法：</a:t>
            </a:r>
            <a:r>
              <a:rPr lang="zh-CN" altLang="en-US" sz="2800" b="1" noProof="1">
                <a:solidFill>
                  <a:schemeClr val="accent2"/>
                </a:solidFill>
                <a:latin typeface="Arial" pitchFamily="34" charset="0"/>
                <a:cs typeface="+mn-ea"/>
              </a:rPr>
              <a:t>称重法</a:t>
            </a:r>
            <a:endParaRPr lang="zh-CN" altLang="en-US" sz="2800" b="1" noProof="1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0733" name="矩形 27660"/>
          <p:cNvSpPr>
            <a:spLocks noChangeArrowheads="1"/>
          </p:cNvSpPr>
          <p:nvPr/>
        </p:nvSpPr>
        <p:spPr bwMode="auto">
          <a:xfrm>
            <a:off x="4572000" y="2667000"/>
            <a:ext cx="4572000" cy="555625"/>
          </a:xfrm>
          <a:prstGeom prst="rect">
            <a:avLst/>
          </a:prstGeom>
          <a:solidFill>
            <a:srgbClr val="F2F8A6"/>
          </a:solidFill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2、公式：</a:t>
            </a:r>
            <a:r>
              <a:rPr lang="en-US" altLang="zh-CN" sz="2800" b="1"/>
              <a:t>F</a:t>
            </a:r>
            <a:r>
              <a:rPr lang="zh-CN" altLang="en-US" sz="2800" b="1"/>
              <a:t>浮 </a:t>
            </a:r>
            <a:r>
              <a:rPr lang="en-US" altLang="zh-CN" sz="2800" b="1"/>
              <a:t>= G - Fˊ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50825" y="620713"/>
            <a:ext cx="8588375" cy="561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endParaRPr lang="zh-CN" altLang="en-US" sz="2400" b="1"/>
          </a:p>
          <a:p>
            <a:pPr marL="457200" indent="-457200">
              <a:lnSpc>
                <a:spcPct val="120000"/>
              </a:lnSpc>
            </a:pPr>
            <a:r>
              <a:rPr lang="en-US" altLang="zh-CN" sz="3200" b="1">
                <a:latin typeface="宋体" pitchFamily="2" charset="-122"/>
              </a:rPr>
              <a:t>1.</a:t>
            </a:r>
            <a:r>
              <a:rPr lang="zh-CN" altLang="en-US" sz="3200" b="1">
                <a:latin typeface="宋体" pitchFamily="2" charset="-122"/>
              </a:rPr>
              <a:t>下列说法正确的是（　　）</a:t>
            </a:r>
          </a:p>
          <a:p>
            <a:pPr marL="457200" indent="-457200">
              <a:lnSpc>
                <a:spcPct val="120000"/>
              </a:lnSpc>
            </a:pPr>
            <a:r>
              <a:rPr lang="en-US" altLang="zh-CN" sz="3200" b="1">
                <a:latin typeface="宋体" pitchFamily="2" charset="-122"/>
              </a:rPr>
              <a:t>A.</a:t>
            </a:r>
            <a:r>
              <a:rPr lang="zh-CN" altLang="en-US" sz="3200" b="1">
                <a:latin typeface="宋体" pitchFamily="2" charset="-122"/>
              </a:rPr>
              <a:t>物体在上浮过程中受到浮力作用，在下沉时不受浮力作用</a:t>
            </a:r>
          </a:p>
          <a:p>
            <a:pPr marL="457200" indent="-457200">
              <a:lnSpc>
                <a:spcPct val="120000"/>
              </a:lnSpc>
            </a:pPr>
            <a:r>
              <a:rPr lang="en-US" altLang="zh-CN" sz="3200" b="1">
                <a:latin typeface="宋体" pitchFamily="2" charset="-122"/>
              </a:rPr>
              <a:t>B.</a:t>
            </a:r>
            <a:r>
              <a:rPr lang="zh-CN" altLang="en-US" sz="3200" b="1">
                <a:latin typeface="宋体" pitchFamily="2" charset="-122"/>
              </a:rPr>
              <a:t>轮船无论是在海面上航行还是在码头处静止，都受到水的浮力</a:t>
            </a:r>
          </a:p>
          <a:p>
            <a:pPr marL="457200" indent="-457200">
              <a:lnSpc>
                <a:spcPct val="120000"/>
              </a:lnSpc>
            </a:pPr>
            <a:r>
              <a:rPr lang="en-US" altLang="zh-CN" sz="3200" b="1">
                <a:latin typeface="宋体" pitchFamily="2" charset="-122"/>
              </a:rPr>
              <a:t>C.</a:t>
            </a:r>
            <a:r>
              <a:rPr lang="zh-CN" altLang="en-US" sz="3200" b="1">
                <a:latin typeface="宋体" pitchFamily="2" charset="-122"/>
              </a:rPr>
              <a:t>热气球内的气体密度大于空气密度，球升空时不受浮力作用</a:t>
            </a:r>
          </a:p>
          <a:p>
            <a:pPr marL="457200" indent="-457200">
              <a:lnSpc>
                <a:spcPct val="120000"/>
              </a:lnSpc>
            </a:pPr>
            <a:r>
              <a:rPr lang="en-US" altLang="zh-CN" sz="3200" b="1">
                <a:latin typeface="宋体" pitchFamily="2" charset="-122"/>
              </a:rPr>
              <a:t>D.</a:t>
            </a:r>
            <a:r>
              <a:rPr lang="zh-CN" altLang="en-US" sz="3200" b="1">
                <a:latin typeface="宋体" pitchFamily="2" charset="-122"/>
              </a:rPr>
              <a:t>潜水艇在</a:t>
            </a:r>
            <a:r>
              <a:rPr lang="en-US" altLang="zh-CN" sz="3200" b="1">
                <a:latin typeface="宋体" pitchFamily="2" charset="-122"/>
              </a:rPr>
              <a:t>150m</a:t>
            </a:r>
            <a:r>
              <a:rPr lang="zh-CN" altLang="en-US" sz="3200" b="1">
                <a:latin typeface="宋体" pitchFamily="2" charset="-122"/>
              </a:rPr>
              <a:t>的深海中潜行时不受浮力作用</a:t>
            </a:r>
          </a:p>
          <a:p>
            <a:pPr marL="457200" indent="-457200"/>
            <a:endParaRPr lang="zh-CN" altLang="en-US" sz="3200" b="1">
              <a:latin typeface="宋体" pitchFamily="2" charset="-122"/>
            </a:endParaRPr>
          </a:p>
        </p:txBody>
      </p:sp>
      <p:pic>
        <p:nvPicPr>
          <p:cNvPr id="31747" name="Picture 3" descr="Pi_139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824538"/>
            <a:ext cx="10668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572000" y="1049338"/>
            <a:ext cx="792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宋体" pitchFamily="2" charset="-122"/>
              </a:rPr>
              <a:t>B</a:t>
            </a:r>
          </a:p>
        </p:txBody>
      </p:sp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0" y="260350"/>
            <a:ext cx="2544763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latin typeface="黑体" pitchFamily="49" charset="-122"/>
                <a:ea typeface="黑体" pitchFamily="49" charset="-122"/>
              </a:rPr>
              <a:t>课堂练习</a:t>
            </a:r>
            <a:endParaRPr lang="en-US" altLang="zh-CN" sz="4400" b="1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5857875"/>
            <a:ext cx="8229600" cy="792163"/>
          </a:xfrm>
        </p:spPr>
        <p:txBody>
          <a:bodyPr anchor="t"/>
          <a:lstStyle/>
          <a:p>
            <a:r>
              <a:rPr lang="zh-CN" altLang="en-US" b="1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热气球为什么能腾空而起呢</a:t>
            </a:r>
            <a:r>
              <a:rPr lang="en-US" altLang="zh-CN" b="1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?</a:t>
            </a:r>
          </a:p>
        </p:txBody>
      </p:sp>
      <p:pic>
        <p:nvPicPr>
          <p:cNvPr id="10243" name="Picture 3" descr="bi1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071563"/>
            <a:ext cx="8572500" cy="4572000"/>
          </a:xfrm>
        </p:spPr>
      </p:pic>
      <p:sp>
        <p:nvSpPr>
          <p:cNvPr id="9220" name="矩形 4"/>
          <p:cNvSpPr>
            <a:spLocks noChangeArrowheads="1"/>
          </p:cNvSpPr>
          <p:nvPr/>
        </p:nvSpPr>
        <p:spPr bwMode="auto">
          <a:xfrm>
            <a:off x="0" y="214313"/>
            <a:ext cx="2159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>
                <a:latin typeface="黑体" pitchFamily="49" charset="-122"/>
                <a:ea typeface="黑体" pitchFamily="49" charset="-122"/>
              </a:rPr>
              <a:t>图片</a:t>
            </a:r>
            <a:r>
              <a:rPr lang="en-US" altLang="zh-CN" sz="440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4400">
                <a:latin typeface="黑体" pitchFamily="49" charset="-122"/>
                <a:ea typeface="黑体" pitchFamily="49" charset="-122"/>
              </a:rPr>
              <a:t>：</a:t>
            </a:r>
            <a:endParaRPr lang="zh-CN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1101725"/>
            <a:ext cx="9144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宋体" pitchFamily="2" charset="-122"/>
              </a:rPr>
              <a:t>12.将空矿泉水瓶慢慢压入水中，直到完全没．下列对矿泉水瓶受到的浮力分析</a:t>
            </a:r>
            <a:r>
              <a:rPr lang="zh-CN" altLang="en-US" sz="3200" b="1" u="sng">
                <a:solidFill>
                  <a:srgbClr val="FF0000"/>
                </a:solidFill>
                <a:latin typeface="宋体" pitchFamily="2" charset="-122"/>
              </a:rPr>
              <a:t>不正确</a:t>
            </a:r>
            <a:r>
              <a:rPr lang="zh-CN" altLang="en-US" sz="3200" b="1">
                <a:latin typeface="宋体" pitchFamily="2" charset="-122"/>
              </a:rPr>
              <a:t>的是（    ）</a:t>
            </a:r>
          </a:p>
          <a:p>
            <a:r>
              <a:rPr lang="zh-CN" altLang="en-US" sz="3200" b="1">
                <a:latin typeface="宋体" pitchFamily="2" charset="-122"/>
              </a:rPr>
              <a:t>A．矿泉水瓶受到水对它的浮力</a:t>
            </a:r>
          </a:p>
          <a:p>
            <a:r>
              <a:rPr lang="zh-CN" altLang="en-US" sz="3200" b="1">
                <a:latin typeface="宋体" pitchFamily="2" charset="-122"/>
              </a:rPr>
              <a:t>B．浮力的方向竖直向上</a:t>
            </a:r>
          </a:p>
          <a:p>
            <a:r>
              <a:rPr lang="zh-CN" altLang="en-US" sz="3200" b="1">
                <a:latin typeface="宋体" pitchFamily="2" charset="-122"/>
              </a:rPr>
              <a:t>C．排开水的体积越大，受到的浮力越大</a:t>
            </a:r>
          </a:p>
          <a:p>
            <a:r>
              <a:rPr lang="zh-CN" altLang="en-US" sz="3200" b="1">
                <a:latin typeface="宋体" pitchFamily="2" charset="-122"/>
              </a:rPr>
              <a:t>D．浸没后，压入越深，受到的浮力越大</a:t>
            </a:r>
          </a:p>
        </p:txBody>
      </p:sp>
      <p:pic>
        <p:nvPicPr>
          <p:cNvPr id="32771" name="Picture 3" descr="Pi_139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791200"/>
            <a:ext cx="10668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877175" y="1614488"/>
            <a:ext cx="490538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宋体" pitchFamily="2" charset="-122"/>
              </a:rPr>
              <a:t>D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0" y="180975"/>
            <a:ext cx="2582863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latin typeface="黑体" pitchFamily="49" charset="-122"/>
                <a:ea typeface="黑体" pitchFamily="49" charset="-122"/>
              </a:rPr>
              <a:t>课堂练习</a:t>
            </a:r>
            <a:endParaRPr lang="en-US" altLang="zh-CN" sz="4400" b="1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862490_293269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 descr="未标题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0"/>
            <a:ext cx="6048375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763000" cy="914400"/>
          </a:xfrm>
        </p:spPr>
        <p:txBody>
          <a:bodyPr anchor="t"/>
          <a:lstStyle/>
          <a:p>
            <a:pPr algn="l"/>
            <a:r>
              <a:rPr lang="zh-CN" altLang="en-US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图片</a:t>
            </a:r>
            <a:r>
              <a:rPr lang="en-US" altLang="zh-CN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：人在死海中为什么不死？</a:t>
            </a:r>
          </a:p>
        </p:txBody>
      </p:sp>
      <p:pic>
        <p:nvPicPr>
          <p:cNvPr id="10243" name="Picture 3" descr="de13b708-7a39-4bdd-9215-8413d00bc999"/>
          <p:cNvPicPr>
            <a:picLocks noChangeAspect="1" noChangeArrowheads="1"/>
          </p:cNvPicPr>
          <p:nvPr/>
        </p:nvPicPr>
        <p:blipFill>
          <a:blip r:embed="rId2" cstate="print"/>
          <a:srcRect t="2299" b="19066"/>
          <a:stretch>
            <a:fillRect/>
          </a:stretch>
        </p:blipFill>
        <p:spPr bwMode="auto">
          <a:xfrm>
            <a:off x="285750" y="1071563"/>
            <a:ext cx="85725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229600" cy="857250"/>
          </a:xfrm>
        </p:spPr>
        <p:txBody>
          <a:bodyPr anchor="t"/>
          <a:lstStyle/>
          <a:p>
            <a:pPr algn="l"/>
            <a:r>
              <a:rPr lang="zh-CN" altLang="en-US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图片</a:t>
            </a:r>
            <a:r>
              <a:rPr lang="en-US" altLang="zh-CN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：独木舟</a:t>
            </a:r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143000"/>
            <a:ext cx="8358187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4"/>
          <p:cNvSpPr>
            <a:spLocks noChangeArrowheads="1"/>
          </p:cNvSpPr>
          <p:nvPr/>
        </p:nvSpPr>
        <p:spPr bwMode="auto">
          <a:xfrm>
            <a:off x="0" y="214313"/>
            <a:ext cx="1860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>
                <a:latin typeface="黑体" pitchFamily="49" charset="-122"/>
                <a:ea typeface="黑体" pitchFamily="49" charset="-122"/>
              </a:rPr>
              <a:t>复习：</a:t>
            </a:r>
            <a:endParaRPr lang="zh-CN" altLang="en-US" sz="4400"/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250825" y="1196975"/>
            <a:ext cx="80660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>
            <a:spAutoFit/>
          </a:bodyPr>
          <a:lstStyle/>
          <a:p>
            <a:r>
              <a:rPr lang="en-US" altLang="zh-CN" sz="360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600">
                <a:latin typeface="黑体" pitchFamily="49" charset="-122"/>
                <a:ea typeface="黑体" pitchFamily="49" charset="-122"/>
              </a:rPr>
              <a:t>物体能浮在在水面上保持静止，实际上是处于</a:t>
            </a:r>
            <a:r>
              <a:rPr lang="en-US" altLang="zh-CN" sz="3600">
                <a:latin typeface="黑体" pitchFamily="49" charset="-122"/>
                <a:ea typeface="黑体" pitchFamily="49" charset="-122"/>
              </a:rPr>
              <a:t>__________</a:t>
            </a:r>
            <a:r>
              <a:rPr lang="zh-CN" altLang="en-US" sz="3600">
                <a:latin typeface="黑体" pitchFamily="49" charset="-122"/>
                <a:ea typeface="黑体" pitchFamily="49" charset="-122"/>
              </a:rPr>
              <a:t>状态</a:t>
            </a: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323850" y="3068638"/>
            <a:ext cx="80660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>
            <a:spAutoFit/>
          </a:bodyPr>
          <a:lstStyle/>
          <a:p>
            <a:r>
              <a:rPr lang="en-US" altLang="zh-CN" sz="360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600">
                <a:latin typeface="黑体" pitchFamily="49" charset="-122"/>
                <a:ea typeface="黑体" pitchFamily="49" charset="-122"/>
              </a:rPr>
              <a:t>那么浮在液体表面上的人一共收到几个力？分别是哪些力？</a:t>
            </a:r>
          </a:p>
          <a:p>
            <a:endParaRPr lang="zh-CN" altLang="en-US" sz="360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3600">
                <a:latin typeface="黑体" pitchFamily="49" charset="-122"/>
                <a:ea typeface="黑体" pitchFamily="49" charset="-122"/>
              </a:rPr>
              <a:t>3. </a:t>
            </a:r>
            <a:r>
              <a:rPr lang="zh-CN" altLang="en-US" sz="3600">
                <a:latin typeface="黑体" pitchFamily="49" charset="-122"/>
                <a:ea typeface="黑体" pitchFamily="49" charset="-122"/>
              </a:rPr>
              <a:t>静止在空气中热气球受到几个力的作用？分别是哪些力？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771775" y="1628775"/>
            <a:ext cx="1101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ea typeface="黑体" pitchFamily="49" charset="-122"/>
              </a:rPr>
              <a:t>平衡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u=2599651929,1359626227&amp;gp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25"/>
            <a:ext cx="1951038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11551768903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5430838"/>
            <a:ext cx="1944688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AutoShape 5"/>
          <p:cNvSpPr>
            <a:spLocks noChangeArrowheads="1"/>
          </p:cNvSpPr>
          <p:nvPr/>
        </p:nvSpPr>
        <p:spPr bwMode="auto">
          <a:xfrm flipH="1">
            <a:off x="6443663" y="2492375"/>
            <a:ext cx="360362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7" name="AutoShape 6"/>
          <p:cNvSpPr>
            <a:spLocks/>
          </p:cNvSpPr>
          <p:nvPr/>
        </p:nvSpPr>
        <p:spPr bwMode="auto">
          <a:xfrm>
            <a:off x="2051050" y="3930650"/>
            <a:ext cx="152400" cy="2808288"/>
          </a:xfrm>
          <a:prstGeom prst="rightBrace">
            <a:avLst>
              <a:gd name="adj1" fmla="val 15279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2713038" y="4938713"/>
            <a:ext cx="6467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66"/>
                </a:solidFill>
                <a:ea typeface="黑体" pitchFamily="49" charset="-122"/>
              </a:rPr>
              <a:t>浸在气体里的物体受到</a:t>
            </a:r>
            <a:r>
              <a:rPr lang="zh-CN" altLang="en-US" sz="3600" b="1">
                <a:solidFill>
                  <a:srgbClr val="FF0000"/>
                </a:solidFill>
                <a:ea typeface="黑体" pitchFamily="49" charset="-122"/>
              </a:rPr>
              <a:t>气体</a:t>
            </a:r>
            <a:r>
              <a:rPr lang="zh-CN" altLang="en-US" sz="2800" b="1">
                <a:solidFill>
                  <a:srgbClr val="000066"/>
                </a:solidFill>
                <a:ea typeface="黑体" pitchFamily="49" charset="-122"/>
              </a:rPr>
              <a:t>向上的托力</a:t>
            </a:r>
          </a:p>
        </p:txBody>
      </p:sp>
      <p:pic>
        <p:nvPicPr>
          <p:cNvPr id="13319" name="Picture 9" descr="xin_35010404102903012713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8675" y="981075"/>
            <a:ext cx="19653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0" descr="000174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8200" y="2997200"/>
            <a:ext cx="1955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0" y="2349500"/>
            <a:ext cx="6588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66"/>
                </a:solidFill>
                <a:ea typeface="黑体" pitchFamily="49" charset="-122"/>
              </a:rPr>
              <a:t>浸在液体里的物体受到</a:t>
            </a:r>
            <a:r>
              <a:rPr lang="zh-CN" altLang="en-US" sz="3600" b="1">
                <a:solidFill>
                  <a:srgbClr val="FF0000"/>
                </a:solidFill>
                <a:ea typeface="黑体" pitchFamily="49" charset="-122"/>
              </a:rPr>
              <a:t>液体</a:t>
            </a:r>
            <a:r>
              <a:rPr lang="zh-CN" altLang="en-US" sz="2800" b="1">
                <a:solidFill>
                  <a:srgbClr val="000066"/>
                </a:solidFill>
                <a:ea typeface="黑体" pitchFamily="49" charset="-122"/>
              </a:rPr>
              <a:t>向上的托力</a:t>
            </a:r>
          </a:p>
        </p:txBody>
      </p:sp>
      <p:sp>
        <p:nvSpPr>
          <p:cNvPr id="13322" name="Text Box 15"/>
          <p:cNvSpPr txBox="1">
            <a:spLocks noChangeArrowheads="1"/>
          </p:cNvSpPr>
          <p:nvPr/>
        </p:nvSpPr>
        <p:spPr bwMode="auto">
          <a:xfrm>
            <a:off x="8275638" y="2276475"/>
            <a:ext cx="4889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zh-CN" altLang="en-US" sz="800">
                <a:solidFill>
                  <a:srgbClr val="FFFFFF"/>
                </a:solidFill>
              </a:rPr>
              <a:t>学科网</a:t>
            </a:r>
            <a:endParaRPr lang="zh-CN" altLang="en-US" b="1"/>
          </a:p>
        </p:txBody>
      </p:sp>
      <p:sp>
        <p:nvSpPr>
          <p:cNvPr id="13323" name="AutoShape 27"/>
          <p:cNvSpPr>
            <a:spLocks noChangeArrowheads="1"/>
          </p:cNvSpPr>
          <p:nvPr/>
        </p:nvSpPr>
        <p:spPr bwMode="auto">
          <a:xfrm>
            <a:off x="2268538" y="5084763"/>
            <a:ext cx="544512" cy="485775"/>
          </a:xfrm>
          <a:prstGeom prst="rightArrow">
            <a:avLst>
              <a:gd name="adj1" fmla="val 50000"/>
              <a:gd name="adj2" fmla="val 279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4" name="AutoShape 28"/>
          <p:cNvSpPr>
            <a:spLocks/>
          </p:cNvSpPr>
          <p:nvPr/>
        </p:nvSpPr>
        <p:spPr bwMode="auto">
          <a:xfrm flipH="1">
            <a:off x="6877050" y="1341438"/>
            <a:ext cx="288925" cy="2808287"/>
          </a:xfrm>
          <a:prstGeom prst="rightBrace">
            <a:avLst>
              <a:gd name="adj1" fmla="val 80593"/>
              <a:gd name="adj2" fmla="val 50028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5" name="矩形 4"/>
          <p:cNvSpPr>
            <a:spLocks noChangeArrowheads="1"/>
          </p:cNvSpPr>
          <p:nvPr/>
        </p:nvSpPr>
        <p:spPr bwMode="auto">
          <a:xfrm>
            <a:off x="0" y="214313"/>
            <a:ext cx="2419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>
                <a:latin typeface="黑体" pitchFamily="49" charset="-122"/>
                <a:ea typeface="黑体" pitchFamily="49" charset="-122"/>
              </a:rPr>
              <a:t>一、浮力</a:t>
            </a:r>
            <a:endParaRPr lang="zh-CN" altLang="en-US" sz="4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ChangeArrowheads="1"/>
          </p:cNvSpPr>
          <p:nvPr/>
        </p:nvSpPr>
        <p:spPr bwMode="auto">
          <a:xfrm>
            <a:off x="669925" y="1196975"/>
            <a:ext cx="8294688" cy="173672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浸在</a:t>
            </a:r>
            <a:r>
              <a:rPr lang="zh-CN" altLang="en-US" sz="36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液体</a:t>
            </a:r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或</a:t>
            </a:r>
            <a:r>
              <a:rPr lang="zh-CN" altLang="en-US" sz="36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气体</a:t>
            </a:r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里的物体受到液体或气体</a:t>
            </a:r>
            <a:r>
              <a:rPr lang="zh-CN" altLang="en-US" sz="3600" b="1" u="sng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竖直向上</a:t>
            </a:r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托的力，物理学中就把这种力称为     </a:t>
            </a:r>
            <a:r>
              <a:rPr lang="en-US" altLang="zh-CN" sz="3600" b="1">
                <a:latin typeface="黑体" pitchFamily="49" charset="-122"/>
                <a:ea typeface="黑体" pitchFamily="49" charset="-122"/>
              </a:rPr>
              <a:t>.</a:t>
            </a:r>
          </a:p>
        </p:txBody>
      </p:sp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2085975" y="2292350"/>
            <a:ext cx="12954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 u="sng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浮力</a:t>
            </a:r>
          </a:p>
        </p:txBody>
      </p:sp>
      <p:sp>
        <p:nvSpPr>
          <p:cNvPr id="14340" name="矩形 4"/>
          <p:cNvSpPr>
            <a:spLocks noChangeArrowheads="1"/>
          </p:cNvSpPr>
          <p:nvPr/>
        </p:nvSpPr>
        <p:spPr bwMode="auto">
          <a:xfrm>
            <a:off x="0" y="188913"/>
            <a:ext cx="1301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>
                <a:latin typeface="黑体" pitchFamily="49" charset="-122"/>
                <a:ea typeface="黑体" pitchFamily="49" charset="-122"/>
              </a:rPr>
              <a:t>浮力</a:t>
            </a:r>
            <a:endParaRPr lang="zh-CN" altLang="en-US" sz="4400"/>
          </a:p>
        </p:txBody>
      </p:sp>
      <p:pic>
        <p:nvPicPr>
          <p:cNvPr id="14341" name="图片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141663"/>
            <a:ext cx="4306887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图片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141663"/>
            <a:ext cx="4267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文本框 21"/>
          <p:cNvSpPr txBox="1">
            <a:spLocks noChangeArrowheads="1"/>
          </p:cNvSpPr>
          <p:nvPr/>
        </p:nvSpPr>
        <p:spPr bwMode="auto">
          <a:xfrm>
            <a:off x="2597150" y="581025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G</a:t>
            </a:r>
            <a:endParaRPr lang="zh-CN" altLang="en-US" sz="240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2555875" y="5516563"/>
            <a:ext cx="0" cy="7207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cxnSpLocks noChangeShapeType="1"/>
            <a:endCxn id="27" idx="1"/>
          </p:cNvCxnSpPr>
          <p:nvPr/>
        </p:nvCxnSpPr>
        <p:spPr bwMode="auto">
          <a:xfrm flipV="1">
            <a:off x="2554288" y="4881563"/>
            <a:ext cx="1587" cy="66198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2555875" y="465296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F</a:t>
            </a:r>
            <a:endParaRPr lang="zh-CN" altLang="en-US" sz="2400" baseline="-2500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484438" y="5445125"/>
            <a:ext cx="171450" cy="15557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4000"/>
          </a:p>
        </p:txBody>
      </p:sp>
      <p:sp>
        <p:nvSpPr>
          <p:cNvPr id="19468" name="文本框 24"/>
          <p:cNvSpPr txBox="1">
            <a:spLocks noChangeArrowheads="1"/>
          </p:cNvSpPr>
          <p:nvPr/>
        </p:nvSpPr>
        <p:spPr bwMode="auto">
          <a:xfrm>
            <a:off x="6675438" y="535463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G</a:t>
            </a:r>
            <a:endParaRPr lang="zh-CN" altLang="en-US" sz="240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cxnSp>
        <p:nvCxnSpPr>
          <p:cNvPr id="25" name="直接箭头连接符 24"/>
          <p:cNvCxnSpPr>
            <a:endCxn id="27" idx="1"/>
          </p:cNvCxnSpPr>
          <p:nvPr/>
        </p:nvCxnSpPr>
        <p:spPr>
          <a:xfrm flipH="1">
            <a:off x="6626225" y="5146675"/>
            <a:ext cx="1588" cy="5254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endCxn id="27" idx="1"/>
          </p:cNvCxnSpPr>
          <p:nvPr/>
        </p:nvCxnSpPr>
        <p:spPr>
          <a:xfrm flipV="1">
            <a:off x="6626225" y="4521200"/>
            <a:ext cx="1588" cy="5683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6659563" y="4437063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F</a:t>
            </a:r>
            <a:endParaRPr lang="zh-CN" altLang="en-US" sz="2400" baseline="-2500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546850" y="5051425"/>
            <a:ext cx="144463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468" grpId="0"/>
      <p:bldP spid="33" grpId="0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2"/>
          <p:cNvSpPr>
            <a:spLocks noChangeArrowheads="1"/>
          </p:cNvSpPr>
          <p:nvPr/>
        </p:nvSpPr>
        <p:spPr bwMode="auto">
          <a:xfrm>
            <a:off x="612775" y="1460500"/>
            <a:ext cx="7575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黑体" pitchFamily="49" charset="-122"/>
                <a:ea typeface="黑体" pitchFamily="49" charset="-122"/>
              </a:rPr>
              <a:t> 1.</a:t>
            </a:r>
            <a:r>
              <a:rPr lang="zh-CN" altLang="en-US" sz="3200">
                <a:latin typeface="黑体" pitchFamily="49" charset="-122"/>
                <a:ea typeface="黑体" pitchFamily="49" charset="-122"/>
              </a:rPr>
              <a:t>浮力的施力物体为</a:t>
            </a:r>
            <a:r>
              <a:rPr lang="zh-CN" altLang="en-US" sz="3200" u="sng">
                <a:latin typeface="黑体" pitchFamily="49" charset="-122"/>
                <a:ea typeface="黑体" pitchFamily="49" charset="-122"/>
              </a:rPr>
              <a:t>               </a:t>
            </a:r>
            <a:r>
              <a:rPr lang="zh-CN" altLang="en-US" sz="320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4757738" y="1550988"/>
            <a:ext cx="2632075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ea typeface="黑体" pitchFamily="49" charset="-122"/>
              </a:rPr>
              <a:t>液体或者气体</a:t>
            </a:r>
          </a:p>
        </p:txBody>
      </p:sp>
      <p:sp>
        <p:nvSpPr>
          <p:cNvPr id="15364" name="矩形 4"/>
          <p:cNvSpPr>
            <a:spLocks noChangeArrowheads="1"/>
          </p:cNvSpPr>
          <p:nvPr/>
        </p:nvSpPr>
        <p:spPr bwMode="auto">
          <a:xfrm>
            <a:off x="171450" y="215900"/>
            <a:ext cx="8675688" cy="7000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4000">
                <a:latin typeface="黑体" pitchFamily="49" charset="-122"/>
                <a:ea typeface="黑体" pitchFamily="49" charset="-122"/>
              </a:rPr>
              <a:t>浮力</a:t>
            </a:r>
            <a:r>
              <a:rPr lang="en-US" altLang="zh-CN" sz="400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4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施力物体与受力物体</a:t>
            </a:r>
            <a:endParaRPr lang="zh-CN" altLang="en-US" sz="40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5" name="Rectangle 52"/>
          <p:cNvSpPr>
            <a:spLocks noChangeArrowheads="1"/>
          </p:cNvSpPr>
          <p:nvPr/>
        </p:nvSpPr>
        <p:spPr bwMode="auto">
          <a:xfrm>
            <a:off x="612775" y="2495550"/>
            <a:ext cx="7575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黑体" pitchFamily="49" charset="-122"/>
                <a:ea typeface="黑体" pitchFamily="49" charset="-122"/>
              </a:rPr>
              <a:t> 2.</a:t>
            </a:r>
            <a:r>
              <a:rPr lang="zh-CN" altLang="en-US" sz="3200">
                <a:latin typeface="黑体" pitchFamily="49" charset="-122"/>
                <a:ea typeface="黑体" pitchFamily="49" charset="-122"/>
              </a:rPr>
              <a:t>浮力的受力物体为</a:t>
            </a:r>
            <a:r>
              <a:rPr lang="zh-CN" altLang="en-US" sz="3200" u="sng">
                <a:latin typeface="黑体" pitchFamily="49" charset="-122"/>
                <a:ea typeface="黑体" pitchFamily="49" charset="-122"/>
              </a:rPr>
              <a:t>               </a:t>
            </a:r>
            <a:r>
              <a:rPr lang="zh-CN" altLang="en-US" sz="320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468813" y="2740025"/>
            <a:ext cx="4673600" cy="5778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ea typeface="黑体" pitchFamily="49" charset="-122"/>
              </a:rPr>
              <a:t>浸在液（气）体中的物体</a:t>
            </a:r>
          </a:p>
        </p:txBody>
      </p:sp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715963" y="4486275"/>
            <a:ext cx="8212137" cy="192087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宋体" pitchFamily="2" charset="-122"/>
              </a:rPr>
              <a:t> </a:t>
            </a:r>
            <a:r>
              <a:rPr lang="zh-CN" altLang="en-US" sz="3200" b="1">
                <a:solidFill>
                  <a:srgbClr val="0000FF"/>
                </a:solidFill>
                <a:latin typeface="宋体" pitchFamily="2" charset="-122"/>
              </a:rPr>
              <a:t>浸在液体中的物体如果受到浮力作用，那么施力物体是（    ）</a:t>
            </a:r>
          </a:p>
          <a:p>
            <a:r>
              <a:rPr lang="en-US" altLang="zh-CN" sz="2800" b="1">
                <a:solidFill>
                  <a:srgbClr val="0000FF"/>
                </a:solidFill>
                <a:latin typeface="宋体" pitchFamily="2" charset="-122"/>
              </a:rPr>
              <a:t>   A</a:t>
            </a:r>
            <a:r>
              <a:rPr lang="zh-CN" altLang="en-US" sz="2800" b="1">
                <a:solidFill>
                  <a:srgbClr val="0000FF"/>
                </a:solidFill>
                <a:latin typeface="宋体" pitchFamily="2" charset="-122"/>
              </a:rPr>
              <a:t>．地球                      </a:t>
            </a:r>
            <a:r>
              <a:rPr lang="en-US" altLang="zh-CN" sz="2800" b="1">
                <a:solidFill>
                  <a:srgbClr val="0000FF"/>
                </a:solidFill>
                <a:latin typeface="宋体" pitchFamily="2" charset="-122"/>
              </a:rPr>
              <a:t>B</a:t>
            </a:r>
            <a:r>
              <a:rPr lang="zh-CN" altLang="en-US" sz="2800" b="1">
                <a:solidFill>
                  <a:srgbClr val="0000FF"/>
                </a:solidFill>
                <a:latin typeface="宋体" pitchFamily="2" charset="-122"/>
              </a:rPr>
              <a:t>．物体本身   </a:t>
            </a:r>
          </a:p>
          <a:p>
            <a:r>
              <a:rPr lang="en-US" altLang="zh-CN" sz="2800" b="1">
                <a:solidFill>
                  <a:srgbClr val="0000FF"/>
                </a:solidFill>
                <a:latin typeface="宋体" pitchFamily="2" charset="-122"/>
              </a:rPr>
              <a:t>   C</a:t>
            </a:r>
            <a:r>
              <a:rPr lang="zh-CN" altLang="en-US" sz="2800" b="1">
                <a:solidFill>
                  <a:srgbClr val="0000FF"/>
                </a:solidFill>
                <a:latin typeface="宋体" pitchFamily="2" charset="-122"/>
              </a:rPr>
              <a:t>．盛液体的容器              </a:t>
            </a:r>
            <a:r>
              <a:rPr lang="en-US" altLang="zh-CN" sz="2800" b="1">
                <a:solidFill>
                  <a:srgbClr val="0000FF"/>
                </a:solidFill>
                <a:latin typeface="宋体" pitchFamily="2" charset="-122"/>
              </a:rPr>
              <a:t>D</a:t>
            </a:r>
            <a:r>
              <a:rPr lang="zh-CN" altLang="en-US" sz="2800" b="1">
                <a:solidFill>
                  <a:srgbClr val="0000FF"/>
                </a:solidFill>
                <a:latin typeface="宋体" pitchFamily="2" charset="-122"/>
              </a:rPr>
              <a:t>．液体</a:t>
            </a:r>
          </a:p>
        </p:txBody>
      </p:sp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92075" y="3565525"/>
            <a:ext cx="2687638" cy="7000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4000"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sp>
        <p:nvSpPr>
          <p:cNvPr id="46085" name="矩形 46084"/>
          <p:cNvSpPr>
            <a:spLocks noChangeArrowheads="1"/>
          </p:cNvSpPr>
          <p:nvPr/>
        </p:nvSpPr>
        <p:spPr bwMode="auto">
          <a:xfrm>
            <a:off x="3328988" y="5094288"/>
            <a:ext cx="647700" cy="431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200">
                <a:solidFill>
                  <a:srgbClr val="FF0000"/>
                </a:solidFill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0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4" grpId="0" animBg="1"/>
      <p:bldP spid="46085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1437</Words>
  <Application>Microsoft Office PowerPoint</Application>
  <PresentationFormat>全屏显示(4:3)</PresentationFormat>
  <Paragraphs>177</Paragraphs>
  <Slides>31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35" baseType="lpstr">
      <vt:lpstr>Office 主题</vt:lpstr>
      <vt:lpstr>Bitmap Image</vt:lpstr>
      <vt:lpstr>Flash.Movie</vt:lpstr>
      <vt:lpstr>Equation.3</vt:lpstr>
      <vt:lpstr>第九章 浮力  第一节  认识浮力</vt:lpstr>
      <vt:lpstr>雄伟航空母舰为什么能浮在水面，不下沉？ </vt:lpstr>
      <vt:lpstr>热气球为什么能腾空而起呢?</vt:lpstr>
      <vt:lpstr>图片3：人在死海中为什么不死？</vt:lpstr>
      <vt:lpstr>图片4：独木舟</vt:lpstr>
      <vt:lpstr>幻灯片 6</vt:lpstr>
      <vt:lpstr>幻灯片 7</vt:lpstr>
      <vt:lpstr>幻灯片 8</vt:lpstr>
      <vt:lpstr>幻灯片 9</vt:lpstr>
      <vt:lpstr>幻灯片 10</vt:lpstr>
      <vt:lpstr>   5.一个盛有盐水的容器中悬浮着一个鸡蛋，容器放在斜面上，如下图示。图中画出了几个力的方向，你认为鸡蛋所受浮力方向应当是（      ）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第九章 浮力  第一节  认识浮力</dc:title>
  <dc:creator>Administrator</dc:creator>
  <cp:lastModifiedBy>China</cp:lastModifiedBy>
  <cp:revision>2</cp:revision>
  <dcterms:created xsi:type="dcterms:W3CDTF">2019-04-23T04:14:33Z</dcterms:created>
  <dcterms:modified xsi:type="dcterms:W3CDTF">2019-04-23T04:14:53Z</dcterms:modified>
</cp:coreProperties>
</file>