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7" r:id="rId4"/>
    <p:sldId id="258" r:id="rId5"/>
    <p:sldId id="259" r:id="rId6"/>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2.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ags" Target="../tags/tag7.xml"/><Relationship Id="rId2" Type="http://schemas.openxmlformats.org/officeDocument/2006/relationships/image" Target="../media/image3.tiff"/><Relationship Id="rId1" Type="http://schemas.openxmlformats.org/officeDocument/2006/relationships/image" Target="../media/image1.tiff"/></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4.tiff"/><Relationship Id="rId1" Type="http://schemas.openxmlformats.org/officeDocument/2006/relationships/image" Target="../media/image3.tif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4.tiff"/><Relationship Id="rId1" Type="http://schemas.openxmlformats.org/officeDocument/2006/relationships/image" Target="../media/image3.tiff"/></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10.xml"/><Relationship Id="rId7" Type="http://schemas.openxmlformats.org/officeDocument/2006/relationships/tags" Target="../tags/tag4.xml"/><Relationship Id="rId6" Type="http://schemas.openxmlformats.org/officeDocument/2006/relationships/slide" Target="slide28.xml"/><Relationship Id="rId5" Type="http://schemas.openxmlformats.org/officeDocument/2006/relationships/tags" Target="../tags/tag3.xml"/><Relationship Id="rId4" Type="http://schemas.openxmlformats.org/officeDocument/2006/relationships/slide" Target="slide16.xml"/><Relationship Id="rId3" Type="http://schemas.openxmlformats.org/officeDocument/2006/relationships/image" Target="../media/image1.png"/><Relationship Id="rId2" Type="http://schemas.openxmlformats.org/officeDocument/2006/relationships/tags" Target="../tags/tag2.xml"/><Relationship Id="rId10" Type="http://schemas.openxmlformats.org/officeDocument/2006/relationships/slideLayout" Target="../slideLayouts/slideLayout7.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3.tiff"/></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13.png"/><Relationship Id="rId1" Type="http://schemas.openxmlformats.org/officeDocument/2006/relationships/image" Target="../media/image4.tiff"/></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NULL" TargetMode="External"/><Relationship Id="rId3" Type="http://schemas.openxmlformats.org/officeDocument/2006/relationships/image" Target="../media/image15.png"/><Relationship Id="rId2" Type="http://schemas.openxmlformats.org/officeDocument/2006/relationships/image" Target="../media/image4.tiff"/><Relationship Id="rId1" Type="http://schemas.openxmlformats.org/officeDocument/2006/relationships/image" Target="../media/image3.tiff"/></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4.tif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tiff"/><Relationship Id="rId1" Type="http://schemas.openxmlformats.org/officeDocument/2006/relationships/image" Target="../media/image1.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 Target="slide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tiff"/><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3.tif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3.tif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450975" y="4290060"/>
            <a:ext cx="928941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5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命题点1　电磁基础知识</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p:cNvSpPr/>
          <p:nvPr/>
        </p:nvSpPr>
        <p:spPr>
          <a:xfrm>
            <a:off x="1087120" y="1911350"/>
            <a:ext cx="1038288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第17讲　从指南针到磁浮列车　电能从哪里来</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696595" y="1107440"/>
            <a:ext cx="3743960" cy="521970"/>
            <a:chOff x="1207" y="2490"/>
            <a:chExt cx="5896" cy="822"/>
          </a:xfrm>
        </p:grpSpPr>
        <p:sp>
          <p:nvSpPr>
            <p:cNvPr id="24" name="文本框 23"/>
            <p:cNvSpPr txBox="1"/>
            <p:nvPr/>
          </p:nvSpPr>
          <p:spPr>
            <a:xfrm>
              <a:off x="2174" y="2490"/>
              <a:ext cx="4929" cy="822"/>
            </a:xfrm>
            <a:prstGeom prst="rect">
              <a:avLst/>
            </a:prstGeom>
            <a:noFill/>
            <a:ln w="9525">
              <a:noFill/>
            </a:ln>
          </p:spPr>
          <p:txBody>
            <a:bodyPr wrap="square" anchor="t">
              <a:spAutoFit/>
            </a:bodyPr>
            <a:p>
              <a:r>
                <a:rPr lang="zh-CN" altLang="en-US" sz="2800" b="1">
                  <a:latin typeface="黑体" panose="02010609060101010101" pitchFamily="49" charset="-122"/>
                  <a:ea typeface="黑体" panose="02010609060101010101" pitchFamily="49" charset="-122"/>
                </a:rPr>
                <a:t>教材图片分点练</a:t>
              </a:r>
              <a:endParaRPr lang="zh-CN" altLang="en-US" sz="2800" b="1">
                <a:latin typeface="黑体" panose="02010609060101010101" pitchFamily="49" charset="-122"/>
                <a:ea typeface="黑体" panose="02010609060101010101" pitchFamily="49" charset="-122"/>
              </a:endParaRPr>
            </a:p>
          </p:txBody>
        </p:sp>
        <p:pic>
          <p:nvPicPr>
            <p:cNvPr id="25" name="图片 24" descr="二级标（14磅）"/>
            <p:cNvPicPr>
              <a:picLocks noChangeAspect="1"/>
            </p:cNvPicPr>
            <p:nvPr/>
          </p:nvPicPr>
          <p:blipFill>
            <a:blip r:embed="rId1"/>
            <a:stretch>
              <a:fillRect/>
            </a:stretch>
          </p:blipFill>
          <p:spPr>
            <a:xfrm>
              <a:off x="1207" y="2490"/>
              <a:ext cx="940" cy="773"/>
            </a:xfrm>
            <a:prstGeom prst="rect">
              <a:avLst/>
            </a:prstGeom>
          </p:spPr>
        </p:pic>
      </p:grpSp>
      <p:pic>
        <p:nvPicPr>
          <p:cNvPr id="3" name="图片 -2147481301"/>
          <p:cNvPicPr>
            <a:picLocks noChangeAspect="1"/>
          </p:cNvPicPr>
          <p:nvPr/>
        </p:nvPicPr>
        <p:blipFill>
          <a:blip r:embed="rId2"/>
          <a:stretch>
            <a:fillRect/>
          </a:stretch>
        </p:blipFill>
        <p:spPr>
          <a:xfrm>
            <a:off x="696595" y="2963545"/>
            <a:ext cx="2532380" cy="1560195"/>
          </a:xfrm>
          <a:prstGeom prst="rect">
            <a:avLst/>
          </a:prstGeom>
          <a:noFill/>
          <a:ln w="9525">
            <a:noFill/>
          </a:ln>
        </p:spPr>
      </p:pic>
      <p:sp>
        <p:nvSpPr>
          <p:cNvPr id="102" name="文本框 101"/>
          <p:cNvSpPr txBox="1"/>
          <p:nvPr/>
        </p:nvSpPr>
        <p:spPr>
          <a:xfrm>
            <a:off x="553085" y="4765040"/>
            <a:ext cx="3085465"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(HK</a:t>
            </a:r>
            <a:r>
              <a:rPr lang="zh-CN" sz="1800">
                <a:cs typeface="仿宋_GB2312" charset="0"/>
              </a:rPr>
              <a:t>九年级</a:t>
            </a:r>
            <a:r>
              <a:rPr lang="en-US" sz="1800">
                <a:latin typeface="Times New Roman" panose="02020603050405020304" pitchFamily="18" charset="0"/>
                <a:cs typeface="仿宋_GB2312" charset="0"/>
              </a:rPr>
              <a:t>P154</a:t>
            </a:r>
            <a:r>
              <a:rPr lang="zh-CN" sz="1800">
                <a:cs typeface="仿宋_GB2312" charset="0"/>
              </a:rPr>
              <a:t>图</a:t>
            </a:r>
            <a:r>
              <a:rPr lang="en-US" sz="1800">
                <a:latin typeface="Times New Roman" panose="02020603050405020304" pitchFamily="18" charset="0"/>
                <a:cs typeface="仿宋_GB2312" charset="0"/>
              </a:rPr>
              <a:t>17</a:t>
            </a:r>
            <a:r>
              <a:rPr lang="zh-CN" sz="1800">
                <a:cs typeface="仿宋_GB2312" charset="0"/>
              </a:rPr>
              <a:t>－</a:t>
            </a:r>
            <a:r>
              <a:rPr lang="en-US" sz="1800">
                <a:latin typeface="Times New Roman" panose="02020603050405020304" pitchFamily="18" charset="0"/>
                <a:cs typeface="仿宋_GB2312" charset="0"/>
              </a:rPr>
              <a:t>30)</a:t>
            </a:r>
            <a:endParaRPr lang="zh-CN" altLang="en-US" sz="1800"/>
          </a:p>
        </p:txBody>
      </p:sp>
      <p:sp>
        <p:nvSpPr>
          <p:cNvPr id="4" name="文本框 3"/>
          <p:cNvSpPr txBox="1"/>
          <p:nvPr/>
        </p:nvSpPr>
        <p:spPr>
          <a:xfrm>
            <a:off x="3522345" y="1637030"/>
            <a:ext cx="826643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将</a:t>
            </a:r>
            <a:r>
              <a:rPr lang="zh-CN" sz="2400">
                <a:latin typeface="Times New Roman" panose="02020603050405020304" pitchFamily="18" charset="0"/>
                <a:ea typeface="宋体" panose="02010600030101010101" pitchFamily="2" charset="-122"/>
              </a:rPr>
              <a:t>小磁针放入如图所示的通电螺线管下方，小磁针发生偏转，回答下列问题：</a:t>
            </a:r>
            <a:endParaRPr lang="zh-CN" sz="2400">
              <a:latin typeface="Times New Roman" panose="02020603050405020304" pitchFamily="18" charset="0"/>
              <a:ea typeface="宋体" panose="02010600030101010101" pitchFamily="2" charset="-122"/>
            </a:endParaRPr>
          </a:p>
          <a:p>
            <a:pPr>
              <a:lnSpc>
                <a:spcPct val="150000"/>
              </a:lnSpc>
            </a:pPr>
            <a:r>
              <a:rPr lang="zh-CN" sz="2400">
                <a:ea typeface="黑体" panose="02010609060101010101" pitchFamily="49" charset="-122"/>
              </a:rPr>
              <a:t>考向：磁场　磁现象</a:t>
            </a:r>
            <a:endParaRPr lang="zh-CN" sz="2400">
              <a:ea typeface="黑体" panose="02010609060101010101" pitchFamily="49"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小磁针偏转说明通电螺线管周围存在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，如果将小磁针移走，该结论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成立</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不成立</a:t>
            </a:r>
            <a:r>
              <a:rPr lang="en-US" sz="2400">
                <a:latin typeface="宋体" panose="02010600030101010101" pitchFamily="2" charset="-122"/>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黑体" panose="02010609060101010101" pitchFamily="49" charset="-122"/>
              </a:rPr>
              <a:t>考向：安培定则的应用</a:t>
            </a:r>
            <a:endParaRPr lang="zh-CN" sz="2400">
              <a:ea typeface="黑体" panose="02010609060101010101" pitchFamily="49" charset="-122"/>
            </a:endParaRPr>
          </a:p>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小磁针静止时，如图所示，通电螺线管</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极，电源的正极是</a:t>
            </a:r>
            <a:r>
              <a:rPr lang="en-US" sz="2400">
                <a:latin typeface="Times New Roman" panose="02020603050405020304" pitchFamily="18" charset="0"/>
                <a:ea typeface="宋体" panose="02010600030101010101" pitchFamily="2" charset="-122"/>
              </a:rPr>
              <a:t>________</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rPr>
              <a:t>c</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d</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a:t>
            </a:r>
            <a:endParaRPr lang="zh-CN" altLang="en-US" sz="2400"/>
          </a:p>
        </p:txBody>
      </p:sp>
      <p:sp>
        <p:nvSpPr>
          <p:cNvPr id="100" name="文本框 99"/>
          <p:cNvSpPr txBox="1"/>
          <p:nvPr/>
        </p:nvSpPr>
        <p:spPr>
          <a:xfrm>
            <a:off x="8986520" y="3418205"/>
            <a:ext cx="9613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磁场</a:t>
            </a:r>
            <a:endParaRPr lang="zh-CN" altLang="en-US" sz="2400">
              <a:solidFill>
                <a:srgbClr val="FF0000"/>
              </a:solidFill>
              <a:ea typeface="宋体" panose="02010600030101010101" pitchFamily="2" charset="-122"/>
            </a:endParaRPr>
          </a:p>
        </p:txBody>
      </p:sp>
      <p:sp>
        <p:nvSpPr>
          <p:cNvPr id="5" name="文本框 4"/>
          <p:cNvSpPr txBox="1"/>
          <p:nvPr/>
        </p:nvSpPr>
        <p:spPr>
          <a:xfrm>
            <a:off x="6104890" y="3991610"/>
            <a:ext cx="1059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成立</a:t>
            </a:r>
            <a:endParaRPr lang="zh-CN" altLang="en-US" sz="2400">
              <a:solidFill>
                <a:srgbClr val="FF0000"/>
              </a:solidFill>
              <a:ea typeface="宋体" panose="02010600030101010101" pitchFamily="2" charset="-122"/>
            </a:endParaRPr>
          </a:p>
        </p:txBody>
      </p:sp>
      <p:sp>
        <p:nvSpPr>
          <p:cNvPr id="6" name="文本框 5"/>
          <p:cNvSpPr txBox="1"/>
          <p:nvPr/>
        </p:nvSpPr>
        <p:spPr>
          <a:xfrm>
            <a:off x="10285095" y="5061585"/>
            <a:ext cx="6153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S</a:t>
            </a:r>
            <a:endParaRPr lang="zh-CN" altLang="en-US" sz="2400">
              <a:solidFill>
                <a:srgbClr val="FF0000"/>
              </a:solidFill>
              <a:ea typeface="宋体" panose="02010600030101010101" pitchFamily="2" charset="-122"/>
            </a:endParaRPr>
          </a:p>
        </p:txBody>
      </p:sp>
      <p:sp>
        <p:nvSpPr>
          <p:cNvPr id="7" name="文本框 6"/>
          <p:cNvSpPr txBox="1"/>
          <p:nvPr/>
        </p:nvSpPr>
        <p:spPr>
          <a:xfrm>
            <a:off x="5725160" y="5628005"/>
            <a:ext cx="52133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d</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53720" y="1421130"/>
            <a:ext cx="11100435" cy="4523105"/>
          </a:xfrm>
          <a:prstGeom prst="rect">
            <a:avLst/>
          </a:prstGeom>
          <a:noFill/>
          <a:ln w="9525">
            <a:noFill/>
          </a:ln>
        </p:spPr>
        <p:txBody>
          <a:bodyPr wrap="square">
            <a:spAutoFit/>
          </a:bodyPr>
          <a:p>
            <a:pPr>
              <a:lnSpc>
                <a:spcPct val="150000"/>
              </a:lnSpc>
            </a:pPr>
            <a:r>
              <a:rPr lang="zh-CN" sz="2400">
                <a:ea typeface="黑体" panose="02010609060101010101" pitchFamily="49" charset="-122"/>
              </a:rPr>
              <a:t>考向：影响通电螺线管磁性强弱的因素</a:t>
            </a:r>
            <a:endParaRPr lang="zh-CN" sz="2400">
              <a:ea typeface="黑体" panose="02010609060101010101" pitchFamily="49" charset="-122"/>
            </a:endParaRPr>
          </a:p>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通电螺线管不变，增大电源电压，则通电螺线管的磁性</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；若电源电压不变，通电螺线管的线圈匝数增加，则通电螺线管的磁性</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两空均选填</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增强</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减弱</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或</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不变</a:t>
            </a:r>
            <a:r>
              <a:rPr lang="en-US" sz="2400">
                <a:latin typeface="宋体" panose="02010600030101010101" pitchFamily="2" charset="-122"/>
                <a:cs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考向：探究通电螺线管外部磁场的方向</a:t>
            </a:r>
            <a:endParaRPr lang="zh-CN" sz="2400">
              <a:ea typeface="黑体" panose="02010609060101010101" pitchFamily="49" charset="-122"/>
            </a:endParaRPr>
          </a:p>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电源正负极对调后再闭合开关，发现螺线管周围的小磁针的</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极也发生对调</a:t>
            </a:r>
            <a:r>
              <a:rPr lang="zh-CN" sz="2400">
                <a:latin typeface="Times New Roman" panose="02020603050405020304" pitchFamily="18" charset="0"/>
                <a:ea typeface="宋体" panose="02010600030101010101" pitchFamily="2" charset="-122"/>
              </a:rPr>
              <a:t>，由此可知：螺线管外部磁场的方向与螺线管中电流的方向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有关</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无关</a:t>
            </a:r>
            <a:r>
              <a:rPr lang="en-US" sz="2400">
                <a:latin typeface="宋体" panose="02010600030101010101" pitchFamily="2" charset="-122"/>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100" name="文本框 99"/>
          <p:cNvSpPr txBox="1"/>
          <p:nvPr/>
        </p:nvSpPr>
        <p:spPr>
          <a:xfrm>
            <a:off x="8474075" y="2110105"/>
            <a:ext cx="1202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增强</a:t>
            </a:r>
            <a:endParaRPr lang="zh-CN" altLang="en-US" sz="2400">
              <a:solidFill>
                <a:srgbClr val="FF0000"/>
              </a:solidFill>
              <a:ea typeface="宋体" panose="02010600030101010101" pitchFamily="2" charset="-122"/>
            </a:endParaRPr>
          </a:p>
        </p:txBody>
      </p:sp>
      <p:sp>
        <p:nvSpPr>
          <p:cNvPr id="2" name="文本框 1"/>
          <p:cNvSpPr txBox="1"/>
          <p:nvPr/>
        </p:nvSpPr>
        <p:spPr>
          <a:xfrm>
            <a:off x="8397875" y="2661920"/>
            <a:ext cx="9486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增强</a:t>
            </a:r>
            <a:endParaRPr lang="zh-CN" altLang="en-US" sz="2400">
              <a:solidFill>
                <a:srgbClr val="FF0000"/>
              </a:solidFill>
              <a:ea typeface="宋体" panose="02010600030101010101" pitchFamily="2" charset="-122"/>
            </a:endParaRPr>
          </a:p>
        </p:txBody>
      </p:sp>
      <p:sp>
        <p:nvSpPr>
          <p:cNvPr id="3" name="文本框 2"/>
          <p:cNvSpPr txBox="1"/>
          <p:nvPr/>
        </p:nvSpPr>
        <p:spPr>
          <a:xfrm>
            <a:off x="8474075" y="4815840"/>
            <a:ext cx="995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有关</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35045" y="1918335"/>
            <a:ext cx="822579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如图所示为一种温度自动报警器的原理图，在温度计的玻璃中封入一段金属丝，电源的两极分别与液体和金属丝相连．请回答下列问题：</a:t>
            </a:r>
            <a:endParaRPr lang="zh-CN" sz="2400">
              <a:ea typeface="宋体" panose="02010600030101010101" pitchFamily="2" charset="-122"/>
            </a:endParaRPr>
          </a:p>
          <a:p>
            <a:pPr>
              <a:lnSpc>
                <a:spcPct val="150000"/>
              </a:lnSpc>
            </a:pPr>
            <a:r>
              <a:rPr lang="zh-CN" sz="2400">
                <a:ea typeface="黑体" panose="02010609060101010101" pitchFamily="49" charset="-122"/>
              </a:rPr>
              <a:t>考向：材料的导电性</a:t>
            </a:r>
            <a:endParaRPr lang="zh-CN" sz="2400">
              <a:ea typeface="黑体" panose="02010609060101010101" pitchFamily="49"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制作温度自动报警器时，温度计中的液体应选用</a:t>
            </a:r>
            <a:r>
              <a:rPr lang="en-US" sz="2400">
                <a:latin typeface="Times New Roman" panose="02020603050405020304" pitchFamily="18" charset="0"/>
                <a:ea typeface="宋体" panose="02010600030101010101" pitchFamily="2" charset="-122"/>
              </a:rPr>
              <a:t>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煤油</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水银</a:t>
            </a:r>
            <a:r>
              <a:rPr lang="en-US" sz="2400">
                <a:latin typeface="宋体" panose="02010600030101010101" pitchFamily="2" charset="-122"/>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sz="2400">
              <a:ea typeface="宋体" panose="02010600030101010101" pitchFamily="2" charset="-122"/>
            </a:endParaRPr>
          </a:p>
          <a:p>
            <a:pPr>
              <a:lnSpc>
                <a:spcPct val="150000"/>
              </a:lnSpc>
            </a:pPr>
            <a:endParaRPr lang="zh-CN" altLang="en-US" sz="2400"/>
          </a:p>
        </p:txBody>
      </p:sp>
      <p:pic>
        <p:nvPicPr>
          <p:cNvPr id="3" name="图片 -2147481300"/>
          <p:cNvPicPr>
            <a:picLocks noChangeAspect="1"/>
          </p:cNvPicPr>
          <p:nvPr/>
        </p:nvPicPr>
        <p:blipFill>
          <a:blip r:embed="rId1"/>
          <a:stretch>
            <a:fillRect/>
          </a:stretch>
        </p:blipFill>
        <p:spPr>
          <a:xfrm>
            <a:off x="597535" y="1995805"/>
            <a:ext cx="3009265" cy="2395855"/>
          </a:xfrm>
          <a:prstGeom prst="rect">
            <a:avLst/>
          </a:prstGeom>
          <a:noFill/>
          <a:ln w="9525">
            <a:noFill/>
          </a:ln>
        </p:spPr>
      </p:pic>
      <p:sp>
        <p:nvSpPr>
          <p:cNvPr id="102" name="文本框 101"/>
          <p:cNvSpPr txBox="1"/>
          <p:nvPr/>
        </p:nvSpPr>
        <p:spPr>
          <a:xfrm>
            <a:off x="622935" y="4549775"/>
            <a:ext cx="2987675" cy="922020"/>
          </a:xfrm>
          <a:prstGeom prst="rect">
            <a:avLst/>
          </a:prstGeom>
          <a:noFill/>
          <a:ln w="9525">
            <a:noFill/>
          </a:ln>
        </p:spPr>
        <p:txBody>
          <a:bodyPr wrap="square">
            <a:spAutoFit/>
          </a:bodyPr>
          <a:p>
            <a:pPr>
              <a:lnSpc>
                <a:spcPct val="150000"/>
              </a:lnSpc>
            </a:pPr>
            <a:r>
              <a:rPr lang="en-US" sz="1800">
                <a:latin typeface="Times New Roman" panose="02020603050405020304" pitchFamily="18" charset="0"/>
                <a:cs typeface="仿宋_GB2312" charset="0"/>
              </a:rPr>
              <a:t>(HK</a:t>
            </a:r>
            <a:r>
              <a:rPr lang="zh-CN" sz="1800">
                <a:cs typeface="仿宋_GB2312" charset="0"/>
              </a:rPr>
              <a:t>九年级</a:t>
            </a:r>
            <a:r>
              <a:rPr lang="en-US" sz="1800">
                <a:latin typeface="Times New Roman" panose="02020603050405020304" pitchFamily="18" charset="0"/>
                <a:cs typeface="仿宋_GB2312" charset="0"/>
              </a:rPr>
              <a:t>P155</a:t>
            </a:r>
            <a:r>
              <a:rPr lang="zh-CN" sz="1800">
                <a:cs typeface="仿宋_GB2312" charset="0"/>
              </a:rPr>
              <a:t>图</a:t>
            </a:r>
            <a:r>
              <a:rPr lang="en-US" sz="1800">
                <a:latin typeface="Times New Roman" panose="02020603050405020304" pitchFamily="18" charset="0"/>
                <a:cs typeface="仿宋_GB2312" charset="0"/>
              </a:rPr>
              <a:t>17</a:t>
            </a:r>
            <a:r>
              <a:rPr lang="zh-CN" sz="1800">
                <a:cs typeface="仿宋_GB2312" charset="0"/>
              </a:rPr>
              <a:t>－</a:t>
            </a:r>
            <a:r>
              <a:rPr lang="en-US" sz="1800">
                <a:latin typeface="Times New Roman" panose="02020603050405020304" pitchFamily="18" charset="0"/>
                <a:cs typeface="仿宋_GB2312" charset="0"/>
              </a:rPr>
              <a:t>34</a:t>
            </a:r>
            <a:r>
              <a:rPr lang="zh-CN" sz="1800">
                <a:cs typeface="仿宋_GB2312" charset="0"/>
              </a:rPr>
              <a:t>、</a:t>
            </a:r>
            <a:endParaRPr lang="zh-CN" sz="1800">
              <a:cs typeface="仿宋_GB2312" charset="0"/>
            </a:endParaRPr>
          </a:p>
          <a:p>
            <a:pPr>
              <a:lnSpc>
                <a:spcPct val="150000"/>
              </a:lnSpc>
            </a:pPr>
            <a:r>
              <a:rPr lang="en-US" sz="1800">
                <a:latin typeface="Times New Roman" panose="02020603050405020304" pitchFamily="18" charset="0"/>
                <a:cs typeface="仿宋_GB2312" charset="0"/>
              </a:rPr>
              <a:t>RJ</a:t>
            </a:r>
            <a:r>
              <a:rPr lang="zh-CN" sz="1800">
                <a:cs typeface="仿宋_GB2312" charset="0"/>
              </a:rPr>
              <a:t>九年级</a:t>
            </a:r>
            <a:r>
              <a:rPr lang="en-US" sz="1800">
                <a:latin typeface="Times New Roman" panose="02020603050405020304" pitchFamily="18" charset="0"/>
                <a:cs typeface="仿宋_GB2312" charset="0"/>
              </a:rPr>
              <a:t>P132</a:t>
            </a:r>
            <a:r>
              <a:rPr lang="zh-CN" sz="1800">
                <a:cs typeface="仿宋_GB2312" charset="0"/>
              </a:rPr>
              <a:t>图</a:t>
            </a:r>
            <a:r>
              <a:rPr lang="en-US" sz="1800">
                <a:latin typeface="Times New Roman" panose="02020603050405020304" pitchFamily="18" charset="0"/>
                <a:cs typeface="仿宋_GB2312" charset="0"/>
              </a:rPr>
              <a:t>20.3</a:t>
            </a:r>
            <a:r>
              <a:rPr lang="zh-CN" sz="1800">
                <a:cs typeface="仿宋_GB2312" charset="0"/>
              </a:rPr>
              <a:t>－</a:t>
            </a:r>
            <a:r>
              <a:rPr lang="en-US" sz="1800">
                <a:latin typeface="Times New Roman" panose="02020603050405020304" pitchFamily="18" charset="0"/>
                <a:cs typeface="仿宋_GB2312" charset="0"/>
              </a:rPr>
              <a:t>8)</a:t>
            </a:r>
            <a:endParaRPr lang="zh-CN" altLang="en-US" sz="1800"/>
          </a:p>
        </p:txBody>
      </p:sp>
      <p:sp>
        <p:nvSpPr>
          <p:cNvPr id="100" name="文本框 99"/>
          <p:cNvSpPr txBox="1"/>
          <p:nvPr/>
        </p:nvSpPr>
        <p:spPr>
          <a:xfrm>
            <a:off x="10474960" y="4246245"/>
            <a:ext cx="1058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水银</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38530" y="1906270"/>
            <a:ext cx="10521950" cy="3415030"/>
          </a:xfrm>
          <a:prstGeom prst="rect">
            <a:avLst/>
          </a:prstGeom>
          <a:noFill/>
          <a:ln w="9525">
            <a:noFill/>
          </a:ln>
        </p:spPr>
        <p:txBody>
          <a:bodyPr wrap="square">
            <a:spAutoFit/>
          </a:bodyPr>
          <a:p>
            <a:pPr>
              <a:lnSpc>
                <a:spcPct val="150000"/>
              </a:lnSpc>
            </a:pPr>
            <a:r>
              <a:rPr lang="zh-CN" sz="2400">
                <a:ea typeface="黑体" panose="02010609060101010101" pitchFamily="49" charset="-122"/>
                <a:sym typeface="+mn-ea"/>
              </a:rPr>
              <a:t>考向：电路的识别及动态电路分析</a:t>
            </a:r>
            <a:endParaRPr lang="zh-CN" sz="2400">
              <a:ea typeface="黑体" panose="02010609060101010101" pitchFamily="49" charset="-122"/>
            </a:endParaRPr>
          </a:p>
          <a:p>
            <a:pPr>
              <a:lnSpc>
                <a:spcPct val="150000"/>
              </a:lnSpc>
            </a:pPr>
            <a:r>
              <a:rPr lang="en-US" sz="2400">
                <a:latin typeface="Times New Roman" panose="02020603050405020304" pitchFamily="18" charset="0"/>
                <a:sym typeface="+mn-ea"/>
              </a:rPr>
              <a:t>(2)</a:t>
            </a:r>
            <a:r>
              <a:rPr lang="zh-CN" sz="2400">
                <a:sym typeface="+mn-ea"/>
              </a:rPr>
              <a:t>温度计在电路中相当于一个</a:t>
            </a:r>
            <a:r>
              <a:rPr lang="en-US" sz="2400">
                <a:latin typeface="Times New Roman" panose="02020603050405020304" pitchFamily="18" charset="0"/>
                <a:sym typeface="+mn-ea"/>
              </a:rPr>
              <a:t>________</a:t>
            </a:r>
            <a:r>
              <a:rPr lang="zh-CN" sz="2400">
                <a:sym typeface="+mn-ea"/>
              </a:rPr>
              <a:t>，它与图中的电磁铁</a:t>
            </a:r>
            <a:r>
              <a:rPr lang="en-US" sz="2400">
                <a:latin typeface="Times New Roman" panose="02020603050405020304" pitchFamily="18" charset="0"/>
                <a:sym typeface="+mn-ea"/>
              </a:rPr>
              <a:t>________</a:t>
            </a:r>
            <a:r>
              <a:rPr lang="zh-CN" sz="2400">
                <a:sym typeface="+mn-ea"/>
              </a:rPr>
              <a:t>联，若将温度计上端的金属丝向下调整，则报警温度将</a:t>
            </a:r>
            <a:r>
              <a:rPr lang="en-US" sz="2400">
                <a:latin typeface="Times New Roman" panose="02020603050405020304" pitchFamily="18" charset="0"/>
                <a:sym typeface="+mn-ea"/>
              </a:rPr>
              <a:t>______(</a:t>
            </a:r>
            <a:r>
              <a:rPr lang="zh-CN" sz="2400">
                <a:sym typeface="+mn-ea"/>
              </a:rPr>
              <a:t>选填</a:t>
            </a:r>
            <a:r>
              <a:rPr lang="en-US" sz="2400">
                <a:latin typeface="宋体" panose="02010600030101010101" pitchFamily="2" charset="-122"/>
                <a:cs typeface="宋体" panose="02010600030101010101" pitchFamily="2" charset="-122"/>
                <a:sym typeface="+mn-ea"/>
              </a:rPr>
              <a:t>“</a:t>
            </a:r>
            <a:r>
              <a:rPr lang="zh-CN" sz="2400">
                <a:latin typeface="宋体" panose="02010600030101010101" pitchFamily="2" charset="-122"/>
                <a:cs typeface="宋体" panose="02010600030101010101" pitchFamily="2" charset="-122"/>
                <a:sym typeface="+mn-ea"/>
              </a:rPr>
              <a:t>升高</a:t>
            </a:r>
            <a:r>
              <a:rPr lang="en-US" sz="2400">
                <a:latin typeface="宋体" panose="02010600030101010101" pitchFamily="2" charset="-122"/>
                <a:cs typeface="宋体" panose="02010600030101010101" pitchFamily="2" charset="-122"/>
                <a:sym typeface="+mn-ea"/>
              </a:rPr>
              <a:t>”</a:t>
            </a:r>
            <a:r>
              <a:rPr lang="zh-CN" sz="2400">
                <a:latin typeface="宋体" panose="02010600030101010101" pitchFamily="2" charset="-122"/>
                <a:cs typeface="宋体" panose="02010600030101010101" pitchFamily="2" charset="-122"/>
                <a:sym typeface="+mn-ea"/>
              </a:rPr>
              <a:t>或</a:t>
            </a:r>
            <a:r>
              <a:rPr lang="en-US" sz="2400">
                <a:latin typeface="宋体" panose="02010600030101010101" pitchFamily="2" charset="-122"/>
                <a:cs typeface="宋体" panose="02010600030101010101" pitchFamily="2" charset="-122"/>
                <a:sym typeface="+mn-ea"/>
              </a:rPr>
              <a:t>“</a:t>
            </a:r>
            <a:r>
              <a:rPr lang="zh-CN" sz="2400">
                <a:latin typeface="宋体" panose="02010600030101010101" pitchFamily="2" charset="-122"/>
                <a:cs typeface="宋体" panose="02010600030101010101" pitchFamily="2" charset="-122"/>
                <a:sym typeface="+mn-ea"/>
              </a:rPr>
              <a:t>降低</a:t>
            </a:r>
            <a:r>
              <a:rPr lang="en-US" sz="2400">
                <a:latin typeface="宋体" panose="02010600030101010101" pitchFamily="2" charset="-122"/>
                <a:cs typeface="宋体" panose="02010600030101010101" pitchFamily="2" charset="-122"/>
                <a:sym typeface="+mn-ea"/>
              </a:rPr>
              <a:t>”</a:t>
            </a:r>
            <a:r>
              <a:rPr lang="en-US" sz="2400">
                <a:latin typeface="Times New Roman" panose="02020603050405020304" pitchFamily="18" charset="0"/>
                <a:sym typeface="+mn-ea"/>
              </a:rPr>
              <a:t>).</a:t>
            </a:r>
            <a:endParaRPr lang="zh-CN" altLang="en-US" sz="2400"/>
          </a:p>
          <a:p>
            <a:pPr>
              <a:lnSpc>
                <a:spcPct val="150000"/>
              </a:lnSpc>
            </a:pPr>
            <a:r>
              <a:rPr lang="zh-CN" sz="2400">
                <a:ea typeface="黑体" panose="02010609060101010101" pitchFamily="49" charset="-122"/>
              </a:rPr>
              <a:t>考向：安培定则</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当此温度自动报警器报警时，电磁铁的</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端为</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rPr>
              <a:t>.</a:t>
            </a:r>
            <a:endParaRPr lang="zh-CN" altLang="en-US" sz="2400"/>
          </a:p>
        </p:txBody>
      </p:sp>
      <p:sp>
        <p:nvSpPr>
          <p:cNvPr id="100" name="文本框 99"/>
          <p:cNvSpPr txBox="1"/>
          <p:nvPr/>
        </p:nvSpPr>
        <p:spPr>
          <a:xfrm>
            <a:off x="7474585" y="4747895"/>
            <a:ext cx="6153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S</a:t>
            </a:r>
            <a:endParaRPr lang="zh-CN" altLang="en-US" sz="2400">
              <a:solidFill>
                <a:srgbClr val="FF0000"/>
              </a:solidFill>
              <a:ea typeface="宋体" panose="02010600030101010101" pitchFamily="2" charset="-122"/>
            </a:endParaRPr>
          </a:p>
        </p:txBody>
      </p:sp>
      <p:sp>
        <p:nvSpPr>
          <p:cNvPr id="4" name="文本框 3"/>
          <p:cNvSpPr txBox="1"/>
          <p:nvPr/>
        </p:nvSpPr>
        <p:spPr>
          <a:xfrm>
            <a:off x="5375275" y="2591435"/>
            <a:ext cx="1074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开关</a:t>
            </a:r>
            <a:endParaRPr lang="zh-CN" altLang="en-US" sz="2400">
              <a:solidFill>
                <a:srgbClr val="FF0000"/>
              </a:solidFill>
              <a:ea typeface="宋体" panose="02010600030101010101" pitchFamily="2" charset="-122"/>
            </a:endParaRPr>
          </a:p>
        </p:txBody>
      </p:sp>
      <p:sp>
        <p:nvSpPr>
          <p:cNvPr id="5" name="文本框 4"/>
          <p:cNvSpPr txBox="1"/>
          <p:nvPr/>
        </p:nvSpPr>
        <p:spPr>
          <a:xfrm>
            <a:off x="9467850" y="2620010"/>
            <a:ext cx="7429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串</a:t>
            </a:r>
            <a:endParaRPr lang="zh-CN" altLang="en-US" sz="2400">
              <a:solidFill>
                <a:srgbClr val="FF0000"/>
              </a:solidFill>
              <a:ea typeface="宋体" panose="02010600030101010101" pitchFamily="2" charset="-122"/>
            </a:endParaRPr>
          </a:p>
        </p:txBody>
      </p:sp>
      <p:sp>
        <p:nvSpPr>
          <p:cNvPr id="6" name="文本框 5"/>
          <p:cNvSpPr txBox="1"/>
          <p:nvPr/>
        </p:nvSpPr>
        <p:spPr>
          <a:xfrm>
            <a:off x="7480935" y="3152140"/>
            <a:ext cx="10991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降低</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
                                        </p:tgtEl>
                                        <p:attrNameLst>
                                          <p:attrName>style.visibility</p:attrName>
                                        </p:attrNameLst>
                                      </p:cBhvr>
                                      <p:to>
                                        <p:strVal val="visible"/>
                                      </p:to>
                                    </p:set>
                                    <p:anim calcmode="lin" valueType="num">
                                      <p:cBhvr additive="base">
                                        <p:cTn id="25" dur="500" fill="hold"/>
                                        <p:tgtEl>
                                          <p:spTgt spid="100"/>
                                        </p:tgtEl>
                                        <p:attrNameLst>
                                          <p:attrName>ppt_x</p:attrName>
                                        </p:attrNameLst>
                                      </p:cBhvr>
                                      <p:tavLst>
                                        <p:tav tm="0">
                                          <p:val>
                                            <p:strVal val="#ppt_x"/>
                                          </p:val>
                                        </p:tav>
                                        <p:tav tm="100000">
                                          <p:val>
                                            <p:strVal val="#ppt_x"/>
                                          </p:val>
                                        </p:tav>
                                      </p:tavLst>
                                    </p:anim>
                                    <p:anim calcmode="lin" valueType="num">
                                      <p:cBhvr additive="base">
                                        <p:cTn id="2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1299"/>
          <p:cNvPicPr>
            <a:picLocks noChangeAspect="1"/>
          </p:cNvPicPr>
          <p:nvPr/>
        </p:nvPicPr>
        <p:blipFill>
          <a:blip r:embed="rId1"/>
          <a:stretch>
            <a:fillRect/>
          </a:stretch>
        </p:blipFill>
        <p:spPr>
          <a:xfrm>
            <a:off x="426085" y="2479675"/>
            <a:ext cx="3303905" cy="2072005"/>
          </a:xfrm>
          <a:prstGeom prst="rect">
            <a:avLst/>
          </a:prstGeom>
          <a:noFill/>
          <a:ln w="9525">
            <a:noFill/>
          </a:ln>
        </p:spPr>
      </p:pic>
      <p:sp>
        <p:nvSpPr>
          <p:cNvPr id="102" name="文本框 101"/>
          <p:cNvSpPr txBox="1"/>
          <p:nvPr/>
        </p:nvSpPr>
        <p:spPr>
          <a:xfrm>
            <a:off x="527685" y="4760595"/>
            <a:ext cx="3210560"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(RJ</a:t>
            </a:r>
            <a:r>
              <a:rPr lang="zh-CN" sz="1800">
                <a:cs typeface="仿宋_GB2312" charset="0"/>
              </a:rPr>
              <a:t>九年级</a:t>
            </a:r>
            <a:r>
              <a:rPr lang="en-US" sz="1800">
                <a:latin typeface="Times New Roman" panose="02020603050405020304" pitchFamily="18" charset="0"/>
                <a:cs typeface="仿宋_GB2312" charset="0"/>
              </a:rPr>
              <a:t>P123</a:t>
            </a:r>
            <a:r>
              <a:rPr lang="zh-CN" sz="1800">
                <a:cs typeface="仿宋_GB2312" charset="0"/>
              </a:rPr>
              <a:t>图</a:t>
            </a:r>
            <a:r>
              <a:rPr lang="en-US" sz="1800">
                <a:latin typeface="Times New Roman" panose="02020603050405020304" pitchFamily="18" charset="0"/>
                <a:cs typeface="仿宋_GB2312" charset="0"/>
              </a:rPr>
              <a:t>20.1</a:t>
            </a:r>
            <a:r>
              <a:rPr lang="zh-CN" sz="1800">
                <a:cs typeface="仿宋_GB2312" charset="0"/>
              </a:rPr>
              <a:t>－</a:t>
            </a:r>
            <a:r>
              <a:rPr lang="en-US" sz="1800">
                <a:latin typeface="Times New Roman" panose="02020603050405020304" pitchFamily="18" charset="0"/>
                <a:cs typeface="仿宋_GB2312" charset="0"/>
              </a:rPr>
              <a:t>10)</a:t>
            </a:r>
            <a:endParaRPr lang="zh-CN" altLang="en-US" sz="1800"/>
          </a:p>
        </p:txBody>
      </p:sp>
      <p:sp>
        <p:nvSpPr>
          <p:cNvPr id="3" name="文本框 2"/>
          <p:cNvSpPr txBox="1"/>
          <p:nvPr/>
        </p:nvSpPr>
        <p:spPr>
          <a:xfrm>
            <a:off x="3662680" y="993775"/>
            <a:ext cx="797560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利用两根缝衣针、一个按扣、一只大头针和一块橡皮等制作一个指南针．小明用橡皮和大头针制成底座，将两根缝衣针</a:t>
            </a:r>
            <a:r>
              <a:rPr lang="zh-CN" sz="2400">
                <a:latin typeface="Times New Roman" panose="02020603050405020304" pitchFamily="18" charset="0"/>
                <a:ea typeface="宋体" panose="02010600030101010101" pitchFamily="2" charset="-122"/>
              </a:rPr>
              <a:t>磁化后，穿过按扣的两个孔，放在底座针尖上，就制作成了一个如图所示的小指南针．</a:t>
            </a:r>
            <a:r>
              <a:rPr lang="zh-CN" sz="2400">
                <a:ea typeface="黑体" panose="02010609060101010101" pitchFamily="49" charset="-122"/>
              </a:rPr>
              <a:t>考向：磁场　磁现象</a:t>
            </a:r>
            <a:endParaRPr lang="zh-CN" sz="2400">
              <a:ea typeface="黑体" panose="02010609060101010101" pitchFamily="49" charset="-122"/>
            </a:endParaRPr>
          </a:p>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指南针能指南北说明地球周围存在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．指南针静止时所指的方向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是</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不是</a:t>
            </a:r>
            <a:r>
              <a:rPr lang="en-US" sz="2400">
                <a:latin typeface="宋体" panose="02010600030101010101" pitchFamily="2" charset="-122"/>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地理的正南和正北方向，这一现象由我国古代学者</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最早发现．</a:t>
            </a:r>
            <a:endParaRPr lang="zh-CN" altLang="en-US" sz="2400"/>
          </a:p>
        </p:txBody>
      </p:sp>
      <p:sp>
        <p:nvSpPr>
          <p:cNvPr id="100" name="文本框 99"/>
          <p:cNvSpPr txBox="1"/>
          <p:nvPr/>
        </p:nvSpPr>
        <p:spPr>
          <a:xfrm>
            <a:off x="8750935" y="3931285"/>
            <a:ext cx="1090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磁场</a:t>
            </a:r>
            <a:endParaRPr lang="zh-CN" altLang="en-US" sz="2400">
              <a:solidFill>
                <a:srgbClr val="FF0000"/>
              </a:solidFill>
              <a:ea typeface="宋体" panose="02010600030101010101" pitchFamily="2" charset="-122"/>
            </a:endParaRPr>
          </a:p>
        </p:txBody>
      </p:sp>
      <p:sp>
        <p:nvSpPr>
          <p:cNvPr id="4" name="文本框 3"/>
          <p:cNvSpPr txBox="1"/>
          <p:nvPr/>
        </p:nvSpPr>
        <p:spPr>
          <a:xfrm>
            <a:off x="5916930" y="4391660"/>
            <a:ext cx="1106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zh-CN" altLang="en-US" sz="2400">
              <a:solidFill>
                <a:srgbClr val="FF0000"/>
              </a:solidFill>
              <a:ea typeface="宋体" panose="02010600030101010101" pitchFamily="2" charset="-122"/>
            </a:endParaRPr>
          </a:p>
        </p:txBody>
      </p:sp>
      <p:sp>
        <p:nvSpPr>
          <p:cNvPr id="5" name="文本框 4"/>
          <p:cNvSpPr txBox="1"/>
          <p:nvPr/>
        </p:nvSpPr>
        <p:spPr>
          <a:xfrm>
            <a:off x="9637395" y="4991735"/>
            <a:ext cx="1106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沈括</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2018030"/>
            <a:ext cx="10685145"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考向：平衡力与相互作用力</a:t>
            </a:r>
            <a:endParaRPr lang="zh-CN" sz="2400">
              <a:ea typeface="黑体" panose="02010609060101010101" pitchFamily="49" charset="-122"/>
            </a:endParaRPr>
          </a:p>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该指南针静止时，受到的重力和支持力是一对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，它对地面的压力和地面对它的支持力是一对</a:t>
            </a:r>
            <a:r>
              <a:rPr lang="en-US" sz="2400">
                <a:latin typeface="Times New Roman" panose="02020603050405020304" pitchFamily="18" charset="0"/>
                <a:sym typeface="+mn-ea"/>
              </a:rPr>
              <a:t>____</a:t>
            </a:r>
            <a:r>
              <a:rPr lang="en-US" sz="2400">
                <a:latin typeface="Times New Roman" panose="02020603050405020304" pitchFamily="18" charset="0"/>
                <a:ea typeface="宋体" panose="02010600030101010101" pitchFamily="2" charset="-122"/>
              </a:rPr>
              <a:t>_______</a:t>
            </a:r>
            <a:r>
              <a:rPr lang="zh-CN" sz="2400">
                <a:ea typeface="宋体" panose="02010600030101010101" pitchFamily="2" charset="-122"/>
              </a:rPr>
              <a:t>．</a:t>
            </a:r>
            <a:r>
              <a:rPr lang="zh-CN" sz="2400">
                <a:ea typeface="黑体" panose="02010609060101010101" pitchFamily="49" charset="-122"/>
              </a:rPr>
              <a:t>考向：磁极间的相互作用力</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若该指南针静止后，针尖指北，则针尖是指南针的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极，此时若将指南针底座逆时针旋转</a:t>
            </a:r>
            <a:r>
              <a:rPr lang="en-US" sz="2400">
                <a:latin typeface="Times New Roman" panose="02020603050405020304" pitchFamily="18" charset="0"/>
                <a:ea typeface="宋体" panose="02010600030101010101" pitchFamily="2" charset="-122"/>
              </a:rPr>
              <a:t>90°</a:t>
            </a:r>
            <a:r>
              <a:rPr lang="zh-CN" sz="2400">
                <a:ea typeface="宋体" panose="02010600030101010101" pitchFamily="2" charset="-122"/>
              </a:rPr>
              <a:t>，则针尖静止时将指向地理位置的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方</a:t>
            </a:r>
            <a:r>
              <a:rPr lang="en-US" sz="2400">
                <a:latin typeface="Times New Roman" panose="02020603050405020304" pitchFamily="18" charset="0"/>
                <a:ea typeface="宋体" panose="02010600030101010101" pitchFamily="2" charset="-122"/>
              </a:rPr>
              <a:t>.</a:t>
            </a:r>
            <a:endParaRPr lang="zh-CN" altLang="en-US" sz="2400"/>
          </a:p>
        </p:txBody>
      </p:sp>
      <p:sp>
        <p:nvSpPr>
          <p:cNvPr id="100" name="文本框 99"/>
          <p:cNvSpPr txBox="1"/>
          <p:nvPr/>
        </p:nvSpPr>
        <p:spPr>
          <a:xfrm>
            <a:off x="7386320" y="2717800"/>
            <a:ext cx="13442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平衡力</a:t>
            </a:r>
            <a:endParaRPr lang="zh-CN" altLang="en-US" sz="2400">
              <a:solidFill>
                <a:srgbClr val="FF0000"/>
              </a:solidFill>
              <a:ea typeface="宋体" panose="02010600030101010101" pitchFamily="2" charset="-122"/>
            </a:endParaRPr>
          </a:p>
        </p:txBody>
      </p:sp>
      <p:sp>
        <p:nvSpPr>
          <p:cNvPr id="4" name="文本框 3"/>
          <p:cNvSpPr txBox="1"/>
          <p:nvPr/>
        </p:nvSpPr>
        <p:spPr>
          <a:xfrm>
            <a:off x="4229735" y="3279775"/>
            <a:ext cx="20091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相互作用力</a:t>
            </a:r>
            <a:endParaRPr lang="zh-CN" altLang="en-US" sz="2400">
              <a:solidFill>
                <a:srgbClr val="FF0000"/>
              </a:solidFill>
              <a:ea typeface="宋体" panose="02010600030101010101" pitchFamily="2" charset="-122"/>
            </a:endParaRPr>
          </a:p>
        </p:txBody>
      </p:sp>
      <p:sp>
        <p:nvSpPr>
          <p:cNvPr id="5" name="文本框 4"/>
          <p:cNvSpPr txBox="1"/>
          <p:nvPr/>
        </p:nvSpPr>
        <p:spPr>
          <a:xfrm>
            <a:off x="8210550" y="4344670"/>
            <a:ext cx="6635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a:t>
            </a:r>
            <a:endParaRPr lang="zh-CN" altLang="en-US" sz="2400">
              <a:solidFill>
                <a:srgbClr val="FF0000"/>
              </a:solidFill>
              <a:ea typeface="宋体" panose="02010600030101010101" pitchFamily="2" charset="-122"/>
            </a:endParaRPr>
          </a:p>
        </p:txBody>
      </p:sp>
      <p:sp>
        <p:nvSpPr>
          <p:cNvPr id="6" name="文本框 5"/>
          <p:cNvSpPr txBox="1"/>
          <p:nvPr/>
        </p:nvSpPr>
        <p:spPr>
          <a:xfrm flipH="1">
            <a:off x="9161145" y="4876800"/>
            <a:ext cx="9747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北</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24979" y="1807845"/>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福建近</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sp>
        <p:nvSpPr>
          <p:cNvPr id="102" name="文本框 101"/>
          <p:cNvSpPr txBox="1"/>
          <p:nvPr/>
        </p:nvSpPr>
        <p:spPr>
          <a:xfrm>
            <a:off x="751840" y="3977640"/>
            <a:ext cx="1078420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(2019</a:t>
            </a:r>
            <a:r>
              <a:rPr lang="zh-CN" sz="2400">
                <a:cs typeface="楷体_GB2312" charset="0"/>
              </a:rPr>
              <a:t>福建</a:t>
            </a:r>
            <a:r>
              <a:rPr lang="en-US" sz="2400">
                <a:latin typeface="Times New Roman" panose="02020603050405020304" pitchFamily="18" charset="0"/>
                <a:cs typeface="楷体_GB2312" charset="0"/>
              </a:rPr>
              <a:t>1</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最早发现通电导体周围存在磁场的物理学家是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焦耳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欧姆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安培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奥斯特</a:t>
            </a:r>
            <a:endParaRPr lang="zh-CN" altLang="en-US" sz="2400"/>
          </a:p>
        </p:txBody>
      </p:sp>
      <p:grpSp>
        <p:nvGrpSpPr>
          <p:cNvPr id="3" name="组合 2"/>
          <p:cNvGrpSpPr/>
          <p:nvPr/>
        </p:nvGrpSpPr>
        <p:grpSpPr>
          <a:xfrm>
            <a:off x="751840" y="3014345"/>
            <a:ext cx="10210800" cy="521890"/>
            <a:chOff x="894" y="3246"/>
            <a:chExt cx="16080" cy="822"/>
          </a:xfrm>
        </p:grpSpPr>
        <p:sp>
          <p:nvSpPr>
            <p:cNvPr id="4"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物理学史</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(2019.1)</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5" name="组合 13"/>
            <p:cNvGrpSpPr/>
            <p:nvPr/>
          </p:nvGrpSpPr>
          <p:grpSpPr>
            <a:xfrm>
              <a:off x="894" y="3246"/>
              <a:ext cx="2665" cy="822"/>
              <a:chOff x="6686" y="8865"/>
              <a:chExt cx="2836" cy="877"/>
            </a:xfrm>
          </p:grpSpPr>
          <p:pic>
            <p:nvPicPr>
              <p:cNvPr id="6"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7"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8"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9818370" y="4092575"/>
            <a:ext cx="6635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en-US" altLang="en-US" sz="2400">
              <a:solidFill>
                <a:srgbClr val="FF0000"/>
              </a:solidFill>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057910" y="1724025"/>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磁现象、磁场</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2" name="组合 11"/>
          <p:cNvGrpSpPr/>
          <p:nvPr/>
        </p:nvGrpSpPr>
        <p:grpSpPr>
          <a:xfrm>
            <a:off x="1057910" y="2574925"/>
            <a:ext cx="1838960" cy="474345"/>
            <a:chOff x="1318" y="2359"/>
            <a:chExt cx="2896" cy="747"/>
          </a:xfrm>
        </p:grpSpPr>
        <p:pic>
          <p:nvPicPr>
            <p:cNvPr id="13" name="图片 12" descr="三级标"/>
            <p:cNvPicPr>
              <a:picLocks noChangeAspect="1"/>
            </p:cNvPicPr>
            <p:nvPr/>
          </p:nvPicPr>
          <p:blipFill>
            <a:blip r:embed="rId2"/>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9" name="文本框 8"/>
          <p:cNvSpPr txBox="1"/>
          <p:nvPr/>
        </p:nvSpPr>
        <p:spPr>
          <a:xfrm>
            <a:off x="948690" y="3243580"/>
            <a:ext cx="1085024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(2019</a:t>
            </a:r>
            <a:r>
              <a:rPr lang="zh-CN" sz="2400">
                <a:cs typeface="楷体_GB2312" charset="0"/>
              </a:rPr>
              <a:t>阜新</a:t>
            </a:r>
            <a:r>
              <a:rPr lang="en-US" sz="2400">
                <a:latin typeface="Times New Roman" panose="02020603050405020304" pitchFamily="18" charset="0"/>
                <a:cs typeface="楷体_GB2312" charset="0"/>
              </a:rPr>
              <a:t>)</a:t>
            </a:r>
            <a:r>
              <a:rPr lang="zh-CN" sz="2400">
                <a:ea typeface="宋体" panose="02010600030101010101" pitchFamily="2" charset="-122"/>
              </a:rPr>
              <a:t>如图所示电路中，导线通电之前，处于</a:t>
            </a:r>
            <a:endParaRPr lang="zh-CN" sz="2400">
              <a:ea typeface="宋体" panose="02010600030101010101" pitchFamily="2" charset="-122"/>
            </a:endParaRPr>
          </a:p>
          <a:p>
            <a:pPr>
              <a:lnSpc>
                <a:spcPct val="150000"/>
              </a:lnSpc>
            </a:pPr>
            <a:r>
              <a:rPr lang="zh-CN" sz="2400">
                <a:ea typeface="宋体" panose="02010600030101010101" pitchFamily="2" charset="-122"/>
              </a:rPr>
              <a:t>静止状态的</a:t>
            </a:r>
            <a:r>
              <a:rPr lang="zh-CN" sz="2400">
                <a:latin typeface="Times New Roman" panose="02020603050405020304" pitchFamily="18" charset="0"/>
                <a:ea typeface="宋体" panose="02010600030101010101" pitchFamily="2" charset="-122"/>
              </a:rPr>
              <a:t>小磁针</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极所指的方向是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的北极</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地理</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地磁</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；导线通电之后，小磁针</a:t>
            </a:r>
            <a:endParaRPr lang="zh-CN" sz="2400">
              <a:ea typeface="宋体" panose="02010600030101010101" pitchFamily="2" charset="-122"/>
            </a:endParaRPr>
          </a:p>
          <a:p>
            <a:pPr>
              <a:lnSpc>
                <a:spcPct val="150000"/>
              </a:lnSpc>
            </a:pPr>
            <a:r>
              <a:rPr lang="zh-CN" sz="2400">
                <a:ea typeface="宋体" panose="02010600030101010101" pitchFamily="2" charset="-122"/>
              </a:rPr>
              <a:t>静止时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极所指的方向为该点磁场的方向．</a:t>
            </a:r>
            <a:endParaRPr lang="zh-CN" altLang="en-US" sz="2400"/>
          </a:p>
        </p:txBody>
      </p:sp>
      <p:pic>
        <p:nvPicPr>
          <p:cNvPr id="2" name="图片 -2147481293"/>
          <p:cNvPicPr>
            <a:picLocks noChangeAspect="1"/>
          </p:cNvPicPr>
          <p:nvPr/>
        </p:nvPicPr>
        <p:blipFill>
          <a:blip r:embed="rId3"/>
          <a:stretch>
            <a:fillRect/>
          </a:stretch>
        </p:blipFill>
        <p:spPr>
          <a:xfrm>
            <a:off x="8766810" y="3317875"/>
            <a:ext cx="2237105" cy="1607185"/>
          </a:xfrm>
          <a:prstGeom prst="rect">
            <a:avLst/>
          </a:prstGeom>
          <a:noFill/>
          <a:ln w="9525">
            <a:noFill/>
          </a:ln>
        </p:spPr>
      </p:pic>
      <p:sp>
        <p:nvSpPr>
          <p:cNvPr id="102" name="文本框 101"/>
          <p:cNvSpPr txBox="1"/>
          <p:nvPr/>
        </p:nvSpPr>
        <p:spPr>
          <a:xfrm>
            <a:off x="9456420" y="5110480"/>
            <a:ext cx="171894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100" name="文本框 99"/>
          <p:cNvSpPr txBox="1"/>
          <p:nvPr/>
        </p:nvSpPr>
        <p:spPr>
          <a:xfrm>
            <a:off x="6043930" y="3963035"/>
            <a:ext cx="12331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地磁</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2432050" y="5038725"/>
            <a:ext cx="6311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981075" y="2162810"/>
            <a:ext cx="1061974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(2018</a:t>
            </a:r>
            <a:r>
              <a:rPr lang="zh-CN" sz="2400">
                <a:cs typeface="楷体_GB2312" charset="0"/>
              </a:rPr>
              <a:t>常州</a:t>
            </a:r>
            <a:r>
              <a:rPr lang="en-US" sz="2400">
                <a:latin typeface="Times New Roman" panose="02020603050405020304" pitchFamily="18" charset="0"/>
                <a:cs typeface="楷体_GB2312" charset="0"/>
              </a:rPr>
              <a:t>)</a:t>
            </a:r>
            <a:r>
              <a:rPr lang="zh-CN" sz="2400">
                <a:ea typeface="宋体" panose="02010600030101010101" pitchFamily="2" charset="-122"/>
              </a:rPr>
              <a:t>三个磁体相邻磁极间的磁感线分布如图所示，</a:t>
            </a:r>
            <a:r>
              <a:rPr lang="en-US" sz="2400" i="1">
                <a:latin typeface="Times New Roman" panose="02020603050405020304" pitchFamily="18" charset="0"/>
                <a:ea typeface="宋体" panose="02010600030101010101" pitchFamily="2" charset="-122"/>
              </a:rPr>
              <a:t>D</a:t>
            </a:r>
            <a:r>
              <a:rPr lang="zh-CN" sz="2400">
                <a:ea typeface="宋体" panose="02010600030101010101" pitchFamily="2" charset="-122"/>
              </a:rPr>
              <a:t>端为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端为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a:t>
            </a:r>
            <a:endParaRPr lang="zh-CN" altLang="en-US" sz="2400"/>
          </a:p>
        </p:txBody>
      </p:sp>
      <p:pic>
        <p:nvPicPr>
          <p:cNvPr id="2" name="图片 -2147481292"/>
          <p:cNvPicPr>
            <a:picLocks noChangeAspect="1"/>
          </p:cNvPicPr>
          <p:nvPr/>
        </p:nvPicPr>
        <p:blipFill>
          <a:blip r:embed="rId1"/>
          <a:stretch>
            <a:fillRect/>
          </a:stretch>
        </p:blipFill>
        <p:spPr>
          <a:xfrm>
            <a:off x="3689985" y="3710305"/>
            <a:ext cx="4812030" cy="1042035"/>
          </a:xfrm>
          <a:prstGeom prst="rect">
            <a:avLst/>
          </a:prstGeom>
          <a:noFill/>
          <a:ln w="9525">
            <a:noFill/>
          </a:ln>
        </p:spPr>
      </p:pic>
      <p:sp>
        <p:nvSpPr>
          <p:cNvPr id="3" name="文本框 2"/>
          <p:cNvSpPr txBox="1"/>
          <p:nvPr/>
        </p:nvSpPr>
        <p:spPr>
          <a:xfrm>
            <a:off x="5626735" y="4978400"/>
            <a:ext cx="158115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p>
        </p:txBody>
      </p:sp>
      <p:sp>
        <p:nvSpPr>
          <p:cNvPr id="100" name="文本框 99"/>
          <p:cNvSpPr txBox="1"/>
          <p:nvPr/>
        </p:nvSpPr>
        <p:spPr>
          <a:xfrm>
            <a:off x="10147300" y="2298700"/>
            <a:ext cx="5213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a:t>
            </a:r>
            <a:endParaRPr lang="zh-CN" altLang="en-US" sz="2400">
              <a:solidFill>
                <a:srgbClr val="FF0000"/>
              </a:solidFill>
              <a:ea typeface="宋体" panose="02010600030101010101" pitchFamily="2" charset="-122"/>
            </a:endParaRPr>
          </a:p>
        </p:txBody>
      </p:sp>
      <p:sp>
        <p:nvSpPr>
          <p:cNvPr id="4" name="文本框 3"/>
          <p:cNvSpPr txBox="1"/>
          <p:nvPr/>
        </p:nvSpPr>
        <p:spPr>
          <a:xfrm>
            <a:off x="4455795" y="2830830"/>
            <a:ext cx="6477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014730" y="1200150"/>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安培定则</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2" name="组合 11"/>
          <p:cNvGrpSpPr/>
          <p:nvPr/>
        </p:nvGrpSpPr>
        <p:grpSpPr>
          <a:xfrm>
            <a:off x="1014730" y="2051050"/>
            <a:ext cx="1838960" cy="474345"/>
            <a:chOff x="1318" y="2359"/>
            <a:chExt cx="2896" cy="747"/>
          </a:xfrm>
        </p:grpSpPr>
        <p:pic>
          <p:nvPicPr>
            <p:cNvPr id="13" name="图片 12" descr="三级标"/>
            <p:cNvPicPr>
              <a:picLocks noChangeAspect="1"/>
            </p:cNvPicPr>
            <p:nvPr/>
          </p:nvPicPr>
          <p:blipFill>
            <a:blip r:embed="rId2"/>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2" name="文本框 101"/>
          <p:cNvSpPr txBox="1"/>
          <p:nvPr/>
        </p:nvSpPr>
        <p:spPr>
          <a:xfrm>
            <a:off x="981710" y="2597150"/>
            <a:ext cx="1056640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(2019</a:t>
            </a:r>
            <a:r>
              <a:rPr lang="zh-CN" sz="2400">
                <a:cs typeface="楷体_GB2312" charset="0"/>
              </a:rPr>
              <a:t>泰安</a:t>
            </a:r>
            <a:r>
              <a:rPr lang="en-US" sz="2400">
                <a:latin typeface="Times New Roman" panose="02020603050405020304" pitchFamily="18" charset="0"/>
                <a:cs typeface="楷体_GB2312" charset="0"/>
              </a:rPr>
              <a:t>)</a:t>
            </a:r>
            <a:r>
              <a:rPr lang="zh-CN" sz="2400">
                <a:ea typeface="宋体" panose="02010600030101010101" pitchFamily="2" charset="-122"/>
              </a:rPr>
              <a:t>如图所示，小磁针静止在螺线管附近，闭合开关后，下列判断正确的是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通电螺线管的左端为</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通电螺线管外</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点磁场的方向向右</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小磁针</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极指向左</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小磁针</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极指向左</a:t>
            </a:r>
            <a:endParaRPr lang="zh-CN" altLang="en-US" sz="2400"/>
          </a:p>
        </p:txBody>
      </p:sp>
      <p:pic>
        <p:nvPicPr>
          <p:cNvPr id="2" name="图片 -2147481288"/>
          <p:cNvPicPr>
            <a:picLocks noChangeAspect="1"/>
          </p:cNvPicPr>
          <p:nvPr/>
        </p:nvPicPr>
        <p:blipFill>
          <a:blip r:embed="rId3"/>
          <a:stretch>
            <a:fillRect/>
          </a:stretch>
        </p:blipFill>
        <p:spPr>
          <a:xfrm>
            <a:off x="7244080" y="3625850"/>
            <a:ext cx="2704465" cy="1866265"/>
          </a:xfrm>
          <a:prstGeom prst="rect">
            <a:avLst/>
          </a:prstGeom>
          <a:noFill/>
          <a:ln w="9525">
            <a:noFill/>
          </a:ln>
        </p:spPr>
      </p:pic>
      <p:sp>
        <p:nvSpPr>
          <p:cNvPr id="3" name="文本框 2"/>
          <p:cNvSpPr txBox="1"/>
          <p:nvPr/>
        </p:nvSpPr>
        <p:spPr>
          <a:xfrm>
            <a:off x="8006715" y="5643880"/>
            <a:ext cx="144780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4</a:t>
            </a:r>
            <a:r>
              <a:rPr lang="zh-CN" sz="1800">
                <a:cs typeface="楷体_GB2312" charset="0"/>
              </a:rPr>
              <a:t>题图</a:t>
            </a:r>
            <a:endParaRPr lang="zh-CN" altLang="en-US" sz="1800"/>
          </a:p>
        </p:txBody>
      </p:sp>
      <p:sp>
        <p:nvSpPr>
          <p:cNvPr id="100" name="文本框 99"/>
          <p:cNvSpPr txBox="1"/>
          <p:nvPr/>
        </p:nvSpPr>
        <p:spPr>
          <a:xfrm>
            <a:off x="2159000" y="3241040"/>
            <a:ext cx="6946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D</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3089910" y="1698625"/>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089910" y="3446780"/>
            <a:ext cx="6573900" cy="751205"/>
            <a:chOff x="3529" y="5686"/>
            <a:chExt cx="10352" cy="1183"/>
          </a:xfrm>
        </p:grpSpPr>
        <p:sp>
          <p:nvSpPr>
            <p:cNvPr id="17418" name="文本框 108">
              <a:hlinkClick r:id="rId4" action="ppaction://hlinksldjump"/>
            </p:cNvPr>
            <p:cNvSpPr txBox="1"/>
            <p:nvPr>
              <p:custDataLst>
                <p:tags r:id="rId5"/>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福建近</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3</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091180" y="4612005"/>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a:hlinkClick r:id="rId1" action="ppaction://hlinksldjump"/>
          </p:cNvPr>
          <p:cNvSpPr txBox="1"/>
          <p:nvPr/>
        </p:nvSpPr>
        <p:spPr>
          <a:xfrm>
            <a:off x="4039870" y="2664460"/>
            <a:ext cx="1990090" cy="521970"/>
          </a:xfrm>
          <a:prstGeom prst="rect">
            <a:avLst/>
          </a:prstGeom>
          <a:noFill/>
          <a:ln w="9525">
            <a:noFill/>
          </a:ln>
        </p:spPr>
        <p:txBody>
          <a:bodyPr wrap="square">
            <a:spAutoFit/>
          </a:bodyPr>
          <a:p>
            <a:r>
              <a:rPr lang="zh-CN" sz="2800">
                <a:ea typeface="黑体" panose="02010609060101010101" pitchFamily="49" charset="-122"/>
              </a:rPr>
              <a:t>考点梳理</a:t>
            </a:r>
            <a:endParaRPr lang="zh-CN" altLang="en-US" sz="2800">
              <a:ea typeface="黑体" panose="02010609060101010101" pitchFamily="49" charset="-122"/>
            </a:endParaRPr>
          </a:p>
        </p:txBody>
      </p:sp>
      <p:sp>
        <p:nvSpPr>
          <p:cNvPr id="2" name="文本框 1">
            <a:hlinkClick r:id="rId8" action="ppaction://hlinksldjump"/>
          </p:cNvPr>
          <p:cNvSpPr txBox="1"/>
          <p:nvPr/>
        </p:nvSpPr>
        <p:spPr>
          <a:xfrm>
            <a:off x="6294755" y="2664460"/>
            <a:ext cx="3274060" cy="521970"/>
          </a:xfrm>
          <a:prstGeom prst="rect">
            <a:avLst/>
          </a:prstGeom>
          <a:noFill/>
          <a:ln w="9525">
            <a:noFill/>
          </a:ln>
        </p:spPr>
        <p:txBody>
          <a:bodyPr wrap="square">
            <a:spAutoFit/>
          </a:bodyPr>
          <a:p>
            <a:r>
              <a:rPr lang="zh-CN" altLang="en-US" sz="2800">
                <a:ea typeface="黑体" panose="02010609060101010101" pitchFamily="49" charset="-122"/>
              </a:rPr>
              <a:t>教材图片分点练</a:t>
            </a:r>
            <a:endParaRPr lang="zh-CN" altLang="en-US" sz="2800">
              <a:ea typeface="黑体" panose="02010609060101010101" pitchFamily="49"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094105" y="1570355"/>
            <a:ext cx="1024318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(2019</a:t>
            </a:r>
            <a:r>
              <a:rPr lang="zh-CN" sz="2400">
                <a:cs typeface="楷体_GB2312" charset="0"/>
              </a:rPr>
              <a:t>山西</a:t>
            </a:r>
            <a:r>
              <a:rPr lang="en-US" sz="2400">
                <a:latin typeface="Times New Roman" panose="02020603050405020304" pitchFamily="18" charset="0"/>
                <a:cs typeface="楷体_GB2312" charset="0"/>
              </a:rPr>
              <a:t>)</a:t>
            </a:r>
            <a:r>
              <a:rPr lang="zh-CN" sz="2400">
                <a:ea typeface="宋体" panose="02010600030101010101" pitchFamily="2" charset="-122"/>
              </a:rPr>
              <a:t>小明把带铁芯的螺线管、电源、导线和开关组成电路，固定在泡沫板上，让它漂浮在水面，制作指南针．如图所示，该指南针的南极</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应标在泡沫板的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a:t>
            </a:r>
            <a:r>
              <a:rPr lang="zh-CN" sz="2400">
                <a:ea typeface="宋体" panose="02010600030101010101" pitchFamily="2" charset="-122"/>
              </a:rPr>
              <a:t>处  </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B. b</a:t>
            </a:r>
            <a:r>
              <a:rPr lang="zh-CN" sz="2400">
                <a:ea typeface="宋体" panose="02010600030101010101" pitchFamily="2" charset="-122"/>
              </a:rPr>
              <a:t>处</a:t>
            </a:r>
            <a:r>
              <a:rPr lang="en-US" sz="2400">
                <a:latin typeface="Times New Roman" panose="02020603050405020304" pitchFamily="18" charset="0"/>
                <a:ea typeface="宋体" panose="02010600030101010101" pitchFamily="2" charset="-122"/>
              </a:rPr>
              <a:t>C. c</a:t>
            </a:r>
            <a:r>
              <a:rPr lang="zh-CN" sz="2400">
                <a:ea typeface="宋体" panose="02010600030101010101" pitchFamily="2" charset="-122"/>
              </a:rPr>
              <a:t>处  </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D. d</a:t>
            </a:r>
            <a:r>
              <a:rPr lang="zh-CN" sz="2400">
                <a:ea typeface="宋体" panose="02010600030101010101" pitchFamily="2" charset="-122"/>
              </a:rPr>
              <a:t>处</a:t>
            </a:r>
            <a:endParaRPr lang="zh-CN" altLang="en-US" sz="2400"/>
          </a:p>
        </p:txBody>
      </p:sp>
      <p:pic>
        <p:nvPicPr>
          <p:cNvPr id="2" name="图片 -2147481287"/>
          <p:cNvPicPr>
            <a:picLocks noChangeAspect="1"/>
          </p:cNvPicPr>
          <p:nvPr/>
        </p:nvPicPr>
        <p:blipFill>
          <a:blip r:embed="rId1"/>
          <a:stretch>
            <a:fillRect/>
          </a:stretch>
        </p:blipFill>
        <p:spPr>
          <a:xfrm>
            <a:off x="5687695" y="3256915"/>
            <a:ext cx="4180205" cy="1497965"/>
          </a:xfrm>
          <a:prstGeom prst="rect">
            <a:avLst/>
          </a:prstGeom>
          <a:noFill/>
          <a:ln w="9525">
            <a:noFill/>
          </a:ln>
        </p:spPr>
      </p:pic>
      <p:sp>
        <p:nvSpPr>
          <p:cNvPr id="3" name="文本框 2"/>
          <p:cNvSpPr txBox="1"/>
          <p:nvPr/>
        </p:nvSpPr>
        <p:spPr>
          <a:xfrm>
            <a:off x="7327265" y="5074920"/>
            <a:ext cx="144843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5</a:t>
            </a:r>
            <a:r>
              <a:rPr lang="zh-CN" sz="1800">
                <a:cs typeface="楷体_GB2312" charset="0"/>
              </a:rPr>
              <a:t>题图</a:t>
            </a:r>
            <a:endParaRPr lang="zh-CN" altLang="en-US" sz="1800"/>
          </a:p>
        </p:txBody>
      </p:sp>
      <p:sp>
        <p:nvSpPr>
          <p:cNvPr id="100" name="文本框 99"/>
          <p:cNvSpPr txBox="1"/>
          <p:nvPr/>
        </p:nvSpPr>
        <p:spPr>
          <a:xfrm>
            <a:off x="3484880" y="2796540"/>
            <a:ext cx="8375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049020" y="1016635"/>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电磁铁　电磁继电器</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400" dirty="0">
                  <a:latin typeface="Times New Roman" panose="02020603050405020304" pitchFamily="18" charset="0"/>
                  <a:ea typeface="楷体" panose="02010609060101010101" charset="-122"/>
                  <a:cs typeface="Times New Roman" panose="02020603050405020304" pitchFamily="18" charset="0"/>
                </a:rPr>
                <a:t>2017.25</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2" name="文本框 101"/>
          <p:cNvSpPr txBox="1"/>
          <p:nvPr/>
        </p:nvSpPr>
        <p:spPr>
          <a:xfrm>
            <a:off x="905510" y="1663700"/>
            <a:ext cx="1021080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(2017</a:t>
            </a:r>
            <a:r>
              <a:rPr lang="zh-CN" sz="2400">
                <a:cs typeface="楷体_GB2312" charset="0"/>
              </a:rPr>
              <a:t>福建</a:t>
            </a:r>
            <a:r>
              <a:rPr lang="en-US" sz="2400">
                <a:latin typeface="Times New Roman" panose="02020603050405020304" pitchFamily="18" charset="0"/>
                <a:cs typeface="楷体_GB2312" charset="0"/>
              </a:rPr>
              <a:t>25</a:t>
            </a:r>
            <a:r>
              <a:rPr lang="zh-CN" sz="2400">
                <a:cs typeface="楷体_GB2312" charset="0"/>
              </a:rPr>
              <a:t>题</a:t>
            </a:r>
            <a:r>
              <a:rPr lang="en-US" sz="2400">
                <a:latin typeface="Times New Roman" panose="02020603050405020304" pitchFamily="18" charset="0"/>
                <a:cs typeface="楷体_GB2312" charset="0"/>
              </a:rPr>
              <a:t>4</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如图所示，是一</a:t>
            </a:r>
            <a:r>
              <a:rPr lang="zh-CN" sz="2400">
                <a:latin typeface="Times New Roman" panose="02020603050405020304" pitchFamily="18" charset="0"/>
                <a:ea typeface="宋体" panose="02010600030101010101" pitchFamily="2" charset="-122"/>
              </a:rPr>
              <a:t>种安全门锁的工作原理示意图．</a:t>
            </a:r>
            <a:r>
              <a:rPr lang="zh-CN" sz="2400">
                <a:ea typeface="宋体" panose="02010600030101010101" pitchFamily="2" charset="-122"/>
              </a:rPr>
              <a:t>保安室里的工作人员通过开关即可控制安全门锁的开、闭．请你根据示意图，分析安全门锁的工作原理．</a:t>
            </a:r>
            <a:endParaRPr lang="zh-CN" altLang="en-US" sz="2400"/>
          </a:p>
        </p:txBody>
      </p:sp>
      <p:pic>
        <p:nvPicPr>
          <p:cNvPr id="2" name="图片 -2147481285"/>
          <p:cNvPicPr>
            <a:picLocks noChangeAspect="1"/>
          </p:cNvPicPr>
          <p:nvPr/>
        </p:nvPicPr>
        <p:blipFill>
          <a:blip r:embed="rId2"/>
          <a:stretch>
            <a:fillRect/>
          </a:stretch>
        </p:blipFill>
        <p:spPr>
          <a:xfrm>
            <a:off x="6914515" y="3579495"/>
            <a:ext cx="4201795" cy="2009775"/>
          </a:xfrm>
          <a:prstGeom prst="rect">
            <a:avLst/>
          </a:prstGeom>
          <a:noFill/>
          <a:ln w="9525">
            <a:noFill/>
          </a:ln>
        </p:spPr>
      </p:pic>
      <p:sp>
        <p:nvSpPr>
          <p:cNvPr id="3" name="文本框 2"/>
          <p:cNvSpPr txBox="1"/>
          <p:nvPr/>
        </p:nvSpPr>
        <p:spPr>
          <a:xfrm>
            <a:off x="9050020" y="5767705"/>
            <a:ext cx="143827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6</a:t>
            </a:r>
            <a:r>
              <a:rPr lang="zh-CN" sz="1800">
                <a:cs typeface="楷体_GB2312" charset="0"/>
              </a:rPr>
              <a:t>题图</a:t>
            </a:r>
            <a:endParaRPr lang="zh-CN" altLang="en-US" sz="1800"/>
          </a:p>
        </p:txBody>
      </p:sp>
      <p:sp>
        <p:nvSpPr>
          <p:cNvPr id="100" name="文本框 99"/>
          <p:cNvSpPr txBox="1"/>
          <p:nvPr/>
        </p:nvSpPr>
        <p:spPr>
          <a:xfrm>
            <a:off x="905510" y="3411220"/>
            <a:ext cx="6009005" cy="2861310"/>
          </a:xfrm>
          <a:prstGeom prst="rect">
            <a:avLst/>
          </a:prstGeom>
          <a:noFill/>
          <a:ln w="9525">
            <a:noFill/>
          </a:ln>
        </p:spPr>
        <p:txBody>
          <a:bodyPr wrap="square">
            <a:spAutoFit/>
          </a:bodyPr>
          <a:p>
            <a:pPr>
              <a:lnSpc>
                <a:spcPct val="150000"/>
              </a:lnSpc>
            </a:pPr>
            <a:r>
              <a:rPr lang="zh-CN" sz="2400">
                <a:solidFill>
                  <a:srgbClr val="FF0000"/>
                </a:solidFill>
                <a:ea typeface="黑体" panose="02010609060101010101" pitchFamily="49" charset="-122"/>
              </a:rPr>
              <a:t>答</a:t>
            </a:r>
            <a:r>
              <a:rPr lang="zh-CN" sz="2400">
                <a:solidFill>
                  <a:srgbClr val="FF0000"/>
                </a:solidFill>
                <a:latin typeface="Times New Roman" panose="02020603050405020304" pitchFamily="18" charset="0"/>
                <a:ea typeface="黑体" panose="02010609060101010101" pitchFamily="49" charset="-122"/>
              </a:rPr>
              <a:t>：</a:t>
            </a:r>
            <a:r>
              <a:rPr lang="zh-CN" sz="2400">
                <a:solidFill>
                  <a:srgbClr val="FF0000"/>
                </a:solidFill>
                <a:ea typeface="宋体" panose="02010600030101010101" pitchFamily="2" charset="-122"/>
              </a:rPr>
              <a:t>闭合开关后，电磁铁中有电流通过产生了磁性，电磁铁吸引铁质插销使门锁打开，并且弹簧被拉长．断开开关后，电磁铁中无电流通过失去磁性，插销在弹簧弹力的作用下插入插槽，门锁关闭．</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987425" y="1404620"/>
            <a:ext cx="1838960" cy="474345"/>
            <a:chOff x="1318" y="2359"/>
            <a:chExt cx="2896" cy="747"/>
          </a:xfrm>
        </p:grpSpPr>
        <p:pic>
          <p:nvPicPr>
            <p:cNvPr id="13" name="图片 12" descr="三级标"/>
            <p:cNvPicPr>
              <a:picLocks noChangeAspect="1"/>
            </p:cNvPicPr>
            <p:nvPr/>
          </p:nvPicPr>
          <p:blipFill>
            <a:blip r:embed="rId1"/>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2" name="文本框 101"/>
          <p:cNvSpPr txBox="1"/>
          <p:nvPr/>
        </p:nvSpPr>
        <p:spPr>
          <a:xfrm>
            <a:off x="987425" y="1929765"/>
            <a:ext cx="1043241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(2018</a:t>
            </a:r>
            <a:r>
              <a:rPr lang="zh-CN" sz="2400">
                <a:cs typeface="楷体_GB2312" charset="0"/>
              </a:rPr>
              <a:t>湘潭</a:t>
            </a:r>
            <a:r>
              <a:rPr lang="en-US" sz="2400">
                <a:latin typeface="Times New Roman" panose="02020603050405020304" pitchFamily="18" charset="0"/>
                <a:cs typeface="楷体_GB2312" charset="0"/>
              </a:rPr>
              <a:t>)</a:t>
            </a:r>
            <a:r>
              <a:rPr lang="zh-CN" sz="2400">
                <a:ea typeface="宋体" panose="02010600030101010101" pitchFamily="2" charset="-122"/>
              </a:rPr>
              <a:t>如图所示，上端为</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极的条形磁体悬挂在一轻弹簧上，</a:t>
            </a:r>
            <a:r>
              <a:rPr lang="zh-CN" sz="2400">
                <a:latin typeface="Times New Roman" panose="02020603050405020304" pitchFamily="18" charset="0"/>
                <a:ea typeface="宋体" panose="02010600030101010101" pitchFamily="2" charset="-122"/>
              </a:rPr>
              <a:t>闭合开关，条形磁体处于静止状态后，下端位于螺线管的上方．</a:t>
            </a:r>
            <a:r>
              <a:rPr lang="zh-CN" sz="2400">
                <a:ea typeface="宋体" panose="02010600030101010101" pitchFamily="2" charset="-122"/>
              </a:rPr>
              <a:t>下列措施可以使条形磁体向上运动的是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滑片</a:t>
            </a:r>
            <a:r>
              <a:rPr lang="en-US" sz="2400" i="1">
                <a:latin typeface="Times New Roman" panose="02020603050405020304" pitchFamily="18" charset="0"/>
                <a:ea typeface="宋体" panose="02010600030101010101" pitchFamily="2" charset="-122"/>
              </a:rPr>
              <a:t>P</a:t>
            </a:r>
            <a:r>
              <a:rPr lang="zh-CN" sz="2400">
                <a:ea typeface="宋体" panose="02010600030101010101" pitchFamily="2" charset="-122"/>
              </a:rPr>
              <a:t>向右缓慢移动</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在螺线管中插入铁芯</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增大电源电压</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将</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间电源的正负极对换位置</a:t>
            </a:r>
            <a:endParaRPr lang="zh-CN" altLang="en-US" sz="2400"/>
          </a:p>
        </p:txBody>
      </p:sp>
      <p:pic>
        <p:nvPicPr>
          <p:cNvPr id="2" name="图片 1728"/>
          <p:cNvPicPr>
            <a:picLocks noChangeAspect="1"/>
          </p:cNvPicPr>
          <p:nvPr/>
        </p:nvPicPr>
        <p:blipFill>
          <a:blip r:embed="rId2" r:link="rId3"/>
          <a:stretch>
            <a:fillRect/>
          </a:stretch>
        </p:blipFill>
        <p:spPr>
          <a:xfrm>
            <a:off x="7865110" y="3159125"/>
            <a:ext cx="2316480" cy="2268855"/>
          </a:xfrm>
          <a:prstGeom prst="rect">
            <a:avLst/>
          </a:prstGeom>
          <a:noFill/>
          <a:ln>
            <a:noFill/>
          </a:ln>
        </p:spPr>
      </p:pic>
      <p:sp>
        <p:nvSpPr>
          <p:cNvPr id="3" name="文本框 2"/>
          <p:cNvSpPr txBox="1"/>
          <p:nvPr/>
        </p:nvSpPr>
        <p:spPr>
          <a:xfrm>
            <a:off x="8489950" y="5596255"/>
            <a:ext cx="139954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7</a:t>
            </a:r>
            <a:r>
              <a:rPr lang="zh-CN" sz="1800">
                <a:cs typeface="楷体_GB2312" charset="0"/>
              </a:rPr>
              <a:t>题图</a:t>
            </a:r>
            <a:endParaRPr lang="zh-CN" altLang="en-US" sz="1800"/>
          </a:p>
        </p:txBody>
      </p:sp>
      <p:sp>
        <p:nvSpPr>
          <p:cNvPr id="100" name="文本框 99"/>
          <p:cNvSpPr txBox="1"/>
          <p:nvPr/>
        </p:nvSpPr>
        <p:spPr>
          <a:xfrm>
            <a:off x="3430905" y="3178810"/>
            <a:ext cx="7740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895350" y="1402080"/>
            <a:ext cx="1038796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(2019</a:t>
            </a:r>
            <a:r>
              <a:rPr lang="zh-CN" sz="2400">
                <a:cs typeface="楷体_GB2312" charset="0"/>
              </a:rPr>
              <a:t>葫芦岛</a:t>
            </a:r>
            <a:r>
              <a:rPr lang="en-US" sz="2400">
                <a:latin typeface="Times New Roman" panose="02020603050405020304" pitchFamily="18" charset="0"/>
                <a:cs typeface="楷体_GB2312" charset="0"/>
              </a:rPr>
              <a:t>)</a:t>
            </a:r>
            <a:r>
              <a:rPr lang="zh-CN" sz="2400">
                <a:ea typeface="宋体" panose="02010600030101010101" pitchFamily="2" charset="-122"/>
              </a:rPr>
              <a:t>如图是自动扶梯的原理图．当电梯上无人时，压敏电阻</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的阻值较大，电磁铁的磁性</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较强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较弱</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，电磁继电器的动触点与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上面</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下面</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的静触点接触，电梯运行速度缓慢．当人走上电梯时，电磁继电器的动触点</a:t>
            </a:r>
            <a:endParaRPr lang="zh-CN" sz="2400">
              <a:ea typeface="宋体" panose="02010600030101010101" pitchFamily="2" charset="-122"/>
            </a:endParaRPr>
          </a:p>
          <a:p>
            <a:pPr>
              <a:lnSpc>
                <a:spcPct val="150000"/>
              </a:lnSpc>
            </a:pPr>
            <a:r>
              <a:rPr lang="zh-CN" sz="2400">
                <a:ea typeface="宋体" panose="02010600030101010101" pitchFamily="2" charset="-122"/>
              </a:rPr>
              <a:t>与另一个静触点接触，电梯运行速度变快．图</a:t>
            </a:r>
            <a:endParaRPr lang="zh-CN" sz="2400">
              <a:ea typeface="宋体" panose="02010600030101010101" pitchFamily="2" charset="-122"/>
            </a:endParaRPr>
          </a:p>
          <a:p>
            <a:pPr>
              <a:lnSpc>
                <a:spcPct val="150000"/>
              </a:lnSpc>
            </a:pPr>
            <a:r>
              <a:rPr lang="zh-CN" sz="2400">
                <a:ea typeface="宋体" panose="02010600030101010101" pitchFamily="2" charset="-122"/>
              </a:rPr>
              <a:t>中画出了某一时刻线圈中的电流方向，可以判</a:t>
            </a:r>
            <a:endParaRPr lang="zh-CN" sz="2400">
              <a:ea typeface="宋体" panose="02010600030101010101" pitchFamily="2" charset="-122"/>
            </a:endParaRPr>
          </a:p>
          <a:p>
            <a:pPr>
              <a:lnSpc>
                <a:spcPct val="150000"/>
              </a:lnSpc>
            </a:pPr>
            <a:r>
              <a:rPr lang="zh-CN" sz="2400">
                <a:ea typeface="宋体" panose="02010600030101010101" pitchFamily="2" charset="-122"/>
              </a:rPr>
              <a:t>断电磁铁的上端时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a:t>
            </a:r>
            <a:endParaRPr lang="zh-CN" altLang="en-US" sz="2400"/>
          </a:p>
        </p:txBody>
      </p:sp>
      <p:pic>
        <p:nvPicPr>
          <p:cNvPr id="2" name="图片 -2147481281"/>
          <p:cNvPicPr>
            <a:picLocks noChangeAspect="1"/>
          </p:cNvPicPr>
          <p:nvPr/>
        </p:nvPicPr>
        <p:blipFill>
          <a:blip r:embed="rId1"/>
          <a:stretch>
            <a:fillRect/>
          </a:stretch>
        </p:blipFill>
        <p:spPr>
          <a:xfrm>
            <a:off x="7581900" y="3141980"/>
            <a:ext cx="3535045" cy="2408555"/>
          </a:xfrm>
          <a:prstGeom prst="rect">
            <a:avLst/>
          </a:prstGeom>
          <a:noFill/>
          <a:ln w="9525">
            <a:noFill/>
          </a:ln>
        </p:spPr>
      </p:pic>
      <p:sp>
        <p:nvSpPr>
          <p:cNvPr id="3" name="文本框 2"/>
          <p:cNvSpPr txBox="1"/>
          <p:nvPr/>
        </p:nvSpPr>
        <p:spPr>
          <a:xfrm>
            <a:off x="8731885" y="5619115"/>
            <a:ext cx="123444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8</a:t>
            </a:r>
            <a:r>
              <a:rPr lang="zh-CN" sz="1800">
                <a:cs typeface="楷体_GB2312" charset="0"/>
              </a:rPr>
              <a:t>题图</a:t>
            </a:r>
            <a:endParaRPr lang="zh-CN" altLang="en-US" sz="1800"/>
          </a:p>
        </p:txBody>
      </p:sp>
      <p:sp>
        <p:nvSpPr>
          <p:cNvPr id="100" name="文本框 99"/>
          <p:cNvSpPr txBox="1"/>
          <p:nvPr/>
        </p:nvSpPr>
        <p:spPr>
          <a:xfrm>
            <a:off x="4142105" y="2042160"/>
            <a:ext cx="916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较弱</a:t>
            </a:r>
            <a:endParaRPr lang="zh-CN" altLang="en-US" sz="2400">
              <a:solidFill>
                <a:srgbClr val="FF0000"/>
              </a:solidFill>
              <a:ea typeface="宋体" panose="02010600030101010101" pitchFamily="2" charset="-122"/>
            </a:endParaRPr>
          </a:p>
        </p:txBody>
      </p:sp>
      <p:sp>
        <p:nvSpPr>
          <p:cNvPr id="4" name="文本框 3"/>
          <p:cNvSpPr txBox="1"/>
          <p:nvPr/>
        </p:nvSpPr>
        <p:spPr>
          <a:xfrm>
            <a:off x="2416175" y="2646045"/>
            <a:ext cx="964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上面</a:t>
            </a:r>
            <a:endParaRPr lang="zh-CN" altLang="en-US" sz="2400">
              <a:solidFill>
                <a:srgbClr val="FF0000"/>
              </a:solidFill>
              <a:ea typeface="宋体" panose="02010600030101010101" pitchFamily="2" charset="-122"/>
            </a:endParaRPr>
          </a:p>
        </p:txBody>
      </p:sp>
      <p:sp>
        <p:nvSpPr>
          <p:cNvPr id="5" name="文本框 4"/>
          <p:cNvSpPr txBox="1"/>
          <p:nvPr/>
        </p:nvSpPr>
        <p:spPr>
          <a:xfrm>
            <a:off x="3746500" y="4828540"/>
            <a:ext cx="5067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579245" y="2117090"/>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电磁作图</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2" name="文本框 101"/>
          <p:cNvSpPr txBox="1"/>
          <p:nvPr/>
        </p:nvSpPr>
        <p:spPr>
          <a:xfrm>
            <a:off x="1573530" y="2806065"/>
            <a:ext cx="5080000" cy="460375"/>
          </a:xfrm>
          <a:prstGeom prst="rect">
            <a:avLst/>
          </a:prstGeom>
          <a:noFill/>
          <a:ln w="9525">
            <a:noFill/>
          </a:ln>
        </p:spPr>
        <p:txBody>
          <a:bodyPr>
            <a:spAutoFit/>
          </a:bodyPr>
          <a:p>
            <a:r>
              <a:rPr lang="zh-CN" sz="2400">
                <a:ea typeface="黑体" panose="02010609060101010101" pitchFamily="49" charset="-122"/>
              </a:rPr>
              <a:t>考向</a:t>
            </a:r>
            <a:r>
              <a:rPr lang="en-US" sz="2400">
                <a:latin typeface="Times New Roman" panose="02020603050405020304" pitchFamily="18" charset="0"/>
                <a:ea typeface="黑体" panose="02010609060101010101" pitchFamily="49" charset="-122"/>
              </a:rPr>
              <a:t>1</a:t>
            </a:r>
            <a:r>
              <a:rPr lang="zh-CN" sz="2400">
                <a:ea typeface="黑体" panose="02010609060101010101" pitchFamily="49" charset="-122"/>
              </a:rPr>
              <a:t>　普通磁场作图</a:t>
            </a:r>
            <a:endParaRPr lang="zh-CN" altLang="en-US" sz="2400"/>
          </a:p>
        </p:txBody>
      </p:sp>
      <p:grpSp>
        <p:nvGrpSpPr>
          <p:cNvPr id="12" name="组合 11"/>
          <p:cNvGrpSpPr/>
          <p:nvPr/>
        </p:nvGrpSpPr>
        <p:grpSpPr>
          <a:xfrm>
            <a:off x="1573530" y="3451225"/>
            <a:ext cx="1838960" cy="474345"/>
            <a:chOff x="1318" y="2359"/>
            <a:chExt cx="2896" cy="747"/>
          </a:xfrm>
        </p:grpSpPr>
        <p:pic>
          <p:nvPicPr>
            <p:cNvPr id="13" name="图片 12" descr="三级标"/>
            <p:cNvPicPr>
              <a:picLocks noChangeAspect="1"/>
            </p:cNvPicPr>
            <p:nvPr/>
          </p:nvPicPr>
          <p:blipFill>
            <a:blip r:embed="rId2"/>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1573530" y="4089400"/>
            <a:ext cx="1021080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en-US" sz="2400">
                <a:latin typeface="Times New Roman" panose="02020603050405020304" pitchFamily="18" charset="0"/>
                <a:cs typeface="楷体_GB2312" charset="0"/>
              </a:rPr>
              <a:t>(2019</a:t>
            </a:r>
            <a:r>
              <a:rPr lang="zh-CN" sz="2400">
                <a:cs typeface="楷体_GB2312" charset="0"/>
              </a:rPr>
              <a:t>昆明</a:t>
            </a:r>
            <a:r>
              <a:rPr lang="en-US" sz="2400">
                <a:latin typeface="Times New Roman" panose="02020603050405020304" pitchFamily="18" charset="0"/>
                <a:cs typeface="楷体_GB2312" charset="0"/>
              </a:rPr>
              <a:t>)</a:t>
            </a:r>
            <a:r>
              <a:rPr lang="zh-CN" sz="2400">
                <a:ea typeface="宋体" panose="02010600030101010101" pitchFamily="2" charset="-122"/>
              </a:rPr>
              <a:t>请在图中将小磁针</a:t>
            </a:r>
            <a:endParaRPr lang="zh-CN" sz="2400">
              <a:ea typeface="宋体" panose="02010600030101010101" pitchFamily="2" charset="-122"/>
            </a:endParaRPr>
          </a:p>
          <a:p>
            <a:pPr>
              <a:lnSpc>
                <a:spcPct val="150000"/>
              </a:lnSpc>
            </a:pPr>
            <a:r>
              <a:rPr lang="zh-CN" sz="2400">
                <a:ea typeface="宋体" panose="02010600030101010101" pitchFamily="2" charset="-122"/>
              </a:rPr>
              <a:t>的北极涂黑，并以</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表示．</a:t>
            </a:r>
            <a:endParaRPr lang="zh-CN" altLang="en-US" sz="2400"/>
          </a:p>
        </p:txBody>
      </p:sp>
      <p:pic>
        <p:nvPicPr>
          <p:cNvPr id="18" name="图片 1729"/>
          <p:cNvPicPr>
            <a:picLocks noChangeAspect="1"/>
          </p:cNvPicPr>
          <p:nvPr/>
        </p:nvPicPr>
        <p:blipFill>
          <a:blip r:embed="rId3" r:link="rId4"/>
          <a:stretch>
            <a:fillRect/>
          </a:stretch>
        </p:blipFill>
        <p:spPr>
          <a:xfrm>
            <a:off x="7628255" y="2524125"/>
            <a:ext cx="2271395" cy="2395855"/>
          </a:xfrm>
          <a:prstGeom prst="rect">
            <a:avLst/>
          </a:prstGeom>
          <a:noFill/>
          <a:ln>
            <a:noFill/>
          </a:ln>
        </p:spPr>
      </p:pic>
      <p:sp>
        <p:nvSpPr>
          <p:cNvPr id="3" name="文本框 2"/>
          <p:cNvSpPr txBox="1"/>
          <p:nvPr/>
        </p:nvSpPr>
        <p:spPr>
          <a:xfrm>
            <a:off x="8451850" y="4975225"/>
            <a:ext cx="322199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                                                  </a:t>
            </a:r>
            <a:endParaRPr lang="zh-CN" altLang="en-US" sz="1800"/>
          </a:p>
        </p:txBody>
      </p:sp>
      <p:sp>
        <p:nvSpPr>
          <p:cNvPr id="6" name="文本框 5"/>
          <p:cNvSpPr txBox="1"/>
          <p:nvPr/>
        </p:nvSpPr>
        <p:spPr>
          <a:xfrm>
            <a:off x="9866630" y="3352165"/>
            <a:ext cx="611505" cy="460375"/>
          </a:xfrm>
          <a:prstGeom prst="rect">
            <a:avLst/>
          </a:prstGeom>
          <a:noFill/>
        </p:spPr>
        <p:txBody>
          <a:bodyPr wrap="square" rtlCol="0">
            <a:spAutoFit/>
          </a:bodyPr>
          <a:p>
            <a:r>
              <a:rPr lang="en-US" altLang="zh-CN" sz="2400">
                <a:solidFill>
                  <a:srgbClr val="FF0000"/>
                </a:solidFill>
                <a:latin typeface="Times New Roman" panose="02020603050405020304" pitchFamily="18" charset="0"/>
                <a:cs typeface="Times New Roman" panose="02020603050405020304" pitchFamily="18" charset="0"/>
              </a:rPr>
              <a:t>N</a:t>
            </a:r>
            <a:endParaRPr lang="en-US" altLang="zh-CN" sz="2400">
              <a:solidFill>
                <a:srgbClr val="FF0000"/>
              </a:solidFill>
              <a:latin typeface="Times New Roman" panose="02020603050405020304" pitchFamily="18" charset="0"/>
              <a:cs typeface="Times New Roman" panose="02020603050405020304" pitchFamily="18" charset="0"/>
            </a:endParaRPr>
          </a:p>
        </p:txBody>
      </p:sp>
      <p:sp>
        <p:nvSpPr>
          <p:cNvPr id="7" name="等腰三角形 6"/>
          <p:cNvSpPr/>
          <p:nvPr/>
        </p:nvSpPr>
        <p:spPr>
          <a:xfrm rot="1080000">
            <a:off x="9632315" y="3655695"/>
            <a:ext cx="144145" cy="14414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334770" y="1884680"/>
            <a:ext cx="10193655"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(2018</a:t>
            </a:r>
            <a:r>
              <a:rPr lang="zh-CN" sz="2400">
                <a:cs typeface="楷体_GB2312" charset="0"/>
              </a:rPr>
              <a:t>苏州</a:t>
            </a:r>
            <a:r>
              <a:rPr lang="en-US" sz="2400">
                <a:latin typeface="Times New Roman" panose="02020603050405020304" pitchFamily="18" charset="0"/>
                <a:cs typeface="楷体_GB2312" charset="0"/>
              </a:rPr>
              <a:t>)</a:t>
            </a:r>
            <a:r>
              <a:rPr lang="zh-CN" sz="2400">
                <a:ea typeface="宋体" panose="02010600030101010101" pitchFamily="2" charset="-122"/>
              </a:rPr>
              <a:t>如图所示，标出小磁针静止时的</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极和</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点处的磁感线方向．</a:t>
            </a:r>
            <a:endParaRPr lang="zh-CN" altLang="en-US" sz="2400"/>
          </a:p>
        </p:txBody>
      </p:sp>
      <p:pic>
        <p:nvPicPr>
          <p:cNvPr id="2" name="图片 -2147481276"/>
          <p:cNvPicPr>
            <a:picLocks noChangeAspect="1"/>
          </p:cNvPicPr>
          <p:nvPr/>
        </p:nvPicPr>
        <p:blipFill>
          <a:blip r:embed="rId1"/>
          <a:stretch>
            <a:fillRect/>
          </a:stretch>
        </p:blipFill>
        <p:spPr>
          <a:xfrm>
            <a:off x="4347845" y="3361055"/>
            <a:ext cx="3496310" cy="1666240"/>
          </a:xfrm>
          <a:prstGeom prst="rect">
            <a:avLst/>
          </a:prstGeom>
          <a:noFill/>
          <a:ln w="9525">
            <a:noFill/>
          </a:ln>
        </p:spPr>
      </p:pic>
      <p:sp>
        <p:nvSpPr>
          <p:cNvPr id="3" name="文本框 2"/>
          <p:cNvSpPr txBox="1"/>
          <p:nvPr/>
        </p:nvSpPr>
        <p:spPr>
          <a:xfrm>
            <a:off x="5622290" y="5219065"/>
            <a:ext cx="177673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sp>
        <p:nvSpPr>
          <p:cNvPr id="6" name="文本框 5"/>
          <p:cNvSpPr txBox="1"/>
          <p:nvPr/>
        </p:nvSpPr>
        <p:spPr>
          <a:xfrm>
            <a:off x="6183630" y="2900680"/>
            <a:ext cx="611505" cy="460375"/>
          </a:xfrm>
          <a:prstGeom prst="rect">
            <a:avLst/>
          </a:prstGeom>
          <a:noFill/>
        </p:spPr>
        <p:txBody>
          <a:bodyPr wrap="square" rtlCol="0">
            <a:spAutoFit/>
          </a:bodyPr>
          <a:p>
            <a:r>
              <a:rPr lang="en-US" altLang="zh-CN" sz="2400">
                <a:solidFill>
                  <a:srgbClr val="FF0000"/>
                </a:solidFill>
                <a:latin typeface="Times New Roman" panose="02020603050405020304" pitchFamily="18" charset="0"/>
                <a:cs typeface="Times New Roman" panose="02020603050405020304" pitchFamily="18" charset="0"/>
              </a:rPr>
              <a:t>N</a:t>
            </a:r>
            <a:endParaRPr lang="en-US" altLang="zh-CN" sz="2400">
              <a:solidFill>
                <a:srgbClr val="FF0000"/>
              </a:solidFill>
              <a:latin typeface="Times New Roman" panose="02020603050405020304" pitchFamily="18" charset="0"/>
              <a:cs typeface="Times New Roman" panose="02020603050405020304" pitchFamily="18" charset="0"/>
            </a:endParaRPr>
          </a:p>
        </p:txBody>
      </p:sp>
      <p:cxnSp>
        <p:nvCxnSpPr>
          <p:cNvPr id="20" name="直接箭头连接符 19"/>
          <p:cNvCxnSpPr/>
          <p:nvPr/>
        </p:nvCxnSpPr>
        <p:spPr>
          <a:xfrm flipV="1">
            <a:off x="4795520" y="4309745"/>
            <a:ext cx="267970" cy="183515"/>
          </a:xfrm>
          <a:prstGeom prst="straightConnector1">
            <a:avLst/>
          </a:prstGeom>
          <a:ln w="57150">
            <a:solidFill>
              <a:srgbClr val="FF0000"/>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352550" y="1137920"/>
            <a:ext cx="5080000" cy="460375"/>
          </a:xfrm>
          <a:prstGeom prst="rect">
            <a:avLst/>
          </a:prstGeom>
          <a:noFill/>
          <a:ln w="9525">
            <a:noFill/>
          </a:ln>
        </p:spPr>
        <p:txBody>
          <a:bodyPr>
            <a:spAutoFit/>
          </a:bodyPr>
          <a:p>
            <a:r>
              <a:rPr lang="zh-CN" sz="2400">
                <a:ea typeface="黑体" panose="02010609060101010101" pitchFamily="49" charset="-122"/>
              </a:rPr>
              <a:t>考向</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通电螺线管作图</a:t>
            </a:r>
            <a:endParaRPr lang="zh-CN" altLang="en-US" sz="2400"/>
          </a:p>
        </p:txBody>
      </p:sp>
      <p:grpSp>
        <p:nvGrpSpPr>
          <p:cNvPr id="12" name="组合 11"/>
          <p:cNvGrpSpPr/>
          <p:nvPr/>
        </p:nvGrpSpPr>
        <p:grpSpPr>
          <a:xfrm>
            <a:off x="1391285" y="1814195"/>
            <a:ext cx="1838960" cy="474345"/>
            <a:chOff x="1318" y="2359"/>
            <a:chExt cx="2896" cy="747"/>
          </a:xfrm>
        </p:grpSpPr>
        <p:pic>
          <p:nvPicPr>
            <p:cNvPr id="13" name="图片 12" descr="三级标"/>
            <p:cNvPicPr>
              <a:picLocks noChangeAspect="1"/>
            </p:cNvPicPr>
            <p:nvPr/>
          </p:nvPicPr>
          <p:blipFill>
            <a:blip r:embed="rId1"/>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1390650" y="2345055"/>
            <a:ext cx="982662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en-US" sz="2400">
                <a:latin typeface="Times New Roman" panose="02020603050405020304" pitchFamily="18" charset="0"/>
                <a:cs typeface="楷体_GB2312" charset="0"/>
              </a:rPr>
              <a:t>(2019</a:t>
            </a:r>
            <a:r>
              <a:rPr lang="zh-CN" sz="2400">
                <a:cs typeface="楷体_GB2312" charset="0"/>
              </a:rPr>
              <a:t>镇江</a:t>
            </a:r>
            <a:r>
              <a:rPr lang="en-US" sz="2400">
                <a:latin typeface="Times New Roman" panose="02020603050405020304" pitchFamily="18" charset="0"/>
                <a:cs typeface="楷体_GB2312" charset="0"/>
              </a:rPr>
              <a:t>)</a:t>
            </a:r>
            <a:r>
              <a:rPr lang="zh-CN" sz="2400">
                <a:ea typeface="宋体" panose="02010600030101010101" pitchFamily="2" charset="-122"/>
              </a:rPr>
              <a:t>如图所示，小磁针处于静止状态．请在两虚线框内分别标出电源和螺线管的极性．</a:t>
            </a:r>
            <a:endParaRPr lang="zh-CN" altLang="en-US" sz="2400"/>
          </a:p>
        </p:txBody>
      </p:sp>
      <p:pic>
        <p:nvPicPr>
          <p:cNvPr id="3" name="图片 -2147481273"/>
          <p:cNvPicPr>
            <a:picLocks noChangeAspect="1"/>
          </p:cNvPicPr>
          <p:nvPr/>
        </p:nvPicPr>
        <p:blipFill>
          <a:blip r:embed="rId2"/>
          <a:stretch>
            <a:fillRect/>
          </a:stretch>
        </p:blipFill>
        <p:spPr>
          <a:xfrm>
            <a:off x="5208905" y="3289935"/>
            <a:ext cx="2366010" cy="2415540"/>
          </a:xfrm>
          <a:prstGeom prst="rect">
            <a:avLst/>
          </a:prstGeom>
          <a:noFill/>
          <a:ln w="9525">
            <a:noFill/>
          </a:ln>
        </p:spPr>
      </p:pic>
      <p:sp>
        <p:nvSpPr>
          <p:cNvPr id="4" name="文本框 3"/>
          <p:cNvSpPr txBox="1"/>
          <p:nvPr/>
        </p:nvSpPr>
        <p:spPr>
          <a:xfrm>
            <a:off x="6050915" y="5878830"/>
            <a:ext cx="162179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11</a:t>
            </a:r>
            <a:r>
              <a:rPr lang="zh-CN" sz="1800">
                <a:cs typeface="楷体_GB2312" charset="0"/>
              </a:rPr>
              <a:t>题图</a:t>
            </a:r>
            <a:endParaRPr lang="zh-CN" altLang="en-US" sz="1800"/>
          </a:p>
        </p:txBody>
      </p:sp>
      <p:sp>
        <p:nvSpPr>
          <p:cNvPr id="101" name="文本框 100"/>
          <p:cNvSpPr txBox="1"/>
          <p:nvPr/>
        </p:nvSpPr>
        <p:spPr>
          <a:xfrm>
            <a:off x="2966085" y="4261803"/>
            <a:ext cx="5080000" cy="252730"/>
          </a:xfrm>
          <a:prstGeom prst="rect">
            <a:avLst/>
          </a:prstGeom>
          <a:noFill/>
          <a:ln w="9525">
            <a:noFill/>
          </a:ln>
        </p:spPr>
        <p:txBody>
          <a:bodyPr>
            <a:spAutoFit/>
          </a:bodyPr>
          <a:p>
            <a:r>
              <a:rPr lang="zh-CN" sz="1050">
                <a:ea typeface="宋体" panose="02010600030101010101" pitchFamily="2" charset="-122"/>
              </a:rPr>
              <a:t>　</a:t>
            </a:r>
            <a:endParaRPr lang="zh-CN" altLang="en-US"/>
          </a:p>
        </p:txBody>
      </p:sp>
      <p:sp>
        <p:nvSpPr>
          <p:cNvPr id="6" name="文本框 5"/>
          <p:cNvSpPr txBox="1"/>
          <p:nvPr/>
        </p:nvSpPr>
        <p:spPr>
          <a:xfrm>
            <a:off x="7167880" y="3966210"/>
            <a:ext cx="1369060" cy="460375"/>
          </a:xfrm>
          <a:prstGeom prst="rect">
            <a:avLst/>
          </a:prstGeom>
          <a:noFill/>
        </p:spPr>
        <p:txBody>
          <a:bodyPr wrap="square" rtlCol="0">
            <a:spAutoFit/>
          </a:bodyPr>
          <a:p>
            <a:r>
              <a:rPr lang="en-US" altLang="zh-CN" sz="2400">
                <a:solidFill>
                  <a:srgbClr val="FF0000"/>
                </a:solidFill>
                <a:latin typeface="Times New Roman" panose="02020603050405020304" pitchFamily="18" charset="0"/>
              </a:rPr>
              <a:t>S</a:t>
            </a:r>
            <a:endParaRPr lang="en-US" altLang="zh-CN" sz="2400">
              <a:solidFill>
                <a:srgbClr val="FF0000"/>
              </a:solidFill>
              <a:latin typeface="Times New Roman" panose="02020603050405020304" pitchFamily="18" charset="0"/>
            </a:endParaRPr>
          </a:p>
        </p:txBody>
      </p:sp>
      <p:sp>
        <p:nvSpPr>
          <p:cNvPr id="7" name="文本框 6"/>
          <p:cNvSpPr txBox="1"/>
          <p:nvPr/>
        </p:nvSpPr>
        <p:spPr>
          <a:xfrm>
            <a:off x="6205855" y="5335270"/>
            <a:ext cx="1369060" cy="460375"/>
          </a:xfrm>
          <a:prstGeom prst="rect">
            <a:avLst/>
          </a:prstGeom>
          <a:noFill/>
        </p:spPr>
        <p:txBody>
          <a:bodyPr wrap="square" rtlCol="0">
            <a:spAutoFit/>
          </a:bodyPr>
          <a:p>
            <a:r>
              <a:rPr lang="en-US" altLang="zh-CN" sz="2400" b="1">
                <a:solidFill>
                  <a:srgbClr val="FF0000"/>
                </a:solidFill>
                <a:latin typeface="Times New Roman" panose="02020603050405020304" pitchFamily="18" charset="0"/>
              </a:rPr>
              <a:t>－</a:t>
            </a:r>
            <a:endParaRPr lang="en-US" altLang="zh-CN" sz="2400" b="1">
              <a:solidFill>
                <a:srgbClr val="FF0000"/>
              </a:solidFill>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286510" y="1645285"/>
            <a:ext cx="998982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 </a:t>
            </a:r>
            <a:r>
              <a:rPr lang="en-US" sz="2400">
                <a:latin typeface="Times New Roman" panose="02020603050405020304" pitchFamily="18" charset="0"/>
                <a:cs typeface="楷体_GB2312" charset="0"/>
              </a:rPr>
              <a:t>(2018</a:t>
            </a:r>
            <a:r>
              <a:rPr lang="zh-CN" sz="2400">
                <a:cs typeface="楷体_GB2312" charset="0"/>
              </a:rPr>
              <a:t>东营</a:t>
            </a:r>
            <a:r>
              <a:rPr lang="en-US" sz="2400">
                <a:latin typeface="Times New Roman" panose="02020603050405020304" pitchFamily="18" charset="0"/>
                <a:cs typeface="楷体_GB2312" charset="0"/>
              </a:rPr>
              <a:t>)</a:t>
            </a:r>
            <a:r>
              <a:rPr lang="zh-CN" sz="2400">
                <a:ea typeface="宋体" panose="02010600030101010101" pitchFamily="2" charset="-122"/>
              </a:rPr>
              <a:t>如图所示，请根据小磁针静止后的指向及所标电流的方向，画出螺线管导线的绕法．</a:t>
            </a:r>
            <a:endParaRPr lang="zh-CN" altLang="en-US" sz="2400"/>
          </a:p>
        </p:txBody>
      </p:sp>
      <p:pic>
        <p:nvPicPr>
          <p:cNvPr id="2" name="图片 -2147481272"/>
          <p:cNvPicPr>
            <a:picLocks noChangeAspect="1"/>
          </p:cNvPicPr>
          <p:nvPr/>
        </p:nvPicPr>
        <p:blipFill>
          <a:blip r:embed="rId1"/>
          <a:stretch>
            <a:fillRect/>
          </a:stretch>
        </p:blipFill>
        <p:spPr>
          <a:xfrm>
            <a:off x="4737735" y="2844165"/>
            <a:ext cx="3213100" cy="2221230"/>
          </a:xfrm>
          <a:prstGeom prst="rect">
            <a:avLst/>
          </a:prstGeom>
          <a:noFill/>
          <a:ln w="9525">
            <a:noFill/>
          </a:ln>
        </p:spPr>
      </p:pic>
      <p:sp>
        <p:nvSpPr>
          <p:cNvPr id="3" name="文本框 2"/>
          <p:cNvSpPr txBox="1"/>
          <p:nvPr/>
        </p:nvSpPr>
        <p:spPr>
          <a:xfrm>
            <a:off x="5828665" y="5377180"/>
            <a:ext cx="142875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12</a:t>
            </a:r>
            <a:r>
              <a:rPr lang="zh-CN" sz="1800">
                <a:cs typeface="楷体_GB2312" charset="0"/>
              </a:rPr>
              <a:t>题图</a:t>
            </a:r>
            <a:endParaRPr lang="zh-CN" altLang="en-US" sz="1800"/>
          </a:p>
        </p:txBody>
      </p:sp>
      <p:grpSp>
        <p:nvGrpSpPr>
          <p:cNvPr id="24" name="组合 23"/>
          <p:cNvGrpSpPr/>
          <p:nvPr/>
        </p:nvGrpSpPr>
        <p:grpSpPr>
          <a:xfrm>
            <a:off x="5341620" y="3121660"/>
            <a:ext cx="2070735" cy="1064895"/>
            <a:chOff x="8020" y="4806"/>
            <a:chExt cx="3261" cy="1677"/>
          </a:xfrm>
        </p:grpSpPr>
        <p:sp>
          <p:nvSpPr>
            <p:cNvPr id="4" name="任意多边形 3"/>
            <p:cNvSpPr/>
            <p:nvPr/>
          </p:nvSpPr>
          <p:spPr>
            <a:xfrm>
              <a:off x="8020" y="4918"/>
              <a:ext cx="364" cy="1211"/>
            </a:xfrm>
            <a:custGeom>
              <a:avLst/>
              <a:gdLst>
                <a:gd name="connsiteX0" fmla="*/ 5247 w 304185"/>
                <a:gd name="connsiteY0" fmla="*/ 632647 h 632647"/>
                <a:gd name="connsiteX1" fmla="*/ 40416 w 304185"/>
                <a:gd name="connsiteY1" fmla="*/ 17185 h 632647"/>
                <a:gd name="connsiteX2" fmla="*/ 304185 w 304185"/>
                <a:gd name="connsiteY2" fmla="*/ 157862 h 632647"/>
                <a:gd name="connsiteX3" fmla="*/ 304185 w 304185"/>
                <a:gd name="connsiteY3" fmla="*/ 157862 h 632647"/>
              </a:gdLst>
              <a:ahLst/>
              <a:cxnLst>
                <a:cxn ang="0">
                  <a:pos x="connsiteX0" y="connsiteY0"/>
                </a:cxn>
                <a:cxn ang="0">
                  <a:pos x="connsiteX1" y="connsiteY1"/>
                </a:cxn>
                <a:cxn ang="0">
                  <a:pos x="connsiteX2" y="connsiteY2"/>
                </a:cxn>
                <a:cxn ang="0">
                  <a:pos x="connsiteX3" y="connsiteY3"/>
                </a:cxn>
              </a:cxnLst>
              <a:rect l="l" t="t" r="r" b="b"/>
              <a:pathLst>
                <a:path w="304185" h="632647">
                  <a:moveTo>
                    <a:pt x="5247" y="632647"/>
                  </a:moveTo>
                  <a:cubicBezTo>
                    <a:pt x="-2080" y="364481"/>
                    <a:pt x="-9407" y="96316"/>
                    <a:pt x="40416" y="17185"/>
                  </a:cubicBezTo>
                  <a:cubicBezTo>
                    <a:pt x="90239" y="-61946"/>
                    <a:pt x="304185" y="157862"/>
                    <a:pt x="304185" y="157862"/>
                  </a:cubicBezTo>
                  <a:lnTo>
                    <a:pt x="304185" y="157862"/>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8" name="任意多边形 17"/>
            <p:cNvSpPr/>
            <p:nvPr/>
          </p:nvSpPr>
          <p:spPr>
            <a:xfrm>
              <a:off x="10318" y="4836"/>
              <a:ext cx="963" cy="1647"/>
            </a:xfrm>
            <a:custGeom>
              <a:avLst/>
              <a:gdLst>
                <a:gd name="connsiteX0" fmla="*/ 0 w 597877"/>
                <a:gd name="connsiteY0" fmla="*/ 747081 h 950312"/>
                <a:gd name="connsiteX1" fmla="*/ 149469 w 597877"/>
                <a:gd name="connsiteY1" fmla="*/ 905343 h 950312"/>
                <a:gd name="connsiteX2" fmla="*/ 430823 w 597877"/>
                <a:gd name="connsiteY2" fmla="*/ 34905 h 950312"/>
                <a:gd name="connsiteX3" fmla="*/ 597877 w 597877"/>
                <a:gd name="connsiteY3" fmla="*/ 254712 h 950312"/>
              </a:gdLst>
              <a:ahLst/>
              <a:cxnLst>
                <a:cxn ang="0">
                  <a:pos x="connsiteX0" y="connsiteY0"/>
                </a:cxn>
                <a:cxn ang="0">
                  <a:pos x="connsiteX1" y="connsiteY1"/>
                </a:cxn>
                <a:cxn ang="0">
                  <a:pos x="connsiteX2" y="connsiteY2"/>
                </a:cxn>
                <a:cxn ang="0">
                  <a:pos x="connsiteX3" y="connsiteY3"/>
                </a:cxn>
              </a:cxnLst>
              <a:rect l="l" t="t" r="r" b="b"/>
              <a:pathLst>
                <a:path w="597877" h="950312">
                  <a:moveTo>
                    <a:pt x="0" y="747081"/>
                  </a:moveTo>
                  <a:cubicBezTo>
                    <a:pt x="38832" y="885560"/>
                    <a:pt x="77665" y="1024039"/>
                    <a:pt x="149469" y="905343"/>
                  </a:cubicBezTo>
                  <a:cubicBezTo>
                    <a:pt x="221273" y="786647"/>
                    <a:pt x="356088" y="143343"/>
                    <a:pt x="430823" y="34905"/>
                  </a:cubicBezTo>
                  <a:cubicBezTo>
                    <a:pt x="505558" y="-73533"/>
                    <a:pt x="551717" y="90589"/>
                    <a:pt x="597877" y="254712"/>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r>
                <a:rPr lang="en-US" altLang="zh-CN" dirty="0" smtClean="0"/>
                <a:t> </a:t>
              </a:r>
              <a:endParaRPr lang="zh-CN" altLang="en-US" dirty="0"/>
            </a:p>
          </p:txBody>
        </p:sp>
        <p:sp>
          <p:nvSpPr>
            <p:cNvPr id="21" name="任意多边形 20"/>
            <p:cNvSpPr/>
            <p:nvPr/>
          </p:nvSpPr>
          <p:spPr>
            <a:xfrm>
              <a:off x="9593" y="4806"/>
              <a:ext cx="963" cy="1647"/>
            </a:xfrm>
            <a:custGeom>
              <a:avLst/>
              <a:gdLst>
                <a:gd name="connsiteX0" fmla="*/ 0 w 597877"/>
                <a:gd name="connsiteY0" fmla="*/ 747081 h 950312"/>
                <a:gd name="connsiteX1" fmla="*/ 149469 w 597877"/>
                <a:gd name="connsiteY1" fmla="*/ 905343 h 950312"/>
                <a:gd name="connsiteX2" fmla="*/ 430823 w 597877"/>
                <a:gd name="connsiteY2" fmla="*/ 34905 h 950312"/>
                <a:gd name="connsiteX3" fmla="*/ 597877 w 597877"/>
                <a:gd name="connsiteY3" fmla="*/ 254712 h 950312"/>
              </a:gdLst>
              <a:ahLst/>
              <a:cxnLst>
                <a:cxn ang="0">
                  <a:pos x="connsiteX0" y="connsiteY0"/>
                </a:cxn>
                <a:cxn ang="0">
                  <a:pos x="connsiteX1" y="connsiteY1"/>
                </a:cxn>
                <a:cxn ang="0">
                  <a:pos x="connsiteX2" y="connsiteY2"/>
                </a:cxn>
                <a:cxn ang="0">
                  <a:pos x="connsiteX3" y="connsiteY3"/>
                </a:cxn>
              </a:cxnLst>
              <a:rect l="l" t="t" r="r" b="b"/>
              <a:pathLst>
                <a:path w="597877" h="950312">
                  <a:moveTo>
                    <a:pt x="0" y="747081"/>
                  </a:moveTo>
                  <a:cubicBezTo>
                    <a:pt x="38832" y="885560"/>
                    <a:pt x="77665" y="1024039"/>
                    <a:pt x="149469" y="905343"/>
                  </a:cubicBezTo>
                  <a:cubicBezTo>
                    <a:pt x="221273" y="786647"/>
                    <a:pt x="356088" y="143343"/>
                    <a:pt x="430823" y="34905"/>
                  </a:cubicBezTo>
                  <a:cubicBezTo>
                    <a:pt x="505558" y="-73533"/>
                    <a:pt x="551717" y="90589"/>
                    <a:pt x="597877" y="254712"/>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r>
                <a:rPr lang="en-US" altLang="zh-CN" dirty="0" smtClean="0"/>
                <a:t> </a:t>
              </a:r>
              <a:endParaRPr lang="zh-CN" altLang="en-US" dirty="0"/>
            </a:p>
          </p:txBody>
        </p:sp>
        <p:sp>
          <p:nvSpPr>
            <p:cNvPr id="22" name="任意多边形 21"/>
            <p:cNvSpPr/>
            <p:nvPr/>
          </p:nvSpPr>
          <p:spPr>
            <a:xfrm>
              <a:off x="8868" y="4816"/>
              <a:ext cx="963" cy="1647"/>
            </a:xfrm>
            <a:custGeom>
              <a:avLst/>
              <a:gdLst>
                <a:gd name="connsiteX0" fmla="*/ 0 w 597877"/>
                <a:gd name="connsiteY0" fmla="*/ 747081 h 950312"/>
                <a:gd name="connsiteX1" fmla="*/ 149469 w 597877"/>
                <a:gd name="connsiteY1" fmla="*/ 905343 h 950312"/>
                <a:gd name="connsiteX2" fmla="*/ 430823 w 597877"/>
                <a:gd name="connsiteY2" fmla="*/ 34905 h 950312"/>
                <a:gd name="connsiteX3" fmla="*/ 597877 w 597877"/>
                <a:gd name="connsiteY3" fmla="*/ 254712 h 950312"/>
              </a:gdLst>
              <a:ahLst/>
              <a:cxnLst>
                <a:cxn ang="0">
                  <a:pos x="connsiteX0" y="connsiteY0"/>
                </a:cxn>
                <a:cxn ang="0">
                  <a:pos x="connsiteX1" y="connsiteY1"/>
                </a:cxn>
                <a:cxn ang="0">
                  <a:pos x="connsiteX2" y="connsiteY2"/>
                </a:cxn>
                <a:cxn ang="0">
                  <a:pos x="connsiteX3" y="connsiteY3"/>
                </a:cxn>
              </a:cxnLst>
              <a:rect l="l" t="t" r="r" b="b"/>
              <a:pathLst>
                <a:path w="597877" h="950312">
                  <a:moveTo>
                    <a:pt x="0" y="747081"/>
                  </a:moveTo>
                  <a:cubicBezTo>
                    <a:pt x="38832" y="885560"/>
                    <a:pt x="77665" y="1024039"/>
                    <a:pt x="149469" y="905343"/>
                  </a:cubicBezTo>
                  <a:cubicBezTo>
                    <a:pt x="221273" y="786647"/>
                    <a:pt x="356088" y="143343"/>
                    <a:pt x="430823" y="34905"/>
                  </a:cubicBezTo>
                  <a:cubicBezTo>
                    <a:pt x="505558" y="-73533"/>
                    <a:pt x="551717" y="90589"/>
                    <a:pt x="597877" y="254712"/>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r>
                <a:rPr lang="en-US" altLang="zh-CN" dirty="0" smtClean="0"/>
                <a:t> </a:t>
              </a:r>
              <a:endParaRPr lang="zh-CN" altLang="en-US" dirty="0"/>
            </a:p>
          </p:txBody>
        </p:sp>
        <p:sp>
          <p:nvSpPr>
            <p:cNvPr id="23" name="任意多边形 22"/>
            <p:cNvSpPr/>
            <p:nvPr/>
          </p:nvSpPr>
          <p:spPr>
            <a:xfrm>
              <a:off x="8143" y="4826"/>
              <a:ext cx="963" cy="1647"/>
            </a:xfrm>
            <a:custGeom>
              <a:avLst/>
              <a:gdLst>
                <a:gd name="connsiteX0" fmla="*/ 0 w 597877"/>
                <a:gd name="connsiteY0" fmla="*/ 747081 h 950312"/>
                <a:gd name="connsiteX1" fmla="*/ 149469 w 597877"/>
                <a:gd name="connsiteY1" fmla="*/ 905343 h 950312"/>
                <a:gd name="connsiteX2" fmla="*/ 430823 w 597877"/>
                <a:gd name="connsiteY2" fmla="*/ 34905 h 950312"/>
                <a:gd name="connsiteX3" fmla="*/ 597877 w 597877"/>
                <a:gd name="connsiteY3" fmla="*/ 254712 h 950312"/>
              </a:gdLst>
              <a:ahLst/>
              <a:cxnLst>
                <a:cxn ang="0">
                  <a:pos x="connsiteX0" y="connsiteY0"/>
                </a:cxn>
                <a:cxn ang="0">
                  <a:pos x="connsiteX1" y="connsiteY1"/>
                </a:cxn>
                <a:cxn ang="0">
                  <a:pos x="connsiteX2" y="connsiteY2"/>
                </a:cxn>
                <a:cxn ang="0">
                  <a:pos x="connsiteX3" y="connsiteY3"/>
                </a:cxn>
              </a:cxnLst>
              <a:rect l="l" t="t" r="r" b="b"/>
              <a:pathLst>
                <a:path w="597877" h="950312">
                  <a:moveTo>
                    <a:pt x="0" y="747081"/>
                  </a:moveTo>
                  <a:cubicBezTo>
                    <a:pt x="38832" y="885560"/>
                    <a:pt x="77665" y="1024039"/>
                    <a:pt x="149469" y="905343"/>
                  </a:cubicBezTo>
                  <a:cubicBezTo>
                    <a:pt x="221273" y="786647"/>
                    <a:pt x="356088" y="143343"/>
                    <a:pt x="430823" y="34905"/>
                  </a:cubicBezTo>
                  <a:cubicBezTo>
                    <a:pt x="505558" y="-73533"/>
                    <a:pt x="551717" y="90589"/>
                    <a:pt x="597877" y="254712"/>
                  </a:cubicBez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p>
              <a:pPr algn="ctr"/>
              <a:r>
                <a:rPr lang="en-US" altLang="zh-CN" dirty="0" smtClean="0"/>
                <a:t> </a:t>
              </a:r>
              <a:endParaRPr lang="zh-CN" altLang="en-US" dirty="0"/>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80479" y="97472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30" name="组合 29"/>
          <p:cNvGrpSpPr/>
          <p:nvPr/>
        </p:nvGrpSpPr>
        <p:grpSpPr>
          <a:xfrm>
            <a:off x="9479280" y="205930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18" name="组合 17"/>
          <p:cNvGrpSpPr/>
          <p:nvPr/>
        </p:nvGrpSpPr>
        <p:grpSpPr>
          <a:xfrm>
            <a:off x="1022985" y="1647190"/>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探究通电螺线管的磁场特点</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2" name="文本框 101"/>
          <p:cNvSpPr txBox="1"/>
          <p:nvPr/>
        </p:nvSpPr>
        <p:spPr>
          <a:xfrm>
            <a:off x="879475" y="2334895"/>
            <a:ext cx="10745470"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endParaRPr lang="zh-CN" sz="2400">
              <a:ea typeface="黑体" panose="02010609060101010101" pitchFamily="49" charset="-122"/>
            </a:endParaRPr>
          </a:p>
          <a:p>
            <a:pPr>
              <a:lnSpc>
                <a:spcPct val="150000"/>
              </a:lnSpc>
            </a:pPr>
            <a:r>
              <a:rPr lang="zh-CN" sz="2400">
                <a:ea typeface="黑体" panose="02010609060101010101" pitchFamily="49" charset="-122"/>
              </a:rPr>
              <a:t>【设计与进行实验】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主要实验器材的选取及作用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在通电螺线管周围不同位置放置小磁针的目的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便于观察磁场的方向</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螺线管中插入铁棒的目的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为使通电螺线管的磁场加强</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转换法的应用</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根据小磁针的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判断磁场方向；</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通过铁屑分布的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判断磁场的强弱</a:t>
            </a:r>
            <a:r>
              <a:rPr lang="en-US" sz="2400">
                <a:latin typeface="Times New Roman" panose="02020603050405020304" pitchFamily="18" charset="0"/>
                <a:ea typeface="宋体" panose="02010600030101010101" pitchFamily="2" charset="-122"/>
              </a:rPr>
              <a:t>)</a:t>
            </a:r>
            <a:endParaRPr lang="zh-CN" altLang="en-US" sz="2400"/>
          </a:p>
        </p:txBody>
      </p:sp>
      <p:sp>
        <p:nvSpPr>
          <p:cNvPr id="103" name="文本框 102"/>
          <p:cNvSpPr txBox="1"/>
          <p:nvPr/>
        </p:nvSpPr>
        <p:spPr>
          <a:xfrm>
            <a:off x="5486400" y="5220335"/>
            <a:ext cx="9486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指向</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814705" y="5772150"/>
            <a:ext cx="15811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密集程度</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ppt_x"/>
                                          </p:val>
                                        </p:tav>
                                        <p:tav tm="100000">
                                          <p:val>
                                            <p:strVal val="#ppt_x"/>
                                          </p:val>
                                        </p:tav>
                                      </p:tavLst>
                                    </p:anim>
                                    <p:anim calcmode="lin" valueType="num">
                                      <p:cBhvr additive="base">
                                        <p:cTn id="8"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636270" y="1630045"/>
            <a:ext cx="1091946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实验中轻敲玻璃板的目的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减小铁屑与玻璃板的摩擦，使铁屑受到磁场的作用而有规律地排列</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安培定则的应用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判断磁场的方向</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【分析现象，总结结论】</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根据玻璃板上铁屑分布状态判断磁场强弱</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两端磁场</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，中间磁场</a:t>
            </a:r>
            <a:r>
              <a:rPr lang="en-US" sz="2400">
                <a:latin typeface="Times New Roman" panose="02020603050405020304" pitchFamily="18" charset="0"/>
                <a:ea typeface="宋体" panose="02010600030101010101" pitchFamily="2" charset="-122"/>
              </a:rPr>
              <a:t>_____)6. </a:t>
            </a:r>
            <a:r>
              <a:rPr lang="zh-CN" sz="2400">
                <a:ea typeface="宋体" panose="02010600030101010101" pitchFamily="2" charset="-122"/>
              </a:rPr>
              <a:t>通电螺线管的极性与通电螺线管的电流方向有关，电流方向改变，通电螺线管的极性也改变</a:t>
            </a:r>
            <a:endParaRPr lang="zh-CN" altLang="en-US" sz="2400"/>
          </a:p>
        </p:txBody>
      </p:sp>
      <p:sp>
        <p:nvSpPr>
          <p:cNvPr id="103" name="文本框 102"/>
          <p:cNvSpPr txBox="1"/>
          <p:nvPr/>
        </p:nvSpPr>
        <p:spPr>
          <a:xfrm>
            <a:off x="7846695" y="3938905"/>
            <a:ext cx="837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强</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10356850" y="3938905"/>
            <a:ext cx="6946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弱</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ppt_x"/>
                                          </p:val>
                                        </p:tav>
                                        <p:tav tm="100000">
                                          <p:val>
                                            <p:strVal val="#ppt_x"/>
                                          </p:val>
                                        </p:tav>
                                      </p:tavLst>
                                    </p:anim>
                                    <p:anim calcmode="lin" valueType="num">
                                      <p:cBhvr additive="base">
                                        <p:cTn id="8"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5125720" y="2948940"/>
            <a:ext cx="704850" cy="1816735"/>
          </a:xfrm>
          <a:custGeom>
            <a:avLst/>
            <a:gdLst>
              <a:gd name="rtl" fmla="*/ 224960 w 1212960"/>
              <a:gd name="rtt" fmla="*/ 132240 h 547200"/>
              <a:gd name="rtr" fmla="*/ 984960 w 1212960"/>
              <a:gd name="rtb" fmla="*/ 428640 h 547200"/>
            </a:gdLst>
            <a:ahLst/>
            <a:cxnLst/>
            <a:rect l="rtl" t="rtt" r="rtr" b="rtb"/>
            <a:pathLst>
              <a:path w="1212960" h="547200">
                <a:moveTo>
                  <a:pt x="273600" y="0"/>
                </a:moveTo>
                <a:lnTo>
                  <a:pt x="939360" y="0"/>
                </a:lnTo>
                <a:cubicBezTo>
                  <a:pt x="1090469" y="0"/>
                  <a:pt x="1212960" y="122491"/>
                  <a:pt x="1212960" y="273600"/>
                </a:cubicBezTo>
                <a:cubicBezTo>
                  <a:pt x="1212960" y="424709"/>
                  <a:pt x="1090469" y="547200"/>
                  <a:pt x="9393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r>
              <a:rPr sz="2400" b="1">
                <a:solidFill>
                  <a:srgbClr val="454545"/>
                </a:solidFill>
                <a:latin typeface="方正粗黑宋简体" panose="02000000000000000000" charset="-122"/>
              </a:rPr>
              <a:t>电</a:t>
            </a:r>
            <a:endParaRPr sz="2400" b="1">
              <a:solidFill>
                <a:srgbClr val="454545"/>
              </a:solidFill>
              <a:latin typeface="方正粗黑宋简体" panose="02000000000000000000" charset="-122"/>
            </a:endParaRPr>
          </a:p>
          <a:p>
            <a:pPr algn="ctr"/>
            <a:r>
              <a:rPr sz="2400" b="1">
                <a:solidFill>
                  <a:srgbClr val="454545"/>
                </a:solidFill>
                <a:latin typeface="方正粗黑宋简体" panose="02000000000000000000" charset="-122"/>
              </a:rPr>
              <a:t>磁</a:t>
            </a:r>
            <a:endParaRPr sz="2400" b="1">
              <a:solidFill>
                <a:srgbClr val="454545"/>
              </a:solidFill>
              <a:latin typeface="方正粗黑宋简体" panose="02000000000000000000" charset="-122"/>
            </a:endParaRPr>
          </a:p>
          <a:p>
            <a:pPr algn="ctr"/>
            <a:r>
              <a:rPr lang="zh-CN" sz="2400" b="1">
                <a:solidFill>
                  <a:srgbClr val="454545"/>
                </a:solidFill>
                <a:latin typeface="方正粗黑宋简体" panose="02000000000000000000" charset="-122"/>
              </a:rPr>
              <a:t>转</a:t>
            </a:r>
            <a:endParaRPr lang="zh-CN" sz="2400" b="1">
              <a:solidFill>
                <a:srgbClr val="454545"/>
              </a:solidFill>
              <a:latin typeface="方正粗黑宋简体" panose="02000000000000000000" charset="-122"/>
            </a:endParaRPr>
          </a:p>
          <a:p>
            <a:pPr algn="ctr"/>
            <a:r>
              <a:rPr lang="zh-CN" sz="2400" b="1">
                <a:solidFill>
                  <a:srgbClr val="454545"/>
                </a:solidFill>
                <a:latin typeface="方正粗黑宋简体" panose="02000000000000000000" charset="-122"/>
              </a:rPr>
              <a:t>换</a:t>
            </a:r>
            <a:endParaRPr lang="zh-CN" sz="2400" b="1">
              <a:solidFill>
                <a:srgbClr val="454545"/>
              </a:solidFill>
              <a:latin typeface="方正粗黑宋简体" panose="02000000000000000000" charset="-122"/>
            </a:endParaRPr>
          </a:p>
        </p:txBody>
      </p:sp>
      <p:grpSp>
        <p:nvGrpSpPr>
          <p:cNvPr id="74" name="组合 73"/>
          <p:cNvGrpSpPr/>
          <p:nvPr/>
        </p:nvGrpSpPr>
        <p:grpSpPr>
          <a:xfrm>
            <a:off x="6012180" y="3484245"/>
            <a:ext cx="3065145" cy="1014730"/>
            <a:chOff x="9354" y="5487"/>
            <a:chExt cx="4827" cy="1598"/>
          </a:xfrm>
        </p:grpSpPr>
        <p:sp>
          <p:nvSpPr>
            <p:cNvPr id="105" name="MMConnector"/>
            <p:cNvSpPr/>
            <p:nvPr/>
          </p:nvSpPr>
          <p:spPr>
            <a:xfrm>
              <a:off x="9354" y="6168"/>
              <a:ext cx="1757" cy="155"/>
            </a:xfrm>
            <a:custGeom>
              <a:avLst/>
              <a:gdLst/>
              <a:ahLst/>
              <a:cxnLst/>
              <a:pathLst>
                <a:path w="798984" h="45032">
                  <a:moveTo>
                    <a:pt x="-94914" y="-37369"/>
                  </a:moveTo>
                  <a:cubicBezTo>
                    <a:pt x="-113974" y="-39247"/>
                    <a:pt x="-127582" y="-27623"/>
                    <a:pt x="-128588" y="-13028"/>
                  </a:cubicBezTo>
                  <a:cubicBezTo>
                    <a:pt x="-129595" y="1568"/>
                    <a:pt x="-117710" y="14915"/>
                    <a:pt x="-98574" y="15705"/>
                  </a:cubicBezTo>
                  <a:cubicBezTo>
                    <a:pt x="-80875" y="16436"/>
                    <a:pt x="-63176" y="17167"/>
                    <a:pt x="-45473" y="17928"/>
                  </a:cubicBezTo>
                  <a:cubicBezTo>
                    <a:pt x="-27770" y="18688"/>
                    <a:pt x="-10063" y="19479"/>
                    <a:pt x="7647" y="20282"/>
                  </a:cubicBezTo>
                  <a:cubicBezTo>
                    <a:pt x="25357" y="21086"/>
                    <a:pt x="43069" y="21902"/>
                    <a:pt x="60785" y="22725"/>
                  </a:cubicBezTo>
                  <a:cubicBezTo>
                    <a:pt x="78501" y="23548"/>
                    <a:pt x="96221" y="24378"/>
                    <a:pt x="113944" y="25206"/>
                  </a:cubicBezTo>
                  <a:cubicBezTo>
                    <a:pt x="131667" y="26035"/>
                    <a:pt x="149393" y="26861"/>
                    <a:pt x="167124" y="27675"/>
                  </a:cubicBezTo>
                  <a:cubicBezTo>
                    <a:pt x="184854" y="28490"/>
                    <a:pt x="202587" y="29293"/>
                    <a:pt x="220325" y="30076"/>
                  </a:cubicBezTo>
                  <a:cubicBezTo>
                    <a:pt x="238062" y="30858"/>
                    <a:pt x="255803" y="31619"/>
                    <a:pt x="273548" y="32348"/>
                  </a:cubicBezTo>
                  <a:cubicBezTo>
                    <a:pt x="291292" y="33078"/>
                    <a:pt x="309041" y="33776"/>
                    <a:pt x="326792" y="34431"/>
                  </a:cubicBezTo>
                  <a:cubicBezTo>
                    <a:pt x="344544" y="35087"/>
                    <a:pt x="362299" y="35700"/>
                    <a:pt x="380056" y="36259"/>
                  </a:cubicBezTo>
                  <a:cubicBezTo>
                    <a:pt x="397814" y="36819"/>
                    <a:pt x="415573" y="37325"/>
                    <a:pt x="433338" y="37765"/>
                  </a:cubicBezTo>
                  <a:cubicBezTo>
                    <a:pt x="451103" y="38206"/>
                    <a:pt x="468874" y="38582"/>
                    <a:pt x="486633" y="38882"/>
                  </a:cubicBezTo>
                  <a:cubicBezTo>
                    <a:pt x="504392" y="39181"/>
                    <a:pt x="522140" y="39405"/>
                    <a:pt x="539935" y="39538"/>
                  </a:cubicBezTo>
                  <a:cubicBezTo>
                    <a:pt x="557730" y="39672"/>
                    <a:pt x="575572" y="39714"/>
                    <a:pt x="593237" y="39667"/>
                  </a:cubicBezTo>
                  <a:cubicBezTo>
                    <a:pt x="610902" y="39619"/>
                    <a:pt x="628391" y="39480"/>
                    <a:pt x="646528" y="39199"/>
                  </a:cubicBezTo>
                  <a:cubicBezTo>
                    <a:pt x="664666" y="38917"/>
                    <a:pt x="683453" y="38493"/>
                    <a:pt x="702240" y="38070"/>
                  </a:cubicBezTo>
                  <a:cubicBezTo>
                    <a:pt x="704975" y="38008"/>
                    <a:pt x="706800" y="36290"/>
                    <a:pt x="706800" y="34200"/>
                  </a:cubicBezTo>
                  <a:cubicBezTo>
                    <a:pt x="706800" y="32110"/>
                    <a:pt x="704975" y="30416"/>
                    <a:pt x="702240" y="30330"/>
                  </a:cubicBezTo>
                  <a:cubicBezTo>
                    <a:pt x="683498" y="29744"/>
                    <a:pt x="664756" y="29158"/>
                    <a:pt x="646675" y="28430"/>
                  </a:cubicBezTo>
                  <a:cubicBezTo>
                    <a:pt x="628595" y="27702"/>
                    <a:pt x="611176" y="26831"/>
                    <a:pt x="593588" y="25871"/>
                  </a:cubicBezTo>
                  <a:cubicBezTo>
                    <a:pt x="576000" y="24910"/>
                    <a:pt x="558244" y="23859"/>
                    <a:pt x="540541" y="22718"/>
                  </a:cubicBezTo>
                  <a:cubicBezTo>
                    <a:pt x="522838" y="21577"/>
                    <a:pt x="505188" y="20346"/>
                    <a:pt x="487532" y="19040"/>
                  </a:cubicBezTo>
                  <a:cubicBezTo>
                    <a:pt x="469875" y="17734"/>
                    <a:pt x="452212" y="16352"/>
                    <a:pt x="434556" y="14905"/>
                  </a:cubicBezTo>
                  <a:cubicBezTo>
                    <a:pt x="416901" y="13459"/>
                    <a:pt x="399254" y="11947"/>
                    <a:pt x="381609" y="10382"/>
                  </a:cubicBezTo>
                  <a:cubicBezTo>
                    <a:pt x="363965" y="8818"/>
                    <a:pt x="346323" y="7199"/>
                    <a:pt x="328683" y="5539"/>
                  </a:cubicBezTo>
                  <a:cubicBezTo>
                    <a:pt x="311043" y="3878"/>
                    <a:pt x="293406" y="2175"/>
                    <a:pt x="275770" y="441"/>
                  </a:cubicBezTo>
                  <a:cubicBezTo>
                    <a:pt x="258134" y="-1294"/>
                    <a:pt x="240498" y="-3060"/>
                    <a:pt x="222862" y="-4848"/>
                  </a:cubicBezTo>
                  <a:cubicBezTo>
                    <a:pt x="205226" y="-6636"/>
                    <a:pt x="187589" y="-8445"/>
                    <a:pt x="169951" y="-10266"/>
                  </a:cubicBezTo>
                  <a:cubicBezTo>
                    <a:pt x="152312" y="-12087"/>
                    <a:pt x="134672" y="-13919"/>
                    <a:pt x="117029" y="-15755"/>
                  </a:cubicBezTo>
                  <a:cubicBezTo>
                    <a:pt x="99385" y="-17590"/>
                    <a:pt x="81738" y="-19428"/>
                    <a:pt x="64087" y="-21259"/>
                  </a:cubicBezTo>
                  <a:cubicBezTo>
                    <a:pt x="46436" y="-23091"/>
                    <a:pt x="28781" y="-24915"/>
                    <a:pt x="11120" y="-26728"/>
                  </a:cubicBezTo>
                  <a:cubicBezTo>
                    <a:pt x="-6540" y="-28541"/>
                    <a:pt x="-24205" y="-30341"/>
                    <a:pt x="-41878" y="-32113"/>
                  </a:cubicBezTo>
                  <a:cubicBezTo>
                    <a:pt x="-59551" y="-33884"/>
                    <a:pt x="-77233" y="-35626"/>
                    <a:pt x="-94914" y="-37369"/>
                  </a:cubicBezTo>
                  <a:close/>
                </a:path>
              </a:pathLst>
            </a:custGeom>
            <a:solidFill>
              <a:schemeClr val="accent4"/>
            </a:solidFill>
            <a:ln w="7600" cap="rnd">
              <a:solidFill>
                <a:schemeClr val="accent4"/>
              </a:solidFill>
              <a:round/>
            </a:ln>
          </p:spPr>
        </p:sp>
        <p:sp>
          <p:nvSpPr>
            <p:cNvPr id="104" name="MainTopic"/>
            <p:cNvSpPr/>
            <p:nvPr/>
          </p:nvSpPr>
          <p:spPr>
            <a:xfrm>
              <a:off x="10886" y="5487"/>
              <a:ext cx="3295" cy="1598"/>
            </a:xfrm>
            <a:custGeom>
              <a:avLst/>
              <a:gdLst>
                <a:gd name="rtl" fmla="*/ 135280 w 1026000"/>
                <a:gd name="rtt" fmla="*/ 71440 h 463600"/>
                <a:gd name="rtr" fmla="*/ 887680 w 1026000"/>
                <a:gd name="rtb" fmla="*/ 405840 h 463600"/>
              </a:gdLst>
              <a:ahLst/>
              <a:cxnLst/>
              <a:rect l="rtl" t="rtt" r="rtr" b="rtb"/>
              <a:pathLst>
                <a:path w="1026000" h="463600">
                  <a:moveTo>
                    <a:pt x="30400" y="0"/>
                  </a:moveTo>
                  <a:lnTo>
                    <a:pt x="995600" y="0"/>
                  </a:lnTo>
                  <a:cubicBezTo>
                    <a:pt x="1012381" y="0"/>
                    <a:pt x="1026000" y="13619"/>
                    <a:pt x="1026000" y="30400"/>
                  </a:cubicBezTo>
                  <a:lnTo>
                    <a:pt x="1026000" y="433200"/>
                  </a:lnTo>
                  <a:cubicBezTo>
                    <a:pt x="1026000" y="449981"/>
                    <a:pt x="1012381" y="463600"/>
                    <a:pt x="9956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rPr>
                <a:t>磁场对通电导体的作用</a:t>
              </a:r>
              <a:endParaRPr sz="2400">
                <a:solidFill>
                  <a:srgbClr val="303030"/>
                </a:solidFill>
                <a:latin typeface="宋体" panose="02010600030101010101" pitchFamily="2" charset="-122"/>
              </a:endParaRPr>
            </a:p>
          </p:txBody>
        </p:sp>
      </p:grpSp>
      <p:grpSp>
        <p:nvGrpSpPr>
          <p:cNvPr id="78" name="组合 77"/>
          <p:cNvGrpSpPr/>
          <p:nvPr/>
        </p:nvGrpSpPr>
        <p:grpSpPr>
          <a:xfrm>
            <a:off x="6121400" y="4775200"/>
            <a:ext cx="2200275" cy="1399540"/>
            <a:chOff x="9526" y="7520"/>
            <a:chExt cx="3465" cy="2204"/>
          </a:xfrm>
        </p:grpSpPr>
        <p:sp>
          <p:nvSpPr>
            <p:cNvPr id="107" name="MMConnector"/>
            <p:cNvSpPr/>
            <p:nvPr/>
          </p:nvSpPr>
          <p:spPr>
            <a:xfrm>
              <a:off x="9526" y="7520"/>
              <a:ext cx="2167" cy="2205"/>
            </a:xfrm>
            <a:custGeom>
              <a:avLst/>
              <a:gdLst/>
              <a:ahLst/>
              <a:cxnLst/>
              <a:pathLst>
                <a:path w="900209" h="639819">
                  <a:moveTo>
                    <a:pt x="-179992" y="-232875"/>
                  </a:moveTo>
                  <a:cubicBezTo>
                    <a:pt x="-193696" y="-246255"/>
                    <a:pt x="-211609" y="-245625"/>
                    <a:pt x="-221496" y="-234842"/>
                  </a:cubicBezTo>
                  <a:cubicBezTo>
                    <a:pt x="-231384" y="-224059"/>
                    <a:pt x="-230173" y="-206486"/>
                    <a:pt x="-215947" y="-193664"/>
                  </a:cubicBezTo>
                  <a:cubicBezTo>
                    <a:pt x="-203020" y="-182014"/>
                    <a:pt x="-190094" y="-170364"/>
                    <a:pt x="-177392" y="-158400"/>
                  </a:cubicBezTo>
                  <a:cubicBezTo>
                    <a:pt x="-164689" y="-146437"/>
                    <a:pt x="-152210" y="-134160"/>
                    <a:pt x="-139848" y="-121724"/>
                  </a:cubicBezTo>
                  <a:cubicBezTo>
                    <a:pt x="-127486" y="-109288"/>
                    <a:pt x="-115241" y="-96693"/>
                    <a:pt x="-103092" y="-83962"/>
                  </a:cubicBezTo>
                  <a:cubicBezTo>
                    <a:pt x="-90943" y="-71230"/>
                    <a:pt x="-78890" y="-58363"/>
                    <a:pt x="-66887" y="-45413"/>
                  </a:cubicBezTo>
                  <a:cubicBezTo>
                    <a:pt x="-54884" y="-32462"/>
                    <a:pt x="-42931" y="-19429"/>
                    <a:pt x="-30987" y="-6353"/>
                  </a:cubicBezTo>
                  <a:cubicBezTo>
                    <a:pt x="-19042" y="6722"/>
                    <a:pt x="-7107" y="19840"/>
                    <a:pt x="4864" y="32956"/>
                  </a:cubicBezTo>
                  <a:cubicBezTo>
                    <a:pt x="16834" y="46072"/>
                    <a:pt x="28840" y="59186"/>
                    <a:pt x="40923" y="72257"/>
                  </a:cubicBezTo>
                  <a:cubicBezTo>
                    <a:pt x="53007" y="85327"/>
                    <a:pt x="65169" y="98353"/>
                    <a:pt x="77455" y="111289"/>
                  </a:cubicBezTo>
                  <a:cubicBezTo>
                    <a:pt x="89740" y="124224"/>
                    <a:pt x="102148" y="137070"/>
                    <a:pt x="114723" y="149774"/>
                  </a:cubicBezTo>
                  <a:cubicBezTo>
                    <a:pt x="127298" y="162479"/>
                    <a:pt x="140040" y="175043"/>
                    <a:pt x="152993" y="187410"/>
                  </a:cubicBezTo>
                  <a:cubicBezTo>
                    <a:pt x="165945" y="199777"/>
                    <a:pt x="179108" y="211947"/>
                    <a:pt x="192522" y="223856"/>
                  </a:cubicBezTo>
                  <a:cubicBezTo>
                    <a:pt x="205935" y="235765"/>
                    <a:pt x="219600" y="247414"/>
                    <a:pt x="233550" y="258730"/>
                  </a:cubicBezTo>
                  <a:cubicBezTo>
                    <a:pt x="247501" y="270045"/>
                    <a:pt x="261737" y="281028"/>
                    <a:pt x="276284" y="291598"/>
                  </a:cubicBezTo>
                  <a:cubicBezTo>
                    <a:pt x="290831" y="302168"/>
                    <a:pt x="305690" y="312325"/>
                    <a:pt x="320871" y="321986"/>
                  </a:cubicBezTo>
                  <a:cubicBezTo>
                    <a:pt x="336053" y="331646"/>
                    <a:pt x="351558" y="340809"/>
                    <a:pt x="367376" y="349392"/>
                  </a:cubicBezTo>
                  <a:cubicBezTo>
                    <a:pt x="383193" y="357974"/>
                    <a:pt x="399323" y="365977"/>
                    <a:pt x="415751" y="373324"/>
                  </a:cubicBezTo>
                  <a:cubicBezTo>
                    <a:pt x="432178" y="380672"/>
                    <a:pt x="448903" y="387366"/>
                    <a:pt x="465828" y="393351"/>
                  </a:cubicBezTo>
                  <a:cubicBezTo>
                    <a:pt x="482754" y="399336"/>
                    <a:pt x="499879" y="404614"/>
                    <a:pt x="517325" y="409152"/>
                  </a:cubicBezTo>
                  <a:cubicBezTo>
                    <a:pt x="534771" y="413691"/>
                    <a:pt x="552537" y="417491"/>
                    <a:pt x="569876" y="420566"/>
                  </a:cubicBezTo>
                  <a:cubicBezTo>
                    <a:pt x="587216" y="423641"/>
                    <a:pt x="604129" y="425990"/>
                    <a:pt x="623087" y="427600"/>
                  </a:cubicBezTo>
                  <a:cubicBezTo>
                    <a:pt x="642045" y="429211"/>
                    <a:pt x="663047" y="430082"/>
                    <a:pt x="676580" y="430417"/>
                  </a:cubicBezTo>
                  <a:cubicBezTo>
                    <a:pt x="690113" y="430753"/>
                    <a:pt x="696177" y="430551"/>
                    <a:pt x="702240" y="430350"/>
                  </a:cubicBezTo>
                  <a:cubicBezTo>
                    <a:pt x="704974" y="430259"/>
                    <a:pt x="706800" y="428640"/>
                    <a:pt x="706800" y="426550"/>
                  </a:cubicBezTo>
                  <a:cubicBezTo>
                    <a:pt x="706800" y="424460"/>
                    <a:pt x="704976" y="422769"/>
                    <a:pt x="702240" y="422750"/>
                  </a:cubicBezTo>
                  <a:cubicBezTo>
                    <a:pt x="696230" y="422709"/>
                    <a:pt x="690221" y="422668"/>
                    <a:pt x="676879" y="421804"/>
                  </a:cubicBezTo>
                  <a:cubicBezTo>
                    <a:pt x="663537" y="420940"/>
                    <a:pt x="642864" y="419253"/>
                    <a:pt x="624277" y="416925"/>
                  </a:cubicBezTo>
                  <a:cubicBezTo>
                    <a:pt x="605690" y="414597"/>
                    <a:pt x="589190" y="411627"/>
                    <a:pt x="572330" y="407938"/>
                  </a:cubicBezTo>
                  <a:cubicBezTo>
                    <a:pt x="555470" y="404249"/>
                    <a:pt x="538250" y="399839"/>
                    <a:pt x="521401" y="394730"/>
                  </a:cubicBezTo>
                  <a:cubicBezTo>
                    <a:pt x="504553" y="389622"/>
                    <a:pt x="488076" y="383814"/>
                    <a:pt x="471842" y="377333"/>
                  </a:cubicBezTo>
                  <a:cubicBezTo>
                    <a:pt x="455608" y="370852"/>
                    <a:pt x="439617" y="363699"/>
                    <a:pt x="423950" y="355927"/>
                  </a:cubicBezTo>
                  <a:cubicBezTo>
                    <a:pt x="408283" y="348155"/>
                    <a:pt x="392942" y="339765"/>
                    <a:pt x="377927" y="330825"/>
                  </a:cubicBezTo>
                  <a:cubicBezTo>
                    <a:pt x="362912" y="321884"/>
                    <a:pt x="348225" y="312394"/>
                    <a:pt x="333863" y="302429"/>
                  </a:cubicBezTo>
                  <a:cubicBezTo>
                    <a:pt x="319502" y="292464"/>
                    <a:pt x="305467" y="282025"/>
                    <a:pt x="291738" y="271186"/>
                  </a:cubicBezTo>
                  <a:cubicBezTo>
                    <a:pt x="278009" y="260348"/>
                    <a:pt x="264585" y="249111"/>
                    <a:pt x="251436" y="237546"/>
                  </a:cubicBezTo>
                  <a:cubicBezTo>
                    <a:pt x="238288" y="225981"/>
                    <a:pt x="225413" y="214088"/>
                    <a:pt x="212775" y="201931"/>
                  </a:cubicBezTo>
                  <a:cubicBezTo>
                    <a:pt x="200136" y="189775"/>
                    <a:pt x="187733" y="177355"/>
                    <a:pt x="175523" y="164727"/>
                  </a:cubicBezTo>
                  <a:cubicBezTo>
                    <a:pt x="163313" y="152100"/>
                    <a:pt x="151295" y="139266"/>
                    <a:pt x="139424" y="126275"/>
                  </a:cubicBezTo>
                  <a:cubicBezTo>
                    <a:pt x="127553" y="113283"/>
                    <a:pt x="115829" y="100135"/>
                    <a:pt x="104205" y="86874"/>
                  </a:cubicBezTo>
                  <a:cubicBezTo>
                    <a:pt x="92581" y="73614"/>
                    <a:pt x="81057" y="60240"/>
                    <a:pt x="69587" y="46795"/>
                  </a:cubicBezTo>
                  <a:cubicBezTo>
                    <a:pt x="58117" y="33349"/>
                    <a:pt x="46699" y="19832"/>
                    <a:pt x="35288" y="6280"/>
                  </a:cubicBezTo>
                  <a:cubicBezTo>
                    <a:pt x="23876" y="-7272"/>
                    <a:pt x="12471" y="-20858"/>
                    <a:pt x="1023" y="-34441"/>
                  </a:cubicBezTo>
                  <a:cubicBezTo>
                    <a:pt x="-10426" y="-48023"/>
                    <a:pt x="-21916" y="-61603"/>
                    <a:pt x="-33497" y="-75143"/>
                  </a:cubicBezTo>
                  <a:cubicBezTo>
                    <a:pt x="-45077" y="-88683"/>
                    <a:pt x="-56746" y="-102183"/>
                    <a:pt x="-68561" y="-115597"/>
                  </a:cubicBezTo>
                  <a:cubicBezTo>
                    <a:pt x="-80377" y="-129011"/>
                    <a:pt x="-92337" y="-142339"/>
                    <a:pt x="-104467" y="-155558"/>
                  </a:cubicBezTo>
                  <a:cubicBezTo>
                    <a:pt x="-116597" y="-168776"/>
                    <a:pt x="-128897" y="-181885"/>
                    <a:pt x="-141512" y="-194753"/>
                  </a:cubicBezTo>
                  <a:cubicBezTo>
                    <a:pt x="-154128" y="-207621"/>
                    <a:pt x="-167060" y="-220248"/>
                    <a:pt x="-179992" y="-232875"/>
                  </a:cubicBezTo>
                  <a:close/>
                </a:path>
              </a:pathLst>
            </a:custGeom>
            <a:solidFill>
              <a:schemeClr val="accent4"/>
            </a:solidFill>
            <a:ln w="7600" cap="rnd">
              <a:solidFill>
                <a:schemeClr val="accent4"/>
              </a:solidFill>
              <a:round/>
            </a:ln>
          </p:spPr>
        </p:sp>
        <p:sp>
          <p:nvSpPr>
            <p:cNvPr id="106" name="MainTopic"/>
            <p:cNvSpPr/>
            <p:nvPr/>
          </p:nvSpPr>
          <p:spPr>
            <a:xfrm>
              <a:off x="11217" y="8479"/>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磁生电</a:t>
              </a:r>
              <a:endParaRPr sz="2400">
                <a:solidFill>
                  <a:srgbClr val="303030"/>
                </a:solidFill>
                <a:latin typeface="宋体" panose="02010600030101010101" pitchFamily="2" charset="-122"/>
              </a:endParaRPr>
            </a:p>
          </p:txBody>
        </p:sp>
      </p:grpSp>
      <p:grpSp>
        <p:nvGrpSpPr>
          <p:cNvPr id="61" name="组合 60"/>
          <p:cNvGrpSpPr/>
          <p:nvPr/>
        </p:nvGrpSpPr>
        <p:grpSpPr>
          <a:xfrm>
            <a:off x="3215005" y="4465320"/>
            <a:ext cx="2664460" cy="948055"/>
            <a:chOff x="4949" y="7032"/>
            <a:chExt cx="4196" cy="1493"/>
          </a:xfrm>
        </p:grpSpPr>
        <p:sp>
          <p:nvSpPr>
            <p:cNvPr id="115" name="MMConnector"/>
            <p:cNvSpPr/>
            <p:nvPr/>
          </p:nvSpPr>
          <p:spPr>
            <a:xfrm>
              <a:off x="7614" y="7032"/>
              <a:ext cx="1531" cy="1385"/>
            </a:xfrm>
            <a:custGeom>
              <a:avLst/>
              <a:gdLst/>
              <a:ahLst/>
              <a:cxnLst/>
              <a:pathLst>
                <a:path w="855667" h="401959">
                  <a:moveTo>
                    <a:pt x="167431" y="-94344"/>
                  </a:moveTo>
                  <a:cubicBezTo>
                    <a:pt x="183867" y="-104175"/>
                    <a:pt x="188267" y="-121326"/>
                    <a:pt x="180565" y="-133764"/>
                  </a:cubicBezTo>
                  <a:cubicBezTo>
                    <a:pt x="172863" y="-146202"/>
                    <a:pt x="155375" y="-150173"/>
                    <a:pt x="139423" y="-139574"/>
                  </a:cubicBezTo>
                  <a:cubicBezTo>
                    <a:pt x="124444" y="-129622"/>
                    <a:pt x="109466" y="-119671"/>
                    <a:pt x="94682" y="-109512"/>
                  </a:cubicBezTo>
                  <a:cubicBezTo>
                    <a:pt x="79898" y="-99353"/>
                    <a:pt x="65308" y="-88988"/>
                    <a:pt x="50816" y="-78538"/>
                  </a:cubicBezTo>
                  <a:cubicBezTo>
                    <a:pt x="36323" y="-68089"/>
                    <a:pt x="21929" y="-57556"/>
                    <a:pt x="7610" y="-46972"/>
                  </a:cubicBezTo>
                  <a:cubicBezTo>
                    <a:pt x="-6710" y="-36388"/>
                    <a:pt x="-20955" y="-25754"/>
                    <a:pt x="-35170" y="-15125"/>
                  </a:cubicBezTo>
                  <a:cubicBezTo>
                    <a:pt x="-49385" y="-4495"/>
                    <a:pt x="-63571" y="6129"/>
                    <a:pt x="-77767" y="16698"/>
                  </a:cubicBezTo>
                  <a:cubicBezTo>
                    <a:pt x="-91964" y="27266"/>
                    <a:pt x="-106171" y="37780"/>
                    <a:pt x="-120432" y="48185"/>
                  </a:cubicBezTo>
                  <a:cubicBezTo>
                    <a:pt x="-134692" y="58591"/>
                    <a:pt x="-149004" y="68889"/>
                    <a:pt x="-163409" y="79024"/>
                  </a:cubicBezTo>
                  <a:cubicBezTo>
                    <a:pt x="-177814" y="89159"/>
                    <a:pt x="-192311" y="99131"/>
                    <a:pt x="-206936" y="108884"/>
                  </a:cubicBezTo>
                  <a:cubicBezTo>
                    <a:pt x="-221561" y="118637"/>
                    <a:pt x="-236315" y="128171"/>
                    <a:pt x="-251229" y="137425"/>
                  </a:cubicBezTo>
                  <a:cubicBezTo>
                    <a:pt x="-266143" y="146679"/>
                    <a:pt x="-281217" y="155654"/>
                    <a:pt x="-296476" y="164289"/>
                  </a:cubicBezTo>
                  <a:cubicBezTo>
                    <a:pt x="-311735" y="172923"/>
                    <a:pt x="-327178" y="181217"/>
                    <a:pt x="-342821" y="189111"/>
                  </a:cubicBezTo>
                  <a:cubicBezTo>
                    <a:pt x="-358464" y="197004"/>
                    <a:pt x="-374307" y="204496"/>
                    <a:pt x="-390352" y="211530"/>
                  </a:cubicBezTo>
                  <a:cubicBezTo>
                    <a:pt x="-406396" y="218564"/>
                    <a:pt x="-422642" y="225140"/>
                    <a:pt x="-439090" y="231208"/>
                  </a:cubicBezTo>
                  <a:cubicBezTo>
                    <a:pt x="-455538" y="237276"/>
                    <a:pt x="-472188" y="242835"/>
                    <a:pt x="-488984" y="247853"/>
                  </a:cubicBezTo>
                  <a:cubicBezTo>
                    <a:pt x="-505779" y="252870"/>
                    <a:pt x="-522721" y="257346"/>
                    <a:pt x="-539909" y="261244"/>
                  </a:cubicBezTo>
                  <a:cubicBezTo>
                    <a:pt x="-557097" y="265142"/>
                    <a:pt x="-574531" y="268463"/>
                    <a:pt x="-591688" y="271249"/>
                  </a:cubicBezTo>
                  <a:cubicBezTo>
                    <a:pt x="-608844" y="274035"/>
                    <a:pt x="-625723" y="276286"/>
                    <a:pt x="-644102" y="277834"/>
                  </a:cubicBezTo>
                  <a:cubicBezTo>
                    <a:pt x="-662481" y="279382"/>
                    <a:pt x="-682361" y="280228"/>
                    <a:pt x="-702240" y="281074"/>
                  </a:cubicBezTo>
                  <a:cubicBezTo>
                    <a:pt x="-704974" y="281190"/>
                    <a:pt x="-706800" y="282910"/>
                    <a:pt x="-706800" y="285000"/>
                  </a:cubicBezTo>
                  <a:cubicBezTo>
                    <a:pt x="-706800" y="287090"/>
                    <a:pt x="-704976" y="288928"/>
                    <a:pt x="-702240" y="288926"/>
                  </a:cubicBezTo>
                  <a:cubicBezTo>
                    <a:pt x="-682143" y="288916"/>
                    <a:pt x="-662047" y="288906"/>
                    <a:pt x="-643390" y="288181"/>
                  </a:cubicBezTo>
                  <a:cubicBezTo>
                    <a:pt x="-624733" y="287457"/>
                    <a:pt x="-607517" y="286017"/>
                    <a:pt x="-589967" y="284025"/>
                  </a:cubicBezTo>
                  <a:cubicBezTo>
                    <a:pt x="-572417" y="282033"/>
                    <a:pt x="-554534" y="279490"/>
                    <a:pt x="-536845" y="276347"/>
                  </a:cubicBezTo>
                  <a:cubicBezTo>
                    <a:pt x="-519156" y="273204"/>
                    <a:pt x="-501661" y="269462"/>
                    <a:pt x="-484270" y="265152"/>
                  </a:cubicBezTo>
                  <a:cubicBezTo>
                    <a:pt x="-466879" y="260843"/>
                    <a:pt x="-449590" y="255966"/>
                    <a:pt x="-432472" y="250556"/>
                  </a:cubicBezTo>
                  <a:cubicBezTo>
                    <a:pt x="-415353" y="245147"/>
                    <a:pt x="-398405" y="239204"/>
                    <a:pt x="-381637" y="232781"/>
                  </a:cubicBezTo>
                  <a:cubicBezTo>
                    <a:pt x="-364869" y="226358"/>
                    <a:pt x="-348283" y="219455"/>
                    <a:pt x="-331887" y="212134"/>
                  </a:cubicBezTo>
                  <a:cubicBezTo>
                    <a:pt x="-315492" y="204814"/>
                    <a:pt x="-299288" y="197075"/>
                    <a:pt x="-283270" y="188987"/>
                  </a:cubicBezTo>
                  <a:cubicBezTo>
                    <a:pt x="-267252" y="180899"/>
                    <a:pt x="-251420" y="172460"/>
                    <a:pt x="-235759" y="163741"/>
                  </a:cubicBezTo>
                  <a:cubicBezTo>
                    <a:pt x="-220098" y="155022"/>
                    <a:pt x="-204608" y="146021"/>
                    <a:pt x="-189264" y="136808"/>
                  </a:cubicBezTo>
                  <a:cubicBezTo>
                    <a:pt x="-173920" y="127594"/>
                    <a:pt x="-158723" y="118166"/>
                    <a:pt x="-143643" y="108590"/>
                  </a:cubicBezTo>
                  <a:cubicBezTo>
                    <a:pt x="-128563" y="99014"/>
                    <a:pt x="-113600" y="89288"/>
                    <a:pt x="-98721" y="79475"/>
                  </a:cubicBezTo>
                  <a:cubicBezTo>
                    <a:pt x="-83842" y="69662"/>
                    <a:pt x="-69046" y="59762"/>
                    <a:pt x="-54300" y="49833"/>
                  </a:cubicBezTo>
                  <a:cubicBezTo>
                    <a:pt x="-39553" y="39903"/>
                    <a:pt x="-24855" y="29945"/>
                    <a:pt x="-10172" y="20013"/>
                  </a:cubicBezTo>
                  <a:cubicBezTo>
                    <a:pt x="4512" y="10082"/>
                    <a:pt x="19181" y="176"/>
                    <a:pt x="33872" y="-9643"/>
                  </a:cubicBezTo>
                  <a:cubicBezTo>
                    <a:pt x="48563" y="-19461"/>
                    <a:pt x="63276" y="-29192"/>
                    <a:pt x="78032" y="-38805"/>
                  </a:cubicBezTo>
                  <a:cubicBezTo>
                    <a:pt x="92789" y="-48417"/>
                    <a:pt x="107590" y="-57910"/>
                    <a:pt x="122497" y="-67146"/>
                  </a:cubicBezTo>
                  <a:cubicBezTo>
                    <a:pt x="137404" y="-76383"/>
                    <a:pt x="152417" y="-85363"/>
                    <a:pt x="167431" y="-94344"/>
                  </a:cubicBezTo>
                  <a:close/>
                </a:path>
              </a:pathLst>
            </a:custGeom>
            <a:solidFill>
              <a:schemeClr val="accent4"/>
            </a:solidFill>
            <a:ln w="7600" cap="rnd">
              <a:solidFill>
                <a:schemeClr val="accent4"/>
              </a:solidFill>
              <a:round/>
            </a:ln>
          </p:spPr>
        </p:sp>
        <p:sp>
          <p:nvSpPr>
            <p:cNvPr id="114" name="MainTopic"/>
            <p:cNvSpPr/>
            <p:nvPr/>
          </p:nvSpPr>
          <p:spPr>
            <a:xfrm>
              <a:off x="4949" y="7504"/>
              <a:ext cx="1427" cy="102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1" action="ppaction://hlinksldjump"/>
                </a:rPr>
                <a:t>磁场</a:t>
              </a:r>
              <a:endParaRPr sz="2400">
                <a:solidFill>
                  <a:srgbClr val="303030"/>
                </a:solidFill>
                <a:latin typeface="宋体" panose="02010600030101010101" pitchFamily="2" charset="-122"/>
              </a:endParaRPr>
            </a:p>
          </p:txBody>
        </p:sp>
      </p:grpSp>
      <p:grpSp>
        <p:nvGrpSpPr>
          <p:cNvPr id="56" name="组合 55"/>
          <p:cNvGrpSpPr/>
          <p:nvPr/>
        </p:nvGrpSpPr>
        <p:grpSpPr>
          <a:xfrm>
            <a:off x="2778760" y="1941830"/>
            <a:ext cx="3331210" cy="2260600"/>
            <a:chOff x="4262" y="3058"/>
            <a:chExt cx="5246" cy="3560"/>
          </a:xfrm>
        </p:grpSpPr>
        <p:sp>
          <p:nvSpPr>
            <p:cNvPr id="117" name="MMConnector"/>
            <p:cNvSpPr/>
            <p:nvPr/>
          </p:nvSpPr>
          <p:spPr>
            <a:xfrm>
              <a:off x="7614" y="4809"/>
              <a:ext cx="1894" cy="1809"/>
            </a:xfrm>
            <a:custGeom>
              <a:avLst/>
              <a:gdLst/>
              <a:ahLst/>
              <a:cxnLst/>
              <a:pathLst>
                <a:path w="879731" h="525050">
                  <a:moveTo>
                    <a:pt x="161124" y="185969"/>
                  </a:moveTo>
                  <a:cubicBezTo>
                    <a:pt x="175840" y="198227"/>
                    <a:pt x="193652" y="196173"/>
                    <a:pt x="202654" y="184640"/>
                  </a:cubicBezTo>
                  <a:cubicBezTo>
                    <a:pt x="211655" y="173107"/>
                    <a:pt x="209091" y="155639"/>
                    <a:pt x="193858" y="144031"/>
                  </a:cubicBezTo>
                  <a:cubicBezTo>
                    <a:pt x="179986" y="133460"/>
                    <a:pt x="166115" y="122889"/>
                    <a:pt x="152413" y="112024"/>
                  </a:cubicBezTo>
                  <a:cubicBezTo>
                    <a:pt x="138712" y="101159"/>
                    <a:pt x="125181" y="89999"/>
                    <a:pt x="111732" y="78695"/>
                  </a:cubicBezTo>
                  <a:cubicBezTo>
                    <a:pt x="98284" y="67390"/>
                    <a:pt x="84918" y="55941"/>
                    <a:pt x="71612" y="44374"/>
                  </a:cubicBezTo>
                  <a:cubicBezTo>
                    <a:pt x="58306" y="32807"/>
                    <a:pt x="45060" y="21123"/>
                    <a:pt x="31829" y="9378"/>
                  </a:cubicBezTo>
                  <a:cubicBezTo>
                    <a:pt x="18599" y="-2366"/>
                    <a:pt x="5385" y="-14171"/>
                    <a:pt x="-7852" y="-25986"/>
                  </a:cubicBezTo>
                  <a:cubicBezTo>
                    <a:pt x="-21090" y="-37802"/>
                    <a:pt x="-34352" y="-49629"/>
                    <a:pt x="-47681" y="-61416"/>
                  </a:cubicBezTo>
                  <a:cubicBezTo>
                    <a:pt x="-61009" y="-73203"/>
                    <a:pt x="-74404" y="-84950"/>
                    <a:pt x="-87907" y="-96603"/>
                  </a:cubicBezTo>
                  <a:cubicBezTo>
                    <a:pt x="-101410" y="-108256"/>
                    <a:pt x="-115022" y="-119815"/>
                    <a:pt x="-128784" y="-131223"/>
                  </a:cubicBezTo>
                  <a:cubicBezTo>
                    <a:pt x="-142546" y="-142631"/>
                    <a:pt x="-156457" y="-153888"/>
                    <a:pt x="-170557" y="-164931"/>
                  </a:cubicBezTo>
                  <a:cubicBezTo>
                    <a:pt x="-184657" y="-175974"/>
                    <a:pt x="-198945" y="-186803"/>
                    <a:pt x="-213456" y="-197350"/>
                  </a:cubicBezTo>
                  <a:cubicBezTo>
                    <a:pt x="-227967" y="-207897"/>
                    <a:pt x="-242700" y="-218161"/>
                    <a:pt x="-257682" y="-228070"/>
                  </a:cubicBezTo>
                  <a:cubicBezTo>
                    <a:pt x="-272663" y="-237978"/>
                    <a:pt x="-287893" y="-247530"/>
                    <a:pt x="-303387" y="-256649"/>
                  </a:cubicBezTo>
                  <a:cubicBezTo>
                    <a:pt x="-318880" y="-265767"/>
                    <a:pt x="-334636" y="-274452"/>
                    <a:pt x="-350655" y="-282627"/>
                  </a:cubicBezTo>
                  <a:cubicBezTo>
                    <a:pt x="-366673" y="-290801"/>
                    <a:pt x="-382952" y="-298466"/>
                    <a:pt x="-399481" y="-305550"/>
                  </a:cubicBezTo>
                  <a:cubicBezTo>
                    <a:pt x="-416011" y="-312634"/>
                    <a:pt x="-432789" y="-319139"/>
                    <a:pt x="-449762" y="-325008"/>
                  </a:cubicBezTo>
                  <a:cubicBezTo>
                    <a:pt x="-466735" y="-330877"/>
                    <a:pt x="-483902" y="-336110"/>
                    <a:pt x="-501292" y="-340676"/>
                  </a:cubicBezTo>
                  <a:cubicBezTo>
                    <a:pt x="-518682" y="-345241"/>
                    <a:pt x="-536294" y="-349139"/>
                    <a:pt x="-553789" y="-352352"/>
                  </a:cubicBezTo>
                  <a:cubicBezTo>
                    <a:pt x="-571284" y="-355566"/>
                    <a:pt x="-588662" y="-358096"/>
                    <a:pt x="-606930" y="-359979"/>
                  </a:cubicBezTo>
                  <a:cubicBezTo>
                    <a:pt x="-625198" y="-361862"/>
                    <a:pt x="-644356" y="-363098"/>
                    <a:pt x="-660390" y="-363636"/>
                  </a:cubicBezTo>
                  <a:cubicBezTo>
                    <a:pt x="-676423" y="-364173"/>
                    <a:pt x="-689331" y="-364011"/>
                    <a:pt x="-702240" y="-363850"/>
                  </a:cubicBezTo>
                  <a:cubicBezTo>
                    <a:pt x="-704976" y="-363816"/>
                    <a:pt x="-706800" y="-362140"/>
                    <a:pt x="-706800" y="-360050"/>
                  </a:cubicBezTo>
                  <a:cubicBezTo>
                    <a:pt x="-706800" y="-357960"/>
                    <a:pt x="-704975" y="-356334"/>
                    <a:pt x="-702240" y="-356250"/>
                  </a:cubicBezTo>
                  <a:cubicBezTo>
                    <a:pt x="-689465" y="-355856"/>
                    <a:pt x="-676691" y="-355461"/>
                    <a:pt x="-660895" y="-354246"/>
                  </a:cubicBezTo>
                  <a:cubicBezTo>
                    <a:pt x="-645100" y="-353030"/>
                    <a:pt x="-626283" y="-350993"/>
                    <a:pt x="-608406" y="-348364"/>
                  </a:cubicBezTo>
                  <a:cubicBezTo>
                    <a:pt x="-590530" y="-345735"/>
                    <a:pt x="-573593" y="-342513"/>
                    <a:pt x="-556600" y="-338624"/>
                  </a:cubicBezTo>
                  <a:cubicBezTo>
                    <a:pt x="-539607" y="-334735"/>
                    <a:pt x="-522558" y="-330178"/>
                    <a:pt x="-505780" y="-324987"/>
                  </a:cubicBezTo>
                  <a:cubicBezTo>
                    <a:pt x="-489001" y="-319795"/>
                    <a:pt x="-472495" y="-313970"/>
                    <a:pt x="-456220" y="-307540"/>
                  </a:cubicBezTo>
                  <a:cubicBezTo>
                    <a:pt x="-439946" y="-301111"/>
                    <a:pt x="-423904" y="-294077"/>
                    <a:pt x="-408136" y="-286495"/>
                  </a:cubicBezTo>
                  <a:cubicBezTo>
                    <a:pt x="-392369" y="-278912"/>
                    <a:pt x="-376875" y="-270780"/>
                    <a:pt x="-361655" y="-262162"/>
                  </a:cubicBezTo>
                  <a:cubicBezTo>
                    <a:pt x="-346435" y="-253545"/>
                    <a:pt x="-331489" y="-244441"/>
                    <a:pt x="-316808" y="-234921"/>
                  </a:cubicBezTo>
                  <a:cubicBezTo>
                    <a:pt x="-302127" y="-225401"/>
                    <a:pt x="-287710" y="-215464"/>
                    <a:pt x="-273535" y="-205179"/>
                  </a:cubicBezTo>
                  <a:cubicBezTo>
                    <a:pt x="-259359" y="-194895"/>
                    <a:pt x="-245425" y="-184262"/>
                    <a:pt x="-231700" y="-173347"/>
                  </a:cubicBezTo>
                  <a:cubicBezTo>
                    <a:pt x="-217975" y="-162432"/>
                    <a:pt x="-204458" y="-151235"/>
                    <a:pt x="-191111" y="-139815"/>
                  </a:cubicBezTo>
                  <a:cubicBezTo>
                    <a:pt x="-177765" y="-128396"/>
                    <a:pt x="-164588" y="-116754"/>
                    <a:pt x="-151537" y="-104946"/>
                  </a:cubicBezTo>
                  <a:cubicBezTo>
                    <a:pt x="-138487" y="-93137"/>
                    <a:pt x="-125563" y="-81162"/>
                    <a:pt x="-112721" y="-69070"/>
                  </a:cubicBezTo>
                  <a:cubicBezTo>
                    <a:pt x="-99879" y="-56979"/>
                    <a:pt x="-87118" y="-44771"/>
                    <a:pt x="-74392" y="-32495"/>
                  </a:cubicBezTo>
                  <a:cubicBezTo>
                    <a:pt x="-61666" y="-20218"/>
                    <a:pt x="-48975" y="-7872"/>
                    <a:pt x="-36270" y="4496"/>
                  </a:cubicBezTo>
                  <a:cubicBezTo>
                    <a:pt x="-23566" y="16865"/>
                    <a:pt x="-10849" y="29257"/>
                    <a:pt x="1927" y="41628"/>
                  </a:cubicBezTo>
                  <a:cubicBezTo>
                    <a:pt x="14703" y="54000"/>
                    <a:pt x="27538" y="66351"/>
                    <a:pt x="40486" y="78629"/>
                  </a:cubicBezTo>
                  <a:cubicBezTo>
                    <a:pt x="53433" y="90908"/>
                    <a:pt x="66492" y="103115"/>
                    <a:pt x="79688" y="115221"/>
                  </a:cubicBezTo>
                  <a:cubicBezTo>
                    <a:pt x="92884" y="127327"/>
                    <a:pt x="106217" y="139333"/>
                    <a:pt x="119813" y="151107"/>
                  </a:cubicBezTo>
                  <a:cubicBezTo>
                    <a:pt x="133408" y="162882"/>
                    <a:pt x="147266" y="174425"/>
                    <a:pt x="161124" y="185969"/>
                  </a:cubicBezTo>
                  <a:close/>
                </a:path>
              </a:pathLst>
            </a:custGeom>
            <a:solidFill>
              <a:schemeClr val="accent4"/>
            </a:solidFill>
            <a:ln w="7600" cap="rnd">
              <a:solidFill>
                <a:schemeClr val="accent4"/>
              </a:solidFill>
              <a:round/>
            </a:ln>
          </p:spPr>
        </p:sp>
        <p:sp>
          <p:nvSpPr>
            <p:cNvPr id="116" name="MainTopic"/>
            <p:cNvSpPr/>
            <p:nvPr/>
          </p:nvSpPr>
          <p:spPr>
            <a:xfrm>
              <a:off x="4262" y="3058"/>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2" action="ppaction://hlinksldjump"/>
                </a:rPr>
                <a:t>磁现象</a:t>
              </a:r>
              <a:endParaRPr sz="2400">
                <a:solidFill>
                  <a:srgbClr val="303030"/>
                </a:solidFill>
                <a:latin typeface="宋体" panose="02010600030101010101" pitchFamily="2" charset="-122"/>
              </a:endParaRPr>
            </a:p>
          </p:txBody>
        </p:sp>
      </p:grpSp>
      <p:grpSp>
        <p:nvGrpSpPr>
          <p:cNvPr id="75" name="组合 74"/>
          <p:cNvGrpSpPr/>
          <p:nvPr/>
        </p:nvGrpSpPr>
        <p:grpSpPr>
          <a:xfrm>
            <a:off x="9273540" y="3315970"/>
            <a:ext cx="2461260" cy="815975"/>
            <a:chOff x="14666" y="5222"/>
            <a:chExt cx="3876" cy="1285"/>
          </a:xfrm>
        </p:grpSpPr>
        <p:sp>
          <p:nvSpPr>
            <p:cNvPr id="177" name="MMConnector"/>
            <p:cNvSpPr/>
            <p:nvPr/>
          </p:nvSpPr>
          <p:spPr>
            <a:xfrm>
              <a:off x="14666" y="6065"/>
              <a:ext cx="604" cy="442"/>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56" name="SubTopic"/>
            <p:cNvSpPr/>
            <p:nvPr/>
          </p:nvSpPr>
          <p:spPr>
            <a:xfrm>
              <a:off x="14874" y="5222"/>
              <a:ext cx="3669"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力的方向影响因素</a:t>
              </a:r>
              <a:endParaRPr sz="2400">
                <a:solidFill>
                  <a:srgbClr val="303030"/>
                </a:solidFill>
                <a:latin typeface="宋体" panose="02010600030101010101" pitchFamily="2" charset="-122"/>
              </a:endParaRPr>
            </a:p>
          </p:txBody>
        </p:sp>
      </p:grpSp>
      <p:grpSp>
        <p:nvGrpSpPr>
          <p:cNvPr id="76" name="组合 75"/>
          <p:cNvGrpSpPr/>
          <p:nvPr/>
        </p:nvGrpSpPr>
        <p:grpSpPr>
          <a:xfrm>
            <a:off x="9273540" y="3794125"/>
            <a:ext cx="2461260" cy="492760"/>
            <a:chOff x="14666" y="5975"/>
            <a:chExt cx="3876" cy="776"/>
          </a:xfrm>
        </p:grpSpPr>
        <p:sp>
          <p:nvSpPr>
            <p:cNvPr id="178" name="MMConnector"/>
            <p:cNvSpPr/>
            <p:nvPr/>
          </p:nvSpPr>
          <p:spPr>
            <a:xfrm>
              <a:off x="14666" y="6441"/>
              <a:ext cx="604" cy="311"/>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64" name="SubTopic"/>
            <p:cNvSpPr/>
            <p:nvPr/>
          </p:nvSpPr>
          <p:spPr>
            <a:xfrm>
              <a:off x="14874" y="5975"/>
              <a:ext cx="3669"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力的大小影响因素</a:t>
              </a:r>
              <a:endParaRPr sz="2400">
                <a:solidFill>
                  <a:srgbClr val="303030"/>
                </a:solidFill>
                <a:latin typeface="宋体" panose="02010600030101010101" pitchFamily="2" charset="-122"/>
              </a:endParaRPr>
            </a:p>
          </p:txBody>
        </p:sp>
      </p:grpSp>
      <p:grpSp>
        <p:nvGrpSpPr>
          <p:cNvPr id="79" name="组合 78"/>
          <p:cNvGrpSpPr/>
          <p:nvPr/>
        </p:nvGrpSpPr>
        <p:grpSpPr>
          <a:xfrm>
            <a:off x="8513445" y="5033010"/>
            <a:ext cx="1802765" cy="815975"/>
            <a:chOff x="13293" y="7926"/>
            <a:chExt cx="2839" cy="1285"/>
          </a:xfrm>
        </p:grpSpPr>
        <p:sp>
          <p:nvSpPr>
            <p:cNvPr id="201" name="MMConnector"/>
            <p:cNvSpPr/>
            <p:nvPr/>
          </p:nvSpPr>
          <p:spPr>
            <a:xfrm>
              <a:off x="13293" y="8769"/>
              <a:ext cx="604" cy="442"/>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80" name="SubTopic"/>
            <p:cNvSpPr/>
            <p:nvPr/>
          </p:nvSpPr>
          <p:spPr>
            <a:xfrm>
              <a:off x="13536" y="7926"/>
              <a:ext cx="2597" cy="62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电磁感应现象</a:t>
              </a:r>
              <a:endParaRPr sz="2400">
                <a:solidFill>
                  <a:srgbClr val="303030"/>
                </a:solidFill>
                <a:latin typeface="宋体" panose="02010600030101010101" pitchFamily="2" charset="-122"/>
              </a:endParaRPr>
            </a:p>
          </p:txBody>
        </p:sp>
      </p:grpSp>
      <p:grpSp>
        <p:nvGrpSpPr>
          <p:cNvPr id="80" name="组合 79"/>
          <p:cNvGrpSpPr/>
          <p:nvPr/>
        </p:nvGrpSpPr>
        <p:grpSpPr>
          <a:xfrm>
            <a:off x="8513445" y="5511165"/>
            <a:ext cx="2677160" cy="492760"/>
            <a:chOff x="13293" y="8679"/>
            <a:chExt cx="4216" cy="776"/>
          </a:xfrm>
        </p:grpSpPr>
        <p:sp>
          <p:nvSpPr>
            <p:cNvPr id="202" name="MMConnector"/>
            <p:cNvSpPr/>
            <p:nvPr/>
          </p:nvSpPr>
          <p:spPr>
            <a:xfrm>
              <a:off x="13293" y="9145"/>
              <a:ext cx="604" cy="311"/>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88" name="SubTopic"/>
            <p:cNvSpPr/>
            <p:nvPr/>
          </p:nvSpPr>
          <p:spPr>
            <a:xfrm>
              <a:off x="13557" y="8679"/>
              <a:ext cx="3952"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产生感应电流条件</a:t>
              </a:r>
              <a:endParaRPr sz="2400">
                <a:solidFill>
                  <a:srgbClr val="303030"/>
                </a:solidFill>
                <a:latin typeface="宋体" panose="02010600030101010101" pitchFamily="2" charset="-122"/>
              </a:endParaRPr>
            </a:p>
          </p:txBody>
        </p:sp>
      </p:grpSp>
      <p:grpSp>
        <p:nvGrpSpPr>
          <p:cNvPr id="62" name="组合 61"/>
          <p:cNvGrpSpPr/>
          <p:nvPr/>
        </p:nvGrpSpPr>
        <p:grpSpPr>
          <a:xfrm>
            <a:off x="1735455" y="3696335"/>
            <a:ext cx="1671320" cy="1891030"/>
            <a:chOff x="2619" y="5821"/>
            <a:chExt cx="2632" cy="2978"/>
          </a:xfrm>
        </p:grpSpPr>
        <p:sp>
          <p:nvSpPr>
            <p:cNvPr id="297" name="MMConnector"/>
            <p:cNvSpPr/>
            <p:nvPr/>
          </p:nvSpPr>
          <p:spPr>
            <a:xfrm>
              <a:off x="4647" y="7229"/>
              <a:ext cx="604" cy="1571"/>
            </a:xfrm>
            <a:custGeom>
              <a:avLst/>
              <a:gdLst/>
              <a:ahLst/>
              <a:cxnLst/>
              <a:pathLst>
                <a:path w="250800" h="456000" fill="none">
                  <a:moveTo>
                    <a:pt x="125400" y="228000"/>
                  </a:moveTo>
                  <a:cubicBezTo>
                    <a:pt x="-24192" y="228000"/>
                    <a:pt x="64807" y="-228000"/>
                    <a:pt x="-125400" y="-228000"/>
                  </a:cubicBezTo>
                </a:path>
              </a:pathLst>
            </a:custGeom>
            <a:noFill/>
            <a:ln w="15200" cap="rnd">
              <a:solidFill>
                <a:schemeClr val="accent4"/>
              </a:solidFill>
              <a:round/>
            </a:ln>
          </p:spPr>
        </p:sp>
        <p:sp>
          <p:nvSpPr>
            <p:cNvPr id="276" name="SubTopic"/>
            <p:cNvSpPr/>
            <p:nvPr/>
          </p:nvSpPr>
          <p:spPr>
            <a:xfrm>
              <a:off x="2619" y="5821"/>
              <a:ext cx="1755"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基本性质</a:t>
              </a:r>
              <a:endParaRPr sz="2400">
                <a:solidFill>
                  <a:srgbClr val="303030"/>
                </a:solidFill>
                <a:latin typeface="宋体" panose="02010600030101010101" pitchFamily="2" charset="-122"/>
              </a:endParaRPr>
            </a:p>
          </p:txBody>
        </p:sp>
      </p:grpSp>
      <p:grpSp>
        <p:nvGrpSpPr>
          <p:cNvPr id="57" name="组合 56"/>
          <p:cNvGrpSpPr/>
          <p:nvPr/>
        </p:nvGrpSpPr>
        <p:grpSpPr>
          <a:xfrm>
            <a:off x="1814830" y="1201420"/>
            <a:ext cx="1155700" cy="1398905"/>
            <a:chOff x="2744" y="1892"/>
            <a:chExt cx="1820" cy="2203"/>
          </a:xfrm>
        </p:grpSpPr>
        <p:sp>
          <p:nvSpPr>
            <p:cNvPr id="321" name="MMConnector"/>
            <p:cNvSpPr/>
            <p:nvPr/>
          </p:nvSpPr>
          <p:spPr>
            <a:xfrm>
              <a:off x="3960" y="3041"/>
              <a:ext cx="604" cy="1054"/>
            </a:xfrm>
            <a:custGeom>
              <a:avLst/>
              <a:gdLst/>
              <a:ahLst/>
              <a:cxnLst/>
              <a:pathLst>
                <a:path w="250800" h="305900" fill="none">
                  <a:moveTo>
                    <a:pt x="125400" y="152950"/>
                  </a:moveTo>
                  <a:cubicBezTo>
                    <a:pt x="-9596" y="152950"/>
                    <a:pt x="30750" y="-152950"/>
                    <a:pt x="-125400" y="-152950"/>
                  </a:cubicBezTo>
                </a:path>
              </a:pathLst>
            </a:custGeom>
            <a:noFill/>
            <a:ln w="15200" cap="rnd">
              <a:solidFill>
                <a:schemeClr val="accent4"/>
              </a:solidFill>
              <a:round/>
            </a:ln>
          </p:spPr>
        </p:sp>
        <p:sp>
          <p:nvSpPr>
            <p:cNvPr id="300" name="SubTopic"/>
            <p:cNvSpPr/>
            <p:nvPr/>
          </p:nvSpPr>
          <p:spPr>
            <a:xfrm>
              <a:off x="2744" y="1892"/>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磁性</a:t>
              </a:r>
              <a:endParaRPr sz="2400">
                <a:solidFill>
                  <a:srgbClr val="303030"/>
                </a:solidFill>
                <a:latin typeface="宋体" panose="02010600030101010101" pitchFamily="2" charset="-122"/>
              </a:endParaRPr>
            </a:p>
          </p:txBody>
        </p:sp>
      </p:grpSp>
      <p:grpSp>
        <p:nvGrpSpPr>
          <p:cNvPr id="58" name="组合 57"/>
          <p:cNvGrpSpPr/>
          <p:nvPr/>
        </p:nvGrpSpPr>
        <p:grpSpPr>
          <a:xfrm>
            <a:off x="1814830" y="1679575"/>
            <a:ext cx="1155700" cy="681355"/>
            <a:chOff x="2744" y="2645"/>
            <a:chExt cx="1820" cy="1073"/>
          </a:xfrm>
        </p:grpSpPr>
        <p:sp>
          <p:nvSpPr>
            <p:cNvPr id="322" name="MMConnector"/>
            <p:cNvSpPr/>
            <p:nvPr/>
          </p:nvSpPr>
          <p:spPr>
            <a:xfrm>
              <a:off x="3960" y="3418"/>
              <a:ext cx="604" cy="301"/>
            </a:xfrm>
            <a:custGeom>
              <a:avLst/>
              <a:gdLst/>
              <a:ahLst/>
              <a:cxnLst/>
              <a:pathLst>
                <a:path w="250800" h="87400" fill="none">
                  <a:moveTo>
                    <a:pt x="125400" y="43700"/>
                  </a:moveTo>
                  <a:cubicBezTo>
                    <a:pt x="14816" y="43700"/>
                    <a:pt x="-26210" y="-43700"/>
                    <a:pt x="-125400" y="-43700"/>
                  </a:cubicBezTo>
                </a:path>
              </a:pathLst>
            </a:custGeom>
            <a:noFill/>
            <a:ln w="15200" cap="rnd">
              <a:solidFill>
                <a:schemeClr val="accent4"/>
              </a:solidFill>
              <a:round/>
            </a:ln>
          </p:spPr>
        </p:sp>
        <p:sp>
          <p:nvSpPr>
            <p:cNvPr id="308" name="SubTopic"/>
            <p:cNvSpPr/>
            <p:nvPr/>
          </p:nvSpPr>
          <p:spPr>
            <a:xfrm>
              <a:off x="2744" y="2645"/>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磁极</a:t>
              </a:r>
              <a:endParaRPr sz="2400">
                <a:solidFill>
                  <a:srgbClr val="303030"/>
                </a:solidFill>
                <a:latin typeface="宋体" panose="02010600030101010101" pitchFamily="2" charset="-122"/>
              </a:endParaRPr>
            </a:p>
          </p:txBody>
        </p:sp>
      </p:grpSp>
      <p:grpSp>
        <p:nvGrpSpPr>
          <p:cNvPr id="59" name="组合 58"/>
          <p:cNvGrpSpPr/>
          <p:nvPr/>
        </p:nvGrpSpPr>
        <p:grpSpPr>
          <a:xfrm>
            <a:off x="813435" y="2157730"/>
            <a:ext cx="2157095" cy="986790"/>
            <a:chOff x="1167" y="3398"/>
            <a:chExt cx="3397" cy="1554"/>
          </a:xfrm>
        </p:grpSpPr>
        <p:sp>
          <p:nvSpPr>
            <p:cNvPr id="390" name="MMConnector"/>
            <p:cNvSpPr/>
            <p:nvPr/>
          </p:nvSpPr>
          <p:spPr>
            <a:xfrm>
              <a:off x="3960" y="4030"/>
              <a:ext cx="604" cy="923"/>
            </a:xfrm>
            <a:custGeom>
              <a:avLst/>
              <a:gdLst/>
              <a:ahLst/>
              <a:cxnLst/>
              <a:pathLst>
                <a:path w="250800" h="267900" fill="none">
                  <a:moveTo>
                    <a:pt x="125400" y="-133950"/>
                  </a:moveTo>
                  <a:cubicBezTo>
                    <a:pt x="-5564" y="-133950"/>
                    <a:pt x="21342" y="133950"/>
                    <a:pt x="-125400" y="133950"/>
                  </a:cubicBezTo>
                </a:path>
              </a:pathLst>
            </a:custGeom>
            <a:noFill/>
            <a:ln w="15200" cap="rnd">
              <a:solidFill>
                <a:schemeClr val="accent4"/>
              </a:solidFill>
              <a:round/>
            </a:ln>
          </p:spPr>
        </p:sp>
        <p:sp>
          <p:nvSpPr>
            <p:cNvPr id="389" name="SubTopic"/>
            <p:cNvSpPr/>
            <p:nvPr/>
          </p:nvSpPr>
          <p:spPr>
            <a:xfrm>
              <a:off x="1167" y="3398"/>
              <a:ext cx="2541" cy="1093"/>
            </a:xfrm>
            <a:custGeom>
              <a:avLst/>
              <a:gdLst>
                <a:gd name="rtl" fmla="*/ 54150 w 623200"/>
                <a:gd name="rtt" fmla="*/ 26030 h 317300"/>
                <a:gd name="rtr" fmla="*/ 570950 w 623200"/>
                <a:gd name="rtb" fmla="*/ 299630 h 317300"/>
              </a:gdLst>
              <a:ahLst/>
              <a:cxnLst/>
              <a:rect l="rtl" t="rtt" r="rtr" b="rtb"/>
              <a:pathLst>
                <a:path w="623200" h="317300" stroke="0">
                  <a:moveTo>
                    <a:pt x="0" y="0"/>
                  </a:moveTo>
                  <a:lnTo>
                    <a:pt x="623200" y="0"/>
                  </a:lnTo>
                  <a:lnTo>
                    <a:pt x="623200" y="317300"/>
                  </a:lnTo>
                  <a:lnTo>
                    <a:pt x="0" y="317300"/>
                  </a:lnTo>
                  <a:lnTo>
                    <a:pt x="0" y="0"/>
                  </a:lnTo>
                  <a:close/>
                </a:path>
                <a:path w="623200" h="317300" fill="none">
                  <a:moveTo>
                    <a:pt x="0" y="317300"/>
                  </a:moveTo>
                  <a:lnTo>
                    <a:pt x="623200" y="317300"/>
                  </a:lnTo>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rPr>
                <a:t>磁极间的</a:t>
              </a:r>
              <a:endParaRPr sz="2400">
                <a:solidFill>
                  <a:srgbClr val="303030"/>
                </a:solidFill>
                <a:latin typeface="宋体" panose="02010600030101010101" pitchFamily="2" charset="-122"/>
              </a:endParaRPr>
            </a:p>
            <a:p>
              <a:pPr algn="l"/>
              <a:r>
                <a:rPr sz="2400">
                  <a:solidFill>
                    <a:srgbClr val="303030"/>
                  </a:solidFill>
                  <a:latin typeface="宋体" panose="02010600030101010101" pitchFamily="2" charset="-122"/>
                </a:rPr>
                <a:t>相互作用</a:t>
              </a:r>
              <a:endParaRPr sz="2400">
                <a:solidFill>
                  <a:srgbClr val="303030"/>
                </a:solidFill>
                <a:latin typeface="宋体" panose="02010600030101010101" pitchFamily="2" charset="-122"/>
              </a:endParaRPr>
            </a:p>
          </p:txBody>
        </p:sp>
      </p:grpSp>
      <p:grpSp>
        <p:nvGrpSpPr>
          <p:cNvPr id="63" name="组合 62"/>
          <p:cNvGrpSpPr/>
          <p:nvPr/>
        </p:nvGrpSpPr>
        <p:grpSpPr>
          <a:xfrm>
            <a:off x="2250440" y="4174490"/>
            <a:ext cx="1156335" cy="1174115"/>
            <a:chOff x="3430" y="6574"/>
            <a:chExt cx="1821" cy="1849"/>
          </a:xfrm>
        </p:grpSpPr>
        <p:sp>
          <p:nvSpPr>
            <p:cNvPr id="392" name="MMConnector"/>
            <p:cNvSpPr/>
            <p:nvPr/>
          </p:nvSpPr>
          <p:spPr>
            <a:xfrm>
              <a:off x="4647" y="7605"/>
              <a:ext cx="604" cy="818"/>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391" name="SubTopic"/>
            <p:cNvSpPr/>
            <p:nvPr/>
          </p:nvSpPr>
          <p:spPr>
            <a:xfrm>
              <a:off x="3430" y="6574"/>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81" name="组合 80"/>
          <p:cNvGrpSpPr/>
          <p:nvPr/>
        </p:nvGrpSpPr>
        <p:grpSpPr>
          <a:xfrm>
            <a:off x="8513445" y="5989320"/>
            <a:ext cx="957580" cy="732790"/>
            <a:chOff x="13293" y="9432"/>
            <a:chExt cx="1508" cy="1154"/>
          </a:xfrm>
        </p:grpSpPr>
        <p:sp>
          <p:nvSpPr>
            <p:cNvPr id="400" name="MMConnector"/>
            <p:cNvSpPr/>
            <p:nvPr/>
          </p:nvSpPr>
          <p:spPr>
            <a:xfrm>
              <a:off x="13293" y="9522"/>
              <a:ext cx="604" cy="1064"/>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399" name="SubTopic"/>
            <p:cNvSpPr/>
            <p:nvPr/>
          </p:nvSpPr>
          <p:spPr>
            <a:xfrm>
              <a:off x="13595" y="9432"/>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发电机</a:t>
              </a:r>
              <a:endParaRPr sz="2400">
                <a:solidFill>
                  <a:srgbClr val="303030"/>
                </a:solidFill>
                <a:latin typeface="宋体" panose="02010600030101010101" pitchFamily="2" charset="-122"/>
              </a:endParaRPr>
            </a:p>
          </p:txBody>
        </p:sp>
      </p:grpSp>
      <p:grpSp>
        <p:nvGrpSpPr>
          <p:cNvPr id="60" name="组合 59"/>
          <p:cNvGrpSpPr/>
          <p:nvPr/>
        </p:nvGrpSpPr>
        <p:grpSpPr>
          <a:xfrm>
            <a:off x="1814830" y="2798445"/>
            <a:ext cx="1155700" cy="1064260"/>
            <a:chOff x="2744" y="4407"/>
            <a:chExt cx="1820" cy="1676"/>
          </a:xfrm>
        </p:grpSpPr>
        <p:sp>
          <p:nvSpPr>
            <p:cNvPr id="147" name="MMConnector"/>
            <p:cNvSpPr/>
            <p:nvPr/>
          </p:nvSpPr>
          <p:spPr>
            <a:xfrm>
              <a:off x="3960" y="4407"/>
              <a:ext cx="604" cy="1676"/>
            </a:xfrm>
            <a:custGeom>
              <a:avLst/>
              <a:gdLst/>
              <a:ahLst/>
              <a:cxnLst/>
              <a:pathLst>
                <a:path w="250800" h="486400" fill="none">
                  <a:moveTo>
                    <a:pt x="125400" y="-243200"/>
                  </a:moveTo>
                  <a:cubicBezTo>
                    <a:pt x="-26842" y="-243200"/>
                    <a:pt x="70990" y="243200"/>
                    <a:pt x="-125400" y="243200"/>
                  </a:cubicBezTo>
                </a:path>
              </a:pathLst>
            </a:custGeom>
            <a:noFill/>
            <a:ln w="15200" cap="rnd">
              <a:solidFill>
                <a:schemeClr val="accent4"/>
              </a:solidFill>
              <a:round/>
            </a:ln>
          </p:spPr>
        </p:sp>
        <p:sp>
          <p:nvSpPr>
            <p:cNvPr id="146" name="SubTopic"/>
            <p:cNvSpPr/>
            <p:nvPr/>
          </p:nvSpPr>
          <p:spPr>
            <a:xfrm>
              <a:off x="2744" y="4623"/>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磁化</a:t>
              </a:r>
              <a:endParaRPr sz="2400">
                <a:solidFill>
                  <a:srgbClr val="303030"/>
                </a:solidFill>
                <a:latin typeface="宋体" panose="02010600030101010101" pitchFamily="2" charset="-122"/>
              </a:endParaRPr>
            </a:p>
          </p:txBody>
        </p:sp>
      </p:grpSp>
      <p:grpSp>
        <p:nvGrpSpPr>
          <p:cNvPr id="64" name="组合 63"/>
          <p:cNvGrpSpPr/>
          <p:nvPr/>
        </p:nvGrpSpPr>
        <p:grpSpPr>
          <a:xfrm>
            <a:off x="2065020" y="4891405"/>
            <a:ext cx="1341755" cy="493395"/>
            <a:chOff x="3138" y="7703"/>
            <a:chExt cx="2113" cy="777"/>
          </a:xfrm>
        </p:grpSpPr>
        <p:sp>
          <p:nvSpPr>
            <p:cNvPr id="151" name="MMConnector"/>
            <p:cNvSpPr/>
            <p:nvPr/>
          </p:nvSpPr>
          <p:spPr>
            <a:xfrm>
              <a:off x="4647" y="8170"/>
              <a:ext cx="604" cy="311"/>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50" name="SubTopic"/>
            <p:cNvSpPr/>
            <p:nvPr/>
          </p:nvSpPr>
          <p:spPr>
            <a:xfrm>
              <a:off x="3138" y="7703"/>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磁感线</a:t>
              </a:r>
              <a:endParaRPr sz="2400">
                <a:solidFill>
                  <a:srgbClr val="303030"/>
                </a:solidFill>
                <a:latin typeface="宋体" panose="02010600030101010101" pitchFamily="2" charset="-122"/>
              </a:endParaRPr>
            </a:p>
          </p:txBody>
        </p:sp>
      </p:grpSp>
      <p:grpSp>
        <p:nvGrpSpPr>
          <p:cNvPr id="65" name="组合 64"/>
          <p:cNvGrpSpPr/>
          <p:nvPr/>
        </p:nvGrpSpPr>
        <p:grpSpPr>
          <a:xfrm>
            <a:off x="2065020" y="5666105"/>
            <a:ext cx="1341755" cy="1153160"/>
            <a:chOff x="3138" y="8923"/>
            <a:chExt cx="2113" cy="1816"/>
          </a:xfrm>
        </p:grpSpPr>
        <p:sp>
          <p:nvSpPr>
            <p:cNvPr id="153" name="MMConnector"/>
            <p:cNvSpPr/>
            <p:nvPr/>
          </p:nvSpPr>
          <p:spPr>
            <a:xfrm>
              <a:off x="4647" y="8923"/>
              <a:ext cx="604" cy="1817"/>
            </a:xfrm>
            <a:custGeom>
              <a:avLst/>
              <a:gdLst/>
              <a:ahLst/>
              <a:cxnLst/>
              <a:pathLst>
                <a:path w="250800" h="527250" fill="none">
                  <a:moveTo>
                    <a:pt x="125400" y="-263625"/>
                  </a:moveTo>
                  <a:cubicBezTo>
                    <a:pt x="-30216" y="-263625"/>
                    <a:pt x="78864" y="263625"/>
                    <a:pt x="-125400" y="263625"/>
                  </a:cubicBezTo>
                </a:path>
              </a:pathLst>
            </a:custGeom>
            <a:noFill/>
            <a:ln w="15200" cap="rnd">
              <a:solidFill>
                <a:schemeClr val="accent4"/>
              </a:solidFill>
              <a:round/>
            </a:ln>
          </p:spPr>
        </p:sp>
        <p:sp>
          <p:nvSpPr>
            <p:cNvPr id="152" name="SubTopic"/>
            <p:cNvSpPr/>
            <p:nvPr/>
          </p:nvSpPr>
          <p:spPr>
            <a:xfrm>
              <a:off x="3138" y="9209"/>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地磁场</a:t>
              </a:r>
              <a:endParaRPr sz="2400">
                <a:solidFill>
                  <a:srgbClr val="303030"/>
                </a:solidFill>
                <a:latin typeface="宋体" panose="02010600030101010101" pitchFamily="2" charset="-122"/>
              </a:endParaRPr>
            </a:p>
          </p:txBody>
        </p:sp>
      </p:grpSp>
      <p:grpSp>
        <p:nvGrpSpPr>
          <p:cNvPr id="68" name="组合 67"/>
          <p:cNvGrpSpPr/>
          <p:nvPr/>
        </p:nvGrpSpPr>
        <p:grpSpPr>
          <a:xfrm>
            <a:off x="914400" y="5608955"/>
            <a:ext cx="1342390" cy="753110"/>
            <a:chOff x="1326" y="8833"/>
            <a:chExt cx="2114" cy="1186"/>
          </a:xfrm>
        </p:grpSpPr>
        <p:sp>
          <p:nvSpPr>
            <p:cNvPr id="155" name="MMConnector"/>
            <p:cNvSpPr/>
            <p:nvPr/>
          </p:nvSpPr>
          <p:spPr>
            <a:xfrm>
              <a:off x="2836" y="9643"/>
              <a:ext cx="604" cy="37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4" name="SubTopic"/>
            <p:cNvSpPr/>
            <p:nvPr/>
          </p:nvSpPr>
          <p:spPr>
            <a:xfrm>
              <a:off x="1326" y="8833"/>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磁偏角</a:t>
              </a:r>
              <a:endParaRPr sz="2400">
                <a:solidFill>
                  <a:srgbClr val="303030"/>
                </a:solidFill>
                <a:latin typeface="宋体" panose="02010600030101010101" pitchFamily="2" charset="-122"/>
              </a:endParaRPr>
            </a:p>
          </p:txBody>
        </p:sp>
      </p:grpSp>
      <p:grpSp>
        <p:nvGrpSpPr>
          <p:cNvPr id="69" name="组合 68"/>
          <p:cNvGrpSpPr/>
          <p:nvPr/>
        </p:nvGrpSpPr>
        <p:grpSpPr>
          <a:xfrm>
            <a:off x="914400" y="6087110"/>
            <a:ext cx="1342390" cy="513715"/>
            <a:chOff x="1326" y="9586"/>
            <a:chExt cx="2114" cy="809"/>
          </a:xfrm>
        </p:grpSpPr>
        <p:sp>
          <p:nvSpPr>
            <p:cNvPr id="158" name="MMConnector"/>
            <p:cNvSpPr/>
            <p:nvPr/>
          </p:nvSpPr>
          <p:spPr>
            <a:xfrm>
              <a:off x="2836" y="10019"/>
              <a:ext cx="604" cy="37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7" name="SubTopic"/>
            <p:cNvSpPr/>
            <p:nvPr/>
          </p:nvSpPr>
          <p:spPr>
            <a:xfrm>
              <a:off x="1326" y="9586"/>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指南针</a:t>
              </a:r>
              <a:endParaRPr sz="2400">
                <a:solidFill>
                  <a:srgbClr val="303030"/>
                </a:solidFill>
                <a:latin typeface="宋体" panose="02010600030101010101" pitchFamily="2" charset="-122"/>
              </a:endParaRPr>
            </a:p>
          </p:txBody>
        </p:sp>
      </p:grpSp>
      <p:grpSp>
        <p:nvGrpSpPr>
          <p:cNvPr id="66" name="组合 65"/>
          <p:cNvGrpSpPr/>
          <p:nvPr/>
        </p:nvGrpSpPr>
        <p:grpSpPr>
          <a:xfrm>
            <a:off x="1100455" y="4652645"/>
            <a:ext cx="1156335" cy="753110"/>
            <a:chOff x="1619" y="7327"/>
            <a:chExt cx="1821" cy="1186"/>
          </a:xfrm>
        </p:grpSpPr>
        <p:sp>
          <p:nvSpPr>
            <p:cNvPr id="160" name="MMConnector"/>
            <p:cNvSpPr/>
            <p:nvPr/>
          </p:nvSpPr>
          <p:spPr>
            <a:xfrm>
              <a:off x="2836" y="8137"/>
              <a:ext cx="604" cy="37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9" name="SubTopic"/>
            <p:cNvSpPr/>
            <p:nvPr/>
          </p:nvSpPr>
          <p:spPr>
            <a:xfrm>
              <a:off x="1619" y="7327"/>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67" name="组合 66"/>
          <p:cNvGrpSpPr/>
          <p:nvPr/>
        </p:nvGrpSpPr>
        <p:grpSpPr>
          <a:xfrm>
            <a:off x="513715" y="5130800"/>
            <a:ext cx="1743075" cy="513715"/>
            <a:chOff x="695" y="8080"/>
            <a:chExt cx="2745" cy="809"/>
          </a:xfrm>
        </p:grpSpPr>
        <p:sp>
          <p:nvSpPr>
            <p:cNvPr id="162" name="MMConnector"/>
            <p:cNvSpPr/>
            <p:nvPr/>
          </p:nvSpPr>
          <p:spPr>
            <a:xfrm>
              <a:off x="2836" y="8513"/>
              <a:ext cx="604" cy="37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61" name="SubTopic"/>
            <p:cNvSpPr/>
            <p:nvPr/>
          </p:nvSpPr>
          <p:spPr>
            <a:xfrm>
              <a:off x="695" y="8080"/>
              <a:ext cx="1803"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假想曲线</a:t>
              </a:r>
              <a:endParaRPr sz="2400">
                <a:solidFill>
                  <a:srgbClr val="303030"/>
                </a:solidFill>
                <a:latin typeface="宋体" panose="02010600030101010101" pitchFamily="2" charset="-122"/>
              </a:endParaRPr>
            </a:p>
          </p:txBody>
        </p:sp>
      </p:grpSp>
      <p:grpSp>
        <p:nvGrpSpPr>
          <p:cNvPr id="70" name="组合 69"/>
          <p:cNvGrpSpPr/>
          <p:nvPr/>
        </p:nvGrpSpPr>
        <p:grpSpPr>
          <a:xfrm>
            <a:off x="6121400" y="1800225"/>
            <a:ext cx="2200275" cy="2451735"/>
            <a:chOff x="9526" y="2835"/>
            <a:chExt cx="3465" cy="3861"/>
          </a:xfrm>
        </p:grpSpPr>
        <p:sp>
          <p:nvSpPr>
            <p:cNvPr id="165" name="MMConnector"/>
            <p:cNvSpPr/>
            <p:nvPr/>
          </p:nvSpPr>
          <p:spPr>
            <a:xfrm>
              <a:off x="9526" y="4698"/>
              <a:ext cx="2142" cy="1999"/>
            </a:xfrm>
            <a:custGeom>
              <a:avLst/>
              <a:gdLst/>
              <a:ahLst/>
              <a:cxnLst/>
              <a:pathLst>
                <a:path w="889838" h="580195">
                  <a:moveTo>
                    <a:pt x="-204798" y="167554"/>
                  </a:moveTo>
                  <a:cubicBezTo>
                    <a:pt x="-219531" y="179790"/>
                    <a:pt x="-221407" y="197325"/>
                    <a:pt x="-211947" y="208485"/>
                  </a:cubicBezTo>
                  <a:cubicBezTo>
                    <a:pt x="-202487" y="219645"/>
                    <a:pt x="-184609" y="220975"/>
                    <a:pt x="-170398" y="208136"/>
                  </a:cubicBezTo>
                  <a:cubicBezTo>
                    <a:pt x="-157001" y="196032"/>
                    <a:pt x="-143603" y="183928"/>
                    <a:pt x="-130495" y="171586"/>
                  </a:cubicBezTo>
                  <a:cubicBezTo>
                    <a:pt x="-117388" y="159245"/>
                    <a:pt x="-104570" y="146666"/>
                    <a:pt x="-91904" y="133982"/>
                  </a:cubicBezTo>
                  <a:cubicBezTo>
                    <a:pt x="-79239" y="121298"/>
                    <a:pt x="-66727" y="108509"/>
                    <a:pt x="-54344" y="95640"/>
                  </a:cubicBezTo>
                  <a:cubicBezTo>
                    <a:pt x="-41961" y="82770"/>
                    <a:pt x="-29706" y="69821"/>
                    <a:pt x="-17525" y="56842"/>
                  </a:cubicBezTo>
                  <a:cubicBezTo>
                    <a:pt x="-5343" y="43863"/>
                    <a:pt x="6764" y="30853"/>
                    <a:pt x="18845" y="17853"/>
                  </a:cubicBezTo>
                  <a:cubicBezTo>
                    <a:pt x="30926" y="4853"/>
                    <a:pt x="42980" y="-8138"/>
                    <a:pt x="55055" y="-21077"/>
                  </a:cubicBezTo>
                  <a:cubicBezTo>
                    <a:pt x="67131" y="-34016"/>
                    <a:pt x="79228" y="-46904"/>
                    <a:pt x="91394" y="-59698"/>
                  </a:cubicBezTo>
                  <a:cubicBezTo>
                    <a:pt x="103560" y="-72492"/>
                    <a:pt x="115796" y="-85191"/>
                    <a:pt x="128147" y="-97751"/>
                  </a:cubicBezTo>
                  <a:cubicBezTo>
                    <a:pt x="140499" y="-110311"/>
                    <a:pt x="152966" y="-122730"/>
                    <a:pt x="165595" y="-134959"/>
                  </a:cubicBezTo>
                  <a:cubicBezTo>
                    <a:pt x="178224" y="-147188"/>
                    <a:pt x="191015" y="-159227"/>
                    <a:pt x="204011" y="-171019"/>
                  </a:cubicBezTo>
                  <a:cubicBezTo>
                    <a:pt x="217006" y="-182812"/>
                    <a:pt x="230206" y="-194357"/>
                    <a:pt x="243650" y="-205594"/>
                  </a:cubicBezTo>
                  <a:cubicBezTo>
                    <a:pt x="257094" y="-216831"/>
                    <a:pt x="270781" y="-227759"/>
                    <a:pt x="284744" y="-238309"/>
                  </a:cubicBezTo>
                  <a:cubicBezTo>
                    <a:pt x="298706" y="-248860"/>
                    <a:pt x="312944" y="-259034"/>
                    <a:pt x="327478" y="-268758"/>
                  </a:cubicBezTo>
                  <a:cubicBezTo>
                    <a:pt x="342013" y="-278482"/>
                    <a:pt x="356844" y="-287756"/>
                    <a:pt x="371976" y="-296509"/>
                  </a:cubicBezTo>
                  <a:cubicBezTo>
                    <a:pt x="387109" y="-305262"/>
                    <a:pt x="402542" y="-313493"/>
                    <a:pt x="418275" y="-321137"/>
                  </a:cubicBezTo>
                  <a:cubicBezTo>
                    <a:pt x="434009" y="-328781"/>
                    <a:pt x="450044" y="-335838"/>
                    <a:pt x="466312" y="-342253"/>
                  </a:cubicBezTo>
                  <a:cubicBezTo>
                    <a:pt x="482580" y="-348668"/>
                    <a:pt x="499081" y="-354442"/>
                    <a:pt x="515916" y="-359547"/>
                  </a:cubicBezTo>
                  <a:cubicBezTo>
                    <a:pt x="532751" y="-364653"/>
                    <a:pt x="549919" y="-369089"/>
                    <a:pt x="566831" y="-372829"/>
                  </a:cubicBezTo>
                  <a:cubicBezTo>
                    <a:pt x="583742" y="-376569"/>
                    <a:pt x="600397" y="-379613"/>
                    <a:pt x="618739" y="-382042"/>
                  </a:cubicBezTo>
                  <a:cubicBezTo>
                    <a:pt x="637080" y="-384471"/>
                    <a:pt x="657108" y="-386286"/>
                    <a:pt x="671306" y="-387268"/>
                  </a:cubicBezTo>
                  <a:cubicBezTo>
                    <a:pt x="685504" y="-388250"/>
                    <a:pt x="693872" y="-388400"/>
                    <a:pt x="702240" y="-388550"/>
                  </a:cubicBezTo>
                  <a:cubicBezTo>
                    <a:pt x="704976" y="-388599"/>
                    <a:pt x="706800" y="-390260"/>
                    <a:pt x="706800" y="-392350"/>
                  </a:cubicBezTo>
                  <a:cubicBezTo>
                    <a:pt x="706800" y="-394440"/>
                    <a:pt x="704975" y="-396085"/>
                    <a:pt x="702240" y="-396150"/>
                  </a:cubicBezTo>
                  <a:cubicBezTo>
                    <a:pt x="693792" y="-396351"/>
                    <a:pt x="685343" y="-396552"/>
                    <a:pt x="670939" y="-396157"/>
                  </a:cubicBezTo>
                  <a:cubicBezTo>
                    <a:pt x="656535" y="-395761"/>
                    <a:pt x="636174" y="-394770"/>
                    <a:pt x="617455" y="-393079"/>
                  </a:cubicBezTo>
                  <a:cubicBezTo>
                    <a:pt x="598736" y="-391388"/>
                    <a:pt x="581659" y="-388999"/>
                    <a:pt x="564261" y="-385905"/>
                  </a:cubicBezTo>
                  <a:cubicBezTo>
                    <a:pt x="546862" y="-382811"/>
                    <a:pt x="529143" y="-379012"/>
                    <a:pt x="511706" y="-374508"/>
                  </a:cubicBezTo>
                  <a:cubicBezTo>
                    <a:pt x="494269" y="-370003"/>
                    <a:pt x="477115" y="-364793"/>
                    <a:pt x="460153" y="-358908"/>
                  </a:cubicBezTo>
                  <a:cubicBezTo>
                    <a:pt x="443191" y="-353022"/>
                    <a:pt x="426422" y="-346462"/>
                    <a:pt x="409927" y="-339281"/>
                  </a:cubicBezTo>
                  <a:cubicBezTo>
                    <a:pt x="393432" y="-332100"/>
                    <a:pt x="377210" y="-324297"/>
                    <a:pt x="361276" y="-315946"/>
                  </a:cubicBezTo>
                  <a:cubicBezTo>
                    <a:pt x="345341" y="-307594"/>
                    <a:pt x="329693" y="-298692"/>
                    <a:pt x="314340" y="-289321"/>
                  </a:cubicBezTo>
                  <a:cubicBezTo>
                    <a:pt x="298986" y="-279950"/>
                    <a:pt x="283927" y="-270109"/>
                    <a:pt x="269148" y="-259880"/>
                  </a:cubicBezTo>
                  <a:cubicBezTo>
                    <a:pt x="254369" y="-249650"/>
                    <a:pt x="239871" y="-239032"/>
                    <a:pt x="225629" y="-228101"/>
                  </a:cubicBezTo>
                  <a:cubicBezTo>
                    <a:pt x="211387" y="-217171"/>
                    <a:pt x="197400" y="-205929"/>
                    <a:pt x="183635" y="-194446"/>
                  </a:cubicBezTo>
                  <a:cubicBezTo>
                    <a:pt x="169869" y="-182963"/>
                    <a:pt x="156325" y="-171238"/>
                    <a:pt x="142963" y="-159336"/>
                  </a:cubicBezTo>
                  <a:cubicBezTo>
                    <a:pt x="129601" y="-147434"/>
                    <a:pt x="116420" y="-135353"/>
                    <a:pt x="103378" y="-123152"/>
                  </a:cubicBezTo>
                  <a:cubicBezTo>
                    <a:pt x="90337" y="-110951"/>
                    <a:pt x="77435" y="-98629"/>
                    <a:pt x="64628" y="-86239"/>
                  </a:cubicBezTo>
                  <a:cubicBezTo>
                    <a:pt x="51822" y="-73848"/>
                    <a:pt x="39111" y="-61389"/>
                    <a:pt x="26453" y="-48909"/>
                  </a:cubicBezTo>
                  <a:cubicBezTo>
                    <a:pt x="13794" y="-36430"/>
                    <a:pt x="1188" y="-23930"/>
                    <a:pt x="-11410" y="-11457"/>
                  </a:cubicBezTo>
                  <a:cubicBezTo>
                    <a:pt x="-24007" y="1015"/>
                    <a:pt x="-36596" y="13460"/>
                    <a:pt x="-49217" y="25833"/>
                  </a:cubicBezTo>
                  <a:cubicBezTo>
                    <a:pt x="-61838" y="38206"/>
                    <a:pt x="-74492" y="50507"/>
                    <a:pt x="-87223" y="62680"/>
                  </a:cubicBezTo>
                  <a:cubicBezTo>
                    <a:pt x="-99954" y="74854"/>
                    <a:pt x="-112762" y="86899"/>
                    <a:pt x="-125670" y="98792"/>
                  </a:cubicBezTo>
                  <a:cubicBezTo>
                    <a:pt x="-138578" y="110685"/>
                    <a:pt x="-151586" y="122425"/>
                    <a:pt x="-164791" y="133860"/>
                  </a:cubicBezTo>
                  <a:cubicBezTo>
                    <a:pt x="-177995" y="145295"/>
                    <a:pt x="-191396" y="156424"/>
                    <a:pt x="-204798" y="167554"/>
                  </a:cubicBezTo>
                  <a:close/>
                </a:path>
              </a:pathLst>
            </a:custGeom>
            <a:solidFill>
              <a:schemeClr val="accent4"/>
            </a:solidFill>
            <a:ln w="7600" cap="rnd">
              <a:solidFill>
                <a:schemeClr val="accent4"/>
              </a:solidFill>
              <a:round/>
            </a:ln>
          </p:spPr>
        </p:sp>
        <p:sp>
          <p:nvSpPr>
            <p:cNvPr id="163" name="MainTopic"/>
            <p:cNvSpPr/>
            <p:nvPr/>
          </p:nvSpPr>
          <p:spPr>
            <a:xfrm>
              <a:off x="11217" y="2835"/>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3" action="ppaction://hlinksldjump"/>
                </a:rPr>
                <a:t>电生磁</a:t>
              </a:r>
              <a:endParaRPr sz="2400">
                <a:solidFill>
                  <a:srgbClr val="303030"/>
                </a:solidFill>
                <a:latin typeface="宋体" panose="02010600030101010101" pitchFamily="2" charset="-122"/>
              </a:endParaRPr>
            </a:p>
          </p:txBody>
        </p:sp>
      </p:grpSp>
      <p:grpSp>
        <p:nvGrpSpPr>
          <p:cNvPr id="71" name="组合 70"/>
          <p:cNvGrpSpPr/>
          <p:nvPr/>
        </p:nvGrpSpPr>
        <p:grpSpPr>
          <a:xfrm>
            <a:off x="8513445" y="1299210"/>
            <a:ext cx="2533650" cy="1040765"/>
            <a:chOff x="13293" y="2046"/>
            <a:chExt cx="3990" cy="1639"/>
          </a:xfrm>
        </p:grpSpPr>
        <p:sp>
          <p:nvSpPr>
            <p:cNvPr id="167" name="MMConnector"/>
            <p:cNvSpPr/>
            <p:nvPr/>
          </p:nvSpPr>
          <p:spPr>
            <a:xfrm>
              <a:off x="13293" y="3007"/>
              <a:ext cx="604" cy="678"/>
            </a:xfrm>
            <a:custGeom>
              <a:avLst/>
              <a:gdLst/>
              <a:ahLst/>
              <a:cxnLst/>
              <a:pathLst>
                <a:path w="250800" h="196650" fill="none">
                  <a:moveTo>
                    <a:pt x="-125400" y="98325"/>
                  </a:moveTo>
                  <a:cubicBezTo>
                    <a:pt x="-2277" y="98325"/>
                    <a:pt x="-3047" y="-98325"/>
                    <a:pt x="125400" y="-98325"/>
                  </a:cubicBezTo>
                </a:path>
              </a:pathLst>
            </a:custGeom>
            <a:noFill/>
            <a:ln w="15200" cap="rnd">
              <a:solidFill>
                <a:schemeClr val="accent4"/>
              </a:solidFill>
              <a:round/>
            </a:ln>
          </p:spPr>
        </p:sp>
        <p:sp>
          <p:nvSpPr>
            <p:cNvPr id="166" name="SubTopic"/>
            <p:cNvSpPr/>
            <p:nvPr/>
          </p:nvSpPr>
          <p:spPr>
            <a:xfrm>
              <a:off x="13556" y="2046"/>
              <a:ext cx="3727" cy="62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通电螺线管的磁场</a:t>
              </a:r>
              <a:endParaRPr lang="zh-CN" sz="2400">
                <a:solidFill>
                  <a:srgbClr val="303030"/>
                </a:solidFill>
                <a:latin typeface="宋体" panose="02010600030101010101" pitchFamily="2" charset="-122"/>
              </a:endParaRPr>
            </a:p>
          </p:txBody>
        </p:sp>
      </p:grpSp>
      <p:grpSp>
        <p:nvGrpSpPr>
          <p:cNvPr id="72" name="组合 71"/>
          <p:cNvGrpSpPr/>
          <p:nvPr/>
        </p:nvGrpSpPr>
        <p:grpSpPr>
          <a:xfrm>
            <a:off x="8513445" y="1777365"/>
            <a:ext cx="1583055" cy="419100"/>
            <a:chOff x="13293" y="2799"/>
            <a:chExt cx="2493" cy="660"/>
          </a:xfrm>
        </p:grpSpPr>
        <p:sp>
          <p:nvSpPr>
            <p:cNvPr id="169" name="MMConnector"/>
            <p:cNvSpPr/>
            <p:nvPr/>
          </p:nvSpPr>
          <p:spPr>
            <a:xfrm>
              <a:off x="13293" y="3384"/>
              <a:ext cx="604" cy="75"/>
            </a:xfrm>
            <a:custGeom>
              <a:avLst/>
              <a:gdLst/>
              <a:ahLst/>
              <a:cxnLst/>
              <a:pathLst>
                <a:path w="250800" h="21850" fill="none">
                  <a:moveTo>
                    <a:pt x="-125400" y="-10925"/>
                  </a:moveTo>
                  <a:cubicBezTo>
                    <a:pt x="-25080" y="-10925"/>
                    <a:pt x="50160" y="10925"/>
                    <a:pt x="125400" y="10925"/>
                  </a:cubicBezTo>
                </a:path>
              </a:pathLst>
            </a:custGeom>
            <a:noFill/>
            <a:ln w="15200" cap="rnd">
              <a:solidFill>
                <a:schemeClr val="accent4"/>
              </a:solidFill>
              <a:round/>
            </a:ln>
          </p:spPr>
        </p:sp>
        <p:sp>
          <p:nvSpPr>
            <p:cNvPr id="168" name="SubTopic"/>
            <p:cNvSpPr/>
            <p:nvPr/>
          </p:nvSpPr>
          <p:spPr>
            <a:xfrm>
              <a:off x="13557" y="2799"/>
              <a:ext cx="2229"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安培定则</a:t>
              </a:r>
              <a:endParaRPr lang="zh-CN" sz="2400">
                <a:solidFill>
                  <a:srgbClr val="303030"/>
                </a:solidFill>
                <a:latin typeface="宋体" panose="02010600030101010101" pitchFamily="2" charset="-122"/>
              </a:endParaRPr>
            </a:p>
          </p:txBody>
        </p:sp>
      </p:grpSp>
      <p:grpSp>
        <p:nvGrpSpPr>
          <p:cNvPr id="73" name="组合 72"/>
          <p:cNvGrpSpPr/>
          <p:nvPr/>
        </p:nvGrpSpPr>
        <p:grpSpPr>
          <a:xfrm>
            <a:off x="8513445" y="2255520"/>
            <a:ext cx="2305685" cy="1107440"/>
            <a:chOff x="13293" y="3552"/>
            <a:chExt cx="3631" cy="1744"/>
          </a:xfrm>
        </p:grpSpPr>
        <p:sp>
          <p:nvSpPr>
            <p:cNvPr id="171" name="MMConnector"/>
            <p:cNvSpPr/>
            <p:nvPr/>
          </p:nvSpPr>
          <p:spPr>
            <a:xfrm>
              <a:off x="13293" y="3996"/>
              <a:ext cx="604" cy="1300"/>
            </a:xfrm>
            <a:custGeom>
              <a:avLst/>
              <a:gdLst/>
              <a:ahLst/>
              <a:cxnLst/>
              <a:pathLst>
                <a:path w="250800" h="377150" fill="none">
                  <a:moveTo>
                    <a:pt x="-125400" y="-188575"/>
                  </a:moveTo>
                  <a:cubicBezTo>
                    <a:pt x="16814" y="-188575"/>
                    <a:pt x="-47593" y="188575"/>
                    <a:pt x="125400" y="188575"/>
                  </a:cubicBezTo>
                </a:path>
              </a:pathLst>
            </a:custGeom>
            <a:noFill/>
            <a:ln w="15200" cap="rnd">
              <a:solidFill>
                <a:schemeClr val="accent4"/>
              </a:solidFill>
              <a:round/>
            </a:ln>
          </p:spPr>
        </p:sp>
        <p:sp>
          <p:nvSpPr>
            <p:cNvPr id="170" name="SubTopic"/>
            <p:cNvSpPr/>
            <p:nvPr/>
          </p:nvSpPr>
          <p:spPr>
            <a:xfrm>
              <a:off x="13558" y="3552"/>
              <a:ext cx="3366" cy="1093"/>
            </a:xfrm>
            <a:custGeom>
              <a:avLst/>
              <a:gdLst>
                <a:gd name="rtl" fmla="*/ 54150 w 866400"/>
                <a:gd name="rtt" fmla="*/ 26030 h 317300"/>
                <a:gd name="rtr" fmla="*/ 814150 w 866400"/>
                <a:gd name="rtb" fmla="*/ 299630 h 317300"/>
              </a:gdLst>
              <a:ahLst/>
              <a:cxnLst/>
              <a:rect l="rtl" t="rtt" r="rtr" b="rtb"/>
              <a:pathLst>
                <a:path w="866400" h="317300" stroke="0">
                  <a:moveTo>
                    <a:pt x="0" y="0"/>
                  </a:moveTo>
                  <a:lnTo>
                    <a:pt x="866400" y="0"/>
                  </a:lnTo>
                  <a:lnTo>
                    <a:pt x="866400" y="317300"/>
                  </a:lnTo>
                  <a:lnTo>
                    <a:pt x="0" y="317300"/>
                  </a:lnTo>
                  <a:lnTo>
                    <a:pt x="0" y="0"/>
                  </a:lnTo>
                  <a:close/>
                </a:path>
                <a:path w="866400" h="317300" fill="none">
                  <a:moveTo>
                    <a:pt x="0" y="317300"/>
                  </a:moveTo>
                  <a:lnTo>
                    <a:pt x="866400" y="317300"/>
                  </a:lnTo>
                </a:path>
              </a:pathLst>
            </a:custGeom>
            <a:noFill/>
            <a:ln w="15200" cap="flat">
              <a:solidFill>
                <a:schemeClr val="accent4"/>
              </a:solidFill>
              <a:round/>
            </a:ln>
          </p:spPr>
          <p:txBody>
            <a:bodyPr wrap="square" lIns="0" tIns="0" rIns="0" bIns="22500" rtlCol="0" anchor="ctr"/>
            <a:p>
              <a:pPr algn="l"/>
              <a:r>
                <a:rPr sz="2400">
                  <a:solidFill>
                    <a:srgbClr val="303030"/>
                  </a:solidFill>
                  <a:latin typeface="宋体" panose="02010600030101010101" pitchFamily="2" charset="-122"/>
                </a:rPr>
                <a:t>电磁铁磁性强</a:t>
              </a:r>
              <a:endParaRPr sz="2400">
                <a:solidFill>
                  <a:srgbClr val="303030"/>
                </a:solidFill>
                <a:latin typeface="宋体" panose="02010600030101010101" pitchFamily="2" charset="-122"/>
              </a:endParaRPr>
            </a:p>
            <a:p>
              <a:pPr algn="l"/>
              <a:r>
                <a:rPr sz="2400">
                  <a:solidFill>
                    <a:srgbClr val="303030"/>
                  </a:solidFill>
                  <a:latin typeface="宋体" panose="02010600030101010101" pitchFamily="2" charset="-122"/>
                </a:rPr>
                <a:t>弱的影响因素</a:t>
              </a:r>
              <a:endParaRPr sz="2400">
                <a:solidFill>
                  <a:srgbClr val="303030"/>
                </a:solidFill>
                <a:latin typeface="宋体" panose="02010600030101010101" pitchFamily="2" charset="-122"/>
              </a:endParaRPr>
            </a:p>
          </p:txBody>
        </p:sp>
      </p:grpSp>
      <p:grpSp>
        <p:nvGrpSpPr>
          <p:cNvPr id="77" name="组合 76"/>
          <p:cNvGrpSpPr/>
          <p:nvPr/>
        </p:nvGrpSpPr>
        <p:grpSpPr>
          <a:xfrm>
            <a:off x="9273540" y="4272280"/>
            <a:ext cx="957580" cy="732790"/>
            <a:chOff x="14666" y="6728"/>
            <a:chExt cx="1508" cy="1154"/>
          </a:xfrm>
        </p:grpSpPr>
        <p:sp>
          <p:nvSpPr>
            <p:cNvPr id="184" name="MMConnector"/>
            <p:cNvSpPr/>
            <p:nvPr/>
          </p:nvSpPr>
          <p:spPr>
            <a:xfrm>
              <a:off x="14666" y="6818"/>
              <a:ext cx="604" cy="1064"/>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83" name="SubTopic"/>
            <p:cNvSpPr/>
            <p:nvPr/>
          </p:nvSpPr>
          <p:spPr>
            <a:xfrm>
              <a:off x="14968" y="6728"/>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电动机</a:t>
              </a:r>
              <a:endParaRPr sz="2400">
                <a:solidFill>
                  <a:srgbClr val="303030"/>
                </a:solidFill>
                <a:latin typeface="宋体" panose="02010600030101010101" pitchFamily="2" charset="-122"/>
              </a:endParaRPr>
            </a:p>
          </p:txBody>
        </p:sp>
      </p:grpSp>
      <p:grpSp>
        <p:nvGrpSpPr>
          <p:cNvPr id="2" name="组合 1"/>
          <p:cNvGrpSpPr/>
          <p:nvPr/>
        </p:nvGrpSpPr>
        <p:grpSpPr>
          <a:xfrm flipH="1">
            <a:off x="8054340" y="792000"/>
            <a:ext cx="2470487" cy="1803370"/>
            <a:chOff x="2263" y="5821"/>
            <a:chExt cx="2988" cy="2979"/>
          </a:xfrm>
        </p:grpSpPr>
        <p:sp>
          <p:nvSpPr>
            <p:cNvPr id="3" name="MMConnector"/>
            <p:cNvSpPr/>
            <p:nvPr/>
          </p:nvSpPr>
          <p:spPr>
            <a:xfrm>
              <a:off x="4647" y="7229"/>
              <a:ext cx="604" cy="1571"/>
            </a:xfrm>
            <a:custGeom>
              <a:avLst/>
              <a:gdLst/>
              <a:ahLst/>
              <a:cxnLst/>
              <a:pathLst>
                <a:path w="250800" h="456000" fill="none">
                  <a:moveTo>
                    <a:pt x="125400" y="228000"/>
                  </a:moveTo>
                  <a:cubicBezTo>
                    <a:pt x="-24192" y="228000"/>
                    <a:pt x="64807" y="-228000"/>
                    <a:pt x="-125400" y="-228000"/>
                  </a:cubicBezTo>
                </a:path>
              </a:pathLst>
            </a:custGeom>
            <a:noFill/>
            <a:ln w="15200" cap="rnd">
              <a:solidFill>
                <a:schemeClr val="accent4"/>
              </a:solidFill>
              <a:round/>
            </a:ln>
          </p:spPr>
        </p:sp>
        <p:sp>
          <p:nvSpPr>
            <p:cNvPr id="4" name="SubTopic"/>
            <p:cNvSpPr/>
            <p:nvPr/>
          </p:nvSpPr>
          <p:spPr>
            <a:xfrm>
              <a:off x="2263" y="5821"/>
              <a:ext cx="2111"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r>
                <a:rPr lang="zh-CN" sz="2400">
                  <a:solidFill>
                    <a:srgbClr val="303030"/>
                  </a:solidFill>
                  <a:latin typeface="宋体" panose="02010600030101010101" pitchFamily="2" charset="-122"/>
                </a:rPr>
                <a:t>电流的磁效应</a:t>
              </a:r>
              <a:endParaRPr lang="zh-CN"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blinds(horizontal)">
                                      <p:cBhvr>
                                        <p:cTn id="12" dur="5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blinds(horizontal)">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blinds(horizontal)">
                                      <p:cBhvr>
                                        <p:cTn id="22" dur="5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blinds(horizontal)">
                                      <p:cBhvr>
                                        <p:cTn id="27" dur="500"/>
                                        <p:tgtEl>
                                          <p:spTgt spid="5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blinds(horizontal)">
                                      <p:cBhvr>
                                        <p:cTn id="32" dur="500"/>
                                        <p:tgtEl>
                                          <p:spTgt spid="6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blinds(horizontal)">
                                      <p:cBhvr>
                                        <p:cTn id="37" dur="500"/>
                                        <p:tgtEl>
                                          <p:spTgt spid="6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blinds(horizontal)">
                                      <p:cBhvr>
                                        <p:cTn id="42" dur="500"/>
                                        <p:tgtEl>
                                          <p:spTgt spid="6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blinds(horizontal)">
                                      <p:cBhvr>
                                        <p:cTn id="47" dur="500"/>
                                        <p:tgtEl>
                                          <p:spTgt spid="6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blinds(horizontal)">
                                      <p:cBhvr>
                                        <p:cTn id="52" dur="500"/>
                                        <p:tgtEl>
                                          <p:spTgt spid="6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blinds(horizontal)">
                                      <p:cBhvr>
                                        <p:cTn id="57" dur="500"/>
                                        <p:tgtEl>
                                          <p:spTgt spid="6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blinds(horizontal)">
                                      <p:cBhvr>
                                        <p:cTn id="62" dur="500"/>
                                        <p:tgtEl>
                                          <p:spTgt spid="6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blinds(horizontal)">
                                      <p:cBhvr>
                                        <p:cTn id="67" dur="500"/>
                                        <p:tgtEl>
                                          <p:spTgt spid="6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blinds(horizontal)">
                                      <p:cBhvr>
                                        <p:cTn id="72" dur="500"/>
                                        <p:tgtEl>
                                          <p:spTgt spid="6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blinds(horizontal)">
                                      <p:cBhvr>
                                        <p:cTn id="77" dur="500"/>
                                        <p:tgtEl>
                                          <p:spTgt spid="6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70"/>
                                        </p:tgtEl>
                                        <p:attrNameLst>
                                          <p:attrName>style.visibility</p:attrName>
                                        </p:attrNameLst>
                                      </p:cBhvr>
                                      <p:to>
                                        <p:strVal val="visible"/>
                                      </p:to>
                                    </p:set>
                                    <p:animEffect transition="in" filter="blinds(horizontal)">
                                      <p:cBhvr>
                                        <p:cTn id="82" dur="500"/>
                                        <p:tgtEl>
                                          <p:spTgt spid="7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blinds(horizontal)">
                                      <p:cBhvr>
                                        <p:cTn id="87" dur="500"/>
                                        <p:tgtEl>
                                          <p:spTgt spid="2"/>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blinds(horizontal)">
                                      <p:cBhvr>
                                        <p:cTn id="92" dur="500"/>
                                        <p:tgtEl>
                                          <p:spTgt spid="71"/>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blinds(horizontal)">
                                      <p:cBhvr>
                                        <p:cTn id="97" dur="500"/>
                                        <p:tgtEl>
                                          <p:spTgt spid="72"/>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blinds(horizontal)">
                                      <p:cBhvr>
                                        <p:cTn id="102" dur="500"/>
                                        <p:tgtEl>
                                          <p:spTgt spid="73"/>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74"/>
                                        </p:tgtEl>
                                        <p:attrNameLst>
                                          <p:attrName>style.visibility</p:attrName>
                                        </p:attrNameLst>
                                      </p:cBhvr>
                                      <p:to>
                                        <p:strVal val="visible"/>
                                      </p:to>
                                    </p:set>
                                    <p:animEffect transition="in" filter="blinds(horizontal)">
                                      <p:cBhvr>
                                        <p:cTn id="107" dur="500"/>
                                        <p:tgtEl>
                                          <p:spTgt spid="74"/>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blinds(horizontal)">
                                      <p:cBhvr>
                                        <p:cTn id="112" dur="500"/>
                                        <p:tgtEl>
                                          <p:spTgt spid="75"/>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76"/>
                                        </p:tgtEl>
                                        <p:attrNameLst>
                                          <p:attrName>style.visibility</p:attrName>
                                        </p:attrNameLst>
                                      </p:cBhvr>
                                      <p:to>
                                        <p:strVal val="visible"/>
                                      </p:to>
                                    </p:set>
                                    <p:animEffect transition="in" filter="blinds(horizontal)">
                                      <p:cBhvr>
                                        <p:cTn id="117" dur="500"/>
                                        <p:tgtEl>
                                          <p:spTgt spid="76"/>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77"/>
                                        </p:tgtEl>
                                        <p:attrNameLst>
                                          <p:attrName>style.visibility</p:attrName>
                                        </p:attrNameLst>
                                      </p:cBhvr>
                                      <p:to>
                                        <p:strVal val="visible"/>
                                      </p:to>
                                    </p:set>
                                    <p:animEffect transition="in" filter="blinds(horizontal)">
                                      <p:cBhvr>
                                        <p:cTn id="122" dur="500"/>
                                        <p:tgtEl>
                                          <p:spTgt spid="77"/>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78"/>
                                        </p:tgtEl>
                                        <p:attrNameLst>
                                          <p:attrName>style.visibility</p:attrName>
                                        </p:attrNameLst>
                                      </p:cBhvr>
                                      <p:to>
                                        <p:strVal val="visible"/>
                                      </p:to>
                                    </p:set>
                                    <p:animEffect transition="in" filter="blinds(horizontal)">
                                      <p:cBhvr>
                                        <p:cTn id="127" dur="500"/>
                                        <p:tgtEl>
                                          <p:spTgt spid="78"/>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blinds(horizontal)">
                                      <p:cBhvr>
                                        <p:cTn id="132" dur="500"/>
                                        <p:tgtEl>
                                          <p:spTgt spid="79"/>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nodeType="clickEffect">
                                  <p:stCondLst>
                                    <p:cond delay="0"/>
                                  </p:stCondLst>
                                  <p:childTnLst>
                                    <p:set>
                                      <p:cBhvr>
                                        <p:cTn id="136" dur="1" fill="hold">
                                          <p:stCondLst>
                                            <p:cond delay="0"/>
                                          </p:stCondLst>
                                        </p:cTn>
                                        <p:tgtEl>
                                          <p:spTgt spid="80"/>
                                        </p:tgtEl>
                                        <p:attrNameLst>
                                          <p:attrName>style.visibility</p:attrName>
                                        </p:attrNameLst>
                                      </p:cBhvr>
                                      <p:to>
                                        <p:strVal val="visible"/>
                                      </p:to>
                                    </p:set>
                                    <p:animEffect transition="in" filter="blinds(horizontal)">
                                      <p:cBhvr>
                                        <p:cTn id="137" dur="500"/>
                                        <p:tgtEl>
                                          <p:spTgt spid="80"/>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nodeType="clickEffect">
                                  <p:stCondLst>
                                    <p:cond delay="0"/>
                                  </p:stCondLst>
                                  <p:childTnLst>
                                    <p:set>
                                      <p:cBhvr>
                                        <p:cTn id="141" dur="1" fill="hold">
                                          <p:stCondLst>
                                            <p:cond delay="0"/>
                                          </p:stCondLst>
                                        </p:cTn>
                                        <p:tgtEl>
                                          <p:spTgt spid="81"/>
                                        </p:tgtEl>
                                        <p:attrNameLst>
                                          <p:attrName>style.visibility</p:attrName>
                                        </p:attrNameLst>
                                      </p:cBhvr>
                                      <p:to>
                                        <p:strVal val="visible"/>
                                      </p:to>
                                    </p:set>
                                    <p:animEffect transition="in" filter="blinds(horizontal)">
                                      <p:cBhvr>
                                        <p:cTn id="142"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597535" y="1988185"/>
            <a:ext cx="10996930" cy="3415030"/>
          </a:xfrm>
          <a:prstGeom prst="rect">
            <a:avLst/>
          </a:prstGeom>
          <a:noFill/>
          <a:ln w="9525">
            <a:noFill/>
          </a:ln>
        </p:spPr>
        <p:txBody>
          <a:bodyPr wrap="square">
            <a:spAutoFit/>
          </a:bodyPr>
          <a:p>
            <a:pPr>
              <a:lnSpc>
                <a:spcPct val="150000"/>
              </a:lnSpc>
            </a:pPr>
            <a:r>
              <a:rPr lang="zh-CN" sz="2400">
                <a:ea typeface="黑体" panose="02010609060101010101" pitchFamily="49" charset="-122"/>
                <a:sym typeface="+mn-ea"/>
              </a:rPr>
              <a:t>【交流与反思】</a:t>
            </a:r>
            <a:r>
              <a:rPr lang="en-US" sz="2400">
                <a:latin typeface="Times New Roman" panose="02020603050405020304" pitchFamily="18" charset="0"/>
                <a:sym typeface="+mn-ea"/>
              </a:rPr>
              <a:t>7. </a:t>
            </a:r>
            <a:r>
              <a:rPr lang="zh-CN" sz="2400">
                <a:sym typeface="+mn-ea"/>
              </a:rPr>
              <a:t>为描述磁场而引入的磁感线</a:t>
            </a:r>
            <a:r>
              <a:rPr lang="en-US" sz="2400">
                <a:latin typeface="Times New Roman" panose="02020603050405020304" pitchFamily="18" charset="0"/>
                <a:sym typeface="+mn-ea"/>
              </a:rPr>
              <a:t>________(</a:t>
            </a:r>
            <a:r>
              <a:rPr lang="zh-CN" sz="2400">
                <a:sym typeface="+mn-ea"/>
              </a:rPr>
              <a:t>选填</a:t>
            </a:r>
            <a:r>
              <a:rPr lang="en-US" sz="2400">
                <a:latin typeface="宋体" panose="02010600030101010101" pitchFamily="2" charset="-122"/>
                <a:cs typeface="Times New Roman" panose="02020603050405020304" pitchFamily="18" charset="0"/>
                <a:sym typeface="+mn-ea"/>
              </a:rPr>
              <a:t>“</a:t>
            </a:r>
            <a:r>
              <a:rPr lang="zh-CN" sz="2400">
                <a:sym typeface="+mn-ea"/>
              </a:rPr>
              <a:t>是</a:t>
            </a:r>
            <a:r>
              <a:rPr lang="en-US" sz="2400">
                <a:latin typeface="宋体" panose="02010600030101010101" pitchFamily="2" charset="-122"/>
                <a:cs typeface="Times New Roman" panose="02020603050405020304" pitchFamily="18" charset="0"/>
                <a:sym typeface="+mn-ea"/>
              </a:rPr>
              <a:t>”</a:t>
            </a:r>
            <a:r>
              <a:rPr lang="zh-CN" sz="2400">
                <a:sym typeface="+mn-ea"/>
              </a:rPr>
              <a:t>或</a:t>
            </a:r>
            <a:r>
              <a:rPr lang="en-US" sz="2400">
                <a:latin typeface="宋体" panose="02010600030101010101" pitchFamily="2" charset="-122"/>
                <a:cs typeface="Times New Roman" panose="02020603050405020304" pitchFamily="18" charset="0"/>
                <a:sym typeface="+mn-ea"/>
              </a:rPr>
              <a:t>“</a:t>
            </a:r>
            <a:r>
              <a:rPr lang="zh-CN" sz="2400">
                <a:sym typeface="+mn-ea"/>
              </a:rPr>
              <a:t>不是</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a:t>
            </a:r>
            <a:r>
              <a:rPr lang="zh-CN" sz="2400">
                <a:sym typeface="+mn-ea"/>
              </a:rPr>
              <a:t>真实存在的</a:t>
            </a:r>
            <a:endParaRPr lang="zh-CN" altLang="en-US" sz="2400"/>
          </a:p>
          <a:p>
            <a:pPr>
              <a:lnSpc>
                <a:spcPct val="150000"/>
              </a:lnSpc>
            </a:pPr>
            <a:r>
              <a:rPr lang="en-US" sz="2400">
                <a:latin typeface="Times New Roman" panose="02020603050405020304" pitchFamily="18" charset="0"/>
                <a:ea typeface="宋体" panose="02010600030101010101" pitchFamily="2" charset="-122"/>
              </a:rPr>
              <a:t>8. </a:t>
            </a:r>
            <a:r>
              <a:rPr lang="zh-CN" sz="2400">
                <a:ea typeface="宋体" panose="02010600030101010101" pitchFamily="2" charset="-122"/>
              </a:rPr>
              <a:t>探究通电螺线管的磁场方向与环绕螺线管的电流方向是否有关的方法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对调电池正负极</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不能用悬挂且可自由旋转的大头针代替小磁针的原因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大头针不能指示磁场方向</a:t>
            </a:r>
            <a:r>
              <a:rPr lang="en-US" sz="2400">
                <a:latin typeface="Times New Roman" panose="02020603050405020304" pitchFamily="18" charset="0"/>
                <a:ea typeface="宋体" panose="02010600030101010101" pitchFamily="2" charset="-122"/>
              </a:rPr>
              <a:t>)</a:t>
            </a:r>
            <a:r>
              <a:rPr lang="zh-CN" sz="2400">
                <a:ea typeface="黑体" panose="02010609060101010101" pitchFamily="49" charset="-122"/>
              </a:rPr>
              <a:t>实验结论：</a:t>
            </a:r>
            <a:r>
              <a:rPr lang="zh-CN" sz="2400">
                <a:ea typeface="宋体" panose="02010600030101010101" pitchFamily="2" charset="-122"/>
              </a:rPr>
              <a:t>通电螺线管外部的磁场与</a:t>
            </a:r>
            <a:r>
              <a:rPr lang="en-US" sz="2400">
                <a:latin typeface="Times New Roman" panose="02020603050405020304" pitchFamily="18" charset="0"/>
                <a:ea typeface="宋体" panose="02010600030101010101" pitchFamily="2" charset="-122"/>
              </a:rPr>
              <a:t>_________</a:t>
            </a:r>
            <a:r>
              <a:rPr lang="zh-CN" sz="2400">
                <a:ea typeface="宋体" panose="02010600030101010101" pitchFamily="2" charset="-122"/>
              </a:rPr>
              <a:t>的磁场相似．</a:t>
            </a:r>
            <a:endParaRPr lang="zh-CN" altLang="en-US" sz="2400"/>
          </a:p>
        </p:txBody>
      </p:sp>
      <p:sp>
        <p:nvSpPr>
          <p:cNvPr id="103" name="文本框 102"/>
          <p:cNvSpPr txBox="1"/>
          <p:nvPr/>
        </p:nvSpPr>
        <p:spPr>
          <a:xfrm>
            <a:off x="5602605" y="4808855"/>
            <a:ext cx="1724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条形磁体</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4877435" y="2653030"/>
            <a:ext cx="963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不是</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3" grpId="0"/>
      <p:bldP spid="10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247775" y="113601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2" name="文本框 101"/>
          <p:cNvSpPr txBox="1"/>
          <p:nvPr/>
        </p:nvSpPr>
        <p:spPr>
          <a:xfrm>
            <a:off x="764540" y="1879600"/>
            <a:ext cx="10881995" cy="1753235"/>
          </a:xfrm>
          <a:prstGeom prst="rect">
            <a:avLst/>
          </a:prstGeom>
          <a:noFill/>
          <a:ln w="9525">
            <a:noFill/>
          </a:ln>
        </p:spPr>
        <p:txBody>
          <a:bodyPr wrap="square">
            <a:spAutoFit/>
          </a:bodyPr>
          <a:p>
            <a:pPr>
              <a:lnSpc>
                <a:spcPct val="150000"/>
              </a:lnSpc>
            </a:pPr>
            <a:r>
              <a:rPr lang="zh-CN" sz="2400">
                <a:ea typeface="黑体" panose="02010609060101010101" pitchFamily="49" charset="-122"/>
              </a:rPr>
              <a:t>例</a:t>
            </a:r>
            <a:r>
              <a:rPr lang="zh-CN" sz="2400">
                <a:ea typeface="宋体" panose="02010600030101010101" pitchFamily="2" charset="-122"/>
              </a:rPr>
              <a:t>　某小组同学用小磁针、条形磁体等按图甲</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的方法，探究了条形磁体周围的磁场及方向，接着他们又用相同的方法，探究通电螺线管周围的磁场及方向，实验操作及现象如图甲中</a:t>
            </a:r>
            <a:r>
              <a:rPr lang="en-US" sz="2400">
                <a:latin typeface="Times New Roman" panose="02020603050405020304" pitchFamily="18" charset="0"/>
                <a:ea typeface="宋体" panose="02010600030101010101" pitchFamily="2" charset="-122"/>
              </a:rPr>
              <a:t>C</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D</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E</a:t>
            </a:r>
            <a:r>
              <a:rPr lang="zh-CN" sz="2400">
                <a:ea typeface="宋体" panose="02010600030101010101" pitchFamily="2" charset="-122"/>
              </a:rPr>
              <a:t>所示．</a:t>
            </a:r>
            <a:endParaRPr lang="zh-CN" altLang="en-US" sz="2400"/>
          </a:p>
        </p:txBody>
      </p:sp>
      <p:pic>
        <p:nvPicPr>
          <p:cNvPr id="2" name="图片 -2147481267"/>
          <p:cNvPicPr>
            <a:picLocks noChangeAspect="1"/>
          </p:cNvPicPr>
          <p:nvPr/>
        </p:nvPicPr>
        <p:blipFill>
          <a:blip r:embed="rId2"/>
          <a:stretch>
            <a:fillRect/>
          </a:stretch>
        </p:blipFill>
        <p:spPr>
          <a:xfrm>
            <a:off x="2728595" y="3826510"/>
            <a:ext cx="6954520" cy="1724660"/>
          </a:xfrm>
          <a:prstGeom prst="rect">
            <a:avLst/>
          </a:prstGeom>
          <a:noFill/>
          <a:ln w="9525">
            <a:noFill/>
          </a:ln>
        </p:spPr>
      </p:pic>
      <p:sp>
        <p:nvSpPr>
          <p:cNvPr id="3" name="文本框 2"/>
          <p:cNvSpPr txBox="1"/>
          <p:nvPr/>
        </p:nvSpPr>
        <p:spPr>
          <a:xfrm>
            <a:off x="5506085" y="5771515"/>
            <a:ext cx="1399540" cy="368300"/>
          </a:xfrm>
          <a:prstGeom prst="rect">
            <a:avLst/>
          </a:prstGeom>
          <a:noFill/>
          <a:ln w="9525">
            <a:noFill/>
          </a:ln>
        </p:spPr>
        <p:txBody>
          <a:bodyPr wrap="square">
            <a:spAutoFit/>
          </a:bodyPr>
          <a:p>
            <a:r>
              <a:rPr lang="zh-CN" sz="1800">
                <a:cs typeface="楷体_GB2312" charset="0"/>
              </a:rPr>
              <a:t>例题图甲</a:t>
            </a:r>
            <a:endParaRPr lang="zh-CN" altLang="en-US" sz="1800">
              <a:cs typeface="楷体_GB2312"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862965" y="1093470"/>
            <a:ext cx="1046543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图甲</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中桌面上若干小磁针静止时指向一致，是因为受到</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的作用．</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本次实验中他们使用小磁针的目的是</a:t>
            </a:r>
            <a:r>
              <a:rPr lang="en-US" sz="2400">
                <a:latin typeface="Times New Roman" panose="02020603050405020304" pitchFamily="18" charset="0"/>
                <a:ea typeface="宋体" panose="02010600030101010101" pitchFamily="2" charset="-122"/>
              </a:rPr>
              <a:t>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分析比较图甲中的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，可得出通电螺线管周围存在磁场的初步结论．</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分析比较图甲中的</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与</a:t>
            </a:r>
            <a:r>
              <a:rPr lang="en-US" sz="2400">
                <a:latin typeface="Times New Roman" panose="02020603050405020304" pitchFamily="18" charset="0"/>
                <a:ea typeface="宋体" panose="02010600030101010101" pitchFamily="2" charset="-122"/>
              </a:rPr>
              <a:t>______</a:t>
            </a:r>
            <a:r>
              <a:rPr lang="zh-CN" sz="2400">
                <a:latin typeface="Times New Roman" panose="02020603050405020304" pitchFamily="18" charset="0"/>
                <a:ea typeface="宋体" panose="02010600030101010101" pitchFamily="2" charset="-122"/>
              </a:rPr>
              <a:t>中小磁针偏转情况，可得出通电螺线管周围磁场的方向与通过的电流方向有关的初步结论．</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分析比较图甲中的</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与</a:t>
            </a:r>
            <a:r>
              <a:rPr lang="en-US" sz="2400">
                <a:latin typeface="Times New Roman" panose="02020603050405020304" pitchFamily="18" charset="0"/>
                <a:ea typeface="宋体" panose="02010600030101010101" pitchFamily="2" charset="-122"/>
              </a:rPr>
              <a:t>D</a:t>
            </a:r>
            <a:r>
              <a:rPr lang="zh-CN" sz="2400">
                <a:ea typeface="宋体" panose="02010600030101010101" pitchFamily="2" charset="-122"/>
              </a:rPr>
              <a:t>，可得出初步结论</a:t>
            </a:r>
            <a:r>
              <a:rPr lang="en-US" sz="2400">
                <a:latin typeface="Times New Roman" panose="02020603050405020304" pitchFamily="18" charset="0"/>
                <a:ea typeface="宋体" panose="02010600030101010101" pitchFamily="2" charset="-122"/>
              </a:rPr>
              <a:t>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a:t>
            </a:r>
            <a:endParaRPr lang="zh-CN" altLang="en-US" sz="2400"/>
          </a:p>
        </p:txBody>
      </p:sp>
      <p:sp>
        <p:nvSpPr>
          <p:cNvPr id="103" name="文本框 102"/>
          <p:cNvSpPr txBox="1"/>
          <p:nvPr/>
        </p:nvSpPr>
        <p:spPr>
          <a:xfrm>
            <a:off x="8954770" y="1222375"/>
            <a:ext cx="1170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地磁场</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6326505" y="2306955"/>
            <a:ext cx="23260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显示磁场方向</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3951605" y="2915920"/>
            <a:ext cx="678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5503545" y="2910840"/>
            <a:ext cx="5683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3833495" y="4008120"/>
            <a:ext cx="5994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4935220" y="4008120"/>
            <a:ext cx="5683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E</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1078865" y="4899025"/>
            <a:ext cx="10034905"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通电螺线管周围的磁场与条形磁体磁场相似</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ppt_x"/>
                                          </p:val>
                                        </p:tav>
                                        <p:tav tm="100000">
                                          <p:val>
                                            <p:strVal val="#ppt_x"/>
                                          </p:val>
                                        </p:tav>
                                      </p:tavLst>
                                    </p:anim>
                                    <p:anim calcmode="lin" valueType="num">
                                      <p:cBhvr additive="base">
                                        <p:cTn id="8"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2" grpId="0"/>
      <p:bldP spid="3" grpId="0"/>
      <p:bldP spid="4" grpId="0"/>
      <p:bldP spid="5"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942340" y="991870"/>
            <a:ext cx="1046543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根据探究结论可以判断图乙中开关闭合后，通电螺线管的左端是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a:t>
            </a:r>
            <a:endParaRPr lang="zh-CN" altLang="en-US" sz="2400"/>
          </a:p>
        </p:txBody>
      </p:sp>
      <p:pic>
        <p:nvPicPr>
          <p:cNvPr id="2" name="图片 -2147481266"/>
          <p:cNvPicPr>
            <a:picLocks noChangeAspect="1"/>
          </p:cNvPicPr>
          <p:nvPr/>
        </p:nvPicPr>
        <p:blipFill>
          <a:blip r:embed="rId1"/>
          <a:stretch>
            <a:fillRect/>
          </a:stretch>
        </p:blipFill>
        <p:spPr>
          <a:xfrm>
            <a:off x="4540885" y="2091055"/>
            <a:ext cx="2334895" cy="1463040"/>
          </a:xfrm>
          <a:prstGeom prst="rect">
            <a:avLst/>
          </a:prstGeom>
          <a:noFill/>
          <a:ln w="9525">
            <a:noFill/>
          </a:ln>
        </p:spPr>
      </p:pic>
      <p:sp>
        <p:nvSpPr>
          <p:cNvPr id="3" name="文本框 2"/>
          <p:cNvSpPr txBox="1"/>
          <p:nvPr/>
        </p:nvSpPr>
        <p:spPr>
          <a:xfrm>
            <a:off x="5224145" y="3737610"/>
            <a:ext cx="1292860" cy="368300"/>
          </a:xfrm>
          <a:prstGeom prst="rect">
            <a:avLst/>
          </a:prstGeom>
          <a:noFill/>
          <a:ln w="9525">
            <a:noFill/>
          </a:ln>
        </p:spPr>
        <p:txBody>
          <a:bodyPr wrap="square">
            <a:spAutoFit/>
          </a:bodyPr>
          <a:p>
            <a:r>
              <a:rPr lang="zh-CN" sz="1800">
                <a:cs typeface="楷体_GB2312" charset="0"/>
              </a:rPr>
              <a:t>例题图乙</a:t>
            </a:r>
            <a:endParaRPr lang="zh-CN" altLang="en-US" sz="1800">
              <a:cs typeface="楷体_GB2312" charset="0"/>
            </a:endParaRPr>
          </a:p>
        </p:txBody>
      </p:sp>
      <p:grpSp>
        <p:nvGrpSpPr>
          <p:cNvPr id="5" name="组合 4"/>
          <p:cNvGrpSpPr/>
          <p:nvPr/>
        </p:nvGrpSpPr>
        <p:grpSpPr>
          <a:xfrm>
            <a:off x="942340" y="3923665"/>
            <a:ext cx="1838960" cy="474345"/>
            <a:chOff x="1318" y="2359"/>
            <a:chExt cx="2896" cy="747"/>
          </a:xfrm>
        </p:grpSpPr>
        <p:pic>
          <p:nvPicPr>
            <p:cNvPr id="4" name="图片 3" descr="三级标"/>
            <p:cNvPicPr>
              <a:picLocks noChangeAspect="1"/>
            </p:cNvPicPr>
            <p:nvPr/>
          </p:nvPicPr>
          <p:blipFill>
            <a:blip r:embed="rId2"/>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7" name="文本框 6"/>
          <p:cNvSpPr txBox="1"/>
          <p:nvPr/>
        </p:nvSpPr>
        <p:spPr>
          <a:xfrm>
            <a:off x="942340" y="4377055"/>
            <a:ext cx="1033970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实验中在螺线管中间插入一根铁棒的目的是</a:t>
            </a:r>
            <a:r>
              <a:rPr lang="en-US" sz="2400">
                <a:latin typeface="Times New Roman" panose="02020603050405020304" pitchFamily="18" charset="0"/>
                <a:ea typeface="宋体" panose="02010600030101010101" pitchFamily="2" charset="-122"/>
              </a:rPr>
              <a:t>_____________________.(8)</a:t>
            </a:r>
            <a:r>
              <a:rPr lang="zh-CN" sz="2400">
                <a:ea typeface="宋体" panose="02010600030101010101" pitchFamily="2" charset="-122"/>
              </a:rPr>
              <a:t>本实验经过改进，还可以探究通电螺线管外部磁场的强弱与电流大小的关系．请说出一种改进方法．</a:t>
            </a:r>
            <a:r>
              <a:rPr lang="en-US" sz="2400">
                <a:latin typeface="Times New Roman" panose="02020603050405020304" pitchFamily="18" charset="0"/>
                <a:ea typeface="宋体" panose="02010600030101010101" pitchFamily="2" charset="-122"/>
              </a:rPr>
              <a:t>_____________.</a:t>
            </a:r>
            <a:endParaRPr lang="zh-CN" altLang="en-US" sz="2400"/>
          </a:p>
        </p:txBody>
      </p:sp>
      <p:sp>
        <p:nvSpPr>
          <p:cNvPr id="103" name="文本框 102"/>
          <p:cNvSpPr txBox="1"/>
          <p:nvPr/>
        </p:nvSpPr>
        <p:spPr>
          <a:xfrm>
            <a:off x="10126980" y="1166495"/>
            <a:ext cx="5994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7197725" y="4469765"/>
            <a:ext cx="32397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使螺线管的磁性增强</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4660900" y="5598160"/>
            <a:ext cx="22148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增加电池节数</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500" fill="hold"/>
                                        <p:tgtEl>
                                          <p:spTgt spid="103"/>
                                        </p:tgtEl>
                                        <p:attrNameLst>
                                          <p:attrName>ppt_x</p:attrName>
                                        </p:attrNameLst>
                                      </p:cBhvr>
                                      <p:tavLst>
                                        <p:tav tm="0">
                                          <p:val>
                                            <p:strVal val="#ppt_x"/>
                                          </p:val>
                                        </p:tav>
                                        <p:tav tm="100000">
                                          <p:val>
                                            <p:strVal val="#ppt_x"/>
                                          </p:val>
                                        </p:tav>
                                      </p:tavLst>
                                    </p:anim>
                                    <p:anim calcmode="lin" valueType="num">
                                      <p:cBhvr additive="base">
                                        <p:cTn id="8"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91959" y="878840"/>
            <a:ext cx="10515147" cy="645159"/>
            <a:chOff x="1208" y="1190"/>
            <a:chExt cx="16640" cy="1018"/>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855345" y="1467485"/>
            <a:ext cx="2261870" cy="521970"/>
            <a:chOff x="7040" y="3883"/>
            <a:chExt cx="3562" cy="822"/>
          </a:xfrm>
        </p:grpSpPr>
        <p:sp>
          <p:nvSpPr>
            <p:cNvPr id="39941" name="文本框 23"/>
            <p:cNvSpPr txBox="1"/>
            <p:nvPr/>
          </p:nvSpPr>
          <p:spPr>
            <a:xfrm>
              <a:off x="8007" y="3883"/>
              <a:ext cx="2595" cy="822"/>
            </a:xfrm>
            <a:prstGeom prst="rect">
              <a:avLst/>
            </a:prstGeom>
            <a:noFill/>
            <a:ln w="9525">
              <a:noFill/>
            </a:ln>
          </p:spPr>
          <p:txBody>
            <a:bodyPr anchor="t">
              <a:spAutoFit/>
            </a:bodyPr>
            <a:p>
              <a:r>
                <a:rPr lang="zh-CN" altLang="en-US" sz="2800" b="1">
                  <a:latin typeface="黑体" panose="02010609060101010101" pitchFamily="49" charset="-122"/>
                  <a:ea typeface="黑体" panose="02010609060101010101" pitchFamily="49" charset="-122"/>
                </a:rPr>
                <a:t>考点梳理</a:t>
              </a:r>
              <a:endParaRPr lang="zh-CN" altLang="en-US" sz="2800" b="1">
                <a:latin typeface="黑体" panose="02010609060101010101" pitchFamily="49" charset="-122"/>
                <a:ea typeface="黑体" panose="02010609060101010101" pitchFamily="49" charset="-122"/>
              </a:endParaRPr>
            </a:p>
          </p:txBody>
        </p:sp>
        <p:pic>
          <p:nvPicPr>
            <p:cNvPr id="6" name="图片 5" descr="二级标（14磅）"/>
            <p:cNvPicPr>
              <a:picLocks noChangeAspect="1"/>
            </p:cNvPicPr>
            <p:nvPr/>
          </p:nvPicPr>
          <p:blipFill>
            <a:blip r:embed="rId2"/>
            <a:stretch>
              <a:fillRect/>
            </a:stretch>
          </p:blipFill>
          <p:spPr>
            <a:xfrm>
              <a:off x="7040" y="3883"/>
              <a:ext cx="940" cy="773"/>
            </a:xfrm>
            <a:prstGeom prst="rect">
              <a:avLst/>
            </a:prstGeom>
          </p:spPr>
        </p:pic>
      </p:grpSp>
      <p:grpSp>
        <p:nvGrpSpPr>
          <p:cNvPr id="3" name="组合 2"/>
          <p:cNvGrpSpPr/>
          <p:nvPr/>
        </p:nvGrpSpPr>
        <p:grpSpPr>
          <a:xfrm>
            <a:off x="817245" y="2280920"/>
            <a:ext cx="10210800" cy="52189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磁现象</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3"/>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2" name="文本框 101"/>
          <p:cNvSpPr txBox="1"/>
          <p:nvPr/>
        </p:nvSpPr>
        <p:spPr>
          <a:xfrm>
            <a:off x="692150" y="2827020"/>
            <a:ext cx="1091755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磁性：</a:t>
            </a:r>
            <a:r>
              <a:rPr lang="zh-CN" sz="2400">
                <a:ea typeface="宋体" panose="02010600030101010101" pitchFamily="2" charset="-122"/>
              </a:rPr>
              <a:t>能够吸引铁、钴、镍等物质的性质．</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磁极：</a:t>
            </a:r>
            <a:r>
              <a:rPr lang="zh-CN" sz="2400">
                <a:ea typeface="宋体" panose="02010600030101010101" pitchFamily="2" charset="-122"/>
              </a:rPr>
              <a:t>磁体上磁性最</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的部分；能够自由转动的小磁针，静止时指南的磁极叫</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，用</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表示；指北的叫</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表示．</a:t>
            </a:r>
            <a:r>
              <a:rPr lang="en-US" sz="2400">
                <a:latin typeface="Times New Roman" panose="02020603050405020304" pitchFamily="18" charset="0"/>
                <a:ea typeface="宋体" panose="02010600030101010101" pitchFamily="2" charset="-122"/>
              </a:rPr>
              <a:t>3. </a:t>
            </a:r>
            <a:r>
              <a:rPr lang="zh-CN" sz="2400">
                <a:ea typeface="黑体" panose="02010609060101010101" pitchFamily="49" charset="-122"/>
              </a:rPr>
              <a:t>磁极间的相互</a:t>
            </a:r>
            <a:r>
              <a:rPr lang="zh-CN" sz="2400">
                <a:latin typeface="Times New Roman" panose="02020603050405020304" pitchFamily="18" charset="0"/>
                <a:ea typeface="黑体" panose="02010609060101010101" pitchFamily="49" charset="-122"/>
              </a:rPr>
              <a:t>作用规律：</a:t>
            </a:r>
            <a:r>
              <a:rPr lang="zh-CN" sz="2400">
                <a:ea typeface="宋体" panose="02010600030101010101" pitchFamily="2" charset="-122"/>
              </a:rPr>
              <a:t>同名磁极相互</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，异名磁极相互</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 </a:t>
            </a:r>
            <a:r>
              <a:rPr lang="zh-CN" sz="2400">
                <a:ea typeface="黑体" panose="02010609060101010101" pitchFamily="49" charset="-122"/>
              </a:rPr>
              <a:t>磁化：</a:t>
            </a:r>
            <a:r>
              <a:rPr lang="zh-CN" sz="2400">
                <a:ea typeface="宋体" panose="02010600030101010101" pitchFamily="2" charset="-122"/>
              </a:rPr>
              <a:t>原来不显磁性的物质通过靠近或接触磁体等方式使其显出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的过程叫磁化．</a:t>
            </a:r>
            <a:endParaRPr lang="zh-CN" altLang="en-US" sz="2400"/>
          </a:p>
        </p:txBody>
      </p:sp>
      <p:sp>
        <p:nvSpPr>
          <p:cNvPr id="100" name="文本框 99"/>
          <p:cNvSpPr txBox="1"/>
          <p:nvPr/>
        </p:nvSpPr>
        <p:spPr>
          <a:xfrm>
            <a:off x="4031615" y="3486150"/>
            <a:ext cx="9010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强</a:t>
            </a:r>
            <a:endParaRPr lang="zh-CN" altLang="en-US" sz="2400">
              <a:solidFill>
                <a:srgbClr val="FF0000"/>
              </a:solidFill>
              <a:ea typeface="宋体" panose="02010600030101010101" pitchFamily="2" charset="-122"/>
            </a:endParaRPr>
          </a:p>
        </p:txBody>
      </p:sp>
      <p:sp>
        <p:nvSpPr>
          <p:cNvPr id="2" name="文本框 1"/>
          <p:cNvSpPr txBox="1"/>
          <p:nvPr/>
        </p:nvSpPr>
        <p:spPr>
          <a:xfrm>
            <a:off x="1474470" y="4066540"/>
            <a:ext cx="1106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南极</a:t>
            </a:r>
            <a:endParaRPr lang="zh-CN" altLang="en-US" sz="2400">
              <a:solidFill>
                <a:srgbClr val="FF0000"/>
              </a:solidFill>
              <a:ea typeface="宋体" panose="02010600030101010101" pitchFamily="2" charset="-122"/>
            </a:endParaRPr>
          </a:p>
        </p:txBody>
      </p:sp>
      <p:sp>
        <p:nvSpPr>
          <p:cNvPr id="4" name="文本框 3"/>
          <p:cNvSpPr txBox="1"/>
          <p:nvPr/>
        </p:nvSpPr>
        <p:spPr>
          <a:xfrm>
            <a:off x="3096895" y="4066540"/>
            <a:ext cx="4762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S</a:t>
            </a:r>
            <a:endParaRPr lang="zh-CN" altLang="en-US" sz="2400">
              <a:solidFill>
                <a:srgbClr val="FF0000"/>
              </a:solidFill>
              <a:ea typeface="宋体" panose="02010600030101010101" pitchFamily="2" charset="-122"/>
            </a:endParaRPr>
          </a:p>
        </p:txBody>
      </p:sp>
      <p:sp>
        <p:nvSpPr>
          <p:cNvPr id="5" name="文本框 4"/>
          <p:cNvSpPr txBox="1"/>
          <p:nvPr/>
        </p:nvSpPr>
        <p:spPr>
          <a:xfrm>
            <a:off x="6144895" y="4066540"/>
            <a:ext cx="1011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北极</a:t>
            </a:r>
            <a:endParaRPr lang="zh-CN" altLang="en-US" sz="2400">
              <a:solidFill>
                <a:srgbClr val="FF0000"/>
              </a:solidFill>
              <a:ea typeface="宋体" panose="02010600030101010101" pitchFamily="2" charset="-122"/>
            </a:endParaRPr>
          </a:p>
        </p:txBody>
      </p:sp>
      <p:sp>
        <p:nvSpPr>
          <p:cNvPr id="8" name="文本框 7"/>
          <p:cNvSpPr txBox="1"/>
          <p:nvPr/>
        </p:nvSpPr>
        <p:spPr>
          <a:xfrm>
            <a:off x="8013065" y="4090035"/>
            <a:ext cx="7429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a:t>
            </a:r>
            <a:endParaRPr lang="zh-CN" altLang="en-US" sz="2400">
              <a:solidFill>
                <a:srgbClr val="FF0000"/>
              </a:solidFill>
              <a:ea typeface="宋体" panose="02010600030101010101" pitchFamily="2" charset="-122"/>
            </a:endParaRPr>
          </a:p>
        </p:txBody>
      </p:sp>
      <p:sp>
        <p:nvSpPr>
          <p:cNvPr id="9" name="文本框 8"/>
          <p:cNvSpPr txBox="1"/>
          <p:nvPr/>
        </p:nvSpPr>
        <p:spPr>
          <a:xfrm>
            <a:off x="6385560" y="4598670"/>
            <a:ext cx="9791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排斥</a:t>
            </a:r>
            <a:endParaRPr lang="zh-CN" altLang="en-US" sz="2400">
              <a:solidFill>
                <a:srgbClr val="FF0000"/>
              </a:solidFill>
              <a:ea typeface="宋体" panose="02010600030101010101" pitchFamily="2" charset="-122"/>
            </a:endParaRPr>
          </a:p>
        </p:txBody>
      </p:sp>
      <p:sp>
        <p:nvSpPr>
          <p:cNvPr id="10" name="文本框 9"/>
          <p:cNvSpPr txBox="1"/>
          <p:nvPr/>
        </p:nvSpPr>
        <p:spPr>
          <a:xfrm>
            <a:off x="9826625" y="4598670"/>
            <a:ext cx="1058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吸引</a:t>
            </a:r>
            <a:endParaRPr lang="zh-CN" altLang="en-US" sz="2400">
              <a:solidFill>
                <a:srgbClr val="FF0000"/>
              </a:solidFill>
              <a:ea typeface="宋体" panose="02010600030101010101" pitchFamily="2" charset="-122"/>
            </a:endParaRPr>
          </a:p>
        </p:txBody>
      </p:sp>
      <p:sp>
        <p:nvSpPr>
          <p:cNvPr id="11" name="文本框 10"/>
          <p:cNvSpPr txBox="1"/>
          <p:nvPr/>
        </p:nvSpPr>
        <p:spPr>
          <a:xfrm>
            <a:off x="9826625" y="5130800"/>
            <a:ext cx="964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磁性</a:t>
            </a:r>
            <a:endParaRPr lang="zh-CN" altLang="en-US" sz="2400">
              <a:solidFill>
                <a:srgbClr val="FF0000"/>
              </a:solidFill>
              <a:ea typeface="宋体" panose="02010600030101010101" pitchFamily="2" charset="-122"/>
            </a:endParaRPr>
          </a:p>
        </p:txBody>
      </p:sp>
      <p:sp>
        <p:nvSpPr>
          <p:cNvPr id="12" name="流程图: 终止 11">
            <a:hlinkClick r:id="rId4" action="ppaction://hlinksldjump"/>
          </p:cNvPr>
          <p:cNvSpPr/>
          <p:nvPr/>
        </p:nvSpPr>
        <p:spPr>
          <a:xfrm>
            <a:off x="9375775" y="57619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4" grpId="0"/>
      <p:bldP spid="5" grpId="0"/>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44550" y="160655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磁场</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2" name="文本框 101"/>
          <p:cNvSpPr txBox="1"/>
          <p:nvPr/>
        </p:nvSpPr>
        <p:spPr>
          <a:xfrm>
            <a:off x="629285" y="2289175"/>
            <a:ext cx="1115250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磁场的性质：</a:t>
            </a:r>
            <a:r>
              <a:rPr lang="zh-CN" sz="2400">
                <a:ea typeface="宋体" panose="02010600030101010101" pitchFamily="2" charset="-122"/>
              </a:rPr>
              <a:t>对放入其中的磁体产生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的作用．磁体之间的相互作用是通过磁场发生的．</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磁场的方向：</a:t>
            </a:r>
            <a:r>
              <a:rPr lang="zh-CN" sz="2400">
                <a:ea typeface="宋体" panose="02010600030101010101" pitchFamily="2" charset="-122"/>
              </a:rPr>
              <a:t>把小磁针静止时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极所指的方向规</a:t>
            </a:r>
            <a:r>
              <a:rPr lang="zh-CN" sz="2400">
                <a:latin typeface="Times New Roman" panose="02020603050405020304" pitchFamily="18" charset="0"/>
                <a:ea typeface="宋体" panose="02010600030101010101" pitchFamily="2" charset="-122"/>
              </a:rPr>
              <a:t>定为该点磁场的方向．</a:t>
            </a:r>
            <a:r>
              <a:rPr lang="en-US" sz="2400">
                <a:latin typeface="Times New Roman" panose="02020603050405020304" pitchFamily="18" charset="0"/>
                <a:ea typeface="宋体" panose="02010600030101010101" pitchFamily="2" charset="-122"/>
              </a:rPr>
              <a:t>3. </a:t>
            </a:r>
            <a:r>
              <a:rPr lang="zh-CN" sz="2400">
                <a:ea typeface="黑体" panose="02010609060101010101" pitchFamily="49" charset="-122"/>
              </a:rPr>
              <a:t>磁感线</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定义：</a:t>
            </a:r>
            <a:r>
              <a:rPr lang="zh-CN" sz="2400">
                <a:ea typeface="宋体" panose="02010600030101010101" pitchFamily="2" charset="-122"/>
              </a:rPr>
              <a:t>描述磁场分布的带有箭头的曲线，它的引入运用了理想模型法．磁感线不是真实存在的．</a:t>
            </a:r>
            <a:endParaRPr lang="zh-CN" altLang="en-US" sz="2400"/>
          </a:p>
        </p:txBody>
      </p:sp>
      <p:sp>
        <p:nvSpPr>
          <p:cNvPr id="100" name="文本框 99"/>
          <p:cNvSpPr txBox="1"/>
          <p:nvPr/>
        </p:nvSpPr>
        <p:spPr>
          <a:xfrm>
            <a:off x="6152515" y="2405380"/>
            <a:ext cx="6635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力</a:t>
            </a:r>
            <a:endParaRPr lang="zh-CN" altLang="en-US" sz="2400">
              <a:solidFill>
                <a:srgbClr val="FF0000"/>
              </a:solidFill>
              <a:ea typeface="宋体" panose="02010600030101010101" pitchFamily="2" charset="-122"/>
            </a:endParaRPr>
          </a:p>
        </p:txBody>
      </p:sp>
      <p:sp>
        <p:nvSpPr>
          <p:cNvPr id="2" name="文本框 1"/>
          <p:cNvSpPr txBox="1"/>
          <p:nvPr/>
        </p:nvSpPr>
        <p:spPr>
          <a:xfrm>
            <a:off x="5258435" y="3472815"/>
            <a:ext cx="727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北</a:t>
            </a:r>
            <a:endParaRPr lang="zh-CN" altLang="en-US" sz="2400">
              <a:solidFill>
                <a:srgbClr val="FF0000"/>
              </a:solidFill>
              <a:ea typeface="宋体" panose="02010600030101010101" pitchFamily="2" charset="-122"/>
            </a:endParaRPr>
          </a:p>
        </p:txBody>
      </p:sp>
      <p:sp>
        <p:nvSpPr>
          <p:cNvPr id="12" name="流程图: 终止 11">
            <a:hlinkClick r:id="rId2" action="ppaction://hlinksldjump"/>
          </p:cNvPr>
          <p:cNvSpPr/>
          <p:nvPr/>
        </p:nvSpPr>
        <p:spPr>
          <a:xfrm>
            <a:off x="9326245" y="547179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629285" y="856615"/>
            <a:ext cx="1115250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黑体" panose="02010609060101010101" pitchFamily="49" charset="-122"/>
              </a:rPr>
              <a:t>方向：</a:t>
            </a:r>
            <a:r>
              <a:rPr lang="zh-CN" sz="2400">
                <a:ea typeface="宋体" panose="02010600030101010101" pitchFamily="2" charset="-122"/>
              </a:rPr>
              <a:t>在磁体外部，磁感线总是从磁体</a:t>
            </a:r>
            <a:endParaRPr lang="zh-CN" sz="2400">
              <a:ea typeface="宋体" panose="02010600030101010101" pitchFamily="2" charset="-122"/>
            </a:endParaRPr>
          </a:p>
          <a:p>
            <a:pPr>
              <a:lnSpc>
                <a:spcPct val="150000"/>
              </a:lnSpc>
            </a:pPr>
            <a:r>
              <a:rPr lang="zh-CN" sz="2400">
                <a:ea typeface="宋体" panose="02010600030101010101" pitchFamily="2" charset="-122"/>
              </a:rPr>
              <a:t>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极出发，最后回到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a:t>
            </a:r>
            <a:endParaRPr lang="zh-CN" sz="2400">
              <a:ea typeface="宋体" panose="02010600030101010101" pitchFamily="2" charset="-122"/>
            </a:endParaRPr>
          </a:p>
          <a:p>
            <a:pPr>
              <a:lnSpc>
                <a:spcPct val="150000"/>
              </a:lnSpc>
            </a:pPr>
            <a:r>
              <a:rPr lang="zh-CN" sz="2400">
                <a:ea typeface="宋体" panose="02010600030101010101" pitchFamily="2" charset="-122"/>
              </a:rPr>
              <a:t>如图甲、乙．</a:t>
            </a:r>
            <a:endParaRPr lang="zh-CN" altLang="en-US" sz="2400"/>
          </a:p>
        </p:txBody>
      </p:sp>
      <p:pic>
        <p:nvPicPr>
          <p:cNvPr id="2" name="图片 -2147481306"/>
          <p:cNvPicPr>
            <a:picLocks noChangeAspect="1"/>
          </p:cNvPicPr>
          <p:nvPr/>
        </p:nvPicPr>
        <p:blipFill>
          <a:blip r:embed="rId1"/>
          <a:stretch>
            <a:fillRect/>
          </a:stretch>
        </p:blipFill>
        <p:spPr>
          <a:xfrm>
            <a:off x="6751320" y="876300"/>
            <a:ext cx="4385310" cy="2118995"/>
          </a:xfrm>
          <a:prstGeom prst="rect">
            <a:avLst/>
          </a:prstGeom>
          <a:noFill/>
          <a:ln w="9525">
            <a:noFill/>
          </a:ln>
        </p:spPr>
      </p:pic>
      <p:sp>
        <p:nvSpPr>
          <p:cNvPr id="3" name="文本框 2"/>
          <p:cNvSpPr txBox="1"/>
          <p:nvPr/>
        </p:nvSpPr>
        <p:spPr>
          <a:xfrm>
            <a:off x="629285" y="2882900"/>
            <a:ext cx="1115250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黑体" panose="02010609060101010101" pitchFamily="49" charset="-122"/>
              </a:rPr>
              <a:t>特点：</a:t>
            </a:r>
            <a:r>
              <a:rPr lang="zh-CN" sz="2400">
                <a:ea typeface="宋体" panose="02010600030101010101" pitchFamily="2" charset="-122"/>
              </a:rPr>
              <a:t>磁感线分布越密的</a:t>
            </a:r>
            <a:r>
              <a:rPr lang="zh-CN" sz="2400">
                <a:latin typeface="Times New Roman" panose="02020603050405020304" pitchFamily="18" charset="0"/>
                <a:ea typeface="宋体" panose="02010600030101010101" pitchFamily="2" charset="-122"/>
              </a:rPr>
              <a:t>地方，其磁场越</a:t>
            </a:r>
            <a:r>
              <a:rPr lang="en-US" sz="2400">
                <a:latin typeface="Times New Roman" panose="02020603050405020304" pitchFamily="18" charset="0"/>
                <a:ea typeface="宋体" panose="02010600030101010101" pitchFamily="2" charset="-122"/>
              </a:rPr>
              <a:t>____</a:t>
            </a:r>
            <a:r>
              <a:rPr lang="zh-CN" sz="2400">
                <a:ea typeface="宋体" panose="02010600030101010101" pitchFamily="2" charset="-122"/>
              </a:rPr>
              <a:t>；磁感线分布越疏的地方，其磁场越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．图甲中</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点的磁场比</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点的磁场</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弱</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．磁感线是封闭曲线，永不相交．</a:t>
            </a:r>
            <a:r>
              <a:rPr lang="en-US" sz="2400">
                <a:latin typeface="Times New Roman" panose="02020603050405020304" pitchFamily="18" charset="0"/>
                <a:ea typeface="宋体" panose="02010600030101010101" pitchFamily="2" charset="-122"/>
              </a:rPr>
              <a:t>4. </a:t>
            </a:r>
            <a:r>
              <a:rPr lang="zh-CN" sz="2400">
                <a:ea typeface="黑体" panose="02010609060101010101" pitchFamily="49" charset="-122"/>
              </a:rPr>
              <a:t>地磁场</a:t>
            </a:r>
            <a:r>
              <a:rPr lang="zh-CN" sz="2400">
                <a:ea typeface="宋体" panose="02010600030101010101" pitchFamily="2" charset="-122"/>
              </a:rPr>
              <a:t>地球是一个天然大条形磁体，地磁的北极在地理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极附近，地磁的南极在地理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极附近．地理两极和地磁场两极并不重合．</a:t>
            </a:r>
            <a:endParaRPr lang="zh-CN" altLang="en-US" sz="2400"/>
          </a:p>
        </p:txBody>
      </p:sp>
      <p:sp>
        <p:nvSpPr>
          <p:cNvPr id="100" name="文本框 99"/>
          <p:cNvSpPr txBox="1"/>
          <p:nvPr/>
        </p:nvSpPr>
        <p:spPr>
          <a:xfrm>
            <a:off x="1304290" y="1523365"/>
            <a:ext cx="84010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北</a:t>
            </a:r>
            <a:endParaRPr lang="zh-CN" altLang="en-US" sz="2400">
              <a:solidFill>
                <a:srgbClr val="FF0000"/>
              </a:solidFill>
              <a:ea typeface="宋体" panose="02010600030101010101" pitchFamily="2" charset="-122"/>
            </a:endParaRPr>
          </a:p>
        </p:txBody>
      </p:sp>
      <p:sp>
        <p:nvSpPr>
          <p:cNvPr id="4" name="文本框 3"/>
          <p:cNvSpPr txBox="1"/>
          <p:nvPr/>
        </p:nvSpPr>
        <p:spPr>
          <a:xfrm>
            <a:off x="5073650" y="1523365"/>
            <a:ext cx="72707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南</a:t>
            </a:r>
            <a:endParaRPr lang="zh-CN" altLang="en-US" sz="2400">
              <a:solidFill>
                <a:srgbClr val="FF0000"/>
              </a:solidFill>
              <a:ea typeface="宋体" panose="02010600030101010101" pitchFamily="2" charset="-122"/>
            </a:endParaRPr>
          </a:p>
        </p:txBody>
      </p:sp>
      <p:sp>
        <p:nvSpPr>
          <p:cNvPr id="5" name="文本框 4"/>
          <p:cNvSpPr txBox="1"/>
          <p:nvPr/>
        </p:nvSpPr>
        <p:spPr>
          <a:xfrm>
            <a:off x="6644005" y="2995295"/>
            <a:ext cx="88519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强</a:t>
            </a:r>
            <a:endParaRPr lang="zh-CN" altLang="en-US" sz="2400">
              <a:solidFill>
                <a:srgbClr val="FF0000"/>
              </a:solidFill>
              <a:ea typeface="宋体" panose="02010600030101010101" pitchFamily="2" charset="-122"/>
            </a:endParaRPr>
          </a:p>
        </p:txBody>
      </p:sp>
      <p:sp>
        <p:nvSpPr>
          <p:cNvPr id="6" name="文本框 5"/>
          <p:cNvSpPr txBox="1"/>
          <p:nvPr/>
        </p:nvSpPr>
        <p:spPr>
          <a:xfrm>
            <a:off x="1649095" y="3527425"/>
            <a:ext cx="75819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弱</a:t>
            </a:r>
            <a:endParaRPr lang="zh-CN" altLang="en-US" sz="2400">
              <a:solidFill>
                <a:srgbClr val="FF0000"/>
              </a:solidFill>
              <a:ea typeface="宋体" panose="02010600030101010101" pitchFamily="2" charset="-122"/>
            </a:endParaRPr>
          </a:p>
        </p:txBody>
      </p:sp>
      <p:sp>
        <p:nvSpPr>
          <p:cNvPr id="7" name="文本框 6"/>
          <p:cNvSpPr txBox="1"/>
          <p:nvPr/>
        </p:nvSpPr>
        <p:spPr>
          <a:xfrm>
            <a:off x="6931025" y="3527425"/>
            <a:ext cx="67881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强</a:t>
            </a:r>
            <a:endParaRPr lang="zh-CN" altLang="en-US" sz="2400">
              <a:solidFill>
                <a:srgbClr val="FF0000"/>
              </a:solidFill>
              <a:ea typeface="宋体" panose="02010600030101010101" pitchFamily="2" charset="-122"/>
            </a:endParaRPr>
          </a:p>
        </p:txBody>
      </p:sp>
      <p:sp>
        <p:nvSpPr>
          <p:cNvPr id="8" name="文本框 7"/>
          <p:cNvSpPr txBox="1"/>
          <p:nvPr/>
        </p:nvSpPr>
        <p:spPr>
          <a:xfrm>
            <a:off x="7215505" y="5211445"/>
            <a:ext cx="88519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南</a:t>
            </a:r>
            <a:endParaRPr lang="zh-CN" altLang="en-US" sz="2400">
              <a:solidFill>
                <a:srgbClr val="FF0000"/>
              </a:solidFill>
              <a:ea typeface="宋体" panose="02010600030101010101" pitchFamily="2" charset="-122"/>
            </a:endParaRPr>
          </a:p>
        </p:txBody>
      </p:sp>
      <p:sp>
        <p:nvSpPr>
          <p:cNvPr id="9" name="文本框 8"/>
          <p:cNvSpPr txBox="1"/>
          <p:nvPr/>
        </p:nvSpPr>
        <p:spPr>
          <a:xfrm>
            <a:off x="1672590" y="5743575"/>
            <a:ext cx="80645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北</a:t>
            </a:r>
            <a:endParaRPr lang="zh-CN" altLang="en-US" sz="2400">
              <a:solidFill>
                <a:srgbClr val="FF0000"/>
              </a:solidFill>
              <a:ea typeface="宋体" panose="02010600030101010101" pitchFamily="2" charset="-122"/>
            </a:endParaRPr>
          </a:p>
        </p:txBody>
      </p:sp>
      <p:sp>
        <p:nvSpPr>
          <p:cNvPr id="12" name="流程图: 终止 11">
            <a:hlinkClick r:id="rId2" action="ppaction://hlinksldjump"/>
          </p:cNvPr>
          <p:cNvSpPr/>
          <p:nvPr/>
        </p:nvSpPr>
        <p:spPr>
          <a:xfrm>
            <a:off x="9375775" y="57619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122045" y="131254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电流的磁效应</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2" name="文本框 101"/>
          <p:cNvSpPr txBox="1"/>
          <p:nvPr/>
        </p:nvSpPr>
        <p:spPr>
          <a:xfrm>
            <a:off x="906780" y="1979295"/>
            <a:ext cx="1048448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奥斯特实验</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丹麦物理学家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最</a:t>
            </a:r>
            <a:r>
              <a:rPr lang="zh-CN" sz="2400">
                <a:latin typeface="Times New Roman" panose="02020603050405020304" pitchFamily="18" charset="0"/>
                <a:ea typeface="宋体" panose="02010600030101010101" pitchFamily="2" charset="-122"/>
              </a:rPr>
              <a:t>早证实了电流周围存在磁场，且是第一个发现电与磁间联系的人．</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电流的磁效应：</a:t>
            </a:r>
            <a:r>
              <a:rPr lang="zh-CN" sz="2400">
                <a:ea typeface="宋体" panose="02010600030101010101" pitchFamily="2" charset="-122"/>
              </a:rPr>
              <a:t>通电导线周围存在与</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方向有关的磁场，这种现象叫做电流的磁效应．</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通电螺线管的磁场：</a:t>
            </a:r>
            <a:r>
              <a:rPr lang="zh-CN" sz="2400">
                <a:ea typeface="宋体" panose="02010600030101010101" pitchFamily="2" charset="-122"/>
              </a:rPr>
              <a:t>通电螺线管周围的磁场与</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周围的磁场分布相似．</a:t>
            </a:r>
            <a:endParaRPr lang="zh-CN" altLang="en-US" sz="2400"/>
          </a:p>
        </p:txBody>
      </p:sp>
      <p:sp>
        <p:nvSpPr>
          <p:cNvPr id="100" name="文本框 99"/>
          <p:cNvSpPr txBox="1"/>
          <p:nvPr/>
        </p:nvSpPr>
        <p:spPr>
          <a:xfrm>
            <a:off x="3343275" y="2665730"/>
            <a:ext cx="131191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奥斯特</a:t>
            </a:r>
            <a:endParaRPr lang="zh-CN" altLang="en-US" sz="2400">
              <a:solidFill>
                <a:srgbClr val="FF0000"/>
              </a:solidFill>
              <a:ea typeface="宋体" panose="02010600030101010101" pitchFamily="2" charset="-122"/>
            </a:endParaRPr>
          </a:p>
        </p:txBody>
      </p:sp>
      <p:sp>
        <p:nvSpPr>
          <p:cNvPr id="2" name="文本框 1"/>
          <p:cNvSpPr txBox="1"/>
          <p:nvPr/>
        </p:nvSpPr>
        <p:spPr>
          <a:xfrm>
            <a:off x="6367145" y="3733800"/>
            <a:ext cx="101155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电流</a:t>
            </a:r>
            <a:endParaRPr lang="zh-CN" altLang="en-US" sz="2400">
              <a:solidFill>
                <a:srgbClr val="FF0000"/>
              </a:solidFill>
              <a:ea typeface="宋体" panose="02010600030101010101" pitchFamily="2" charset="-122"/>
            </a:endParaRPr>
          </a:p>
        </p:txBody>
      </p:sp>
      <p:sp>
        <p:nvSpPr>
          <p:cNvPr id="4" name="文本框 3"/>
          <p:cNvSpPr txBox="1"/>
          <p:nvPr/>
        </p:nvSpPr>
        <p:spPr>
          <a:xfrm>
            <a:off x="7378700" y="4826000"/>
            <a:ext cx="158115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条形磁体</a:t>
            </a:r>
            <a:endParaRPr lang="zh-CN" altLang="en-US" sz="2400">
              <a:solidFill>
                <a:srgbClr val="FF0000"/>
              </a:solidFill>
              <a:ea typeface="宋体" panose="02010600030101010101" pitchFamily="2" charset="-122"/>
            </a:endParaRPr>
          </a:p>
        </p:txBody>
      </p:sp>
      <p:sp>
        <p:nvSpPr>
          <p:cNvPr id="12" name="流程图: 终止 11">
            <a:hlinkClick r:id="rId2" action="ppaction://hlinksldjump"/>
          </p:cNvPr>
          <p:cNvSpPr/>
          <p:nvPr/>
        </p:nvSpPr>
        <p:spPr>
          <a:xfrm>
            <a:off x="9164955" y="553148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548005" y="741045"/>
            <a:ext cx="1123950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黑体" panose="02010609060101010101" pitchFamily="49" charset="-122"/>
              </a:rPr>
              <a:t>右手螺旋定则</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黑体" panose="02010609060101010101" pitchFamily="49" charset="-122"/>
              </a:rPr>
              <a:t>安培定则</a:t>
            </a:r>
            <a:r>
              <a:rPr lang="en-US" sz="2400">
                <a:latin typeface="Times New Roman" panose="02020603050405020304" pitchFamily="18" charset="0"/>
              </a:rPr>
              <a:t>)</a:t>
            </a:r>
            <a:r>
              <a:rPr lang="zh-CN" sz="2400">
                <a:latin typeface="Times New Roman" panose="02020603050405020304" pitchFamily="18" charset="0"/>
                <a:ea typeface="黑体" panose="02010609060101010101" pitchFamily="49" charset="-122"/>
              </a:rPr>
              <a:t>：</a:t>
            </a:r>
            <a:r>
              <a:rPr lang="zh-CN" sz="2400">
                <a:ea typeface="宋体" panose="02010600030101010101" pitchFamily="2" charset="-122"/>
              </a:rPr>
              <a:t>用右手握住螺线管，让四指弯曲</a:t>
            </a:r>
            <a:endParaRPr lang="zh-CN" sz="2400">
              <a:ea typeface="宋体" panose="02010600030101010101" pitchFamily="2" charset="-122"/>
            </a:endParaRPr>
          </a:p>
          <a:p>
            <a:pPr>
              <a:lnSpc>
                <a:spcPct val="150000"/>
              </a:lnSpc>
            </a:pPr>
            <a:r>
              <a:rPr lang="zh-CN" sz="2400">
                <a:ea typeface="宋体" panose="02010600030101010101" pitchFamily="2" charset="-122"/>
              </a:rPr>
              <a:t>的方向跟螺线管中的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方向一致，则大拇指所指的那</a:t>
            </a:r>
            <a:endParaRPr lang="zh-CN" sz="2400">
              <a:ea typeface="宋体" panose="02010600030101010101" pitchFamily="2" charset="-122"/>
            </a:endParaRPr>
          </a:p>
          <a:p>
            <a:pPr>
              <a:lnSpc>
                <a:spcPct val="150000"/>
              </a:lnSpc>
            </a:pPr>
            <a:r>
              <a:rPr lang="zh-CN" sz="2400">
                <a:ea typeface="宋体" panose="02010600030101010101" pitchFamily="2" charset="-122"/>
              </a:rPr>
              <a:t>端就是通电螺线管的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．如图所示．</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4. </a:t>
            </a:r>
            <a:r>
              <a:rPr lang="zh-CN" sz="2400">
                <a:ea typeface="黑体" panose="02010609060101010101" pitchFamily="49" charset="-122"/>
              </a:rPr>
              <a:t>电磁铁</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定义：在通电螺线管内插入一个铁芯，就构成了一个电磁铁．</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磁性强弱的影响因素：</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．匝数一定时，通过的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越大，电磁铁的磁性越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电流一定时，外形相同的螺线管线圈</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越多，电磁铁的磁性越</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(3)</a:t>
            </a:r>
            <a:r>
              <a:rPr lang="zh-CN" sz="2400">
                <a:sym typeface="+mn-ea"/>
              </a:rPr>
              <a:t>特点：磁性的有无可以通过通断电来控制；磁性的强弱</a:t>
            </a:r>
            <a:r>
              <a:rPr lang="zh-CN" sz="2400">
                <a:latin typeface="Times New Roman" panose="02020603050405020304" pitchFamily="18" charset="0"/>
                <a:sym typeface="+mn-ea"/>
              </a:rPr>
              <a:t>可以通过电流大小来控制；磁极的方向可由电流方向决定．</a:t>
            </a:r>
            <a:endParaRPr lang="zh-CN" altLang="en-US" sz="2400"/>
          </a:p>
        </p:txBody>
      </p:sp>
      <p:pic>
        <p:nvPicPr>
          <p:cNvPr id="2" name="图片 -2147481304"/>
          <p:cNvPicPr>
            <a:picLocks noChangeAspect="1"/>
          </p:cNvPicPr>
          <p:nvPr/>
        </p:nvPicPr>
        <p:blipFill>
          <a:blip r:embed="rId1"/>
          <a:stretch>
            <a:fillRect/>
          </a:stretch>
        </p:blipFill>
        <p:spPr>
          <a:xfrm>
            <a:off x="9124950" y="1100455"/>
            <a:ext cx="2162810" cy="1487170"/>
          </a:xfrm>
          <a:prstGeom prst="rect">
            <a:avLst/>
          </a:prstGeom>
          <a:noFill/>
          <a:ln w="9525">
            <a:noFill/>
          </a:ln>
        </p:spPr>
      </p:pic>
      <p:sp>
        <p:nvSpPr>
          <p:cNvPr id="100" name="文本框 99"/>
          <p:cNvSpPr txBox="1"/>
          <p:nvPr/>
        </p:nvSpPr>
        <p:spPr>
          <a:xfrm>
            <a:off x="3544570" y="1459230"/>
            <a:ext cx="980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a:t>
            </a:r>
            <a:endParaRPr lang="zh-CN" altLang="en-US" sz="2400">
              <a:solidFill>
                <a:srgbClr val="FF0000"/>
              </a:solidFill>
              <a:ea typeface="宋体" panose="02010600030101010101" pitchFamily="2" charset="-122"/>
            </a:endParaRPr>
          </a:p>
        </p:txBody>
      </p:sp>
      <p:sp>
        <p:nvSpPr>
          <p:cNvPr id="3" name="文本框 2"/>
          <p:cNvSpPr txBox="1"/>
          <p:nvPr/>
        </p:nvSpPr>
        <p:spPr>
          <a:xfrm>
            <a:off x="3462655" y="1973580"/>
            <a:ext cx="852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北极</a:t>
            </a:r>
            <a:endParaRPr lang="en-US" altLang="zh-CN" sz="2400">
              <a:solidFill>
                <a:srgbClr val="FF0000"/>
              </a:solidFill>
              <a:ea typeface="宋体" panose="02010600030101010101" pitchFamily="2" charset="-122"/>
            </a:endParaRPr>
          </a:p>
        </p:txBody>
      </p:sp>
      <p:sp>
        <p:nvSpPr>
          <p:cNvPr id="4" name="文本框 3"/>
          <p:cNvSpPr txBox="1"/>
          <p:nvPr/>
        </p:nvSpPr>
        <p:spPr>
          <a:xfrm>
            <a:off x="3923030" y="4103370"/>
            <a:ext cx="11379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a:t>
            </a:r>
            <a:endParaRPr lang="zh-CN" altLang="en-US" sz="2400">
              <a:solidFill>
                <a:srgbClr val="FF0000"/>
              </a:solidFill>
              <a:ea typeface="宋体" panose="02010600030101010101" pitchFamily="2" charset="-122"/>
            </a:endParaRPr>
          </a:p>
        </p:txBody>
      </p:sp>
      <p:sp>
        <p:nvSpPr>
          <p:cNvPr id="5" name="文本框 4"/>
          <p:cNvSpPr txBox="1"/>
          <p:nvPr/>
        </p:nvSpPr>
        <p:spPr>
          <a:xfrm>
            <a:off x="8282305" y="4103370"/>
            <a:ext cx="7429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强</a:t>
            </a:r>
            <a:endParaRPr lang="zh-CN" altLang="en-US" sz="2400">
              <a:solidFill>
                <a:srgbClr val="FF0000"/>
              </a:solidFill>
              <a:ea typeface="宋体" panose="02010600030101010101" pitchFamily="2" charset="-122"/>
            </a:endParaRPr>
          </a:p>
        </p:txBody>
      </p:sp>
      <p:sp>
        <p:nvSpPr>
          <p:cNvPr id="6" name="文本框 5"/>
          <p:cNvSpPr txBox="1"/>
          <p:nvPr/>
        </p:nvSpPr>
        <p:spPr>
          <a:xfrm>
            <a:off x="3826510" y="4707255"/>
            <a:ext cx="916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匝数</a:t>
            </a:r>
            <a:endParaRPr lang="zh-CN" altLang="en-US" sz="2400">
              <a:solidFill>
                <a:srgbClr val="FF0000"/>
              </a:solidFill>
              <a:ea typeface="宋体" panose="02010600030101010101" pitchFamily="2" charset="-122"/>
            </a:endParaRPr>
          </a:p>
        </p:txBody>
      </p:sp>
      <p:sp>
        <p:nvSpPr>
          <p:cNvPr id="8" name="文本框 7"/>
          <p:cNvSpPr txBox="1"/>
          <p:nvPr/>
        </p:nvSpPr>
        <p:spPr>
          <a:xfrm>
            <a:off x="8235315" y="4707255"/>
            <a:ext cx="7899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强</a:t>
            </a:r>
            <a:endParaRPr lang="zh-CN" altLang="en-US" sz="2400">
              <a:solidFill>
                <a:srgbClr val="FF0000"/>
              </a:solidFill>
              <a:ea typeface="宋体" panose="02010600030101010101" pitchFamily="2" charset="-122"/>
            </a:endParaRPr>
          </a:p>
        </p:txBody>
      </p:sp>
      <p:sp>
        <p:nvSpPr>
          <p:cNvPr id="12" name="流程图: 终止 11">
            <a:hlinkClick r:id="rId2" action="ppaction://hlinksldjump"/>
          </p:cNvPr>
          <p:cNvSpPr/>
          <p:nvPr/>
        </p:nvSpPr>
        <p:spPr>
          <a:xfrm>
            <a:off x="9232265" y="57619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5" grpId="0"/>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765810" y="1037590"/>
            <a:ext cx="1089088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zh-CN" sz="2400">
                <a:ea typeface="黑体" panose="02010609060101010101" pitchFamily="49" charset="-122"/>
              </a:rPr>
              <a:t>电磁继电器</a:t>
            </a:r>
            <a:r>
              <a:rPr lang="en-US" sz="2400">
                <a:latin typeface="Times New Roman" panose="02020603050405020304" pitchFamily="18" charset="0"/>
                <a:cs typeface="仿宋_GB2312" charset="0"/>
              </a:rPr>
              <a:t>(2017.25)</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实质：利用电磁铁来控制工作电路的一种开关</a:t>
            </a:r>
            <a:endParaRPr lang="zh-CN" altLang="en-US" sz="2400"/>
          </a:p>
        </p:txBody>
      </p:sp>
      <p:sp>
        <p:nvSpPr>
          <p:cNvPr id="2" name="文本框 1"/>
          <p:cNvSpPr txBox="1"/>
          <p:nvPr/>
        </p:nvSpPr>
        <p:spPr>
          <a:xfrm>
            <a:off x="741680" y="2124710"/>
            <a:ext cx="1079563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工作过程：如图所示，当电磁铁</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所在的电路通电时，电磁铁</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中有电流通过，电磁铁</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有</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没有</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磁性，衔铁</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被吸下，从而带动动触点</a:t>
            </a:r>
            <a:r>
              <a:rPr lang="en-US" sz="2400" i="1">
                <a:latin typeface="Times New Roman" panose="02020603050405020304" pitchFamily="18" charset="0"/>
                <a:ea typeface="宋体" panose="02010600030101010101" pitchFamily="2" charset="-122"/>
              </a:rPr>
              <a:t>D</a:t>
            </a:r>
            <a:r>
              <a:rPr lang="zh-CN" sz="2400">
                <a:latin typeface="Times New Roman" panose="02020603050405020304" pitchFamily="18" charset="0"/>
                <a:ea typeface="宋体" panose="02010600030101010101" pitchFamily="2" charset="-122"/>
              </a:rPr>
              <a:t>与静触点</a:t>
            </a:r>
            <a:r>
              <a:rPr lang="en-US" sz="2400" i="1">
                <a:latin typeface="Times New Roman" panose="02020603050405020304" pitchFamily="18" charset="0"/>
                <a:ea typeface="宋体" panose="02010600030101010101" pitchFamily="2" charset="-122"/>
              </a:rPr>
              <a:t>E</a:t>
            </a:r>
            <a:r>
              <a:rPr lang="zh-CN" sz="2400">
                <a:ea typeface="宋体" panose="02010600030101010101" pitchFamily="2" charset="-122"/>
              </a:rPr>
              <a:t>吸合，高压电路接通；当电磁铁</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断电后，其磁力消失，衔铁</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则返回原位，动触点</a:t>
            </a:r>
            <a:r>
              <a:rPr lang="en-US" sz="2400" i="1">
                <a:latin typeface="Times New Roman" panose="02020603050405020304" pitchFamily="18" charset="0"/>
                <a:ea typeface="宋体" panose="02010600030101010101" pitchFamily="2" charset="-122"/>
              </a:rPr>
              <a:t>D</a:t>
            </a:r>
            <a:r>
              <a:rPr lang="zh-CN" sz="2400">
                <a:ea typeface="宋体" panose="02010600030101010101" pitchFamily="2" charset="-122"/>
              </a:rPr>
              <a:t>离开静触点</a:t>
            </a:r>
            <a:r>
              <a:rPr lang="en-US" sz="2400" i="1">
                <a:latin typeface="Times New Roman" panose="02020603050405020304" pitchFamily="18" charset="0"/>
                <a:ea typeface="宋体" panose="02010600030101010101" pitchFamily="2" charset="-122"/>
              </a:rPr>
              <a:t>E</a:t>
            </a:r>
            <a:r>
              <a:rPr lang="zh-CN" sz="2400">
                <a:ea typeface="宋体" panose="02010600030101010101" pitchFamily="2" charset="-122"/>
              </a:rPr>
              <a:t>，高压电路断开．</a:t>
            </a:r>
            <a:endParaRPr lang="zh-CN" altLang="en-US" sz="2400"/>
          </a:p>
        </p:txBody>
      </p:sp>
      <p:pic>
        <p:nvPicPr>
          <p:cNvPr id="3" name="图片 -2147481303"/>
          <p:cNvPicPr>
            <a:picLocks noChangeAspect="1"/>
          </p:cNvPicPr>
          <p:nvPr/>
        </p:nvPicPr>
        <p:blipFill>
          <a:blip r:embed="rId1"/>
          <a:stretch>
            <a:fillRect/>
          </a:stretch>
        </p:blipFill>
        <p:spPr>
          <a:xfrm>
            <a:off x="4128135" y="4431665"/>
            <a:ext cx="4022725" cy="1570355"/>
          </a:xfrm>
          <a:prstGeom prst="rect">
            <a:avLst/>
          </a:prstGeom>
          <a:noFill/>
          <a:ln w="9525">
            <a:noFill/>
          </a:ln>
        </p:spPr>
      </p:pic>
      <p:sp>
        <p:nvSpPr>
          <p:cNvPr id="100" name="文本框 99"/>
          <p:cNvSpPr txBox="1"/>
          <p:nvPr/>
        </p:nvSpPr>
        <p:spPr>
          <a:xfrm>
            <a:off x="1889760" y="2813685"/>
            <a:ext cx="7581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有</a:t>
            </a:r>
            <a:endParaRPr lang="zh-CN" altLang="en-US" sz="2400">
              <a:solidFill>
                <a:srgbClr val="FF0000"/>
              </a:solidFill>
              <a:ea typeface="宋体" panose="02010600030101010101" pitchFamily="2" charset="-122"/>
            </a:endParaRPr>
          </a:p>
        </p:txBody>
      </p:sp>
      <p:sp>
        <p:nvSpPr>
          <p:cNvPr id="12" name="流程图: 终止 11">
            <a:hlinkClick r:id="rId2" action="ppaction://hlinksldjump"/>
          </p:cNvPr>
          <p:cNvSpPr/>
          <p:nvPr/>
        </p:nvSpPr>
        <p:spPr>
          <a:xfrm>
            <a:off x="9393555" y="522414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ags/tag1.xml><?xml version="1.0" encoding="utf-8"?>
<p:tagLst xmlns:p="http://schemas.openxmlformats.org/presentationml/2006/main">
  <p:tag name="KSO_WM_SLIDE_ITEM_CNT" val="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SLIDE_ITEM_CNT" val="4"/>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5155</Words>
  <Application>WPS 演示</Application>
  <PresentationFormat>宽屏</PresentationFormat>
  <Paragraphs>523</Paragraphs>
  <Slides>33</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33</vt:i4>
      </vt:variant>
    </vt:vector>
  </HeadingPairs>
  <TitlesOfParts>
    <vt:vector size="47" baseType="lpstr">
      <vt:lpstr>Arial</vt:lpstr>
      <vt:lpstr>宋体</vt:lpstr>
      <vt:lpstr>Wingdings</vt:lpstr>
      <vt:lpstr>Times New Roman</vt:lpstr>
      <vt:lpstr>黑体</vt:lpstr>
      <vt:lpstr>微软雅黑</vt:lpstr>
      <vt:lpstr>方正粗黑宋简体</vt:lpstr>
      <vt:lpstr>仿宋_GB2312</vt:lpstr>
      <vt:lpstr>仿宋</vt:lpstr>
      <vt:lpstr>楷体_GB2312</vt:lpstr>
      <vt:lpstr>新宋体</vt:lpstr>
      <vt:lpstr>楷体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2019-12-29T06:06:56Z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