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489" r:id="rId2"/>
    <p:sldId id="305" r:id="rId3"/>
    <p:sldId id="447" r:id="rId4"/>
    <p:sldId id="258" r:id="rId5"/>
    <p:sldId id="448" r:id="rId6"/>
    <p:sldId id="384" r:id="rId7"/>
    <p:sldId id="449" r:id="rId8"/>
    <p:sldId id="450" r:id="rId9"/>
    <p:sldId id="451" r:id="rId10"/>
    <p:sldId id="487" r:id="rId11"/>
    <p:sldId id="486" r:id="rId12"/>
    <p:sldId id="453" r:id="rId13"/>
    <p:sldId id="454" r:id="rId14"/>
    <p:sldId id="452" r:id="rId15"/>
    <p:sldId id="455" r:id="rId16"/>
    <p:sldId id="482" r:id="rId17"/>
    <p:sldId id="456" r:id="rId18"/>
    <p:sldId id="458" r:id="rId19"/>
    <p:sldId id="459" r:id="rId20"/>
    <p:sldId id="460" r:id="rId21"/>
    <p:sldId id="461" r:id="rId22"/>
    <p:sldId id="462" r:id="rId23"/>
    <p:sldId id="406" r:id="rId24"/>
    <p:sldId id="474" r:id="rId25"/>
    <p:sldId id="485" r:id="rId26"/>
    <p:sldId id="473" r:id="rId27"/>
  </p:sldIdLst>
  <p:sldSz cx="12192000" cy="6858000"/>
  <p:notesSz cx="6858000" cy="9144000"/>
  <p:custDataLst>
    <p:tags r:id="rId29"/>
  </p:custDataLst>
  <p:defaultTextStyle>
    <a:defPPr>
      <a:defRPr lang="zh-CN"/>
    </a:defPPr>
    <a:lvl1pPr algn="l" rtl="0" fontAlgn="base">
      <a:spcBef>
        <a:spcPct val="0"/>
      </a:spcBef>
      <a:spcAft>
        <a:spcPct val="0"/>
      </a:spcAft>
      <a:defRPr kern="1200">
        <a:solidFill>
          <a:schemeClr val="tx1"/>
        </a:solidFill>
        <a:latin typeface="Arial"/>
        <a:ea typeface="宋体" charset="-122"/>
        <a:cs typeface="+mn-cs"/>
      </a:defRPr>
    </a:lvl1pPr>
    <a:lvl2pPr marL="457200" algn="l" rtl="0" fontAlgn="base">
      <a:spcBef>
        <a:spcPct val="0"/>
      </a:spcBef>
      <a:spcAft>
        <a:spcPct val="0"/>
      </a:spcAft>
      <a:defRPr kern="1200">
        <a:solidFill>
          <a:schemeClr val="tx1"/>
        </a:solidFill>
        <a:latin typeface="Arial"/>
        <a:ea typeface="宋体" charset="-122"/>
        <a:cs typeface="+mn-cs"/>
      </a:defRPr>
    </a:lvl2pPr>
    <a:lvl3pPr marL="914400" algn="l" rtl="0" fontAlgn="base">
      <a:spcBef>
        <a:spcPct val="0"/>
      </a:spcBef>
      <a:spcAft>
        <a:spcPct val="0"/>
      </a:spcAft>
      <a:defRPr kern="1200">
        <a:solidFill>
          <a:schemeClr val="tx1"/>
        </a:solidFill>
        <a:latin typeface="Arial"/>
        <a:ea typeface="宋体" charset="-122"/>
        <a:cs typeface="+mn-cs"/>
      </a:defRPr>
    </a:lvl3pPr>
    <a:lvl4pPr marL="1371600" algn="l" rtl="0" fontAlgn="base">
      <a:spcBef>
        <a:spcPct val="0"/>
      </a:spcBef>
      <a:spcAft>
        <a:spcPct val="0"/>
      </a:spcAft>
      <a:defRPr kern="1200">
        <a:solidFill>
          <a:schemeClr val="tx1"/>
        </a:solidFill>
        <a:latin typeface="Arial"/>
        <a:ea typeface="宋体" charset="-122"/>
        <a:cs typeface="+mn-cs"/>
      </a:defRPr>
    </a:lvl4pPr>
    <a:lvl5pPr marL="1828800" algn="l" rtl="0" fontAlgn="base">
      <a:spcBef>
        <a:spcPct val="0"/>
      </a:spcBef>
      <a:spcAft>
        <a:spcPct val="0"/>
      </a:spcAft>
      <a:defRPr kern="1200">
        <a:solidFill>
          <a:schemeClr val="tx1"/>
        </a:solidFill>
        <a:latin typeface="Arial"/>
        <a:ea typeface="宋体" charset="-122"/>
        <a:cs typeface="+mn-cs"/>
      </a:defRPr>
    </a:lvl5pPr>
    <a:lvl6pPr marL="2286000" algn="l" defTabSz="914400" rtl="0" eaLnBrk="1" latinLnBrk="0" hangingPunct="1">
      <a:defRPr kern="1200">
        <a:solidFill>
          <a:schemeClr val="tx1"/>
        </a:solidFill>
        <a:latin typeface="Arial"/>
        <a:ea typeface="宋体" charset="-122"/>
        <a:cs typeface="+mn-cs"/>
      </a:defRPr>
    </a:lvl6pPr>
    <a:lvl7pPr marL="2743200" algn="l" defTabSz="914400" rtl="0" eaLnBrk="1" latinLnBrk="0" hangingPunct="1">
      <a:defRPr kern="1200">
        <a:solidFill>
          <a:schemeClr val="tx1"/>
        </a:solidFill>
        <a:latin typeface="Arial"/>
        <a:ea typeface="宋体" charset="-122"/>
        <a:cs typeface="+mn-cs"/>
      </a:defRPr>
    </a:lvl7pPr>
    <a:lvl8pPr marL="3200400" algn="l" defTabSz="914400" rtl="0" eaLnBrk="1" latinLnBrk="0" hangingPunct="1">
      <a:defRPr kern="1200">
        <a:solidFill>
          <a:schemeClr val="tx1"/>
        </a:solidFill>
        <a:latin typeface="Arial"/>
        <a:ea typeface="宋体" charset="-122"/>
        <a:cs typeface="+mn-cs"/>
      </a:defRPr>
    </a:lvl8pPr>
    <a:lvl9pPr marL="3657600" algn="l" defTabSz="914400" rtl="0" eaLnBrk="1" latinLnBrk="0" hangingPunct="1">
      <a:defRPr kern="1200">
        <a:solidFill>
          <a:schemeClr val="tx1"/>
        </a:solidFill>
        <a:latin typeface="Arial"/>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34" autoAdjust="0"/>
  </p:normalViewPr>
  <p:slideViewPr>
    <p:cSldViewPr snapToGrid="0">
      <p:cViewPr varScale="1">
        <p:scale>
          <a:sx n="82" d="100"/>
          <a:sy n="82" d="100"/>
        </p:scale>
        <p:origin x="-828" y="-84"/>
      </p:cViewPr>
      <p:guideLst>
        <p:guide orient="horz" pos="2175"/>
        <p:guide pos="3789"/>
      </p:guideLst>
    </p:cSldViewPr>
  </p:slideViewPr>
  <p:notesTextViewPr>
    <p:cViewPr>
      <p:scale>
        <a:sx n="1" d="1"/>
        <a:sy n="1" d="1"/>
      </p:scale>
      <p:origin x="0" y="0"/>
    </p:cViewPr>
  </p:notesTextViewPr>
  <p:sorterViewPr>
    <p:cViewPr>
      <p:scale>
        <a:sx n="100" d="100"/>
        <a:sy n="100" d="100"/>
      </p:scale>
      <p:origin x="0" y="-2196"/>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ct val="0"/>
              </a:spcBef>
              <a:spcAft>
                <a:spcPct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ct val="0"/>
              </a:spcBef>
              <a:spcAft>
                <a:spcPct val="0"/>
              </a:spcAft>
              <a:defRPr sz="1200" smtClean="0">
                <a:latin typeface="+mn-lt"/>
                <a:ea typeface="+mn-ea"/>
              </a:defRPr>
            </a:lvl1pPr>
          </a:lstStyle>
          <a:p>
            <a:pPr>
              <a:defRPr/>
            </a:pPr>
            <a:fld id="{F72F50C9-9F58-4292-8ED5-0244B660D441}" type="datetimeFigureOut">
              <a:rPr lang="zh-CN" altLang="en-US"/>
              <a:pPr>
                <a:defRPr/>
              </a:pPr>
              <a:t>2020/10/26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ct val="0"/>
              </a:spcBef>
              <a:spcAft>
                <a:spcPct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ct val="0"/>
              </a:spcBef>
              <a:spcAft>
                <a:spcPct val="0"/>
              </a:spcAft>
              <a:defRPr sz="1200" smtClean="0">
                <a:latin typeface="+mn-lt"/>
                <a:ea typeface="+mn-ea"/>
              </a:defRPr>
            </a:lvl1pPr>
          </a:lstStyle>
          <a:p>
            <a:pPr>
              <a:defRPr/>
            </a:pPr>
            <a:fld id="{0F33793B-4718-46DF-85BC-EFBC19F6C290}" type="slidenum">
              <a:rPr lang="zh-CN" altLang="en-US"/>
              <a:pPr>
                <a:defRPr/>
              </a:pPr>
              <a:t>‹#›</a:t>
            </a:fld>
            <a:endParaRPr lang="zh-CN" altLang="en-US"/>
          </a:p>
        </p:txBody>
      </p:sp>
    </p:spTree>
    <p:extLst>
      <p:ext uri="{BB962C8B-B14F-4D97-AF65-F5344CB8AC3E}">
        <p14:creationId xmlns:p14="http://schemas.microsoft.com/office/powerpoint/2010/main" val="417916282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幻灯片图像占位符 1"/>
          <p:cNvSpPr>
            <a:spLocks noGrp="1" noRot="1" noChangeAspect="1"/>
          </p:cNvSpPr>
          <p:nvPr>
            <p:ph type="sldImg"/>
          </p:nvPr>
        </p:nvSpPr>
        <p:spPr bwMode="auto">
          <a:noFill/>
          <a:ln>
            <a:solidFill>
              <a:srgbClr val="000000"/>
            </a:solidFill>
            <a:miter lim="800000"/>
          </a:ln>
        </p:spPr>
      </p:sp>
      <p:sp>
        <p:nvSpPr>
          <p:cNvPr id="3379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33795" name="灯片编号占位符 3"/>
          <p:cNvSpPr>
            <a:spLocks noGrp="1"/>
          </p:cNvSpPr>
          <p:nvPr>
            <p:ph type="sldNum" sz="quarter" idx="5"/>
          </p:nvPr>
        </p:nvSpPr>
        <p:spPr bwMode="auto">
          <a:noFill/>
          <a:ln>
            <a:miter lim="800000"/>
          </a:ln>
        </p:spPr>
        <p:txBody>
          <a:bodyPr wrap="square" numCol="1" anchorCtr="0" compatLnSpc="1">
            <a:prstTxWarp prst="textNoShape">
              <a:avLst/>
            </a:prstTxWarp>
          </a:bodyPr>
          <a:lstStyle/>
          <a:p>
            <a:pPr fontAlgn="base">
              <a:spcBef>
                <a:spcPct val="0"/>
              </a:spcBef>
              <a:spcAft>
                <a:spcPct val="0"/>
              </a:spcAft>
            </a:pPr>
            <a:fld id="{C5D140C1-39CC-4FBB-AB36-D1985AA9DA6F}" type="slidenum">
              <a:rPr lang="zh-CN" altLang="en-US">
                <a:solidFill>
                  <a:srgbClr val="000000"/>
                </a:solidFill>
              </a:rPr>
              <a:pPr fontAlgn="base">
                <a:spcBef>
                  <a:spcPct val="0"/>
                </a:spcBef>
                <a:spcAft>
                  <a:spcPct val="0"/>
                </a:spcAft>
              </a:pPr>
              <a:t>24</a:t>
            </a:fld>
            <a:endParaRPr lang="en-US" altLang="zh-CN">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幻灯片图像占位符 1"/>
          <p:cNvSpPr>
            <a:spLocks noGrp="1" noRot="1" noChangeAspect="1"/>
          </p:cNvSpPr>
          <p:nvPr>
            <p:ph type="sldImg"/>
          </p:nvPr>
        </p:nvSpPr>
        <p:spPr bwMode="auto">
          <a:noFill/>
          <a:ln>
            <a:solidFill>
              <a:srgbClr val="000000"/>
            </a:solidFill>
            <a:miter lim="800000"/>
          </a:ln>
        </p:spPr>
      </p:sp>
      <p:sp>
        <p:nvSpPr>
          <p:cNvPr id="3686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36867" name="灯片编号占位符 3"/>
          <p:cNvSpPr>
            <a:spLocks noGrp="1"/>
          </p:cNvSpPr>
          <p:nvPr>
            <p:ph type="sldNum" sz="quarter" idx="5"/>
          </p:nvPr>
        </p:nvSpPr>
        <p:spPr bwMode="auto">
          <a:noFill/>
          <a:ln>
            <a:miter lim="800000"/>
          </a:ln>
        </p:spPr>
        <p:txBody>
          <a:bodyPr wrap="square" numCol="1" anchorCtr="0" compatLnSpc="1">
            <a:prstTxWarp prst="textNoShape">
              <a:avLst/>
            </a:prstTxWarp>
          </a:bodyPr>
          <a:lstStyle/>
          <a:p>
            <a:pPr fontAlgn="base">
              <a:spcBef>
                <a:spcPct val="0"/>
              </a:spcBef>
              <a:spcAft>
                <a:spcPct val="0"/>
              </a:spcAft>
            </a:pPr>
            <a:fld id="{F84CB0AC-C642-43AB-A1E7-C8E53689294D}" type="slidenum">
              <a:rPr lang="zh-CN" altLang="en-US">
                <a:solidFill>
                  <a:srgbClr val="000000"/>
                </a:solidFill>
              </a:rPr>
              <a:pPr fontAlgn="base">
                <a:spcBef>
                  <a:spcPct val="0"/>
                </a:spcBef>
                <a:spcAft>
                  <a:spcPct val="0"/>
                </a:spcAft>
              </a:pPr>
              <a:t>26</a:t>
            </a:fld>
            <a:endParaRPr lang="en-US" altLang="zh-CN">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lvl1pPr>
              <a:defRPr/>
            </a:lvl1pPr>
          </a:lstStyle>
          <a:p>
            <a:pPr>
              <a:defRPr/>
            </a:pPr>
            <a:fld id="{5167EE45-A409-48B5-902B-B31A7B5F7075}" type="datetimeFigureOut">
              <a:rPr lang="zh-CN" altLang="en-US"/>
              <a:pPr>
                <a:defRPr/>
              </a:pPr>
              <a:t>2020/10/26</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lvl1pPr>
              <a:defRPr/>
            </a:lvl1pPr>
          </a:lstStyle>
          <a:p>
            <a:pPr>
              <a:defRPr/>
            </a:pPr>
            <a:fld id="{EEFC1AB3-7694-47CD-85CD-86DE8F0D65DC}" type="slidenum">
              <a:rPr lang="zh-CN" altLang="en-US"/>
              <a:pPr>
                <a:defRPr/>
              </a:pPr>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66" name="标题占位符 1"/>
          <p:cNvSpPr>
            <a:spLocks noGrp="1"/>
          </p:cNvSpPr>
          <p:nvPr>
            <p:ph type="title"/>
          </p:nvPr>
        </p:nvSpPr>
        <p:spPr bwMode="auto">
          <a:xfrm>
            <a:off x="838200" y="365125"/>
            <a:ext cx="10515600" cy="1325563"/>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1267" name="文本占位符 2"/>
          <p:cNvSpPr>
            <a:spLocks noGrp="1"/>
          </p:cNvSpPr>
          <p:nvPr>
            <p:ph type="body" idx="1"/>
          </p:nvPr>
        </p:nvSpPr>
        <p:spPr bwMode="auto">
          <a:xfrm>
            <a:off x="838200" y="1825625"/>
            <a:ext cx="10515600" cy="4351338"/>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ct val="0"/>
              </a:spcBef>
              <a:spcAft>
                <a:spcPct val="0"/>
              </a:spcAft>
              <a:defRPr sz="1200" smtClean="0">
                <a:solidFill>
                  <a:schemeClr val="tx1">
                    <a:tint val="75000"/>
                  </a:schemeClr>
                </a:solidFill>
                <a:latin typeface="+mn-lt"/>
                <a:ea typeface="+mn-ea"/>
              </a:defRPr>
            </a:lvl1pPr>
          </a:lstStyle>
          <a:p>
            <a:pPr>
              <a:defRPr/>
            </a:pPr>
            <a:fld id="{89A36F2C-4269-470D-840D-225B2030D76F}" type="datetimeFigureOut">
              <a:rPr lang="zh-CN" altLang="en-US"/>
              <a:pPr>
                <a:defRPr/>
              </a:pPr>
              <a:t>2020/10/26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ct val="0"/>
              </a:spcBef>
              <a:spcAft>
                <a:spcPct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ct val="0"/>
              </a:spcBef>
              <a:spcAft>
                <a:spcPct val="0"/>
              </a:spcAft>
              <a:defRPr sz="1200" smtClean="0">
                <a:solidFill>
                  <a:schemeClr val="tx1">
                    <a:tint val="75000"/>
                  </a:schemeClr>
                </a:solidFill>
                <a:latin typeface="+mn-lt"/>
                <a:ea typeface="+mn-ea"/>
              </a:defRPr>
            </a:lvl1pPr>
          </a:lstStyle>
          <a:p>
            <a:pPr>
              <a:defRPr/>
            </a:pPr>
            <a:fld id="{D04C5174-89FA-4180-AD4F-F382EBC921A5}"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p:transition/>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微软雅黑" pitchFamily="34" charset="-122"/>
          <a:ea typeface="微软雅黑" pitchFamily="34" charset="-122"/>
        </a:defRPr>
      </a:lvl2pPr>
      <a:lvl3pPr algn="l" rtl="0" fontAlgn="base">
        <a:lnSpc>
          <a:spcPct val="90000"/>
        </a:lnSpc>
        <a:spcBef>
          <a:spcPct val="0"/>
        </a:spcBef>
        <a:spcAft>
          <a:spcPct val="0"/>
        </a:spcAft>
        <a:defRPr sz="4400">
          <a:solidFill>
            <a:schemeClr val="tx1"/>
          </a:solidFill>
          <a:latin typeface="微软雅黑" pitchFamily="34" charset="-122"/>
          <a:ea typeface="微软雅黑" pitchFamily="34" charset="-122"/>
        </a:defRPr>
      </a:lvl3pPr>
      <a:lvl4pPr algn="l" rtl="0" fontAlgn="base">
        <a:lnSpc>
          <a:spcPct val="90000"/>
        </a:lnSpc>
        <a:spcBef>
          <a:spcPct val="0"/>
        </a:spcBef>
        <a:spcAft>
          <a:spcPct val="0"/>
        </a:spcAft>
        <a:defRPr sz="4400">
          <a:solidFill>
            <a:schemeClr val="tx1"/>
          </a:solidFill>
          <a:latin typeface="微软雅黑" pitchFamily="34" charset="-122"/>
          <a:ea typeface="微软雅黑" pitchFamily="34" charset="-122"/>
        </a:defRPr>
      </a:lvl4pPr>
      <a:lvl5pPr algn="l" rtl="0" fontAlgn="base">
        <a:lnSpc>
          <a:spcPct val="90000"/>
        </a:lnSpc>
        <a:spcBef>
          <a:spcPct val="0"/>
        </a:spcBef>
        <a:spcAft>
          <a:spcPct val="0"/>
        </a:spcAft>
        <a:defRPr sz="4400">
          <a:solidFill>
            <a:schemeClr val="tx1"/>
          </a:solidFill>
          <a:latin typeface="微软雅黑" pitchFamily="34" charset="-122"/>
          <a:ea typeface="微软雅黑" pitchFamily="34" charset="-122"/>
        </a:defRPr>
      </a:lvl5pPr>
      <a:lvl6pPr marL="457200" algn="l" rtl="0" fontAlgn="base">
        <a:lnSpc>
          <a:spcPct val="90000"/>
        </a:lnSpc>
        <a:spcBef>
          <a:spcPct val="0"/>
        </a:spcBef>
        <a:spcAft>
          <a:spcPct val="0"/>
        </a:spcAft>
        <a:defRPr sz="4400">
          <a:solidFill>
            <a:schemeClr val="tx1"/>
          </a:solidFill>
          <a:latin typeface="微软雅黑" pitchFamily="34" charset="-122"/>
          <a:ea typeface="微软雅黑" pitchFamily="34" charset="-122"/>
        </a:defRPr>
      </a:lvl6pPr>
      <a:lvl7pPr marL="914400" algn="l" rtl="0" fontAlgn="base">
        <a:lnSpc>
          <a:spcPct val="90000"/>
        </a:lnSpc>
        <a:spcBef>
          <a:spcPct val="0"/>
        </a:spcBef>
        <a:spcAft>
          <a:spcPct val="0"/>
        </a:spcAft>
        <a:defRPr sz="4400">
          <a:solidFill>
            <a:schemeClr val="tx1"/>
          </a:solidFill>
          <a:latin typeface="微软雅黑" pitchFamily="34" charset="-122"/>
          <a:ea typeface="微软雅黑" pitchFamily="34" charset="-122"/>
        </a:defRPr>
      </a:lvl7pPr>
      <a:lvl8pPr marL="1371600" algn="l" rtl="0" fontAlgn="base">
        <a:lnSpc>
          <a:spcPct val="90000"/>
        </a:lnSpc>
        <a:spcBef>
          <a:spcPct val="0"/>
        </a:spcBef>
        <a:spcAft>
          <a:spcPct val="0"/>
        </a:spcAft>
        <a:defRPr sz="4400">
          <a:solidFill>
            <a:schemeClr val="tx1"/>
          </a:solidFill>
          <a:latin typeface="微软雅黑" pitchFamily="34" charset="-122"/>
          <a:ea typeface="微软雅黑" pitchFamily="34" charset="-122"/>
        </a:defRPr>
      </a:lvl8pPr>
      <a:lvl9pPr marL="1828800" algn="l" rtl="0" fontAlgn="base">
        <a:lnSpc>
          <a:spcPct val="90000"/>
        </a:lnSpc>
        <a:spcBef>
          <a:spcPct val="0"/>
        </a:spcBef>
        <a:spcAft>
          <a:spcPct val="0"/>
        </a:spcAft>
        <a:defRPr sz="4400">
          <a:solidFill>
            <a:schemeClr val="tx1"/>
          </a:solidFill>
          <a:latin typeface="微软雅黑" pitchFamily="34" charset="-122"/>
          <a:ea typeface="微软雅黑" pitchFamily="34" charset="-122"/>
        </a:defRPr>
      </a:lvl9pPr>
    </p:titleStyle>
    <p:bodyStyle>
      <a:lvl1pPr marL="228600" indent="-228600" algn="l" rtl="0" fontAlgn="base">
        <a:lnSpc>
          <a:spcPct val="90000"/>
        </a:lnSpc>
        <a:spcBef>
          <a:spcPts val="1000"/>
        </a:spcBef>
        <a:spcAft>
          <a:spcPct val="0"/>
        </a:spcAft>
        <a:buFont typeface="Arial"/>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425700" y="2192338"/>
            <a:ext cx="7345363" cy="457200"/>
          </a:xfrm>
          <a:prstGeom prst="rect">
            <a:avLst/>
          </a:prstGeom>
        </p:spPr>
        <p:txBody>
          <a:bodyPr>
            <a:spAutoFit/>
          </a:bodyPr>
          <a:lstStyle/>
          <a:p>
            <a:pPr algn="ctr" fontAlgn="auto">
              <a:spcBef>
                <a:spcPct val="0"/>
              </a:spcBef>
              <a:spcAft>
                <a:spcPct val="0"/>
              </a:spcAft>
              <a:defRPr/>
            </a:pPr>
            <a:r>
              <a:rPr lang="zh-CN" altLang="en-US" sz="2400" b="1">
                <a:latin typeface="+mn-ea"/>
                <a:ea typeface="+mn-ea"/>
              </a:rPr>
              <a:t>第</a:t>
            </a:r>
            <a:r>
              <a:rPr lang="en-US" altLang="zh-CN" sz="2400" b="1">
                <a:latin typeface="+mn-ea"/>
                <a:ea typeface="+mn-ea"/>
              </a:rPr>
              <a:t>2</a:t>
            </a:r>
            <a:r>
              <a:rPr lang="zh-CN" altLang="en-US" sz="2400" b="1">
                <a:latin typeface="+mn-ea"/>
                <a:ea typeface="+mn-ea"/>
              </a:rPr>
              <a:t>章 第</a:t>
            </a:r>
            <a:r>
              <a:rPr lang="en-US" altLang="zh-CN" sz="2400" b="1">
                <a:latin typeface="+mn-ea"/>
                <a:ea typeface="+mn-ea"/>
              </a:rPr>
              <a:t>1</a:t>
            </a:r>
            <a:r>
              <a:rPr lang="zh-CN" altLang="en-US" sz="2400" b="1">
                <a:latin typeface="+mn-ea"/>
                <a:ea typeface="+mn-ea"/>
              </a:rPr>
              <a:t>节 课时</a:t>
            </a:r>
            <a:r>
              <a:rPr lang="en-US" altLang="zh-CN" sz="2400" b="1">
                <a:latin typeface="+mn-ea"/>
                <a:ea typeface="+mn-ea"/>
              </a:rPr>
              <a:t>1</a:t>
            </a:r>
          </a:p>
        </p:txBody>
      </p:sp>
      <p:sp>
        <p:nvSpPr>
          <p:cNvPr id="8" name="圆角矩形 7"/>
          <p:cNvSpPr/>
          <p:nvPr/>
        </p:nvSpPr>
        <p:spPr>
          <a:xfrm>
            <a:off x="2187575" y="3311948"/>
            <a:ext cx="7821612" cy="963612"/>
          </a:xfrm>
          <a:prstGeom prst="roundRect">
            <a:avLst>
              <a:gd name="adj" fmla="val 50000"/>
            </a:avLst>
          </a:pr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5400" b="1" dirty="0">
                <a:solidFill>
                  <a:srgbClr val="FF0000"/>
                </a:solidFill>
                <a:latin typeface="+mn-ea"/>
              </a:rPr>
              <a:t>声音的产生与传播</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矩形 37"/>
          <p:cNvSpPr>
            <a:spLocks noChangeArrowheads="1"/>
          </p:cNvSpPr>
          <p:nvPr/>
        </p:nvSpPr>
        <p:spPr bwMode="auto">
          <a:xfrm>
            <a:off x="444500" y="14288"/>
            <a:ext cx="995363" cy="338137"/>
          </a:xfrm>
          <a:prstGeom prst="rect">
            <a:avLst/>
          </a:prstGeom>
          <a:noFill/>
          <a:ln w="9525">
            <a:noFill/>
            <a:miter lim="800000"/>
          </a:ln>
        </p:spPr>
        <p:txBody>
          <a:bodyPr wrap="none">
            <a:spAutoFit/>
          </a:bodyPr>
          <a:lstStyle/>
          <a:p>
            <a:r>
              <a:rPr lang="zh-CN" altLang="en-US" sz="1600" b="1">
                <a:solidFill>
                  <a:srgbClr val="FFFFFF"/>
                </a:solidFill>
                <a:latin typeface="微软雅黑" pitchFamily="34" charset="-122"/>
                <a:ea typeface="微软雅黑" pitchFamily="34" charset="-122"/>
              </a:rPr>
              <a:t>新知探究</a:t>
            </a:r>
          </a:p>
        </p:txBody>
      </p:sp>
      <p:sp>
        <p:nvSpPr>
          <p:cNvPr id="3" name="矩形 2"/>
          <p:cNvSpPr/>
          <p:nvPr/>
        </p:nvSpPr>
        <p:spPr>
          <a:xfrm>
            <a:off x="444500" y="909638"/>
            <a:ext cx="10990263" cy="2492375"/>
          </a:xfrm>
          <a:prstGeom prst="rect">
            <a:avLst/>
          </a:prstGeom>
        </p:spPr>
        <p:txBody>
          <a:bodyPr>
            <a:spAutoFit/>
          </a:bodyPr>
          <a:lstStyle/>
          <a:p>
            <a:pPr fontAlgn="auto">
              <a:lnSpc>
                <a:spcPct val="150000"/>
              </a:lnSpc>
              <a:spcBef>
                <a:spcPct val="0"/>
              </a:spcBef>
              <a:spcAft>
                <a:spcPct val="0"/>
              </a:spcAft>
              <a:defRPr/>
            </a:pPr>
            <a:r>
              <a:rPr lang="zh-CN" altLang="en-US" sz="2600" kern="0">
                <a:solidFill>
                  <a:sysClr val="windowText" lastClr="000000"/>
                </a:solidFill>
                <a:latin typeface="微软雅黑" pitchFamily="34" charset="-122"/>
                <a:ea typeface="微软雅黑" pitchFamily="34" charset="-122"/>
                <a:cs typeface="Helvetica"/>
                <a:sym typeface="Helvetica"/>
              </a:rPr>
              <a:t>在撞响大钟时，有同学注意到，若停止撞击后，大钟仍“余音未止”，其主要原因是 （        ）</a:t>
            </a:r>
            <a:endParaRPr lang="en-US" altLang="zh-CN" sz="2600" kern="0">
              <a:solidFill>
                <a:sysClr val="windowText" lastClr="000000"/>
              </a:solidFill>
              <a:latin typeface="微软雅黑" panose="020B0503020204020204" pitchFamily="34" charset="-122"/>
              <a:ea typeface="微软雅黑" panose="020B0503020204020204" pitchFamily="34" charset="-122"/>
              <a:cs typeface="Helvetica"/>
              <a:sym typeface="Helvetica"/>
            </a:endParaRPr>
          </a:p>
          <a:p>
            <a:pPr fontAlgn="auto">
              <a:lnSpc>
                <a:spcPct val="150000"/>
              </a:lnSpc>
              <a:spcBef>
                <a:spcPct val="0"/>
              </a:spcBef>
              <a:spcAft>
                <a:spcPct val="0"/>
              </a:spcAft>
              <a:defRPr/>
            </a:pPr>
            <a:r>
              <a:rPr lang="en-US" altLang="zh-CN" sz="2600" kern="0">
                <a:solidFill>
                  <a:sysClr val="windowText" lastClr="000000"/>
                </a:solidFill>
                <a:latin typeface="Times New Roman" pitchFamily="18" charset="0"/>
                <a:ea typeface="微软雅黑" pitchFamily="34" charset="-122"/>
                <a:cs typeface="Times New Roman" pitchFamily="18" charset="0"/>
                <a:sym typeface="Helvetica"/>
              </a:rPr>
              <a:t>A.  </a:t>
            </a:r>
            <a:r>
              <a:rPr lang="zh-CN" altLang="en-US" sz="2600" kern="0">
                <a:solidFill>
                  <a:sysClr val="windowText" lastClr="000000"/>
                </a:solidFill>
                <a:latin typeface="微软雅黑" pitchFamily="34" charset="-122"/>
                <a:ea typeface="微软雅黑" pitchFamily="34" charset="-122"/>
                <a:cs typeface="Helvetica"/>
                <a:sym typeface="Helvetica"/>
              </a:rPr>
              <a:t>钟虽已停止振动，但空气仍在振动    </a:t>
            </a:r>
            <a:r>
              <a:rPr lang="en-US" altLang="zh-CN" sz="2600" kern="0">
                <a:solidFill>
                  <a:sysClr val="windowText" lastClr="000000"/>
                </a:solidFill>
                <a:latin typeface="Times New Roman" pitchFamily="18" charset="0"/>
                <a:ea typeface="微软雅黑" pitchFamily="34" charset="-122"/>
                <a:cs typeface="Times New Roman" pitchFamily="18" charset="0"/>
                <a:sym typeface="Helvetica"/>
              </a:rPr>
              <a:t>B</a:t>
            </a:r>
            <a:r>
              <a:rPr lang="zh-CN" altLang="en-US" sz="2600" kern="0">
                <a:solidFill>
                  <a:sysClr val="windowText" lastClr="000000"/>
                </a:solidFill>
                <a:latin typeface="Times New Roman" pitchFamily="18" charset="0"/>
                <a:ea typeface="微软雅黑" pitchFamily="34" charset="-122"/>
                <a:cs typeface="Times New Roman" pitchFamily="18" charset="0"/>
                <a:sym typeface="Helvetica"/>
              </a:rPr>
              <a:t>．</a:t>
            </a:r>
            <a:r>
              <a:rPr lang="zh-CN" altLang="en-US" sz="2600" kern="0">
                <a:solidFill>
                  <a:sysClr val="windowText" lastClr="000000"/>
                </a:solidFill>
                <a:latin typeface="微软雅黑" pitchFamily="34" charset="-122"/>
                <a:ea typeface="微软雅黑" pitchFamily="34" charset="-122"/>
                <a:cs typeface="Helvetica"/>
                <a:sym typeface="Helvetica"/>
              </a:rPr>
              <a:t>人耳的听觉暂留</a:t>
            </a:r>
          </a:p>
          <a:p>
            <a:pPr fontAlgn="auto">
              <a:lnSpc>
                <a:spcPct val="150000"/>
              </a:lnSpc>
              <a:spcBef>
                <a:spcPct val="0"/>
              </a:spcBef>
              <a:spcAft>
                <a:spcPct val="0"/>
              </a:spcAft>
              <a:defRPr/>
            </a:pPr>
            <a:r>
              <a:rPr lang="en-US" altLang="zh-CN" sz="2600" kern="0">
                <a:solidFill>
                  <a:sysClr val="windowText" lastClr="000000"/>
                </a:solidFill>
                <a:latin typeface="Times New Roman" pitchFamily="18" charset="0"/>
                <a:ea typeface="微软雅黑" pitchFamily="34" charset="-122"/>
                <a:cs typeface="Times New Roman" pitchFamily="18" charset="0"/>
                <a:sym typeface="Helvetica"/>
              </a:rPr>
              <a:t>C</a:t>
            </a:r>
            <a:r>
              <a:rPr lang="zh-CN" altLang="en-US" sz="2600" kern="0">
                <a:solidFill>
                  <a:sysClr val="windowText" lastClr="000000"/>
                </a:solidFill>
                <a:latin typeface="Times New Roman" pitchFamily="18" charset="0"/>
                <a:ea typeface="微软雅黑" pitchFamily="34" charset="-122"/>
                <a:cs typeface="Times New Roman" pitchFamily="18" charset="0"/>
                <a:sym typeface="Helvetica"/>
              </a:rPr>
              <a:t>．</a:t>
            </a:r>
            <a:r>
              <a:rPr lang="zh-CN" altLang="en-US" sz="2600" kern="0">
                <a:solidFill>
                  <a:sysClr val="windowText" lastClr="000000"/>
                </a:solidFill>
                <a:latin typeface="微软雅黑" pitchFamily="34" charset="-122"/>
                <a:ea typeface="微软雅黑" pitchFamily="34" charset="-122"/>
                <a:cs typeface="Helvetica"/>
                <a:sym typeface="Helvetica"/>
              </a:rPr>
              <a:t>同学听觉出现问题</a:t>
            </a:r>
            <a:r>
              <a:rPr lang="en-US" altLang="zh-CN" sz="2600" kern="0">
                <a:solidFill>
                  <a:sysClr val="windowText" lastClr="000000"/>
                </a:solidFill>
                <a:latin typeface="微软雅黑" pitchFamily="34" charset="-122"/>
                <a:ea typeface="微软雅黑" pitchFamily="34" charset="-122"/>
                <a:cs typeface="Helvetica"/>
                <a:sym typeface="Helvetica"/>
              </a:rPr>
              <a:t>                           </a:t>
            </a:r>
            <a:r>
              <a:rPr lang="en-US" altLang="zh-CN" sz="2600" kern="0">
                <a:solidFill>
                  <a:sysClr val="windowText" lastClr="000000"/>
                </a:solidFill>
                <a:latin typeface="Times New Roman" pitchFamily="18" charset="0"/>
                <a:ea typeface="微软雅黑" pitchFamily="34" charset="-122"/>
                <a:cs typeface="Times New Roman" pitchFamily="18" charset="0"/>
                <a:sym typeface="Helvetica"/>
              </a:rPr>
              <a:t>D</a:t>
            </a:r>
            <a:r>
              <a:rPr lang="zh-CN" altLang="en-US" sz="2600" kern="0">
                <a:solidFill>
                  <a:sysClr val="windowText" lastClr="000000"/>
                </a:solidFill>
                <a:latin typeface="Times New Roman" pitchFamily="18" charset="0"/>
                <a:ea typeface="微软雅黑" pitchFamily="34" charset="-122"/>
                <a:cs typeface="Times New Roman" pitchFamily="18" charset="0"/>
                <a:sym typeface="Helvetica"/>
              </a:rPr>
              <a:t>．</a:t>
            </a:r>
            <a:r>
              <a:rPr lang="zh-CN" altLang="en-US" sz="2600" kern="0">
                <a:solidFill>
                  <a:sysClr val="windowText" lastClr="000000"/>
                </a:solidFill>
                <a:latin typeface="微软雅黑" pitchFamily="34" charset="-122"/>
                <a:ea typeface="微软雅黑" pitchFamily="34" charset="-122"/>
                <a:cs typeface="Helvetica"/>
                <a:sym typeface="Helvetica"/>
              </a:rPr>
              <a:t>钟还在振动</a:t>
            </a:r>
            <a:endParaRPr lang="en-US" altLang="zh-CN" sz="2600" kern="0">
              <a:solidFill>
                <a:sysClr val="windowText" lastClr="000000"/>
              </a:solidFill>
              <a:latin typeface="微软雅黑" pitchFamily="34" charset="-122"/>
              <a:ea typeface="微软雅黑" pitchFamily="34" charset="-122"/>
              <a:cs typeface="Helvetica"/>
              <a:sym typeface="Helvetica"/>
            </a:endParaRPr>
          </a:p>
        </p:txBody>
      </p:sp>
      <p:sp>
        <p:nvSpPr>
          <p:cNvPr id="4" name="矩形 3"/>
          <p:cNvSpPr/>
          <p:nvPr/>
        </p:nvSpPr>
        <p:spPr>
          <a:xfrm>
            <a:off x="2786063" y="1663700"/>
            <a:ext cx="438150" cy="492125"/>
          </a:xfrm>
          <a:prstGeom prst="rect">
            <a:avLst/>
          </a:prstGeom>
        </p:spPr>
        <p:txBody>
          <a:bodyPr wrap="none">
            <a:spAutoFit/>
          </a:bodyPr>
          <a:lstStyle/>
          <a:p>
            <a:pPr fontAlgn="auto">
              <a:spcBef>
                <a:spcPct val="0"/>
              </a:spcBef>
              <a:spcAft>
                <a:spcPct val="0"/>
              </a:spcAft>
              <a:defRPr/>
            </a:pPr>
            <a:r>
              <a:rPr lang="en-US" altLang="zh-CN" sz="2600" kern="0">
                <a:solidFill>
                  <a:srgbClr val="FF0000"/>
                </a:solidFill>
                <a:latin typeface="Times New Roman" pitchFamily="18" charset="0"/>
                <a:ea typeface="微软雅黑" pitchFamily="34" charset="-122"/>
                <a:cs typeface="Times New Roman" pitchFamily="18" charset="0"/>
                <a:sym typeface="Helvetica"/>
              </a:rPr>
              <a:t>D</a:t>
            </a:r>
            <a:endParaRPr lang="zh-CN" altLang="en-US" sz="2600">
              <a:solidFill>
                <a:srgbClr val="FF0000"/>
              </a:solidFill>
              <a:latin typeface="Times New Roman" pitchFamily="18" charset="0"/>
              <a:ea typeface="+mn-ea"/>
              <a:cs typeface="Times New Roman" pitchFamily="18" charset="0"/>
            </a:endParaRPr>
          </a:p>
        </p:txBody>
      </p:sp>
      <p:sp>
        <p:nvSpPr>
          <p:cNvPr id="5" name="矩形 4"/>
          <p:cNvSpPr/>
          <p:nvPr/>
        </p:nvSpPr>
        <p:spPr>
          <a:xfrm>
            <a:off x="444500" y="3751263"/>
            <a:ext cx="7186613" cy="492125"/>
          </a:xfrm>
          <a:prstGeom prst="rect">
            <a:avLst/>
          </a:prstGeom>
        </p:spPr>
        <p:txBody>
          <a:bodyPr wrap="none">
            <a:spAutoFit/>
          </a:bodyPr>
          <a:lstStyle/>
          <a:p>
            <a:pPr fontAlgn="auto">
              <a:spcBef>
                <a:spcPct val="0"/>
              </a:spcBef>
              <a:spcAft>
                <a:spcPct val="0"/>
              </a:spcAft>
              <a:defRPr/>
            </a:pPr>
            <a:r>
              <a:rPr lang="zh-CN" altLang="en-US" sz="2600" b="1" kern="0">
                <a:solidFill>
                  <a:srgbClr val="FF0000"/>
                </a:solidFill>
                <a:latin typeface="微软雅黑" pitchFamily="34" charset="-122"/>
                <a:ea typeface="微软雅黑" pitchFamily="34" charset="-122"/>
                <a:cs typeface="Helvetica"/>
                <a:sym typeface="Helvetica"/>
              </a:rPr>
              <a:t>易错警示：</a:t>
            </a:r>
            <a:r>
              <a:rPr lang="zh-CN" altLang="en-US" sz="2600" kern="0">
                <a:solidFill>
                  <a:srgbClr val="FF0000"/>
                </a:solidFill>
                <a:latin typeface="微软雅黑" pitchFamily="34" charset="-122"/>
                <a:ea typeface="微软雅黑" pitchFamily="34" charset="-122"/>
                <a:cs typeface="Helvetica"/>
                <a:sym typeface="Helvetica"/>
              </a:rPr>
              <a:t>停止撞钟，钟的振动不会立即停止。</a:t>
            </a:r>
          </a:p>
        </p:txBody>
      </p:sp>
      <p:sp>
        <p:nvSpPr>
          <p:cNvPr id="8" name="圆角矩形 7"/>
          <p:cNvSpPr/>
          <p:nvPr/>
        </p:nvSpPr>
        <p:spPr>
          <a:xfrm>
            <a:off x="74613" y="95250"/>
            <a:ext cx="1682750" cy="465138"/>
          </a:xfrm>
          <a:prstGeom prst="roundRect">
            <a:avLst>
              <a:gd name="adj" fmla="val 50000"/>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sym typeface="+mn-ea"/>
              </a:rPr>
              <a:t>针对练习</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314325" y="836613"/>
            <a:ext cx="11268075" cy="1822450"/>
          </a:xfrm>
          <a:prstGeom prst="rect">
            <a:avLst/>
          </a:prstGeom>
          <a:noFill/>
          <a:ln w="9525">
            <a:noFill/>
            <a:miter lim="800000"/>
          </a:ln>
        </p:spPr>
        <p:txBody>
          <a:bodyPr>
            <a:spAutoFit/>
          </a:bodyPr>
          <a:lstStyle/>
          <a:p>
            <a:pPr>
              <a:lnSpc>
                <a:spcPct val="150000"/>
              </a:lnSpc>
            </a:pPr>
            <a:r>
              <a:rPr lang="zh-CN" altLang="en-US" sz="2600">
                <a:solidFill>
                  <a:srgbClr val="000000"/>
                </a:solidFill>
                <a:latin typeface="微软雅黑" pitchFamily="34" charset="-122"/>
                <a:ea typeface="微软雅黑" pitchFamily="34" charset="-122"/>
              </a:rPr>
              <a:t>如图所示，在鼓面上撒一些纸屑，敲一下鼓面，在听到鼓声的同时，会观察到纸屑</a:t>
            </a:r>
            <a:r>
              <a:rPr lang="en-US" altLang="zh-CN" sz="2600" baseline="-25000">
                <a:solidFill>
                  <a:srgbClr val="000000"/>
                </a:solidFill>
                <a:latin typeface="微软雅黑" pitchFamily="34" charset="-122"/>
                <a:ea typeface="微软雅黑" pitchFamily="34" charset="-122"/>
              </a:rPr>
              <a:t>__________</a:t>
            </a:r>
            <a:r>
              <a:rPr lang="zh-CN" altLang="en-US" sz="2600">
                <a:solidFill>
                  <a:srgbClr val="000000"/>
                </a:solidFill>
                <a:latin typeface="微软雅黑" pitchFamily="34" charset="-122"/>
                <a:ea typeface="微软雅黑" pitchFamily="34" charset="-122"/>
              </a:rPr>
              <a:t>，这一现象可以说明发声的物体在</a:t>
            </a:r>
            <a:r>
              <a:rPr lang="en-US" altLang="zh-CN" sz="2600" baseline="-25000">
                <a:solidFill>
                  <a:srgbClr val="000000"/>
                </a:solidFill>
                <a:latin typeface="微软雅黑" pitchFamily="34" charset="-122"/>
                <a:ea typeface="微软雅黑" pitchFamily="34" charset="-122"/>
              </a:rPr>
              <a:t>__________</a:t>
            </a:r>
            <a:r>
              <a:rPr lang="zh-CN" altLang="en-US" sz="2600">
                <a:solidFill>
                  <a:srgbClr val="000000"/>
                </a:solidFill>
                <a:latin typeface="微软雅黑" pitchFamily="34" charset="-122"/>
                <a:ea typeface="微软雅黑" pitchFamily="34" charset="-122"/>
              </a:rPr>
              <a:t>，将敲响的鼓面用手一按，响声会消失，这是因为</a:t>
            </a:r>
            <a:r>
              <a:rPr lang="en-US" altLang="zh-CN" sz="2600" baseline="-25000">
                <a:solidFill>
                  <a:srgbClr val="000000"/>
                </a:solidFill>
                <a:latin typeface="微软雅黑" pitchFamily="34" charset="-122"/>
                <a:ea typeface="微软雅黑" pitchFamily="34" charset="-122"/>
              </a:rPr>
              <a:t>__________________________</a:t>
            </a:r>
            <a:r>
              <a:rPr lang="zh-CN" altLang="en-US" sz="2600" baseline="-25000">
                <a:solidFill>
                  <a:srgbClr val="000000"/>
                </a:solidFill>
                <a:latin typeface="微软雅黑" pitchFamily="34" charset="-122"/>
                <a:ea typeface="微软雅黑" pitchFamily="34" charset="-122"/>
              </a:rPr>
              <a:t>。</a:t>
            </a:r>
            <a:endParaRPr lang="zh-CN" altLang="en-US" sz="2600">
              <a:solidFill>
                <a:srgbClr val="000000"/>
              </a:solidFill>
              <a:latin typeface="微软雅黑" panose="020B0503020204020204" pitchFamily="34" charset="-122"/>
              <a:ea typeface="微软雅黑" panose="020B0503020204020204" pitchFamily="34" charset="-122"/>
            </a:endParaRPr>
          </a:p>
        </p:txBody>
      </p:sp>
      <p:sp>
        <p:nvSpPr>
          <p:cNvPr id="4" name="矩形 3"/>
          <p:cNvSpPr>
            <a:spLocks noChangeArrowheads="1"/>
          </p:cNvSpPr>
          <p:nvPr/>
        </p:nvSpPr>
        <p:spPr bwMode="auto">
          <a:xfrm>
            <a:off x="1512888" y="1582738"/>
            <a:ext cx="950912" cy="492125"/>
          </a:xfrm>
          <a:prstGeom prst="rect">
            <a:avLst/>
          </a:prstGeom>
          <a:noFill/>
          <a:ln w="9525">
            <a:noFill/>
            <a:miter lim="800000"/>
          </a:ln>
        </p:spPr>
        <p:txBody>
          <a:bodyPr wrap="none">
            <a:spAutoFit/>
          </a:bodyPr>
          <a:lstStyle/>
          <a:p>
            <a:r>
              <a:rPr lang="zh-CN" altLang="en-US" sz="2600">
                <a:solidFill>
                  <a:srgbClr val="FF0000"/>
                </a:solidFill>
                <a:latin typeface="微软雅黑" pitchFamily="34" charset="-122"/>
                <a:ea typeface="微软雅黑" pitchFamily="34" charset="-122"/>
              </a:rPr>
              <a:t>跳动 </a:t>
            </a:r>
          </a:p>
        </p:txBody>
      </p:sp>
      <p:sp>
        <p:nvSpPr>
          <p:cNvPr id="7" name="矩形 6"/>
          <p:cNvSpPr>
            <a:spLocks noChangeArrowheads="1"/>
          </p:cNvSpPr>
          <p:nvPr/>
        </p:nvSpPr>
        <p:spPr bwMode="auto">
          <a:xfrm>
            <a:off x="4727575" y="2174875"/>
            <a:ext cx="2713038" cy="492125"/>
          </a:xfrm>
          <a:prstGeom prst="rect">
            <a:avLst/>
          </a:prstGeom>
          <a:noFill/>
          <a:ln w="9525">
            <a:noFill/>
            <a:miter lim="800000"/>
          </a:ln>
        </p:spPr>
        <p:txBody>
          <a:bodyPr>
            <a:spAutoFit/>
          </a:bodyPr>
          <a:lstStyle/>
          <a:p>
            <a:r>
              <a:rPr lang="zh-CN" altLang="en-US" sz="2600">
                <a:solidFill>
                  <a:srgbClr val="FF0000"/>
                </a:solidFill>
                <a:latin typeface="微软雅黑" pitchFamily="34" charset="-122"/>
                <a:ea typeface="微软雅黑" pitchFamily="34" charset="-122"/>
              </a:rPr>
              <a:t>鼓面停止了振动</a:t>
            </a:r>
          </a:p>
        </p:txBody>
      </p:sp>
      <p:sp>
        <p:nvSpPr>
          <p:cNvPr id="11" name="矩形 10"/>
          <p:cNvSpPr>
            <a:spLocks noChangeArrowheads="1"/>
          </p:cNvSpPr>
          <p:nvPr/>
        </p:nvSpPr>
        <p:spPr bwMode="auto">
          <a:xfrm>
            <a:off x="3546475" y="2857500"/>
            <a:ext cx="8213725" cy="2492375"/>
          </a:xfrm>
          <a:prstGeom prst="rect">
            <a:avLst/>
          </a:prstGeom>
          <a:noFill/>
          <a:ln w="9525">
            <a:noFill/>
            <a:miter lim="800000"/>
          </a:ln>
        </p:spPr>
        <p:txBody>
          <a:bodyPr>
            <a:spAutoFit/>
          </a:bodyPr>
          <a:lstStyle/>
          <a:p>
            <a:pPr algn="just">
              <a:lnSpc>
                <a:spcPct val="150000"/>
              </a:lnSpc>
            </a:pPr>
            <a:r>
              <a:rPr lang="zh-CN" altLang="en-US" sz="2600">
                <a:solidFill>
                  <a:srgbClr val="FF0000"/>
                </a:solidFill>
                <a:latin typeface="微软雅黑" pitchFamily="34" charset="-122"/>
                <a:ea typeface="微软雅黑" pitchFamily="34" charset="-122"/>
              </a:rPr>
              <a:t>解析</a:t>
            </a:r>
            <a:r>
              <a:rPr lang="en-US" altLang="zh-CN" sz="2600">
                <a:solidFill>
                  <a:srgbClr val="000000"/>
                </a:solidFill>
                <a:latin typeface="微软雅黑" pitchFamily="34" charset="-122"/>
                <a:ea typeface="微软雅黑" pitchFamily="34" charset="-122"/>
              </a:rPr>
              <a:t>: </a:t>
            </a:r>
            <a:r>
              <a:rPr lang="zh-CN" altLang="en-US" sz="2600">
                <a:solidFill>
                  <a:srgbClr val="000000"/>
                </a:solidFill>
                <a:latin typeface="微软雅黑" pitchFamily="34" charset="-122"/>
                <a:ea typeface="微软雅黑" pitchFamily="34" charset="-122"/>
              </a:rPr>
              <a:t>鼓 面振动时，引起鼓面上纸屑的跳动，反过来，纸屑的跳动说明了鼓面在振动，如果用手按住正在发声的鼓面，鼓面的振动停止，所以声音会消失。</a:t>
            </a:r>
          </a:p>
          <a:p>
            <a:pPr algn="just">
              <a:lnSpc>
                <a:spcPct val="150000"/>
              </a:lnSpc>
            </a:pPr>
            <a:r>
              <a:rPr lang="zh-CN" altLang="en-US" sz="2600">
                <a:solidFill>
                  <a:srgbClr val="000000"/>
                </a:solidFill>
                <a:latin typeface="微软雅黑" pitchFamily="34" charset="-122"/>
                <a:ea typeface="微软雅黑" pitchFamily="34" charset="-122"/>
              </a:rPr>
              <a:t>答案：跳动  振动  鼓面停止了振动</a:t>
            </a:r>
          </a:p>
        </p:txBody>
      </p:sp>
      <p:pic>
        <p:nvPicPr>
          <p:cNvPr id="12" name="图片 11"/>
          <p:cNvPicPr>
            <a:picLocks noChangeAspect="1"/>
          </p:cNvPicPr>
          <p:nvPr/>
        </p:nvPicPr>
        <p:blipFill>
          <a:blip r:embed="rId2"/>
          <a:stretch>
            <a:fillRect/>
          </a:stretch>
        </p:blipFill>
        <p:spPr>
          <a:xfrm>
            <a:off x="796399" y="3056344"/>
            <a:ext cx="2614099" cy="2250467"/>
          </a:xfrm>
          <a:prstGeom prst="roundRect">
            <a:avLst/>
          </a:prstGeom>
        </p:spPr>
      </p:pic>
      <p:sp>
        <p:nvSpPr>
          <p:cNvPr id="3" name="矩形 2"/>
          <p:cNvSpPr>
            <a:spLocks noChangeArrowheads="1"/>
          </p:cNvSpPr>
          <p:nvPr/>
        </p:nvSpPr>
        <p:spPr bwMode="auto">
          <a:xfrm>
            <a:off x="7431088" y="1574800"/>
            <a:ext cx="850900" cy="492125"/>
          </a:xfrm>
          <a:prstGeom prst="rect">
            <a:avLst/>
          </a:prstGeom>
          <a:noFill/>
          <a:ln w="9525">
            <a:noFill/>
            <a:miter lim="800000"/>
          </a:ln>
        </p:spPr>
        <p:txBody>
          <a:bodyPr wrap="none">
            <a:spAutoFit/>
          </a:bodyPr>
          <a:lstStyle/>
          <a:p>
            <a:r>
              <a:rPr lang="zh-CN" altLang="en-US" sz="2600">
                <a:solidFill>
                  <a:srgbClr val="FF0000"/>
                </a:solidFill>
                <a:latin typeface="微软雅黑" pitchFamily="34" charset="-122"/>
                <a:ea typeface="微软雅黑" pitchFamily="34" charset="-122"/>
              </a:rPr>
              <a:t>振动</a:t>
            </a:r>
          </a:p>
        </p:txBody>
      </p:sp>
      <p:sp>
        <p:nvSpPr>
          <p:cNvPr id="13" name="圆角矩形 12"/>
          <p:cNvSpPr/>
          <p:nvPr/>
        </p:nvSpPr>
        <p:spPr>
          <a:xfrm>
            <a:off x="74613" y="95250"/>
            <a:ext cx="1682750" cy="465138"/>
          </a:xfrm>
          <a:prstGeom prst="roundRect">
            <a:avLst>
              <a:gd name="adj" fmla="val 50000"/>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sym typeface="+mn-ea"/>
              </a:rPr>
              <a:t>典型例题</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1"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矩形 37"/>
          <p:cNvSpPr>
            <a:spLocks noChangeArrowheads="1"/>
          </p:cNvSpPr>
          <p:nvPr/>
        </p:nvSpPr>
        <p:spPr bwMode="auto">
          <a:xfrm>
            <a:off x="444500" y="14288"/>
            <a:ext cx="995363" cy="338137"/>
          </a:xfrm>
          <a:prstGeom prst="rect">
            <a:avLst/>
          </a:prstGeom>
          <a:noFill/>
          <a:ln w="9525">
            <a:noFill/>
            <a:miter lim="800000"/>
          </a:ln>
        </p:spPr>
        <p:txBody>
          <a:bodyPr wrap="none">
            <a:spAutoFit/>
          </a:bodyPr>
          <a:lstStyle/>
          <a:p>
            <a:r>
              <a:rPr lang="zh-CN" altLang="en-US" sz="1600" b="1">
                <a:solidFill>
                  <a:srgbClr val="FFFFFF"/>
                </a:solidFill>
                <a:latin typeface="微软雅黑" pitchFamily="34" charset="-122"/>
                <a:ea typeface="微软雅黑" pitchFamily="34" charset="-122"/>
              </a:rPr>
              <a:t>新知探究</a:t>
            </a:r>
          </a:p>
        </p:txBody>
      </p:sp>
      <p:sp>
        <p:nvSpPr>
          <p:cNvPr id="20482" name="矩形 16"/>
          <p:cNvSpPr>
            <a:spLocks noChangeArrowheads="1"/>
          </p:cNvSpPr>
          <p:nvPr/>
        </p:nvSpPr>
        <p:spPr bwMode="auto">
          <a:xfrm>
            <a:off x="585788" y="825500"/>
            <a:ext cx="9210675" cy="687388"/>
          </a:xfrm>
          <a:prstGeom prst="rect">
            <a:avLst/>
          </a:prstGeom>
          <a:noFill/>
          <a:ln w="9525">
            <a:noFill/>
            <a:miter lim="800000"/>
          </a:ln>
        </p:spPr>
        <p:txBody>
          <a:bodyPr>
            <a:spAutoFit/>
          </a:bodyPr>
          <a:lstStyle/>
          <a:p>
            <a:pPr>
              <a:lnSpc>
                <a:spcPct val="150000"/>
              </a:lnSpc>
            </a:pPr>
            <a:r>
              <a:rPr lang="zh-CN" altLang="en-US" sz="2600">
                <a:solidFill>
                  <a:srgbClr val="FF0000"/>
                </a:solidFill>
                <a:latin typeface="微软雅黑" pitchFamily="34" charset="-122"/>
                <a:ea typeface="微软雅黑" pitchFamily="34" charset="-122"/>
              </a:rPr>
              <a:t>思考讨论：</a:t>
            </a:r>
            <a:r>
              <a:rPr lang="zh-CN" altLang="en-US" sz="2600">
                <a:latin typeface="微软雅黑" pitchFamily="34" charset="-122"/>
                <a:ea typeface="微软雅黑" pitchFamily="34" charset="-122"/>
              </a:rPr>
              <a:t>振动停止，发声停止，那么声音会立刻消失吗？</a:t>
            </a:r>
          </a:p>
        </p:txBody>
      </p:sp>
      <p:sp>
        <p:nvSpPr>
          <p:cNvPr id="18" name="矩形 17"/>
          <p:cNvSpPr>
            <a:spLocks noChangeArrowheads="1"/>
          </p:cNvSpPr>
          <p:nvPr/>
        </p:nvSpPr>
        <p:spPr bwMode="auto">
          <a:xfrm>
            <a:off x="585788" y="1876425"/>
            <a:ext cx="6853237" cy="493713"/>
          </a:xfrm>
          <a:prstGeom prst="rect">
            <a:avLst/>
          </a:prstGeom>
          <a:noFill/>
          <a:ln w="9525">
            <a:noFill/>
            <a:miter lim="800000"/>
          </a:ln>
        </p:spPr>
        <p:txBody>
          <a:bodyPr wrap="none">
            <a:spAutoFit/>
          </a:bodyPr>
          <a:lstStyle/>
          <a:p>
            <a:r>
              <a:rPr lang="zh-CN" altLang="en-US" sz="2600">
                <a:latin typeface="微软雅黑" pitchFamily="34" charset="-122"/>
                <a:ea typeface="微软雅黑" pitchFamily="34" charset="-122"/>
              </a:rPr>
              <a:t>振动停止，发声停止，但声音不会立刻消失。</a:t>
            </a:r>
          </a:p>
        </p:txBody>
      </p:sp>
      <p:pic>
        <p:nvPicPr>
          <p:cNvPr id="4" name="图片 3"/>
          <p:cNvPicPr>
            <a:picLocks noChangeAspect="1"/>
          </p:cNvPicPr>
          <p:nvPr/>
        </p:nvPicPr>
        <p:blipFill>
          <a:blip r:embed="rId2"/>
          <a:stretch>
            <a:fillRect/>
          </a:stretch>
        </p:blipFill>
        <p:spPr>
          <a:xfrm>
            <a:off x="1332184" y="2556090"/>
            <a:ext cx="3372163" cy="2641552"/>
          </a:xfrm>
          <a:prstGeom prst="roundRect">
            <a:avLst/>
          </a:prstGeom>
        </p:spPr>
      </p:pic>
      <p:sp>
        <p:nvSpPr>
          <p:cNvPr id="19" name="圆角矩形 18"/>
          <p:cNvSpPr/>
          <p:nvPr/>
        </p:nvSpPr>
        <p:spPr>
          <a:xfrm>
            <a:off x="5106988" y="2682875"/>
            <a:ext cx="5414962" cy="2514600"/>
          </a:xfrm>
          <a:prstGeom prst="roundRect">
            <a:avLst/>
          </a:prstGeom>
          <a:noFill/>
          <a:ln w="285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815975">
              <a:lnSpc>
                <a:spcPct val="150000"/>
              </a:lnSpc>
              <a:defRPr/>
            </a:pPr>
            <a:r>
              <a:rPr lang="zh-CN" altLang="en-US" sz="2600">
                <a:solidFill>
                  <a:prstClr val="black"/>
                </a:solidFill>
              </a:rPr>
              <a:t>面对山谷大喊一声，声带在振动，产生声音，当你</a:t>
            </a:r>
            <a:r>
              <a:rPr lang="zh-CN" altLang="en-US" sz="2600">
                <a:solidFill>
                  <a:srgbClr val="FF0000"/>
                </a:solidFill>
              </a:rPr>
              <a:t>停止大喊</a:t>
            </a:r>
            <a:r>
              <a:rPr lang="zh-CN" altLang="en-US" sz="2600">
                <a:solidFill>
                  <a:prstClr val="black"/>
                </a:solidFill>
              </a:rPr>
              <a:t>时，声带不再振动，</a:t>
            </a:r>
            <a:r>
              <a:rPr lang="zh-CN" altLang="en-US" sz="2600">
                <a:solidFill>
                  <a:srgbClr val="FF0000"/>
                </a:solidFill>
              </a:rPr>
              <a:t>发声停止，但声音仍在空气中传播，并没有立刻消失</a:t>
            </a:r>
            <a:r>
              <a:rPr lang="zh-CN" altLang="en-US" sz="2600">
                <a:solidFill>
                  <a:prstClr val="black"/>
                </a:solidFill>
              </a:rPr>
              <a:t>。</a:t>
            </a:r>
            <a:endParaRPr lang="en-US" altLang="zh-CN" sz="2600">
              <a:solidFill>
                <a:prstClr val="black"/>
              </a:solidFill>
            </a:endParaRPr>
          </a:p>
        </p:txBody>
      </p:sp>
      <p:sp>
        <p:nvSpPr>
          <p:cNvPr id="10" name="圆角矩形 9"/>
          <p:cNvSpPr/>
          <p:nvPr/>
        </p:nvSpPr>
        <p:spPr>
          <a:xfrm>
            <a:off x="47625" y="55563"/>
            <a:ext cx="1576388" cy="474662"/>
          </a:xfrm>
          <a:prstGeom prst="roundRect">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rPr>
              <a:t>新知探究</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矩形 37"/>
          <p:cNvSpPr>
            <a:spLocks noChangeArrowheads="1"/>
          </p:cNvSpPr>
          <p:nvPr/>
        </p:nvSpPr>
        <p:spPr bwMode="auto">
          <a:xfrm>
            <a:off x="444500" y="14288"/>
            <a:ext cx="995363" cy="338137"/>
          </a:xfrm>
          <a:prstGeom prst="rect">
            <a:avLst/>
          </a:prstGeom>
          <a:noFill/>
          <a:ln w="9525">
            <a:noFill/>
            <a:miter lim="800000"/>
          </a:ln>
        </p:spPr>
        <p:txBody>
          <a:bodyPr wrap="none">
            <a:spAutoFit/>
          </a:bodyPr>
          <a:lstStyle/>
          <a:p>
            <a:r>
              <a:rPr lang="zh-CN" altLang="en-US" sz="1600" b="1">
                <a:solidFill>
                  <a:srgbClr val="FFFFFF"/>
                </a:solidFill>
                <a:latin typeface="微软雅黑" pitchFamily="34" charset="-122"/>
                <a:ea typeface="微软雅黑" pitchFamily="34" charset="-122"/>
              </a:rPr>
              <a:t>新知探究</a:t>
            </a:r>
          </a:p>
        </p:txBody>
      </p:sp>
      <p:sp>
        <p:nvSpPr>
          <p:cNvPr id="10" name="矩形 9"/>
          <p:cNvSpPr>
            <a:spLocks noChangeArrowheads="1"/>
          </p:cNvSpPr>
          <p:nvPr/>
        </p:nvSpPr>
        <p:spPr bwMode="auto">
          <a:xfrm>
            <a:off x="444500" y="1658938"/>
            <a:ext cx="6367463" cy="3092450"/>
          </a:xfrm>
          <a:prstGeom prst="rect">
            <a:avLst/>
          </a:prstGeom>
          <a:noFill/>
          <a:ln w="9525">
            <a:noFill/>
            <a:miter lim="800000"/>
          </a:ln>
        </p:spPr>
        <p:txBody>
          <a:bodyPr>
            <a:spAutoFit/>
          </a:bodyPr>
          <a:lstStyle/>
          <a:p>
            <a:pPr algn="just">
              <a:lnSpc>
                <a:spcPct val="150000"/>
              </a:lnSpc>
            </a:pPr>
            <a:r>
              <a:rPr lang="zh-CN" altLang="en-US" sz="2600">
                <a:solidFill>
                  <a:srgbClr val="FF0000"/>
                </a:solidFill>
                <a:latin typeface="Times New Roman" pitchFamily="18" charset="0"/>
                <a:ea typeface="微软雅黑" pitchFamily="34" charset="-122"/>
              </a:rPr>
              <a:t>蝈蝈发出的声音是由两个前翅的摩擦产生的</a:t>
            </a:r>
            <a:r>
              <a:rPr lang="zh-CN" altLang="en-US" sz="2600">
                <a:latin typeface="Times New Roman" pitchFamily="18" charset="0"/>
                <a:ea typeface="微软雅黑" pitchFamily="34" charset="-122"/>
              </a:rPr>
              <a:t>。发声时，通常两个前翅翘起，与虫体呈一定的角度，通过前翅张开、闭合，使声锉与刮器摩擦，从而</a:t>
            </a:r>
            <a:r>
              <a:rPr lang="zh-CN" altLang="en-US" sz="2600">
                <a:solidFill>
                  <a:srgbClr val="FF0000"/>
                </a:solidFill>
                <a:latin typeface="Times New Roman" pitchFamily="18" charset="0"/>
                <a:ea typeface="微软雅黑" pitchFamily="34" charset="-122"/>
              </a:rPr>
              <a:t>使翅振动</a:t>
            </a:r>
            <a:r>
              <a:rPr lang="zh-CN" altLang="en-US" sz="2600">
                <a:latin typeface="Times New Roman" pitchFamily="18" charset="0"/>
                <a:ea typeface="微软雅黑" pitchFamily="34" charset="-122"/>
              </a:rPr>
              <a:t>，再经过放大与共鸣，悦耳的鸣声就产生了。</a:t>
            </a:r>
          </a:p>
        </p:txBody>
      </p:sp>
      <p:sp>
        <p:nvSpPr>
          <p:cNvPr id="21507" name="矩形 1"/>
          <p:cNvSpPr>
            <a:spLocks noChangeArrowheads="1"/>
          </p:cNvSpPr>
          <p:nvPr/>
        </p:nvSpPr>
        <p:spPr bwMode="auto">
          <a:xfrm>
            <a:off x="444500" y="827088"/>
            <a:ext cx="3519488" cy="622300"/>
          </a:xfrm>
          <a:prstGeom prst="rect">
            <a:avLst/>
          </a:prstGeom>
          <a:noFill/>
          <a:ln w="9525">
            <a:noFill/>
            <a:miter lim="800000"/>
          </a:ln>
        </p:spPr>
        <p:txBody>
          <a:bodyPr wrap="none">
            <a:spAutoFit/>
          </a:bodyPr>
          <a:lstStyle/>
          <a:p>
            <a:pPr>
              <a:lnSpc>
                <a:spcPct val="150000"/>
              </a:lnSpc>
            </a:pPr>
            <a:r>
              <a:rPr lang="zh-CN" altLang="en-US" sz="2600">
                <a:solidFill>
                  <a:srgbClr val="000000"/>
                </a:solidFill>
                <a:latin typeface="Times New Roman" pitchFamily="18" charset="0"/>
                <a:ea typeface="微软雅黑" pitchFamily="34" charset="-122"/>
              </a:rPr>
              <a:t>①蝈蝈是怎么发声的？</a:t>
            </a:r>
          </a:p>
        </p:txBody>
      </p:sp>
      <p:pic>
        <p:nvPicPr>
          <p:cNvPr id="4" name="图片 3"/>
          <p:cNvPicPr>
            <a:picLocks noChangeAspect="1"/>
          </p:cNvPicPr>
          <p:nvPr/>
        </p:nvPicPr>
        <p:blipFill>
          <a:blip r:embed="rId2"/>
          <a:stretch>
            <a:fillRect/>
          </a:stretch>
        </p:blipFill>
        <p:spPr>
          <a:xfrm>
            <a:off x="7144445" y="1961147"/>
            <a:ext cx="3957847" cy="2490425"/>
          </a:xfrm>
          <a:prstGeom prst="roundRect">
            <a:avLst/>
          </a:prstGeom>
        </p:spPr>
      </p:pic>
      <p:sp>
        <p:nvSpPr>
          <p:cNvPr id="8" name="圆角矩形 7"/>
          <p:cNvSpPr/>
          <p:nvPr/>
        </p:nvSpPr>
        <p:spPr>
          <a:xfrm>
            <a:off x="74613" y="95250"/>
            <a:ext cx="1682750" cy="465138"/>
          </a:xfrm>
          <a:prstGeom prst="roundRect">
            <a:avLst>
              <a:gd name="adj" fmla="val 50000"/>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sym typeface="+mn-ea"/>
              </a:rPr>
              <a:t>知识拓展</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矩形 37"/>
          <p:cNvSpPr>
            <a:spLocks noChangeArrowheads="1"/>
          </p:cNvSpPr>
          <p:nvPr/>
        </p:nvSpPr>
        <p:spPr bwMode="auto">
          <a:xfrm>
            <a:off x="444500" y="14288"/>
            <a:ext cx="995363" cy="338137"/>
          </a:xfrm>
          <a:prstGeom prst="rect">
            <a:avLst/>
          </a:prstGeom>
          <a:noFill/>
          <a:ln w="9525">
            <a:noFill/>
            <a:miter lim="800000"/>
          </a:ln>
        </p:spPr>
        <p:txBody>
          <a:bodyPr wrap="none">
            <a:spAutoFit/>
          </a:bodyPr>
          <a:lstStyle/>
          <a:p>
            <a:r>
              <a:rPr lang="zh-CN" altLang="en-US" sz="1600" b="1">
                <a:solidFill>
                  <a:srgbClr val="FFFFFF"/>
                </a:solidFill>
                <a:latin typeface="微软雅黑" pitchFamily="34" charset="-122"/>
                <a:ea typeface="微软雅黑" pitchFamily="34" charset="-122"/>
              </a:rPr>
              <a:t>新知探究</a:t>
            </a:r>
          </a:p>
        </p:txBody>
      </p:sp>
      <p:sp>
        <p:nvSpPr>
          <p:cNvPr id="22530" name="矩形 10"/>
          <p:cNvSpPr>
            <a:spLocks noChangeArrowheads="1"/>
          </p:cNvSpPr>
          <p:nvPr/>
        </p:nvSpPr>
        <p:spPr bwMode="auto">
          <a:xfrm>
            <a:off x="752475" y="879475"/>
            <a:ext cx="3687763" cy="692150"/>
          </a:xfrm>
          <a:prstGeom prst="rect">
            <a:avLst/>
          </a:prstGeom>
          <a:noFill/>
          <a:ln w="9525">
            <a:noFill/>
            <a:miter lim="800000"/>
          </a:ln>
        </p:spPr>
        <p:txBody>
          <a:bodyPr>
            <a:spAutoFit/>
          </a:bodyPr>
          <a:lstStyle/>
          <a:p>
            <a:pPr>
              <a:lnSpc>
                <a:spcPct val="150000"/>
              </a:lnSpc>
            </a:pPr>
            <a:r>
              <a:rPr lang="zh-CN" altLang="en-US" sz="2600">
                <a:solidFill>
                  <a:srgbClr val="000000"/>
                </a:solidFill>
                <a:latin typeface="Times New Roman" pitchFamily="18" charset="0"/>
                <a:ea typeface="微软雅黑" pitchFamily="34" charset="-122"/>
                <a:sym typeface="+mn-ea"/>
              </a:rPr>
              <a:t>②蜜蜂是怎么发声的？</a:t>
            </a:r>
          </a:p>
        </p:txBody>
      </p:sp>
      <p:sp>
        <p:nvSpPr>
          <p:cNvPr id="5" name="云形 4"/>
          <p:cNvSpPr/>
          <p:nvPr/>
        </p:nvSpPr>
        <p:spPr>
          <a:xfrm>
            <a:off x="5827713" y="1500188"/>
            <a:ext cx="4840287" cy="3479800"/>
          </a:xfrm>
          <a:prstGeom prst="cloud">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50000"/>
              </a:lnSpc>
              <a:spcBef>
                <a:spcPct val="0"/>
              </a:spcBef>
              <a:spcAft>
                <a:spcPct val="0"/>
              </a:spcAft>
              <a:defRPr/>
            </a:pPr>
            <a:r>
              <a:rPr lang="zh-CN" altLang="en-US" sz="2600">
                <a:solidFill>
                  <a:prstClr val="black"/>
                </a:solidFill>
              </a:rPr>
              <a:t>蜜蜂的“嗡嗡”声是</a:t>
            </a:r>
            <a:r>
              <a:rPr lang="zh-CN" altLang="en-US" sz="2600">
                <a:solidFill>
                  <a:srgbClr val="FF0000"/>
                </a:solidFill>
              </a:rPr>
              <a:t>双翅根部</a:t>
            </a:r>
            <a:r>
              <a:rPr lang="zh-CN" altLang="en-US" sz="2600">
                <a:solidFill>
                  <a:prstClr val="black"/>
                </a:solidFill>
              </a:rPr>
              <a:t>两粒比油菜籽还小的</a:t>
            </a:r>
            <a:r>
              <a:rPr lang="zh-CN" altLang="en-US" sz="2600">
                <a:solidFill>
                  <a:srgbClr val="FF0000"/>
                </a:solidFill>
              </a:rPr>
              <a:t>“黑点”振动发出的。</a:t>
            </a:r>
          </a:p>
        </p:txBody>
      </p:sp>
      <p:pic>
        <p:nvPicPr>
          <p:cNvPr id="2" name="图片 1"/>
          <p:cNvPicPr>
            <a:picLocks noChangeAspect="1"/>
          </p:cNvPicPr>
          <p:nvPr/>
        </p:nvPicPr>
        <p:blipFill>
          <a:blip r:embed="rId2"/>
          <a:stretch>
            <a:fillRect/>
          </a:stretch>
        </p:blipFill>
        <p:spPr>
          <a:xfrm>
            <a:off x="1118556" y="2091294"/>
            <a:ext cx="4139245" cy="2655016"/>
          </a:xfrm>
          <a:prstGeom prst="roundRect">
            <a:avLst/>
          </a:prstGeom>
        </p:spPr>
      </p:pic>
      <p:sp>
        <p:nvSpPr>
          <p:cNvPr id="7" name="圆角矩形 6"/>
          <p:cNvSpPr/>
          <p:nvPr/>
        </p:nvSpPr>
        <p:spPr>
          <a:xfrm>
            <a:off x="74613" y="95250"/>
            <a:ext cx="1682750" cy="465138"/>
          </a:xfrm>
          <a:prstGeom prst="roundRect">
            <a:avLst>
              <a:gd name="adj" fmla="val 50000"/>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sym typeface="+mn-ea"/>
              </a:rPr>
              <a:t>知识拓展</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矩形 37"/>
          <p:cNvSpPr>
            <a:spLocks noChangeArrowheads="1"/>
          </p:cNvSpPr>
          <p:nvPr/>
        </p:nvSpPr>
        <p:spPr bwMode="auto">
          <a:xfrm>
            <a:off x="444500" y="14288"/>
            <a:ext cx="995363" cy="338137"/>
          </a:xfrm>
          <a:prstGeom prst="rect">
            <a:avLst/>
          </a:prstGeom>
          <a:noFill/>
          <a:ln w="9525">
            <a:noFill/>
            <a:miter lim="800000"/>
          </a:ln>
        </p:spPr>
        <p:txBody>
          <a:bodyPr wrap="none">
            <a:spAutoFit/>
          </a:bodyPr>
          <a:lstStyle/>
          <a:p>
            <a:r>
              <a:rPr lang="zh-CN" altLang="en-US" sz="1600" b="1">
                <a:solidFill>
                  <a:srgbClr val="FFFFFF"/>
                </a:solidFill>
                <a:latin typeface="微软雅黑" pitchFamily="34" charset="-122"/>
                <a:ea typeface="微软雅黑" pitchFamily="34" charset="-122"/>
              </a:rPr>
              <a:t>新知探究</a:t>
            </a:r>
          </a:p>
        </p:txBody>
      </p:sp>
      <p:sp>
        <p:nvSpPr>
          <p:cNvPr id="23554" name="矩形 10"/>
          <p:cNvSpPr>
            <a:spLocks noChangeArrowheads="1"/>
          </p:cNvSpPr>
          <p:nvPr/>
        </p:nvSpPr>
        <p:spPr bwMode="auto">
          <a:xfrm>
            <a:off x="293688" y="627063"/>
            <a:ext cx="6013450" cy="661987"/>
          </a:xfrm>
          <a:prstGeom prst="rect">
            <a:avLst/>
          </a:prstGeom>
          <a:noFill/>
          <a:ln w="9525">
            <a:noFill/>
            <a:miter lim="800000"/>
          </a:ln>
        </p:spPr>
        <p:txBody>
          <a:bodyPr>
            <a:spAutoFit/>
          </a:bodyPr>
          <a:lstStyle/>
          <a:p>
            <a:pPr>
              <a:lnSpc>
                <a:spcPct val="150000"/>
              </a:lnSpc>
            </a:pPr>
            <a:r>
              <a:rPr lang="en-US" altLang="zh-CN" sz="2800" b="1">
                <a:solidFill>
                  <a:srgbClr val="000000"/>
                </a:solidFill>
                <a:latin typeface="Times New Roman" pitchFamily="18" charset="0"/>
                <a:ea typeface="微软雅黑" pitchFamily="34" charset="-122"/>
                <a:cs typeface="Times New Roman" pitchFamily="18" charset="0"/>
                <a:sym typeface="+mn-ea"/>
              </a:rPr>
              <a:t>2. </a:t>
            </a:r>
            <a:r>
              <a:rPr lang="zh-CN" altLang="en-US" sz="2800" b="1">
                <a:solidFill>
                  <a:srgbClr val="000000"/>
                </a:solidFill>
                <a:latin typeface="Times New Roman" pitchFamily="18" charset="0"/>
                <a:ea typeface="微软雅黑" pitchFamily="34" charset="-122"/>
                <a:sym typeface="+mn-ea"/>
              </a:rPr>
              <a:t>探究声音产生原因的科学方法</a:t>
            </a:r>
          </a:p>
        </p:txBody>
      </p:sp>
      <p:sp>
        <p:nvSpPr>
          <p:cNvPr id="12" name="圆角矩形 11"/>
          <p:cNvSpPr/>
          <p:nvPr/>
        </p:nvSpPr>
        <p:spPr>
          <a:xfrm>
            <a:off x="5387975" y="3617913"/>
            <a:ext cx="4892675" cy="2093912"/>
          </a:xfrm>
          <a:prstGeom prst="roundRect">
            <a:avLst/>
          </a:prstGeom>
          <a:solidFill>
            <a:schemeClr val="bg1"/>
          </a:solidFill>
          <a:ln w="25400" cap="flat">
            <a:solidFill>
              <a:srgbClr val="0070C0"/>
            </a:solidFill>
            <a:prstDash val="sysDash"/>
            <a:bevel/>
          </a:ln>
          <a:effectLst/>
        </p:spPr>
        <p:txBody>
          <a:bodyPr spcFirstLastPara="1" lIns="45718" tIns="45718" rIns="45718" bIns="45718" anchor="ctr">
            <a:spAutoFit/>
          </a:bodyPr>
          <a:lstStyle/>
          <a:p>
            <a:pPr fontAlgn="auto">
              <a:lnSpc>
                <a:spcPct val="150000"/>
              </a:lnSpc>
              <a:spcBef>
                <a:spcPct val="0"/>
              </a:spcBef>
              <a:spcAft>
                <a:spcPct val="0"/>
              </a:spcAft>
              <a:defRPr/>
            </a:pPr>
            <a:r>
              <a:rPr lang="zh-CN" altLang="en-US" sz="2600" kern="0">
                <a:solidFill>
                  <a:prstClr val="black"/>
                </a:solidFill>
                <a:latin typeface="+mn-lt"/>
                <a:ea typeface="+mn-ea"/>
                <a:cs typeface="Helvetica"/>
                <a:sym typeface="Helvetica"/>
              </a:rPr>
              <a:t>敲击鼓面，鼓面发声，鼓面上的小纸屑跳起来。说明鼓面在振动。</a:t>
            </a:r>
          </a:p>
        </p:txBody>
      </p:sp>
      <p:sp>
        <p:nvSpPr>
          <p:cNvPr id="2" name="矩形 1"/>
          <p:cNvSpPr/>
          <p:nvPr/>
        </p:nvSpPr>
        <p:spPr>
          <a:xfrm>
            <a:off x="384175" y="1395413"/>
            <a:ext cx="2019300" cy="492125"/>
          </a:xfrm>
          <a:prstGeom prst="rect">
            <a:avLst/>
          </a:prstGeom>
        </p:spPr>
        <p:txBody>
          <a:bodyPr wrap="none">
            <a:spAutoFit/>
          </a:bodyPr>
          <a:lstStyle/>
          <a:p>
            <a:pPr fontAlgn="auto">
              <a:spcBef>
                <a:spcPct val="0"/>
              </a:spcBef>
              <a:spcAft>
                <a:spcPct val="0"/>
              </a:spcAft>
              <a:defRPr/>
            </a:pPr>
            <a:r>
              <a:rPr lang="zh-CN" altLang="en-US" sz="2600" kern="0">
                <a:solidFill>
                  <a:srgbClr val="FF0000"/>
                </a:solidFill>
                <a:latin typeface="Times New Roman" pitchFamily="18" charset="0"/>
                <a:ea typeface="+mn-ea"/>
                <a:cs typeface="Times New Roman" pitchFamily="18" charset="0"/>
                <a:sym typeface="Helvetica"/>
              </a:rPr>
              <a:t>（</a:t>
            </a:r>
            <a:r>
              <a:rPr lang="en-US" altLang="zh-CN" sz="2600" kern="0">
                <a:solidFill>
                  <a:srgbClr val="FF0000"/>
                </a:solidFill>
                <a:latin typeface="Times New Roman" pitchFamily="18" charset="0"/>
                <a:ea typeface="+mn-ea"/>
                <a:cs typeface="Times New Roman" pitchFamily="18" charset="0"/>
                <a:sym typeface="Helvetica"/>
              </a:rPr>
              <a:t>1</a:t>
            </a:r>
            <a:r>
              <a:rPr lang="zh-CN" altLang="en-US" sz="2600" kern="0">
                <a:solidFill>
                  <a:srgbClr val="FF0000"/>
                </a:solidFill>
                <a:latin typeface="Times New Roman" pitchFamily="18" charset="0"/>
                <a:ea typeface="+mn-ea"/>
                <a:cs typeface="Times New Roman" pitchFamily="18" charset="0"/>
                <a:sym typeface="Helvetica"/>
              </a:rPr>
              <a:t>）</a:t>
            </a:r>
            <a:r>
              <a:rPr lang="zh-CN" altLang="en-US" sz="2600" kern="0">
                <a:solidFill>
                  <a:srgbClr val="FF0000"/>
                </a:solidFill>
                <a:latin typeface="+mn-lt"/>
                <a:ea typeface="+mn-ea"/>
                <a:cs typeface="Helvetica"/>
                <a:sym typeface="Helvetica"/>
              </a:rPr>
              <a:t>转换法</a:t>
            </a:r>
            <a:endParaRPr lang="zh-CN" altLang="en-US" sz="2600">
              <a:solidFill>
                <a:srgbClr val="FF0000"/>
              </a:solidFill>
              <a:latin typeface="+mn-lt"/>
              <a:ea typeface="+mn-ea"/>
            </a:endParaRPr>
          </a:p>
        </p:txBody>
      </p:sp>
      <p:sp>
        <p:nvSpPr>
          <p:cNvPr id="3" name="矩形 2"/>
          <p:cNvSpPr/>
          <p:nvPr/>
        </p:nvSpPr>
        <p:spPr>
          <a:xfrm>
            <a:off x="573088" y="1887538"/>
            <a:ext cx="11049000" cy="1292225"/>
          </a:xfrm>
          <a:prstGeom prst="rect">
            <a:avLst/>
          </a:prstGeom>
        </p:spPr>
        <p:txBody>
          <a:bodyPr>
            <a:spAutoFit/>
          </a:bodyPr>
          <a:lstStyle/>
          <a:p>
            <a:pPr fontAlgn="auto">
              <a:lnSpc>
                <a:spcPct val="150000"/>
              </a:lnSpc>
              <a:spcBef>
                <a:spcPct val="0"/>
              </a:spcBef>
              <a:spcAft>
                <a:spcPct val="0"/>
              </a:spcAft>
              <a:defRPr/>
            </a:pPr>
            <a:r>
              <a:rPr lang="zh-CN" altLang="en-US" sz="2600" kern="0">
                <a:latin typeface="+mn-lt"/>
                <a:ea typeface="+mn-ea"/>
                <a:cs typeface="Helvetica"/>
              </a:rPr>
              <a:t>物理学中常将一些</a:t>
            </a:r>
            <a:r>
              <a:rPr lang="zh-CN" altLang="en-US" sz="2600" kern="0">
                <a:solidFill>
                  <a:srgbClr val="FF0000"/>
                </a:solidFill>
                <a:latin typeface="+mn-lt"/>
                <a:ea typeface="+mn-ea"/>
                <a:cs typeface="Helvetica"/>
              </a:rPr>
              <a:t>无法直接感知或不易观察到的现象转换成人们可以感知或容易观察到的现象</a:t>
            </a:r>
            <a:r>
              <a:rPr lang="zh-CN" altLang="en-US" sz="2600" kern="0">
                <a:latin typeface="+mn-lt"/>
                <a:ea typeface="+mn-ea"/>
                <a:cs typeface="Helvetica"/>
              </a:rPr>
              <a:t>，这种方法就是转换法。</a:t>
            </a:r>
          </a:p>
        </p:txBody>
      </p:sp>
      <p:sp>
        <p:nvSpPr>
          <p:cNvPr id="5" name="横卷形 4"/>
          <p:cNvSpPr/>
          <p:nvPr/>
        </p:nvSpPr>
        <p:spPr>
          <a:xfrm>
            <a:off x="5162550" y="3179763"/>
            <a:ext cx="5343525" cy="3157537"/>
          </a:xfrm>
          <a:prstGeom prst="horizontalScroll">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lnSpc>
                <a:spcPct val="150000"/>
              </a:lnSpc>
              <a:spcBef>
                <a:spcPct val="0"/>
              </a:spcBef>
              <a:spcAft>
                <a:spcPct val="0"/>
              </a:spcAft>
              <a:defRPr/>
            </a:pPr>
            <a:r>
              <a:rPr lang="zh-CN" altLang="en-US" sz="2600" kern="0">
                <a:solidFill>
                  <a:srgbClr val="FF0000"/>
                </a:solidFill>
                <a:cs typeface="Helvetica"/>
                <a:sym typeface="Helvetica"/>
              </a:rPr>
              <a:t>小纸屑跳起来放大了鼓面的振动</a:t>
            </a:r>
            <a:r>
              <a:rPr lang="zh-CN" altLang="en-US" sz="2600" kern="0">
                <a:solidFill>
                  <a:prstClr val="black"/>
                </a:solidFill>
                <a:cs typeface="Helvetica"/>
                <a:sym typeface="Helvetica"/>
              </a:rPr>
              <a:t>，让振动更容易直观观察，这用到了</a:t>
            </a:r>
            <a:r>
              <a:rPr lang="zh-CN" altLang="en-US" sz="2600" kern="0">
                <a:solidFill>
                  <a:srgbClr val="FF0000"/>
                </a:solidFill>
                <a:cs typeface="Helvetica"/>
                <a:sym typeface="Helvetica"/>
              </a:rPr>
              <a:t>转换法</a:t>
            </a:r>
            <a:r>
              <a:rPr lang="zh-CN" altLang="en-US" sz="2600" kern="0">
                <a:solidFill>
                  <a:prstClr val="black"/>
                </a:solidFill>
                <a:cs typeface="Helvetica"/>
                <a:sym typeface="Helvetica"/>
              </a:rPr>
              <a:t>。</a:t>
            </a:r>
            <a:endParaRPr lang="en-US" altLang="zh-CN" sz="2600" kern="0">
              <a:solidFill>
                <a:prstClr val="black"/>
              </a:solidFill>
              <a:cs typeface="Helvetica"/>
              <a:sym typeface="Helvetica"/>
            </a:endParaRPr>
          </a:p>
        </p:txBody>
      </p:sp>
      <p:pic>
        <p:nvPicPr>
          <p:cNvPr id="10" name="图片 9"/>
          <p:cNvPicPr>
            <a:picLocks noChangeAspect="1"/>
          </p:cNvPicPr>
          <p:nvPr/>
        </p:nvPicPr>
        <p:blipFill>
          <a:blip r:embed="rId2"/>
          <a:stretch>
            <a:fillRect/>
          </a:stretch>
        </p:blipFill>
        <p:spPr>
          <a:xfrm>
            <a:off x="1261533" y="3505742"/>
            <a:ext cx="3340808" cy="2560784"/>
          </a:xfrm>
          <a:prstGeom prst="roundRect">
            <a:avLst/>
          </a:prstGeom>
        </p:spPr>
      </p:pic>
      <p:sp>
        <p:nvSpPr>
          <p:cNvPr id="13" name="圆角矩形 12"/>
          <p:cNvSpPr/>
          <p:nvPr/>
        </p:nvSpPr>
        <p:spPr>
          <a:xfrm>
            <a:off x="47625" y="55563"/>
            <a:ext cx="1576388" cy="474662"/>
          </a:xfrm>
          <a:prstGeom prst="roundRect">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rPr>
              <a:t>新知探究</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P spid="3"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2"/>
          <p:cNvSpPr txBox="1">
            <a:spLocks noChangeArrowheads="1"/>
          </p:cNvSpPr>
          <p:nvPr/>
        </p:nvSpPr>
        <p:spPr bwMode="auto">
          <a:xfrm>
            <a:off x="484188" y="836613"/>
            <a:ext cx="11174412" cy="2293937"/>
          </a:xfrm>
          <a:prstGeom prst="rect">
            <a:avLst/>
          </a:prstGeom>
          <a:noFill/>
          <a:ln w="9525">
            <a:noFill/>
            <a:miter lim="800000"/>
          </a:ln>
        </p:spPr>
        <p:txBody>
          <a:bodyPr>
            <a:spAutoFit/>
          </a:bodyPr>
          <a:lstStyle/>
          <a:p>
            <a:pPr defTabSz="1220788">
              <a:lnSpc>
                <a:spcPct val="150000"/>
              </a:lnSpc>
            </a:pPr>
            <a:r>
              <a:rPr lang="zh-CN" altLang="en-US" sz="2600">
                <a:latin typeface="Times New Roman" pitchFamily="18" charset="0"/>
                <a:ea typeface="微软雅黑" pitchFamily="34" charset="-122"/>
              </a:rPr>
              <a:t>（</a:t>
            </a:r>
            <a:r>
              <a:rPr lang="en-US" altLang="zh-CN" sz="2600">
                <a:solidFill>
                  <a:srgbClr val="C00000"/>
                </a:solidFill>
                <a:latin typeface="Times New Roman" pitchFamily="18" charset="0"/>
                <a:ea typeface="楷体" pitchFamily="49" charset="-122"/>
                <a:cs typeface="Times New Roman" pitchFamily="18" charset="0"/>
              </a:rPr>
              <a:t>2018</a:t>
            </a:r>
            <a:r>
              <a:rPr lang="en-US" altLang="zh-CN" sz="2000">
                <a:solidFill>
                  <a:srgbClr val="C00000"/>
                </a:solidFill>
                <a:latin typeface="楷体" pitchFamily="49" charset="-122"/>
                <a:ea typeface="楷体" pitchFamily="49" charset="-122"/>
                <a:cs typeface="Times New Roman" pitchFamily="18" charset="0"/>
              </a:rPr>
              <a:t>·</a:t>
            </a:r>
            <a:r>
              <a:rPr lang="zh-CN" altLang="en-US" sz="2600">
                <a:solidFill>
                  <a:srgbClr val="C00000"/>
                </a:solidFill>
                <a:latin typeface="楷体" pitchFamily="49" charset="-122"/>
                <a:ea typeface="楷体" pitchFamily="49" charset="-122"/>
                <a:cs typeface="Times New Roman" pitchFamily="18" charset="0"/>
              </a:rPr>
              <a:t>河南中考</a:t>
            </a:r>
            <a:r>
              <a:rPr lang="zh-CN" altLang="en-US" sz="2600">
                <a:latin typeface="Times New Roman" pitchFamily="18" charset="0"/>
                <a:ea typeface="微软雅黑" pitchFamily="34" charset="-122"/>
              </a:rPr>
              <a:t>）如图所示，将竖直悬挂的乒乓球接触正在发声的音叉，会看到乒乓球</a:t>
            </a:r>
            <a:r>
              <a:rPr lang="en-US" altLang="zh-CN" sz="2600" baseline="-25000">
                <a:latin typeface="Times New Roman" pitchFamily="18" charset="0"/>
                <a:ea typeface="微软雅黑" pitchFamily="34" charset="-122"/>
              </a:rPr>
              <a:t>——————</a:t>
            </a:r>
            <a:r>
              <a:rPr lang="en-US" altLang="zh-CN" sz="2600" baseline="-25000">
                <a:solidFill>
                  <a:srgbClr val="000000"/>
                </a:solidFill>
                <a:latin typeface="Times New Roman" pitchFamily="18" charset="0"/>
                <a:ea typeface="微软雅黑" pitchFamily="34" charset="-122"/>
              </a:rPr>
              <a:t>———</a:t>
            </a:r>
            <a:r>
              <a:rPr lang="zh-CN" altLang="en-US" sz="2600" baseline="-25000">
                <a:latin typeface="Times New Roman" pitchFamily="18" charset="0"/>
                <a:ea typeface="微软雅黑" pitchFamily="34" charset="-122"/>
              </a:rPr>
              <a:t>。</a:t>
            </a:r>
            <a:r>
              <a:rPr lang="zh-CN" altLang="en-US" sz="2600">
                <a:latin typeface="Times New Roman" pitchFamily="18" charset="0"/>
                <a:ea typeface="微软雅黑" pitchFamily="34" charset="-122"/>
              </a:rPr>
              <a:t>该实验说明了声音是由物体的振动产生的。请你再设计一个显示声源振动的实验：</a:t>
            </a:r>
            <a:r>
              <a:rPr lang="en-US" altLang="zh-CN" sz="2600" baseline="-25000">
                <a:latin typeface="Times New Roman" pitchFamily="18" charset="0"/>
                <a:ea typeface="微软雅黑" pitchFamily="34" charset="-122"/>
              </a:rPr>
              <a:t>____________________________________________________________________________________________</a:t>
            </a:r>
            <a:r>
              <a:rPr lang="zh-CN" altLang="en-US" sz="2600" baseline="-25000">
                <a:latin typeface="Times New Roman" pitchFamily="18" charset="0"/>
                <a:ea typeface="微软雅黑" pitchFamily="34" charset="-122"/>
              </a:rPr>
              <a:t>。</a:t>
            </a:r>
          </a:p>
        </p:txBody>
      </p:sp>
      <p:sp>
        <p:nvSpPr>
          <p:cNvPr id="2" name="矩形 1"/>
          <p:cNvSpPr>
            <a:spLocks noChangeArrowheads="1"/>
          </p:cNvSpPr>
          <p:nvPr/>
        </p:nvSpPr>
        <p:spPr bwMode="auto">
          <a:xfrm>
            <a:off x="2644775" y="1479550"/>
            <a:ext cx="1852613" cy="492125"/>
          </a:xfrm>
          <a:prstGeom prst="rect">
            <a:avLst/>
          </a:prstGeom>
          <a:noFill/>
          <a:ln w="9525">
            <a:noFill/>
            <a:miter lim="800000"/>
          </a:ln>
        </p:spPr>
        <p:txBody>
          <a:bodyPr wrap="none">
            <a:spAutoFit/>
          </a:bodyPr>
          <a:lstStyle/>
          <a:p>
            <a:r>
              <a:rPr lang="zh-CN" altLang="en-US" sz="2600">
                <a:solidFill>
                  <a:srgbClr val="FF0000"/>
                </a:solidFill>
                <a:latin typeface="Times New Roman" pitchFamily="18" charset="0"/>
                <a:ea typeface="微软雅黑" pitchFamily="34" charset="-122"/>
              </a:rPr>
              <a:t>被反复弹开</a:t>
            </a:r>
            <a:endParaRPr lang="zh-CN" altLang="en-US" sz="2600">
              <a:solidFill>
                <a:srgbClr val="FF0000"/>
              </a:solidFill>
              <a:latin typeface="微软雅黑" panose="020B0503020204020204" pitchFamily="34" charset="-122"/>
              <a:ea typeface="微软雅黑" panose="020B0503020204020204" pitchFamily="34" charset="-122"/>
            </a:endParaRPr>
          </a:p>
        </p:txBody>
      </p:sp>
      <p:sp>
        <p:nvSpPr>
          <p:cNvPr id="6" name="矩形 5"/>
          <p:cNvSpPr>
            <a:spLocks noChangeArrowheads="1"/>
          </p:cNvSpPr>
          <p:nvPr/>
        </p:nvSpPr>
        <p:spPr bwMode="auto">
          <a:xfrm>
            <a:off x="1971675" y="2473325"/>
            <a:ext cx="7891463" cy="693738"/>
          </a:xfrm>
          <a:prstGeom prst="rect">
            <a:avLst/>
          </a:prstGeom>
          <a:noFill/>
          <a:ln w="9525">
            <a:noFill/>
            <a:miter lim="800000"/>
          </a:ln>
        </p:spPr>
        <p:txBody>
          <a:bodyPr>
            <a:spAutoFit/>
          </a:bodyPr>
          <a:lstStyle/>
          <a:p>
            <a:pPr defTabSz="1220788">
              <a:lnSpc>
                <a:spcPct val="150000"/>
              </a:lnSpc>
            </a:pPr>
            <a:r>
              <a:rPr lang="zh-CN" altLang="en-US" sz="2600">
                <a:solidFill>
                  <a:srgbClr val="FF0000"/>
                </a:solidFill>
                <a:latin typeface="Times New Roman" pitchFamily="18" charset="0"/>
                <a:ea typeface="微软雅黑" pitchFamily="34" charset="-122"/>
              </a:rPr>
              <a:t>在鼓面上放置碎纸屑，敲击鼓面发声，纸屑上下跳动</a:t>
            </a:r>
          </a:p>
        </p:txBody>
      </p:sp>
      <p:sp>
        <p:nvSpPr>
          <p:cNvPr id="8" name="圆角矩形 7"/>
          <p:cNvSpPr/>
          <p:nvPr/>
        </p:nvSpPr>
        <p:spPr>
          <a:xfrm>
            <a:off x="74613" y="95250"/>
            <a:ext cx="1682750" cy="465138"/>
          </a:xfrm>
          <a:prstGeom prst="roundRect">
            <a:avLst>
              <a:gd name="adj" fmla="val 50000"/>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sym typeface="+mn-ea"/>
              </a:rPr>
              <a:t>针对练习</a:t>
            </a:r>
          </a:p>
        </p:txBody>
      </p:sp>
      <p:pic>
        <p:nvPicPr>
          <p:cNvPr id="24581" name="图片 4"/>
          <p:cNvPicPr>
            <a:picLocks noChangeAspect="1"/>
          </p:cNvPicPr>
          <p:nvPr/>
        </p:nvPicPr>
        <p:blipFill>
          <a:blip r:embed="rId2"/>
          <a:stretch>
            <a:fillRect/>
          </a:stretch>
        </p:blipFill>
        <p:spPr bwMode="auto">
          <a:xfrm>
            <a:off x="5175250" y="3306763"/>
            <a:ext cx="2019300" cy="2379662"/>
          </a:xfrm>
          <a:prstGeom prst="rect">
            <a:avLst/>
          </a:prstGeom>
          <a:noFill/>
          <a:ln w="9525">
            <a:noFill/>
            <a:miter lim="800000"/>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矩形 37"/>
          <p:cNvSpPr>
            <a:spLocks noChangeArrowheads="1"/>
          </p:cNvSpPr>
          <p:nvPr/>
        </p:nvSpPr>
        <p:spPr bwMode="auto">
          <a:xfrm>
            <a:off x="444500" y="14288"/>
            <a:ext cx="995363" cy="338137"/>
          </a:xfrm>
          <a:prstGeom prst="rect">
            <a:avLst/>
          </a:prstGeom>
          <a:noFill/>
          <a:ln w="9525">
            <a:noFill/>
            <a:miter lim="800000"/>
          </a:ln>
        </p:spPr>
        <p:txBody>
          <a:bodyPr wrap="none">
            <a:spAutoFit/>
          </a:bodyPr>
          <a:lstStyle/>
          <a:p>
            <a:r>
              <a:rPr lang="zh-CN" altLang="en-US" sz="1600" b="1">
                <a:solidFill>
                  <a:srgbClr val="FFFFFF"/>
                </a:solidFill>
                <a:latin typeface="微软雅黑" pitchFamily="34" charset="-122"/>
                <a:ea typeface="微软雅黑" pitchFamily="34" charset="-122"/>
              </a:rPr>
              <a:t>新知探究</a:t>
            </a:r>
          </a:p>
        </p:txBody>
      </p:sp>
      <p:sp>
        <p:nvSpPr>
          <p:cNvPr id="11" name="矩形 10"/>
          <p:cNvSpPr>
            <a:spLocks noChangeArrowheads="1"/>
          </p:cNvSpPr>
          <p:nvPr/>
        </p:nvSpPr>
        <p:spPr bwMode="auto">
          <a:xfrm>
            <a:off x="444500" y="1309688"/>
            <a:ext cx="11041063" cy="1893887"/>
          </a:xfrm>
          <a:prstGeom prst="rect">
            <a:avLst/>
          </a:prstGeom>
          <a:noFill/>
          <a:ln w="9525">
            <a:noFill/>
            <a:miter lim="800000"/>
          </a:ln>
        </p:spPr>
        <p:txBody>
          <a:bodyPr>
            <a:spAutoFit/>
          </a:bodyPr>
          <a:lstStyle/>
          <a:p>
            <a:pPr>
              <a:lnSpc>
                <a:spcPct val="150000"/>
              </a:lnSpc>
            </a:pPr>
            <a:r>
              <a:rPr lang="zh-CN" altLang="en-US" sz="2600">
                <a:solidFill>
                  <a:srgbClr val="000000"/>
                </a:solidFill>
                <a:latin typeface="Times New Roman" pitchFamily="18" charset="0"/>
                <a:ea typeface="微软雅黑" pitchFamily="34" charset="-122"/>
                <a:sym typeface="+mn-ea"/>
              </a:rPr>
              <a:t>通过对不同物理现象的比较，发现它们的不同点和相同点，从而得出某种结论。例如通过比较物体</a:t>
            </a:r>
            <a:r>
              <a:rPr lang="zh-CN" altLang="en-US" sz="2600">
                <a:solidFill>
                  <a:srgbClr val="FF0000"/>
                </a:solidFill>
                <a:latin typeface="Times New Roman" pitchFamily="18" charset="0"/>
                <a:ea typeface="微软雅黑" pitchFamily="34" charset="-122"/>
                <a:sym typeface="+mn-ea"/>
              </a:rPr>
              <a:t>发声和未发声时的区别</a:t>
            </a:r>
            <a:r>
              <a:rPr lang="zh-CN" altLang="en-US" sz="2600">
                <a:solidFill>
                  <a:srgbClr val="000000"/>
                </a:solidFill>
                <a:latin typeface="Times New Roman" pitchFamily="18" charset="0"/>
                <a:ea typeface="微软雅黑" pitchFamily="34" charset="-122"/>
                <a:sym typeface="+mn-ea"/>
              </a:rPr>
              <a:t>，发现发声物体的共同特征，得出结论：</a:t>
            </a:r>
            <a:r>
              <a:rPr lang="zh-CN" altLang="en-US" sz="2600">
                <a:solidFill>
                  <a:srgbClr val="FF0000"/>
                </a:solidFill>
                <a:latin typeface="Times New Roman" pitchFamily="18" charset="0"/>
                <a:ea typeface="微软雅黑" pitchFamily="34" charset="-122"/>
                <a:sym typeface="+mn-ea"/>
              </a:rPr>
              <a:t>声音是由物体振动产生的。</a:t>
            </a:r>
            <a:endParaRPr lang="en-US" altLang="zh-CN" sz="2600">
              <a:solidFill>
                <a:srgbClr val="FF0000"/>
              </a:solidFill>
              <a:latin typeface="Times New Roman" pitchFamily="18" charset="0"/>
              <a:ea typeface="微软雅黑" panose="020B0503020204020204" pitchFamily="34" charset="-122"/>
              <a:sym typeface="+mn-ea"/>
            </a:endParaRPr>
          </a:p>
        </p:txBody>
      </p:sp>
      <p:sp>
        <p:nvSpPr>
          <p:cNvPr id="2" name="矩形 1"/>
          <p:cNvSpPr/>
          <p:nvPr/>
        </p:nvSpPr>
        <p:spPr>
          <a:xfrm>
            <a:off x="301625" y="817563"/>
            <a:ext cx="2017713" cy="492125"/>
          </a:xfrm>
          <a:prstGeom prst="rect">
            <a:avLst/>
          </a:prstGeom>
        </p:spPr>
        <p:txBody>
          <a:bodyPr wrap="none">
            <a:spAutoFit/>
          </a:bodyPr>
          <a:lstStyle/>
          <a:p>
            <a:pPr fontAlgn="auto">
              <a:spcBef>
                <a:spcPct val="0"/>
              </a:spcBef>
              <a:spcAft>
                <a:spcPct val="0"/>
              </a:spcAft>
              <a:defRPr/>
            </a:pPr>
            <a:r>
              <a:rPr lang="zh-CN" altLang="en-US" sz="2600" kern="0">
                <a:solidFill>
                  <a:srgbClr val="FF0000"/>
                </a:solidFill>
                <a:latin typeface="Times New Roman" pitchFamily="18" charset="0"/>
                <a:ea typeface="+mn-ea"/>
                <a:cs typeface="Times New Roman" pitchFamily="18" charset="0"/>
                <a:sym typeface="Helvetica"/>
              </a:rPr>
              <a:t>（</a:t>
            </a:r>
            <a:r>
              <a:rPr lang="en-US" altLang="zh-CN" sz="2600" kern="0">
                <a:solidFill>
                  <a:srgbClr val="FF0000"/>
                </a:solidFill>
                <a:latin typeface="Times New Roman" pitchFamily="18" charset="0"/>
                <a:ea typeface="+mn-ea"/>
                <a:cs typeface="Times New Roman" pitchFamily="18" charset="0"/>
                <a:sym typeface="Helvetica"/>
              </a:rPr>
              <a:t>2</a:t>
            </a:r>
            <a:r>
              <a:rPr lang="zh-CN" altLang="en-US" sz="2600" kern="0">
                <a:solidFill>
                  <a:srgbClr val="FF0000"/>
                </a:solidFill>
                <a:latin typeface="Times New Roman" pitchFamily="18" charset="0"/>
                <a:ea typeface="+mn-ea"/>
                <a:cs typeface="Times New Roman" pitchFamily="18" charset="0"/>
                <a:sym typeface="Helvetica"/>
              </a:rPr>
              <a:t>）</a:t>
            </a:r>
            <a:r>
              <a:rPr lang="zh-CN" altLang="en-US" sz="2600" kern="0">
                <a:solidFill>
                  <a:srgbClr val="FF0000"/>
                </a:solidFill>
                <a:latin typeface="+mn-lt"/>
                <a:ea typeface="+mn-ea"/>
                <a:cs typeface="Helvetica"/>
                <a:sym typeface="Helvetica"/>
              </a:rPr>
              <a:t>比较法</a:t>
            </a:r>
            <a:endParaRPr lang="zh-CN" altLang="en-US" sz="2600">
              <a:solidFill>
                <a:srgbClr val="FF0000"/>
              </a:solidFill>
              <a:latin typeface="+mn-lt"/>
              <a:ea typeface="+mn-ea"/>
            </a:endParaRPr>
          </a:p>
        </p:txBody>
      </p:sp>
      <p:sp>
        <p:nvSpPr>
          <p:cNvPr id="3" name="矩形 2"/>
          <p:cNvSpPr>
            <a:spLocks noChangeArrowheads="1"/>
          </p:cNvSpPr>
          <p:nvPr/>
        </p:nvSpPr>
        <p:spPr bwMode="auto">
          <a:xfrm>
            <a:off x="406400" y="3990975"/>
            <a:ext cx="10945813" cy="1293813"/>
          </a:xfrm>
          <a:prstGeom prst="rect">
            <a:avLst/>
          </a:prstGeom>
          <a:noFill/>
          <a:ln w="9525">
            <a:noFill/>
            <a:miter lim="800000"/>
          </a:ln>
        </p:spPr>
        <p:txBody>
          <a:bodyPr>
            <a:spAutoFit/>
          </a:bodyPr>
          <a:lstStyle/>
          <a:p>
            <a:pPr>
              <a:lnSpc>
                <a:spcPct val="150000"/>
              </a:lnSpc>
            </a:pPr>
            <a:r>
              <a:rPr lang="zh-CN" altLang="en-US" sz="2600">
                <a:solidFill>
                  <a:srgbClr val="000000"/>
                </a:solidFill>
                <a:latin typeface="Times New Roman" pitchFamily="18" charset="0"/>
                <a:ea typeface="微软雅黑" pitchFamily="34" charset="-122"/>
                <a:sym typeface="+mn-ea"/>
              </a:rPr>
              <a:t>通过大量事实概括得出结论的方法。例如，根据“物体振动发声”的大量事实，总结出“发声的物体都在振动”的结论。</a:t>
            </a:r>
          </a:p>
        </p:txBody>
      </p:sp>
      <p:sp>
        <p:nvSpPr>
          <p:cNvPr id="4" name="矩形 3"/>
          <p:cNvSpPr/>
          <p:nvPr/>
        </p:nvSpPr>
        <p:spPr>
          <a:xfrm>
            <a:off x="301625" y="3498850"/>
            <a:ext cx="2057400" cy="492125"/>
          </a:xfrm>
          <a:prstGeom prst="rect">
            <a:avLst/>
          </a:prstGeom>
        </p:spPr>
        <p:txBody>
          <a:bodyPr wrap="none">
            <a:spAutoFit/>
          </a:bodyPr>
          <a:lstStyle/>
          <a:p>
            <a:pPr fontAlgn="auto">
              <a:spcBef>
                <a:spcPct val="0"/>
              </a:spcBef>
              <a:spcAft>
                <a:spcPct val="0"/>
              </a:spcAft>
              <a:defRPr/>
            </a:pPr>
            <a:r>
              <a:rPr lang="zh-CN" altLang="en-US" sz="2600" kern="0">
                <a:solidFill>
                  <a:srgbClr val="FF0000"/>
                </a:solidFill>
                <a:latin typeface="Times New Roman" pitchFamily="18" charset="0"/>
                <a:ea typeface="+mn-ea"/>
                <a:cs typeface="Times New Roman" pitchFamily="18" charset="0"/>
                <a:sym typeface="+mn-ea"/>
              </a:rPr>
              <a:t>（</a:t>
            </a:r>
            <a:r>
              <a:rPr lang="en-US" altLang="zh-CN" sz="2600" kern="0">
                <a:solidFill>
                  <a:srgbClr val="FF0000"/>
                </a:solidFill>
                <a:latin typeface="Times New Roman" pitchFamily="18" charset="0"/>
                <a:ea typeface="+mn-ea"/>
                <a:cs typeface="Times New Roman" pitchFamily="18" charset="0"/>
                <a:sym typeface="+mn-ea"/>
              </a:rPr>
              <a:t>3</a:t>
            </a:r>
            <a:r>
              <a:rPr lang="zh-CN" altLang="en-US" sz="2600" kern="0">
                <a:solidFill>
                  <a:srgbClr val="FF0000"/>
                </a:solidFill>
                <a:latin typeface="Times New Roman" pitchFamily="18" charset="0"/>
                <a:ea typeface="+mn-ea"/>
                <a:cs typeface="Times New Roman" pitchFamily="18" charset="0"/>
                <a:sym typeface="+mn-ea"/>
              </a:rPr>
              <a:t>）</a:t>
            </a:r>
            <a:r>
              <a:rPr lang="zh-CN" altLang="en-US" sz="2600" kern="0">
                <a:solidFill>
                  <a:srgbClr val="FF0000"/>
                </a:solidFill>
                <a:latin typeface="+mn-lt"/>
                <a:ea typeface="+mn-ea"/>
                <a:cs typeface="Helvetica"/>
                <a:sym typeface="+mn-ea"/>
              </a:rPr>
              <a:t>归纳法</a:t>
            </a:r>
            <a:endParaRPr lang="en-US" altLang="zh-CN" sz="2600" kern="0">
              <a:solidFill>
                <a:srgbClr val="FF0000"/>
              </a:solidFill>
              <a:latin typeface="+mn-lt"/>
              <a:ea typeface="+mn-ea"/>
              <a:cs typeface="Helvetica"/>
              <a:sym typeface="+mn-ea"/>
            </a:endParaRPr>
          </a:p>
        </p:txBody>
      </p:sp>
      <p:sp>
        <p:nvSpPr>
          <p:cNvPr id="8" name="圆角矩形 7"/>
          <p:cNvSpPr/>
          <p:nvPr/>
        </p:nvSpPr>
        <p:spPr>
          <a:xfrm>
            <a:off x="47625" y="55563"/>
            <a:ext cx="1576388" cy="474662"/>
          </a:xfrm>
          <a:prstGeom prst="roundRect">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rPr>
              <a:t>新知探究</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矩形 37"/>
          <p:cNvSpPr>
            <a:spLocks noChangeArrowheads="1"/>
          </p:cNvSpPr>
          <p:nvPr/>
        </p:nvSpPr>
        <p:spPr bwMode="auto">
          <a:xfrm>
            <a:off x="444500" y="14288"/>
            <a:ext cx="995363" cy="338137"/>
          </a:xfrm>
          <a:prstGeom prst="rect">
            <a:avLst/>
          </a:prstGeom>
          <a:noFill/>
          <a:ln w="9525">
            <a:noFill/>
            <a:miter lim="800000"/>
          </a:ln>
        </p:spPr>
        <p:txBody>
          <a:bodyPr wrap="none">
            <a:spAutoFit/>
          </a:bodyPr>
          <a:lstStyle/>
          <a:p>
            <a:r>
              <a:rPr lang="zh-CN" altLang="en-US" sz="1600" b="1">
                <a:solidFill>
                  <a:srgbClr val="FFFFFF"/>
                </a:solidFill>
                <a:latin typeface="微软雅黑" pitchFamily="34" charset="-122"/>
                <a:ea typeface="微软雅黑" pitchFamily="34" charset="-122"/>
              </a:rPr>
              <a:t>新知探究</a:t>
            </a:r>
          </a:p>
        </p:txBody>
      </p:sp>
      <p:sp>
        <p:nvSpPr>
          <p:cNvPr id="11" name="矩形 10"/>
          <p:cNvSpPr>
            <a:spLocks noChangeArrowheads="1"/>
          </p:cNvSpPr>
          <p:nvPr/>
        </p:nvSpPr>
        <p:spPr bwMode="auto">
          <a:xfrm>
            <a:off x="733425" y="973138"/>
            <a:ext cx="10696575" cy="2493962"/>
          </a:xfrm>
          <a:prstGeom prst="rect">
            <a:avLst/>
          </a:prstGeom>
          <a:noFill/>
          <a:ln w="9525">
            <a:noFill/>
            <a:miter lim="800000"/>
          </a:ln>
        </p:spPr>
        <p:txBody>
          <a:bodyPr>
            <a:spAutoFit/>
          </a:bodyPr>
          <a:lstStyle/>
          <a:p>
            <a:pPr>
              <a:lnSpc>
                <a:spcPct val="200000"/>
              </a:lnSpc>
            </a:pPr>
            <a:r>
              <a:rPr lang="en-US" altLang="zh-CN" sz="2600">
                <a:solidFill>
                  <a:srgbClr val="000000"/>
                </a:solidFill>
                <a:latin typeface="Times New Roman" pitchFamily="18" charset="0"/>
                <a:ea typeface="微软雅黑" pitchFamily="34" charset="-122"/>
                <a:cs typeface="Times New Roman" pitchFamily="18" charset="0"/>
                <a:sym typeface="+mn-ea"/>
              </a:rPr>
              <a:t>1</a:t>
            </a:r>
            <a:r>
              <a:rPr lang="zh-CN" altLang="en-US" sz="2600">
                <a:solidFill>
                  <a:srgbClr val="000000"/>
                </a:solidFill>
                <a:latin typeface="Times New Roman" pitchFamily="18" charset="0"/>
                <a:ea typeface="微软雅黑" pitchFamily="34" charset="-122"/>
                <a:cs typeface="Times New Roman" pitchFamily="18" charset="0"/>
                <a:sym typeface="+mn-ea"/>
              </a:rPr>
              <a:t>．</a:t>
            </a:r>
            <a:r>
              <a:rPr lang="zh-CN" altLang="en-US" sz="2600">
                <a:solidFill>
                  <a:srgbClr val="000000"/>
                </a:solidFill>
                <a:latin typeface="微软雅黑" pitchFamily="34" charset="-122"/>
                <a:ea typeface="微软雅黑" pitchFamily="34" charset="-122"/>
                <a:sym typeface="+mn-ea"/>
              </a:rPr>
              <a:t>一切发声的物体都在振动，不过很多物体的振动难以被直接观察到。</a:t>
            </a:r>
            <a:endParaRPr lang="en-US" altLang="zh-CN" sz="2600">
              <a:solidFill>
                <a:srgbClr val="000000"/>
              </a:solidFill>
              <a:latin typeface="微软雅黑" panose="020B0503020204020204" pitchFamily="34" charset="-122"/>
              <a:ea typeface="微软雅黑" panose="020B0503020204020204" pitchFamily="34" charset="-122"/>
              <a:sym typeface="+mn-ea"/>
            </a:endParaRPr>
          </a:p>
          <a:p>
            <a:pPr>
              <a:lnSpc>
                <a:spcPct val="200000"/>
              </a:lnSpc>
            </a:pPr>
            <a:r>
              <a:rPr lang="en-US" altLang="zh-CN" sz="2600">
                <a:solidFill>
                  <a:srgbClr val="000000"/>
                </a:solidFill>
                <a:latin typeface="Times New Roman" pitchFamily="18" charset="0"/>
                <a:ea typeface="微软雅黑" pitchFamily="34" charset="-122"/>
                <a:cs typeface="Times New Roman" pitchFamily="18" charset="0"/>
                <a:sym typeface="+mn-ea"/>
              </a:rPr>
              <a:t>2.</a:t>
            </a:r>
            <a:r>
              <a:rPr lang="zh-CN" altLang="en-US" sz="2600">
                <a:solidFill>
                  <a:srgbClr val="000000"/>
                </a:solidFill>
                <a:latin typeface="微软雅黑" pitchFamily="34" charset="-122"/>
                <a:ea typeface="微软雅黑" pitchFamily="34" charset="-122"/>
                <a:sym typeface="+mn-ea"/>
              </a:rPr>
              <a:t>“振动停止，发声也停止”，不能理解为“振动停止，声音也消失”。因为振动停止只是物体不再发声，但物体原来发出的声音仍然在传播。</a:t>
            </a:r>
          </a:p>
        </p:txBody>
      </p:sp>
      <p:sp>
        <p:nvSpPr>
          <p:cNvPr id="17" name="圆角矩形 16"/>
          <p:cNvSpPr/>
          <p:nvPr/>
        </p:nvSpPr>
        <p:spPr>
          <a:xfrm>
            <a:off x="74613" y="95250"/>
            <a:ext cx="1682750" cy="465138"/>
          </a:xfrm>
          <a:prstGeom prst="roundRect">
            <a:avLst>
              <a:gd name="adj" fmla="val 50000"/>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sym typeface="+mn-ea"/>
              </a:rPr>
              <a:t>特别提醒</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down)">
                                      <p:cBhvr>
                                        <p:cTn id="12"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矩形 37"/>
          <p:cNvSpPr>
            <a:spLocks noChangeArrowheads="1"/>
          </p:cNvSpPr>
          <p:nvPr/>
        </p:nvSpPr>
        <p:spPr bwMode="auto">
          <a:xfrm>
            <a:off x="444500" y="14288"/>
            <a:ext cx="995363" cy="338137"/>
          </a:xfrm>
          <a:prstGeom prst="rect">
            <a:avLst/>
          </a:prstGeom>
          <a:noFill/>
          <a:ln w="9525">
            <a:noFill/>
            <a:miter lim="800000"/>
          </a:ln>
        </p:spPr>
        <p:txBody>
          <a:bodyPr wrap="none">
            <a:spAutoFit/>
          </a:bodyPr>
          <a:lstStyle/>
          <a:p>
            <a:r>
              <a:rPr lang="zh-CN" altLang="en-US" sz="1600" b="1">
                <a:solidFill>
                  <a:srgbClr val="FFFFFF"/>
                </a:solidFill>
                <a:latin typeface="微软雅黑" pitchFamily="34" charset="-122"/>
                <a:ea typeface="微软雅黑" pitchFamily="34" charset="-122"/>
              </a:rPr>
              <a:t>新知探究</a:t>
            </a:r>
          </a:p>
        </p:txBody>
      </p:sp>
      <p:sp>
        <p:nvSpPr>
          <p:cNvPr id="27650" name="矩形 10"/>
          <p:cNvSpPr>
            <a:spLocks noChangeArrowheads="1"/>
          </p:cNvSpPr>
          <p:nvPr/>
        </p:nvSpPr>
        <p:spPr bwMode="auto">
          <a:xfrm>
            <a:off x="382588" y="1441450"/>
            <a:ext cx="7834312" cy="692150"/>
          </a:xfrm>
          <a:prstGeom prst="rect">
            <a:avLst/>
          </a:prstGeom>
          <a:noFill/>
          <a:ln w="9525">
            <a:noFill/>
            <a:miter lim="800000"/>
          </a:ln>
        </p:spPr>
        <p:txBody>
          <a:bodyPr>
            <a:spAutoFit/>
          </a:bodyPr>
          <a:lstStyle/>
          <a:p>
            <a:pPr>
              <a:lnSpc>
                <a:spcPct val="150000"/>
              </a:lnSpc>
            </a:pPr>
            <a:r>
              <a:rPr lang="en-US" altLang="zh-CN" sz="2600" b="1">
                <a:solidFill>
                  <a:srgbClr val="000000"/>
                </a:solidFill>
                <a:latin typeface="Times New Roman" pitchFamily="18" charset="0"/>
                <a:ea typeface="微软雅黑" pitchFamily="34" charset="-122"/>
                <a:cs typeface="Times New Roman" pitchFamily="18" charset="0"/>
                <a:sym typeface="+mn-ea"/>
              </a:rPr>
              <a:t>1. </a:t>
            </a:r>
            <a:r>
              <a:rPr lang="zh-CN" altLang="en-US" sz="2600" b="1">
                <a:solidFill>
                  <a:srgbClr val="000000"/>
                </a:solidFill>
                <a:latin typeface="Times New Roman" pitchFamily="18" charset="0"/>
                <a:ea typeface="微软雅黑" pitchFamily="34" charset="-122"/>
                <a:sym typeface="+mn-ea"/>
              </a:rPr>
              <a:t>声源：</a:t>
            </a:r>
            <a:r>
              <a:rPr lang="zh-CN" altLang="en-US" sz="2600">
                <a:solidFill>
                  <a:srgbClr val="000000"/>
                </a:solidFill>
                <a:latin typeface="Times New Roman" pitchFamily="18" charset="0"/>
                <a:ea typeface="微软雅黑" pitchFamily="34" charset="-122"/>
                <a:sym typeface="+mn-ea"/>
              </a:rPr>
              <a:t>物理学中把</a:t>
            </a:r>
            <a:r>
              <a:rPr lang="zh-CN" altLang="en-US" sz="2600">
                <a:solidFill>
                  <a:srgbClr val="FF0000"/>
                </a:solidFill>
                <a:latin typeface="Times New Roman" pitchFamily="18" charset="0"/>
                <a:ea typeface="微软雅黑" pitchFamily="34" charset="-122"/>
                <a:sym typeface="+mn-ea"/>
              </a:rPr>
              <a:t>正在发声的物体</a:t>
            </a:r>
            <a:r>
              <a:rPr lang="zh-CN" altLang="en-US" sz="2600">
                <a:solidFill>
                  <a:srgbClr val="000000"/>
                </a:solidFill>
                <a:latin typeface="Times New Roman" pitchFamily="18" charset="0"/>
                <a:ea typeface="微软雅黑" pitchFamily="34" charset="-122"/>
                <a:sym typeface="+mn-ea"/>
              </a:rPr>
              <a:t>叫做声源．</a:t>
            </a:r>
            <a:endParaRPr lang="en-US" altLang="zh-CN" sz="2600">
              <a:solidFill>
                <a:srgbClr val="000000"/>
              </a:solidFill>
              <a:latin typeface="Times New Roman" pitchFamily="18" charset="0"/>
              <a:ea typeface="微软雅黑" panose="020B0503020204020204" pitchFamily="34" charset="-122"/>
              <a:sym typeface="+mn-ea"/>
            </a:endParaRPr>
          </a:p>
        </p:txBody>
      </p:sp>
      <p:grpSp>
        <p:nvGrpSpPr>
          <p:cNvPr id="27651" name="组合 5"/>
          <p:cNvGrpSpPr/>
          <p:nvPr/>
        </p:nvGrpSpPr>
        <p:grpSpPr>
          <a:xfrm>
            <a:off x="334963" y="633413"/>
            <a:ext cx="2790825" cy="703262"/>
            <a:chOff x="256491" y="589271"/>
            <a:chExt cx="2791149" cy="703206"/>
          </a:xfrm>
        </p:grpSpPr>
        <p:sp>
          <p:nvSpPr>
            <p:cNvPr id="27659" name="文本框 7"/>
            <p:cNvSpPr txBox="1">
              <a:spLocks noChangeArrowheads="1"/>
            </p:cNvSpPr>
            <p:nvPr/>
          </p:nvSpPr>
          <p:spPr bwMode="auto">
            <a:xfrm>
              <a:off x="256491" y="589271"/>
              <a:ext cx="2791149" cy="703206"/>
            </a:xfrm>
            <a:prstGeom prst="rect">
              <a:avLst/>
            </a:prstGeom>
            <a:noFill/>
            <a:ln w="9525">
              <a:noFill/>
              <a:miter lim="800000"/>
            </a:ln>
          </p:spPr>
          <p:txBody>
            <a:bodyPr wrap="none">
              <a:spAutoFit/>
            </a:bodyPr>
            <a:lstStyle/>
            <a:p>
              <a:pPr>
                <a:lnSpc>
                  <a:spcPct val="150000"/>
                </a:lnSpc>
              </a:pPr>
              <a:r>
                <a:rPr lang="zh-CN" altLang="en-US" sz="3000" b="1">
                  <a:solidFill>
                    <a:srgbClr val="000000"/>
                  </a:solidFill>
                  <a:latin typeface="微软雅黑" pitchFamily="34" charset="-122"/>
                  <a:ea typeface="微软雅黑" pitchFamily="34" charset="-122"/>
                  <a:sym typeface="+mn-ea"/>
                </a:rPr>
                <a:t>知识点      声源</a:t>
              </a:r>
            </a:p>
          </p:txBody>
        </p:sp>
        <p:grpSp>
          <p:nvGrpSpPr>
            <p:cNvPr id="27660" name="组合 9"/>
            <p:cNvGrpSpPr/>
            <p:nvPr/>
          </p:nvGrpSpPr>
          <p:grpSpPr>
            <a:xfrm>
              <a:off x="1606193" y="797507"/>
              <a:ext cx="522371" cy="492443"/>
              <a:chOff x="4192361" y="681259"/>
              <a:chExt cx="522371" cy="492443"/>
            </a:xfrm>
          </p:grpSpPr>
          <p:sp>
            <p:nvSpPr>
              <p:cNvPr id="12" name="椭圆 11"/>
              <p:cNvSpPr/>
              <p:nvPr/>
            </p:nvSpPr>
            <p:spPr>
              <a:xfrm>
                <a:off x="4192191" y="698430"/>
                <a:ext cx="444552" cy="46192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sz="3000">
                  <a:solidFill>
                    <a:prstClr val="white"/>
                  </a:solidFill>
                </a:endParaRPr>
              </a:p>
            </p:txBody>
          </p:sp>
          <p:sp>
            <p:nvSpPr>
              <p:cNvPr id="27662" name="矩形 12"/>
              <p:cNvSpPr>
                <a:spLocks noChangeArrowheads="1"/>
              </p:cNvSpPr>
              <p:nvPr/>
            </p:nvSpPr>
            <p:spPr bwMode="auto">
              <a:xfrm>
                <a:off x="4225496" y="681259"/>
                <a:ext cx="489236" cy="492443"/>
              </a:xfrm>
              <a:prstGeom prst="rect">
                <a:avLst/>
              </a:prstGeom>
              <a:noFill/>
              <a:ln w="9525">
                <a:noFill/>
                <a:miter lim="800000"/>
              </a:ln>
            </p:spPr>
            <p:txBody>
              <a:bodyPr wrap="none">
                <a:spAutoFit/>
              </a:bodyPr>
              <a:lstStyle/>
              <a:p>
                <a:r>
                  <a:rPr lang="en-US" altLang="zh-CN" sz="2600" b="1">
                    <a:solidFill>
                      <a:srgbClr val="FFFFFF"/>
                    </a:solidFill>
                    <a:latin typeface="微软雅黑" pitchFamily="34" charset="-122"/>
                    <a:ea typeface="微软雅黑" pitchFamily="34" charset="-122"/>
                    <a:sym typeface="+mn-ea"/>
                  </a:rPr>
                  <a:t>2 </a:t>
                </a:r>
                <a:endParaRPr lang="zh-CN" altLang="en-US" sz="2600">
                  <a:solidFill>
                    <a:srgbClr val="FFFFFF"/>
                  </a:solidFill>
                  <a:latin typeface="微软雅黑" pitchFamily="34" charset="-122"/>
                  <a:ea typeface="微软雅黑" pitchFamily="34" charset="-122"/>
                </a:endParaRPr>
              </a:p>
            </p:txBody>
          </p:sp>
        </p:grpSp>
      </p:grpSp>
      <p:pic>
        <p:nvPicPr>
          <p:cNvPr id="2" name="图片 1"/>
          <p:cNvPicPr>
            <a:picLocks noChangeAspect="1"/>
          </p:cNvPicPr>
          <p:nvPr/>
        </p:nvPicPr>
        <p:blipFill>
          <a:blip r:embed="rId2">
            <a:clrChange>
              <a:clrFrom>
                <a:srgbClr val="FFFDEB"/>
              </a:clrFrom>
              <a:clrTo>
                <a:srgbClr val="FFFDEB">
                  <a:alpha val="0"/>
                </a:srgbClr>
              </a:clrTo>
            </a:clrChange>
          </a:blip>
          <a:stretch>
            <a:fillRect/>
          </a:stretch>
        </p:blipFill>
        <p:spPr bwMode="auto">
          <a:xfrm>
            <a:off x="1301750" y="2236788"/>
            <a:ext cx="2778125" cy="1957387"/>
          </a:xfrm>
          <a:prstGeom prst="rect">
            <a:avLst/>
          </a:prstGeom>
          <a:noFill/>
          <a:ln w="9525">
            <a:noFill/>
            <a:miter lim="800000"/>
          </a:ln>
        </p:spPr>
      </p:pic>
      <p:sp>
        <p:nvSpPr>
          <p:cNvPr id="14" name="矩形 13"/>
          <p:cNvSpPr>
            <a:spLocks noChangeArrowheads="1"/>
          </p:cNvSpPr>
          <p:nvPr/>
        </p:nvSpPr>
        <p:spPr bwMode="auto">
          <a:xfrm>
            <a:off x="382588" y="4708525"/>
            <a:ext cx="3800475" cy="1220788"/>
          </a:xfrm>
          <a:prstGeom prst="rect">
            <a:avLst/>
          </a:prstGeom>
          <a:noFill/>
          <a:ln w="9525">
            <a:noFill/>
            <a:miter lim="800000"/>
          </a:ln>
        </p:spPr>
        <p:txBody>
          <a:bodyPr>
            <a:spAutoFit/>
          </a:bodyPr>
          <a:lstStyle/>
          <a:p>
            <a:pPr defTabSz="815975">
              <a:lnSpc>
                <a:spcPct val="150000"/>
              </a:lnSpc>
            </a:pPr>
            <a:r>
              <a:rPr lang="zh-CN" altLang="en-US" sz="2600">
                <a:solidFill>
                  <a:srgbClr val="000000"/>
                </a:solidFill>
                <a:latin typeface="微软雅黑" pitchFamily="34" charset="-122"/>
                <a:ea typeface="微软雅黑" pitchFamily="34" charset="-122"/>
              </a:rPr>
              <a:t>固体发声：撞击钟发出声音，此时钟就是声源</a:t>
            </a:r>
            <a:endParaRPr lang="en-US" altLang="zh-CN" sz="2600">
              <a:solidFill>
                <a:srgbClr val="000000"/>
              </a:solidFill>
              <a:latin typeface="微软雅黑" panose="020B0503020204020204" pitchFamily="34" charset="-122"/>
              <a:ea typeface="微软雅黑" panose="020B0503020204020204" pitchFamily="34" charset="-122"/>
            </a:endParaRPr>
          </a:p>
        </p:txBody>
      </p:sp>
      <p:sp>
        <p:nvSpPr>
          <p:cNvPr id="16" name="矩形 15"/>
          <p:cNvSpPr>
            <a:spLocks noChangeArrowheads="1"/>
          </p:cNvSpPr>
          <p:nvPr/>
        </p:nvSpPr>
        <p:spPr bwMode="auto">
          <a:xfrm>
            <a:off x="4675188" y="4708525"/>
            <a:ext cx="3132137" cy="1220788"/>
          </a:xfrm>
          <a:prstGeom prst="rect">
            <a:avLst/>
          </a:prstGeom>
          <a:noFill/>
          <a:ln w="9525">
            <a:noFill/>
            <a:miter lim="800000"/>
          </a:ln>
        </p:spPr>
        <p:txBody>
          <a:bodyPr>
            <a:spAutoFit/>
          </a:bodyPr>
          <a:lstStyle/>
          <a:p>
            <a:pPr>
              <a:lnSpc>
                <a:spcPct val="150000"/>
              </a:lnSpc>
            </a:pPr>
            <a:r>
              <a:rPr lang="zh-CN" altLang="en-US" sz="2600">
                <a:solidFill>
                  <a:srgbClr val="000000"/>
                </a:solidFill>
                <a:latin typeface="微软雅黑" pitchFamily="34" charset="-122"/>
                <a:ea typeface="微软雅黑" pitchFamily="34" charset="-122"/>
              </a:rPr>
              <a:t>气体发声：吹笛子</a:t>
            </a:r>
            <a:endParaRPr lang="en-US" altLang="zh-CN" sz="2600">
              <a:solidFill>
                <a:srgbClr val="000000"/>
              </a:solidFill>
              <a:latin typeface="微软雅黑" pitchFamily="34" charset="-122"/>
              <a:ea typeface="微软雅黑" pitchFamily="34" charset="-122"/>
            </a:endParaRPr>
          </a:p>
          <a:p>
            <a:pPr>
              <a:lnSpc>
                <a:spcPct val="150000"/>
              </a:lnSpc>
            </a:pPr>
            <a:r>
              <a:rPr lang="zh-CN" altLang="en-US" sz="2600">
                <a:solidFill>
                  <a:srgbClr val="000000"/>
                </a:solidFill>
                <a:latin typeface="微软雅黑" pitchFamily="34" charset="-122"/>
                <a:ea typeface="微软雅黑" pitchFamily="34" charset="-122"/>
              </a:rPr>
              <a:t>笛子为声源</a:t>
            </a:r>
          </a:p>
        </p:txBody>
      </p:sp>
      <p:pic>
        <p:nvPicPr>
          <p:cNvPr id="17" name="图片 16"/>
          <p:cNvPicPr>
            <a:picLocks noChangeAspect="1"/>
          </p:cNvPicPr>
          <p:nvPr/>
        </p:nvPicPr>
        <p:blipFill>
          <a:blip r:embed="rId3">
            <a:clrChange>
              <a:clrFrom>
                <a:srgbClr val="F0F0F0"/>
              </a:clrFrom>
              <a:clrTo>
                <a:srgbClr val="F0F0F0">
                  <a:alpha val="0"/>
                </a:srgbClr>
              </a:clrTo>
            </a:clrChange>
          </a:blip>
          <a:stretch>
            <a:fillRect/>
          </a:stretch>
        </p:blipFill>
        <p:spPr bwMode="auto">
          <a:xfrm>
            <a:off x="8528050" y="2419350"/>
            <a:ext cx="1409700" cy="1849438"/>
          </a:xfrm>
          <a:prstGeom prst="rect">
            <a:avLst/>
          </a:prstGeom>
          <a:noFill/>
          <a:ln w="9525">
            <a:noFill/>
            <a:miter lim="800000"/>
          </a:ln>
        </p:spPr>
      </p:pic>
      <p:sp>
        <p:nvSpPr>
          <p:cNvPr id="18" name="矩形 17"/>
          <p:cNvSpPr>
            <a:spLocks noChangeArrowheads="1"/>
          </p:cNvSpPr>
          <p:nvPr/>
        </p:nvSpPr>
        <p:spPr bwMode="auto">
          <a:xfrm>
            <a:off x="8415338" y="4708525"/>
            <a:ext cx="2786062" cy="1220788"/>
          </a:xfrm>
          <a:prstGeom prst="rect">
            <a:avLst/>
          </a:prstGeom>
          <a:noFill/>
          <a:ln w="9525">
            <a:noFill/>
            <a:miter lim="800000"/>
          </a:ln>
        </p:spPr>
        <p:txBody>
          <a:bodyPr>
            <a:spAutoFit/>
          </a:bodyPr>
          <a:lstStyle/>
          <a:p>
            <a:pPr>
              <a:lnSpc>
                <a:spcPct val="150000"/>
              </a:lnSpc>
            </a:pPr>
            <a:r>
              <a:rPr lang="zh-CN" altLang="en-US" sz="2600">
                <a:solidFill>
                  <a:srgbClr val="000000"/>
                </a:solidFill>
                <a:latin typeface="微软雅黑" pitchFamily="34" charset="-122"/>
                <a:ea typeface="微软雅黑" pitchFamily="34" charset="-122"/>
              </a:rPr>
              <a:t>液体发声：倒水</a:t>
            </a:r>
            <a:endParaRPr lang="en-US" altLang="zh-CN" sz="2600">
              <a:solidFill>
                <a:srgbClr val="000000"/>
              </a:solidFill>
              <a:latin typeface="微软雅黑" pitchFamily="34" charset="-122"/>
              <a:ea typeface="微软雅黑" pitchFamily="34" charset="-122"/>
            </a:endParaRPr>
          </a:p>
          <a:p>
            <a:pPr>
              <a:lnSpc>
                <a:spcPct val="150000"/>
              </a:lnSpc>
            </a:pPr>
            <a:r>
              <a:rPr lang="zh-CN" altLang="en-US" sz="2600">
                <a:solidFill>
                  <a:srgbClr val="000000"/>
                </a:solidFill>
                <a:latin typeface="微软雅黑" pitchFamily="34" charset="-122"/>
                <a:ea typeface="微软雅黑" pitchFamily="34" charset="-122"/>
              </a:rPr>
              <a:t>水为声源</a:t>
            </a:r>
          </a:p>
        </p:txBody>
      </p:sp>
      <p:pic>
        <p:nvPicPr>
          <p:cNvPr id="19" name="图片 18"/>
          <p:cNvPicPr>
            <a:picLocks noChangeAspect="1"/>
          </p:cNvPicPr>
          <p:nvPr/>
        </p:nvPicPr>
        <p:blipFill>
          <a:blip r:embed="rId4"/>
          <a:stretch>
            <a:fillRect/>
          </a:stretch>
        </p:blipFill>
        <p:spPr>
          <a:xfrm>
            <a:off x="4674803" y="2419501"/>
            <a:ext cx="2627617" cy="1774431"/>
          </a:xfrm>
          <a:prstGeom prst="roundRect">
            <a:avLst/>
          </a:prstGeom>
        </p:spPr>
      </p:pic>
      <p:sp>
        <p:nvSpPr>
          <p:cNvPr id="20" name="圆角矩形 19"/>
          <p:cNvSpPr/>
          <p:nvPr/>
        </p:nvSpPr>
        <p:spPr>
          <a:xfrm>
            <a:off x="47625" y="55563"/>
            <a:ext cx="1576388" cy="474662"/>
          </a:xfrm>
          <a:prstGeom prst="roundRect">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rPr>
              <a:t>新知探究</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par>
                    <p:cTn id="11" fill="hold" nodeType="clickPar">
                      <p:stCondLst>
                        <p:cond delay="indefinite"/>
                      </p:stCondLst>
                      <p:childTnLst>
                        <p:par>
                          <p:cTn id="12" fill="hold" nodeType="after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par>
                                <p:cTn id="16" presetID="22" presetClass="entr" presetSubtype="4"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par>
                    <p:cTn id="19" fill="hold" nodeType="clickPar">
                      <p:stCondLst>
                        <p:cond delay="indefinite"/>
                      </p:stCondLst>
                      <p:childTnLst>
                        <p:par>
                          <p:cTn id="20" fill="hold" nodeType="after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par>
                                <p:cTn id="24" presetID="22" presetClass="entr" presetSubtype="4"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矩形 323"/>
          <p:cNvSpPr>
            <a:spLocks noChangeArrowheads="1"/>
          </p:cNvSpPr>
          <p:nvPr/>
        </p:nvSpPr>
        <p:spPr bwMode="auto">
          <a:xfrm>
            <a:off x="444500" y="14288"/>
            <a:ext cx="995363" cy="338137"/>
          </a:xfrm>
          <a:prstGeom prst="rect">
            <a:avLst/>
          </a:prstGeom>
          <a:noFill/>
          <a:ln w="9525">
            <a:noFill/>
            <a:miter lim="800000"/>
          </a:ln>
        </p:spPr>
        <p:txBody>
          <a:bodyPr wrap="none">
            <a:spAutoFit/>
          </a:bodyPr>
          <a:lstStyle/>
          <a:p>
            <a:r>
              <a:rPr lang="zh-CN" altLang="en-US" sz="1600" b="1">
                <a:solidFill>
                  <a:schemeClr val="bg1"/>
                </a:solidFill>
                <a:latin typeface="微软雅黑" pitchFamily="34" charset="-122"/>
                <a:ea typeface="微软雅黑" pitchFamily="34" charset="-122"/>
              </a:rPr>
              <a:t>学习目标</a:t>
            </a:r>
          </a:p>
        </p:txBody>
      </p:sp>
      <p:sp>
        <p:nvSpPr>
          <p:cNvPr id="9218" name="矩形 1"/>
          <p:cNvSpPr>
            <a:spLocks noChangeArrowheads="1"/>
          </p:cNvSpPr>
          <p:nvPr/>
        </p:nvSpPr>
        <p:spPr bwMode="auto">
          <a:xfrm>
            <a:off x="673100" y="720725"/>
            <a:ext cx="10521950" cy="2398713"/>
          </a:xfrm>
          <a:prstGeom prst="rect">
            <a:avLst/>
          </a:prstGeom>
          <a:noFill/>
          <a:ln w="9525">
            <a:noFill/>
            <a:miter lim="800000"/>
          </a:ln>
        </p:spPr>
        <p:txBody>
          <a:bodyPr>
            <a:spAutoFit/>
          </a:bodyPr>
          <a:lstStyle/>
          <a:p>
            <a:pPr>
              <a:lnSpc>
                <a:spcPct val="150000"/>
              </a:lnSpc>
            </a:pPr>
            <a:r>
              <a:rPr lang="en-US" altLang="zh-CN" sz="2600">
                <a:latin typeface="Times New Roman" pitchFamily="18" charset="0"/>
                <a:ea typeface="楷体" pitchFamily="49" charset="-122"/>
                <a:cs typeface="Times New Roman" pitchFamily="18" charset="0"/>
              </a:rPr>
              <a:t>1.</a:t>
            </a:r>
            <a:r>
              <a:rPr lang="zh-CN" altLang="en-US" sz="2600" b="1">
                <a:latin typeface="楷体" pitchFamily="49" charset="-122"/>
                <a:ea typeface="楷体" pitchFamily="49" charset="-122"/>
                <a:cs typeface="Times New Roman" pitchFamily="18" charset="0"/>
              </a:rPr>
              <a:t>通过观察和实验，认识声音产生的条件，提高初步的观察能力并学习初步的研究方法；</a:t>
            </a:r>
          </a:p>
          <a:p>
            <a:pPr>
              <a:lnSpc>
                <a:spcPct val="150000"/>
              </a:lnSpc>
            </a:pPr>
            <a:r>
              <a:rPr lang="en-US" altLang="zh-CN" sz="2600" b="1">
                <a:latin typeface="楷体" pitchFamily="49" charset="-122"/>
                <a:ea typeface="楷体" pitchFamily="49" charset="-122"/>
                <a:cs typeface="Times New Roman" pitchFamily="18" charset="0"/>
              </a:rPr>
              <a:t>2.</a:t>
            </a:r>
            <a:r>
              <a:rPr lang="zh-CN" altLang="zh-CN" sz="2600" b="1">
                <a:latin typeface="楷体" pitchFamily="49" charset="-122"/>
                <a:ea typeface="楷体" pitchFamily="49" charset="-122"/>
                <a:cs typeface="Times New Roman" pitchFamily="18" charset="0"/>
              </a:rPr>
              <a:t>利用身边的学习或生活用具进行简单的物理实验，体会声音是由物体振动产生的</a:t>
            </a:r>
            <a:r>
              <a:rPr lang="zh-CN" altLang="en-US" sz="2600" b="1">
                <a:latin typeface="楷体" pitchFamily="49" charset="-122"/>
                <a:ea typeface="楷体" pitchFamily="49" charset="-122"/>
                <a:cs typeface="Times New Roman" pitchFamily="18" charset="0"/>
              </a:rPr>
              <a:t>。</a:t>
            </a:r>
            <a:endParaRPr lang="zh-CN" altLang="zh-CN" sz="2600" b="1">
              <a:latin typeface="楷体" pitchFamily="49" charset="-122"/>
              <a:ea typeface="楷体" pitchFamily="49" charset="-122"/>
              <a:cs typeface="Times New Roman" pitchFamily="18" charset="0"/>
            </a:endParaRPr>
          </a:p>
        </p:txBody>
      </p:sp>
      <p:sp>
        <p:nvSpPr>
          <p:cNvPr id="12" name="圆角矩形 11"/>
          <p:cNvSpPr/>
          <p:nvPr/>
        </p:nvSpPr>
        <p:spPr>
          <a:xfrm>
            <a:off x="673100" y="3321050"/>
            <a:ext cx="9420225" cy="2009775"/>
          </a:xfrm>
          <a:prstGeom prst="roundRect">
            <a:avLst>
              <a:gd name="adj" fmla="val 9099"/>
            </a:avLst>
          </a:prstGeom>
          <a:solidFill>
            <a:schemeClr val="bg1"/>
          </a:solidFill>
          <a:ln w="285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50000"/>
              </a:lnSpc>
              <a:spcBef>
                <a:spcPct val="0"/>
              </a:spcBef>
              <a:spcAft>
                <a:spcPct val="0"/>
              </a:spcAft>
              <a:defRPr/>
            </a:pPr>
            <a:r>
              <a:rPr lang="en-US" altLang="zh-CN" sz="2600">
                <a:solidFill>
                  <a:schemeClr val="tx1"/>
                </a:solidFill>
                <a:sym typeface="+mn-ea"/>
              </a:rPr>
              <a:t>【</a:t>
            </a:r>
            <a:r>
              <a:rPr lang="zh-CN" altLang="en-US" sz="2600" b="1">
                <a:solidFill>
                  <a:schemeClr val="tx1"/>
                </a:solidFill>
                <a:sym typeface="+mn-ea"/>
              </a:rPr>
              <a:t>重点</a:t>
            </a:r>
            <a:r>
              <a:rPr lang="en-US" altLang="zh-CN" sz="2600">
                <a:solidFill>
                  <a:schemeClr val="tx1"/>
                </a:solidFill>
                <a:sym typeface="+mn-ea"/>
              </a:rPr>
              <a:t>】</a:t>
            </a:r>
            <a:r>
              <a:rPr lang="zh-CN" altLang="en-US" sz="2600">
                <a:solidFill>
                  <a:schemeClr val="tx1"/>
                </a:solidFill>
                <a:sym typeface="+mn-ea"/>
              </a:rPr>
              <a:t>通过观察和实验，探究声音产生的条件。</a:t>
            </a:r>
          </a:p>
          <a:p>
            <a:pPr fontAlgn="auto">
              <a:lnSpc>
                <a:spcPct val="150000"/>
              </a:lnSpc>
              <a:spcBef>
                <a:spcPct val="0"/>
              </a:spcBef>
              <a:spcAft>
                <a:spcPct val="0"/>
              </a:spcAft>
              <a:defRPr/>
            </a:pPr>
            <a:r>
              <a:rPr lang="en-US" altLang="zh-CN" sz="2600">
                <a:solidFill>
                  <a:schemeClr val="tx1"/>
                </a:solidFill>
                <a:sym typeface="+mn-ea"/>
              </a:rPr>
              <a:t>【</a:t>
            </a:r>
            <a:r>
              <a:rPr lang="zh-CN" altLang="en-US" sz="2600" b="1">
                <a:solidFill>
                  <a:schemeClr val="tx1"/>
                </a:solidFill>
                <a:sym typeface="+mn-ea"/>
              </a:rPr>
              <a:t>难点</a:t>
            </a:r>
            <a:r>
              <a:rPr lang="en-US" altLang="zh-CN" sz="2600">
                <a:solidFill>
                  <a:schemeClr val="tx1"/>
                </a:solidFill>
                <a:sym typeface="+mn-ea"/>
              </a:rPr>
              <a:t>】</a:t>
            </a:r>
            <a:r>
              <a:rPr lang="zh-CN" altLang="en-US" sz="2600">
                <a:solidFill>
                  <a:schemeClr val="tx1"/>
                </a:solidFill>
                <a:latin typeface="Times New Roman" pitchFamily="18" charset="0"/>
                <a:sym typeface="+mn-ea"/>
              </a:rPr>
              <a:t>在实验探究过程中，仔细观察、认真分析，并能得出正确结论。</a:t>
            </a:r>
          </a:p>
        </p:txBody>
      </p:sp>
      <p:sp>
        <p:nvSpPr>
          <p:cNvPr id="6" name="圆角矩形 5"/>
          <p:cNvSpPr/>
          <p:nvPr/>
        </p:nvSpPr>
        <p:spPr>
          <a:xfrm>
            <a:off x="47625" y="55563"/>
            <a:ext cx="1574800" cy="474662"/>
          </a:xfrm>
          <a:prstGeom prst="roundRect">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rPr>
              <a:t>学习目标</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矩形 37"/>
          <p:cNvSpPr>
            <a:spLocks noChangeArrowheads="1"/>
          </p:cNvSpPr>
          <p:nvPr/>
        </p:nvSpPr>
        <p:spPr bwMode="auto">
          <a:xfrm>
            <a:off x="444500" y="14288"/>
            <a:ext cx="995363" cy="338137"/>
          </a:xfrm>
          <a:prstGeom prst="rect">
            <a:avLst/>
          </a:prstGeom>
          <a:noFill/>
          <a:ln w="9525">
            <a:noFill/>
            <a:miter lim="800000"/>
          </a:ln>
        </p:spPr>
        <p:txBody>
          <a:bodyPr wrap="none">
            <a:spAutoFit/>
          </a:bodyPr>
          <a:lstStyle/>
          <a:p>
            <a:r>
              <a:rPr lang="zh-CN" altLang="en-US" sz="1600" b="1">
                <a:solidFill>
                  <a:srgbClr val="FFFFFF"/>
                </a:solidFill>
                <a:latin typeface="微软雅黑" pitchFamily="34" charset="-122"/>
                <a:ea typeface="微软雅黑" pitchFamily="34" charset="-122"/>
              </a:rPr>
              <a:t>新知探究</a:t>
            </a:r>
          </a:p>
        </p:txBody>
      </p:sp>
      <p:sp>
        <p:nvSpPr>
          <p:cNvPr id="2" name="矩形 1"/>
          <p:cNvSpPr>
            <a:spLocks noChangeArrowheads="1"/>
          </p:cNvSpPr>
          <p:nvPr/>
        </p:nvSpPr>
        <p:spPr bwMode="auto">
          <a:xfrm>
            <a:off x="444500" y="695325"/>
            <a:ext cx="10645775" cy="3092450"/>
          </a:xfrm>
          <a:prstGeom prst="rect">
            <a:avLst/>
          </a:prstGeom>
          <a:noFill/>
          <a:ln w="9525">
            <a:noFill/>
            <a:miter lim="800000"/>
          </a:ln>
        </p:spPr>
        <p:txBody>
          <a:bodyPr>
            <a:spAutoFit/>
          </a:bodyPr>
          <a:lstStyle/>
          <a:p>
            <a:pPr>
              <a:lnSpc>
                <a:spcPct val="150000"/>
              </a:lnSpc>
            </a:pPr>
            <a:r>
              <a:rPr lang="en-US" altLang="zh-CN" sz="2600" b="1">
                <a:solidFill>
                  <a:srgbClr val="000000"/>
                </a:solidFill>
                <a:latin typeface="Times New Roman" pitchFamily="18" charset="0"/>
                <a:ea typeface="微软雅黑" pitchFamily="34" charset="-122"/>
                <a:cs typeface="Times New Roman" pitchFamily="18" charset="0"/>
                <a:sym typeface="+mn-ea"/>
              </a:rPr>
              <a:t>2. </a:t>
            </a:r>
            <a:r>
              <a:rPr lang="zh-CN" altLang="en-US" sz="2600" b="1">
                <a:solidFill>
                  <a:srgbClr val="000000"/>
                </a:solidFill>
                <a:latin typeface="Times New Roman" pitchFamily="18" charset="0"/>
                <a:ea typeface="微软雅黑" pitchFamily="34" charset="-122"/>
                <a:sym typeface="+mn-ea"/>
              </a:rPr>
              <a:t>对声源的理解   </a:t>
            </a:r>
            <a:endParaRPr lang="en-US" altLang="zh-CN" sz="2600" b="1">
              <a:solidFill>
                <a:srgbClr val="000000"/>
              </a:solidFill>
              <a:latin typeface="Times New Roman" pitchFamily="18" charset="0"/>
              <a:ea typeface="微软雅黑" panose="020B0503020204020204" pitchFamily="34" charset="-122"/>
              <a:sym typeface="+mn-ea"/>
            </a:endParaRPr>
          </a:p>
          <a:p>
            <a:pPr>
              <a:lnSpc>
                <a:spcPct val="150000"/>
              </a:lnSpc>
            </a:pPr>
            <a:r>
              <a:rPr lang="zh-CN" altLang="en-US" sz="2600">
                <a:solidFill>
                  <a:srgbClr val="000000"/>
                </a:solidFill>
                <a:latin typeface="Times New Roman" pitchFamily="18" charset="0"/>
                <a:ea typeface="微软雅黑" pitchFamily="34" charset="-122"/>
                <a:sym typeface="+mn-ea"/>
              </a:rPr>
              <a:t>①声源可以是固体，也可以是液体或气体在振动发声，此时正在发出声音的物体就是声源。</a:t>
            </a:r>
            <a:endParaRPr lang="en-US" altLang="zh-CN" sz="2600">
              <a:solidFill>
                <a:srgbClr val="000000"/>
              </a:solidFill>
              <a:latin typeface="Times New Roman" pitchFamily="18" charset="0"/>
              <a:ea typeface="微软雅黑" pitchFamily="34" charset="-122"/>
              <a:sym typeface="+mn-ea"/>
            </a:endParaRPr>
          </a:p>
          <a:p>
            <a:pPr>
              <a:lnSpc>
                <a:spcPct val="150000"/>
              </a:lnSpc>
            </a:pPr>
            <a:r>
              <a:rPr lang="zh-CN" altLang="en-US" sz="2600">
                <a:solidFill>
                  <a:srgbClr val="000000"/>
                </a:solidFill>
                <a:latin typeface="Times New Roman" pitchFamily="18" charset="0"/>
                <a:ea typeface="微软雅黑" pitchFamily="34" charset="-122"/>
                <a:sym typeface="+mn-ea"/>
              </a:rPr>
              <a:t>②只有正在发声的物体才能叫做声源。一个</a:t>
            </a:r>
            <a:r>
              <a:rPr lang="zh-CN" altLang="en-US" sz="2600">
                <a:solidFill>
                  <a:srgbClr val="FF0000"/>
                </a:solidFill>
                <a:latin typeface="Times New Roman" pitchFamily="18" charset="0"/>
                <a:ea typeface="微软雅黑" pitchFamily="34" charset="-122"/>
                <a:sym typeface="+mn-ea"/>
              </a:rPr>
              <a:t>能够发声但没有发声</a:t>
            </a:r>
            <a:r>
              <a:rPr lang="zh-CN" altLang="en-US" sz="2600">
                <a:solidFill>
                  <a:srgbClr val="000000"/>
                </a:solidFill>
                <a:latin typeface="Times New Roman" pitchFamily="18" charset="0"/>
                <a:ea typeface="微软雅黑" pitchFamily="34" charset="-122"/>
                <a:sym typeface="+mn-ea"/>
              </a:rPr>
              <a:t>的物体，</a:t>
            </a:r>
            <a:r>
              <a:rPr lang="zh-CN" altLang="en-US" sz="2600">
                <a:solidFill>
                  <a:srgbClr val="FF0000"/>
                </a:solidFill>
                <a:latin typeface="Times New Roman" pitchFamily="18" charset="0"/>
                <a:ea typeface="微软雅黑" pitchFamily="34" charset="-122"/>
                <a:sym typeface="+mn-ea"/>
              </a:rPr>
              <a:t>不能称为声源</a:t>
            </a:r>
            <a:r>
              <a:rPr lang="zh-CN" altLang="en-US" sz="2600">
                <a:solidFill>
                  <a:srgbClr val="000000"/>
                </a:solidFill>
                <a:latin typeface="Times New Roman" pitchFamily="18" charset="0"/>
                <a:ea typeface="微软雅黑" pitchFamily="34" charset="-122"/>
                <a:sym typeface="+mn-ea"/>
              </a:rPr>
              <a:t>。</a:t>
            </a:r>
          </a:p>
        </p:txBody>
      </p:sp>
      <p:pic>
        <p:nvPicPr>
          <p:cNvPr id="8" name="图片 7"/>
          <p:cNvPicPr>
            <a:picLocks noChangeAspect="1"/>
          </p:cNvPicPr>
          <p:nvPr/>
        </p:nvPicPr>
        <p:blipFill>
          <a:blip r:embed="rId2">
            <a:clrChange>
              <a:clrFrom>
                <a:srgbClr val="F6F6F6"/>
              </a:clrFrom>
              <a:clrTo>
                <a:srgbClr val="F6F6F6">
                  <a:alpha val="0"/>
                </a:srgbClr>
              </a:clrTo>
            </a:clrChange>
          </a:blip>
          <a:srcRect l="13824" t="7903" r="11009" b="5812"/>
          <a:stretch>
            <a:fillRect/>
          </a:stretch>
        </p:blipFill>
        <p:spPr bwMode="auto">
          <a:xfrm>
            <a:off x="4321175" y="3559175"/>
            <a:ext cx="1446213" cy="1660525"/>
          </a:xfrm>
          <a:prstGeom prst="rect">
            <a:avLst/>
          </a:prstGeom>
          <a:noFill/>
          <a:ln w="9525">
            <a:noFill/>
            <a:miter lim="800000"/>
          </a:ln>
        </p:spPr>
      </p:pic>
      <p:sp>
        <p:nvSpPr>
          <p:cNvPr id="13" name="矩形 12"/>
          <p:cNvSpPr>
            <a:spLocks noChangeArrowheads="1"/>
          </p:cNvSpPr>
          <p:nvPr/>
        </p:nvSpPr>
        <p:spPr bwMode="auto">
          <a:xfrm>
            <a:off x="7367588" y="5373688"/>
            <a:ext cx="850900" cy="492125"/>
          </a:xfrm>
          <a:prstGeom prst="rect">
            <a:avLst/>
          </a:prstGeom>
          <a:noFill/>
          <a:ln w="9525">
            <a:noFill/>
            <a:miter lim="800000"/>
          </a:ln>
        </p:spPr>
        <p:txBody>
          <a:bodyPr wrap="none">
            <a:spAutoFit/>
          </a:bodyPr>
          <a:lstStyle/>
          <a:p>
            <a:r>
              <a:rPr lang="zh-CN" altLang="en-US" sz="2600">
                <a:latin typeface="Times New Roman" pitchFamily="18" charset="0"/>
                <a:ea typeface="微软雅黑" pitchFamily="34" charset="-122"/>
                <a:sym typeface="+mn-ea"/>
              </a:rPr>
              <a:t>声源</a:t>
            </a:r>
            <a:endParaRPr lang="zh-CN" altLang="en-US" sz="2600">
              <a:latin typeface="微软雅黑" pitchFamily="34" charset="-122"/>
              <a:ea typeface="微软雅黑" pitchFamily="34" charset="-122"/>
            </a:endParaRPr>
          </a:p>
        </p:txBody>
      </p:sp>
      <p:sp>
        <p:nvSpPr>
          <p:cNvPr id="15" name="矩形 14"/>
          <p:cNvSpPr>
            <a:spLocks noChangeArrowheads="1"/>
          </p:cNvSpPr>
          <p:nvPr/>
        </p:nvSpPr>
        <p:spPr bwMode="auto">
          <a:xfrm>
            <a:off x="4084638" y="5373688"/>
            <a:ext cx="1517650" cy="492125"/>
          </a:xfrm>
          <a:prstGeom prst="rect">
            <a:avLst/>
          </a:prstGeom>
          <a:noFill/>
          <a:ln w="9525">
            <a:noFill/>
            <a:miter lim="800000"/>
          </a:ln>
        </p:spPr>
        <p:txBody>
          <a:bodyPr wrap="none">
            <a:spAutoFit/>
          </a:bodyPr>
          <a:lstStyle/>
          <a:p>
            <a:r>
              <a:rPr lang="zh-CN" altLang="en-US" sz="2600">
                <a:latin typeface="Times New Roman" pitchFamily="18" charset="0"/>
                <a:ea typeface="微软雅黑" pitchFamily="34" charset="-122"/>
                <a:sym typeface="+mn-ea"/>
              </a:rPr>
              <a:t>不是声源</a:t>
            </a:r>
            <a:endParaRPr lang="zh-CN" altLang="en-US" sz="2600">
              <a:latin typeface="微软雅黑" pitchFamily="34" charset="-122"/>
              <a:ea typeface="微软雅黑" pitchFamily="34" charset="-122"/>
            </a:endParaRPr>
          </a:p>
        </p:txBody>
      </p:sp>
      <p:pic>
        <p:nvPicPr>
          <p:cNvPr id="14" name="图片 13"/>
          <p:cNvPicPr>
            <a:picLocks noChangeAspect="1"/>
          </p:cNvPicPr>
          <p:nvPr/>
        </p:nvPicPr>
        <p:blipFill>
          <a:blip r:embed="rId3">
            <a:clrChange>
              <a:clrFrom>
                <a:srgbClr val="FFFFFF"/>
              </a:clrFrom>
              <a:clrTo>
                <a:srgbClr val="FFFFFF">
                  <a:alpha val="0"/>
                </a:srgbClr>
              </a:clrTo>
            </a:clrChange>
          </a:blip>
          <a:stretch>
            <a:fillRect/>
          </a:stretch>
        </p:blipFill>
        <p:spPr bwMode="auto">
          <a:xfrm>
            <a:off x="6910388" y="3333750"/>
            <a:ext cx="1817687" cy="2152650"/>
          </a:xfrm>
          <a:prstGeom prst="rect">
            <a:avLst/>
          </a:prstGeom>
          <a:noFill/>
          <a:ln w="9525">
            <a:noFill/>
            <a:miter lim="800000"/>
          </a:ln>
        </p:spPr>
      </p:pic>
      <p:sp>
        <p:nvSpPr>
          <p:cNvPr id="10" name="圆角矩形 9"/>
          <p:cNvSpPr/>
          <p:nvPr/>
        </p:nvSpPr>
        <p:spPr>
          <a:xfrm>
            <a:off x="47625" y="55563"/>
            <a:ext cx="1576388" cy="474662"/>
          </a:xfrm>
          <a:prstGeom prst="roundRect">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rPr>
              <a:t>新知探究</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矩形 37"/>
          <p:cNvSpPr>
            <a:spLocks noChangeArrowheads="1"/>
          </p:cNvSpPr>
          <p:nvPr/>
        </p:nvSpPr>
        <p:spPr bwMode="auto">
          <a:xfrm>
            <a:off x="444500" y="14288"/>
            <a:ext cx="995363" cy="338137"/>
          </a:xfrm>
          <a:prstGeom prst="rect">
            <a:avLst/>
          </a:prstGeom>
          <a:noFill/>
          <a:ln w="9525">
            <a:noFill/>
            <a:miter lim="800000"/>
          </a:ln>
        </p:spPr>
        <p:txBody>
          <a:bodyPr wrap="none">
            <a:spAutoFit/>
          </a:bodyPr>
          <a:lstStyle/>
          <a:p>
            <a:r>
              <a:rPr lang="zh-CN" altLang="en-US" sz="1600" b="1">
                <a:solidFill>
                  <a:srgbClr val="FFFFFF"/>
                </a:solidFill>
                <a:latin typeface="微软雅黑" pitchFamily="34" charset="-122"/>
                <a:ea typeface="微软雅黑" pitchFamily="34" charset="-122"/>
              </a:rPr>
              <a:t>新知探究</a:t>
            </a:r>
          </a:p>
        </p:txBody>
      </p:sp>
      <p:sp>
        <p:nvSpPr>
          <p:cNvPr id="11" name="矩形 10"/>
          <p:cNvSpPr>
            <a:spLocks noChangeArrowheads="1"/>
          </p:cNvSpPr>
          <p:nvPr/>
        </p:nvSpPr>
        <p:spPr bwMode="auto">
          <a:xfrm>
            <a:off x="307975" y="1511300"/>
            <a:ext cx="11039475" cy="1292225"/>
          </a:xfrm>
          <a:prstGeom prst="rect">
            <a:avLst/>
          </a:prstGeom>
          <a:noFill/>
          <a:ln w="9525">
            <a:noFill/>
            <a:miter lim="800000"/>
          </a:ln>
        </p:spPr>
        <p:txBody>
          <a:bodyPr>
            <a:spAutoFit/>
          </a:bodyPr>
          <a:lstStyle/>
          <a:p>
            <a:pPr>
              <a:lnSpc>
                <a:spcPct val="150000"/>
              </a:lnSpc>
            </a:pPr>
            <a:r>
              <a:rPr lang="zh-CN" altLang="en-US" sz="2600">
                <a:solidFill>
                  <a:srgbClr val="000000"/>
                </a:solidFill>
                <a:latin typeface="Times New Roman" pitchFamily="18" charset="0"/>
                <a:ea typeface="微软雅黑" pitchFamily="34" charset="-122"/>
                <a:sym typeface="+mn-ea"/>
              </a:rPr>
              <a:t>随着技术的进步，人们记录声音的方法也逐渐增多，主要有以下几种：</a:t>
            </a:r>
          </a:p>
          <a:p>
            <a:pPr>
              <a:lnSpc>
                <a:spcPct val="150000"/>
              </a:lnSpc>
            </a:pPr>
            <a:r>
              <a:rPr lang="zh-CN" altLang="en-US" sz="2600">
                <a:solidFill>
                  <a:srgbClr val="000000"/>
                </a:solidFill>
                <a:latin typeface="Times New Roman" pitchFamily="18" charset="0"/>
                <a:ea typeface="微软雅黑" pitchFamily="34" charset="-122"/>
                <a:sym typeface="+mn-ea"/>
              </a:rPr>
              <a:t> </a:t>
            </a:r>
            <a:r>
              <a:rPr lang="en-US" altLang="zh-CN" sz="2600">
                <a:solidFill>
                  <a:srgbClr val="000000"/>
                </a:solidFill>
                <a:latin typeface="Times New Roman" pitchFamily="18" charset="0"/>
                <a:ea typeface="微软雅黑" pitchFamily="34" charset="-122"/>
                <a:sym typeface="+mn-ea"/>
              </a:rPr>
              <a:t>1. </a:t>
            </a:r>
            <a:r>
              <a:rPr lang="zh-CN" altLang="en-US" sz="2600">
                <a:solidFill>
                  <a:srgbClr val="000000"/>
                </a:solidFill>
                <a:latin typeface="Times New Roman" pitchFamily="18" charset="0"/>
                <a:ea typeface="微软雅黑" pitchFamily="34" charset="-122"/>
                <a:sym typeface="+mn-ea"/>
              </a:rPr>
              <a:t>把声音的振动记录下来，例如早期的机械唱片。  </a:t>
            </a:r>
          </a:p>
        </p:txBody>
      </p:sp>
      <p:grpSp>
        <p:nvGrpSpPr>
          <p:cNvPr id="29699" name="组合 5"/>
          <p:cNvGrpSpPr/>
          <p:nvPr/>
        </p:nvGrpSpPr>
        <p:grpSpPr>
          <a:xfrm>
            <a:off x="307975" y="739775"/>
            <a:ext cx="3944938" cy="719138"/>
            <a:chOff x="256491" y="589271"/>
            <a:chExt cx="3945311" cy="718662"/>
          </a:xfrm>
        </p:grpSpPr>
        <p:sp>
          <p:nvSpPr>
            <p:cNvPr id="29703" name="文本框 7"/>
            <p:cNvSpPr txBox="1">
              <a:spLocks noChangeArrowheads="1"/>
            </p:cNvSpPr>
            <p:nvPr/>
          </p:nvSpPr>
          <p:spPr bwMode="auto">
            <a:xfrm>
              <a:off x="256491" y="589271"/>
              <a:ext cx="3945311" cy="703206"/>
            </a:xfrm>
            <a:prstGeom prst="rect">
              <a:avLst/>
            </a:prstGeom>
            <a:noFill/>
            <a:ln w="9525">
              <a:noFill/>
              <a:miter lim="800000"/>
            </a:ln>
          </p:spPr>
          <p:txBody>
            <a:bodyPr wrap="none">
              <a:spAutoFit/>
            </a:bodyPr>
            <a:lstStyle/>
            <a:p>
              <a:pPr>
                <a:lnSpc>
                  <a:spcPct val="150000"/>
                </a:lnSpc>
              </a:pPr>
              <a:r>
                <a:rPr lang="zh-CN" altLang="en-US" sz="3000" b="1">
                  <a:solidFill>
                    <a:srgbClr val="000000"/>
                  </a:solidFill>
                  <a:latin typeface="微软雅黑" pitchFamily="34" charset="-122"/>
                  <a:ea typeface="微软雅黑" pitchFamily="34" charset="-122"/>
                  <a:sym typeface="+mn-ea"/>
                </a:rPr>
                <a:t>知识点      声音的保存</a:t>
              </a:r>
            </a:p>
          </p:txBody>
        </p:sp>
        <p:grpSp>
          <p:nvGrpSpPr>
            <p:cNvPr id="29704" name="组合 9"/>
            <p:cNvGrpSpPr/>
            <p:nvPr/>
          </p:nvGrpSpPr>
          <p:grpSpPr>
            <a:xfrm>
              <a:off x="1606193" y="753935"/>
              <a:ext cx="444617" cy="553998"/>
              <a:chOff x="4192361" y="637687"/>
              <a:chExt cx="444617" cy="553998"/>
            </a:xfrm>
          </p:grpSpPr>
          <p:sp>
            <p:nvSpPr>
              <p:cNvPr id="12" name="椭圆 11"/>
              <p:cNvSpPr/>
              <p:nvPr/>
            </p:nvSpPr>
            <p:spPr>
              <a:xfrm>
                <a:off x="4192162" y="674503"/>
                <a:ext cx="444542" cy="46324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en-US" altLang="zh-CN" sz="2600" b="1">
                    <a:solidFill>
                      <a:prstClr val="white"/>
                    </a:solidFill>
                    <a:cs typeface="微软雅黑" panose="020B0503020204020204" charset="-122"/>
                    <a:sym typeface="+mn-ea"/>
                  </a:rPr>
                  <a:t>2</a:t>
                </a:r>
                <a:endParaRPr lang="zh-CN" altLang="en-US" sz="2600">
                  <a:solidFill>
                    <a:prstClr val="white"/>
                  </a:solidFill>
                </a:endParaRPr>
              </a:p>
            </p:txBody>
          </p:sp>
          <p:sp>
            <p:nvSpPr>
              <p:cNvPr id="29706" name="矩形 12"/>
              <p:cNvSpPr>
                <a:spLocks noChangeArrowheads="1"/>
              </p:cNvSpPr>
              <p:nvPr/>
            </p:nvSpPr>
            <p:spPr bwMode="auto">
              <a:xfrm>
                <a:off x="4235134" y="637687"/>
                <a:ext cx="298480" cy="553998"/>
              </a:xfrm>
              <a:prstGeom prst="rect">
                <a:avLst/>
              </a:prstGeom>
              <a:noFill/>
              <a:ln w="9525">
                <a:noFill/>
                <a:miter lim="800000"/>
              </a:ln>
            </p:spPr>
            <p:txBody>
              <a:bodyPr wrap="none">
                <a:spAutoFit/>
              </a:bodyPr>
              <a:lstStyle/>
              <a:p>
                <a:r>
                  <a:rPr lang="en-US" altLang="zh-CN" sz="3000" b="1">
                    <a:solidFill>
                      <a:srgbClr val="FFFFFF"/>
                    </a:solidFill>
                    <a:latin typeface="微软雅黑" pitchFamily="34" charset="-122"/>
                    <a:ea typeface="微软雅黑" pitchFamily="34" charset="-122"/>
                    <a:sym typeface="+mn-ea"/>
                  </a:rPr>
                  <a:t> </a:t>
                </a:r>
                <a:endParaRPr lang="zh-CN" altLang="en-US" sz="3000">
                  <a:solidFill>
                    <a:srgbClr val="FFFFFF"/>
                  </a:solidFill>
                  <a:latin typeface="微软雅黑" panose="020B0503020204020204" pitchFamily="34" charset="-122"/>
                  <a:ea typeface="微软雅黑" panose="020B0503020204020204" pitchFamily="34" charset="-122"/>
                </a:endParaRPr>
              </a:p>
            </p:txBody>
          </p:sp>
        </p:grpSp>
      </p:grpSp>
      <p:sp>
        <p:nvSpPr>
          <p:cNvPr id="3" name="圆角矩形 2"/>
          <p:cNvSpPr/>
          <p:nvPr/>
        </p:nvSpPr>
        <p:spPr>
          <a:xfrm>
            <a:off x="5038725" y="2971800"/>
            <a:ext cx="5091113" cy="2711450"/>
          </a:xfrm>
          <a:prstGeom prst="roundRect">
            <a:avLst/>
          </a:prstGeom>
          <a:solidFill>
            <a:srgbClr val="FFFFFF"/>
          </a:solidFill>
          <a:ln w="285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50000"/>
              </a:lnSpc>
              <a:spcBef>
                <a:spcPct val="0"/>
              </a:spcBef>
              <a:spcAft>
                <a:spcPct val="0"/>
              </a:spcAft>
              <a:defRPr/>
            </a:pPr>
            <a:r>
              <a:rPr lang="zh-CN" altLang="en-US" sz="2800">
                <a:solidFill>
                  <a:prstClr val="black"/>
                </a:solidFill>
                <a:latin typeface="Times New Roman" pitchFamily="18" charset="0"/>
              </a:rPr>
              <a:t>唱片上有一圈圈不规则的沟槽。当唱片转动时，唱针随着划过的沟槽振动，这样就把记录的声音重现出来。</a:t>
            </a:r>
          </a:p>
        </p:txBody>
      </p:sp>
      <p:pic>
        <p:nvPicPr>
          <p:cNvPr id="4" name="图片 3"/>
          <p:cNvPicPr>
            <a:picLocks noChangeAspect="1"/>
          </p:cNvPicPr>
          <p:nvPr/>
        </p:nvPicPr>
        <p:blipFill>
          <a:blip r:embed="rId2"/>
          <a:stretch>
            <a:fillRect/>
          </a:stretch>
        </p:blipFill>
        <p:spPr>
          <a:xfrm>
            <a:off x="1202585" y="3125090"/>
            <a:ext cx="3463267" cy="2404383"/>
          </a:xfrm>
          <a:prstGeom prst="roundRect">
            <a:avLst/>
          </a:prstGeom>
        </p:spPr>
      </p:pic>
      <p:sp>
        <p:nvSpPr>
          <p:cNvPr id="14" name="圆角矩形 13"/>
          <p:cNvSpPr/>
          <p:nvPr/>
        </p:nvSpPr>
        <p:spPr>
          <a:xfrm>
            <a:off x="47625" y="55563"/>
            <a:ext cx="1576388" cy="474662"/>
          </a:xfrm>
          <a:prstGeom prst="roundRect">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rPr>
              <a:t>新知探究</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矩形 37"/>
          <p:cNvSpPr>
            <a:spLocks noChangeArrowheads="1"/>
          </p:cNvSpPr>
          <p:nvPr/>
        </p:nvSpPr>
        <p:spPr bwMode="auto">
          <a:xfrm>
            <a:off x="444500" y="14288"/>
            <a:ext cx="995363" cy="338137"/>
          </a:xfrm>
          <a:prstGeom prst="rect">
            <a:avLst/>
          </a:prstGeom>
          <a:noFill/>
          <a:ln w="9525">
            <a:noFill/>
            <a:miter lim="800000"/>
          </a:ln>
        </p:spPr>
        <p:txBody>
          <a:bodyPr wrap="none">
            <a:spAutoFit/>
          </a:bodyPr>
          <a:lstStyle/>
          <a:p>
            <a:r>
              <a:rPr lang="zh-CN" altLang="en-US" sz="1600" b="1">
                <a:solidFill>
                  <a:srgbClr val="FFFFFF"/>
                </a:solidFill>
                <a:latin typeface="微软雅黑" pitchFamily="34" charset="-122"/>
                <a:ea typeface="微软雅黑" pitchFamily="34" charset="-122"/>
              </a:rPr>
              <a:t>新知探究</a:t>
            </a:r>
          </a:p>
        </p:txBody>
      </p:sp>
      <p:sp>
        <p:nvSpPr>
          <p:cNvPr id="30722" name="矩形 1"/>
          <p:cNvSpPr>
            <a:spLocks noChangeArrowheads="1"/>
          </p:cNvSpPr>
          <p:nvPr/>
        </p:nvSpPr>
        <p:spPr bwMode="auto">
          <a:xfrm>
            <a:off x="444500" y="709613"/>
            <a:ext cx="5192713" cy="2422525"/>
          </a:xfrm>
          <a:prstGeom prst="rect">
            <a:avLst/>
          </a:prstGeom>
          <a:noFill/>
          <a:ln w="9525">
            <a:noFill/>
            <a:miter lim="800000"/>
          </a:ln>
        </p:spPr>
        <p:txBody>
          <a:bodyPr>
            <a:spAutoFit/>
          </a:bodyPr>
          <a:lstStyle/>
          <a:p>
            <a:pPr algn="just">
              <a:lnSpc>
                <a:spcPct val="150000"/>
              </a:lnSpc>
            </a:pPr>
            <a:r>
              <a:rPr lang="en-US" altLang="zh-CN" sz="2600">
                <a:solidFill>
                  <a:srgbClr val="000000"/>
                </a:solidFill>
                <a:latin typeface="Times New Roman" pitchFamily="18" charset="0"/>
                <a:ea typeface="微软雅黑" pitchFamily="34" charset="-122"/>
                <a:sym typeface="+mn-ea"/>
              </a:rPr>
              <a:t>2. </a:t>
            </a:r>
            <a:r>
              <a:rPr lang="zh-CN" altLang="en-US" sz="2600">
                <a:solidFill>
                  <a:srgbClr val="000000"/>
                </a:solidFill>
                <a:latin typeface="Times New Roman" pitchFamily="18" charset="0"/>
                <a:ea typeface="微软雅黑" pitchFamily="34" charset="-122"/>
                <a:sym typeface="+mn-ea"/>
              </a:rPr>
              <a:t>把声音的振动转换成光信号记录下来。例如在电影胶卷的边上有一条透明程度不同的带，叫做声道，就是记录声音的地方。</a:t>
            </a:r>
          </a:p>
        </p:txBody>
      </p:sp>
      <p:sp>
        <p:nvSpPr>
          <p:cNvPr id="4" name="矩形 3"/>
          <p:cNvSpPr>
            <a:spLocks noChangeArrowheads="1"/>
          </p:cNvSpPr>
          <p:nvPr/>
        </p:nvSpPr>
        <p:spPr bwMode="auto">
          <a:xfrm>
            <a:off x="6230938" y="709613"/>
            <a:ext cx="5513387" cy="1822450"/>
          </a:xfrm>
          <a:prstGeom prst="rect">
            <a:avLst/>
          </a:prstGeom>
          <a:noFill/>
          <a:ln w="9525">
            <a:noFill/>
            <a:miter lim="800000"/>
          </a:ln>
        </p:spPr>
        <p:txBody>
          <a:bodyPr>
            <a:spAutoFit/>
          </a:bodyPr>
          <a:lstStyle/>
          <a:p>
            <a:pPr algn="just">
              <a:lnSpc>
                <a:spcPct val="150000"/>
              </a:lnSpc>
            </a:pPr>
            <a:r>
              <a:rPr lang="zh-CN" altLang="en-US" sz="2600">
                <a:solidFill>
                  <a:srgbClr val="000000"/>
                </a:solidFill>
                <a:latin typeface="Times New Roman" pitchFamily="18" charset="0"/>
                <a:ea typeface="微软雅黑" pitchFamily="34" charset="-122"/>
                <a:sym typeface="+mn-ea"/>
              </a:rPr>
              <a:t> </a:t>
            </a:r>
            <a:r>
              <a:rPr lang="en-US" altLang="zh-CN" sz="2600">
                <a:solidFill>
                  <a:srgbClr val="000000"/>
                </a:solidFill>
                <a:latin typeface="Times New Roman" pitchFamily="18" charset="0"/>
                <a:ea typeface="微软雅黑" pitchFamily="34" charset="-122"/>
                <a:sym typeface="+mn-ea"/>
              </a:rPr>
              <a:t>3. </a:t>
            </a:r>
            <a:r>
              <a:rPr lang="zh-CN" altLang="en-US" sz="2600">
                <a:solidFill>
                  <a:srgbClr val="000000"/>
                </a:solidFill>
                <a:latin typeface="Times New Roman" pitchFamily="18" charset="0"/>
                <a:ea typeface="微软雅黑" pitchFamily="34" charset="-122"/>
                <a:sym typeface="+mn-ea"/>
              </a:rPr>
              <a:t>把声音的振动转换成磁信号记录下来，例如电脑里面存储的</a:t>
            </a:r>
            <a:r>
              <a:rPr lang="en-US" altLang="zh-CN" sz="2600">
                <a:solidFill>
                  <a:srgbClr val="000000"/>
                </a:solidFill>
                <a:latin typeface="Times New Roman" pitchFamily="18" charset="0"/>
                <a:ea typeface="微软雅黑" pitchFamily="34" charset="-122"/>
                <a:sym typeface="+mn-ea"/>
              </a:rPr>
              <a:t>MP3</a:t>
            </a:r>
            <a:r>
              <a:rPr lang="zh-CN" altLang="en-US" sz="2600">
                <a:solidFill>
                  <a:srgbClr val="000000"/>
                </a:solidFill>
                <a:latin typeface="Times New Roman" pitchFamily="18" charset="0"/>
                <a:ea typeface="微软雅黑" pitchFamily="34" charset="-122"/>
                <a:sym typeface="+mn-ea"/>
              </a:rPr>
              <a:t>歌曲就是利用这个方法记录声音的。</a:t>
            </a:r>
            <a:endParaRPr lang="zh-CN" altLang="en-US" sz="2600">
              <a:latin typeface="微软雅黑" pitchFamily="34" charset="-122"/>
              <a:ea typeface="微软雅黑" pitchFamily="34" charset="-122"/>
            </a:endParaRPr>
          </a:p>
        </p:txBody>
      </p:sp>
      <p:cxnSp>
        <p:nvCxnSpPr>
          <p:cNvPr id="8" name="直接连接符 7"/>
          <p:cNvCxnSpPr/>
          <p:nvPr/>
        </p:nvCxnSpPr>
        <p:spPr>
          <a:xfrm flipH="1">
            <a:off x="6015038" y="771525"/>
            <a:ext cx="0" cy="5511800"/>
          </a:xfrm>
          <a:prstGeom prst="line">
            <a:avLst/>
          </a:prstGeom>
          <a:ln w="19050">
            <a:solidFill>
              <a:srgbClr val="0070C0"/>
            </a:solidFill>
            <a:prstDash val="dashDot"/>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a:blip r:embed="rId2"/>
          <a:stretch>
            <a:fillRect/>
          </a:stretch>
        </p:blipFill>
        <p:spPr>
          <a:xfrm>
            <a:off x="7638611" y="2887579"/>
            <a:ext cx="2867607" cy="2414624"/>
          </a:xfrm>
          <a:prstGeom prst="roundRect">
            <a:avLst/>
          </a:prstGeom>
        </p:spPr>
      </p:pic>
      <p:pic>
        <p:nvPicPr>
          <p:cNvPr id="12" name="图片 11"/>
          <p:cNvPicPr>
            <a:picLocks noChangeAspect="1"/>
          </p:cNvPicPr>
          <p:nvPr/>
        </p:nvPicPr>
        <p:blipFill>
          <a:blip r:embed="rId3"/>
          <a:stretch>
            <a:fillRect/>
          </a:stretch>
        </p:blipFill>
        <p:spPr>
          <a:xfrm>
            <a:off x="1850068" y="3404936"/>
            <a:ext cx="2381859" cy="2018035"/>
          </a:xfrm>
          <a:prstGeom prst="roundRect">
            <a:avLst/>
          </a:prstGeom>
        </p:spPr>
      </p:pic>
      <p:sp>
        <p:nvSpPr>
          <p:cNvPr id="11" name="圆角矩形 10"/>
          <p:cNvSpPr/>
          <p:nvPr/>
        </p:nvSpPr>
        <p:spPr>
          <a:xfrm>
            <a:off x="47625" y="55563"/>
            <a:ext cx="1576388" cy="474662"/>
          </a:xfrm>
          <a:prstGeom prst="roundRect">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rPr>
              <a:t>新知探究</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矩形 3"/>
          <p:cNvSpPr>
            <a:spLocks noChangeArrowheads="1"/>
          </p:cNvSpPr>
          <p:nvPr/>
        </p:nvSpPr>
        <p:spPr bwMode="auto">
          <a:xfrm>
            <a:off x="444500" y="14288"/>
            <a:ext cx="995363" cy="338137"/>
          </a:xfrm>
          <a:prstGeom prst="rect">
            <a:avLst/>
          </a:prstGeom>
          <a:noFill/>
          <a:ln w="9525">
            <a:noFill/>
            <a:miter lim="800000"/>
          </a:ln>
        </p:spPr>
        <p:txBody>
          <a:bodyPr wrap="none">
            <a:spAutoFit/>
          </a:bodyPr>
          <a:lstStyle/>
          <a:p>
            <a:r>
              <a:rPr lang="zh-CN" altLang="en-US" sz="1600" b="1">
                <a:solidFill>
                  <a:srgbClr val="FFFFFF"/>
                </a:solidFill>
                <a:latin typeface="微软雅黑" pitchFamily="34" charset="-122"/>
                <a:ea typeface="微软雅黑" pitchFamily="34" charset="-122"/>
              </a:rPr>
              <a:t>课堂总结</a:t>
            </a:r>
          </a:p>
        </p:txBody>
      </p:sp>
      <p:sp>
        <p:nvSpPr>
          <p:cNvPr id="2" name="矩形 1"/>
          <p:cNvSpPr/>
          <p:nvPr/>
        </p:nvSpPr>
        <p:spPr>
          <a:xfrm>
            <a:off x="2990850" y="4257675"/>
            <a:ext cx="8274050" cy="622300"/>
          </a:xfrm>
          <a:prstGeom prst="rect">
            <a:avLst/>
          </a:prstGeom>
        </p:spPr>
        <p:txBody>
          <a:bodyPr>
            <a:spAutoFit/>
          </a:bodyPr>
          <a:lstStyle/>
          <a:p>
            <a:pPr fontAlgn="auto">
              <a:lnSpc>
                <a:spcPct val="150000"/>
              </a:lnSpc>
              <a:spcBef>
                <a:spcPct val="0"/>
              </a:spcBef>
              <a:spcAft>
                <a:spcPct val="0"/>
              </a:spcAft>
              <a:defRPr/>
            </a:pPr>
            <a:r>
              <a:rPr lang="zh-CN" altLang="en-US" sz="2600" kern="0">
                <a:solidFill>
                  <a:sysClr val="windowText" lastClr="000000"/>
                </a:solidFill>
                <a:latin typeface="+mn-ea"/>
                <a:ea typeface="+mn-ea"/>
                <a:cs typeface="Helvetica"/>
                <a:sym typeface="Helvetica"/>
              </a:rPr>
              <a:t>为了让振动更容易直观观察，常用的方法是</a:t>
            </a:r>
            <a:r>
              <a:rPr lang="zh-CN" altLang="en-US" sz="2600" kern="0">
                <a:solidFill>
                  <a:srgbClr val="FF0000"/>
                </a:solidFill>
                <a:latin typeface="+mn-ea"/>
                <a:ea typeface="+mn-ea"/>
                <a:cs typeface="Helvetica"/>
                <a:sym typeface="Helvetica"/>
              </a:rPr>
              <a:t>转换法</a:t>
            </a:r>
            <a:r>
              <a:rPr lang="zh-CN" altLang="en-US" sz="2600" kern="0">
                <a:solidFill>
                  <a:sysClr val="windowText" lastClr="000000"/>
                </a:solidFill>
                <a:latin typeface="+mn-ea"/>
                <a:ea typeface="+mn-ea"/>
                <a:cs typeface="Helvetica"/>
                <a:sym typeface="Helvetica"/>
              </a:rPr>
              <a:t>。</a:t>
            </a:r>
          </a:p>
        </p:txBody>
      </p:sp>
      <p:sp>
        <p:nvSpPr>
          <p:cNvPr id="5" name="矩形 4"/>
          <p:cNvSpPr/>
          <p:nvPr/>
        </p:nvSpPr>
        <p:spPr>
          <a:xfrm>
            <a:off x="1306513" y="1970088"/>
            <a:ext cx="1168400" cy="2422525"/>
          </a:xfrm>
          <a:prstGeom prst="rect">
            <a:avLst/>
          </a:prstGeom>
        </p:spPr>
        <p:txBody>
          <a:bodyPr>
            <a:spAutoFit/>
          </a:bodyPr>
          <a:lstStyle/>
          <a:p>
            <a:pPr fontAlgn="auto">
              <a:lnSpc>
                <a:spcPct val="150000"/>
              </a:lnSpc>
              <a:spcBef>
                <a:spcPct val="0"/>
              </a:spcBef>
              <a:spcAft>
                <a:spcPct val="0"/>
              </a:spcAft>
              <a:defRPr/>
            </a:pPr>
            <a:r>
              <a:rPr lang="zh-CN" altLang="en-US" sz="2600">
                <a:latin typeface="+mn-ea"/>
                <a:ea typeface="+mn-ea"/>
              </a:rPr>
              <a:t>声音的产生与传播</a:t>
            </a:r>
          </a:p>
        </p:txBody>
      </p:sp>
      <p:sp>
        <p:nvSpPr>
          <p:cNvPr id="8" name="左大括号 7"/>
          <p:cNvSpPr/>
          <p:nvPr/>
        </p:nvSpPr>
        <p:spPr>
          <a:xfrm>
            <a:off x="2162175" y="1627188"/>
            <a:ext cx="830263" cy="3052762"/>
          </a:xfrm>
          <a:prstGeom prst="leftBrace">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ct val="0"/>
              </a:spcBef>
              <a:spcAft>
                <a:spcPct val="0"/>
              </a:spcAft>
              <a:defRPr/>
            </a:pPr>
            <a:endParaRPr lang="zh-CN" altLang="en-US"/>
          </a:p>
        </p:txBody>
      </p:sp>
      <p:sp>
        <p:nvSpPr>
          <p:cNvPr id="10" name="矩形 9"/>
          <p:cNvSpPr>
            <a:spLocks noChangeArrowheads="1"/>
          </p:cNvSpPr>
          <p:nvPr/>
        </p:nvSpPr>
        <p:spPr bwMode="auto">
          <a:xfrm>
            <a:off x="2992438" y="1358900"/>
            <a:ext cx="1887537" cy="1292225"/>
          </a:xfrm>
          <a:prstGeom prst="rect">
            <a:avLst/>
          </a:prstGeom>
          <a:noFill/>
          <a:ln w="9525">
            <a:noFill/>
            <a:miter lim="800000"/>
          </a:ln>
        </p:spPr>
        <p:txBody>
          <a:bodyPr>
            <a:spAutoFit/>
          </a:bodyPr>
          <a:lstStyle/>
          <a:p>
            <a:r>
              <a:rPr lang="zh-CN" altLang="en-US" sz="2600">
                <a:solidFill>
                  <a:srgbClr val="000000"/>
                </a:solidFill>
                <a:latin typeface="微软雅黑" pitchFamily="34" charset="-122"/>
                <a:ea typeface="微软雅黑" pitchFamily="34" charset="-122"/>
                <a:sym typeface="+mn-ea"/>
              </a:rPr>
              <a:t>声音产生的原因</a:t>
            </a:r>
          </a:p>
          <a:p>
            <a:endParaRPr lang="zh-CN" altLang="en-US" sz="2600">
              <a:latin typeface="微软雅黑" pitchFamily="34" charset="-122"/>
              <a:ea typeface="微软雅黑" pitchFamily="34" charset="-122"/>
            </a:endParaRPr>
          </a:p>
        </p:txBody>
      </p:sp>
      <p:sp>
        <p:nvSpPr>
          <p:cNvPr id="11" name="矩形 10"/>
          <p:cNvSpPr/>
          <p:nvPr/>
        </p:nvSpPr>
        <p:spPr>
          <a:xfrm>
            <a:off x="5197475" y="869950"/>
            <a:ext cx="4525963" cy="620713"/>
          </a:xfrm>
          <a:prstGeom prst="rect">
            <a:avLst/>
          </a:prstGeom>
        </p:spPr>
        <p:txBody>
          <a:bodyPr>
            <a:spAutoFit/>
          </a:bodyPr>
          <a:lstStyle/>
          <a:p>
            <a:pPr fontAlgn="auto">
              <a:lnSpc>
                <a:spcPct val="150000"/>
              </a:lnSpc>
              <a:spcBef>
                <a:spcPct val="0"/>
              </a:spcBef>
              <a:spcAft>
                <a:spcPct val="0"/>
              </a:spcAft>
              <a:defRPr/>
            </a:pPr>
            <a:r>
              <a:rPr lang="zh-CN" altLang="en-US" sz="2600" kern="0">
                <a:solidFill>
                  <a:sysClr val="windowText" lastClr="000000"/>
                </a:solidFill>
                <a:latin typeface="+mn-lt"/>
                <a:ea typeface="+mn-ea"/>
                <a:cs typeface="Helvetica"/>
                <a:sym typeface="Helvetica"/>
              </a:rPr>
              <a:t>声音是由物体的</a:t>
            </a:r>
            <a:r>
              <a:rPr lang="zh-CN" altLang="en-US" sz="2600" kern="0">
                <a:solidFill>
                  <a:srgbClr val="FF0000"/>
                </a:solidFill>
                <a:latin typeface="+mn-lt"/>
                <a:ea typeface="+mn-ea"/>
                <a:cs typeface="Helvetica"/>
                <a:sym typeface="Helvetica"/>
              </a:rPr>
              <a:t>振动</a:t>
            </a:r>
            <a:r>
              <a:rPr lang="zh-CN" altLang="en-US" sz="2600" kern="0">
                <a:solidFill>
                  <a:sysClr val="windowText" lastClr="000000"/>
                </a:solidFill>
                <a:latin typeface="+mn-lt"/>
                <a:ea typeface="+mn-ea"/>
                <a:cs typeface="Helvetica"/>
                <a:sym typeface="Helvetica"/>
              </a:rPr>
              <a:t>产生的</a:t>
            </a:r>
            <a:endParaRPr lang="en-US" altLang="zh-CN" sz="2600" kern="0">
              <a:solidFill>
                <a:sysClr val="windowText" lastClr="000000"/>
              </a:solidFill>
              <a:latin typeface="+mn-lt"/>
              <a:ea typeface="+mn-ea"/>
              <a:cs typeface="Helvetica"/>
              <a:sym typeface="Helvetica"/>
            </a:endParaRPr>
          </a:p>
        </p:txBody>
      </p:sp>
      <p:sp>
        <p:nvSpPr>
          <p:cNvPr id="13" name="矩形 12"/>
          <p:cNvSpPr>
            <a:spLocks noChangeArrowheads="1"/>
          </p:cNvSpPr>
          <p:nvPr/>
        </p:nvSpPr>
        <p:spPr bwMode="auto">
          <a:xfrm>
            <a:off x="2990850" y="2863850"/>
            <a:ext cx="1174750" cy="622300"/>
          </a:xfrm>
          <a:prstGeom prst="rect">
            <a:avLst/>
          </a:prstGeom>
          <a:noFill/>
          <a:ln w="9525">
            <a:noFill/>
            <a:miter lim="800000"/>
          </a:ln>
        </p:spPr>
        <p:txBody>
          <a:bodyPr>
            <a:spAutoFit/>
          </a:bodyPr>
          <a:lstStyle/>
          <a:p>
            <a:pPr>
              <a:lnSpc>
                <a:spcPct val="150000"/>
              </a:lnSpc>
            </a:pPr>
            <a:r>
              <a:rPr lang="zh-CN" altLang="en-US" sz="2600">
                <a:solidFill>
                  <a:srgbClr val="000000"/>
                </a:solidFill>
                <a:latin typeface="Times New Roman" pitchFamily="18" charset="0"/>
                <a:ea typeface="微软雅黑" pitchFamily="34" charset="-122"/>
                <a:sym typeface="+mn-ea"/>
              </a:rPr>
              <a:t>声源：</a:t>
            </a:r>
            <a:endParaRPr lang="en-US" altLang="zh-CN" sz="2600">
              <a:solidFill>
                <a:srgbClr val="000000"/>
              </a:solidFill>
              <a:latin typeface="Times New Roman" pitchFamily="18" charset="0"/>
              <a:ea typeface="微软雅黑" pitchFamily="34" charset="-122"/>
              <a:sym typeface="+mn-ea"/>
            </a:endParaRPr>
          </a:p>
        </p:txBody>
      </p:sp>
      <p:sp>
        <p:nvSpPr>
          <p:cNvPr id="22" name="矩形 21"/>
          <p:cNvSpPr>
            <a:spLocks noChangeArrowheads="1"/>
          </p:cNvSpPr>
          <p:nvPr/>
        </p:nvSpPr>
        <p:spPr bwMode="auto">
          <a:xfrm>
            <a:off x="3937000" y="2909888"/>
            <a:ext cx="4184650" cy="622300"/>
          </a:xfrm>
          <a:prstGeom prst="rect">
            <a:avLst/>
          </a:prstGeom>
          <a:noFill/>
          <a:ln w="9525">
            <a:noFill/>
            <a:miter lim="800000"/>
          </a:ln>
        </p:spPr>
        <p:txBody>
          <a:bodyPr wrap="none">
            <a:spAutoFit/>
          </a:bodyPr>
          <a:lstStyle/>
          <a:p>
            <a:pPr>
              <a:lnSpc>
                <a:spcPct val="150000"/>
              </a:lnSpc>
            </a:pPr>
            <a:r>
              <a:rPr lang="zh-CN" altLang="en-US" sz="2600">
                <a:solidFill>
                  <a:srgbClr val="FF0000"/>
                </a:solidFill>
                <a:latin typeface="Times New Roman" pitchFamily="18" charset="0"/>
                <a:ea typeface="微软雅黑" pitchFamily="34" charset="-122"/>
                <a:sym typeface="+mn-ea"/>
              </a:rPr>
              <a:t>正在发声的物体</a:t>
            </a:r>
            <a:r>
              <a:rPr lang="zh-CN" altLang="en-US" sz="2600">
                <a:solidFill>
                  <a:srgbClr val="000000"/>
                </a:solidFill>
                <a:latin typeface="Times New Roman" pitchFamily="18" charset="0"/>
                <a:ea typeface="微软雅黑" pitchFamily="34" charset="-122"/>
                <a:sym typeface="+mn-ea"/>
              </a:rPr>
              <a:t>叫做声源。</a:t>
            </a:r>
            <a:endParaRPr lang="en-US" altLang="zh-CN" sz="2600">
              <a:solidFill>
                <a:srgbClr val="000000"/>
              </a:solidFill>
              <a:latin typeface="Times New Roman" pitchFamily="18" charset="0"/>
              <a:ea typeface="微软雅黑" pitchFamily="34" charset="-122"/>
              <a:sym typeface="+mn-ea"/>
            </a:endParaRPr>
          </a:p>
        </p:txBody>
      </p:sp>
      <p:sp>
        <p:nvSpPr>
          <p:cNvPr id="27" name="左大括号 26"/>
          <p:cNvSpPr/>
          <p:nvPr/>
        </p:nvSpPr>
        <p:spPr>
          <a:xfrm>
            <a:off x="4827588" y="1166813"/>
            <a:ext cx="347662" cy="1381125"/>
          </a:xfrm>
          <a:prstGeom prst="leftBrace">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ct val="0"/>
              </a:spcBef>
              <a:spcAft>
                <a:spcPct val="0"/>
              </a:spcAft>
              <a:defRPr/>
            </a:pPr>
            <a:endParaRPr lang="zh-CN" altLang="en-US"/>
          </a:p>
        </p:txBody>
      </p:sp>
      <p:sp>
        <p:nvSpPr>
          <p:cNvPr id="28" name="矩形 27"/>
          <p:cNvSpPr/>
          <p:nvPr/>
        </p:nvSpPr>
        <p:spPr>
          <a:xfrm>
            <a:off x="5197475" y="2039938"/>
            <a:ext cx="4184650" cy="692150"/>
          </a:xfrm>
          <a:prstGeom prst="rect">
            <a:avLst/>
          </a:prstGeom>
        </p:spPr>
        <p:txBody>
          <a:bodyPr wrap="none">
            <a:spAutoFit/>
          </a:bodyPr>
          <a:lstStyle/>
          <a:p>
            <a:pPr fontAlgn="auto">
              <a:lnSpc>
                <a:spcPct val="150000"/>
              </a:lnSpc>
              <a:spcBef>
                <a:spcPct val="0"/>
              </a:spcBef>
              <a:spcAft>
                <a:spcPct val="0"/>
              </a:spcAft>
              <a:defRPr/>
            </a:pPr>
            <a:r>
              <a:rPr lang="zh-CN" altLang="en-US" sz="2600" kern="0">
                <a:solidFill>
                  <a:srgbClr val="FF0000"/>
                </a:solidFill>
                <a:latin typeface="+mn-lt"/>
                <a:ea typeface="+mn-ea"/>
                <a:cs typeface="Helvetica"/>
                <a:sym typeface="Helvetica"/>
              </a:rPr>
              <a:t>振动停止，发声立刻停止</a:t>
            </a:r>
            <a:r>
              <a:rPr lang="zh-CN" altLang="en-US" sz="2600" kern="0">
                <a:solidFill>
                  <a:sysClr val="windowText" lastClr="000000"/>
                </a:solidFill>
                <a:latin typeface="+mn-lt"/>
                <a:ea typeface="+mn-ea"/>
                <a:cs typeface="Helvetica"/>
                <a:sym typeface="Helvetica"/>
              </a:rPr>
              <a:t>。</a:t>
            </a:r>
            <a:endParaRPr lang="en-US" altLang="zh-CN" sz="2600" kern="0">
              <a:solidFill>
                <a:sysClr val="windowText" lastClr="000000"/>
              </a:solidFill>
              <a:latin typeface="+mn-lt"/>
              <a:ea typeface="+mn-ea"/>
              <a:cs typeface="Helvetica"/>
              <a:sym typeface="Helvetica"/>
            </a:endParaRPr>
          </a:p>
        </p:txBody>
      </p:sp>
      <p:sp>
        <p:nvSpPr>
          <p:cNvPr id="14" name="圆角矩形 13"/>
          <p:cNvSpPr/>
          <p:nvPr/>
        </p:nvSpPr>
        <p:spPr>
          <a:xfrm>
            <a:off x="47625" y="55563"/>
            <a:ext cx="1576388" cy="474662"/>
          </a:xfrm>
          <a:prstGeom prst="roundRect">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rPr>
              <a:t>课堂总结</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500"/>
                                        <p:tgtEl>
                                          <p:spTgt spid="27"/>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down)">
                                      <p:cBhvr>
                                        <p:cTn id="35" dur="500"/>
                                        <p:tgtEl>
                                          <p:spTgt spid="22"/>
                                        </p:tgtEl>
                                      </p:cBhvr>
                                    </p:animEffect>
                                  </p:childTnLst>
                                </p:cTn>
                              </p:par>
                            </p:childTnLst>
                          </p:cTn>
                        </p:par>
                      </p:childTnLst>
                    </p:cTn>
                  </p:par>
                  <p:par>
                    <p:cTn id="36" fill="hold" nodeType="clickPar">
                      <p:stCondLst>
                        <p:cond delay="indefinite"/>
                      </p:stCondLst>
                      <p:childTnLst>
                        <p:par>
                          <p:cTn id="37" fill="hold" nodeType="afterGroup">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down)">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10" grpId="0"/>
      <p:bldP spid="11" grpId="0"/>
      <p:bldP spid="13" grpId="0"/>
      <p:bldP spid="22" grpId="0"/>
      <p:bldP spid="27" grpId="0" animBg="1"/>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a:spLocks noChangeArrowheads="1"/>
          </p:cNvSpPr>
          <p:nvPr/>
        </p:nvSpPr>
        <p:spPr bwMode="auto">
          <a:xfrm>
            <a:off x="614363" y="2598738"/>
            <a:ext cx="10821987" cy="1938337"/>
          </a:xfrm>
          <a:prstGeom prst="rect">
            <a:avLst/>
          </a:prstGeom>
          <a:noFill/>
          <a:ln w="9525">
            <a:noFill/>
            <a:miter lim="800000"/>
          </a:ln>
        </p:spPr>
        <p:txBody>
          <a:bodyPr>
            <a:spAutoFit/>
          </a:bodyPr>
          <a:lstStyle/>
          <a:p>
            <a:pPr algn="just">
              <a:lnSpc>
                <a:spcPct val="150000"/>
              </a:lnSpc>
            </a:pPr>
            <a:r>
              <a:rPr lang="en-US" altLang="zh-CN" sz="2800">
                <a:solidFill>
                  <a:srgbClr val="000000"/>
                </a:solidFill>
                <a:latin typeface="Times New Roman" pitchFamily="18" charset="0"/>
                <a:ea typeface="微软雅黑" pitchFamily="34" charset="-122"/>
                <a:cs typeface="Times New Roman" pitchFamily="18" charset="0"/>
              </a:rPr>
              <a:t>2.</a:t>
            </a:r>
            <a:r>
              <a:rPr lang="zh-CN" altLang="en-US" sz="2800">
                <a:solidFill>
                  <a:srgbClr val="000000"/>
                </a:solidFill>
                <a:latin typeface="微软雅黑" pitchFamily="34" charset="-122"/>
                <a:ea typeface="微软雅黑" pitchFamily="34" charset="-122"/>
              </a:rPr>
              <a:t>（</a:t>
            </a:r>
            <a:r>
              <a:rPr lang="en-US" altLang="zh-CN" sz="2600">
                <a:solidFill>
                  <a:srgbClr val="C00000"/>
                </a:solidFill>
                <a:latin typeface="Times New Roman" pitchFamily="18" charset="0"/>
                <a:ea typeface="楷体" pitchFamily="49" charset="-122"/>
                <a:cs typeface="Times New Roman" pitchFamily="18" charset="0"/>
              </a:rPr>
              <a:t>2019</a:t>
            </a:r>
            <a:r>
              <a:rPr lang="en-US" altLang="zh-CN" sz="2000">
                <a:solidFill>
                  <a:srgbClr val="C00000"/>
                </a:solidFill>
                <a:latin typeface="楷体" pitchFamily="49" charset="-122"/>
                <a:ea typeface="楷体" pitchFamily="49" charset="-122"/>
                <a:cs typeface="微软雅黑" pitchFamily="34" charset="-122"/>
              </a:rPr>
              <a:t>·</a:t>
            </a:r>
            <a:r>
              <a:rPr lang="zh-CN" altLang="en-US" sz="2600">
                <a:solidFill>
                  <a:srgbClr val="C00000"/>
                </a:solidFill>
                <a:latin typeface="楷体" pitchFamily="49" charset="-122"/>
                <a:ea typeface="楷体" pitchFamily="49" charset="-122"/>
                <a:cs typeface="微软雅黑" pitchFamily="34" charset="-122"/>
              </a:rPr>
              <a:t>漳州二模</a:t>
            </a:r>
            <a:r>
              <a:rPr lang="zh-CN" altLang="en-US" sz="2800">
                <a:solidFill>
                  <a:srgbClr val="000000"/>
                </a:solidFill>
                <a:latin typeface="微软雅黑" pitchFamily="34" charset="-122"/>
                <a:ea typeface="微软雅黑" pitchFamily="34" charset="-122"/>
              </a:rPr>
              <a:t>）</a:t>
            </a:r>
            <a:r>
              <a:rPr lang="zh-CN" altLang="en-US" sz="2600">
                <a:solidFill>
                  <a:srgbClr val="000000"/>
                </a:solidFill>
                <a:latin typeface="微软雅黑" pitchFamily="34" charset="-122"/>
                <a:ea typeface="微软雅黑" pitchFamily="34" charset="-122"/>
              </a:rPr>
              <a:t>赛道上的小明在同学们的“加油”声中奋力冲刺，“加油”声是由同学们的声带</a:t>
            </a:r>
            <a:r>
              <a:rPr lang="en-US" altLang="zh-CN" sz="2600">
                <a:solidFill>
                  <a:srgbClr val="000000"/>
                </a:solidFill>
                <a:latin typeface="微软雅黑" pitchFamily="34" charset="-122"/>
                <a:ea typeface="微软雅黑" pitchFamily="34" charset="-122"/>
              </a:rPr>
              <a:t>_________</a:t>
            </a:r>
            <a:r>
              <a:rPr lang="zh-CN" altLang="en-US" sz="2600">
                <a:solidFill>
                  <a:srgbClr val="000000"/>
                </a:solidFill>
                <a:latin typeface="微软雅黑" pitchFamily="34" charset="-122"/>
                <a:ea typeface="微软雅黑" pitchFamily="34" charset="-122"/>
              </a:rPr>
              <a:t>产生的，冲向终点的小明相对于看台是</a:t>
            </a:r>
            <a:r>
              <a:rPr lang="en-US" altLang="zh-CN" sz="2600">
                <a:solidFill>
                  <a:srgbClr val="000000"/>
                </a:solidFill>
                <a:latin typeface="微软雅黑" pitchFamily="34" charset="-122"/>
                <a:ea typeface="微软雅黑" pitchFamily="34" charset="-122"/>
              </a:rPr>
              <a:t>_________</a:t>
            </a:r>
            <a:r>
              <a:rPr lang="zh-CN" altLang="en-US" sz="2600">
                <a:solidFill>
                  <a:srgbClr val="000000"/>
                </a:solidFill>
                <a:latin typeface="微软雅黑" pitchFamily="34" charset="-122"/>
                <a:ea typeface="微软雅黑" pitchFamily="34" charset="-122"/>
              </a:rPr>
              <a:t>（选填“运动”或“静止”）的。</a:t>
            </a:r>
          </a:p>
        </p:txBody>
      </p:sp>
      <p:sp>
        <p:nvSpPr>
          <p:cNvPr id="32770" name="矩形 3"/>
          <p:cNvSpPr>
            <a:spLocks noChangeArrowheads="1"/>
          </p:cNvSpPr>
          <p:nvPr/>
        </p:nvSpPr>
        <p:spPr bwMode="auto">
          <a:xfrm>
            <a:off x="444500" y="14288"/>
            <a:ext cx="995363" cy="338137"/>
          </a:xfrm>
          <a:prstGeom prst="rect">
            <a:avLst/>
          </a:prstGeom>
          <a:noFill/>
          <a:ln w="9525">
            <a:noFill/>
            <a:miter lim="800000"/>
          </a:ln>
        </p:spPr>
        <p:txBody>
          <a:bodyPr wrap="none">
            <a:spAutoFit/>
          </a:bodyPr>
          <a:lstStyle/>
          <a:p>
            <a:r>
              <a:rPr lang="zh-CN" altLang="en-US" sz="1600" b="1">
                <a:solidFill>
                  <a:srgbClr val="FFFFFF"/>
                </a:solidFill>
                <a:latin typeface="微软雅黑" pitchFamily="34" charset="-122"/>
                <a:ea typeface="微软雅黑" pitchFamily="34" charset="-122"/>
              </a:rPr>
              <a:t>课堂作业</a:t>
            </a:r>
          </a:p>
        </p:txBody>
      </p:sp>
      <p:sp>
        <p:nvSpPr>
          <p:cNvPr id="32771" name="文本框 6"/>
          <p:cNvSpPr txBox="1">
            <a:spLocks noChangeArrowheads="1"/>
          </p:cNvSpPr>
          <p:nvPr/>
        </p:nvSpPr>
        <p:spPr bwMode="auto">
          <a:xfrm>
            <a:off x="614363" y="984250"/>
            <a:ext cx="10190162" cy="1292225"/>
          </a:xfrm>
          <a:prstGeom prst="rect">
            <a:avLst/>
          </a:prstGeom>
          <a:noFill/>
          <a:ln w="9525">
            <a:noFill/>
            <a:miter lim="800000"/>
          </a:ln>
        </p:spPr>
        <p:txBody>
          <a:bodyPr>
            <a:spAutoFit/>
          </a:bodyPr>
          <a:lstStyle/>
          <a:p>
            <a:pPr>
              <a:lnSpc>
                <a:spcPct val="150000"/>
              </a:lnSpc>
            </a:pPr>
            <a:r>
              <a:rPr lang="en-US" altLang="zh-CN" sz="2600">
                <a:solidFill>
                  <a:srgbClr val="000000"/>
                </a:solidFill>
                <a:latin typeface="Times New Roman" pitchFamily="18" charset="0"/>
                <a:ea typeface="微软雅黑" pitchFamily="34" charset="-122"/>
                <a:cs typeface="Times New Roman" pitchFamily="18" charset="0"/>
                <a:sym typeface="+mn-ea"/>
              </a:rPr>
              <a:t>1. </a:t>
            </a:r>
            <a:r>
              <a:rPr lang="zh-CN" altLang="en-US" sz="2600">
                <a:solidFill>
                  <a:srgbClr val="000000"/>
                </a:solidFill>
                <a:latin typeface="微软雅黑" pitchFamily="34" charset="-122"/>
                <a:ea typeface="微软雅黑" pitchFamily="34" charset="-122"/>
                <a:sym typeface="+mn-ea"/>
              </a:rPr>
              <a:t>人吹口哨时，所发出声音的物体是</a:t>
            </a:r>
            <a:r>
              <a:rPr lang="en-US" altLang="zh-CN" sz="2600">
                <a:solidFill>
                  <a:srgbClr val="000000"/>
                </a:solidFill>
                <a:latin typeface="微软雅黑" pitchFamily="34" charset="-122"/>
                <a:ea typeface="微软雅黑" pitchFamily="34" charset="-122"/>
                <a:sym typeface="+mn-ea"/>
              </a:rPr>
              <a:t>( </a:t>
            </a:r>
            <a:r>
              <a:rPr lang="en-US" altLang="zh-CN" sz="2600">
                <a:solidFill>
                  <a:srgbClr val="FF0000"/>
                </a:solidFill>
                <a:latin typeface="微软雅黑" pitchFamily="34" charset="-122"/>
                <a:ea typeface="微软雅黑" pitchFamily="34" charset="-122"/>
                <a:sym typeface="+mn-ea"/>
              </a:rPr>
              <a:t>        </a:t>
            </a:r>
            <a:r>
              <a:rPr lang="en-US" altLang="zh-CN" sz="2600">
                <a:solidFill>
                  <a:srgbClr val="000000"/>
                </a:solidFill>
                <a:latin typeface="微软雅黑" pitchFamily="34" charset="-122"/>
                <a:ea typeface="微软雅黑" pitchFamily="34" charset="-122"/>
                <a:sym typeface="+mn-ea"/>
              </a:rPr>
              <a:t>)</a:t>
            </a:r>
          </a:p>
          <a:p>
            <a:pPr>
              <a:lnSpc>
                <a:spcPct val="150000"/>
              </a:lnSpc>
            </a:pPr>
            <a:r>
              <a:rPr lang="en-US" altLang="zh-CN" sz="2600">
                <a:solidFill>
                  <a:srgbClr val="000000"/>
                </a:solidFill>
                <a:latin typeface="微软雅黑" pitchFamily="34" charset="-122"/>
                <a:ea typeface="微软雅黑" pitchFamily="34" charset="-122"/>
                <a:sym typeface="+mn-ea"/>
              </a:rPr>
              <a:t>  </a:t>
            </a:r>
            <a:r>
              <a:rPr lang="en-US" altLang="zh-CN" sz="2600">
                <a:solidFill>
                  <a:srgbClr val="000000"/>
                </a:solidFill>
                <a:latin typeface="Times New Roman" pitchFamily="18" charset="0"/>
                <a:ea typeface="微软雅黑" pitchFamily="34" charset="-122"/>
                <a:cs typeface="Times New Roman" pitchFamily="18" charset="0"/>
                <a:sym typeface="+mn-ea"/>
              </a:rPr>
              <a:t>A</a:t>
            </a:r>
            <a:r>
              <a:rPr lang="zh-CN" altLang="en-US" sz="2600">
                <a:solidFill>
                  <a:srgbClr val="000000"/>
                </a:solidFill>
                <a:latin typeface="Times New Roman" pitchFamily="18" charset="0"/>
                <a:ea typeface="微软雅黑" pitchFamily="34" charset="-122"/>
                <a:cs typeface="Times New Roman" pitchFamily="18" charset="0"/>
                <a:sym typeface="+mn-ea"/>
              </a:rPr>
              <a:t>．</a:t>
            </a:r>
            <a:r>
              <a:rPr lang="zh-CN" altLang="en-US" sz="2600">
                <a:solidFill>
                  <a:srgbClr val="000000"/>
                </a:solidFill>
                <a:latin typeface="微软雅黑" pitchFamily="34" charset="-122"/>
                <a:ea typeface="微软雅黑" pitchFamily="34" charset="-122"/>
                <a:sym typeface="+mn-ea"/>
              </a:rPr>
              <a:t>嘴唇       </a:t>
            </a:r>
            <a:r>
              <a:rPr lang="zh-CN" altLang="en-US" sz="2600">
                <a:solidFill>
                  <a:srgbClr val="000000"/>
                </a:solidFill>
                <a:latin typeface="Times New Roman" pitchFamily="18" charset="0"/>
                <a:ea typeface="微软雅黑" pitchFamily="34" charset="-122"/>
                <a:cs typeface="Times New Roman" pitchFamily="18" charset="0"/>
                <a:sym typeface="+mn-ea"/>
              </a:rPr>
              <a:t> </a:t>
            </a:r>
            <a:r>
              <a:rPr lang="en-US" altLang="zh-CN" sz="2600">
                <a:solidFill>
                  <a:srgbClr val="000000"/>
                </a:solidFill>
                <a:latin typeface="Times New Roman" pitchFamily="18" charset="0"/>
                <a:ea typeface="微软雅黑" pitchFamily="34" charset="-122"/>
                <a:cs typeface="Times New Roman" pitchFamily="18" charset="0"/>
                <a:sym typeface="+mn-ea"/>
              </a:rPr>
              <a:t>B</a:t>
            </a:r>
            <a:r>
              <a:rPr lang="zh-CN" altLang="en-US" sz="2600">
                <a:solidFill>
                  <a:srgbClr val="000000"/>
                </a:solidFill>
                <a:latin typeface="Times New Roman" pitchFamily="18" charset="0"/>
                <a:ea typeface="微软雅黑" pitchFamily="34" charset="-122"/>
                <a:cs typeface="Times New Roman" pitchFamily="18" charset="0"/>
                <a:sym typeface="+mn-ea"/>
              </a:rPr>
              <a:t>．</a:t>
            </a:r>
            <a:r>
              <a:rPr lang="zh-CN" altLang="en-US" sz="2600">
                <a:solidFill>
                  <a:srgbClr val="000000"/>
                </a:solidFill>
                <a:latin typeface="微软雅黑" pitchFamily="34" charset="-122"/>
                <a:ea typeface="微软雅黑" pitchFamily="34" charset="-122"/>
                <a:sym typeface="+mn-ea"/>
              </a:rPr>
              <a:t>声带         </a:t>
            </a:r>
            <a:r>
              <a:rPr lang="en-US" altLang="zh-CN" sz="2600">
                <a:solidFill>
                  <a:srgbClr val="000000"/>
                </a:solidFill>
                <a:latin typeface="Times New Roman" pitchFamily="18" charset="0"/>
                <a:ea typeface="微软雅黑" pitchFamily="34" charset="-122"/>
                <a:cs typeface="Times New Roman" pitchFamily="18" charset="0"/>
                <a:sym typeface="+mn-ea"/>
              </a:rPr>
              <a:t>C</a:t>
            </a:r>
            <a:r>
              <a:rPr lang="zh-CN" altLang="en-US" sz="2600">
                <a:solidFill>
                  <a:srgbClr val="000000"/>
                </a:solidFill>
                <a:latin typeface="Times New Roman" pitchFamily="18" charset="0"/>
                <a:ea typeface="微软雅黑" pitchFamily="34" charset="-122"/>
                <a:cs typeface="Times New Roman" pitchFamily="18" charset="0"/>
                <a:sym typeface="+mn-ea"/>
              </a:rPr>
              <a:t>．</a:t>
            </a:r>
            <a:r>
              <a:rPr lang="zh-CN" altLang="en-US" sz="2600">
                <a:solidFill>
                  <a:srgbClr val="000000"/>
                </a:solidFill>
                <a:latin typeface="微软雅黑" pitchFamily="34" charset="-122"/>
                <a:ea typeface="微软雅黑" pitchFamily="34" charset="-122"/>
                <a:sym typeface="+mn-ea"/>
              </a:rPr>
              <a:t>舌头        </a:t>
            </a:r>
            <a:r>
              <a:rPr lang="en-US" altLang="zh-CN" sz="2600">
                <a:solidFill>
                  <a:srgbClr val="000000"/>
                </a:solidFill>
                <a:latin typeface="Times New Roman" pitchFamily="18" charset="0"/>
                <a:ea typeface="微软雅黑" pitchFamily="34" charset="-122"/>
                <a:cs typeface="Times New Roman" pitchFamily="18" charset="0"/>
                <a:sym typeface="+mn-ea"/>
              </a:rPr>
              <a:t>D</a:t>
            </a:r>
            <a:r>
              <a:rPr lang="zh-CN" altLang="en-US" sz="2600">
                <a:solidFill>
                  <a:srgbClr val="000000"/>
                </a:solidFill>
                <a:latin typeface="Times New Roman" pitchFamily="18" charset="0"/>
                <a:ea typeface="微软雅黑" pitchFamily="34" charset="-122"/>
                <a:cs typeface="Times New Roman" pitchFamily="18" charset="0"/>
                <a:sym typeface="+mn-ea"/>
              </a:rPr>
              <a:t>．</a:t>
            </a:r>
            <a:r>
              <a:rPr lang="zh-CN" altLang="en-US" sz="2600">
                <a:solidFill>
                  <a:srgbClr val="000000"/>
                </a:solidFill>
                <a:latin typeface="微软雅黑" pitchFamily="34" charset="-122"/>
                <a:ea typeface="微软雅黑" pitchFamily="34" charset="-122"/>
                <a:sym typeface="+mn-ea"/>
              </a:rPr>
              <a:t>气体</a:t>
            </a:r>
            <a:endParaRPr lang="en-US" altLang="zh-CN" sz="2600">
              <a:solidFill>
                <a:srgbClr val="000000"/>
              </a:solidFill>
              <a:latin typeface="微软雅黑" pitchFamily="34" charset="-122"/>
              <a:ea typeface="微软雅黑" pitchFamily="34" charset="-122"/>
              <a:sym typeface="+mn-ea"/>
            </a:endParaRPr>
          </a:p>
        </p:txBody>
      </p:sp>
      <p:sp>
        <p:nvSpPr>
          <p:cNvPr id="2" name="矩形 1"/>
          <p:cNvSpPr>
            <a:spLocks noChangeArrowheads="1"/>
          </p:cNvSpPr>
          <p:nvPr/>
        </p:nvSpPr>
        <p:spPr bwMode="auto">
          <a:xfrm>
            <a:off x="5289550" y="3306763"/>
            <a:ext cx="850900" cy="492125"/>
          </a:xfrm>
          <a:prstGeom prst="rect">
            <a:avLst/>
          </a:prstGeom>
          <a:noFill/>
          <a:ln w="9525">
            <a:noFill/>
            <a:miter lim="800000"/>
          </a:ln>
        </p:spPr>
        <p:txBody>
          <a:bodyPr wrap="none">
            <a:spAutoFit/>
          </a:bodyPr>
          <a:lstStyle/>
          <a:p>
            <a:r>
              <a:rPr lang="zh-CN" altLang="en-US" sz="2600">
                <a:solidFill>
                  <a:srgbClr val="FF0000"/>
                </a:solidFill>
                <a:latin typeface="微软雅黑" pitchFamily="34" charset="-122"/>
                <a:ea typeface="微软雅黑" pitchFamily="34" charset="-122"/>
              </a:rPr>
              <a:t>振动</a:t>
            </a:r>
          </a:p>
        </p:txBody>
      </p:sp>
      <p:sp>
        <p:nvSpPr>
          <p:cNvPr id="5" name="矩形 4"/>
          <p:cNvSpPr>
            <a:spLocks noChangeArrowheads="1"/>
          </p:cNvSpPr>
          <p:nvPr/>
        </p:nvSpPr>
        <p:spPr bwMode="auto">
          <a:xfrm>
            <a:off x="1600200" y="3906838"/>
            <a:ext cx="850900" cy="492125"/>
          </a:xfrm>
          <a:prstGeom prst="rect">
            <a:avLst/>
          </a:prstGeom>
          <a:noFill/>
          <a:ln w="9525">
            <a:noFill/>
            <a:miter lim="800000"/>
          </a:ln>
        </p:spPr>
        <p:txBody>
          <a:bodyPr wrap="none">
            <a:spAutoFit/>
          </a:bodyPr>
          <a:lstStyle/>
          <a:p>
            <a:r>
              <a:rPr lang="zh-CN" altLang="en-US" sz="2600">
                <a:solidFill>
                  <a:srgbClr val="FF0000"/>
                </a:solidFill>
                <a:latin typeface="微软雅黑" pitchFamily="34" charset="-122"/>
                <a:ea typeface="微软雅黑" pitchFamily="34" charset="-122"/>
              </a:rPr>
              <a:t>运动</a:t>
            </a:r>
          </a:p>
        </p:txBody>
      </p:sp>
      <p:sp>
        <p:nvSpPr>
          <p:cNvPr id="6" name="矩形 5"/>
          <p:cNvSpPr>
            <a:spLocks noChangeArrowheads="1"/>
          </p:cNvSpPr>
          <p:nvPr/>
        </p:nvSpPr>
        <p:spPr bwMode="auto">
          <a:xfrm>
            <a:off x="6330950" y="1108075"/>
            <a:ext cx="458788" cy="522288"/>
          </a:xfrm>
          <a:prstGeom prst="rect">
            <a:avLst/>
          </a:prstGeom>
          <a:noFill/>
          <a:ln w="9525">
            <a:noFill/>
            <a:miter lim="800000"/>
          </a:ln>
        </p:spPr>
        <p:txBody>
          <a:bodyPr wrap="none">
            <a:spAutoFit/>
          </a:bodyPr>
          <a:lstStyle/>
          <a:p>
            <a:r>
              <a:rPr lang="en-US" altLang="zh-CN" sz="2800">
                <a:solidFill>
                  <a:srgbClr val="FF0000"/>
                </a:solidFill>
                <a:latin typeface="Times New Roman" pitchFamily="18" charset="0"/>
                <a:ea typeface="微软雅黑" pitchFamily="34" charset="-122"/>
                <a:cs typeface="Times New Roman" pitchFamily="18" charset="0"/>
                <a:sym typeface="+mn-ea"/>
              </a:rPr>
              <a:t>D</a:t>
            </a:r>
            <a:endParaRPr lang="zh-CN" altLang="en-US">
              <a:solidFill>
                <a:srgbClr val="FF0000"/>
              </a:solidFill>
              <a:latin typeface="Times New Roman" pitchFamily="18" charset="0"/>
              <a:ea typeface="微软雅黑" panose="020B0503020204020204" pitchFamily="34" charset="-122"/>
              <a:cs typeface="Times New Roman" pitchFamily="18" charset="0"/>
            </a:endParaRPr>
          </a:p>
        </p:txBody>
      </p:sp>
      <p:sp>
        <p:nvSpPr>
          <p:cNvPr id="9" name="圆角矩形 8"/>
          <p:cNvSpPr/>
          <p:nvPr/>
        </p:nvSpPr>
        <p:spPr>
          <a:xfrm>
            <a:off x="47625" y="55563"/>
            <a:ext cx="1576388" cy="474662"/>
          </a:xfrm>
          <a:prstGeom prst="roundRect">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rPr>
              <a:t>课堂作业</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矩形 33"/>
          <p:cNvSpPr>
            <a:spLocks noChangeArrowheads="1"/>
          </p:cNvSpPr>
          <p:nvPr/>
        </p:nvSpPr>
        <p:spPr bwMode="auto">
          <a:xfrm>
            <a:off x="444500" y="14288"/>
            <a:ext cx="995363" cy="338137"/>
          </a:xfrm>
          <a:prstGeom prst="rect">
            <a:avLst/>
          </a:prstGeom>
          <a:noFill/>
          <a:ln w="9525">
            <a:noFill/>
            <a:miter lim="800000"/>
          </a:ln>
        </p:spPr>
        <p:txBody>
          <a:bodyPr wrap="none">
            <a:spAutoFit/>
          </a:bodyPr>
          <a:lstStyle/>
          <a:p>
            <a:r>
              <a:rPr lang="zh-CN" altLang="en-US" sz="1600" b="1">
                <a:solidFill>
                  <a:srgbClr val="FFFFFF"/>
                </a:solidFill>
                <a:latin typeface="微软雅黑" pitchFamily="34" charset="-122"/>
                <a:ea typeface="微软雅黑" pitchFamily="34" charset="-122"/>
              </a:rPr>
              <a:t>课堂练习</a:t>
            </a:r>
          </a:p>
        </p:txBody>
      </p:sp>
      <p:sp>
        <p:nvSpPr>
          <p:cNvPr id="34818" name="文本框 2"/>
          <p:cNvSpPr txBox="1">
            <a:spLocks noChangeArrowheads="1"/>
          </p:cNvSpPr>
          <p:nvPr/>
        </p:nvSpPr>
        <p:spPr bwMode="auto">
          <a:xfrm>
            <a:off x="417513" y="1101725"/>
            <a:ext cx="11436350" cy="692150"/>
          </a:xfrm>
          <a:prstGeom prst="rect">
            <a:avLst/>
          </a:prstGeom>
          <a:noFill/>
          <a:ln w="9525">
            <a:noFill/>
            <a:miter lim="800000"/>
          </a:ln>
        </p:spPr>
        <p:txBody>
          <a:bodyPr>
            <a:spAutoFit/>
          </a:bodyPr>
          <a:lstStyle/>
          <a:p>
            <a:pPr>
              <a:lnSpc>
                <a:spcPct val="150000"/>
              </a:lnSpc>
            </a:pPr>
            <a:r>
              <a:rPr lang="en-US" altLang="zh-CN" sz="2600">
                <a:solidFill>
                  <a:srgbClr val="000000"/>
                </a:solidFill>
                <a:latin typeface="Times New Roman" pitchFamily="18" charset="0"/>
                <a:ea typeface="微软雅黑" pitchFamily="34" charset="-122"/>
                <a:cs typeface="Times New Roman" pitchFamily="18" charset="0"/>
                <a:sym typeface="+mn-ea"/>
              </a:rPr>
              <a:t>3.</a:t>
            </a:r>
            <a:r>
              <a:rPr lang="zh-CN" altLang="en-US" sz="2600">
                <a:solidFill>
                  <a:srgbClr val="000000"/>
                </a:solidFill>
                <a:latin typeface="微软雅黑" pitchFamily="34" charset="-122"/>
                <a:ea typeface="微软雅黑" pitchFamily="34" charset="-122"/>
                <a:sym typeface="+mn-ea"/>
              </a:rPr>
              <a:t>（</a:t>
            </a:r>
            <a:r>
              <a:rPr lang="en-US" altLang="zh-CN" sz="2600">
                <a:solidFill>
                  <a:srgbClr val="C00000"/>
                </a:solidFill>
                <a:latin typeface="Times New Roman" pitchFamily="18" charset="0"/>
                <a:ea typeface="楷体" pitchFamily="49" charset="-122"/>
                <a:cs typeface="Times New Roman" pitchFamily="18" charset="0"/>
                <a:sym typeface="+mn-ea"/>
              </a:rPr>
              <a:t>2019</a:t>
            </a:r>
            <a:r>
              <a:rPr lang="zh-CN" altLang="en-US" sz="2600">
                <a:solidFill>
                  <a:srgbClr val="C00000"/>
                </a:solidFill>
                <a:latin typeface="楷体" pitchFamily="49" charset="-122"/>
                <a:ea typeface="楷体" pitchFamily="49" charset="-122"/>
                <a:cs typeface="微软雅黑" pitchFamily="34" charset="-122"/>
                <a:sym typeface="+mn-ea"/>
              </a:rPr>
              <a:t>秋</a:t>
            </a:r>
            <a:r>
              <a:rPr lang="en-US" altLang="zh-CN" sz="2000">
                <a:solidFill>
                  <a:srgbClr val="C00000"/>
                </a:solidFill>
                <a:latin typeface="楷体" pitchFamily="49" charset="-122"/>
                <a:ea typeface="楷体" pitchFamily="49" charset="-122"/>
                <a:cs typeface="微软雅黑" pitchFamily="34" charset="-122"/>
                <a:sym typeface="+mn-ea"/>
              </a:rPr>
              <a:t>·</a:t>
            </a:r>
            <a:r>
              <a:rPr lang="zh-CN" altLang="en-US" sz="2600">
                <a:solidFill>
                  <a:srgbClr val="C00000"/>
                </a:solidFill>
                <a:latin typeface="楷体" pitchFamily="49" charset="-122"/>
                <a:ea typeface="楷体" pitchFamily="49" charset="-122"/>
                <a:cs typeface="微软雅黑" pitchFamily="34" charset="-122"/>
                <a:sym typeface="+mn-ea"/>
              </a:rPr>
              <a:t>宜昌期中</a:t>
            </a:r>
            <a:r>
              <a:rPr lang="zh-CN" altLang="en-US" sz="2600">
                <a:solidFill>
                  <a:srgbClr val="000000"/>
                </a:solidFill>
                <a:latin typeface="微软雅黑" pitchFamily="34" charset="-122"/>
                <a:ea typeface="微软雅黑" pitchFamily="34" charset="-122"/>
                <a:sym typeface="+mn-ea"/>
              </a:rPr>
              <a:t>）下列关于声音产生的说法中，正确的是（　　  ）</a:t>
            </a:r>
            <a:endParaRPr lang="en-US" altLang="zh-CN" sz="2600">
              <a:solidFill>
                <a:srgbClr val="000000"/>
              </a:solidFill>
              <a:latin typeface="微软雅黑" pitchFamily="34" charset="-122"/>
              <a:ea typeface="微软雅黑" pitchFamily="34" charset="-122"/>
              <a:sym typeface="+mn-ea"/>
            </a:endParaRPr>
          </a:p>
        </p:txBody>
      </p:sp>
      <p:sp>
        <p:nvSpPr>
          <p:cNvPr id="2" name="矩形 1"/>
          <p:cNvSpPr>
            <a:spLocks noChangeArrowheads="1"/>
          </p:cNvSpPr>
          <p:nvPr/>
        </p:nvSpPr>
        <p:spPr bwMode="auto">
          <a:xfrm>
            <a:off x="10167938" y="1208088"/>
            <a:ext cx="423862" cy="523875"/>
          </a:xfrm>
          <a:prstGeom prst="rect">
            <a:avLst/>
          </a:prstGeom>
          <a:noFill/>
          <a:ln w="9525">
            <a:noFill/>
            <a:miter lim="800000"/>
          </a:ln>
        </p:spPr>
        <p:txBody>
          <a:bodyPr wrap="none">
            <a:spAutoFit/>
          </a:bodyPr>
          <a:lstStyle/>
          <a:p>
            <a:r>
              <a:rPr lang="en-US" altLang="zh-CN" sz="2800">
                <a:solidFill>
                  <a:srgbClr val="FF0000"/>
                </a:solidFill>
                <a:latin typeface="Times New Roman" pitchFamily="18" charset="0"/>
                <a:ea typeface="微软雅黑" pitchFamily="34" charset="-122"/>
                <a:cs typeface="Times New Roman" pitchFamily="18" charset="0"/>
                <a:sym typeface="+mn-ea"/>
              </a:rPr>
              <a:t>B</a:t>
            </a:r>
            <a:endParaRPr lang="zh-CN" altLang="en-US">
              <a:solidFill>
                <a:srgbClr val="FF0000"/>
              </a:solidFill>
              <a:latin typeface="Times New Roman" pitchFamily="18" charset="0"/>
              <a:ea typeface="微软雅黑" pitchFamily="34" charset="-122"/>
              <a:cs typeface="Times New Roman" pitchFamily="18" charset="0"/>
            </a:endParaRPr>
          </a:p>
        </p:txBody>
      </p:sp>
      <p:sp>
        <p:nvSpPr>
          <p:cNvPr id="34820" name="矩形 3"/>
          <p:cNvSpPr>
            <a:spLocks noChangeArrowheads="1"/>
          </p:cNvSpPr>
          <p:nvPr/>
        </p:nvSpPr>
        <p:spPr bwMode="auto">
          <a:xfrm>
            <a:off x="942975" y="1846263"/>
            <a:ext cx="7037388" cy="2492375"/>
          </a:xfrm>
          <a:prstGeom prst="rect">
            <a:avLst/>
          </a:prstGeom>
          <a:noFill/>
          <a:ln w="9525">
            <a:noFill/>
            <a:miter lim="800000"/>
          </a:ln>
        </p:spPr>
        <p:txBody>
          <a:bodyPr>
            <a:spAutoFit/>
          </a:bodyPr>
          <a:lstStyle/>
          <a:p>
            <a:pPr>
              <a:lnSpc>
                <a:spcPct val="150000"/>
              </a:lnSpc>
            </a:pPr>
            <a:r>
              <a:rPr lang="en-US" altLang="zh-CN" sz="2600">
                <a:solidFill>
                  <a:srgbClr val="000000"/>
                </a:solidFill>
                <a:latin typeface="Times New Roman" pitchFamily="18" charset="0"/>
                <a:ea typeface="微软雅黑" pitchFamily="34" charset="-122"/>
                <a:cs typeface="Times New Roman" pitchFamily="18" charset="0"/>
                <a:sym typeface="+mn-ea"/>
              </a:rPr>
              <a:t>A</a:t>
            </a:r>
            <a:r>
              <a:rPr lang="zh-CN" altLang="en-US" sz="2600">
                <a:solidFill>
                  <a:srgbClr val="000000"/>
                </a:solidFill>
                <a:latin typeface="Times New Roman" pitchFamily="18" charset="0"/>
                <a:ea typeface="微软雅黑" pitchFamily="34" charset="-122"/>
                <a:cs typeface="Times New Roman" pitchFamily="18" charset="0"/>
                <a:sym typeface="+mn-ea"/>
              </a:rPr>
              <a:t>．</a:t>
            </a:r>
            <a:r>
              <a:rPr lang="zh-CN" altLang="en-US" sz="2600">
                <a:solidFill>
                  <a:srgbClr val="000000"/>
                </a:solidFill>
                <a:latin typeface="微软雅黑" pitchFamily="34" charset="-122"/>
                <a:ea typeface="微软雅黑" pitchFamily="34" charset="-122"/>
                <a:sym typeface="+mn-ea"/>
              </a:rPr>
              <a:t>物体振动就一定能听到声音 </a:t>
            </a:r>
          </a:p>
          <a:p>
            <a:pPr>
              <a:lnSpc>
                <a:spcPct val="150000"/>
              </a:lnSpc>
            </a:pPr>
            <a:r>
              <a:rPr lang="en-US" altLang="zh-CN" sz="2600">
                <a:solidFill>
                  <a:srgbClr val="000000"/>
                </a:solidFill>
                <a:latin typeface="Times New Roman" pitchFamily="18" charset="0"/>
                <a:ea typeface="微软雅黑" pitchFamily="34" charset="-122"/>
                <a:cs typeface="Times New Roman" pitchFamily="18" charset="0"/>
                <a:sym typeface="+mn-ea"/>
              </a:rPr>
              <a:t>B</a:t>
            </a:r>
            <a:r>
              <a:rPr lang="zh-CN" altLang="en-US" sz="2600">
                <a:solidFill>
                  <a:srgbClr val="000000"/>
                </a:solidFill>
                <a:latin typeface="Times New Roman" pitchFamily="18" charset="0"/>
                <a:ea typeface="微软雅黑" pitchFamily="34" charset="-122"/>
                <a:cs typeface="Times New Roman" pitchFamily="18" charset="0"/>
                <a:sym typeface="+mn-ea"/>
              </a:rPr>
              <a:t>．</a:t>
            </a:r>
            <a:r>
              <a:rPr lang="zh-CN" altLang="en-US" sz="2600">
                <a:solidFill>
                  <a:srgbClr val="000000"/>
                </a:solidFill>
                <a:latin typeface="微软雅黑" pitchFamily="34" charset="-122"/>
                <a:ea typeface="微软雅黑" pitchFamily="34" charset="-122"/>
                <a:sym typeface="+mn-ea"/>
              </a:rPr>
              <a:t>一切声音都是由物体振动产生的 </a:t>
            </a:r>
          </a:p>
          <a:p>
            <a:pPr>
              <a:lnSpc>
                <a:spcPct val="150000"/>
              </a:lnSpc>
            </a:pPr>
            <a:r>
              <a:rPr lang="en-US" altLang="zh-CN" sz="2600">
                <a:solidFill>
                  <a:srgbClr val="000000"/>
                </a:solidFill>
                <a:latin typeface="Times New Roman" pitchFamily="18" charset="0"/>
                <a:ea typeface="微软雅黑" pitchFamily="34" charset="-122"/>
                <a:cs typeface="Times New Roman" pitchFamily="18" charset="0"/>
                <a:sym typeface="+mn-ea"/>
              </a:rPr>
              <a:t>C</a:t>
            </a:r>
            <a:r>
              <a:rPr lang="zh-CN" altLang="en-US" sz="2600">
                <a:solidFill>
                  <a:srgbClr val="000000"/>
                </a:solidFill>
                <a:latin typeface="Times New Roman" pitchFamily="18" charset="0"/>
                <a:ea typeface="微软雅黑" pitchFamily="34" charset="-122"/>
                <a:cs typeface="Times New Roman" pitchFamily="18" charset="0"/>
                <a:sym typeface="+mn-ea"/>
              </a:rPr>
              <a:t>．</a:t>
            </a:r>
            <a:r>
              <a:rPr lang="zh-CN" altLang="en-US" sz="2600">
                <a:solidFill>
                  <a:srgbClr val="000000"/>
                </a:solidFill>
                <a:latin typeface="微软雅黑" pitchFamily="34" charset="-122"/>
                <a:ea typeface="微软雅黑" pitchFamily="34" charset="-122"/>
                <a:sym typeface="+mn-ea"/>
              </a:rPr>
              <a:t>物体的振动停止，声音也停止 </a:t>
            </a:r>
          </a:p>
          <a:p>
            <a:pPr>
              <a:lnSpc>
                <a:spcPct val="150000"/>
              </a:lnSpc>
            </a:pPr>
            <a:r>
              <a:rPr lang="en-US" altLang="zh-CN" sz="2600">
                <a:solidFill>
                  <a:srgbClr val="000000"/>
                </a:solidFill>
                <a:latin typeface="Times New Roman" pitchFamily="18" charset="0"/>
                <a:ea typeface="微软雅黑" pitchFamily="34" charset="-122"/>
                <a:cs typeface="Times New Roman" pitchFamily="18" charset="0"/>
                <a:sym typeface="+mn-ea"/>
              </a:rPr>
              <a:t>D</a:t>
            </a:r>
            <a:r>
              <a:rPr lang="zh-CN" altLang="en-US" sz="2600">
                <a:solidFill>
                  <a:srgbClr val="000000"/>
                </a:solidFill>
                <a:latin typeface="Times New Roman" pitchFamily="18" charset="0"/>
                <a:ea typeface="微软雅黑" pitchFamily="34" charset="-122"/>
                <a:cs typeface="Times New Roman" pitchFamily="18" charset="0"/>
                <a:sym typeface="+mn-ea"/>
              </a:rPr>
              <a:t>．</a:t>
            </a:r>
            <a:r>
              <a:rPr lang="zh-CN" altLang="en-US" sz="2600">
                <a:solidFill>
                  <a:srgbClr val="000000"/>
                </a:solidFill>
                <a:latin typeface="微软雅黑" pitchFamily="34" charset="-122"/>
                <a:ea typeface="微软雅黑" pitchFamily="34" charset="-122"/>
                <a:sym typeface="+mn-ea"/>
              </a:rPr>
              <a:t>物体只有在空气中振动才能产生声音 </a:t>
            </a:r>
            <a:endParaRPr lang="zh-CN" altLang="en-US" sz="2600">
              <a:solidFill>
                <a:srgbClr val="000000"/>
              </a:solidFill>
              <a:latin typeface="微软雅黑" pitchFamily="34" charset="-122"/>
              <a:ea typeface="微软雅黑" pitchFamily="34" charset="-122"/>
            </a:endParaRPr>
          </a:p>
        </p:txBody>
      </p:sp>
      <p:sp>
        <p:nvSpPr>
          <p:cNvPr id="7" name="圆角矩形 6"/>
          <p:cNvSpPr/>
          <p:nvPr/>
        </p:nvSpPr>
        <p:spPr>
          <a:xfrm>
            <a:off x="47625" y="55563"/>
            <a:ext cx="1576388" cy="474662"/>
          </a:xfrm>
          <a:prstGeom prst="roundRect">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rPr>
              <a:t>课堂作业</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矩形 3"/>
          <p:cNvSpPr>
            <a:spLocks noChangeArrowheads="1"/>
          </p:cNvSpPr>
          <p:nvPr/>
        </p:nvSpPr>
        <p:spPr bwMode="auto">
          <a:xfrm>
            <a:off x="444500" y="14288"/>
            <a:ext cx="995363" cy="338137"/>
          </a:xfrm>
          <a:prstGeom prst="rect">
            <a:avLst/>
          </a:prstGeom>
          <a:noFill/>
          <a:ln w="9525">
            <a:noFill/>
            <a:miter lim="800000"/>
          </a:ln>
        </p:spPr>
        <p:txBody>
          <a:bodyPr wrap="none">
            <a:spAutoFit/>
          </a:bodyPr>
          <a:lstStyle/>
          <a:p>
            <a:r>
              <a:rPr lang="zh-CN" altLang="en-US" sz="1600" b="1">
                <a:solidFill>
                  <a:srgbClr val="FFFFFF"/>
                </a:solidFill>
                <a:latin typeface="微软雅黑" pitchFamily="34" charset="-122"/>
                <a:ea typeface="微软雅黑" pitchFamily="34" charset="-122"/>
              </a:rPr>
              <a:t>课堂作业</a:t>
            </a:r>
          </a:p>
        </p:txBody>
      </p:sp>
      <p:sp>
        <p:nvSpPr>
          <p:cNvPr id="35842" name="文本框 6"/>
          <p:cNvSpPr txBox="1">
            <a:spLocks noChangeArrowheads="1"/>
          </p:cNvSpPr>
          <p:nvPr/>
        </p:nvSpPr>
        <p:spPr bwMode="auto">
          <a:xfrm>
            <a:off x="352425" y="1111250"/>
            <a:ext cx="11487150" cy="738188"/>
          </a:xfrm>
          <a:prstGeom prst="rect">
            <a:avLst/>
          </a:prstGeom>
          <a:noFill/>
          <a:ln w="9525">
            <a:noFill/>
            <a:miter lim="800000"/>
          </a:ln>
        </p:spPr>
        <p:txBody>
          <a:bodyPr>
            <a:spAutoFit/>
          </a:bodyPr>
          <a:lstStyle/>
          <a:p>
            <a:pPr>
              <a:lnSpc>
                <a:spcPct val="150000"/>
              </a:lnSpc>
            </a:pPr>
            <a:r>
              <a:rPr lang="en-US" altLang="zh-CN" sz="2600">
                <a:solidFill>
                  <a:srgbClr val="000000"/>
                </a:solidFill>
                <a:latin typeface="Times New Roman" pitchFamily="18" charset="0"/>
                <a:ea typeface="微软雅黑" pitchFamily="34" charset="-122"/>
                <a:cs typeface="Times New Roman" pitchFamily="18" charset="0"/>
                <a:sym typeface="+mn-ea"/>
              </a:rPr>
              <a:t>4.</a:t>
            </a:r>
            <a:r>
              <a:rPr lang="zh-CN" altLang="en-US" sz="2600">
                <a:solidFill>
                  <a:srgbClr val="000000"/>
                </a:solidFill>
                <a:latin typeface="微软雅黑" pitchFamily="34" charset="-122"/>
                <a:ea typeface="微软雅黑" pitchFamily="34" charset="-122"/>
                <a:sym typeface="+mn-ea"/>
              </a:rPr>
              <a:t>（</a:t>
            </a:r>
            <a:r>
              <a:rPr lang="en-US" altLang="zh-CN" sz="2800">
                <a:solidFill>
                  <a:srgbClr val="C00000"/>
                </a:solidFill>
                <a:latin typeface="Times New Roman" pitchFamily="18" charset="0"/>
                <a:ea typeface="微软雅黑" pitchFamily="34" charset="-122"/>
                <a:cs typeface="Times New Roman" pitchFamily="18" charset="0"/>
                <a:sym typeface="+mn-ea"/>
              </a:rPr>
              <a:t>2018</a:t>
            </a:r>
            <a:r>
              <a:rPr lang="en-US" altLang="zh-CN" sz="2000">
                <a:solidFill>
                  <a:srgbClr val="C00000"/>
                </a:solidFill>
                <a:latin typeface="楷体" pitchFamily="49" charset="-122"/>
                <a:ea typeface="楷体" pitchFamily="49" charset="-122"/>
                <a:cs typeface="Times New Roman" pitchFamily="18" charset="0"/>
                <a:sym typeface="+mn-ea"/>
              </a:rPr>
              <a:t>·</a:t>
            </a:r>
            <a:r>
              <a:rPr lang="zh-CN" altLang="en-US" sz="2800">
                <a:solidFill>
                  <a:srgbClr val="C00000"/>
                </a:solidFill>
                <a:latin typeface="楷体" pitchFamily="49" charset="-122"/>
                <a:ea typeface="楷体" pitchFamily="49" charset="-122"/>
                <a:cs typeface="Times New Roman" pitchFamily="18" charset="0"/>
                <a:sym typeface="+mn-ea"/>
              </a:rPr>
              <a:t>秋南海区期末</a:t>
            </a:r>
            <a:r>
              <a:rPr lang="zh-CN" altLang="en-US" sz="2600">
                <a:solidFill>
                  <a:srgbClr val="000000"/>
                </a:solidFill>
                <a:latin typeface="微软雅黑" pitchFamily="34" charset="-122"/>
                <a:ea typeface="微软雅黑" pitchFamily="34" charset="-122"/>
                <a:sym typeface="+mn-ea"/>
              </a:rPr>
              <a:t>）对于声音的产生，下列说法正确的是（</a:t>
            </a:r>
            <a:r>
              <a:rPr lang="zh-CN" altLang="en-US" sz="2800">
                <a:solidFill>
                  <a:srgbClr val="000000"/>
                </a:solidFill>
                <a:latin typeface="微软雅黑" pitchFamily="34" charset="-122"/>
                <a:ea typeface="微软雅黑" pitchFamily="34" charset="-122"/>
                <a:sym typeface="+mn-ea"/>
              </a:rPr>
              <a:t>　　 </a:t>
            </a:r>
            <a:r>
              <a:rPr lang="zh-CN" altLang="en-US" sz="2600">
                <a:solidFill>
                  <a:srgbClr val="000000"/>
                </a:solidFill>
                <a:latin typeface="微软雅黑" pitchFamily="34" charset="-122"/>
                <a:ea typeface="微软雅黑" pitchFamily="34" charset="-122"/>
                <a:sym typeface="+mn-ea"/>
              </a:rPr>
              <a:t>）</a:t>
            </a:r>
            <a:endParaRPr lang="en-US" altLang="zh-CN" sz="2600">
              <a:solidFill>
                <a:srgbClr val="000000"/>
              </a:solidFill>
              <a:latin typeface="微软雅黑" pitchFamily="34" charset="-122"/>
              <a:ea typeface="微软雅黑" pitchFamily="34" charset="-122"/>
              <a:sym typeface="+mn-ea"/>
            </a:endParaRPr>
          </a:p>
        </p:txBody>
      </p:sp>
      <p:sp>
        <p:nvSpPr>
          <p:cNvPr id="2" name="矩形 1"/>
          <p:cNvSpPr>
            <a:spLocks noChangeArrowheads="1"/>
          </p:cNvSpPr>
          <p:nvPr/>
        </p:nvSpPr>
        <p:spPr bwMode="auto">
          <a:xfrm>
            <a:off x="10290175" y="1279525"/>
            <a:ext cx="406400" cy="493713"/>
          </a:xfrm>
          <a:prstGeom prst="rect">
            <a:avLst/>
          </a:prstGeom>
          <a:noFill/>
          <a:ln w="9525">
            <a:noFill/>
            <a:miter lim="800000"/>
          </a:ln>
        </p:spPr>
        <p:txBody>
          <a:bodyPr wrap="none">
            <a:spAutoFit/>
          </a:bodyPr>
          <a:lstStyle/>
          <a:p>
            <a:r>
              <a:rPr lang="en-US" altLang="zh-CN" sz="2600">
                <a:solidFill>
                  <a:srgbClr val="FF0000"/>
                </a:solidFill>
                <a:latin typeface="Times New Roman" pitchFamily="18" charset="0"/>
                <a:ea typeface="微软雅黑" pitchFamily="34" charset="-122"/>
                <a:cs typeface="Times New Roman" pitchFamily="18" charset="0"/>
                <a:sym typeface="+mn-ea"/>
              </a:rPr>
              <a:t>B</a:t>
            </a:r>
            <a:endParaRPr lang="zh-CN" altLang="en-US" sz="2600">
              <a:solidFill>
                <a:srgbClr val="FF0000"/>
              </a:solidFill>
              <a:latin typeface="Times New Roman" pitchFamily="18" charset="0"/>
              <a:ea typeface="微软雅黑" panose="020B0503020204020204" pitchFamily="34" charset="-122"/>
              <a:cs typeface="Times New Roman" pitchFamily="18" charset="0"/>
            </a:endParaRPr>
          </a:p>
        </p:txBody>
      </p:sp>
      <p:sp>
        <p:nvSpPr>
          <p:cNvPr id="5" name="矩形 4"/>
          <p:cNvSpPr/>
          <p:nvPr/>
        </p:nvSpPr>
        <p:spPr>
          <a:xfrm>
            <a:off x="957263" y="1795463"/>
            <a:ext cx="6096000" cy="2492375"/>
          </a:xfrm>
          <a:prstGeom prst="rect">
            <a:avLst/>
          </a:prstGeom>
        </p:spPr>
        <p:txBody>
          <a:bodyPr>
            <a:spAutoFit/>
          </a:bodyPr>
          <a:lstStyle/>
          <a:p>
            <a:pPr fontAlgn="auto">
              <a:lnSpc>
                <a:spcPct val="150000"/>
              </a:lnSpc>
              <a:spcBef>
                <a:spcPct val="0"/>
              </a:spcBef>
              <a:spcAft>
                <a:spcPct val="0"/>
              </a:spcAft>
              <a:defRPr/>
            </a:pPr>
            <a:r>
              <a:rPr lang="en-US" altLang="zh-CN" sz="2600">
                <a:solidFill>
                  <a:prstClr val="black"/>
                </a:solidFill>
                <a:latin typeface="Times New Roman" pitchFamily="18" charset="0"/>
                <a:ea typeface="+mn-ea"/>
                <a:cs typeface="Times New Roman" pitchFamily="18" charset="0"/>
                <a:sym typeface="+mn-ea"/>
              </a:rPr>
              <a:t>A</a:t>
            </a:r>
            <a:r>
              <a:rPr lang="zh-CN" altLang="en-US" sz="2600">
                <a:solidFill>
                  <a:prstClr val="black"/>
                </a:solidFill>
                <a:latin typeface="Times New Roman" pitchFamily="18" charset="0"/>
                <a:ea typeface="+mn-ea"/>
                <a:cs typeface="Times New Roman" pitchFamily="18" charset="0"/>
                <a:sym typeface="+mn-ea"/>
              </a:rPr>
              <a:t>．</a:t>
            </a:r>
            <a:r>
              <a:rPr lang="zh-CN" altLang="en-US" sz="2600">
                <a:solidFill>
                  <a:prstClr val="black"/>
                </a:solidFill>
                <a:latin typeface="+mn-ea"/>
                <a:ea typeface="+mn-ea"/>
                <a:cs typeface="微软雅黑" panose="020B0503020204020204" charset="-122"/>
                <a:sym typeface="+mn-ea"/>
              </a:rPr>
              <a:t>只有固体的振动才能发声 </a:t>
            </a:r>
          </a:p>
          <a:p>
            <a:pPr fontAlgn="auto">
              <a:lnSpc>
                <a:spcPct val="150000"/>
              </a:lnSpc>
              <a:spcBef>
                <a:spcPct val="0"/>
              </a:spcBef>
              <a:spcAft>
                <a:spcPct val="0"/>
              </a:spcAft>
              <a:defRPr/>
            </a:pPr>
            <a:r>
              <a:rPr lang="en-US" altLang="zh-CN" sz="2600">
                <a:solidFill>
                  <a:prstClr val="black"/>
                </a:solidFill>
                <a:latin typeface="Times New Roman" pitchFamily="18" charset="0"/>
                <a:ea typeface="+mn-ea"/>
                <a:cs typeface="Times New Roman" pitchFamily="18" charset="0"/>
                <a:sym typeface="+mn-ea"/>
              </a:rPr>
              <a:t>B</a:t>
            </a:r>
            <a:r>
              <a:rPr lang="zh-CN" altLang="en-US" sz="2600">
                <a:solidFill>
                  <a:prstClr val="black"/>
                </a:solidFill>
                <a:latin typeface="Times New Roman" pitchFamily="18" charset="0"/>
                <a:ea typeface="+mn-ea"/>
                <a:cs typeface="Times New Roman" pitchFamily="18" charset="0"/>
                <a:sym typeface="+mn-ea"/>
              </a:rPr>
              <a:t>．</a:t>
            </a:r>
            <a:r>
              <a:rPr lang="zh-CN" altLang="en-US" sz="2600">
                <a:solidFill>
                  <a:prstClr val="black"/>
                </a:solidFill>
                <a:latin typeface="+mn-ea"/>
                <a:ea typeface="+mn-ea"/>
                <a:cs typeface="微软雅黑" panose="020B0503020204020204" charset="-122"/>
                <a:sym typeface="+mn-ea"/>
              </a:rPr>
              <a:t>声音是由物体的振动产生的 </a:t>
            </a:r>
          </a:p>
          <a:p>
            <a:pPr fontAlgn="auto">
              <a:lnSpc>
                <a:spcPct val="150000"/>
              </a:lnSpc>
              <a:spcBef>
                <a:spcPct val="0"/>
              </a:spcBef>
              <a:spcAft>
                <a:spcPct val="0"/>
              </a:spcAft>
              <a:defRPr/>
            </a:pPr>
            <a:r>
              <a:rPr lang="en-US" altLang="zh-CN" sz="2600">
                <a:solidFill>
                  <a:prstClr val="black"/>
                </a:solidFill>
                <a:latin typeface="Times New Roman" pitchFamily="18" charset="0"/>
                <a:ea typeface="+mn-ea"/>
                <a:cs typeface="Times New Roman" pitchFamily="18" charset="0"/>
                <a:sym typeface="+mn-ea"/>
              </a:rPr>
              <a:t>C</a:t>
            </a:r>
            <a:r>
              <a:rPr lang="zh-CN" altLang="en-US" sz="2600">
                <a:solidFill>
                  <a:prstClr val="black"/>
                </a:solidFill>
                <a:latin typeface="Times New Roman" pitchFamily="18" charset="0"/>
                <a:ea typeface="+mn-ea"/>
                <a:cs typeface="Times New Roman" pitchFamily="18" charset="0"/>
                <a:sym typeface="+mn-ea"/>
              </a:rPr>
              <a:t>．</a:t>
            </a:r>
            <a:r>
              <a:rPr lang="zh-CN" altLang="en-US" sz="2600">
                <a:solidFill>
                  <a:prstClr val="black"/>
                </a:solidFill>
                <a:latin typeface="+mn-ea"/>
                <a:ea typeface="+mn-ea"/>
                <a:cs typeface="微软雅黑" panose="020B0503020204020204" charset="-122"/>
                <a:sym typeface="+mn-ea"/>
              </a:rPr>
              <a:t>物体不振动也能发声 </a:t>
            </a:r>
          </a:p>
          <a:p>
            <a:pPr fontAlgn="auto">
              <a:lnSpc>
                <a:spcPct val="150000"/>
              </a:lnSpc>
              <a:spcBef>
                <a:spcPct val="0"/>
              </a:spcBef>
              <a:spcAft>
                <a:spcPct val="0"/>
              </a:spcAft>
              <a:defRPr/>
            </a:pPr>
            <a:r>
              <a:rPr lang="en-US" altLang="zh-CN" sz="2600">
                <a:solidFill>
                  <a:prstClr val="black"/>
                </a:solidFill>
                <a:latin typeface="Times New Roman" pitchFamily="18" charset="0"/>
                <a:ea typeface="+mn-ea"/>
                <a:cs typeface="Times New Roman" pitchFamily="18" charset="0"/>
                <a:sym typeface="+mn-ea"/>
              </a:rPr>
              <a:t>D</a:t>
            </a:r>
            <a:r>
              <a:rPr lang="zh-CN" altLang="en-US" sz="2600">
                <a:solidFill>
                  <a:prstClr val="black"/>
                </a:solidFill>
                <a:latin typeface="Times New Roman" pitchFamily="18" charset="0"/>
                <a:ea typeface="+mn-ea"/>
                <a:cs typeface="Times New Roman" pitchFamily="18" charset="0"/>
                <a:sym typeface="+mn-ea"/>
              </a:rPr>
              <a:t>．</a:t>
            </a:r>
            <a:r>
              <a:rPr lang="zh-CN" altLang="en-US" sz="2600">
                <a:solidFill>
                  <a:prstClr val="black"/>
                </a:solidFill>
                <a:latin typeface="+mn-ea"/>
                <a:ea typeface="+mn-ea"/>
                <a:cs typeface="微软雅黑" panose="020B0503020204020204" charset="-122"/>
                <a:sym typeface="+mn-ea"/>
              </a:rPr>
              <a:t>振动停止后，发声体仍能发声 </a:t>
            </a:r>
          </a:p>
        </p:txBody>
      </p:sp>
      <p:sp>
        <p:nvSpPr>
          <p:cNvPr id="8" name="圆角矩形 7"/>
          <p:cNvSpPr/>
          <p:nvPr/>
        </p:nvSpPr>
        <p:spPr>
          <a:xfrm>
            <a:off x="47625" y="55563"/>
            <a:ext cx="1576388" cy="474662"/>
          </a:xfrm>
          <a:prstGeom prst="roundRect">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rPr>
              <a:t>课堂作业</a:t>
            </a:r>
          </a:p>
        </p:txBody>
      </p:sp>
      <p:pic>
        <p:nvPicPr>
          <p:cNvPr id="35843" name="New picture" hidden="1"/>
          <p:cNvPicPr/>
          <p:nvPr/>
        </p:nvPicPr>
        <p:blipFill>
          <a:blip r:embed="rId3"/>
          <a:stretch>
            <a:fillRect/>
          </a:stretch>
        </p:blipFill>
        <p:spPr>
          <a:xfrm>
            <a:off x="11861800" y="12560300"/>
            <a:ext cx="254000" cy="406400"/>
          </a:xfrm>
          <a:prstGeom prst="cube">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 name="矩形 323"/>
          <p:cNvSpPr>
            <a:spLocks noChangeArrowheads="1"/>
          </p:cNvSpPr>
          <p:nvPr/>
        </p:nvSpPr>
        <p:spPr bwMode="auto">
          <a:xfrm>
            <a:off x="444500" y="14288"/>
            <a:ext cx="995363" cy="338137"/>
          </a:xfrm>
          <a:prstGeom prst="rect">
            <a:avLst/>
          </a:prstGeom>
          <a:noFill/>
          <a:ln w="9525">
            <a:noFill/>
            <a:miter lim="800000"/>
          </a:ln>
        </p:spPr>
        <p:txBody>
          <a:bodyPr wrap="none">
            <a:spAutoFit/>
          </a:bodyPr>
          <a:lstStyle/>
          <a:p>
            <a:r>
              <a:rPr lang="zh-CN" altLang="en-US" sz="1600" b="1">
                <a:solidFill>
                  <a:srgbClr val="FFFFFF"/>
                </a:solidFill>
                <a:latin typeface="微软雅黑" pitchFamily="34" charset="-122"/>
                <a:ea typeface="微软雅黑" pitchFamily="34" charset="-122"/>
              </a:rPr>
              <a:t>学习目标</a:t>
            </a:r>
          </a:p>
        </p:txBody>
      </p:sp>
      <p:sp>
        <p:nvSpPr>
          <p:cNvPr id="3" name="圆角矩形 2"/>
          <p:cNvSpPr/>
          <p:nvPr/>
        </p:nvSpPr>
        <p:spPr>
          <a:xfrm>
            <a:off x="47625" y="55563"/>
            <a:ext cx="1574800" cy="474662"/>
          </a:xfrm>
          <a:prstGeom prst="roundRect">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rPr>
              <a:t>知识回顾</a:t>
            </a:r>
          </a:p>
        </p:txBody>
      </p:sp>
      <p:sp>
        <p:nvSpPr>
          <p:cNvPr id="1040" name="矩形 3"/>
          <p:cNvSpPr>
            <a:spLocks noChangeArrowheads="1"/>
          </p:cNvSpPr>
          <p:nvPr/>
        </p:nvSpPr>
        <p:spPr bwMode="auto">
          <a:xfrm>
            <a:off x="444500" y="728663"/>
            <a:ext cx="9520238" cy="693737"/>
          </a:xfrm>
          <a:prstGeom prst="rect">
            <a:avLst/>
          </a:prstGeom>
          <a:noFill/>
          <a:ln w="9525">
            <a:noFill/>
            <a:miter lim="800000"/>
          </a:ln>
        </p:spPr>
        <p:txBody>
          <a:bodyPr wrap="none">
            <a:spAutoFit/>
          </a:bodyPr>
          <a:lstStyle/>
          <a:p>
            <a:pPr>
              <a:lnSpc>
                <a:spcPct val="150000"/>
              </a:lnSpc>
            </a:pPr>
            <a:r>
              <a:rPr lang="en-US" altLang="zh-CN" sz="2600">
                <a:solidFill>
                  <a:srgbClr val="000000"/>
                </a:solidFill>
                <a:latin typeface="Times New Roman" pitchFamily="18" charset="0"/>
                <a:ea typeface="微软雅黑" pitchFamily="34" charset="-122"/>
                <a:sym typeface="+mn-ea"/>
              </a:rPr>
              <a:t>1. </a:t>
            </a:r>
            <a:r>
              <a:rPr lang="zh-CN" altLang="en-US" sz="2600">
                <a:solidFill>
                  <a:srgbClr val="000000"/>
                </a:solidFill>
                <a:latin typeface="Times New Roman" pitchFamily="18" charset="0"/>
                <a:ea typeface="微软雅黑" pitchFamily="34" charset="-122"/>
                <a:sym typeface="+mn-ea"/>
              </a:rPr>
              <a:t>测量物体运动的平均速度实验原理是什么？测量工具是什么？</a:t>
            </a:r>
          </a:p>
        </p:txBody>
      </p:sp>
      <p:sp>
        <p:nvSpPr>
          <p:cNvPr id="2" name="矩形 1"/>
          <p:cNvSpPr/>
          <p:nvPr/>
        </p:nvSpPr>
        <p:spPr>
          <a:xfrm>
            <a:off x="514350" y="1349375"/>
            <a:ext cx="9996488" cy="1292225"/>
          </a:xfrm>
          <a:prstGeom prst="rect">
            <a:avLst/>
          </a:prstGeom>
        </p:spPr>
        <p:txBody>
          <a:bodyPr>
            <a:spAutoFit/>
          </a:bodyPr>
          <a:lstStyle/>
          <a:p>
            <a:pPr fontAlgn="auto">
              <a:lnSpc>
                <a:spcPct val="150000"/>
              </a:lnSpc>
              <a:spcBef>
                <a:spcPct val="0"/>
              </a:spcBef>
              <a:spcAft>
                <a:spcPct val="0"/>
              </a:spcAft>
              <a:defRPr/>
            </a:pPr>
            <a:r>
              <a:rPr lang="zh-CN" altLang="en-US" sz="2600" kern="0">
                <a:solidFill>
                  <a:prstClr val="black"/>
                </a:solidFill>
                <a:latin typeface="+mn-lt"/>
                <a:ea typeface="+mn-ea"/>
                <a:cs typeface="Helvetica"/>
                <a:sym typeface="Helvetica"/>
              </a:rPr>
              <a:t>实验原理：测出两个物理量</a:t>
            </a:r>
            <a:r>
              <a:rPr lang="zh-CN" altLang="en-US" sz="2600" kern="0">
                <a:solidFill>
                  <a:srgbClr val="FF0000"/>
                </a:solidFill>
                <a:latin typeface="+mn-lt"/>
                <a:ea typeface="+mn-ea"/>
                <a:cs typeface="Helvetica"/>
                <a:sym typeface="Helvetica"/>
              </a:rPr>
              <a:t>路程</a:t>
            </a:r>
            <a:r>
              <a:rPr lang="en-US" altLang="zh-CN" sz="2600" i="1" kern="0">
                <a:solidFill>
                  <a:srgbClr val="FF0000"/>
                </a:solidFill>
                <a:latin typeface="Times New Roman" pitchFamily="18" charset="0"/>
                <a:ea typeface="+mn-ea"/>
                <a:cs typeface="Times New Roman" pitchFamily="18" charset="0"/>
                <a:sym typeface="Helvetica"/>
              </a:rPr>
              <a:t>s</a:t>
            </a:r>
            <a:r>
              <a:rPr lang="zh-CN" altLang="en-US" sz="2600" kern="0">
                <a:solidFill>
                  <a:srgbClr val="FF0000"/>
                </a:solidFill>
                <a:latin typeface="+mn-lt"/>
                <a:ea typeface="+mn-ea"/>
                <a:cs typeface="Helvetica"/>
                <a:sym typeface="Helvetica"/>
              </a:rPr>
              <a:t>和时间</a:t>
            </a:r>
            <a:r>
              <a:rPr lang="en-US" altLang="zh-CN" sz="2600" i="1" kern="0">
                <a:solidFill>
                  <a:srgbClr val="FF0000"/>
                </a:solidFill>
                <a:latin typeface="Times New Roman" pitchFamily="18" charset="0"/>
                <a:ea typeface="+mn-ea"/>
                <a:cs typeface="Times New Roman" pitchFamily="18" charset="0"/>
                <a:sym typeface="Helvetica"/>
              </a:rPr>
              <a:t>t</a:t>
            </a:r>
            <a:r>
              <a:rPr lang="zh-CN" altLang="en-US" sz="2600" kern="0">
                <a:solidFill>
                  <a:prstClr val="black"/>
                </a:solidFill>
                <a:latin typeface="+mn-lt"/>
                <a:ea typeface="+mn-ea"/>
                <a:cs typeface="Helvetica"/>
                <a:sym typeface="Helvetica"/>
              </a:rPr>
              <a:t>，根据        求出平均速度。测量工具是</a:t>
            </a:r>
            <a:r>
              <a:rPr lang="zh-CN" altLang="en-US" sz="2600" kern="0">
                <a:solidFill>
                  <a:srgbClr val="FF0000"/>
                </a:solidFill>
                <a:latin typeface="+mn-lt"/>
                <a:ea typeface="+mn-ea"/>
                <a:cs typeface="Helvetica"/>
                <a:sym typeface="Helvetica"/>
              </a:rPr>
              <a:t>刻度尺和停表。</a:t>
            </a:r>
          </a:p>
        </p:txBody>
      </p:sp>
      <p:sp>
        <p:nvSpPr>
          <p:cNvPr id="5" name="矩形 4"/>
          <p:cNvSpPr>
            <a:spLocks noChangeArrowheads="1"/>
          </p:cNvSpPr>
          <p:nvPr/>
        </p:nvSpPr>
        <p:spPr bwMode="auto">
          <a:xfrm>
            <a:off x="514350" y="4065588"/>
            <a:ext cx="10661650" cy="1220787"/>
          </a:xfrm>
          <a:prstGeom prst="rect">
            <a:avLst/>
          </a:prstGeom>
          <a:noFill/>
          <a:ln w="9525">
            <a:noFill/>
            <a:miter lim="800000"/>
          </a:ln>
        </p:spPr>
        <p:txBody>
          <a:bodyPr>
            <a:spAutoFit/>
          </a:bodyPr>
          <a:lstStyle/>
          <a:p>
            <a:pPr>
              <a:lnSpc>
                <a:spcPct val="150000"/>
              </a:lnSpc>
            </a:pPr>
            <a:r>
              <a:rPr lang="zh-CN" altLang="en-US" sz="2600">
                <a:solidFill>
                  <a:srgbClr val="000000"/>
                </a:solidFill>
                <a:latin typeface="Times New Roman" pitchFamily="18" charset="0"/>
                <a:ea typeface="微软雅黑" pitchFamily="34" charset="-122"/>
                <a:sym typeface="+mn-ea"/>
              </a:rPr>
              <a:t>小车在斜面上做变速直线运动，在</a:t>
            </a:r>
            <a:r>
              <a:rPr lang="zh-CN" altLang="en-US" sz="2600">
                <a:solidFill>
                  <a:srgbClr val="FF0000"/>
                </a:solidFill>
                <a:latin typeface="Times New Roman" pitchFamily="18" charset="0"/>
                <a:ea typeface="微软雅黑" pitchFamily="34" charset="-122"/>
                <a:sym typeface="+mn-ea"/>
              </a:rPr>
              <a:t>不同的路程上小车平均速度的大小不同</a:t>
            </a:r>
            <a:r>
              <a:rPr lang="zh-CN" altLang="en-US" sz="2600">
                <a:solidFill>
                  <a:srgbClr val="000000"/>
                </a:solidFill>
                <a:latin typeface="Times New Roman" pitchFamily="18" charset="0"/>
                <a:ea typeface="微软雅黑" pitchFamily="34" charset="-122"/>
                <a:sym typeface="+mn-ea"/>
              </a:rPr>
              <a:t>，小车从斜面</a:t>
            </a:r>
            <a:r>
              <a:rPr lang="zh-CN" altLang="en-US" sz="2600">
                <a:solidFill>
                  <a:srgbClr val="FF0000"/>
                </a:solidFill>
                <a:latin typeface="Times New Roman" pitchFamily="18" charset="0"/>
                <a:ea typeface="微软雅黑" pitchFamily="34" charset="-122"/>
                <a:sym typeface="+mn-ea"/>
              </a:rPr>
              <a:t>顶端运动到斜面底端的过程中速度越来越大</a:t>
            </a:r>
            <a:r>
              <a:rPr lang="zh-CN" altLang="en-US" sz="2600">
                <a:solidFill>
                  <a:srgbClr val="000000"/>
                </a:solidFill>
                <a:latin typeface="Times New Roman" pitchFamily="18" charset="0"/>
                <a:ea typeface="微软雅黑" pitchFamily="34" charset="-122"/>
                <a:sym typeface="+mn-ea"/>
              </a:rPr>
              <a:t>。</a:t>
            </a:r>
          </a:p>
        </p:txBody>
      </p:sp>
      <p:sp>
        <p:nvSpPr>
          <p:cNvPr id="8" name="矩形 7"/>
          <p:cNvSpPr>
            <a:spLocks noChangeArrowheads="1"/>
          </p:cNvSpPr>
          <p:nvPr/>
        </p:nvSpPr>
        <p:spPr bwMode="auto">
          <a:xfrm>
            <a:off x="514350" y="2843213"/>
            <a:ext cx="9785350" cy="1292225"/>
          </a:xfrm>
          <a:prstGeom prst="rect">
            <a:avLst/>
          </a:prstGeom>
          <a:noFill/>
          <a:ln w="9525">
            <a:noFill/>
            <a:miter lim="800000"/>
          </a:ln>
        </p:spPr>
        <p:txBody>
          <a:bodyPr>
            <a:spAutoFit/>
          </a:bodyPr>
          <a:lstStyle/>
          <a:p>
            <a:pPr>
              <a:lnSpc>
                <a:spcPct val="150000"/>
              </a:lnSpc>
            </a:pPr>
            <a:r>
              <a:rPr lang="en-US" altLang="zh-CN" sz="2600">
                <a:solidFill>
                  <a:srgbClr val="000000"/>
                </a:solidFill>
                <a:latin typeface="Times New Roman" pitchFamily="18" charset="0"/>
                <a:ea typeface="微软雅黑" pitchFamily="34" charset="-122"/>
                <a:sym typeface="+mn-ea"/>
              </a:rPr>
              <a:t>2. </a:t>
            </a:r>
            <a:r>
              <a:rPr lang="zh-CN" altLang="en-US" sz="2600">
                <a:solidFill>
                  <a:srgbClr val="000000"/>
                </a:solidFill>
                <a:latin typeface="Times New Roman" pitchFamily="18" charset="0"/>
                <a:ea typeface="微软雅黑" pitchFamily="34" charset="-122"/>
                <a:sym typeface="+mn-ea"/>
              </a:rPr>
              <a:t>小车在斜面上做变速直线运动，从斜面顶端运动到斜面底端的过程速度如何变化？</a:t>
            </a:r>
            <a:endParaRPr lang="zh-CN" altLang="en-US" sz="2600">
              <a:latin typeface="微软雅黑" panose="020B0503020204020204" pitchFamily="34" charset="-122"/>
              <a:ea typeface="微软雅黑" panose="020B0503020204020204" pitchFamily="34" charset="-122"/>
            </a:endParaRPr>
          </a:p>
        </p:txBody>
      </p:sp>
      <p:graphicFrame>
        <p:nvGraphicFramePr>
          <p:cNvPr id="9" name="Object 13"/>
          <p:cNvGraphicFramePr>
            <a:graphicFrameLocks noChangeAspect="1"/>
          </p:cNvGraphicFramePr>
          <p:nvPr/>
        </p:nvGraphicFramePr>
        <p:xfrm>
          <a:off x="7469188" y="1268413"/>
          <a:ext cx="696912" cy="863600"/>
        </p:xfrm>
        <a:graphic>
          <a:graphicData uri="http://schemas.openxmlformats.org/presentationml/2006/ole">
            <mc:AlternateContent xmlns:mc="http://schemas.openxmlformats.org/markup-compatibility/2006">
              <mc:Choice xmlns:v="urn:schemas-microsoft-com:vml" Requires="v">
                <p:oleObj spid="_x0000_s1041" r:id="rId3" imgW="8534400" imgH="9448800" progId="">
                  <p:embed/>
                </p:oleObj>
              </mc:Choice>
              <mc:Fallback>
                <p:oleObj r:id="rId3" imgW="8534400" imgH="9448800" progId="">
                  <p:embed/>
                  <p:pic>
                    <p:nvPicPr>
                      <p:cNvPr id="0" name="OLE substitute image"/>
                      <p:cNvPicPr/>
                      <p:nvPr/>
                    </p:nvPicPr>
                    <p:blipFill>
                      <a:blip r:embed="rId4"/>
                      <a:stretch>
                        <a:fillRect/>
                      </a:stretch>
                    </p:blipFill>
                    <p:spPr>
                      <a:xfrm>
                        <a:off x="7469188" y="1268413"/>
                        <a:ext cx="696912" cy="863600"/>
                      </a:xfrm>
                      <a:prstGeom prst="rect">
                        <a:avLst/>
                      </a:prstGeom>
                      <a:noFill/>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矩形 10"/>
          <p:cNvSpPr>
            <a:spLocks noChangeArrowheads="1"/>
          </p:cNvSpPr>
          <p:nvPr/>
        </p:nvSpPr>
        <p:spPr bwMode="auto">
          <a:xfrm>
            <a:off x="444500" y="14288"/>
            <a:ext cx="995363" cy="338137"/>
          </a:xfrm>
          <a:prstGeom prst="rect">
            <a:avLst/>
          </a:prstGeom>
          <a:noFill/>
          <a:ln w="9525">
            <a:noFill/>
            <a:miter lim="800000"/>
          </a:ln>
        </p:spPr>
        <p:txBody>
          <a:bodyPr wrap="none">
            <a:spAutoFit/>
          </a:bodyPr>
          <a:lstStyle/>
          <a:p>
            <a:r>
              <a:rPr lang="zh-CN" altLang="en-US" sz="1600" b="1">
                <a:solidFill>
                  <a:schemeClr val="bg1"/>
                </a:solidFill>
                <a:latin typeface="微软雅黑" pitchFamily="34" charset="-122"/>
                <a:ea typeface="微软雅黑" pitchFamily="34" charset="-122"/>
              </a:rPr>
              <a:t>课堂导入</a:t>
            </a:r>
          </a:p>
        </p:txBody>
      </p:sp>
      <p:sp>
        <p:nvSpPr>
          <p:cNvPr id="12290" name="矩形 11"/>
          <p:cNvSpPr>
            <a:spLocks noChangeArrowheads="1"/>
          </p:cNvSpPr>
          <p:nvPr/>
        </p:nvSpPr>
        <p:spPr bwMode="auto">
          <a:xfrm>
            <a:off x="444500" y="14288"/>
            <a:ext cx="995363" cy="338137"/>
          </a:xfrm>
          <a:prstGeom prst="rect">
            <a:avLst/>
          </a:prstGeom>
          <a:noFill/>
          <a:ln w="9525">
            <a:noFill/>
            <a:miter lim="800000"/>
          </a:ln>
        </p:spPr>
        <p:txBody>
          <a:bodyPr wrap="none">
            <a:spAutoFit/>
          </a:bodyPr>
          <a:lstStyle/>
          <a:p>
            <a:r>
              <a:rPr lang="zh-CN" altLang="en-US" sz="1600" b="1">
                <a:solidFill>
                  <a:schemeClr val="bg1"/>
                </a:solidFill>
                <a:latin typeface="微软雅黑" pitchFamily="34" charset="-122"/>
                <a:ea typeface="微软雅黑" pitchFamily="34" charset="-122"/>
              </a:rPr>
              <a:t>课堂导入</a:t>
            </a:r>
          </a:p>
        </p:txBody>
      </p:sp>
      <p:sp>
        <p:nvSpPr>
          <p:cNvPr id="6" name="TextBox 2"/>
          <p:cNvSpPr txBox="1">
            <a:spLocks noChangeArrowheads="1"/>
          </p:cNvSpPr>
          <p:nvPr/>
        </p:nvSpPr>
        <p:spPr bwMode="auto">
          <a:xfrm>
            <a:off x="779463" y="3725863"/>
            <a:ext cx="10490200" cy="1293812"/>
          </a:xfrm>
          <a:prstGeom prst="rect">
            <a:avLst/>
          </a:prstGeom>
          <a:noFill/>
          <a:ln w="9525">
            <a:noFill/>
            <a:miter lim="800000"/>
          </a:ln>
        </p:spPr>
        <p:txBody>
          <a:bodyPr>
            <a:spAutoFit/>
          </a:bodyPr>
          <a:lstStyle/>
          <a:p>
            <a:pPr algn="just">
              <a:lnSpc>
                <a:spcPct val="150000"/>
              </a:lnSpc>
            </a:pPr>
            <a:r>
              <a:rPr lang="zh-CN" altLang="en-US" sz="2600">
                <a:solidFill>
                  <a:srgbClr val="000000"/>
                </a:solidFill>
                <a:latin typeface="Times New Roman" pitchFamily="18" charset="0"/>
                <a:ea typeface="微软雅黑" pitchFamily="34" charset="-122"/>
              </a:rPr>
              <a:t>鸟鸣清脆如玉，吉他声优美动听</a:t>
            </a:r>
            <a:r>
              <a:rPr lang="en-US" altLang="zh-CN" sz="2600">
                <a:solidFill>
                  <a:srgbClr val="000000"/>
                </a:solidFill>
                <a:latin typeface="Times New Roman" pitchFamily="18" charset="0"/>
                <a:ea typeface="微软雅黑" pitchFamily="34" charset="-122"/>
              </a:rPr>
              <a:t>······</a:t>
            </a:r>
            <a:r>
              <a:rPr lang="zh-CN" altLang="en-US" sz="2600">
                <a:solidFill>
                  <a:srgbClr val="000000"/>
                </a:solidFill>
                <a:latin typeface="Times New Roman" pitchFamily="18" charset="0"/>
                <a:ea typeface="微软雅黑" pitchFamily="34" charset="-122"/>
              </a:rPr>
              <a:t>，声音对我们来说再熟悉不过了，但是你知道声音是怎么产生的，又是如何被我们听到的吗？</a:t>
            </a:r>
          </a:p>
        </p:txBody>
      </p:sp>
      <p:pic>
        <p:nvPicPr>
          <p:cNvPr id="2" name="图片 1"/>
          <p:cNvPicPr>
            <a:picLocks noChangeAspect="1"/>
          </p:cNvPicPr>
          <p:nvPr/>
        </p:nvPicPr>
        <p:blipFill>
          <a:blip r:embed="rId2"/>
          <a:stretch>
            <a:fillRect/>
          </a:stretch>
        </p:blipFill>
        <p:spPr>
          <a:xfrm>
            <a:off x="1440275" y="1369135"/>
            <a:ext cx="3481787" cy="2165421"/>
          </a:xfrm>
          <a:prstGeom prst="roundRect">
            <a:avLst/>
          </a:prstGeom>
        </p:spPr>
      </p:pic>
      <p:pic>
        <p:nvPicPr>
          <p:cNvPr id="7" name="图片 6"/>
          <p:cNvPicPr>
            <a:picLocks noChangeAspect="1"/>
          </p:cNvPicPr>
          <p:nvPr/>
        </p:nvPicPr>
        <p:blipFill>
          <a:blip r:embed="rId3"/>
          <a:stretch>
            <a:fillRect/>
          </a:stretch>
        </p:blipFill>
        <p:spPr>
          <a:xfrm>
            <a:off x="6096486" y="1369135"/>
            <a:ext cx="3275598" cy="2165421"/>
          </a:xfrm>
          <a:prstGeom prst="roundRect">
            <a:avLst/>
          </a:prstGeom>
        </p:spPr>
      </p:pic>
      <p:sp>
        <p:nvSpPr>
          <p:cNvPr id="8" name="圆角矩形 7"/>
          <p:cNvSpPr/>
          <p:nvPr/>
        </p:nvSpPr>
        <p:spPr>
          <a:xfrm>
            <a:off x="47625" y="55563"/>
            <a:ext cx="1576388" cy="474662"/>
          </a:xfrm>
          <a:prstGeom prst="roundRect">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rPr>
              <a:t>新课引入</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矩形 10"/>
          <p:cNvSpPr>
            <a:spLocks noChangeArrowheads="1"/>
          </p:cNvSpPr>
          <p:nvPr/>
        </p:nvSpPr>
        <p:spPr bwMode="auto">
          <a:xfrm>
            <a:off x="444500" y="14288"/>
            <a:ext cx="995363" cy="338137"/>
          </a:xfrm>
          <a:prstGeom prst="rect">
            <a:avLst/>
          </a:prstGeom>
          <a:noFill/>
          <a:ln w="9525">
            <a:noFill/>
            <a:miter lim="800000"/>
          </a:ln>
        </p:spPr>
        <p:txBody>
          <a:bodyPr wrap="none">
            <a:spAutoFit/>
          </a:bodyPr>
          <a:lstStyle/>
          <a:p>
            <a:r>
              <a:rPr lang="zh-CN" altLang="en-US" sz="1600" b="1">
                <a:solidFill>
                  <a:srgbClr val="FFFFFF"/>
                </a:solidFill>
                <a:latin typeface="微软雅黑" pitchFamily="34" charset="-122"/>
                <a:ea typeface="微软雅黑" pitchFamily="34" charset="-122"/>
              </a:rPr>
              <a:t>课堂导入</a:t>
            </a:r>
          </a:p>
        </p:txBody>
      </p:sp>
      <p:sp>
        <p:nvSpPr>
          <p:cNvPr id="13314" name="矩形 11"/>
          <p:cNvSpPr>
            <a:spLocks noChangeArrowheads="1"/>
          </p:cNvSpPr>
          <p:nvPr/>
        </p:nvSpPr>
        <p:spPr bwMode="auto">
          <a:xfrm>
            <a:off x="444500" y="14288"/>
            <a:ext cx="995363" cy="338137"/>
          </a:xfrm>
          <a:prstGeom prst="rect">
            <a:avLst/>
          </a:prstGeom>
          <a:noFill/>
          <a:ln w="9525">
            <a:noFill/>
            <a:miter lim="800000"/>
          </a:ln>
        </p:spPr>
        <p:txBody>
          <a:bodyPr wrap="none">
            <a:spAutoFit/>
          </a:bodyPr>
          <a:lstStyle/>
          <a:p>
            <a:r>
              <a:rPr lang="zh-CN" altLang="en-US" sz="1600" b="1">
                <a:solidFill>
                  <a:srgbClr val="FFFFFF"/>
                </a:solidFill>
                <a:latin typeface="微软雅黑" pitchFamily="34" charset="-122"/>
                <a:ea typeface="微软雅黑" pitchFamily="34" charset="-122"/>
              </a:rPr>
              <a:t>课堂导入</a:t>
            </a:r>
          </a:p>
        </p:txBody>
      </p:sp>
      <p:sp>
        <p:nvSpPr>
          <p:cNvPr id="16" name="矩形 15"/>
          <p:cNvSpPr/>
          <p:nvPr/>
        </p:nvSpPr>
        <p:spPr>
          <a:xfrm>
            <a:off x="444500" y="1497013"/>
            <a:ext cx="10964863" cy="1222375"/>
          </a:xfrm>
          <a:prstGeom prst="rect">
            <a:avLst/>
          </a:prstGeom>
        </p:spPr>
        <p:txBody>
          <a:bodyPr>
            <a:spAutoFit/>
          </a:bodyPr>
          <a:lstStyle/>
          <a:p>
            <a:pPr fontAlgn="auto">
              <a:lnSpc>
                <a:spcPct val="150000"/>
              </a:lnSpc>
              <a:spcBef>
                <a:spcPct val="0"/>
              </a:spcBef>
              <a:spcAft>
                <a:spcPct val="0"/>
              </a:spcAft>
              <a:defRPr/>
            </a:pPr>
            <a:r>
              <a:rPr lang="zh-CN" altLang="en-US" sz="2600" b="1">
                <a:solidFill>
                  <a:srgbClr val="FF0000"/>
                </a:solidFill>
                <a:latin typeface="+mn-ea"/>
                <a:ea typeface="+mn-ea"/>
              </a:rPr>
              <a:t>探究一：</a:t>
            </a:r>
            <a:r>
              <a:rPr lang="zh-CN" altLang="en-US" sz="2600">
                <a:latin typeface="+mn-ea"/>
                <a:ea typeface="+mn-ea"/>
              </a:rPr>
              <a:t>拨动张紧的橡皮筋，然后再捏住橡皮筋，观察橡皮筋的变化，由此可得出什么结论？</a:t>
            </a:r>
          </a:p>
        </p:txBody>
      </p:sp>
      <p:sp>
        <p:nvSpPr>
          <p:cNvPr id="18" name="矩形 17"/>
          <p:cNvSpPr/>
          <p:nvPr/>
        </p:nvSpPr>
        <p:spPr>
          <a:xfrm>
            <a:off x="3938588" y="2719388"/>
            <a:ext cx="7239000" cy="2492375"/>
          </a:xfrm>
          <a:prstGeom prst="rect">
            <a:avLst/>
          </a:prstGeom>
        </p:spPr>
        <p:txBody>
          <a:bodyPr>
            <a:spAutoFit/>
          </a:bodyPr>
          <a:lstStyle/>
          <a:p>
            <a:pPr algn="just" fontAlgn="auto">
              <a:lnSpc>
                <a:spcPct val="150000"/>
              </a:lnSpc>
              <a:spcBef>
                <a:spcPct val="0"/>
              </a:spcBef>
              <a:spcAft>
                <a:spcPct val="0"/>
              </a:spcAft>
              <a:defRPr/>
            </a:pPr>
            <a:r>
              <a:rPr lang="zh-CN" altLang="en-US" sz="2600">
                <a:latin typeface="Times New Roman" pitchFamily="18" charset="0"/>
                <a:ea typeface="+mn-ea"/>
                <a:cs typeface="Times New Roman" pitchFamily="18" charset="0"/>
              </a:rPr>
              <a:t>（</a:t>
            </a:r>
            <a:r>
              <a:rPr lang="en-US" altLang="zh-CN" sz="2600">
                <a:latin typeface="Times New Roman" pitchFamily="18" charset="0"/>
                <a:ea typeface="+mn-ea"/>
                <a:cs typeface="Times New Roman" pitchFamily="18" charset="0"/>
              </a:rPr>
              <a:t>1</a:t>
            </a:r>
            <a:r>
              <a:rPr lang="zh-CN" altLang="en-US" sz="2600">
                <a:latin typeface="Times New Roman" pitchFamily="18" charset="0"/>
                <a:ea typeface="+mn-ea"/>
                <a:cs typeface="Times New Roman" pitchFamily="18" charset="0"/>
              </a:rPr>
              <a:t>）</a:t>
            </a:r>
            <a:r>
              <a:rPr lang="zh-CN" altLang="en-US" sz="2600">
                <a:latin typeface="+mn-ea"/>
                <a:ea typeface="+mn-ea"/>
              </a:rPr>
              <a:t>现象：橡皮筋</a:t>
            </a:r>
            <a:r>
              <a:rPr lang="zh-CN" altLang="en-US" sz="2600">
                <a:solidFill>
                  <a:srgbClr val="FF0000"/>
                </a:solidFill>
                <a:latin typeface="+mn-ea"/>
                <a:ea typeface="+mn-ea"/>
              </a:rPr>
              <a:t>发出“嗡嗡”</a:t>
            </a:r>
            <a:r>
              <a:rPr lang="zh-CN" altLang="en-US" sz="2600">
                <a:latin typeface="+mn-ea"/>
                <a:ea typeface="+mn-ea"/>
              </a:rPr>
              <a:t>的声音，能看到橡皮筋在</a:t>
            </a:r>
            <a:r>
              <a:rPr lang="zh-CN" altLang="en-US" sz="2600">
                <a:solidFill>
                  <a:srgbClr val="FF0000"/>
                </a:solidFill>
                <a:latin typeface="+mn-ea"/>
                <a:ea typeface="+mn-ea"/>
              </a:rPr>
              <a:t>不停地振动</a:t>
            </a:r>
            <a:r>
              <a:rPr lang="zh-CN" altLang="en-US" sz="2600">
                <a:latin typeface="+mn-ea"/>
                <a:ea typeface="+mn-ea"/>
              </a:rPr>
              <a:t>；用手</a:t>
            </a:r>
            <a:r>
              <a:rPr lang="zh-CN" altLang="en-US" sz="2600">
                <a:solidFill>
                  <a:srgbClr val="FF0000"/>
                </a:solidFill>
                <a:latin typeface="+mn-ea"/>
                <a:ea typeface="+mn-ea"/>
              </a:rPr>
              <a:t>捏住橡皮筋</a:t>
            </a:r>
            <a:r>
              <a:rPr lang="zh-CN" altLang="en-US" sz="2600">
                <a:latin typeface="+mn-ea"/>
                <a:ea typeface="+mn-ea"/>
              </a:rPr>
              <a:t>，橡皮筋</a:t>
            </a:r>
            <a:r>
              <a:rPr lang="zh-CN" altLang="en-US" sz="2600">
                <a:solidFill>
                  <a:srgbClr val="FF0000"/>
                </a:solidFill>
                <a:latin typeface="+mn-ea"/>
                <a:ea typeface="+mn-ea"/>
              </a:rPr>
              <a:t>不再振动</a:t>
            </a:r>
            <a:r>
              <a:rPr lang="zh-CN" altLang="en-US" sz="2600">
                <a:latin typeface="+mn-ea"/>
                <a:ea typeface="+mn-ea"/>
              </a:rPr>
              <a:t>，</a:t>
            </a:r>
            <a:r>
              <a:rPr lang="zh-CN" altLang="en-US" sz="2600">
                <a:solidFill>
                  <a:srgbClr val="FF0000"/>
                </a:solidFill>
                <a:latin typeface="+mn-ea"/>
                <a:ea typeface="+mn-ea"/>
              </a:rPr>
              <a:t>不再发声 </a:t>
            </a:r>
            <a:r>
              <a:rPr lang="zh-CN" altLang="en-US" sz="2600">
                <a:latin typeface="+mn-ea"/>
                <a:ea typeface="+mn-ea"/>
              </a:rPr>
              <a:t>。</a:t>
            </a:r>
            <a:endParaRPr lang="en-US" altLang="zh-CN" sz="2600">
              <a:latin typeface="+mn-ea"/>
              <a:ea typeface="+mn-ea"/>
            </a:endParaRPr>
          </a:p>
          <a:p>
            <a:pPr fontAlgn="auto">
              <a:lnSpc>
                <a:spcPct val="150000"/>
              </a:lnSpc>
              <a:spcBef>
                <a:spcPct val="0"/>
              </a:spcBef>
              <a:spcAft>
                <a:spcPct val="0"/>
              </a:spcAft>
              <a:defRPr/>
            </a:pPr>
            <a:r>
              <a:rPr lang="zh-CN" altLang="en-US" sz="2600">
                <a:latin typeface="+mn-ea"/>
                <a:ea typeface="+mn-ea"/>
              </a:rPr>
              <a:t>（</a:t>
            </a:r>
            <a:r>
              <a:rPr lang="en-US" altLang="zh-CN" sz="2600">
                <a:latin typeface="Times New Roman" pitchFamily="18" charset="0"/>
                <a:ea typeface="+mn-ea"/>
                <a:cs typeface="Times New Roman" pitchFamily="18" charset="0"/>
              </a:rPr>
              <a:t>2</a:t>
            </a:r>
            <a:r>
              <a:rPr lang="zh-CN" altLang="en-US" sz="2600">
                <a:latin typeface="Times New Roman" pitchFamily="18" charset="0"/>
                <a:ea typeface="+mn-ea"/>
                <a:cs typeface="Times New Roman" pitchFamily="18" charset="0"/>
              </a:rPr>
              <a:t>）</a:t>
            </a:r>
            <a:r>
              <a:rPr lang="zh-CN" altLang="en-US" sz="2600">
                <a:latin typeface="+mn-ea"/>
                <a:ea typeface="+mn-ea"/>
              </a:rPr>
              <a:t>结论：</a:t>
            </a:r>
            <a:r>
              <a:rPr lang="zh-CN" altLang="en-US" sz="2600">
                <a:solidFill>
                  <a:srgbClr val="FF0000"/>
                </a:solidFill>
                <a:latin typeface="+mn-ea"/>
                <a:ea typeface="+mn-ea"/>
              </a:rPr>
              <a:t>固体</a:t>
            </a:r>
            <a:r>
              <a:rPr lang="zh-CN" altLang="en-US" sz="2600">
                <a:latin typeface="+mn-ea"/>
                <a:ea typeface="+mn-ea"/>
              </a:rPr>
              <a:t>振动发声。</a:t>
            </a:r>
          </a:p>
        </p:txBody>
      </p:sp>
      <p:pic>
        <p:nvPicPr>
          <p:cNvPr id="13317" name="图片 1"/>
          <p:cNvPicPr>
            <a:picLocks noChangeAspect="1"/>
          </p:cNvPicPr>
          <p:nvPr/>
        </p:nvPicPr>
        <p:blipFill>
          <a:blip r:embed="rId2">
            <a:clrChange>
              <a:clrFrom>
                <a:srgbClr val="FEFEFE"/>
              </a:clrFrom>
              <a:clrTo>
                <a:srgbClr val="FEFEFE">
                  <a:alpha val="0"/>
                </a:srgbClr>
              </a:clrTo>
            </a:clrChange>
          </a:blip>
          <a:stretch>
            <a:fillRect/>
          </a:stretch>
        </p:blipFill>
        <p:spPr bwMode="auto">
          <a:xfrm>
            <a:off x="1241425" y="2897188"/>
            <a:ext cx="2324100" cy="2314575"/>
          </a:xfrm>
          <a:prstGeom prst="rect">
            <a:avLst/>
          </a:prstGeom>
          <a:noFill/>
          <a:ln w="9525">
            <a:noFill/>
            <a:miter lim="800000"/>
          </a:ln>
        </p:spPr>
      </p:pic>
      <p:sp>
        <p:nvSpPr>
          <p:cNvPr id="17" name="圆角矩形 16"/>
          <p:cNvSpPr/>
          <p:nvPr/>
        </p:nvSpPr>
        <p:spPr>
          <a:xfrm>
            <a:off x="47625" y="55563"/>
            <a:ext cx="1576388" cy="474662"/>
          </a:xfrm>
          <a:prstGeom prst="roundRect">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rPr>
              <a:t>新知探究</a:t>
            </a:r>
          </a:p>
        </p:txBody>
      </p:sp>
      <p:grpSp>
        <p:nvGrpSpPr>
          <p:cNvPr id="13319" name="组合 18"/>
          <p:cNvGrpSpPr/>
          <p:nvPr/>
        </p:nvGrpSpPr>
        <p:grpSpPr>
          <a:xfrm>
            <a:off x="292100" y="652463"/>
            <a:ext cx="5484813" cy="784225"/>
            <a:chOff x="256491" y="612131"/>
            <a:chExt cx="5484194" cy="784830"/>
          </a:xfrm>
        </p:grpSpPr>
        <p:sp>
          <p:nvSpPr>
            <p:cNvPr id="13320" name="文本框 20"/>
            <p:cNvSpPr txBox="1">
              <a:spLocks noChangeArrowheads="1"/>
            </p:cNvSpPr>
            <p:nvPr/>
          </p:nvSpPr>
          <p:spPr bwMode="auto">
            <a:xfrm>
              <a:off x="256491" y="612131"/>
              <a:ext cx="5484194" cy="784830"/>
            </a:xfrm>
            <a:prstGeom prst="rect">
              <a:avLst/>
            </a:prstGeom>
            <a:noFill/>
            <a:ln w="9525">
              <a:noFill/>
              <a:miter lim="800000"/>
            </a:ln>
          </p:spPr>
          <p:txBody>
            <a:bodyPr wrap="none">
              <a:spAutoFit/>
            </a:bodyPr>
            <a:lstStyle/>
            <a:p>
              <a:pPr>
                <a:lnSpc>
                  <a:spcPct val="150000"/>
                </a:lnSpc>
              </a:pPr>
              <a:r>
                <a:rPr lang="zh-CN" altLang="en-US" sz="3000" b="1">
                  <a:solidFill>
                    <a:srgbClr val="000000"/>
                  </a:solidFill>
                  <a:latin typeface="微软雅黑" pitchFamily="34" charset="-122"/>
                  <a:ea typeface="微软雅黑" pitchFamily="34" charset="-122"/>
                  <a:sym typeface="+mn-ea"/>
                </a:rPr>
                <a:t>知识点      探究声音产生的原因</a:t>
              </a:r>
            </a:p>
          </p:txBody>
        </p:sp>
        <p:grpSp>
          <p:nvGrpSpPr>
            <p:cNvPr id="13321" name="组合 21"/>
            <p:cNvGrpSpPr/>
            <p:nvPr/>
          </p:nvGrpSpPr>
          <p:grpSpPr>
            <a:xfrm>
              <a:off x="1585139" y="819163"/>
              <a:ext cx="512096" cy="492443"/>
              <a:chOff x="4171307" y="702915"/>
              <a:chExt cx="512096" cy="492443"/>
            </a:xfrm>
          </p:grpSpPr>
          <p:sp>
            <p:nvSpPr>
              <p:cNvPr id="23" name="椭圆 22"/>
              <p:cNvSpPr/>
              <p:nvPr/>
            </p:nvSpPr>
            <p:spPr>
              <a:xfrm>
                <a:off x="4171247" y="708773"/>
                <a:ext cx="444450" cy="46390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solidFill>
                    <a:prstClr val="white"/>
                  </a:solidFill>
                </a:endParaRPr>
              </a:p>
            </p:txBody>
          </p:sp>
          <p:sp>
            <p:nvSpPr>
              <p:cNvPr id="13323" name="矩形 23"/>
              <p:cNvSpPr>
                <a:spLocks noChangeArrowheads="1"/>
              </p:cNvSpPr>
              <p:nvPr/>
            </p:nvSpPr>
            <p:spPr bwMode="auto">
              <a:xfrm>
                <a:off x="4194167" y="702915"/>
                <a:ext cx="489236" cy="492443"/>
              </a:xfrm>
              <a:prstGeom prst="rect">
                <a:avLst/>
              </a:prstGeom>
              <a:noFill/>
              <a:ln w="9525">
                <a:noFill/>
                <a:miter lim="800000"/>
              </a:ln>
            </p:spPr>
            <p:txBody>
              <a:bodyPr wrap="none">
                <a:spAutoFit/>
              </a:bodyPr>
              <a:lstStyle/>
              <a:p>
                <a:r>
                  <a:rPr lang="en-US" altLang="zh-CN" sz="2600" b="1">
                    <a:solidFill>
                      <a:srgbClr val="FFFFFF"/>
                    </a:solidFill>
                    <a:latin typeface="微软雅黑" pitchFamily="34" charset="-122"/>
                    <a:ea typeface="微软雅黑" pitchFamily="34" charset="-122"/>
                    <a:sym typeface="+mn-ea"/>
                  </a:rPr>
                  <a:t>1 </a:t>
                </a:r>
                <a:endParaRPr lang="zh-CN" altLang="en-US" sz="2600">
                  <a:solidFill>
                    <a:srgbClr val="FFFFFF"/>
                  </a:solidFill>
                  <a:latin typeface="微软雅黑" panose="020B0503020204020204" pitchFamily="34" charset="-122"/>
                  <a:ea typeface="微软雅黑" panose="020B0503020204020204" pitchFamily="34" charset="-122"/>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wipe(down)">
                                      <p:cBhvr>
                                        <p:cTn id="7" dur="500"/>
                                        <p:tgtEl>
                                          <p:spTgt spid="18">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wipe(down)">
                                      <p:cBhvr>
                                        <p:cTn id="12"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矩形 37"/>
          <p:cNvSpPr>
            <a:spLocks noChangeArrowheads="1"/>
          </p:cNvSpPr>
          <p:nvPr/>
        </p:nvSpPr>
        <p:spPr bwMode="auto">
          <a:xfrm>
            <a:off x="444500" y="14288"/>
            <a:ext cx="995363" cy="338137"/>
          </a:xfrm>
          <a:prstGeom prst="rect">
            <a:avLst/>
          </a:prstGeom>
          <a:noFill/>
          <a:ln w="9525">
            <a:noFill/>
            <a:miter lim="800000"/>
          </a:ln>
        </p:spPr>
        <p:txBody>
          <a:bodyPr wrap="none">
            <a:spAutoFit/>
          </a:bodyPr>
          <a:lstStyle/>
          <a:p>
            <a:r>
              <a:rPr lang="zh-CN" altLang="en-US" sz="1600" b="1">
                <a:solidFill>
                  <a:schemeClr val="bg1"/>
                </a:solidFill>
                <a:latin typeface="微软雅黑" pitchFamily="34" charset="-122"/>
                <a:ea typeface="微软雅黑" pitchFamily="34" charset="-122"/>
              </a:rPr>
              <a:t>新知探究</a:t>
            </a:r>
          </a:p>
        </p:txBody>
      </p:sp>
      <p:sp>
        <p:nvSpPr>
          <p:cNvPr id="14338" name="矩形 5"/>
          <p:cNvSpPr>
            <a:spLocks noChangeArrowheads="1"/>
          </p:cNvSpPr>
          <p:nvPr/>
        </p:nvSpPr>
        <p:spPr bwMode="auto">
          <a:xfrm>
            <a:off x="596900" y="1452563"/>
            <a:ext cx="10893425" cy="1293812"/>
          </a:xfrm>
          <a:prstGeom prst="rect">
            <a:avLst/>
          </a:prstGeom>
          <a:noFill/>
          <a:ln w="9525">
            <a:noFill/>
            <a:miter lim="800000"/>
          </a:ln>
        </p:spPr>
        <p:txBody>
          <a:bodyPr>
            <a:spAutoFit/>
          </a:bodyPr>
          <a:lstStyle/>
          <a:p>
            <a:pPr>
              <a:lnSpc>
                <a:spcPct val="150000"/>
              </a:lnSpc>
            </a:pPr>
            <a:r>
              <a:rPr lang="zh-CN" altLang="en-US" sz="2600" b="1">
                <a:solidFill>
                  <a:srgbClr val="FF0000"/>
                </a:solidFill>
                <a:latin typeface="微软雅黑" pitchFamily="34" charset="-122"/>
                <a:ea typeface="微软雅黑" pitchFamily="34" charset="-122"/>
              </a:rPr>
              <a:t>探究二：</a:t>
            </a:r>
            <a:r>
              <a:rPr lang="zh-CN" altLang="en-US" sz="2600">
                <a:solidFill>
                  <a:srgbClr val="000000"/>
                </a:solidFill>
                <a:latin typeface="Times New Roman" pitchFamily="18" charset="0"/>
                <a:ea typeface="微软雅黑" pitchFamily="34" charset="-122"/>
                <a:sym typeface="Helvetica" pitchFamily="34" charset="0"/>
              </a:rPr>
              <a:t>边说话，边用手摸颈前喉头部分，感觉声带的变化；由此可得出什么结论？</a:t>
            </a:r>
            <a:endParaRPr lang="en-US" altLang="zh-CN" sz="2600">
              <a:solidFill>
                <a:srgbClr val="000000"/>
              </a:solidFill>
              <a:latin typeface="Times New Roman" pitchFamily="18" charset="0"/>
              <a:ea typeface="微软雅黑" panose="020B0503020204020204" pitchFamily="34" charset="-122"/>
              <a:sym typeface="Helvetica" pitchFamily="34" charset="0"/>
            </a:endParaRPr>
          </a:p>
        </p:txBody>
      </p:sp>
      <p:pic>
        <p:nvPicPr>
          <p:cNvPr id="8" name="图片 5"/>
          <p:cNvPicPr>
            <a:picLocks noChangeAspect="1" noChangeArrowheads="1"/>
          </p:cNvPicPr>
          <p:nvPr/>
        </p:nvPicPr>
        <p:blipFill>
          <a:blip r:embed="rId2">
            <a:clrChange>
              <a:clrFrom>
                <a:srgbClr val="FFFFFF"/>
              </a:clrFrom>
              <a:clrTo>
                <a:srgbClr val="FFFFFF">
                  <a:alpha val="0"/>
                </a:srgbClr>
              </a:clrTo>
            </a:clrChange>
          </a:blip>
          <a:stretch>
            <a:fillRect/>
          </a:stretch>
        </p:blipFill>
        <p:spPr bwMode="auto">
          <a:xfrm>
            <a:off x="7810500" y="2924175"/>
            <a:ext cx="2555875" cy="2419350"/>
          </a:xfrm>
          <a:prstGeom prst="rect">
            <a:avLst/>
          </a:prstGeom>
          <a:noFill/>
          <a:ln w="9525">
            <a:noFill/>
            <a:miter lim="800000"/>
          </a:ln>
        </p:spPr>
      </p:pic>
      <p:sp>
        <p:nvSpPr>
          <p:cNvPr id="3" name="圆角矩形 2"/>
          <p:cNvSpPr/>
          <p:nvPr/>
        </p:nvSpPr>
        <p:spPr>
          <a:xfrm>
            <a:off x="1071563" y="2924175"/>
            <a:ext cx="6313487" cy="2020888"/>
          </a:xfrm>
          <a:prstGeom prst="roundRect">
            <a:avLst/>
          </a:prstGeom>
          <a:noFill/>
          <a:ln w="285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50000"/>
              </a:lnSpc>
              <a:spcBef>
                <a:spcPct val="0"/>
              </a:spcBef>
              <a:spcAft>
                <a:spcPct val="0"/>
              </a:spcAft>
              <a:defRPr/>
            </a:pPr>
            <a:r>
              <a:rPr lang="zh-CN" altLang="en-US" sz="2600">
                <a:solidFill>
                  <a:prstClr val="black"/>
                </a:solidFill>
                <a:latin typeface="Times New Roman" pitchFamily="18" charset="0"/>
                <a:cs typeface="Times New Roman" pitchFamily="18" charset="0"/>
              </a:rPr>
              <a:t>（</a:t>
            </a:r>
            <a:r>
              <a:rPr lang="en-US" altLang="zh-CN" sz="2600">
                <a:solidFill>
                  <a:prstClr val="black"/>
                </a:solidFill>
                <a:latin typeface="Times New Roman" pitchFamily="18" charset="0"/>
                <a:cs typeface="Times New Roman" pitchFamily="18" charset="0"/>
              </a:rPr>
              <a:t>1</a:t>
            </a:r>
            <a:r>
              <a:rPr lang="zh-CN" altLang="en-US" sz="2600">
                <a:solidFill>
                  <a:prstClr val="black"/>
                </a:solidFill>
                <a:latin typeface="Times New Roman" pitchFamily="18" charset="0"/>
                <a:cs typeface="Times New Roman" pitchFamily="18" charset="0"/>
              </a:rPr>
              <a:t>）</a:t>
            </a:r>
            <a:r>
              <a:rPr lang="zh-CN" altLang="en-US" sz="2600">
                <a:solidFill>
                  <a:prstClr val="black"/>
                </a:solidFill>
              </a:rPr>
              <a:t>现象：</a:t>
            </a:r>
            <a:r>
              <a:rPr lang="zh-CN" altLang="en-US" sz="2600">
                <a:solidFill>
                  <a:srgbClr val="FF0000"/>
                </a:solidFill>
                <a:latin typeface="Times New Roman" pitchFamily="18" charset="0"/>
                <a:sym typeface="Helvetica"/>
              </a:rPr>
              <a:t>发声时</a:t>
            </a:r>
            <a:r>
              <a:rPr lang="zh-CN" altLang="en-US" sz="2600">
                <a:solidFill>
                  <a:prstClr val="black"/>
                </a:solidFill>
                <a:latin typeface="Times New Roman" pitchFamily="18" charset="0"/>
                <a:sym typeface="Helvetica"/>
              </a:rPr>
              <a:t>，手指感觉到声带</a:t>
            </a:r>
            <a:r>
              <a:rPr lang="zh-CN" altLang="en-US" sz="2600">
                <a:solidFill>
                  <a:srgbClr val="FF0000"/>
                </a:solidFill>
                <a:latin typeface="Times New Roman" pitchFamily="18" charset="0"/>
                <a:sym typeface="Helvetica"/>
              </a:rPr>
              <a:t>在振动</a:t>
            </a:r>
            <a:r>
              <a:rPr lang="zh-CN" altLang="en-US" sz="2600">
                <a:solidFill>
                  <a:prstClr val="black"/>
                </a:solidFill>
                <a:latin typeface="Times New Roman" pitchFamily="18" charset="0"/>
                <a:sym typeface="Helvetica"/>
              </a:rPr>
              <a:t>，</a:t>
            </a:r>
            <a:r>
              <a:rPr lang="zh-CN" altLang="en-US" sz="2600">
                <a:solidFill>
                  <a:srgbClr val="FF0000"/>
                </a:solidFill>
                <a:latin typeface="Times New Roman" pitchFamily="18" charset="0"/>
                <a:sym typeface="Helvetica"/>
              </a:rPr>
              <a:t>停止发声</a:t>
            </a:r>
            <a:r>
              <a:rPr lang="zh-CN" altLang="en-US" sz="2600">
                <a:solidFill>
                  <a:prstClr val="black"/>
                </a:solidFill>
                <a:latin typeface="Times New Roman" pitchFamily="18" charset="0"/>
                <a:sym typeface="Helvetica"/>
              </a:rPr>
              <a:t>，</a:t>
            </a:r>
            <a:r>
              <a:rPr lang="zh-CN" altLang="en-US" sz="2600">
                <a:solidFill>
                  <a:srgbClr val="FF0000"/>
                </a:solidFill>
                <a:latin typeface="Times New Roman" pitchFamily="18" charset="0"/>
                <a:sym typeface="Helvetica"/>
              </a:rPr>
              <a:t>振动停止</a:t>
            </a:r>
            <a:r>
              <a:rPr lang="zh-CN" altLang="en-US" sz="2600">
                <a:solidFill>
                  <a:prstClr val="black"/>
                </a:solidFill>
                <a:latin typeface="Times New Roman" pitchFamily="18" charset="0"/>
                <a:sym typeface="Helvetica"/>
              </a:rPr>
              <a:t>。</a:t>
            </a:r>
            <a:endParaRPr lang="en-US" altLang="zh-CN" sz="2600">
              <a:solidFill>
                <a:prstClr val="black"/>
              </a:solidFill>
              <a:latin typeface="Times New Roman" pitchFamily="18" charset="0"/>
              <a:sym typeface="Helvetica"/>
            </a:endParaRPr>
          </a:p>
          <a:p>
            <a:pPr fontAlgn="auto">
              <a:lnSpc>
                <a:spcPct val="150000"/>
              </a:lnSpc>
              <a:spcBef>
                <a:spcPct val="0"/>
              </a:spcBef>
              <a:spcAft>
                <a:spcPct val="0"/>
              </a:spcAft>
              <a:defRPr/>
            </a:pPr>
            <a:endParaRPr lang="zh-CN" altLang="en-US" sz="2600">
              <a:solidFill>
                <a:prstClr val="black"/>
              </a:solidFill>
              <a:latin typeface="Times New Roman" pitchFamily="18" charset="0"/>
              <a:sym typeface="Helvetica"/>
            </a:endParaRPr>
          </a:p>
        </p:txBody>
      </p:sp>
      <p:sp>
        <p:nvSpPr>
          <p:cNvPr id="14" name="圆角矩形 13"/>
          <p:cNvSpPr/>
          <p:nvPr/>
        </p:nvSpPr>
        <p:spPr>
          <a:xfrm>
            <a:off x="47625" y="55563"/>
            <a:ext cx="1576388" cy="474662"/>
          </a:xfrm>
          <a:prstGeom prst="roundRect">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rPr>
              <a:t>新知探究</a:t>
            </a:r>
          </a:p>
        </p:txBody>
      </p:sp>
      <p:grpSp>
        <p:nvGrpSpPr>
          <p:cNvPr id="14342" name="组合 14"/>
          <p:cNvGrpSpPr/>
          <p:nvPr/>
        </p:nvGrpSpPr>
        <p:grpSpPr>
          <a:xfrm>
            <a:off x="292100" y="652463"/>
            <a:ext cx="5484813" cy="784225"/>
            <a:chOff x="256491" y="612131"/>
            <a:chExt cx="5484194" cy="784830"/>
          </a:xfrm>
        </p:grpSpPr>
        <p:sp>
          <p:nvSpPr>
            <p:cNvPr id="14344" name="文本框 15"/>
            <p:cNvSpPr txBox="1">
              <a:spLocks noChangeArrowheads="1"/>
            </p:cNvSpPr>
            <p:nvPr/>
          </p:nvSpPr>
          <p:spPr bwMode="auto">
            <a:xfrm>
              <a:off x="256491" y="612131"/>
              <a:ext cx="5484194" cy="784830"/>
            </a:xfrm>
            <a:prstGeom prst="rect">
              <a:avLst/>
            </a:prstGeom>
            <a:noFill/>
            <a:ln w="9525">
              <a:noFill/>
              <a:miter lim="800000"/>
            </a:ln>
          </p:spPr>
          <p:txBody>
            <a:bodyPr wrap="none">
              <a:spAutoFit/>
            </a:bodyPr>
            <a:lstStyle/>
            <a:p>
              <a:pPr>
                <a:lnSpc>
                  <a:spcPct val="150000"/>
                </a:lnSpc>
              </a:pPr>
              <a:r>
                <a:rPr lang="zh-CN" altLang="en-US" sz="3000" b="1">
                  <a:solidFill>
                    <a:srgbClr val="000000"/>
                  </a:solidFill>
                  <a:latin typeface="微软雅黑" pitchFamily="34" charset="-122"/>
                  <a:ea typeface="微软雅黑" pitchFamily="34" charset="-122"/>
                  <a:sym typeface="+mn-ea"/>
                </a:rPr>
                <a:t>知识点      探究声音产生的原因</a:t>
              </a:r>
            </a:p>
          </p:txBody>
        </p:sp>
        <p:grpSp>
          <p:nvGrpSpPr>
            <p:cNvPr id="14345" name="组合 16"/>
            <p:cNvGrpSpPr/>
            <p:nvPr/>
          </p:nvGrpSpPr>
          <p:grpSpPr>
            <a:xfrm>
              <a:off x="1585139" y="819163"/>
              <a:ext cx="512096" cy="492443"/>
              <a:chOff x="4171307" y="702915"/>
              <a:chExt cx="512096" cy="492443"/>
            </a:xfrm>
          </p:grpSpPr>
          <p:sp>
            <p:nvSpPr>
              <p:cNvPr id="18" name="椭圆 17"/>
              <p:cNvSpPr/>
              <p:nvPr/>
            </p:nvSpPr>
            <p:spPr>
              <a:xfrm>
                <a:off x="4171247" y="708773"/>
                <a:ext cx="444450" cy="46390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solidFill>
                    <a:prstClr val="white"/>
                  </a:solidFill>
                </a:endParaRPr>
              </a:p>
            </p:txBody>
          </p:sp>
          <p:sp>
            <p:nvSpPr>
              <p:cNvPr id="14347" name="矩形 18"/>
              <p:cNvSpPr>
                <a:spLocks noChangeArrowheads="1"/>
              </p:cNvSpPr>
              <p:nvPr/>
            </p:nvSpPr>
            <p:spPr bwMode="auto">
              <a:xfrm>
                <a:off x="4194167" y="702915"/>
                <a:ext cx="489236" cy="492443"/>
              </a:xfrm>
              <a:prstGeom prst="rect">
                <a:avLst/>
              </a:prstGeom>
              <a:noFill/>
              <a:ln w="9525">
                <a:noFill/>
                <a:miter lim="800000"/>
              </a:ln>
            </p:spPr>
            <p:txBody>
              <a:bodyPr wrap="none">
                <a:spAutoFit/>
              </a:bodyPr>
              <a:lstStyle/>
              <a:p>
                <a:r>
                  <a:rPr lang="en-US" altLang="zh-CN" sz="2600" b="1">
                    <a:solidFill>
                      <a:srgbClr val="FFFFFF"/>
                    </a:solidFill>
                    <a:latin typeface="微软雅黑" pitchFamily="34" charset="-122"/>
                    <a:ea typeface="微软雅黑" pitchFamily="34" charset="-122"/>
                    <a:sym typeface="+mn-ea"/>
                  </a:rPr>
                  <a:t>1 </a:t>
                </a:r>
                <a:endParaRPr lang="zh-CN" altLang="en-US" sz="2600">
                  <a:solidFill>
                    <a:srgbClr val="FFFFFF"/>
                  </a:solidFill>
                  <a:latin typeface="微软雅黑" pitchFamily="34" charset="-122"/>
                  <a:ea typeface="微软雅黑" pitchFamily="34" charset="-122"/>
                </a:endParaRPr>
              </a:p>
            </p:txBody>
          </p:sp>
        </p:grpSp>
      </p:grpSp>
      <p:sp>
        <p:nvSpPr>
          <p:cNvPr id="2" name="矩形 1"/>
          <p:cNvSpPr>
            <a:spLocks noChangeArrowheads="1"/>
          </p:cNvSpPr>
          <p:nvPr/>
        </p:nvSpPr>
        <p:spPr bwMode="auto">
          <a:xfrm>
            <a:off x="1155700" y="4183063"/>
            <a:ext cx="4352925" cy="692150"/>
          </a:xfrm>
          <a:prstGeom prst="rect">
            <a:avLst/>
          </a:prstGeom>
          <a:noFill/>
          <a:ln w="9525">
            <a:noFill/>
            <a:miter lim="800000"/>
          </a:ln>
        </p:spPr>
        <p:txBody>
          <a:bodyPr wrap="none">
            <a:spAutoFit/>
          </a:bodyPr>
          <a:lstStyle/>
          <a:p>
            <a:pPr>
              <a:lnSpc>
                <a:spcPct val="150000"/>
              </a:lnSpc>
            </a:pPr>
            <a:r>
              <a:rPr lang="zh-CN" altLang="en-US" sz="2600">
                <a:solidFill>
                  <a:srgbClr val="000000"/>
                </a:solidFill>
                <a:latin typeface="Times New Roman" pitchFamily="18" charset="0"/>
                <a:ea typeface="微软雅黑" pitchFamily="34" charset="-122"/>
                <a:cs typeface="Times New Roman" pitchFamily="18" charset="0"/>
              </a:rPr>
              <a:t>（</a:t>
            </a:r>
            <a:r>
              <a:rPr lang="en-US" altLang="zh-CN" sz="2600">
                <a:solidFill>
                  <a:srgbClr val="000000"/>
                </a:solidFill>
                <a:latin typeface="Times New Roman" pitchFamily="18" charset="0"/>
                <a:ea typeface="微软雅黑" pitchFamily="34" charset="-122"/>
                <a:cs typeface="Times New Roman" pitchFamily="18" charset="0"/>
              </a:rPr>
              <a:t>2</a:t>
            </a:r>
            <a:r>
              <a:rPr lang="zh-CN" altLang="en-US" sz="2600">
                <a:solidFill>
                  <a:srgbClr val="000000"/>
                </a:solidFill>
                <a:latin typeface="Times New Roman" pitchFamily="18" charset="0"/>
                <a:ea typeface="微软雅黑" pitchFamily="34" charset="-122"/>
                <a:cs typeface="Times New Roman" pitchFamily="18" charset="0"/>
              </a:rPr>
              <a:t>）</a:t>
            </a:r>
            <a:r>
              <a:rPr lang="zh-CN" altLang="en-US" sz="2600">
                <a:solidFill>
                  <a:srgbClr val="000000"/>
                </a:solidFill>
                <a:latin typeface="微软雅黑" pitchFamily="34" charset="-122"/>
                <a:ea typeface="微软雅黑" pitchFamily="34" charset="-122"/>
              </a:rPr>
              <a:t>结论：</a:t>
            </a:r>
            <a:r>
              <a:rPr lang="zh-CN" altLang="en-US" sz="2600">
                <a:solidFill>
                  <a:srgbClr val="FF0000"/>
                </a:solidFill>
                <a:latin typeface="微软雅黑" pitchFamily="34" charset="-122"/>
                <a:ea typeface="微软雅黑" pitchFamily="34" charset="-122"/>
              </a:rPr>
              <a:t>固体</a:t>
            </a:r>
            <a:r>
              <a:rPr lang="zh-CN" altLang="en-US" sz="2600">
                <a:solidFill>
                  <a:srgbClr val="000000"/>
                </a:solidFill>
                <a:latin typeface="微软雅黑" pitchFamily="34" charset="-122"/>
                <a:ea typeface="微软雅黑" pitchFamily="34" charset="-122"/>
              </a:rPr>
              <a:t>振动发声。</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矩形 37"/>
          <p:cNvSpPr>
            <a:spLocks noChangeArrowheads="1"/>
          </p:cNvSpPr>
          <p:nvPr/>
        </p:nvSpPr>
        <p:spPr bwMode="auto">
          <a:xfrm>
            <a:off x="444500" y="14288"/>
            <a:ext cx="995363" cy="338137"/>
          </a:xfrm>
          <a:prstGeom prst="rect">
            <a:avLst/>
          </a:prstGeom>
          <a:noFill/>
          <a:ln w="9525">
            <a:noFill/>
            <a:miter lim="800000"/>
          </a:ln>
        </p:spPr>
        <p:txBody>
          <a:bodyPr wrap="none">
            <a:spAutoFit/>
          </a:bodyPr>
          <a:lstStyle/>
          <a:p>
            <a:r>
              <a:rPr lang="zh-CN" altLang="en-US" sz="1600" b="1">
                <a:solidFill>
                  <a:srgbClr val="FFFFFF"/>
                </a:solidFill>
                <a:latin typeface="微软雅黑" pitchFamily="34" charset="-122"/>
                <a:ea typeface="微软雅黑" pitchFamily="34" charset="-122"/>
              </a:rPr>
              <a:t>新知探究</a:t>
            </a:r>
          </a:p>
        </p:txBody>
      </p:sp>
      <p:sp>
        <p:nvSpPr>
          <p:cNvPr id="15362" name="矩形 1"/>
          <p:cNvSpPr>
            <a:spLocks noChangeArrowheads="1"/>
          </p:cNvSpPr>
          <p:nvPr/>
        </p:nvSpPr>
        <p:spPr bwMode="auto">
          <a:xfrm>
            <a:off x="444500" y="1443038"/>
            <a:ext cx="10882313" cy="1222375"/>
          </a:xfrm>
          <a:prstGeom prst="rect">
            <a:avLst/>
          </a:prstGeom>
          <a:noFill/>
          <a:ln w="9525">
            <a:noFill/>
            <a:miter lim="800000"/>
          </a:ln>
        </p:spPr>
        <p:txBody>
          <a:bodyPr>
            <a:spAutoFit/>
          </a:bodyPr>
          <a:lstStyle/>
          <a:p>
            <a:pPr>
              <a:lnSpc>
                <a:spcPct val="150000"/>
              </a:lnSpc>
            </a:pPr>
            <a:r>
              <a:rPr lang="zh-CN" altLang="en-US" sz="2600" b="1">
                <a:solidFill>
                  <a:srgbClr val="FF0000"/>
                </a:solidFill>
                <a:latin typeface="微软雅黑" pitchFamily="34" charset="-122"/>
                <a:ea typeface="微软雅黑" pitchFamily="34" charset="-122"/>
              </a:rPr>
              <a:t>探究三：</a:t>
            </a:r>
            <a:r>
              <a:rPr lang="zh-CN" altLang="en-US" sz="2600">
                <a:solidFill>
                  <a:srgbClr val="000000"/>
                </a:solidFill>
                <a:latin typeface="Times New Roman" pitchFamily="18" charset="0"/>
                <a:ea typeface="微软雅黑" pitchFamily="34" charset="-122"/>
                <a:sym typeface="Helvetica" pitchFamily="34" charset="0"/>
              </a:rPr>
              <a:t>吹响笛子，把手指放在笛孔处，感觉气流的变化；由此可得出什么结论？</a:t>
            </a:r>
          </a:p>
        </p:txBody>
      </p:sp>
      <p:sp>
        <p:nvSpPr>
          <p:cNvPr id="4" name="圆角矩形 3"/>
          <p:cNvSpPr/>
          <p:nvPr/>
        </p:nvSpPr>
        <p:spPr>
          <a:xfrm>
            <a:off x="4614863" y="2782888"/>
            <a:ext cx="6472237" cy="2441575"/>
          </a:xfrm>
          <a:prstGeom prst="roundRect">
            <a:avLst/>
          </a:prstGeom>
          <a:noFill/>
          <a:ln w="285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lnSpc>
                <a:spcPct val="150000"/>
              </a:lnSpc>
              <a:spcBef>
                <a:spcPct val="0"/>
              </a:spcBef>
              <a:spcAft>
                <a:spcPct val="0"/>
              </a:spcAft>
              <a:defRPr/>
            </a:pPr>
            <a:r>
              <a:rPr lang="zh-CN" altLang="en-US" sz="2600">
                <a:solidFill>
                  <a:prstClr val="black"/>
                </a:solidFill>
                <a:latin typeface="Times New Roman" pitchFamily="18" charset="0"/>
                <a:cs typeface="Times New Roman" pitchFamily="18" charset="0"/>
              </a:rPr>
              <a:t>（</a:t>
            </a:r>
            <a:r>
              <a:rPr lang="en-US" altLang="zh-CN" sz="2600">
                <a:solidFill>
                  <a:prstClr val="black"/>
                </a:solidFill>
                <a:latin typeface="Times New Roman" pitchFamily="18" charset="0"/>
                <a:cs typeface="Times New Roman" pitchFamily="18" charset="0"/>
              </a:rPr>
              <a:t>1</a:t>
            </a:r>
            <a:r>
              <a:rPr lang="zh-CN" altLang="en-US" sz="2600">
                <a:solidFill>
                  <a:prstClr val="black"/>
                </a:solidFill>
                <a:latin typeface="Times New Roman" pitchFamily="18" charset="0"/>
                <a:cs typeface="Times New Roman" pitchFamily="18" charset="0"/>
              </a:rPr>
              <a:t>）</a:t>
            </a:r>
            <a:r>
              <a:rPr lang="zh-CN" altLang="en-US" sz="2600">
                <a:solidFill>
                  <a:prstClr val="black"/>
                </a:solidFill>
              </a:rPr>
              <a:t>现象：</a:t>
            </a:r>
            <a:r>
              <a:rPr lang="zh-CN" altLang="en-US" sz="2600">
                <a:solidFill>
                  <a:srgbClr val="FF0000"/>
                </a:solidFill>
                <a:latin typeface="Times New Roman" pitchFamily="18" charset="0"/>
                <a:sym typeface="Helvetica"/>
              </a:rPr>
              <a:t>笛子发声时</a:t>
            </a:r>
            <a:r>
              <a:rPr lang="zh-CN" altLang="en-US" sz="2600">
                <a:solidFill>
                  <a:prstClr val="black"/>
                </a:solidFill>
                <a:latin typeface="Times New Roman" pitchFamily="18" charset="0"/>
                <a:sym typeface="Helvetica"/>
              </a:rPr>
              <a:t>，把手指放在笛孔处，能感觉到</a:t>
            </a:r>
            <a:r>
              <a:rPr lang="zh-CN" altLang="en-US" sz="2600">
                <a:solidFill>
                  <a:srgbClr val="FF0000"/>
                </a:solidFill>
                <a:latin typeface="Times New Roman" pitchFamily="18" charset="0"/>
                <a:sym typeface="Helvetica"/>
              </a:rPr>
              <a:t>气流的振动；停止吹气，没有振动的气流，笛声消失</a:t>
            </a:r>
            <a:r>
              <a:rPr lang="zh-CN" altLang="en-US" sz="2600">
                <a:solidFill>
                  <a:prstClr val="black"/>
                </a:solidFill>
                <a:latin typeface="Times New Roman" pitchFamily="18" charset="0"/>
                <a:sym typeface="Helvetica"/>
              </a:rPr>
              <a:t>。</a:t>
            </a:r>
            <a:endParaRPr lang="en-US" altLang="zh-CN" sz="2600">
              <a:solidFill>
                <a:prstClr val="black"/>
              </a:solidFill>
              <a:latin typeface="Times New Roman" pitchFamily="18" charset="0"/>
              <a:sym typeface="Helvetica"/>
            </a:endParaRPr>
          </a:p>
          <a:p>
            <a:pPr algn="just" fontAlgn="auto">
              <a:lnSpc>
                <a:spcPct val="150000"/>
              </a:lnSpc>
              <a:spcBef>
                <a:spcPct val="0"/>
              </a:spcBef>
              <a:spcAft>
                <a:spcPct val="0"/>
              </a:spcAft>
              <a:defRPr/>
            </a:pPr>
            <a:endParaRPr lang="en-US" altLang="zh-CN" sz="2600">
              <a:solidFill>
                <a:prstClr val="black"/>
              </a:solidFill>
              <a:latin typeface="Times New Roman" pitchFamily="18" charset="0"/>
              <a:sym typeface="Helvetica"/>
            </a:endParaRPr>
          </a:p>
        </p:txBody>
      </p:sp>
      <p:pic>
        <p:nvPicPr>
          <p:cNvPr id="7" name="图片 6"/>
          <p:cNvPicPr>
            <a:picLocks noChangeAspect="1"/>
          </p:cNvPicPr>
          <p:nvPr/>
        </p:nvPicPr>
        <p:blipFill>
          <a:blip r:embed="rId2"/>
          <a:stretch>
            <a:fillRect/>
          </a:stretch>
        </p:blipFill>
        <p:spPr>
          <a:xfrm>
            <a:off x="994409" y="3006090"/>
            <a:ext cx="3283605" cy="2217754"/>
          </a:xfrm>
          <a:prstGeom prst="roundRect">
            <a:avLst/>
          </a:prstGeom>
        </p:spPr>
      </p:pic>
      <p:grpSp>
        <p:nvGrpSpPr>
          <p:cNvPr id="15365" name="组合 7"/>
          <p:cNvGrpSpPr/>
          <p:nvPr/>
        </p:nvGrpSpPr>
        <p:grpSpPr>
          <a:xfrm>
            <a:off x="292100" y="652463"/>
            <a:ext cx="5484813" cy="784225"/>
            <a:chOff x="256491" y="612131"/>
            <a:chExt cx="5484194" cy="784830"/>
          </a:xfrm>
        </p:grpSpPr>
        <p:sp>
          <p:nvSpPr>
            <p:cNvPr id="15368" name="文本框 9"/>
            <p:cNvSpPr txBox="1">
              <a:spLocks noChangeArrowheads="1"/>
            </p:cNvSpPr>
            <p:nvPr/>
          </p:nvSpPr>
          <p:spPr bwMode="auto">
            <a:xfrm>
              <a:off x="256491" y="612131"/>
              <a:ext cx="5484194" cy="784830"/>
            </a:xfrm>
            <a:prstGeom prst="rect">
              <a:avLst/>
            </a:prstGeom>
            <a:noFill/>
            <a:ln w="9525">
              <a:noFill/>
              <a:miter lim="800000"/>
            </a:ln>
          </p:spPr>
          <p:txBody>
            <a:bodyPr wrap="none">
              <a:spAutoFit/>
            </a:bodyPr>
            <a:lstStyle/>
            <a:p>
              <a:pPr>
                <a:lnSpc>
                  <a:spcPct val="150000"/>
                </a:lnSpc>
              </a:pPr>
              <a:r>
                <a:rPr lang="zh-CN" altLang="en-US" sz="3000" b="1">
                  <a:solidFill>
                    <a:srgbClr val="000000"/>
                  </a:solidFill>
                  <a:latin typeface="微软雅黑" pitchFamily="34" charset="-122"/>
                  <a:ea typeface="微软雅黑" pitchFamily="34" charset="-122"/>
                  <a:sym typeface="+mn-ea"/>
                </a:rPr>
                <a:t>知识点      探究声音产生的原因</a:t>
              </a:r>
            </a:p>
          </p:txBody>
        </p:sp>
        <p:grpSp>
          <p:nvGrpSpPr>
            <p:cNvPr id="15369" name="组合 10"/>
            <p:cNvGrpSpPr/>
            <p:nvPr/>
          </p:nvGrpSpPr>
          <p:grpSpPr>
            <a:xfrm>
              <a:off x="1585139" y="819163"/>
              <a:ext cx="512096" cy="492443"/>
              <a:chOff x="4171307" y="702915"/>
              <a:chExt cx="512096" cy="492443"/>
            </a:xfrm>
          </p:grpSpPr>
          <p:sp>
            <p:nvSpPr>
              <p:cNvPr id="12" name="椭圆 11"/>
              <p:cNvSpPr/>
              <p:nvPr/>
            </p:nvSpPr>
            <p:spPr>
              <a:xfrm>
                <a:off x="4171247" y="708773"/>
                <a:ext cx="444450" cy="46390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solidFill>
                    <a:prstClr val="white"/>
                  </a:solidFill>
                </a:endParaRPr>
              </a:p>
            </p:txBody>
          </p:sp>
          <p:sp>
            <p:nvSpPr>
              <p:cNvPr id="15371" name="矩形 12"/>
              <p:cNvSpPr>
                <a:spLocks noChangeArrowheads="1"/>
              </p:cNvSpPr>
              <p:nvPr/>
            </p:nvSpPr>
            <p:spPr bwMode="auto">
              <a:xfrm>
                <a:off x="4194167" y="702915"/>
                <a:ext cx="489236" cy="492443"/>
              </a:xfrm>
              <a:prstGeom prst="rect">
                <a:avLst/>
              </a:prstGeom>
              <a:noFill/>
              <a:ln w="9525">
                <a:noFill/>
                <a:miter lim="800000"/>
              </a:ln>
            </p:spPr>
            <p:txBody>
              <a:bodyPr wrap="none">
                <a:spAutoFit/>
              </a:bodyPr>
              <a:lstStyle/>
              <a:p>
                <a:r>
                  <a:rPr lang="en-US" altLang="zh-CN" sz="2600" b="1">
                    <a:solidFill>
                      <a:srgbClr val="FFFFFF"/>
                    </a:solidFill>
                    <a:latin typeface="微软雅黑" pitchFamily="34" charset="-122"/>
                    <a:ea typeface="微软雅黑" pitchFamily="34" charset="-122"/>
                    <a:sym typeface="+mn-ea"/>
                  </a:rPr>
                  <a:t>1 </a:t>
                </a:r>
                <a:endParaRPr lang="zh-CN" altLang="en-US" sz="2600">
                  <a:solidFill>
                    <a:srgbClr val="FFFFFF"/>
                  </a:solidFill>
                  <a:latin typeface="微软雅黑" pitchFamily="34" charset="-122"/>
                  <a:ea typeface="微软雅黑" pitchFamily="34" charset="-122"/>
                </a:endParaRPr>
              </a:p>
            </p:txBody>
          </p:sp>
        </p:grpSp>
      </p:grpSp>
      <p:sp>
        <p:nvSpPr>
          <p:cNvPr id="3" name="矩形 2"/>
          <p:cNvSpPr>
            <a:spLocks noChangeArrowheads="1"/>
          </p:cNvSpPr>
          <p:nvPr/>
        </p:nvSpPr>
        <p:spPr bwMode="auto">
          <a:xfrm>
            <a:off x="4697413" y="4568825"/>
            <a:ext cx="4351337" cy="693738"/>
          </a:xfrm>
          <a:prstGeom prst="rect">
            <a:avLst/>
          </a:prstGeom>
          <a:noFill/>
          <a:ln w="9525">
            <a:noFill/>
            <a:miter lim="800000"/>
          </a:ln>
        </p:spPr>
        <p:txBody>
          <a:bodyPr wrap="none">
            <a:spAutoFit/>
          </a:bodyPr>
          <a:lstStyle/>
          <a:p>
            <a:pPr algn="just">
              <a:lnSpc>
                <a:spcPct val="150000"/>
              </a:lnSpc>
            </a:pPr>
            <a:r>
              <a:rPr lang="zh-CN" altLang="en-US" sz="2600">
                <a:solidFill>
                  <a:srgbClr val="000000"/>
                </a:solidFill>
                <a:latin typeface="Times New Roman" pitchFamily="18" charset="0"/>
                <a:ea typeface="微软雅黑" pitchFamily="34" charset="-122"/>
                <a:cs typeface="Times New Roman" pitchFamily="18" charset="0"/>
              </a:rPr>
              <a:t>（</a:t>
            </a:r>
            <a:r>
              <a:rPr lang="en-US" altLang="zh-CN" sz="2600">
                <a:solidFill>
                  <a:srgbClr val="000000"/>
                </a:solidFill>
                <a:latin typeface="Times New Roman" pitchFamily="18" charset="0"/>
                <a:ea typeface="微软雅黑" pitchFamily="34" charset="-122"/>
                <a:cs typeface="Times New Roman" pitchFamily="18" charset="0"/>
              </a:rPr>
              <a:t>2</a:t>
            </a:r>
            <a:r>
              <a:rPr lang="zh-CN" altLang="en-US" sz="2600">
                <a:solidFill>
                  <a:srgbClr val="000000"/>
                </a:solidFill>
                <a:latin typeface="Times New Roman" pitchFamily="18" charset="0"/>
                <a:ea typeface="微软雅黑" pitchFamily="34" charset="-122"/>
                <a:cs typeface="Times New Roman" pitchFamily="18" charset="0"/>
              </a:rPr>
              <a:t>）</a:t>
            </a:r>
            <a:r>
              <a:rPr lang="zh-CN" altLang="en-US" sz="2600">
                <a:solidFill>
                  <a:srgbClr val="000000"/>
                </a:solidFill>
                <a:latin typeface="微软雅黑" pitchFamily="34" charset="-122"/>
                <a:ea typeface="微软雅黑" pitchFamily="34" charset="-122"/>
              </a:rPr>
              <a:t>结论：气体振动发声。</a:t>
            </a:r>
          </a:p>
        </p:txBody>
      </p:sp>
      <p:sp>
        <p:nvSpPr>
          <p:cNvPr id="14" name="圆角矩形 13"/>
          <p:cNvSpPr/>
          <p:nvPr/>
        </p:nvSpPr>
        <p:spPr>
          <a:xfrm>
            <a:off x="47625" y="55563"/>
            <a:ext cx="1576388" cy="474662"/>
          </a:xfrm>
          <a:prstGeom prst="roundRect">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rPr>
              <a:t>新知探究</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矩形 37"/>
          <p:cNvSpPr>
            <a:spLocks noChangeArrowheads="1"/>
          </p:cNvSpPr>
          <p:nvPr/>
        </p:nvSpPr>
        <p:spPr bwMode="auto">
          <a:xfrm>
            <a:off x="444500" y="14288"/>
            <a:ext cx="995363" cy="338137"/>
          </a:xfrm>
          <a:prstGeom prst="rect">
            <a:avLst/>
          </a:prstGeom>
          <a:noFill/>
          <a:ln w="9525">
            <a:noFill/>
            <a:miter lim="800000"/>
          </a:ln>
        </p:spPr>
        <p:txBody>
          <a:bodyPr wrap="none">
            <a:spAutoFit/>
          </a:bodyPr>
          <a:lstStyle/>
          <a:p>
            <a:r>
              <a:rPr lang="zh-CN" altLang="en-US" sz="1600" b="1">
                <a:solidFill>
                  <a:srgbClr val="FFFFFF"/>
                </a:solidFill>
                <a:latin typeface="微软雅黑" pitchFamily="34" charset="-122"/>
                <a:ea typeface="微软雅黑" pitchFamily="34" charset="-122"/>
              </a:rPr>
              <a:t>新知探究</a:t>
            </a:r>
          </a:p>
        </p:txBody>
      </p:sp>
      <p:sp>
        <p:nvSpPr>
          <p:cNvPr id="16386" name="矩形 1"/>
          <p:cNvSpPr>
            <a:spLocks noChangeArrowheads="1"/>
          </p:cNvSpPr>
          <p:nvPr/>
        </p:nvSpPr>
        <p:spPr bwMode="auto">
          <a:xfrm>
            <a:off x="292100" y="1466850"/>
            <a:ext cx="11328400" cy="692150"/>
          </a:xfrm>
          <a:prstGeom prst="rect">
            <a:avLst/>
          </a:prstGeom>
          <a:noFill/>
          <a:ln w="9525">
            <a:noFill/>
            <a:miter lim="800000"/>
          </a:ln>
        </p:spPr>
        <p:txBody>
          <a:bodyPr>
            <a:spAutoFit/>
          </a:bodyPr>
          <a:lstStyle/>
          <a:p>
            <a:pPr>
              <a:lnSpc>
                <a:spcPct val="150000"/>
              </a:lnSpc>
            </a:pPr>
            <a:r>
              <a:rPr lang="zh-CN" altLang="en-US" sz="2600" b="1">
                <a:solidFill>
                  <a:srgbClr val="FF0000"/>
                </a:solidFill>
                <a:latin typeface="微软雅黑" pitchFamily="34" charset="-122"/>
                <a:ea typeface="微软雅黑" pitchFamily="34" charset="-122"/>
              </a:rPr>
              <a:t>探究四：</a:t>
            </a:r>
            <a:r>
              <a:rPr lang="zh-CN" altLang="en-US" sz="2600">
                <a:solidFill>
                  <a:srgbClr val="000000"/>
                </a:solidFill>
                <a:latin typeface="Times New Roman" pitchFamily="18" charset="0"/>
                <a:ea typeface="微软雅黑" pitchFamily="34" charset="-122"/>
                <a:sym typeface="Helvetica" pitchFamily="34" charset="0"/>
              </a:rPr>
              <a:t>用筷子搅动水（不要碰触瓷碗），倾听水声并说出实验现象和结论。</a:t>
            </a:r>
            <a:endParaRPr lang="zh-CN" altLang="en-US" sz="2600">
              <a:latin typeface="微软雅黑" pitchFamily="34" charset="-122"/>
              <a:ea typeface="微软雅黑" pitchFamily="34" charset="-122"/>
            </a:endParaRPr>
          </a:p>
        </p:txBody>
      </p:sp>
      <p:sp>
        <p:nvSpPr>
          <p:cNvPr id="12" name="矩形 11"/>
          <p:cNvSpPr>
            <a:spLocks noChangeArrowheads="1"/>
          </p:cNvSpPr>
          <p:nvPr/>
        </p:nvSpPr>
        <p:spPr bwMode="auto">
          <a:xfrm>
            <a:off x="641350" y="4976813"/>
            <a:ext cx="7759700" cy="738187"/>
          </a:xfrm>
          <a:prstGeom prst="rect">
            <a:avLst/>
          </a:prstGeom>
          <a:noFill/>
          <a:ln w="9525">
            <a:noFill/>
            <a:miter lim="800000"/>
          </a:ln>
        </p:spPr>
        <p:txBody>
          <a:bodyPr>
            <a:spAutoFit/>
          </a:bodyPr>
          <a:lstStyle/>
          <a:p>
            <a:pPr>
              <a:lnSpc>
                <a:spcPct val="150000"/>
              </a:lnSpc>
            </a:pPr>
            <a:r>
              <a:rPr lang="zh-CN" altLang="en-US" sz="2800">
                <a:solidFill>
                  <a:srgbClr val="FF0000"/>
                </a:solidFill>
                <a:latin typeface="Times New Roman" pitchFamily="18" charset="0"/>
                <a:ea typeface="微软雅黑" pitchFamily="34" charset="-122"/>
                <a:sym typeface="+mn-ea"/>
              </a:rPr>
              <a:t>思考讨论</a:t>
            </a:r>
            <a:r>
              <a:rPr lang="zh-CN" altLang="en-US" sz="2800">
                <a:solidFill>
                  <a:srgbClr val="000000"/>
                </a:solidFill>
                <a:latin typeface="Times New Roman" pitchFamily="18" charset="0"/>
                <a:ea typeface="微软雅黑" pitchFamily="34" charset="-122"/>
                <a:sym typeface="+mn-ea"/>
              </a:rPr>
              <a:t>：通过上面的实验你能得到什么结论？</a:t>
            </a:r>
          </a:p>
        </p:txBody>
      </p:sp>
      <p:pic>
        <p:nvPicPr>
          <p:cNvPr id="6" name="图片 5"/>
          <p:cNvPicPr>
            <a:picLocks noChangeAspect="1"/>
          </p:cNvPicPr>
          <p:nvPr/>
        </p:nvPicPr>
        <p:blipFill>
          <a:blip r:embed="rId2"/>
          <a:stretch>
            <a:fillRect/>
          </a:stretch>
        </p:blipFill>
        <p:spPr>
          <a:xfrm>
            <a:off x="7683769" y="2344850"/>
            <a:ext cx="2644400" cy="2200823"/>
          </a:xfrm>
          <a:prstGeom prst="roundRect">
            <a:avLst/>
          </a:prstGeom>
        </p:spPr>
      </p:pic>
      <p:sp>
        <p:nvSpPr>
          <p:cNvPr id="10" name="圆角矩形 9"/>
          <p:cNvSpPr/>
          <p:nvPr/>
        </p:nvSpPr>
        <p:spPr>
          <a:xfrm>
            <a:off x="641350" y="2384425"/>
            <a:ext cx="6573838" cy="2143125"/>
          </a:xfrm>
          <a:prstGeom prst="roundRect">
            <a:avLst/>
          </a:prstGeom>
          <a:noFill/>
          <a:ln w="285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50000"/>
              </a:lnSpc>
              <a:spcBef>
                <a:spcPct val="0"/>
              </a:spcBef>
              <a:spcAft>
                <a:spcPct val="0"/>
              </a:spcAft>
              <a:defRPr/>
            </a:pPr>
            <a:r>
              <a:rPr lang="zh-CN" altLang="en-US" sz="2600">
                <a:solidFill>
                  <a:prstClr val="black"/>
                </a:solidFill>
                <a:latin typeface="Times New Roman" pitchFamily="18" charset="0"/>
              </a:rPr>
              <a:t>（</a:t>
            </a:r>
            <a:r>
              <a:rPr lang="en-US" altLang="zh-CN" sz="2600">
                <a:solidFill>
                  <a:prstClr val="black"/>
                </a:solidFill>
                <a:latin typeface="Times New Roman" pitchFamily="18" charset="0"/>
              </a:rPr>
              <a:t>1</a:t>
            </a:r>
            <a:r>
              <a:rPr lang="zh-CN" altLang="en-US" sz="2600">
                <a:solidFill>
                  <a:prstClr val="black"/>
                </a:solidFill>
                <a:latin typeface="Times New Roman" pitchFamily="18" charset="0"/>
              </a:rPr>
              <a:t>）现象：</a:t>
            </a:r>
            <a:r>
              <a:rPr lang="zh-CN" altLang="en-US" sz="2600">
                <a:solidFill>
                  <a:srgbClr val="FF0000"/>
                </a:solidFill>
                <a:latin typeface="Times New Roman" pitchFamily="18" charset="0"/>
              </a:rPr>
              <a:t>水发出“哗哗”</a:t>
            </a:r>
            <a:r>
              <a:rPr lang="zh-CN" altLang="en-US" sz="2600">
                <a:solidFill>
                  <a:prstClr val="black"/>
                </a:solidFill>
                <a:latin typeface="Times New Roman" pitchFamily="18" charset="0"/>
              </a:rPr>
              <a:t>的声音，当</a:t>
            </a:r>
            <a:r>
              <a:rPr lang="zh-CN" altLang="en-US" sz="2600">
                <a:solidFill>
                  <a:srgbClr val="FF0000"/>
                </a:solidFill>
                <a:latin typeface="Times New Roman" pitchFamily="18" charset="0"/>
              </a:rPr>
              <a:t>水面平静下来，水不再振动，不再发出声音</a:t>
            </a:r>
            <a:r>
              <a:rPr lang="zh-CN" altLang="en-US" sz="2600">
                <a:solidFill>
                  <a:prstClr val="black"/>
                </a:solidFill>
                <a:latin typeface="Times New Roman" pitchFamily="18" charset="0"/>
              </a:rPr>
              <a:t>。</a:t>
            </a:r>
            <a:endParaRPr lang="en-US" altLang="zh-CN" sz="2600">
              <a:solidFill>
                <a:prstClr val="black"/>
              </a:solidFill>
              <a:latin typeface="Times New Roman" pitchFamily="18" charset="0"/>
            </a:endParaRPr>
          </a:p>
          <a:p>
            <a:pPr fontAlgn="auto">
              <a:lnSpc>
                <a:spcPct val="150000"/>
              </a:lnSpc>
              <a:spcBef>
                <a:spcPct val="0"/>
              </a:spcBef>
              <a:spcAft>
                <a:spcPct val="0"/>
              </a:spcAft>
              <a:defRPr/>
            </a:pPr>
            <a:endParaRPr lang="en-US" altLang="zh-CN" sz="2600">
              <a:solidFill>
                <a:prstClr val="black"/>
              </a:solidFill>
              <a:latin typeface="Times New Roman" pitchFamily="18" charset="0"/>
            </a:endParaRPr>
          </a:p>
        </p:txBody>
      </p:sp>
      <p:sp>
        <p:nvSpPr>
          <p:cNvPr id="3" name="矩形 2"/>
          <p:cNvSpPr>
            <a:spLocks noChangeArrowheads="1"/>
          </p:cNvSpPr>
          <p:nvPr/>
        </p:nvSpPr>
        <p:spPr bwMode="auto">
          <a:xfrm>
            <a:off x="701675" y="3733800"/>
            <a:ext cx="4352925" cy="620713"/>
          </a:xfrm>
          <a:prstGeom prst="rect">
            <a:avLst/>
          </a:prstGeom>
          <a:noFill/>
          <a:ln w="9525">
            <a:noFill/>
            <a:miter lim="800000"/>
          </a:ln>
        </p:spPr>
        <p:txBody>
          <a:bodyPr wrap="none">
            <a:spAutoFit/>
          </a:bodyPr>
          <a:lstStyle/>
          <a:p>
            <a:pPr>
              <a:lnSpc>
                <a:spcPct val="150000"/>
              </a:lnSpc>
            </a:pPr>
            <a:r>
              <a:rPr lang="zh-CN" altLang="en-US" sz="2600">
                <a:solidFill>
                  <a:srgbClr val="000000"/>
                </a:solidFill>
                <a:latin typeface="Times New Roman" pitchFamily="18" charset="0"/>
                <a:ea typeface="微软雅黑" pitchFamily="34" charset="-122"/>
              </a:rPr>
              <a:t>（</a:t>
            </a:r>
            <a:r>
              <a:rPr lang="en-US" altLang="zh-CN" sz="2600">
                <a:solidFill>
                  <a:srgbClr val="000000"/>
                </a:solidFill>
                <a:latin typeface="Times New Roman" pitchFamily="18" charset="0"/>
                <a:ea typeface="微软雅黑" pitchFamily="34" charset="-122"/>
              </a:rPr>
              <a:t>2</a:t>
            </a:r>
            <a:r>
              <a:rPr lang="zh-CN" altLang="en-US" sz="2600">
                <a:solidFill>
                  <a:srgbClr val="000000"/>
                </a:solidFill>
                <a:latin typeface="Times New Roman" pitchFamily="18" charset="0"/>
                <a:ea typeface="微软雅黑" pitchFamily="34" charset="-122"/>
              </a:rPr>
              <a:t>）结论：液体振动发声。</a:t>
            </a:r>
          </a:p>
        </p:txBody>
      </p:sp>
      <p:grpSp>
        <p:nvGrpSpPr>
          <p:cNvPr id="16392" name="组合 22"/>
          <p:cNvGrpSpPr/>
          <p:nvPr/>
        </p:nvGrpSpPr>
        <p:grpSpPr>
          <a:xfrm>
            <a:off x="292100" y="652463"/>
            <a:ext cx="5484813" cy="784225"/>
            <a:chOff x="256491" y="612131"/>
            <a:chExt cx="5484194" cy="784830"/>
          </a:xfrm>
        </p:grpSpPr>
        <p:sp>
          <p:nvSpPr>
            <p:cNvPr id="16394" name="文本框 23"/>
            <p:cNvSpPr txBox="1">
              <a:spLocks noChangeArrowheads="1"/>
            </p:cNvSpPr>
            <p:nvPr/>
          </p:nvSpPr>
          <p:spPr bwMode="auto">
            <a:xfrm>
              <a:off x="256491" y="612131"/>
              <a:ext cx="5484194" cy="784830"/>
            </a:xfrm>
            <a:prstGeom prst="rect">
              <a:avLst/>
            </a:prstGeom>
            <a:noFill/>
            <a:ln w="9525">
              <a:noFill/>
              <a:miter lim="800000"/>
            </a:ln>
          </p:spPr>
          <p:txBody>
            <a:bodyPr wrap="none">
              <a:spAutoFit/>
            </a:bodyPr>
            <a:lstStyle/>
            <a:p>
              <a:pPr>
                <a:lnSpc>
                  <a:spcPct val="150000"/>
                </a:lnSpc>
              </a:pPr>
              <a:r>
                <a:rPr lang="zh-CN" altLang="en-US" sz="3000" b="1">
                  <a:solidFill>
                    <a:srgbClr val="000000"/>
                  </a:solidFill>
                  <a:latin typeface="微软雅黑" pitchFamily="34" charset="-122"/>
                  <a:ea typeface="微软雅黑" pitchFamily="34" charset="-122"/>
                  <a:sym typeface="+mn-ea"/>
                </a:rPr>
                <a:t>知识点      探究声音产生的原因</a:t>
              </a:r>
            </a:p>
          </p:txBody>
        </p:sp>
        <p:grpSp>
          <p:nvGrpSpPr>
            <p:cNvPr id="16395" name="组合 24"/>
            <p:cNvGrpSpPr/>
            <p:nvPr/>
          </p:nvGrpSpPr>
          <p:grpSpPr>
            <a:xfrm>
              <a:off x="1585139" y="819163"/>
              <a:ext cx="512096" cy="492443"/>
              <a:chOff x="4171307" y="702915"/>
              <a:chExt cx="512096" cy="492443"/>
            </a:xfrm>
          </p:grpSpPr>
          <p:sp>
            <p:nvSpPr>
              <p:cNvPr id="26" name="椭圆 25"/>
              <p:cNvSpPr/>
              <p:nvPr/>
            </p:nvSpPr>
            <p:spPr>
              <a:xfrm>
                <a:off x="4171247" y="708773"/>
                <a:ext cx="444450" cy="46390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solidFill>
                    <a:prstClr val="white"/>
                  </a:solidFill>
                </a:endParaRPr>
              </a:p>
            </p:txBody>
          </p:sp>
          <p:sp>
            <p:nvSpPr>
              <p:cNvPr id="16397" name="矩形 26"/>
              <p:cNvSpPr>
                <a:spLocks noChangeArrowheads="1"/>
              </p:cNvSpPr>
              <p:nvPr/>
            </p:nvSpPr>
            <p:spPr bwMode="auto">
              <a:xfrm>
                <a:off x="4194167" y="702915"/>
                <a:ext cx="489236" cy="492443"/>
              </a:xfrm>
              <a:prstGeom prst="rect">
                <a:avLst/>
              </a:prstGeom>
              <a:noFill/>
              <a:ln w="9525">
                <a:noFill/>
                <a:miter lim="800000"/>
              </a:ln>
            </p:spPr>
            <p:txBody>
              <a:bodyPr wrap="none">
                <a:spAutoFit/>
              </a:bodyPr>
              <a:lstStyle/>
              <a:p>
                <a:r>
                  <a:rPr lang="en-US" altLang="zh-CN" sz="2600" b="1">
                    <a:solidFill>
                      <a:srgbClr val="FFFFFF"/>
                    </a:solidFill>
                    <a:latin typeface="微软雅黑" pitchFamily="34" charset="-122"/>
                    <a:ea typeface="微软雅黑" pitchFamily="34" charset="-122"/>
                    <a:sym typeface="+mn-ea"/>
                  </a:rPr>
                  <a:t>1 </a:t>
                </a:r>
                <a:endParaRPr lang="zh-CN" altLang="en-US" sz="2600">
                  <a:solidFill>
                    <a:srgbClr val="FFFFFF"/>
                  </a:solidFill>
                  <a:latin typeface="微软雅黑" pitchFamily="34" charset="-122"/>
                  <a:ea typeface="微软雅黑" pitchFamily="34" charset="-122"/>
                </a:endParaRPr>
              </a:p>
            </p:txBody>
          </p:sp>
        </p:grpSp>
      </p:grpSp>
      <p:sp>
        <p:nvSpPr>
          <p:cNvPr id="28" name="圆角矩形 27"/>
          <p:cNvSpPr/>
          <p:nvPr/>
        </p:nvSpPr>
        <p:spPr>
          <a:xfrm>
            <a:off x="47625" y="55563"/>
            <a:ext cx="1576388" cy="474662"/>
          </a:xfrm>
          <a:prstGeom prst="roundRect">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rPr>
              <a:t>新知探究</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37"/>
          <p:cNvSpPr>
            <a:spLocks noChangeArrowheads="1"/>
          </p:cNvSpPr>
          <p:nvPr/>
        </p:nvSpPr>
        <p:spPr bwMode="auto">
          <a:xfrm>
            <a:off x="444500" y="14288"/>
            <a:ext cx="995363" cy="338137"/>
          </a:xfrm>
          <a:prstGeom prst="rect">
            <a:avLst/>
          </a:prstGeom>
          <a:noFill/>
          <a:ln w="9525">
            <a:noFill/>
            <a:miter lim="800000"/>
          </a:ln>
        </p:spPr>
        <p:txBody>
          <a:bodyPr wrap="none">
            <a:spAutoFit/>
          </a:bodyPr>
          <a:lstStyle/>
          <a:p>
            <a:r>
              <a:rPr lang="zh-CN" altLang="en-US" sz="1600" b="1">
                <a:solidFill>
                  <a:srgbClr val="FFFFFF"/>
                </a:solidFill>
                <a:latin typeface="微软雅黑" pitchFamily="34" charset="-122"/>
                <a:ea typeface="微软雅黑" pitchFamily="34" charset="-122"/>
              </a:rPr>
              <a:t>新知探究</a:t>
            </a:r>
          </a:p>
        </p:txBody>
      </p:sp>
      <p:sp>
        <p:nvSpPr>
          <p:cNvPr id="17410" name="矩形 1"/>
          <p:cNvSpPr>
            <a:spLocks noChangeArrowheads="1"/>
          </p:cNvSpPr>
          <p:nvPr/>
        </p:nvSpPr>
        <p:spPr bwMode="auto">
          <a:xfrm>
            <a:off x="427038" y="804863"/>
            <a:ext cx="3241675" cy="739775"/>
          </a:xfrm>
          <a:prstGeom prst="rect">
            <a:avLst/>
          </a:prstGeom>
          <a:noFill/>
          <a:ln w="9525">
            <a:noFill/>
            <a:miter lim="800000"/>
          </a:ln>
        </p:spPr>
        <p:txBody>
          <a:bodyPr>
            <a:spAutoFit/>
          </a:bodyPr>
          <a:lstStyle/>
          <a:p>
            <a:pPr defTabSz="815975">
              <a:lnSpc>
                <a:spcPct val="150000"/>
              </a:lnSpc>
            </a:pPr>
            <a:r>
              <a:rPr lang="en-US" altLang="zh-CN" sz="2800" b="1">
                <a:latin typeface="Times New Roman" pitchFamily="18" charset="0"/>
                <a:ea typeface="微软雅黑" pitchFamily="34" charset="-122"/>
                <a:cs typeface="Times New Roman" pitchFamily="18" charset="0"/>
              </a:rPr>
              <a:t>1. </a:t>
            </a:r>
            <a:r>
              <a:rPr lang="zh-CN" altLang="en-US" sz="2800" b="1">
                <a:latin typeface="微软雅黑" pitchFamily="34" charset="-122"/>
                <a:ea typeface="微软雅黑" pitchFamily="34" charset="-122"/>
              </a:rPr>
              <a:t>声音产生的原因</a:t>
            </a:r>
          </a:p>
        </p:txBody>
      </p:sp>
      <p:sp>
        <p:nvSpPr>
          <p:cNvPr id="17411" name="矩形 5"/>
          <p:cNvSpPr>
            <a:spLocks noChangeArrowheads="1"/>
          </p:cNvSpPr>
          <p:nvPr/>
        </p:nvSpPr>
        <p:spPr bwMode="auto">
          <a:xfrm>
            <a:off x="679450" y="1428750"/>
            <a:ext cx="10764838" cy="1693863"/>
          </a:xfrm>
          <a:prstGeom prst="rect">
            <a:avLst/>
          </a:prstGeom>
          <a:noFill/>
          <a:ln w="9525">
            <a:noFill/>
            <a:miter lim="800000"/>
          </a:ln>
        </p:spPr>
        <p:txBody>
          <a:bodyPr>
            <a:spAutoFit/>
          </a:bodyPr>
          <a:lstStyle/>
          <a:p>
            <a:pPr defTabSz="815975">
              <a:lnSpc>
                <a:spcPct val="200000"/>
              </a:lnSpc>
            </a:pPr>
            <a:r>
              <a:rPr lang="en-US" altLang="zh-CN" sz="2600">
                <a:solidFill>
                  <a:srgbClr val="000000"/>
                </a:solidFill>
                <a:latin typeface="Times New Roman" pitchFamily="18" charset="0"/>
                <a:ea typeface="微软雅黑" pitchFamily="34" charset="-122"/>
                <a:cs typeface="Times New Roman" pitchFamily="18" charset="0"/>
              </a:rPr>
              <a:t>(1) </a:t>
            </a:r>
            <a:r>
              <a:rPr lang="zh-CN" altLang="en-US" sz="2600">
                <a:solidFill>
                  <a:srgbClr val="000000"/>
                </a:solidFill>
                <a:latin typeface="微软雅黑" pitchFamily="34" charset="-122"/>
                <a:ea typeface="微软雅黑" pitchFamily="34" charset="-122"/>
              </a:rPr>
              <a:t>物体发声时的共同特征</a:t>
            </a:r>
            <a:r>
              <a:rPr lang="en-US" altLang="zh-CN" sz="2600">
                <a:solidFill>
                  <a:srgbClr val="000000"/>
                </a:solidFill>
                <a:latin typeface="微软雅黑" pitchFamily="34" charset="-122"/>
                <a:ea typeface="微软雅黑" pitchFamily="34" charset="-122"/>
              </a:rPr>
              <a:t>:</a:t>
            </a:r>
            <a:r>
              <a:rPr lang="zh-CN" altLang="en-US" sz="2600">
                <a:solidFill>
                  <a:srgbClr val="FF0000"/>
                </a:solidFill>
                <a:latin typeface="微软雅黑" pitchFamily="34" charset="-122"/>
                <a:ea typeface="微软雅黑" pitchFamily="34" charset="-122"/>
              </a:rPr>
              <a:t>发声时物体都在振动。</a:t>
            </a:r>
            <a:endParaRPr lang="en-US" altLang="zh-CN" sz="2600">
              <a:solidFill>
                <a:srgbClr val="FF0000"/>
              </a:solidFill>
              <a:latin typeface="微软雅黑" panose="020B0503020204020204" pitchFamily="34" charset="-122"/>
              <a:ea typeface="微软雅黑" panose="020B0503020204020204" pitchFamily="34" charset="-122"/>
            </a:endParaRPr>
          </a:p>
          <a:p>
            <a:pPr defTabSz="815975">
              <a:lnSpc>
                <a:spcPct val="200000"/>
              </a:lnSpc>
            </a:pPr>
            <a:r>
              <a:rPr lang="en-US" altLang="zh-CN" sz="2600">
                <a:solidFill>
                  <a:srgbClr val="000000"/>
                </a:solidFill>
                <a:latin typeface="Times New Roman" pitchFamily="18" charset="0"/>
                <a:ea typeface="微软雅黑" pitchFamily="34" charset="-122"/>
                <a:cs typeface="Times New Roman" pitchFamily="18" charset="0"/>
              </a:rPr>
              <a:t>(2) </a:t>
            </a:r>
            <a:r>
              <a:rPr lang="zh-CN" altLang="en-US" sz="2600">
                <a:solidFill>
                  <a:srgbClr val="000000"/>
                </a:solidFill>
                <a:latin typeface="微软雅黑" pitchFamily="34" charset="-122"/>
                <a:ea typeface="微软雅黑" pitchFamily="34" charset="-122"/>
              </a:rPr>
              <a:t>声音的产生：声音是由于</a:t>
            </a:r>
            <a:r>
              <a:rPr lang="zh-CN" altLang="en-US" sz="2600">
                <a:solidFill>
                  <a:srgbClr val="FF0000"/>
                </a:solidFill>
                <a:latin typeface="微软雅黑" pitchFamily="34" charset="-122"/>
                <a:ea typeface="微软雅黑" pitchFamily="34" charset="-122"/>
              </a:rPr>
              <a:t>物体的振动而产生的，振动停止，发声停止。</a:t>
            </a:r>
            <a:endParaRPr lang="en-US" altLang="zh-CN" sz="2600">
              <a:solidFill>
                <a:srgbClr val="FF0000"/>
              </a:solidFill>
              <a:latin typeface="微软雅黑" pitchFamily="34" charset="-122"/>
              <a:ea typeface="微软雅黑" pitchFamily="34" charset="-122"/>
            </a:endParaRPr>
          </a:p>
        </p:txBody>
      </p:sp>
      <p:sp>
        <p:nvSpPr>
          <p:cNvPr id="7" name="圆角矩形 6"/>
          <p:cNvSpPr/>
          <p:nvPr/>
        </p:nvSpPr>
        <p:spPr>
          <a:xfrm>
            <a:off x="47625" y="55563"/>
            <a:ext cx="1576388" cy="474662"/>
          </a:xfrm>
          <a:prstGeom prst="roundRect">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rPr>
              <a:t>新知探究</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20.05.14"/>
  <p:tag name="AS_TITLE" val="Aspose.Slides for .NET 4.0 Client Profile"/>
  <p:tag name="AS_VERSION" val="20.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微软雅黑">
      <a:majorFont>
        <a:latin typeface="微软雅黑"/>
        <a:ea typeface="微软雅黑"/>
        <a:cs typeface="Arial"/>
      </a:majorFont>
      <a:minorFont>
        <a:latin typeface="微软雅黑"/>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xmlns:r="http://schemas.openxmlformats.org/officeDocument/2006/relationship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xmlns:r="http://schemas.openxmlformats.org/officeDocument/2006/relationship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1419</TotalTime>
  <Words>1842</Words>
  <Application>Microsoft Office PowerPoint</Application>
  <PresentationFormat>自定义</PresentationFormat>
  <Paragraphs>165</Paragraphs>
  <Slides>26</Slides>
  <Notes>2</Notes>
  <HiddenSlides>0</HiddenSlides>
  <MMClips>0</MMClips>
  <ScaleCrop>false</ScaleCrop>
  <HeadingPairs>
    <vt:vector size="6" baseType="variant">
      <vt:variant>
        <vt:lpstr>主题</vt:lpstr>
      </vt:variant>
      <vt:variant>
        <vt:i4>1</vt:i4>
      </vt:variant>
      <vt:variant>
        <vt:lpstr>嵌入 OLE 服务器</vt:lpstr>
      </vt:variant>
      <vt:variant>
        <vt:i4>0</vt:i4>
      </vt:variant>
      <vt:variant>
        <vt:lpstr>幻灯片标题</vt:lpstr>
      </vt:variant>
      <vt:variant>
        <vt:i4>26</vt:i4>
      </vt:variant>
    </vt:vector>
  </HeadingPairs>
  <TitlesOfParts>
    <vt:vector size="27"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lenovo</cp:lastModifiedBy>
  <cp:revision>1</cp:revision>
  <dcterms:created xsi:type="dcterms:W3CDTF">2019-05-20T10:58:00Z</dcterms:created>
  <dcterms:modified xsi:type="dcterms:W3CDTF">2020-10-26T02:36:29Z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