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79" r:id="rId3"/>
    <p:sldId id="289" r:id="rId4"/>
    <p:sldId id="284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85" r:id="rId17"/>
    <p:sldId id="286" r:id="rId18"/>
    <p:sldId id="291" r:id="rId19"/>
    <p:sldId id="309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592199" y="2106761"/>
            <a:ext cx="5272323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质量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与密度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1592" y="3205620"/>
            <a:ext cx="647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密度与社会生活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210400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60" y="1394778"/>
            <a:ext cx="4395788" cy="510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7"/>
          <p:cNvSpPr txBox="1"/>
          <p:nvPr/>
        </p:nvSpPr>
        <p:spPr>
          <a:xfrm>
            <a:off x="5093335" y="1899603"/>
            <a:ext cx="3455988" cy="30765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charset="-76"/>
              </a:rPr>
              <a:t>       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在寒冷的冬天，湖面封冻了，较深湖底的水却有可能保持的水温，鱼儿仍然可以自由自在地游动。</a:t>
            </a:r>
            <a:endParaRPr lang="en-US" altLang="x-none" sz="2800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266065" y="216408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楷体_GB2312" charset="-122"/>
              </a:rPr>
              <a:t>　　密度是物质的一种特性，人们可以根据密度来鉴别不同的物质。</a:t>
            </a:r>
          </a:p>
        </p:txBody>
      </p:sp>
      <p:sp>
        <p:nvSpPr>
          <p:cNvPr id="14339" name="AutoShape 18"/>
          <p:cNvSpPr/>
          <p:nvPr/>
        </p:nvSpPr>
        <p:spPr>
          <a:xfrm>
            <a:off x="951865" y="1316355"/>
            <a:ext cx="3276600" cy="695325"/>
          </a:xfrm>
          <a:prstGeom prst="flowChartTerminator">
            <a:avLst/>
          </a:prstGeom>
          <a:gradFill rotWithShape="1">
            <a:gsLst>
              <a:gs pos="0">
                <a:srgbClr val="FFFFCC">
                  <a:alpha val="100000"/>
                </a:srgbClr>
              </a:gs>
              <a:gs pos="100000">
                <a:srgbClr val="FF9933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35921" dir="2699999" algn="ctr" rotWithShape="0">
              <a:srgbClr val="C0C0C0">
                <a:alpha val="78000"/>
              </a:srgbClr>
            </a:outerShdw>
          </a:effectLst>
        </p:spPr>
        <p:txBody>
          <a:bodyPr vert="horz" wrap="square" anchor="ctr">
            <a:spAutoFit/>
          </a:bodyPr>
          <a:lstStyle/>
          <a:p>
            <a:pPr algn="ctr"/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密度与物质鉴别</a:t>
            </a:r>
          </a:p>
        </p:txBody>
      </p:sp>
      <p:sp>
        <p:nvSpPr>
          <p:cNvPr id="14340" name="矩形 12"/>
          <p:cNvSpPr/>
          <p:nvPr/>
        </p:nvSpPr>
        <p:spPr>
          <a:xfrm>
            <a:off x="494665" y="3154680"/>
            <a:ext cx="58721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A21902"/>
                </a:solidFill>
                <a:latin typeface="Arial" panose="020B0604020202020204" charset="-76"/>
              </a:rPr>
              <a:t>利用密度鉴别戒指、矿石等物质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990" y="3726180"/>
            <a:ext cx="3671888" cy="2438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9665" y="3726180"/>
            <a:ext cx="3743325" cy="24479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/>
          <p:nvPr/>
        </p:nvSpPr>
        <p:spPr>
          <a:xfrm>
            <a:off x="6149340" y="4655503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仿宋_GB2312" pitchFamily="1" charset="-122"/>
              </a:rPr>
              <a:t>镀金</a:t>
            </a:r>
          </a:p>
        </p:txBody>
      </p:sp>
      <p:pic>
        <p:nvPicPr>
          <p:cNvPr id="15363" name="Picture 5" descr="20080529120605756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5128" y="1180465"/>
            <a:ext cx="2909887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9" descr="12102226634050109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4678" y="1109028"/>
            <a:ext cx="3505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2" descr="e7ba3ed88b60393110df9b5a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8940" y="3436303"/>
            <a:ext cx="2528888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13"/>
          <p:cNvSpPr txBox="1"/>
          <p:nvPr/>
        </p:nvSpPr>
        <p:spPr>
          <a:xfrm>
            <a:off x="1072515" y="1612265"/>
            <a:ext cx="611188" cy="32480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仿宋_GB2312" pitchFamily="1" charset="-122"/>
              </a:rPr>
              <a:t>镀金奥运鸟巢礼品</a:t>
            </a:r>
            <a:endParaRPr lang="zh-CN" altLang="en-US" sz="2800" b="1" dirty="0">
              <a:latin typeface="Times New Roman" panose="02020603050405020304" pitchFamily="2" charset="0"/>
            </a:endParaRPr>
          </a:p>
        </p:txBody>
      </p:sp>
      <p:sp>
        <p:nvSpPr>
          <p:cNvPr id="15367" name="Text Box 14"/>
          <p:cNvSpPr txBox="1"/>
          <p:nvPr/>
        </p:nvSpPr>
        <p:spPr>
          <a:xfrm>
            <a:off x="1805940" y="5493703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仿宋_GB2312" pitchFamily="1" charset="-122"/>
              </a:rPr>
              <a:t>黄金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579120" y="1789748"/>
            <a:ext cx="4343400" cy="180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    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1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）勘探队员在野外勘探时，通过对样品密度等信息的采集，可以确定矿藏和种类及其经济价值。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414020" y="3607435"/>
            <a:ext cx="80010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      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2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）在麦场上，人们利用风力来扬场，对饱满的麦粒与瘪粒、草屑进行分拣。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550545" y="340106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endParaRPr lang="zh-CN" altLang="en-US" dirty="0">
              <a:latin typeface="Arial" panose="020B0604020202020204" charset="-76"/>
            </a:endParaRPr>
          </a:p>
        </p:txBody>
      </p:sp>
      <p:pic>
        <p:nvPicPr>
          <p:cNvPr id="17413" name="Picture 9" descr="171_4415_de7368e1b1a3a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7420" y="4598035"/>
            <a:ext cx="2900363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1" descr="20088212234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1795" y="4599623"/>
            <a:ext cx="2714625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5" descr="kc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9820" y="1646873"/>
            <a:ext cx="3962400" cy="200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Rectangle 7"/>
          <p:cNvPicPr>
            <a:picLocks noGr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5745" y="637223"/>
            <a:ext cx="4464050" cy="990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1406525" y="1033463"/>
            <a:ext cx="60769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3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）商业中鉴别牛奶、酒等的浓度</a:t>
            </a:r>
            <a:r>
              <a:rPr lang="zh-CN" altLang="en-US" sz="2800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。</a:t>
            </a:r>
          </a:p>
        </p:txBody>
      </p:sp>
      <p:sp>
        <p:nvSpPr>
          <p:cNvPr id="18435" name="Rectangle 5"/>
          <p:cNvSpPr/>
          <p:nvPr/>
        </p:nvSpPr>
        <p:spPr>
          <a:xfrm>
            <a:off x="830263" y="4706938"/>
            <a:ext cx="40386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    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4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）农业生产中配制盐水选种。</a:t>
            </a:r>
          </a:p>
        </p:txBody>
      </p:sp>
      <p:pic>
        <p:nvPicPr>
          <p:cNvPr id="18436" name="Picture 7" descr="FJ18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7750" y="1682750"/>
            <a:ext cx="3276600" cy="232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9" descr="183b750e9d13e5d17acbe1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5675" y="2257425"/>
            <a:ext cx="3276600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1" descr="200711151058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1275" y="4095750"/>
            <a:ext cx="3200400" cy="2400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1332548" y="1198563"/>
            <a:ext cx="643413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5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）根据不同需求来选择合适的材料。</a:t>
            </a:r>
          </a:p>
        </p:txBody>
      </p:sp>
      <p:sp>
        <p:nvSpPr>
          <p:cNvPr id="19459" name="Rectangle 3"/>
          <p:cNvSpPr/>
          <p:nvPr/>
        </p:nvSpPr>
        <p:spPr>
          <a:xfrm>
            <a:off x="4347210" y="1727200"/>
            <a:ext cx="4419600" cy="180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C0000"/>
                </a:solidFill>
                <a:latin typeface="楷体_GB2312" charset="-122"/>
                <a:ea typeface="楷体_GB2312" charset="-122"/>
              </a:rPr>
              <a:t>交通工具、航空器材中，常采用高强度、低密度的合金材料、玻璃钢等复合材料</a:t>
            </a:r>
            <a:r>
              <a:rPr lang="en-US" altLang="x-none" sz="2800" b="1" dirty="0">
                <a:solidFill>
                  <a:srgbClr val="CC0000"/>
                </a:solidFill>
                <a:latin typeface="楷体_GB2312" charset="-122"/>
                <a:ea typeface="楷体_GB2312" charset="-122"/>
              </a:rPr>
              <a:t>;</a:t>
            </a:r>
          </a:p>
        </p:txBody>
      </p:sp>
      <p:sp>
        <p:nvSpPr>
          <p:cNvPr id="19460" name="Rectangle 4"/>
          <p:cNvSpPr/>
          <p:nvPr/>
        </p:nvSpPr>
        <p:spPr>
          <a:xfrm>
            <a:off x="602298" y="3959225"/>
            <a:ext cx="4611687" cy="1373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C0000"/>
                </a:solidFill>
                <a:latin typeface="楷体_GB2312" charset="-122"/>
                <a:ea typeface="楷体_GB2312" charset="-122"/>
              </a:rPr>
              <a:t>在产品包装中，常采用密度小的泡沫塑料作填充物，防震</a:t>
            </a:r>
            <a:r>
              <a:rPr lang="en-US" altLang="x-none" sz="2800" b="1" dirty="0">
                <a:solidFill>
                  <a:srgbClr val="CC0000"/>
                </a:solidFill>
                <a:latin typeface="楷体_GB2312" charset="-122"/>
                <a:ea typeface="楷体_GB2312" charset="-122"/>
              </a:rPr>
              <a:t>,</a:t>
            </a:r>
            <a:r>
              <a:rPr lang="zh-CN" altLang="en-US" sz="2800" b="1" dirty="0">
                <a:solidFill>
                  <a:srgbClr val="CC0000"/>
                </a:solidFill>
                <a:latin typeface="楷体_GB2312" charset="-122"/>
                <a:ea typeface="楷体_GB2312" charset="-122"/>
              </a:rPr>
              <a:t>便于运输，价格低廉。</a:t>
            </a:r>
          </a:p>
        </p:txBody>
      </p:sp>
      <p:pic>
        <p:nvPicPr>
          <p:cNvPr id="19461" name="Picture 6" descr="09033028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785" y="3671888"/>
            <a:ext cx="3200400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8" descr="730c2de8682f2a24b80e2d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98" y="1800225"/>
            <a:ext cx="3581400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Rectangle 9"/>
          <p:cNvSpPr/>
          <p:nvPr/>
        </p:nvSpPr>
        <p:spPr>
          <a:xfrm>
            <a:off x="1256348" y="5999163"/>
            <a:ext cx="7237412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6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）水的密度变化保护了冬季的水下生物。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2530" name="Text Box 4"/>
          <p:cNvSpPr txBox="1"/>
          <p:nvPr/>
        </p:nvSpPr>
        <p:spPr>
          <a:xfrm>
            <a:off x="971550" y="1773238"/>
            <a:ext cx="7489825" cy="37163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1、密度与温度关系：一定质量的气体，当温度升高时，体积膨胀，密度变小。</a:t>
            </a:r>
          </a:p>
          <a:p>
            <a:pPr algn="just">
              <a:lnSpc>
                <a:spcPct val="17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2、水的反常膨胀，4℃水的密度最大。</a:t>
            </a:r>
          </a:p>
          <a:p>
            <a:pPr algn="just">
              <a:lnSpc>
                <a:spcPct val="17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3、密度可以鉴别物质。</a:t>
            </a:r>
          </a:p>
          <a:p>
            <a:pPr algn="just">
              <a:lnSpc>
                <a:spcPct val="17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4、密度在生产生活中的应用。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6386" name="Text Box 2"/>
          <p:cNvSpPr txBox="1"/>
          <p:nvPr/>
        </p:nvSpPr>
        <p:spPr>
          <a:xfrm>
            <a:off x="685483" y="1694180"/>
            <a:ext cx="7772400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</a:rPr>
              <a:t>      </a:t>
            </a:r>
            <a:r>
              <a:rPr lang="zh-CN" altLang="en-US" sz="3200" dirty="0">
                <a:latin typeface="Arial" panose="020B0604020202020204" charset="-76"/>
              </a:rPr>
              <a:t> </a:t>
            </a:r>
            <a:r>
              <a:rPr lang="en-US" altLang="zh-CN" sz="3200" dirty="0">
                <a:latin typeface="Arial" panose="020B0604020202020204" charset="-76"/>
              </a:rPr>
              <a:t>1.</a:t>
            </a:r>
            <a:r>
              <a:rPr lang="zh-CN" altLang="en-US" sz="3200" dirty="0">
                <a:latin typeface="Arial" panose="020B0604020202020204" charset="-76"/>
              </a:rPr>
              <a:t>一个铅球的质量是</a:t>
            </a:r>
            <a:r>
              <a:rPr lang="en-US" altLang="x-none" sz="3200" dirty="0">
                <a:latin typeface="Times New Roman" panose="02020603050405020304" pitchFamily="2" charset="0"/>
              </a:rPr>
              <a:t>4kg</a:t>
            </a:r>
            <a:r>
              <a:rPr lang="zh-CN" altLang="en-US" sz="3200" dirty="0">
                <a:latin typeface="Arial" panose="020B0604020202020204" charset="-76"/>
              </a:rPr>
              <a:t>，经测量知道它的体积是</a:t>
            </a:r>
            <a:r>
              <a:rPr lang="en-US" altLang="x-none" sz="3200" dirty="0">
                <a:latin typeface="Times New Roman" panose="02020603050405020304" pitchFamily="2" charset="0"/>
              </a:rPr>
              <a:t>0.57dm</a:t>
            </a:r>
            <a:r>
              <a:rPr lang="en-US" altLang="x-none" sz="3200" baseline="30000" dirty="0">
                <a:latin typeface="Times New Roman" panose="02020603050405020304" pitchFamily="2" charset="0"/>
              </a:rPr>
              <a:t>3</a:t>
            </a:r>
            <a:r>
              <a:rPr lang="en-US" altLang="x-none" sz="3200" dirty="0">
                <a:latin typeface="Arial" panose="020B0604020202020204" charset="-76"/>
              </a:rPr>
              <a:t> </a:t>
            </a:r>
            <a:r>
              <a:rPr lang="zh-CN" altLang="en-US" sz="3200" dirty="0">
                <a:latin typeface="Arial" panose="020B0604020202020204" charset="-76"/>
              </a:rPr>
              <a:t>。这个铅球是用铅制造的吗？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828358" y="3999230"/>
            <a:ext cx="7848600" cy="15525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Arial" panose="020B0604020202020204" charset="-76"/>
              </a:rPr>
              <a:t>分析：要知道铅球是否用铅制造的，应先求出它的密度，再与金属铅的密度进行比较。</a:t>
            </a:r>
            <a:r>
              <a:rPr lang="zh-CN" altLang="en-US" sz="2800" b="1" dirty="0">
                <a:solidFill>
                  <a:srgbClr val="FF00FF"/>
                </a:solidFill>
                <a:latin typeface="Arial" panose="020B0604020202020204" charset="-76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/>
        </p:nvSpPr>
        <p:spPr>
          <a:xfrm>
            <a:off x="718503" y="1530985"/>
            <a:ext cx="7561262" cy="2374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>
              <a:lnSpc>
                <a:spcPct val="11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飞机设计师为减轻飞机的质量，将某些钢铁零件改为铝合金的，使飞机质量减少104kg，那么这些零件的总体积为？（ </a:t>
            </a:r>
            <a:r>
              <a:rPr lang="zh-CN" altLang="en-US" sz="3200" i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ρ</a:t>
            </a:r>
            <a:r>
              <a:rPr lang="zh-CN" altLang="en-US" sz="3200" baseline="-25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铁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=7.9×10</a:t>
            </a:r>
            <a:r>
              <a:rPr lang="zh-CN" altLang="en-US" sz="3200" baseline="30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kg/m</a:t>
            </a:r>
            <a:r>
              <a:rPr lang="zh-CN" altLang="en-US" sz="3200" baseline="30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</a:t>
            </a:r>
            <a:r>
              <a:rPr lang="zh-CN" altLang="en-US" sz="3200" i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ρ</a:t>
            </a:r>
            <a:r>
              <a:rPr lang="zh-CN" altLang="en-US" sz="3200" baseline="-25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铝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=2.7×10</a:t>
            </a:r>
            <a:r>
              <a:rPr lang="zh-CN" altLang="en-US" sz="3200" baseline="30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kg/m</a:t>
            </a:r>
            <a:r>
              <a:rPr lang="zh-CN" altLang="en-US" sz="3200" baseline="300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3" name="Rectangle 3"/>
          <p:cNvSpPr>
            <a:spLocks noGrp="1"/>
          </p:cNvSpPr>
          <p:nvPr/>
        </p:nvSpPr>
        <p:spPr>
          <a:xfrm>
            <a:off x="861378" y="4050348"/>
            <a:ext cx="7343775" cy="1655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1905" lvl="0" indent="-1905" eaLnBrk="1" hangingPunct="1">
              <a:buNone/>
            </a:pPr>
            <a:r>
              <a:rPr lang="zh-CN" altLang="en-US" sz="2400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【</a:t>
            </a:r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解析</a:t>
            </a:r>
            <a:r>
              <a:rPr lang="zh-CN" altLang="en-US" sz="2400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】 </a:t>
            </a:r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要弄懂一个关系：使飞机质量减少</a:t>
            </a:r>
            <a:r>
              <a:rPr lang="zh-CN" altLang="en-US" sz="2400" b="1" dirty="0">
                <a:solidFill>
                  <a:srgbClr val="990000"/>
                </a:solidFill>
                <a:latin typeface="Times New Roman" panose="02020603050405020304" pitchFamily="2" charset="0"/>
                <a:ea typeface="楷体" panose="02010609060101010101" pitchFamily="1" charset="-122"/>
              </a:rPr>
              <a:t>104kg</a:t>
            </a:r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，应理解为被替换的钢铁零件总质量比铝合金零件的总质量多</a:t>
            </a:r>
            <a:r>
              <a:rPr lang="zh-CN" altLang="en-US" sz="2400" b="1" dirty="0">
                <a:solidFill>
                  <a:srgbClr val="990000"/>
                </a:solidFill>
                <a:latin typeface="Times New Roman" panose="02020603050405020304" pitchFamily="2" charset="0"/>
                <a:ea typeface="楷体" panose="02010609060101010101" pitchFamily="1" charset="-122"/>
              </a:rPr>
              <a:t>104kg</a:t>
            </a:r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，另外，换上的零件与换下的零件体积应相同。（形状尺寸相同，功能也相同）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/>
        </p:nvSpPr>
        <p:spPr>
          <a:xfrm>
            <a:off x="795338" y="1717675"/>
            <a:ext cx="7724775" cy="493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1905" lvl="0" indent="-1905"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</a:rPr>
              <a:t>解：设被换下零件的总体积为</a:t>
            </a:r>
            <a:r>
              <a:rPr lang="zh-CN" altLang="en-US" sz="3600" b="1" i="1" dirty="0">
                <a:latin typeface="Times New Roman" panose="02020603050405020304" pitchFamily="2" charset="0"/>
                <a:ea typeface="楷体" panose="02010609060101010101" pitchFamily="1" charset="-122"/>
              </a:rPr>
              <a:t>V</a:t>
            </a:r>
          </a:p>
          <a:p>
            <a:pPr marL="1905" lvl="0" indent="-1905"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latin typeface="楷体" panose="02010609060101010101" pitchFamily="1" charset="-122"/>
                <a:ea typeface="楷体" panose="02010609060101010101" pitchFamily="1" charset="-122"/>
              </a:rPr>
              <a:t>　　 </a:t>
            </a:r>
          </a:p>
          <a:p>
            <a:pPr marL="1905" lvl="0" indent="-1905" eaLnBrk="1" hangingPunct="1">
              <a:lnSpc>
                <a:spcPct val="80000"/>
              </a:lnSpc>
            </a:pPr>
            <a:endParaRPr lang="zh-CN" altLang="en-US" sz="3600" b="1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1905" lvl="0" indent="-1905" eaLnBrk="1" hangingPunct="1">
              <a:lnSpc>
                <a:spcPct val="80000"/>
              </a:lnSpc>
              <a:buNone/>
            </a:pPr>
            <a:endParaRPr lang="zh-CN" altLang="en-US" sz="36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21507" name="对象 21506"/>
          <p:cNvGraphicFramePr>
            <a:graphicFrameLocks/>
          </p:cNvGraphicFramePr>
          <p:nvPr/>
        </p:nvGraphicFramePr>
        <p:xfrm>
          <a:off x="925830" y="2548890"/>
          <a:ext cx="7464425" cy="3389313"/>
        </p:xfrm>
        <a:graphic>
          <a:graphicData uri="http://schemas.openxmlformats.org/presentationml/2006/ole">
            <p:oleObj spid="_x0000_s24577" r:id="rId4" imgW="2793960" imgH="12952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Picture 11" descr="13b25cc6e93655019c163d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5750" y="4222750"/>
            <a:ext cx="3743325" cy="26352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4" name="Text Box 4"/>
          <p:cNvSpPr txBox="1"/>
          <p:nvPr/>
        </p:nvSpPr>
        <p:spPr>
          <a:xfrm>
            <a:off x="466725" y="2060575"/>
            <a:ext cx="5029200" cy="180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   （</a:t>
            </a:r>
            <a:r>
              <a:rPr lang="en-US" altLang="x-none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1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）在室温下，吹鼓两个气球。分别把它们放在冰箱的冷藏室和炉火附近。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2" charset="0"/>
                <a:ea typeface="楷体_GB2312" charset="-122"/>
              </a:rPr>
              <a:t>过一会儿，你会发现什么现象？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2" charset="0"/>
              <a:ea typeface="华文新魏" pitchFamily="2" charset="-122"/>
            </a:endParaRPr>
          </a:p>
        </p:txBody>
      </p:sp>
      <p:pic>
        <p:nvPicPr>
          <p:cNvPr id="5125" name="Picture 7" descr="32a78dc641f2dd029d163de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975" y="4221163"/>
            <a:ext cx="2971800" cy="263683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6" name="Picture 9" descr="Img2607009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7550" y="1343025"/>
            <a:ext cx="3311525" cy="2863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7" name="AutoShape 12"/>
          <p:cNvSpPr/>
          <p:nvPr/>
        </p:nvSpPr>
        <p:spPr>
          <a:xfrm>
            <a:off x="1547813" y="1125538"/>
            <a:ext cx="2743200" cy="695325"/>
          </a:xfrm>
          <a:prstGeom prst="flowChartTerminator">
            <a:avLst/>
          </a:prstGeom>
          <a:gradFill rotWithShape="1">
            <a:gsLst>
              <a:gs pos="0">
                <a:srgbClr val="FFFFCC">
                  <a:alpha val="100000"/>
                </a:srgbClr>
              </a:gs>
              <a:gs pos="100000">
                <a:srgbClr val="FF9933"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35921" dir="2699999" algn="ctr" rotWithShape="0">
              <a:srgbClr val="C0C0C0">
                <a:alpha val="78000"/>
              </a:srgbClr>
            </a:outerShdw>
          </a:effectLst>
        </p:spPr>
        <p:txBody>
          <a:bodyPr vert="horz" wrap="square" anchor="ctr">
            <a:spAutoFit/>
          </a:bodyPr>
          <a:lstStyle/>
          <a:p>
            <a:pPr algn="ctr"/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密度与温度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/>
          <p:nvPr/>
        </p:nvSpPr>
        <p:spPr>
          <a:xfrm>
            <a:off x="764540" y="1327785"/>
            <a:ext cx="7772400" cy="1373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2" charset="0"/>
                <a:ea typeface="楷体_GB2312" charset="-122"/>
              </a:rPr>
              <a:t>    </a:t>
            </a:r>
            <a:r>
              <a:rPr lang="zh-CN" altLang="en-US" sz="2800" b="1" dirty="0">
                <a:latin typeface="Times New Roman" panose="02020603050405020304" pitchFamily="2" charset="0"/>
                <a:ea typeface="楷体_GB2312" charset="-122"/>
              </a:rPr>
              <a:t>（</a:t>
            </a:r>
            <a:r>
              <a:rPr lang="en-US" altLang="x-none" sz="2800" b="1" dirty="0">
                <a:latin typeface="Times New Roman" panose="02020603050405020304" pitchFamily="2" charset="0"/>
                <a:ea typeface="楷体_GB2312" charset="-122"/>
              </a:rPr>
              <a:t>2</a:t>
            </a:r>
            <a:r>
              <a:rPr lang="zh-CN" altLang="en-US" sz="2800" b="1" dirty="0">
                <a:latin typeface="Times New Roman" panose="02020603050405020304" pitchFamily="2" charset="0"/>
                <a:ea typeface="楷体_GB2312" charset="-122"/>
              </a:rPr>
              <a:t>）做一个风车。如果把风车放在点燃的酒精灯附近，</a:t>
            </a:r>
            <a:r>
              <a:rPr lang="zh-CN" altLang="en-US" sz="2800" b="1" u="sng" dirty="0">
                <a:solidFill>
                  <a:srgbClr val="FF0066"/>
                </a:solidFill>
                <a:latin typeface="Times New Roman" panose="02020603050405020304" pitchFamily="2" charset="0"/>
                <a:ea typeface="楷体_GB2312" charset="-122"/>
              </a:rPr>
              <a:t>风车能转动起来</a:t>
            </a:r>
            <a:r>
              <a:rPr lang="zh-CN" altLang="en-US" sz="2800" b="1" dirty="0">
                <a:latin typeface="Times New Roman" panose="02020603050405020304" pitchFamily="2" charset="0"/>
                <a:ea typeface="楷体_GB2312" charset="-122"/>
              </a:rPr>
              <a:t>。你知道是什么推动了风车吗？</a:t>
            </a:r>
          </a:p>
        </p:txBody>
      </p:sp>
      <p:pic>
        <p:nvPicPr>
          <p:cNvPr id="6147" name="图片 6146" descr="W020141216393839141937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140" y="2970848"/>
            <a:ext cx="3455988" cy="34559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7170" name="Rectangle 7"/>
          <p:cNvSpPr/>
          <p:nvPr/>
        </p:nvSpPr>
        <p:spPr>
          <a:xfrm>
            <a:off x="1223645" y="1764983"/>
            <a:ext cx="6553200" cy="2138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根据密度             ，密度变小</a:t>
            </a:r>
            <a:r>
              <a:rPr lang="en-US" altLang="x-none" sz="2800" b="1" dirty="0">
                <a:latin typeface="Arial" panose="020B0604020202020204" charset="-76"/>
                <a:ea typeface="楷体_GB2312" charset="-122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  <a:ea typeface="楷体_GB2312" charset="-122"/>
              </a:rPr>
              <a:t>气体密度变小而上升</a:t>
            </a: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  <a:ea typeface="楷体_GB2312" charset="-122"/>
              </a:rPr>
              <a:t>热空气上升</a:t>
            </a: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后，温度低的冷空气就从四面八方流过来，从而形成风。</a:t>
            </a:r>
          </a:p>
        </p:txBody>
      </p:sp>
      <p:graphicFrame>
        <p:nvGraphicFramePr>
          <p:cNvPr id="7171" name="对象 7170"/>
          <p:cNvGraphicFramePr>
            <a:graphicFrameLocks/>
          </p:cNvGraphicFramePr>
          <p:nvPr/>
        </p:nvGraphicFramePr>
        <p:xfrm>
          <a:off x="2807970" y="1549083"/>
          <a:ext cx="1066800" cy="946150"/>
        </p:xfrm>
        <a:graphic>
          <a:graphicData uri="http://schemas.openxmlformats.org/presentationml/2006/ole">
            <p:oleObj spid="_x0000_s3077" r:id="rId5" imgW="445080" imgH="394213" progId="Equation.3">
              <p:embed/>
            </p:oleObj>
          </a:graphicData>
        </a:graphic>
      </p:graphicFrame>
      <p:pic>
        <p:nvPicPr>
          <p:cNvPr id="2" name="Picture 12" descr="200809120928434996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183" y="4428808"/>
            <a:ext cx="2971800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4" descr="31498128750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1433" y="4428808"/>
            <a:ext cx="2971800" cy="2000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/>
          <p:nvPr/>
        </p:nvSpPr>
        <p:spPr>
          <a:xfrm>
            <a:off x="806133" y="1557338"/>
            <a:ext cx="774065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宋体" panose="02010600030101010101" pitchFamily="2" charset="-122"/>
              </a:rPr>
              <a:t>自然现象中风的形成也是因为密度与温度有关形成的。请试着解释风是怎样形成的？</a:t>
            </a:r>
          </a:p>
        </p:txBody>
      </p:sp>
      <p:sp>
        <p:nvSpPr>
          <p:cNvPr id="8195" name="Rectangle 6"/>
          <p:cNvSpPr/>
          <p:nvPr/>
        </p:nvSpPr>
        <p:spPr>
          <a:xfrm>
            <a:off x="5667375" y="2852738"/>
            <a:ext cx="2879725" cy="3078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2" charset="0"/>
                <a:ea typeface="隶书" pitchFamily="1" charset="-122"/>
              </a:rPr>
              <a:t>空气因受热体积膨胀，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2" charset="0"/>
                <a:ea typeface="隶书" pitchFamily="1" charset="-122"/>
              </a:rPr>
              <a:t>密度变小</a:t>
            </a:r>
            <a:r>
              <a:rPr lang="zh-CN" altLang="en-US" sz="2800">
                <a:latin typeface="Times New Roman" panose="02020603050405020304" pitchFamily="2" charset="0"/>
                <a:ea typeface="隶书" pitchFamily="1" charset="-122"/>
              </a:rPr>
              <a:t>而上升。热空气上升后，周围的冷空气就从四面八方流过来补充，形成了风。　　</a:t>
            </a:r>
          </a:p>
        </p:txBody>
      </p:sp>
      <p:pic>
        <p:nvPicPr>
          <p:cNvPr id="8196" name="图片 819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5" y="2781300"/>
            <a:ext cx="4899025" cy="3527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/>
          <p:nvPr/>
        </p:nvSpPr>
        <p:spPr>
          <a:xfrm>
            <a:off x="332105" y="1557338"/>
            <a:ext cx="8316913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宋体" panose="02010600030101010101" pitchFamily="2" charset="-122"/>
              </a:rPr>
              <a:t>根据气体的密度随温度变化而变化的现象，试分析房间里的暖气一般都安装在窗户下面的道理。</a:t>
            </a:r>
            <a:endParaRPr lang="zh-CN" altLang="en-US" sz="2800">
              <a:latin typeface="Times New Roman" panose="02020603050405020304" pitchFamily="2" charset="0"/>
              <a:ea typeface="隶书" pitchFamily="1" charset="-122"/>
            </a:endParaRPr>
          </a:p>
        </p:txBody>
      </p:sp>
      <p:pic>
        <p:nvPicPr>
          <p:cNvPr id="9219" name="Picture 9" descr="t0102763620fe84a59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518" y="2636838"/>
            <a:ext cx="3554412" cy="372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12"/>
          <p:cNvSpPr/>
          <p:nvPr/>
        </p:nvSpPr>
        <p:spPr>
          <a:xfrm>
            <a:off x="476568" y="2852738"/>
            <a:ext cx="4535487" cy="2651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Times New Roman" panose="02020603050405020304" pitchFamily="2" charset="0"/>
                <a:ea typeface="隶书" pitchFamily="1" charset="-122"/>
              </a:rPr>
              <a:t>暖气周围的空气受热体积膨胀，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隶书" pitchFamily="1" charset="-122"/>
              </a:rPr>
              <a:t>密度变小</a:t>
            </a:r>
            <a:r>
              <a:rPr lang="zh-CN" altLang="en-US" sz="2800" dirty="0">
                <a:latin typeface="Times New Roman" panose="02020603050405020304" pitchFamily="2" charset="0"/>
                <a:ea typeface="隶书" pitchFamily="1" charset="-122"/>
              </a:rPr>
              <a:t>而上升，靠近窗户的冷空气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隶书" pitchFamily="1" charset="-122"/>
              </a:rPr>
              <a:t>密度大</a:t>
            </a:r>
            <a:r>
              <a:rPr lang="zh-CN" altLang="en-US" sz="2800" dirty="0">
                <a:latin typeface="Times New Roman" panose="02020603050405020304" pitchFamily="2" charset="0"/>
                <a:ea typeface="隶书" pitchFamily="1" charset="-122"/>
              </a:rPr>
              <a:t>，下沉到暖气周围，又受热上升，利用这种冷热空气的对流，可以使整个屋子暖和起来。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20" grpId="0" bldLvl="0"/>
      <p:bldP spid="9220" grpId="1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01a08093bced27ed2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93" y="2538730"/>
            <a:ext cx="483235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6"/>
          <p:cNvSpPr/>
          <p:nvPr/>
        </p:nvSpPr>
        <p:spPr>
          <a:xfrm>
            <a:off x="1620203" y="1436053"/>
            <a:ext cx="5903912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北方的冬天，水缸为什么会被冻裂？</a:t>
            </a:r>
          </a:p>
        </p:txBody>
      </p:sp>
      <p:pic>
        <p:nvPicPr>
          <p:cNvPr id="10244" name="Picture 8" descr="21184717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6905" y="2538730"/>
            <a:ext cx="2759075" cy="3679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773748" y="1445260"/>
            <a:ext cx="7777162" cy="31076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1kg</a:t>
            </a:r>
            <a:r>
              <a:rPr lang="zh-CN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水的体积：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x-none" sz="2800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V=m/</a:t>
            </a:r>
            <a:r>
              <a:rPr lang="el-GR" altLang="en-US" sz="2800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ρ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=1kg/1.0</a:t>
            </a:r>
            <a:r>
              <a:rPr lang="el-GR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×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10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kg/m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 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 =1.0</a:t>
            </a:r>
            <a:r>
              <a:rPr lang="el-GR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×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10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-3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m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1kg</a:t>
            </a:r>
            <a:r>
              <a:rPr lang="zh-CN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冰的体积： 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x-none" sz="2800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V=m/</a:t>
            </a:r>
            <a:r>
              <a:rPr lang="el-GR" altLang="en-US" sz="2800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ρ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=1kg/0.9</a:t>
            </a:r>
            <a:r>
              <a:rPr lang="el-GR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×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10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kg/m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 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= 1.1</a:t>
            </a:r>
            <a:r>
              <a:rPr lang="el-GR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×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10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-3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m</a:t>
            </a:r>
            <a:r>
              <a:rPr lang="en-US" altLang="x-none" sz="2800" baseline="30000" dirty="0"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en-US" altLang="x-none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水结冰后质量不变，但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体积变大</a:t>
            </a:r>
            <a:r>
              <a:rPr lang="zh-CN" altLang="en-US" sz="2800" dirty="0">
                <a:latin typeface="Times New Roman" panose="02020603050405020304" pitchFamily="2" charset="0"/>
                <a:cs typeface="Times New Roman" panose="02020603050405020304" pitchFamily="2" charset="0"/>
              </a:rPr>
              <a:t>，把水缸胀破。</a:t>
            </a:r>
            <a:endParaRPr lang="zh-CN" altLang="en-US" sz="28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860425" y="4902835"/>
            <a:ext cx="69850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       一定质量的水凝结成冰后温度降低，体积反而变大。这表明，水结冰时具有“遇冷膨胀”的规律。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7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/>
          <p:nvPr/>
        </p:nvSpPr>
        <p:spPr>
          <a:xfrm>
            <a:off x="553720" y="1425893"/>
            <a:ext cx="3455988" cy="4784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事实表明，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4℃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的水密度最大。温度高于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4℃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时，随着温度的升高，密度越来越小；温度低于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4℃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时，随着温度的降低，密度越来越小。水凝固成冰时，体积变大，密度变小。人们把水的这个特性叫做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水的反常膨胀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2291" name="Picture 5" descr="121040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6230" y="1683068"/>
            <a:ext cx="4606925" cy="4270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/>
      <p:bldP spid="12290" grpId="1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864</Words>
  <Application>Microsoft Office PowerPoint</Application>
  <PresentationFormat>全屏显示(4:3)</PresentationFormat>
  <Paragraphs>69</Paragraphs>
  <Slides>19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73</cp:revision>
  <dcterms:created xsi:type="dcterms:W3CDTF">2015-11-16T05:18:00Z</dcterms:created>
  <dcterms:modified xsi:type="dcterms:W3CDTF">2019-08-20T14:30:51Z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