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vml" ContentType="application/vnd.openxmlformats-officedocument.vmlDrawin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2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524" r:id="rId2"/>
    <p:sldId id="581" r:id="rId3"/>
    <p:sldId id="525" r:id="rId4"/>
    <p:sldId id="256" r:id="rId5"/>
    <p:sldId id="672" r:id="rId6"/>
    <p:sldId id="742" r:id="rId7"/>
    <p:sldId id="743" r:id="rId8"/>
    <p:sldId id="778" r:id="rId9"/>
    <p:sldId id="744" r:id="rId10"/>
    <p:sldId id="748" r:id="rId11"/>
    <p:sldId id="745" r:id="rId12"/>
    <p:sldId id="779" r:id="rId13"/>
    <p:sldId id="787" r:id="rId14"/>
    <p:sldId id="746" r:id="rId15"/>
    <p:sldId id="747" r:id="rId16"/>
    <p:sldId id="750" r:id="rId17"/>
    <p:sldId id="751" r:id="rId18"/>
    <p:sldId id="752" r:id="rId19"/>
    <p:sldId id="753" r:id="rId20"/>
    <p:sldId id="754" r:id="rId21"/>
    <p:sldId id="675" r:id="rId22"/>
    <p:sldId id="780" r:id="rId23"/>
    <p:sldId id="781" r:id="rId24"/>
    <p:sldId id="756" r:id="rId25"/>
    <p:sldId id="782" r:id="rId26"/>
    <p:sldId id="757" r:id="rId27"/>
    <p:sldId id="783" r:id="rId28"/>
    <p:sldId id="762" r:id="rId29"/>
    <p:sldId id="759" r:id="rId30"/>
    <p:sldId id="760" r:id="rId31"/>
    <p:sldId id="784" r:id="rId32"/>
    <p:sldId id="761" r:id="rId33"/>
    <p:sldId id="686" r:id="rId34"/>
    <p:sldId id="682" r:id="rId35"/>
    <p:sldId id="673" r:id="rId36"/>
    <p:sldId id="685" r:id="rId37"/>
    <p:sldId id="763" r:id="rId38"/>
    <p:sldId id="785" r:id="rId39"/>
    <p:sldId id="764" r:id="rId40"/>
    <p:sldId id="765" r:id="rId41"/>
    <p:sldId id="766" r:id="rId42"/>
    <p:sldId id="786" r:id="rId43"/>
    <p:sldId id="547" r:id="rId44"/>
    <p:sldId id="722" r:id="rId45"/>
  </p:sldIdLst>
  <p:sldSz cx="9144000" cy="5143500" type="screen16x9"/>
  <p:notesSz cx="6858000" cy="9144000"/>
  <p:embeddedFontLst>
    <p:embeddedFont>
      <p:font typeface="黑体" pitchFamily="49" charset="-122"/>
      <p:regular r:id="rId48"/>
    </p:embeddedFont>
    <p:embeddedFont>
      <p:font typeface="微软雅黑" pitchFamily="34" charset="-122"/>
      <p:regular r:id="rId49"/>
      <p:bold r:id="rId50"/>
    </p:embeddedFont>
    <p:embeddedFont>
      <p:font typeface="仿宋" pitchFamily="49" charset="-122"/>
      <p:regular r:id="rId51"/>
    </p:embeddedFont>
    <p:embeddedFont>
      <p:font typeface="隶书" pitchFamily="49" charset="-122"/>
      <p:regular r:id="rId52"/>
    </p:embeddedFont>
    <p:embeddedFont>
      <p:font typeface="Calibri" pitchFamily="34" charset="0"/>
      <p:regular r:id="rId53"/>
      <p:bold r:id="rId54"/>
      <p:italic r:id="rId55"/>
      <p:boldItalic r:id="rId56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7" autoAdjust="0"/>
    <p:restoredTop sz="95062" autoAdjust="0"/>
  </p:normalViewPr>
  <p:slideViewPr>
    <p:cSldViewPr showGuides="1">
      <p:cViewPr varScale="1">
        <p:scale>
          <a:sx n="140" d="100"/>
          <a:sy n="140" d="100"/>
        </p:scale>
        <p:origin x="-810" y="-90"/>
      </p:cViewPr>
      <p:guideLst>
        <p:guide orient="horz" pos="1552"/>
        <p:guide pos="2880"/>
        <p:guide pos="276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>
                <a:ea typeface="微软雅黑" panose="020B0503020204020204" pitchFamily="34" charset="-122"/>
              </a:rPr>
              <a:t>‹#›</a:t>
            </a:fld>
            <a:endParaRPr lang="zh-CN" altLang="en-US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35029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 dirty="0"/>
              <a:t>单击此处编辑母版文本样式</a:t>
            </a:r>
          </a:p>
          <a:p>
            <a:pPr lvl="1"/>
            <a:r>
              <a:rPr lang="zh-CN" altLang="en-US" noProof="0" dirty="0"/>
              <a:t>第二级</a:t>
            </a:r>
          </a:p>
          <a:p>
            <a:pPr lvl="2"/>
            <a:r>
              <a:rPr lang="zh-CN" altLang="en-US" noProof="0" dirty="0"/>
              <a:t>第三级</a:t>
            </a:r>
          </a:p>
          <a:p>
            <a:pPr lvl="3"/>
            <a:r>
              <a:rPr lang="zh-CN" altLang="en-US" noProof="0" dirty="0"/>
              <a:t>第四级</a:t>
            </a:r>
          </a:p>
          <a:p>
            <a:pPr lvl="4"/>
            <a:r>
              <a:rPr lang="zh-CN" altLang="en-US" noProof="0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395A52D7-8F67-41F0-A534-CB8A9A4DB92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556344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回顾反思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>
            <a:spLocks noChangeArrowheads="1"/>
          </p:cNvSpPr>
          <p:nvPr userDrawn="1"/>
        </p:nvSpPr>
        <p:spPr bwMode="auto">
          <a:xfrm>
            <a:off x="1113573" y="267691"/>
            <a:ext cx="16241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647700" y="786767"/>
            <a:ext cx="8496300" cy="635"/>
          </a:xfrm>
          <a:prstGeom prst="line">
            <a:avLst/>
          </a:prstGeom>
          <a:ln w="3810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笔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1509" y="195581"/>
            <a:ext cx="490855" cy="6946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rcRect t="17557" b="14742"/>
          <a:stretch>
            <a:fillRect/>
          </a:stretch>
        </p:blipFill>
        <p:spPr>
          <a:xfrm>
            <a:off x="475060" y="238731"/>
            <a:ext cx="8102204" cy="475059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lum contrast="-12001"/>
          </a:blip>
          <a:srcRect t="40147" b="36667"/>
          <a:stretch>
            <a:fillRect/>
          </a:stretch>
        </p:blipFill>
        <p:spPr>
          <a:xfrm>
            <a:off x="2339581" y="1001115"/>
            <a:ext cx="4373165" cy="7489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 userDrawn="1"/>
        </p:nvSpPr>
        <p:spPr>
          <a:xfrm>
            <a:off x="3338029" y="1059583"/>
            <a:ext cx="2376264" cy="52322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zh-CN" altLang="en-US" sz="2800" b="0" dirty="0" smtClean="0">
                <a:latin typeface="黑体" pitchFamily="49" charset="-122"/>
                <a:ea typeface="黑体" pitchFamily="49" charset="-122"/>
              </a:rPr>
              <a:t>课后作业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5426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总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课堂总结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17" name="菱形 16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295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知识点一 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音调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284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295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</a:t>
            </a:r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响度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284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5485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三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295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</a:t>
            </a:r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音色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284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753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715" r:id="rId8"/>
    <p:sldLayoutId id="2147483717" r:id="rId9"/>
    <p:sldLayoutId id="2147483659" r:id="rId10"/>
    <p:sldLayoutId id="214748371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7.xml"/><Relationship Id="rId10" Type="http://schemas.openxmlformats.org/officeDocument/2006/relationships/tags" Target="../tags/tag12.xml"/><Relationship Id="rId4" Type="http://schemas.openxmlformats.org/officeDocument/2006/relationships/tags" Target="../tags/tag6.xml"/><Relationship Id="rId9" Type="http://schemas.openxmlformats.org/officeDocument/2006/relationships/tags" Target="../tags/tag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6.wmv"/><Relationship Id="rId1" Type="http://schemas.microsoft.com/office/2007/relationships/media" Target="../media/media6.wmv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7.wmv"/><Relationship Id="rId1" Type="http://schemas.microsoft.com/office/2007/relationships/media" Target="../media/media7.wmv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8.wmv"/><Relationship Id="rId1" Type="http://schemas.microsoft.com/office/2007/relationships/media" Target="../media/media8.wmv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9.wmv"/><Relationship Id="rId1" Type="http://schemas.microsoft.com/office/2007/relationships/media" Target="../media/media9.wmv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1.png"/><Relationship Id="rId4" Type="http://schemas.openxmlformats.org/officeDocument/2006/relationships/oleObject" Target="../embeddings/oleObject1.bin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0.wmv"/><Relationship Id="rId1" Type="http://schemas.microsoft.com/office/2007/relationships/media" Target="../media/media10.wmv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1.wmv"/><Relationship Id="rId1" Type="http://schemas.microsoft.com/office/2007/relationships/media" Target="../media/media11.wmv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13" Type="http://schemas.openxmlformats.org/officeDocument/2006/relationships/tags" Target="../tags/tag27.xml"/><Relationship Id="rId18" Type="http://schemas.openxmlformats.org/officeDocument/2006/relationships/tags" Target="../tags/tag32.xml"/><Relationship Id="rId3" Type="http://schemas.openxmlformats.org/officeDocument/2006/relationships/tags" Target="../tags/tag17.xml"/><Relationship Id="rId7" Type="http://schemas.openxmlformats.org/officeDocument/2006/relationships/tags" Target="../tags/tag21.xml"/><Relationship Id="rId12" Type="http://schemas.openxmlformats.org/officeDocument/2006/relationships/tags" Target="../tags/tag26.xml"/><Relationship Id="rId17" Type="http://schemas.openxmlformats.org/officeDocument/2006/relationships/tags" Target="../tags/tag31.xml"/><Relationship Id="rId2" Type="http://schemas.openxmlformats.org/officeDocument/2006/relationships/tags" Target="../tags/tag16.xml"/><Relationship Id="rId16" Type="http://schemas.openxmlformats.org/officeDocument/2006/relationships/tags" Target="../tags/tag30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tags" Target="../tags/tag25.xml"/><Relationship Id="rId5" Type="http://schemas.openxmlformats.org/officeDocument/2006/relationships/tags" Target="../tags/tag19.xml"/><Relationship Id="rId15" Type="http://schemas.openxmlformats.org/officeDocument/2006/relationships/tags" Target="../tags/tag29.xml"/><Relationship Id="rId10" Type="http://schemas.openxmlformats.org/officeDocument/2006/relationships/tags" Target="../tags/tag24.xml"/><Relationship Id="rId19" Type="http://schemas.openxmlformats.org/officeDocument/2006/relationships/slideLayout" Target="../slideLayouts/slideLayout5.xml"/><Relationship Id="rId4" Type="http://schemas.openxmlformats.org/officeDocument/2006/relationships/tags" Target="../tags/tag18.xml"/><Relationship Id="rId9" Type="http://schemas.openxmlformats.org/officeDocument/2006/relationships/tags" Target="../tags/tag23.xml"/><Relationship Id="rId14" Type="http://schemas.openxmlformats.org/officeDocument/2006/relationships/tags" Target="../tags/tag2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/>
          <p:nvPr/>
        </p:nvSpPr>
        <p:spPr>
          <a:xfrm>
            <a:off x="1223628" y="1419622"/>
            <a:ext cx="66967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隶书" panose="02010509060101010101" pitchFamily="49" charset="-122"/>
                <a:ea typeface="隶书" panose="02010509060101010101" pitchFamily="49" charset="-122"/>
              </a:rPr>
              <a:t>第二章 声现象</a:t>
            </a:r>
          </a:p>
        </p:txBody>
      </p:sp>
      <p:sp>
        <p:nvSpPr>
          <p:cNvPr id="6" name="矩形 5"/>
          <p:cNvSpPr/>
          <p:nvPr/>
        </p:nvSpPr>
        <p:spPr>
          <a:xfrm>
            <a:off x="2267744" y="2643758"/>
            <a:ext cx="5256584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第2节 </a:t>
            </a:r>
            <a:r>
              <a:rPr lang="en-US" sz="36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sz="3600" b="1" dirty="0" err="1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声音的特性</a:t>
            </a:r>
            <a:endParaRPr sz="36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4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32517" y="1059582"/>
            <a:ext cx="5544616" cy="36964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016000" y="2067560"/>
            <a:ext cx="7729855" cy="1971040"/>
            <a:chOff x="1570" y="3691"/>
            <a:chExt cx="12173" cy="3104"/>
          </a:xfrm>
        </p:grpSpPr>
        <p:pic>
          <p:nvPicPr>
            <p:cNvPr id="75778" name="Picture 2" descr="纸片与齿轮接触发声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">
              <a:lum bright="17993" contrast="17998"/>
            </a:blip>
            <a:stretch>
              <a:fillRect/>
            </a:stretch>
          </p:blipFill>
          <p:spPr>
            <a:xfrm>
              <a:off x="9892" y="3873"/>
              <a:ext cx="3851" cy="292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0" name="文本框 1"/>
            <p:cNvSpPr txBox="1"/>
            <p:nvPr/>
          </p:nvSpPr>
          <p:spPr>
            <a:xfrm>
              <a:off x="1570" y="3691"/>
              <a:ext cx="8099" cy="305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l">
                <a:lnSpc>
                  <a:spcPct val="125000"/>
                </a:lnSpc>
              </a:pPr>
              <a:r>
                <a:rPr lang="en-US" altLang="zh-CN" sz="2400" dirty="0">
                  <a:latin typeface="Arial" panose="020B0604020202020204" pitchFamily="34" charset="0"/>
                  <a:ea typeface="宋体" panose="02010600030101010101" pitchFamily="2" charset="-122"/>
                </a:rPr>
                <a:t>       </a:t>
              </a:r>
              <a:r>
                <a: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rPr>
                <a:t>如图所示，转动齿轮，将纸片放到不同齿数的齿轮上，听发出的声音有什么不同？为什么齿轮的齿数越多，纸片发出的声音的音调越高。</a:t>
              </a:r>
            </a:p>
          </p:txBody>
        </p:sp>
      </p:grpSp>
      <p:sp>
        <p:nvSpPr>
          <p:cNvPr id="100" name="文本框 99"/>
          <p:cNvSpPr txBox="1"/>
          <p:nvPr/>
        </p:nvSpPr>
        <p:spPr>
          <a:xfrm>
            <a:off x="974486" y="1131590"/>
            <a:ext cx="22599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探究活动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3: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15616" y="1585680"/>
            <a:ext cx="7640320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en-US" altLang="zh-CN" dirty="0">
                <a:latin typeface="+mn-ea"/>
                <a:ea typeface="+mn-ea"/>
                <a:sym typeface="+mn-ea"/>
              </a:rPr>
              <a:t>      </a:t>
            </a:r>
            <a:r>
              <a:rPr lang="en-US" altLang="zh-CN" sz="2400" dirty="0" err="1" smtClean="0">
                <a:latin typeface="+mn-ea"/>
                <a:ea typeface="+mn-ea"/>
                <a:sym typeface="+mn-ea"/>
              </a:rPr>
              <a:t>拿着一张硬</a:t>
            </a:r>
            <a:r>
              <a:rPr lang="zh-CN" altLang="en-US" sz="2400" dirty="0">
                <a:latin typeface="+mn-ea"/>
                <a:ea typeface="+mn-ea"/>
                <a:sym typeface="+mn-ea"/>
              </a:rPr>
              <a:t>纸</a:t>
            </a:r>
            <a:r>
              <a:rPr lang="en-US" altLang="zh-CN" sz="2400" dirty="0" err="1">
                <a:latin typeface="+mn-ea"/>
                <a:ea typeface="+mn-ea"/>
                <a:sym typeface="+mn-ea"/>
              </a:rPr>
              <a:t>片以不同的速度划过梳子，感受音调</a:t>
            </a:r>
            <a:r>
              <a:rPr lang="en-US" altLang="zh-CN" sz="2400" dirty="0" smtClean="0">
                <a:latin typeface="+mn-ea"/>
                <a:ea typeface="+mn-ea"/>
                <a:sym typeface="+mn-ea"/>
              </a:rPr>
              <a:t>。</a:t>
            </a:r>
            <a:r>
              <a:rPr lang="zh-CN" altLang="en-US" sz="2400" dirty="0" smtClean="0">
                <a:latin typeface="+mn-ea"/>
                <a:ea typeface="+mn-ea"/>
                <a:sym typeface="+mn-ea"/>
              </a:rPr>
              <a:t>什么</a:t>
            </a:r>
            <a:r>
              <a:rPr lang="zh-CN" altLang="en-US" sz="2400" dirty="0">
                <a:latin typeface="+mn-ea"/>
                <a:ea typeface="+mn-ea"/>
                <a:sym typeface="+mn-ea"/>
              </a:rPr>
              <a:t>情况下，发出声音的音调高？</a:t>
            </a:r>
          </a:p>
        </p:txBody>
      </p:sp>
      <p:pic>
        <p:nvPicPr>
          <p:cNvPr id="12292" name="Picture 6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755457" y="2931790"/>
            <a:ext cx="2601913" cy="1506537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971600" y="1131590"/>
            <a:ext cx="22599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探究活动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4: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"/>
          <p:cNvSpPr txBox="1"/>
          <p:nvPr/>
        </p:nvSpPr>
        <p:spPr>
          <a:xfrm>
            <a:off x="854410" y="2994923"/>
            <a:ext cx="5817178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5pPr>
          </a:lstStyle>
          <a:p>
            <a:pPr marL="0" lvl="0" indent="0">
              <a:lnSpc>
                <a:spcPct val="150000"/>
              </a:lnSpc>
              <a:spcBef>
                <a:spcPct val="50000"/>
              </a:spcBef>
              <a:buNone/>
            </a:pPr>
            <a:r>
              <a:rPr lang="zh-CN" altLang="en-US" sz="2400" b="0" dirty="0">
                <a:latin typeface="Times New Roman" pitchFamily="18" charset="0"/>
                <a:cs typeface="Times New Roman" pitchFamily="18" charset="0"/>
                <a:sym typeface="+mn-ea"/>
              </a:rPr>
              <a:t>（</a:t>
            </a:r>
            <a:r>
              <a:rPr lang="en-US" altLang="zh-CN" sz="2400" b="0" dirty="0">
                <a:latin typeface="Times New Roman" pitchFamily="18" charset="0"/>
                <a:cs typeface="Times New Roman" pitchFamily="18" charset="0"/>
                <a:sym typeface="+mn-ea"/>
              </a:rPr>
              <a:t>3</a:t>
            </a:r>
            <a:r>
              <a:rPr lang="zh-CN" altLang="en-US" sz="2400" b="0" dirty="0">
                <a:latin typeface="Times New Roman" pitchFamily="18" charset="0"/>
                <a:cs typeface="Times New Roman" pitchFamily="18" charset="0"/>
                <a:sym typeface="+mn-ea"/>
              </a:rPr>
              <a:t>）单位</a:t>
            </a:r>
            <a:r>
              <a:rPr lang="en-US" altLang="zh-CN" sz="2400" b="0" dirty="0">
                <a:latin typeface="Times New Roman" pitchFamily="18" charset="0"/>
                <a:cs typeface="Times New Roman" pitchFamily="18" charset="0"/>
                <a:sym typeface="+mn-ea"/>
              </a:rPr>
              <a:t>:</a:t>
            </a:r>
            <a:r>
              <a:rPr lang="zh-CN" altLang="en-US" sz="2400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赫兹</a:t>
            </a:r>
            <a:r>
              <a:rPr lang="zh-CN" altLang="en-US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，</a:t>
            </a:r>
            <a:r>
              <a:rPr lang="zh-CN" altLang="en-US" sz="2400" b="0" dirty="0">
                <a:latin typeface="Times New Roman" pitchFamily="18" charset="0"/>
                <a:cs typeface="Times New Roman" pitchFamily="18" charset="0"/>
                <a:sym typeface="+mn-ea"/>
              </a:rPr>
              <a:t>简称</a:t>
            </a:r>
            <a:r>
              <a:rPr lang="zh-CN" altLang="en-US" sz="2400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赫</a:t>
            </a:r>
            <a:r>
              <a:rPr lang="zh-CN" altLang="en-US" sz="2400" b="0" dirty="0">
                <a:latin typeface="Times New Roman" pitchFamily="18" charset="0"/>
                <a:cs typeface="Times New Roman" pitchFamily="18" charset="0"/>
                <a:sym typeface="+mn-ea"/>
              </a:rPr>
              <a:t>，符号是</a:t>
            </a:r>
            <a:r>
              <a:rPr lang="en-US" altLang="zh-CN" sz="2400" b="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Hz</a:t>
            </a:r>
            <a:r>
              <a:rPr lang="zh-CN" altLang="en-US" sz="2400" b="0" dirty="0">
                <a:latin typeface="Times New Roman" pitchFamily="18" charset="0"/>
                <a:cs typeface="Times New Roman" pitchFamily="18" charset="0"/>
                <a:sym typeface="+mn-ea"/>
              </a:rPr>
              <a:t>。</a:t>
            </a:r>
            <a:endParaRPr lang="zh-CN" altLang="en-US" sz="2400" b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21"/>
          <p:cNvSpPr txBox="1"/>
          <p:nvPr/>
        </p:nvSpPr>
        <p:spPr>
          <a:xfrm>
            <a:off x="953344" y="1131590"/>
            <a:ext cx="1786457" cy="5762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5pPr>
          </a:lstStyle>
          <a:p>
            <a:pPr marL="0" lvl="0" indent="0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频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率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altLang="zh-CN" sz="2400" i="1" dirty="0"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)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22"/>
          <p:cNvSpPr txBox="1"/>
          <p:nvPr/>
        </p:nvSpPr>
        <p:spPr>
          <a:xfrm>
            <a:off x="827584" y="1635646"/>
            <a:ext cx="7766410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5pPr>
          </a:lstStyle>
          <a:p>
            <a:pPr marL="0" lvl="0" indent="0">
              <a:lnSpc>
                <a:spcPct val="150000"/>
              </a:lnSpc>
              <a:spcBef>
                <a:spcPct val="50000"/>
              </a:spcBef>
              <a:buNone/>
            </a:pPr>
            <a:r>
              <a:rPr lang="zh-CN" altLang="en-US" sz="2400" b="0" dirty="0"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altLang="zh-CN" sz="2400" b="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CN" altLang="en-US" sz="2400" b="0" dirty="0">
                <a:latin typeface="Times New Roman" pitchFamily="18" charset="0"/>
                <a:cs typeface="Times New Roman" pitchFamily="18" charset="0"/>
              </a:rPr>
              <a:t>）定义：频率是发声体在</a:t>
            </a:r>
            <a:r>
              <a:rPr lang="zh-CN" altLang="en-US" sz="2400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每秒内振动的次数</a:t>
            </a:r>
            <a:r>
              <a:rPr lang="zh-CN" altLang="en-US" sz="2400" b="0" dirty="0">
                <a:latin typeface="Times New Roman" pitchFamily="18" charset="0"/>
                <a:cs typeface="Times New Roman" pitchFamily="18" charset="0"/>
              </a:rPr>
              <a:t>。</a:t>
            </a:r>
          </a:p>
        </p:txBody>
      </p:sp>
      <p:sp>
        <p:nvSpPr>
          <p:cNvPr id="5" name="Text Box 23"/>
          <p:cNvSpPr txBox="1"/>
          <p:nvPr/>
        </p:nvSpPr>
        <p:spPr>
          <a:xfrm>
            <a:off x="854410" y="2282553"/>
            <a:ext cx="7080719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5pPr>
          </a:lstStyle>
          <a:p>
            <a:pPr marL="0" lvl="0" indent="0">
              <a:lnSpc>
                <a:spcPct val="150000"/>
              </a:lnSpc>
              <a:spcBef>
                <a:spcPct val="50000"/>
              </a:spcBef>
              <a:buNone/>
            </a:pPr>
            <a:r>
              <a:rPr lang="zh-CN" altLang="en-US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altLang="zh-CN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CN" altLang="en-US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）物理意义：</a:t>
            </a:r>
            <a:r>
              <a:rPr lang="zh-CN" altLang="en-US" sz="2400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描述物体振动快慢的物理量</a:t>
            </a:r>
            <a:r>
              <a:rPr lang="zh-CN" altLang="en-US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53978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4" name="Text Box 24"/>
          <p:cNvSpPr txBox="1"/>
          <p:nvPr/>
        </p:nvSpPr>
        <p:spPr>
          <a:xfrm>
            <a:off x="899592" y="3070125"/>
            <a:ext cx="7776864" cy="5597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 cap="flat" cmpd="thinThick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50000"/>
              </a:lnSpc>
              <a:spcBef>
                <a:spcPct val="50000"/>
              </a:spcBef>
              <a:buNone/>
            </a:pPr>
            <a:r>
              <a:rPr lang="zh-CN" altLang="en-US" sz="2400" b="0" dirty="0">
                <a:latin typeface="+mn-ea"/>
              </a:rPr>
              <a:t>换言之：声音的</a:t>
            </a:r>
            <a:r>
              <a:rPr lang="zh-CN" altLang="en-US" sz="2400" b="0" dirty="0">
                <a:solidFill>
                  <a:srgbClr val="FF0000"/>
                </a:solidFill>
                <a:latin typeface="+mn-ea"/>
              </a:rPr>
              <a:t>音调</a:t>
            </a:r>
            <a:r>
              <a:rPr lang="zh-CN" altLang="en-US" sz="2400" b="0" dirty="0">
                <a:latin typeface="+mn-ea"/>
              </a:rPr>
              <a:t>是由声源的</a:t>
            </a:r>
            <a:r>
              <a:rPr lang="zh-CN" altLang="en-US" sz="2400" b="0" dirty="0">
                <a:solidFill>
                  <a:srgbClr val="FF0000"/>
                </a:solidFill>
                <a:latin typeface="+mn-ea"/>
              </a:rPr>
              <a:t>振动频率</a:t>
            </a:r>
            <a:r>
              <a:rPr lang="zh-CN" altLang="en-US" sz="2400" b="0" dirty="0">
                <a:latin typeface="+mn-ea"/>
              </a:rPr>
              <a:t>决定的。</a:t>
            </a:r>
          </a:p>
        </p:txBody>
      </p:sp>
      <p:sp>
        <p:nvSpPr>
          <p:cNvPr id="10246" name="Text Box 6"/>
          <p:cNvSpPr txBox="1"/>
          <p:nvPr/>
        </p:nvSpPr>
        <p:spPr>
          <a:xfrm>
            <a:off x="896216" y="1347614"/>
            <a:ext cx="7971475" cy="1200329"/>
          </a:xfrm>
          <a:prstGeom prst="rect">
            <a:avLst/>
          </a:prstGeom>
          <a:noFill/>
          <a:ln w="38100" cap="flat" cmpd="dbl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5pPr>
          </a:lstStyle>
          <a:p>
            <a:pPr marL="0" lvl="0" indent="0">
              <a:lnSpc>
                <a:spcPct val="150000"/>
              </a:lnSpc>
              <a:spcBef>
                <a:spcPct val="50000"/>
              </a:spcBef>
              <a:buNone/>
            </a:pPr>
            <a:r>
              <a:rPr lang="zh-CN" altLang="en-US" sz="2400" b="0" dirty="0">
                <a:solidFill>
                  <a:srgbClr val="FF0000"/>
                </a:solidFill>
                <a:latin typeface="+mn-ea"/>
              </a:rPr>
              <a:t>（</a:t>
            </a:r>
            <a:r>
              <a:rPr lang="en-US" altLang="zh-CN" sz="2400" b="0" dirty="0">
                <a:solidFill>
                  <a:srgbClr val="FF0000"/>
                </a:solidFill>
                <a:latin typeface="+mn-ea"/>
              </a:rPr>
              <a:t>4</a:t>
            </a:r>
            <a:r>
              <a:rPr lang="zh-CN" altLang="en-US" sz="2400" b="0" dirty="0">
                <a:solidFill>
                  <a:srgbClr val="FF0000"/>
                </a:solidFill>
                <a:latin typeface="+mn-ea"/>
              </a:rPr>
              <a:t>）音调</a:t>
            </a:r>
            <a:r>
              <a:rPr lang="zh-CN" altLang="en-US" sz="2400" b="0" dirty="0">
                <a:latin typeface="+mn-ea"/>
              </a:rPr>
              <a:t>的高低与发声物体的</a:t>
            </a:r>
            <a:r>
              <a:rPr lang="zh-CN" altLang="en-US" sz="2400" b="0" dirty="0">
                <a:solidFill>
                  <a:srgbClr val="FF0000"/>
                </a:solidFill>
                <a:latin typeface="+mn-ea"/>
              </a:rPr>
              <a:t>振动频率</a:t>
            </a:r>
            <a:r>
              <a:rPr lang="zh-CN" altLang="en-US" sz="2400" b="0" dirty="0">
                <a:latin typeface="+mn-ea"/>
              </a:rPr>
              <a:t>有关，</a:t>
            </a:r>
            <a:r>
              <a:rPr lang="zh-CN" altLang="en-US" sz="2400" b="0" dirty="0">
                <a:solidFill>
                  <a:srgbClr val="FF0000"/>
                </a:solidFill>
                <a:latin typeface="+mn-ea"/>
              </a:rPr>
              <a:t>振动频率越大，音调越高；振动频率越小，音调越低。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4" grpId="0" bldLvl="0" animBg="1"/>
      <p:bldP spid="10246" grpId="0" bldLvl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dia5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42912" y="1131590"/>
            <a:ext cx="4704522" cy="3528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文本框 8195"/>
          <p:cNvSpPr txBox="1"/>
          <p:nvPr/>
        </p:nvSpPr>
        <p:spPr>
          <a:xfrm>
            <a:off x="887652" y="938412"/>
            <a:ext cx="2387600" cy="73866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 spc="100" dirty="0" smtClean="0">
                <a:solidFill>
                  <a:schemeClr val="tx1"/>
                </a:solidFill>
                <a:latin typeface="+mn-lt"/>
                <a:ea typeface="+mn-ea"/>
                <a:cs typeface="黑体" panose="02010609060101010101" pitchFamily="49" charset="-122"/>
                <a:sym typeface="+mn-ea"/>
              </a:rPr>
              <a:t>4.</a:t>
            </a:r>
            <a:r>
              <a:rPr lang="zh-CN" altLang="en-US" sz="2800" b="1" spc="100" dirty="0" smtClean="0">
                <a:solidFill>
                  <a:schemeClr val="tx1"/>
                </a:solidFill>
                <a:latin typeface="+mn-lt"/>
                <a:ea typeface="+mn-ea"/>
                <a:cs typeface="黑体" panose="02010609060101010101" pitchFamily="49" charset="-122"/>
                <a:sym typeface="+mn-ea"/>
              </a:rPr>
              <a:t>声波的分类</a:t>
            </a:r>
          </a:p>
        </p:txBody>
      </p:sp>
      <p:sp>
        <p:nvSpPr>
          <p:cNvPr id="82946" name="直接连接符 82945"/>
          <p:cNvSpPr/>
          <p:nvPr/>
        </p:nvSpPr>
        <p:spPr>
          <a:xfrm>
            <a:off x="1106169" y="3464984"/>
            <a:ext cx="6785134" cy="50006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>
            <a:endParaRPr b="1">
              <a:latin typeface="+mn-lt"/>
              <a:ea typeface="+mn-ea"/>
            </a:endParaRPr>
          </a:p>
        </p:txBody>
      </p:sp>
      <p:sp>
        <p:nvSpPr>
          <p:cNvPr id="82947" name="文本框 82946"/>
          <p:cNvSpPr txBox="1"/>
          <p:nvPr/>
        </p:nvSpPr>
        <p:spPr>
          <a:xfrm>
            <a:off x="7891303" y="3296867"/>
            <a:ext cx="971550" cy="43751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defTabSz="685165"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000000"/>
                </a:solidFill>
                <a:latin typeface="+mn-lt"/>
                <a:ea typeface="+mn-ea"/>
              </a:rPr>
              <a:t>频率</a:t>
            </a:r>
          </a:p>
        </p:txBody>
      </p:sp>
      <p:sp>
        <p:nvSpPr>
          <p:cNvPr id="82948" name="流程图: 联系 82947"/>
          <p:cNvSpPr/>
          <p:nvPr/>
        </p:nvSpPr>
        <p:spPr>
          <a:xfrm>
            <a:off x="2758280" y="3410213"/>
            <a:ext cx="114300" cy="114300"/>
          </a:xfrm>
          <a:prstGeom prst="flowChartConnector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400" b="1">
              <a:solidFill>
                <a:srgbClr val="000000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2949" name="流程图: 联系 82948"/>
          <p:cNvSpPr/>
          <p:nvPr/>
        </p:nvSpPr>
        <p:spPr>
          <a:xfrm>
            <a:off x="5828664" y="3401164"/>
            <a:ext cx="114300" cy="114300"/>
          </a:xfrm>
          <a:prstGeom prst="flowChartConnector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400" b="1">
              <a:solidFill>
                <a:srgbClr val="000000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2950" name="左大括号 82949"/>
          <p:cNvSpPr/>
          <p:nvPr/>
        </p:nvSpPr>
        <p:spPr>
          <a:xfrm rot="-5391079">
            <a:off x="4219418" y="2128150"/>
            <a:ext cx="226219" cy="3008471"/>
          </a:xfrm>
          <a:prstGeom prst="leftBrace">
            <a:avLst>
              <a:gd name="adj1" fmla="val 37500"/>
              <a:gd name="adj2" fmla="val 50000"/>
            </a:avLst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400" b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82951" name="文本框 82950"/>
          <p:cNvSpPr txBox="1"/>
          <p:nvPr/>
        </p:nvSpPr>
        <p:spPr>
          <a:xfrm>
            <a:off x="3923719" y="3749645"/>
            <a:ext cx="857250" cy="43751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defTabSz="685165">
              <a:spcBef>
                <a:spcPct val="50000"/>
              </a:spcBef>
              <a:defRPr/>
            </a:pPr>
            <a:r>
              <a:rPr lang="zh-CN" altLang="en-US" sz="2400" b="1">
                <a:solidFill>
                  <a:schemeClr val="tx1"/>
                </a:solidFill>
                <a:latin typeface="+mn-lt"/>
                <a:ea typeface="+mn-ea"/>
              </a:rPr>
              <a:t>声音</a:t>
            </a:r>
          </a:p>
        </p:txBody>
      </p:sp>
      <p:sp>
        <p:nvSpPr>
          <p:cNvPr id="82952" name="文本框 82951"/>
          <p:cNvSpPr txBox="1"/>
          <p:nvPr/>
        </p:nvSpPr>
        <p:spPr>
          <a:xfrm>
            <a:off x="2439193" y="2972303"/>
            <a:ext cx="914400" cy="37592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165">
              <a:spcBef>
                <a:spcPct val="50000"/>
              </a:spcBef>
              <a:defRPr/>
            </a:pPr>
            <a:r>
              <a:rPr lang="en-US" altLang="zh-CN" sz="2000" b="1">
                <a:solidFill>
                  <a:srgbClr val="000000"/>
                </a:solidFill>
                <a:latin typeface="+mn-lt"/>
                <a:ea typeface="+mn-ea"/>
                <a:cs typeface="Arial" panose="020B0604020202020204" pitchFamily="34" charset="0"/>
              </a:rPr>
              <a:t>20 Hz</a:t>
            </a:r>
          </a:p>
        </p:txBody>
      </p:sp>
      <p:sp>
        <p:nvSpPr>
          <p:cNvPr id="82953" name="文本框 82952"/>
          <p:cNvSpPr txBox="1"/>
          <p:nvPr/>
        </p:nvSpPr>
        <p:spPr>
          <a:xfrm>
            <a:off x="5200014" y="2963025"/>
            <a:ext cx="1518285" cy="37592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165">
              <a:spcBef>
                <a:spcPct val="50000"/>
              </a:spcBef>
              <a:defRPr/>
            </a:pPr>
            <a:r>
              <a:rPr lang="en-US" altLang="zh-CN" sz="2000" b="1">
                <a:solidFill>
                  <a:srgbClr val="000000"/>
                </a:solidFill>
                <a:latin typeface="+mn-lt"/>
                <a:ea typeface="+mn-ea"/>
                <a:cs typeface="Arial" panose="020B0604020202020204" pitchFamily="34" charset="0"/>
              </a:rPr>
              <a:t>20 000 Hz</a:t>
            </a:r>
          </a:p>
        </p:txBody>
      </p:sp>
      <p:sp>
        <p:nvSpPr>
          <p:cNvPr id="82954" name="左大括号 82953"/>
          <p:cNvSpPr/>
          <p:nvPr/>
        </p:nvSpPr>
        <p:spPr>
          <a:xfrm rot="-5391079">
            <a:off x="1889603" y="2734414"/>
            <a:ext cx="153829" cy="1722120"/>
          </a:xfrm>
          <a:prstGeom prst="leftBrace">
            <a:avLst>
              <a:gd name="adj1" fmla="val 50000"/>
              <a:gd name="adj2" fmla="val 50000"/>
            </a:avLst>
          </a:prstGeom>
          <a:ln>
            <a:headEnd type="none" w="med" len="med"/>
            <a:tailEnd type="non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400" b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82956" name="左大括号 82955"/>
          <p:cNvSpPr/>
          <p:nvPr/>
        </p:nvSpPr>
        <p:spPr>
          <a:xfrm rot="-5391079">
            <a:off x="6761163" y="2667263"/>
            <a:ext cx="157163" cy="1865948"/>
          </a:xfrm>
          <a:prstGeom prst="leftBrace">
            <a:avLst>
              <a:gd name="adj1" fmla="val 91921"/>
              <a:gd name="adj2" fmla="val 50000"/>
            </a:avLst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400" b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82966" name="左大括号 82965"/>
          <p:cNvSpPr/>
          <p:nvPr/>
        </p:nvSpPr>
        <p:spPr>
          <a:xfrm rot="-5391079">
            <a:off x="4244974" y="1962900"/>
            <a:ext cx="309880" cy="4636135"/>
          </a:xfrm>
          <a:prstGeom prst="leftBrace">
            <a:avLst>
              <a:gd name="adj1" fmla="val 91921"/>
              <a:gd name="adj2" fmla="val 50000"/>
            </a:avLst>
          </a:prstGeom>
          <a:noFill/>
          <a:ln w="508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400" b="1">
              <a:solidFill>
                <a:srgbClr val="000000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2967" name="文本框 82966"/>
          <p:cNvSpPr txBox="1"/>
          <p:nvPr/>
        </p:nvSpPr>
        <p:spPr>
          <a:xfrm>
            <a:off x="4186555" y="4604412"/>
            <a:ext cx="594122" cy="43751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defTabSz="685165">
              <a:spcBef>
                <a:spcPct val="50000"/>
              </a:spcBef>
              <a:defRPr/>
            </a:pPr>
            <a:r>
              <a:rPr lang="zh-CN" altLang="en-US" sz="2400" b="1">
                <a:solidFill>
                  <a:schemeClr val="tx1"/>
                </a:solidFill>
                <a:latin typeface="+mn-lt"/>
                <a:ea typeface="+mn-ea"/>
              </a:rPr>
              <a:t>声</a:t>
            </a:r>
          </a:p>
        </p:txBody>
      </p:sp>
      <p:sp>
        <p:nvSpPr>
          <p:cNvPr id="82968" name="矩形 82967"/>
          <p:cNvSpPr/>
          <p:nvPr/>
        </p:nvSpPr>
        <p:spPr>
          <a:xfrm>
            <a:off x="1285240" y="2222210"/>
            <a:ext cx="1593056" cy="32504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400" b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82969" name="矩形 82968"/>
          <p:cNvSpPr/>
          <p:nvPr/>
        </p:nvSpPr>
        <p:spPr>
          <a:xfrm>
            <a:off x="2878297" y="2222447"/>
            <a:ext cx="3020378" cy="32480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400" b="1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  <p:sp>
        <p:nvSpPr>
          <p:cNvPr id="82970" name="矩形 82969"/>
          <p:cNvSpPr/>
          <p:nvPr/>
        </p:nvSpPr>
        <p:spPr>
          <a:xfrm>
            <a:off x="5898673" y="2222447"/>
            <a:ext cx="2244566" cy="32480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400" b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82971" name="文本框 82970"/>
          <p:cNvSpPr txBox="1"/>
          <p:nvPr/>
        </p:nvSpPr>
        <p:spPr>
          <a:xfrm>
            <a:off x="2878139" y="2196490"/>
            <a:ext cx="1079897" cy="37592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defTabSz="685165">
              <a:spcBef>
                <a:spcPct val="50000"/>
              </a:spcBef>
              <a:defRPr/>
            </a:pPr>
            <a:r>
              <a:rPr lang="en-US" altLang="zh-CN" sz="2000" b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20 Hz</a:t>
            </a:r>
          </a:p>
        </p:txBody>
      </p:sp>
      <p:sp>
        <p:nvSpPr>
          <p:cNvPr id="82972" name="文本框 82971"/>
          <p:cNvSpPr txBox="1"/>
          <p:nvPr/>
        </p:nvSpPr>
        <p:spPr>
          <a:xfrm>
            <a:off x="4638199" y="2196728"/>
            <a:ext cx="1624489" cy="37592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165">
              <a:spcBef>
                <a:spcPct val="50000"/>
              </a:spcBef>
              <a:defRPr/>
            </a:pPr>
            <a:r>
              <a:rPr lang="en-US" altLang="zh-CN" sz="2000" b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20 000 H</a:t>
            </a:r>
            <a:r>
              <a:rPr lang="en-US" altLang="zh-CN" sz="2000" b="1" baseline="-20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Z</a:t>
            </a:r>
          </a:p>
        </p:txBody>
      </p:sp>
      <p:sp>
        <p:nvSpPr>
          <p:cNvPr id="82973" name="文本框 82972"/>
          <p:cNvSpPr txBox="1"/>
          <p:nvPr/>
        </p:nvSpPr>
        <p:spPr>
          <a:xfrm>
            <a:off x="3561714" y="1467600"/>
            <a:ext cx="2120265" cy="43751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165">
              <a:spcBef>
                <a:spcPct val="50000"/>
              </a:spcBef>
              <a:defRPr/>
            </a:pPr>
            <a:r>
              <a:rPr lang="zh-CN" altLang="en-US" sz="2400" b="1">
                <a:solidFill>
                  <a:schemeClr val="tx1"/>
                </a:solidFill>
                <a:latin typeface="+mn-lt"/>
                <a:ea typeface="+mn-ea"/>
              </a:rPr>
              <a:t>人的听觉范围</a:t>
            </a:r>
          </a:p>
        </p:txBody>
      </p:sp>
      <p:sp>
        <p:nvSpPr>
          <p:cNvPr id="82974" name="文本框 82973"/>
          <p:cNvSpPr txBox="1"/>
          <p:nvPr/>
        </p:nvSpPr>
        <p:spPr>
          <a:xfrm>
            <a:off x="1504114" y="1811560"/>
            <a:ext cx="1296591" cy="43751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defTabSz="685165">
              <a:spcBef>
                <a:spcPct val="50000"/>
              </a:spcBef>
              <a:defRPr/>
            </a:pPr>
            <a:r>
              <a:rPr lang="zh-CN" altLang="en-US" sz="2400" b="1">
                <a:solidFill>
                  <a:schemeClr val="accent3"/>
                </a:solidFill>
                <a:latin typeface="+mn-lt"/>
                <a:ea typeface="+mn-ea"/>
              </a:rPr>
              <a:t>次声波</a:t>
            </a:r>
          </a:p>
        </p:txBody>
      </p:sp>
      <p:sp>
        <p:nvSpPr>
          <p:cNvPr id="82975" name="文本框 82974"/>
          <p:cNvSpPr txBox="1"/>
          <p:nvPr/>
        </p:nvSpPr>
        <p:spPr>
          <a:xfrm>
            <a:off x="6594713" y="1762256"/>
            <a:ext cx="1296590" cy="43751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defTabSz="685165">
              <a:spcBef>
                <a:spcPct val="50000"/>
              </a:spcBef>
              <a:defRPr/>
            </a:pPr>
            <a:r>
              <a:rPr lang="zh-CN" altLang="en-US" sz="2400" b="1">
                <a:solidFill>
                  <a:schemeClr val="accent6"/>
                </a:solidFill>
                <a:latin typeface="+mn-lt"/>
                <a:ea typeface="+mn-ea"/>
              </a:rPr>
              <a:t>超声波</a:t>
            </a:r>
          </a:p>
        </p:txBody>
      </p:sp>
      <p:cxnSp>
        <p:nvCxnSpPr>
          <p:cNvPr id="31" name="直接连接符 30"/>
          <p:cNvCxnSpPr/>
          <p:nvPr/>
        </p:nvCxnSpPr>
        <p:spPr>
          <a:xfrm>
            <a:off x="1108165" y="3447621"/>
            <a:ext cx="1650115" cy="1720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2864394" y="3471933"/>
            <a:ext cx="2973752" cy="1227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5955936" y="3479099"/>
            <a:ext cx="1935367" cy="21286"/>
          </a:xfrm>
          <a:prstGeom prst="line">
            <a:avLst/>
          </a:prstGeom>
          <a:ln>
            <a:headEnd type="none" w="med" len="med"/>
            <a:tailEnd type="triangl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6372463" y="3749806"/>
            <a:ext cx="1296590" cy="43751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defTabSz="685165">
              <a:spcBef>
                <a:spcPct val="50000"/>
              </a:spcBef>
              <a:defRPr/>
            </a:pPr>
            <a:r>
              <a:rPr lang="zh-CN" altLang="en-US" sz="2400" b="1">
                <a:solidFill>
                  <a:schemeClr val="accent6"/>
                </a:solidFill>
                <a:latin typeface="+mn-lt"/>
                <a:ea typeface="+mn-ea"/>
              </a:rPr>
              <a:t>超声波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394259" y="3682270"/>
            <a:ext cx="1296591" cy="43751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defTabSz="685165">
              <a:spcBef>
                <a:spcPct val="50000"/>
              </a:spcBef>
              <a:defRPr/>
            </a:pPr>
            <a:r>
              <a:rPr lang="zh-CN" altLang="en-US" sz="2400" b="1">
                <a:solidFill>
                  <a:schemeClr val="accent3"/>
                </a:solidFill>
                <a:latin typeface="+mn-lt"/>
                <a:ea typeface="+mn-ea"/>
              </a:rPr>
              <a:t>次声波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2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2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2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2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2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2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2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2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2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2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2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2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2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2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2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2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2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2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2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2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2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2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/>
      <p:bldP spid="82948" grpId="0" bldLvl="0" animBg="1"/>
      <p:bldP spid="82949" grpId="0" bldLvl="0" animBg="1"/>
      <p:bldP spid="82950" grpId="0" bldLvl="0" animBg="1"/>
      <p:bldP spid="82951" grpId="0"/>
      <p:bldP spid="82952" grpId="0"/>
      <p:bldP spid="82953" grpId="0"/>
      <p:bldP spid="82954" grpId="0" bldLvl="0" animBg="1"/>
      <p:bldP spid="82956" grpId="0" bldLvl="0" animBg="1"/>
      <p:bldP spid="82966" grpId="0" bldLvl="0" animBg="1"/>
      <p:bldP spid="82967" grpId="0"/>
      <p:bldP spid="82968" grpId="0" bldLvl="0" animBg="1"/>
      <p:bldP spid="82969" grpId="0" bldLvl="0" animBg="1"/>
      <p:bldP spid="82970" grpId="0" bldLvl="0" animBg="1"/>
      <p:bldP spid="82971" grpId="0"/>
      <p:bldP spid="82972" grpId="0"/>
      <p:bldP spid="82973" grpId="0"/>
      <p:bldP spid="82974" grpId="0"/>
      <p:bldP spid="82975" grpId="0"/>
      <p:bldP spid="3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130425" y="1059582"/>
            <a:ext cx="5393903" cy="38190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"/>
          <p:cNvSpPr>
            <a:spLocks noGrp="1"/>
          </p:cNvSpPr>
          <p:nvPr/>
        </p:nvSpPr>
        <p:spPr>
          <a:xfrm>
            <a:off x="827584" y="1347614"/>
            <a:ext cx="7992888" cy="228092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t" anchorCtr="0"/>
          <a:lstStyle/>
          <a:p>
            <a:pPr marL="360045" indent="0" eaLnBrk="1" latinLnBrk="0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</a:rPr>
              <a:t>例</a:t>
            </a:r>
            <a:r>
              <a:rPr lang="en-US" altLang="zh-CN" sz="2400" dirty="0">
                <a:latin typeface="Times New Roman" panose="02020603050405020304" charset="0"/>
                <a:ea typeface="宋体" panose="02010600030101010101" pitchFamily="2" charset="-122"/>
              </a:rPr>
              <a:t>1  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</a:rPr>
              <a:t>小明的二胡断了一根细琴弦，他用一根粗琴弦代替后，发出的声音的音调（          ）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en-US" altLang="zh-CN" sz="2400" dirty="0" smtClean="0">
                <a:latin typeface="Times New Roman" panose="02020603050405020304" charset="0"/>
                <a:ea typeface="宋体" panose="02010600030101010101" pitchFamily="2" charset="-122"/>
              </a:rPr>
              <a:t>      A</a:t>
            </a:r>
            <a:r>
              <a:rPr lang="en-US" altLang="zh-CN" sz="2400" dirty="0">
                <a:latin typeface="Times New Roman" panose="02020603050405020304" charset="0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</a:rPr>
              <a:t>保持不变        </a:t>
            </a:r>
            <a:r>
              <a:rPr lang="en-US" altLang="zh-CN" sz="2400" dirty="0">
                <a:latin typeface="Times New Roman" panose="02020603050405020304" charset="0"/>
                <a:ea typeface="宋体" panose="02010600030101010101" pitchFamily="2" charset="-122"/>
              </a:rPr>
              <a:t>         </a:t>
            </a:r>
            <a:r>
              <a:rPr lang="en-US" altLang="zh-CN" sz="2400" dirty="0" smtClean="0">
                <a:latin typeface="Times New Roman" panose="02020603050405020304" charset="0"/>
                <a:ea typeface="宋体" panose="02010600030101010101" pitchFamily="2" charset="-122"/>
              </a:rPr>
              <a:t> B</a:t>
            </a:r>
            <a:r>
              <a:rPr lang="en-US" altLang="zh-CN" sz="2400" dirty="0">
                <a:latin typeface="Times New Roman" panose="02020603050405020304" charset="0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</a:rPr>
              <a:t>变高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</a:rPr>
              <a:t>     </a:t>
            </a:r>
            <a:r>
              <a:rPr lang="zh-CN" altLang="en-US" sz="2400" dirty="0" smtClean="0">
                <a:latin typeface="Times New Roman" panose="02020603050405020304" charset="0"/>
                <a:ea typeface="宋体" panose="02010600030101010101" pitchFamily="2" charset="-122"/>
              </a:rPr>
              <a:t> </a:t>
            </a:r>
            <a:r>
              <a:rPr lang="en-US" altLang="zh-CN" sz="2400" dirty="0" smtClean="0">
                <a:latin typeface="Times New Roman" panose="02020603050405020304" charset="0"/>
                <a:ea typeface="宋体" panose="02010600030101010101" pitchFamily="2" charset="-122"/>
              </a:rPr>
              <a:t>C</a:t>
            </a:r>
            <a:r>
              <a:rPr lang="en-US" altLang="zh-CN" sz="2400" dirty="0">
                <a:latin typeface="Times New Roman" panose="02020603050405020304" charset="0"/>
                <a:ea typeface="宋体" panose="02010600030101010101" pitchFamily="2" charset="-122"/>
              </a:rPr>
              <a:t>.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</a:rPr>
              <a:t>变低                        </a:t>
            </a:r>
            <a:r>
              <a:rPr lang="zh-CN" altLang="en-US" sz="2400" dirty="0" smtClean="0">
                <a:latin typeface="Times New Roman" panose="02020603050405020304" charset="0"/>
                <a:ea typeface="宋体" panose="02010600030101010101" pitchFamily="2" charset="-122"/>
              </a:rPr>
              <a:t>  </a:t>
            </a:r>
            <a:r>
              <a:rPr lang="en-US" altLang="zh-CN" sz="2400" dirty="0">
                <a:latin typeface="Times New Roman" panose="02020603050405020304" charset="0"/>
                <a:ea typeface="宋体" panose="02010600030101010101" pitchFamily="2" charset="-122"/>
              </a:rPr>
              <a:t>D.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</a:rPr>
              <a:t>无法确定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846384" y="1995686"/>
            <a:ext cx="4730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文本框 1"/>
          <p:cNvSpPr txBox="1"/>
          <p:nvPr/>
        </p:nvSpPr>
        <p:spPr>
          <a:xfrm>
            <a:off x="731083" y="1021715"/>
            <a:ext cx="8249285" cy="38493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</a:rPr>
              <a:t>例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</a:rPr>
              <a:t>2  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</a:rPr>
              <a:t>下表是人和几种动物的发声频率和听觉范围。从表中可以看出，可以发出次声的是（　  </a:t>
            </a:r>
            <a:r>
              <a:rPr lang="zh-CN" altLang="en-US" sz="2400" b="1" dirty="0" smtClean="0">
                <a:latin typeface="Times New Roman" panose="02020603050405020304" charset="0"/>
                <a:ea typeface="宋体" panose="02010600030101010101" pitchFamily="2" charset="-122"/>
              </a:rPr>
              <a:t>    ）</a:t>
            </a:r>
            <a:endParaRPr lang="zh-CN" altLang="en-US" sz="2400" b="1" dirty="0">
              <a:latin typeface="Times New Roman" panose="02020603050405020304" charset="0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endParaRPr lang="zh-CN" altLang="en-US" sz="2800" dirty="0">
              <a:latin typeface="Times New Roman" panose="02020603050405020304" charset="0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dirty="0">
                <a:latin typeface="Times New Roman" panose="02020603050405020304" charset="0"/>
                <a:ea typeface="宋体" panose="02010600030101010101" pitchFamily="2" charset="-122"/>
              </a:rPr>
              <a:t> </a:t>
            </a:r>
          </a:p>
          <a:p>
            <a:pPr>
              <a:lnSpc>
                <a:spcPct val="130000"/>
              </a:lnSpc>
            </a:pPr>
            <a:endParaRPr lang="zh-CN" altLang="en-US" sz="2800" dirty="0">
              <a:latin typeface="Times New Roman" panose="02020603050405020304" charset="0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endParaRPr lang="zh-CN" altLang="en-US" sz="2800" dirty="0">
              <a:latin typeface="Times New Roman" panose="02020603050405020304" charset="0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</a:rPr>
              <a:t> </a:t>
            </a:r>
            <a:r>
              <a:rPr lang="zh-CN" altLang="en-US" sz="2400" b="1" dirty="0" smtClean="0">
                <a:latin typeface="Times New Roman" panose="02020603050405020304" charset="0"/>
                <a:ea typeface="宋体" panose="02010600030101010101" pitchFamily="2" charset="-122"/>
              </a:rPr>
              <a:t>  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</a:rPr>
              <a:t>A．人           B．蝙蝠         C．大象        </a:t>
            </a:r>
            <a:r>
              <a:rPr lang="zh-CN" altLang="en-US" sz="2400" b="1" dirty="0" smtClean="0">
                <a:latin typeface="Times New Roman" panose="02020603050405020304" charset="0"/>
                <a:ea typeface="宋体" panose="02010600030101010101" pitchFamily="2" charset="-122"/>
              </a:rPr>
              <a:t> D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</a:rPr>
              <a:t>．狗</a:t>
            </a:r>
            <a:r>
              <a:rPr lang="zh-CN" altLang="en-US" sz="2800" dirty="0">
                <a:latin typeface="Times New Roman" panose="02020603050405020304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004048" y="1532255"/>
            <a:ext cx="4406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C</a:t>
            </a:r>
          </a:p>
        </p:txBody>
      </p:sp>
      <p:pic>
        <p:nvPicPr>
          <p:cNvPr id="2048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460" y="2138045"/>
            <a:ext cx="7902575" cy="19856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2135124" y="1059582"/>
            <a:ext cx="6507480" cy="751205"/>
            <a:chOff x="-515420" y="980152"/>
            <a:chExt cx="6507480" cy="751205"/>
          </a:xfrm>
        </p:grpSpPr>
        <p:sp>
          <p:nvSpPr>
            <p:cNvPr id="52" name="Title 1"/>
            <p:cNvSpPr txBox="1"/>
            <p:nvPr>
              <p:custDataLst>
                <p:tags r:id="rId9"/>
              </p:custDataLst>
            </p:nvPr>
          </p:nvSpPr>
          <p:spPr>
            <a:xfrm>
              <a:off x="-515420" y="980152"/>
              <a:ext cx="6507480" cy="7512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68389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74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68389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第2节 声音的特性</a:t>
              </a:r>
              <a:r>
                <a:rPr lang="en-US" altLang="zh-CN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 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学习内容导览</a:t>
              </a:r>
              <a:endPara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6" name="Straight Connector 9"/>
            <p:cNvCxnSpPr/>
            <p:nvPr>
              <p:custDataLst>
                <p:tags r:id="rId10"/>
              </p:custDataLst>
            </p:nvPr>
          </p:nvCxnSpPr>
          <p:spPr>
            <a:xfrm>
              <a:off x="-499005" y="1731357"/>
              <a:ext cx="5328000" cy="0"/>
            </a:xfrm>
            <a:prstGeom prst="line">
              <a:avLst/>
            </a:prstGeom>
            <a:noFill/>
            <a:ln w="72390" cap="flat" cmpd="sng" algn="ctr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</p:cxnSp>
      </p:grpSp>
      <p:cxnSp>
        <p:nvCxnSpPr>
          <p:cNvPr id="57" name="Straight Connector 117"/>
          <p:cNvCxnSpPr/>
          <p:nvPr>
            <p:custDataLst>
              <p:tags r:id="rId2"/>
            </p:custDataLst>
          </p:nvPr>
        </p:nvCxnSpPr>
        <p:spPr>
          <a:xfrm>
            <a:off x="1835686" y="3236266"/>
            <a:ext cx="5280025" cy="0"/>
          </a:xfrm>
          <a:prstGeom prst="line">
            <a:avLst/>
          </a:prstGeom>
          <a:noFill/>
          <a:ln w="7239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58" name="Oval 118"/>
          <p:cNvSpPr/>
          <p:nvPr>
            <p:custDataLst>
              <p:tags r:id="rId3"/>
            </p:custDataLst>
          </p:nvPr>
        </p:nvSpPr>
        <p:spPr>
          <a:xfrm>
            <a:off x="1413216" y="2499359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Oval 120"/>
          <p:cNvSpPr/>
          <p:nvPr>
            <p:custDataLst>
              <p:tags r:id="rId4"/>
            </p:custDataLst>
          </p:nvPr>
        </p:nvSpPr>
        <p:spPr>
          <a:xfrm>
            <a:off x="3966034" y="2498275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Text Placeholder 45"/>
          <p:cNvSpPr txBox="1"/>
          <p:nvPr>
            <p:custDataLst>
              <p:tags r:id="rId5"/>
            </p:custDataLst>
          </p:nvPr>
        </p:nvSpPr>
        <p:spPr>
          <a:xfrm>
            <a:off x="1695687" y="2673102"/>
            <a:ext cx="945000" cy="81072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3895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音调</a:t>
            </a:r>
          </a:p>
        </p:txBody>
      </p:sp>
      <p:sp>
        <p:nvSpPr>
          <p:cNvPr id="67" name="Text Placeholder 45"/>
          <p:cNvSpPr txBox="1"/>
          <p:nvPr>
            <p:custDataLst>
              <p:tags r:id="rId6"/>
            </p:custDataLst>
          </p:nvPr>
        </p:nvSpPr>
        <p:spPr>
          <a:xfrm>
            <a:off x="3991159" y="2715802"/>
            <a:ext cx="1508840" cy="7130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响度</a:t>
            </a:r>
            <a:endParaRPr kumimoji="0" lang="zh-CN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Oval 120"/>
          <p:cNvSpPr/>
          <p:nvPr>
            <p:custDataLst>
              <p:tags r:id="rId7"/>
            </p:custDataLst>
          </p:nvPr>
        </p:nvSpPr>
        <p:spPr>
          <a:xfrm>
            <a:off x="6582869" y="2500180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Placeholder 45"/>
          <p:cNvSpPr txBox="1"/>
          <p:nvPr>
            <p:custDataLst>
              <p:tags r:id="rId8"/>
            </p:custDataLst>
          </p:nvPr>
        </p:nvSpPr>
        <p:spPr>
          <a:xfrm>
            <a:off x="6607994" y="2717707"/>
            <a:ext cx="1508840" cy="7130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音色</a:t>
            </a:r>
            <a:endParaRPr kumimoji="0" lang="zh-CN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9" name="文本框 11278"/>
          <p:cNvSpPr txBox="1"/>
          <p:nvPr/>
        </p:nvSpPr>
        <p:spPr>
          <a:xfrm>
            <a:off x="971600" y="1203598"/>
            <a:ext cx="66224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>
                <a:latin typeface="+mn-ea"/>
                <a:ea typeface="+mn-ea"/>
              </a:rPr>
              <a:t>1.</a:t>
            </a:r>
            <a:r>
              <a:rPr lang="zh-CN" altLang="en-US" sz="2800" dirty="0">
                <a:latin typeface="+mn-ea"/>
                <a:ea typeface="+mn-ea"/>
              </a:rPr>
              <a:t>定义：声音的强弱（大小）叫作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响度</a:t>
            </a:r>
            <a:r>
              <a:rPr lang="zh-CN" altLang="en-US" sz="2800" dirty="0">
                <a:latin typeface="+mn-ea"/>
                <a:ea typeface="+mn-ea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331640" y="1923678"/>
            <a:ext cx="5134739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ea typeface="+mn-ea"/>
                <a:cs typeface="Arial" panose="020B0604020202020204"/>
                <a:sym typeface="Arial" panose="020B0604020202020204"/>
              </a:rPr>
              <a:t>声音大的响度高，声音小的响度低。</a:t>
            </a:r>
          </a:p>
        </p:txBody>
      </p:sp>
      <p:pic>
        <p:nvPicPr>
          <p:cNvPr id="11" name="图片 10" descr="360截图20190901062930194"/>
          <p:cNvPicPr>
            <a:picLocks noChangeAspect="1"/>
          </p:cNvPicPr>
          <p:nvPr/>
        </p:nvPicPr>
        <p:blipFill>
          <a:blip r:embed="rId2"/>
          <a:srcRect t="15827" r="18844"/>
          <a:stretch>
            <a:fillRect/>
          </a:stretch>
        </p:blipFill>
        <p:spPr>
          <a:xfrm>
            <a:off x="5364088" y="2631307"/>
            <a:ext cx="2330396" cy="165252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2631307"/>
            <a:ext cx="2560955" cy="1709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9" grpId="1"/>
      <p:bldP spid="11279" grpId="2"/>
      <p:bldP spid="3" grpId="0"/>
      <p:bldP spid="3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dia6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51720" y="1131590"/>
            <a:ext cx="5760640" cy="324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15616" y="1631243"/>
            <a:ext cx="22599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探究活动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5: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11559" y="987574"/>
            <a:ext cx="42449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266700"/>
            <a:r>
              <a:rPr lang="en-US" sz="28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2.</a:t>
            </a:r>
            <a:r>
              <a:rPr lang="zh-CN" sz="2800" b="1" dirty="0">
                <a:latin typeface="Times New Roman" panose="02020603050405020304" charset="0"/>
                <a:ea typeface="宋体" panose="02010600030101010101" pitchFamily="2" charset="-122"/>
              </a:rPr>
              <a:t>探究影响响度的因素</a:t>
            </a:r>
            <a:endParaRPr lang="zh-CN" altLang="en-US" sz="2800" b="1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13588" y="2163853"/>
            <a:ext cx="770890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just" eaLnBrk="1" latinLnBrk="0" hangingPunct="1">
              <a:lnSpc>
                <a:spcPct val="150000"/>
              </a:lnSpc>
            </a:pPr>
            <a:r>
              <a:rPr lang="en-US" altLang="zh-CN" sz="2400" b="1" dirty="0">
                <a:solidFill>
                  <a:srgbClr val="000000"/>
                </a:solidFill>
                <a:ea typeface="宋体" panose="02010600030101010101" pitchFamily="2" charset="-122"/>
              </a:rPr>
              <a:t>        </a:t>
            </a:r>
            <a:r>
              <a:rPr lang="zh-CN" sz="2400" b="1" dirty="0">
                <a:solidFill>
                  <a:srgbClr val="000000"/>
                </a:solidFill>
                <a:ea typeface="宋体" panose="02010600030101010101" pitchFamily="2" charset="-122"/>
              </a:rPr>
              <a:t>用较小的力敲击音叉，并将音叉靠近系在细绳上的乒乓球，观察现象。用较大的力敲击音叉，并将音叉靠近系在细绳上的乒乓球，观察现象。</a:t>
            </a:r>
          </a:p>
          <a:p>
            <a:pPr marL="0" indent="0" algn="just" eaLnBrk="1" latinLnBrk="0" hangingPunct="1"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ea typeface="宋体" panose="02010600030101010101" pitchFamily="2" charset="-122"/>
              </a:rPr>
              <a:t>       从实验现象中你能得出什么结论。</a:t>
            </a:r>
          </a:p>
        </p:txBody>
      </p:sp>
      <p:pic>
        <p:nvPicPr>
          <p:cNvPr id="1073742851" name="图片 10737428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9870" y="3402965"/>
            <a:ext cx="910590" cy="108331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dia7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3688" y="1059582"/>
            <a:ext cx="6588224" cy="37058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3" name="Rectangle 9"/>
          <p:cNvSpPr/>
          <p:nvPr/>
        </p:nvSpPr>
        <p:spPr>
          <a:xfrm>
            <a:off x="874712" y="1491630"/>
            <a:ext cx="7499350" cy="11334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dbl">
            <a:noFill/>
            <a:prstDash val="solid"/>
            <a:miter/>
            <a:headEnd type="none" w="med" len="med"/>
            <a:tailEnd type="none" w="med" len="med"/>
          </a:ln>
        </p:spPr>
        <p:txBody>
          <a:bodyPr lIns="90170" tIns="46990" rIns="90170" bIns="4699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5pPr>
          </a:lstStyle>
          <a:p>
            <a:pPr marL="0" lvl="0" indent="0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600" b="0" dirty="0">
                <a:solidFill>
                  <a:srgbClr val="FF0000"/>
                </a:solidFill>
                <a:latin typeface="+mn-ea"/>
              </a:rPr>
              <a:t>振幅：</a:t>
            </a:r>
            <a:r>
              <a:rPr lang="zh-CN" altLang="en-US" sz="2600" b="0" dirty="0">
                <a:latin typeface="+mn-ea"/>
              </a:rPr>
              <a:t>振动物体离开平衡位置的最大距离（位移）叫物体振动的振幅。 </a:t>
            </a:r>
          </a:p>
        </p:txBody>
      </p:sp>
      <p:sp>
        <p:nvSpPr>
          <p:cNvPr id="16390" name="Text Box 6"/>
          <p:cNvSpPr txBox="1"/>
          <p:nvPr/>
        </p:nvSpPr>
        <p:spPr>
          <a:xfrm>
            <a:off x="874712" y="2859782"/>
            <a:ext cx="7818755" cy="6108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5pPr>
          </a:lstStyle>
          <a:p>
            <a:pPr marL="0" lvl="0" indent="0">
              <a:lnSpc>
                <a:spcPct val="130000"/>
              </a:lnSpc>
              <a:spcBef>
                <a:spcPct val="50000"/>
              </a:spcBef>
              <a:buNone/>
            </a:pPr>
            <a:r>
              <a:rPr lang="zh-CN" altLang="en-US" sz="2600" b="0" dirty="0">
                <a:latin typeface="+mn-ea"/>
              </a:rPr>
              <a:t>物体</a:t>
            </a:r>
            <a:r>
              <a:rPr lang="zh-CN" altLang="en-US" sz="2600" b="0" dirty="0">
                <a:solidFill>
                  <a:srgbClr val="FF0000"/>
                </a:solidFill>
                <a:latin typeface="+mn-ea"/>
              </a:rPr>
              <a:t>振幅</a:t>
            </a:r>
            <a:r>
              <a:rPr lang="zh-CN" altLang="en-US" sz="2600" b="0" dirty="0">
                <a:latin typeface="+mn-ea"/>
              </a:rPr>
              <a:t>越大</a:t>
            </a:r>
            <a:r>
              <a:rPr lang="en-US" altLang="zh-CN" sz="2600" b="0" dirty="0">
                <a:latin typeface="+mn-ea"/>
              </a:rPr>
              <a:t>,</a:t>
            </a:r>
            <a:r>
              <a:rPr lang="zh-CN" altLang="en-US" sz="2600" b="0" dirty="0">
                <a:latin typeface="+mn-ea"/>
              </a:rPr>
              <a:t>响度越大；物体振幅越小</a:t>
            </a:r>
            <a:r>
              <a:rPr lang="en-US" altLang="zh-CN" sz="2600" b="0" dirty="0">
                <a:latin typeface="+mn-ea"/>
              </a:rPr>
              <a:t>,</a:t>
            </a:r>
            <a:r>
              <a:rPr lang="zh-CN" altLang="en-US" sz="2600" b="0" dirty="0">
                <a:latin typeface="+mn-ea"/>
              </a:rPr>
              <a:t>响度越小。</a:t>
            </a:r>
            <a:endParaRPr lang="en-US" altLang="zh-CN" sz="2600" b="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1"/>
      <p:bldP spid="16390" grpId="2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40214" y="1059582"/>
            <a:ext cx="22599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探究活动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6: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46760" y="1491615"/>
            <a:ext cx="8073712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eaLnBrk="1" latinLnBrk="0" hangingPunct="1">
              <a:lnSpc>
                <a:spcPct val="150000"/>
              </a:lnSpc>
            </a:pPr>
            <a:r>
              <a:rPr lang="en-US" altLang="zh-CN" sz="2400" b="1" dirty="0">
                <a:solidFill>
                  <a:srgbClr val="000000"/>
                </a:solidFill>
                <a:ea typeface="宋体" panose="02010600030101010101" pitchFamily="2" charset="-122"/>
              </a:rPr>
              <a:t>        </a:t>
            </a:r>
            <a:r>
              <a:rPr lang="zh-CN" sz="2400" b="1" dirty="0">
                <a:solidFill>
                  <a:srgbClr val="000000"/>
                </a:solidFill>
                <a:ea typeface="宋体" panose="02010600030101010101" pitchFamily="2" charset="-122"/>
              </a:rPr>
              <a:t>将一把钢尺紧按在桌面上，一端伸出桌边。拨动钢尺，听它振动发出的声音，同时注意钢尺振动的幅度。改变拨动钢尺的力度，听它振动发出的声音，同时注意钢尺振动的幅度。</a:t>
            </a:r>
          </a:p>
          <a:p>
            <a:pPr marL="0" indent="0" eaLnBrk="1" latinLnBrk="0" hangingPunct="1"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ea typeface="宋体" panose="02010600030101010101" pitchFamily="2" charset="-122"/>
              </a:rPr>
              <a:t>       比较两种情况下钢尺振动的幅度和发声的响度有什么不同。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dia8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35696" y="1131589"/>
            <a:ext cx="6372200" cy="3584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71600" y="1199515"/>
            <a:ext cx="22599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探究活动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7: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91844" y="1995686"/>
            <a:ext cx="8028627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eaLnBrk="1" latinLnBrk="0" hangingPunct="1">
              <a:lnSpc>
                <a:spcPct val="150000"/>
              </a:lnSpc>
            </a:pPr>
            <a:r>
              <a:rPr lang="en-US" altLang="zh-CN" sz="2400" b="1" dirty="0">
                <a:solidFill>
                  <a:srgbClr val="000000"/>
                </a:solidFill>
                <a:ea typeface="宋体" panose="02010600030101010101" pitchFamily="2" charset="-122"/>
              </a:rPr>
              <a:t>       </a:t>
            </a:r>
            <a:r>
              <a:rPr lang="zh-CN" sz="2400" b="1" dirty="0">
                <a:solidFill>
                  <a:srgbClr val="000000"/>
                </a:solidFill>
                <a:ea typeface="宋体" panose="02010600030101010101" pitchFamily="2" charset="-122"/>
              </a:rPr>
              <a:t>用示波器演示不同响度的声音的振幅。（注意声音的频率尽量相同）</a:t>
            </a:r>
          </a:p>
          <a:p>
            <a:pPr marL="0" indent="0" eaLnBrk="1" latinLnBrk="0" hangingPunct="1"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ea typeface="宋体" panose="02010600030101010101" pitchFamily="2" charset="-122"/>
              </a:rPr>
              <a:t>       这两个声音的什么相同，什么不同？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9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23728" y="1059581"/>
            <a:ext cx="4791340" cy="3593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暴风截屏201204240225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69" y="2419065"/>
            <a:ext cx="2403475" cy="19246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1" name="Picture 5" descr="暴风截屏201204240224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4899" y="2430495"/>
            <a:ext cx="2579370" cy="19011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2" name="Picture 6" descr="暴风截屏201204240224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3664" y="2442560"/>
            <a:ext cx="2618105" cy="19030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899592" y="1007963"/>
            <a:ext cx="7733030" cy="1128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eaLnBrk="1" latinLnBrk="0" hangingPunct="1"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0070C0"/>
                </a:solidFill>
              </a:rPr>
              <a:t> 敲击</a:t>
            </a:r>
            <a:r>
              <a:rPr lang="zh-CN" altLang="en-US" sz="2400" b="1" dirty="0">
                <a:solidFill>
                  <a:srgbClr val="0070C0"/>
                </a:solidFill>
              </a:rPr>
              <a:t>同一个音叉，显示不同的波形图，请问哪个波形图对应的声音的响度大？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731978" y="1491630"/>
            <a:ext cx="7980501" cy="129266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 eaLnBrk="1" latinLnBrk="0" hangingPunct="1">
              <a:lnSpc>
                <a:spcPct val="150000"/>
              </a:lnSpc>
            </a:pPr>
            <a:r>
              <a:rPr lang="en-US" sz="2600" dirty="0">
                <a:solidFill>
                  <a:schemeClr val="tx1"/>
                </a:solidFill>
                <a:latin typeface="+mj-ea"/>
                <a:ea typeface="+mj-ea"/>
                <a:cs typeface="仿宋" panose="02010609060101010101" charset="-122"/>
              </a:rPr>
              <a:t>1.</a:t>
            </a:r>
            <a:r>
              <a:rPr lang="zh-CN" altLang="en-US" sz="2600" dirty="0">
                <a:solidFill>
                  <a:srgbClr val="00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了解音调、响度、音色是声音的三个特性。</a:t>
            </a:r>
            <a:r>
              <a:rPr lang="zh-CN" altLang="en-US" sz="2600" dirty="0">
                <a:solidFill>
                  <a:srgbClr val="FF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（重点</a:t>
            </a:r>
            <a:r>
              <a:rPr lang="zh-CN" altLang="en-US" sz="2600" dirty="0" smtClean="0">
                <a:solidFill>
                  <a:srgbClr val="FF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）</a:t>
            </a:r>
            <a:endParaRPr lang="en-US" altLang="zh-CN" sz="2600" dirty="0" smtClean="0">
              <a:solidFill>
                <a:srgbClr val="FF0000"/>
              </a:solidFill>
              <a:latin typeface="+mj-ea"/>
              <a:ea typeface="+mj-ea"/>
              <a:cs typeface="仿宋" panose="02010609060101010101" charset="-122"/>
              <a:sym typeface="+mn-ea"/>
            </a:endParaRPr>
          </a:p>
          <a:p>
            <a:pPr marL="0" indent="0" eaLnBrk="1" latinLnBrk="0" hangingPunct="1">
              <a:lnSpc>
                <a:spcPct val="150000"/>
              </a:lnSpc>
            </a:pPr>
            <a:r>
              <a:rPr lang="en-US" sz="2600" dirty="0" smtClean="0">
                <a:solidFill>
                  <a:schemeClr val="tx1"/>
                </a:solidFill>
                <a:latin typeface="+mj-ea"/>
                <a:ea typeface="+mj-ea"/>
                <a:cs typeface="仿宋" panose="02010609060101010101" charset="-122"/>
              </a:rPr>
              <a:t>2</a:t>
            </a:r>
            <a:r>
              <a:rPr lang="en-US" sz="2600" dirty="0">
                <a:solidFill>
                  <a:schemeClr val="tx1"/>
                </a:solidFill>
                <a:latin typeface="+mj-ea"/>
                <a:ea typeface="+mj-ea"/>
                <a:cs typeface="仿宋" panose="02010609060101010101" charset="-122"/>
              </a:rPr>
              <a:t>.</a:t>
            </a:r>
            <a:r>
              <a:rPr lang="zh-CN" altLang="en-US" sz="2600" dirty="0">
                <a:solidFill>
                  <a:srgbClr val="00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了解三个特性的影响因素。</a:t>
            </a:r>
            <a:r>
              <a:rPr lang="zh-CN" altLang="en-US" sz="2600" dirty="0">
                <a:solidFill>
                  <a:srgbClr val="FF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（难点）</a:t>
            </a:r>
            <a:endParaRPr lang="zh-CN" altLang="en-US" sz="2600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b="9083"/>
          <a:stretch>
            <a:fillRect/>
          </a:stretch>
        </p:blipFill>
        <p:spPr>
          <a:xfrm>
            <a:off x="1826605" y="1166133"/>
            <a:ext cx="877570" cy="1126490"/>
          </a:xfrm>
          <a:prstGeom prst="rect">
            <a:avLst/>
          </a:prstGeom>
        </p:spPr>
      </p:pic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3967791"/>
              </p:ext>
            </p:extLst>
          </p:nvPr>
        </p:nvGraphicFramePr>
        <p:xfrm>
          <a:off x="2687665" y="1232173"/>
          <a:ext cx="3660775" cy="2767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r:id="rId4" imgW="7648575" imgH="5457825" progId="PBrush">
                  <p:embed/>
                </p:oleObj>
              </mc:Choice>
              <mc:Fallback>
                <p:oleObj r:id="rId4" imgW="7648575" imgH="5457825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687665" y="1232173"/>
                        <a:ext cx="3660775" cy="27673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1826605" y="2396763"/>
            <a:ext cx="4826635" cy="500137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 defTabSz="685165"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+mn-ea"/>
                <a:ea typeface="+mn-ea"/>
              </a:rPr>
              <a:t>重敲，振动幅度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大</a:t>
            </a:r>
            <a:r>
              <a:rPr lang="zh-CN" altLang="en-US" sz="2800" b="1" dirty="0">
                <a:solidFill>
                  <a:srgbClr val="000000"/>
                </a:solidFill>
                <a:latin typeface="+mn-ea"/>
                <a:ea typeface="+mn-ea"/>
              </a:rPr>
              <a:t>，响度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大</a:t>
            </a:r>
            <a:r>
              <a:rPr lang="zh-CN" altLang="en-US" sz="2800" b="1" dirty="0">
                <a:solidFill>
                  <a:srgbClr val="000000"/>
                </a:solidFill>
                <a:latin typeface="+mn-ea"/>
                <a:ea typeface="+mn-ea"/>
              </a:rPr>
              <a:t>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746595" y="4179208"/>
            <a:ext cx="4751070" cy="500137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>
            <a:spAutoFit/>
          </a:bodyPr>
          <a:lstStyle/>
          <a:p>
            <a:pPr defTabSz="685165"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+mn-ea"/>
                <a:ea typeface="+mn-ea"/>
              </a:rPr>
              <a:t>轻敲，振动幅度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小</a:t>
            </a:r>
            <a:r>
              <a:rPr lang="zh-CN" altLang="en-US" sz="2800" b="1" dirty="0">
                <a:solidFill>
                  <a:srgbClr val="000000"/>
                </a:solidFill>
                <a:latin typeface="+mn-ea"/>
                <a:ea typeface="+mn-ea"/>
              </a:rPr>
              <a:t>，响度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小</a:t>
            </a:r>
            <a:r>
              <a:rPr lang="zh-CN" altLang="en-US" sz="2800" b="1" dirty="0">
                <a:solidFill>
                  <a:srgbClr val="000000"/>
                </a:solidFill>
                <a:latin typeface="+mn-ea"/>
                <a:ea typeface="+mn-ea"/>
              </a:rPr>
              <a:t>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rcRect b="9083"/>
          <a:stretch>
            <a:fillRect/>
          </a:stretch>
        </p:blipFill>
        <p:spPr>
          <a:xfrm>
            <a:off x="1702145" y="2901588"/>
            <a:ext cx="877570" cy="11264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0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71600" y="1131590"/>
            <a:ext cx="22599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探究活动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8: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71600" y="1851670"/>
            <a:ext cx="770890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eaLnBrk="1" latinLnBrk="0" hangingPunct="1">
              <a:lnSpc>
                <a:spcPct val="150000"/>
              </a:lnSpc>
            </a:pPr>
            <a:r>
              <a:rPr lang="en-US" altLang="zh-CN" sz="2400" b="1" dirty="0">
                <a:solidFill>
                  <a:srgbClr val="000000"/>
                </a:solidFill>
                <a:ea typeface="宋体" panose="02010600030101010101" pitchFamily="2" charset="-122"/>
              </a:rPr>
              <a:t>        </a:t>
            </a:r>
            <a:r>
              <a:rPr lang="zh-CN" sz="2400" b="1" dirty="0">
                <a:solidFill>
                  <a:srgbClr val="000000"/>
                </a:solidFill>
                <a:ea typeface="宋体" panose="02010600030101010101" pitchFamily="2" charset="-122"/>
              </a:rPr>
              <a:t>将一台音响放在教室的不同位置，以相同的音量播放声音。</a:t>
            </a:r>
          </a:p>
          <a:p>
            <a:pPr marL="0" indent="0" eaLnBrk="1" latinLnBrk="0" hangingPunct="1"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ea typeface="宋体" panose="02010600030101010101" pitchFamily="2" charset="-122"/>
              </a:rPr>
              <a:t>        你发现声音的响度一样吗？影响声音响度的因素是什么？有什么规律？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04107" y="1563638"/>
            <a:ext cx="7402195" cy="193033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eaLnBrk="1" latinLnBrk="0" hangingPunct="1">
              <a:lnSpc>
                <a:spcPct val="150000"/>
              </a:lnSpc>
            </a:pPr>
            <a:r>
              <a:rPr lang="en-US" altLang="zh-CN" sz="2800" b="1" dirty="0">
                <a:latin typeface="宋体" panose="02010600030101010101" pitchFamily="2" charset="-122"/>
                <a:sym typeface="+mn-ea"/>
              </a:rPr>
              <a:t>    </a:t>
            </a:r>
            <a:r>
              <a:rPr lang="zh-CN" altLang="en-US" sz="2800" b="1" dirty="0">
                <a:latin typeface="宋体" panose="02010600030101010101" pitchFamily="2" charset="-122"/>
                <a:sym typeface="+mn-ea"/>
              </a:rPr>
              <a:t>响度与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到声源的距离</a:t>
            </a:r>
            <a:r>
              <a:rPr lang="zh-CN" altLang="en-US" sz="2800" b="1" dirty="0">
                <a:latin typeface="宋体" panose="02010600030101010101" pitchFamily="2" charset="-122"/>
                <a:sym typeface="+mn-ea"/>
              </a:rPr>
              <a:t>有关</a:t>
            </a:r>
            <a:r>
              <a:rPr lang="en-US" altLang="zh-CN" sz="2800" b="1" dirty="0">
                <a:latin typeface="宋体" panose="02010600030101010101" pitchFamily="2" charset="-122"/>
                <a:sym typeface="+mn-ea"/>
              </a:rPr>
              <a:t>,</a:t>
            </a:r>
            <a:r>
              <a:rPr lang="zh-CN" altLang="en-US" sz="2800" b="1" dirty="0">
                <a:latin typeface="宋体" panose="02010600030101010101" pitchFamily="2" charset="-122"/>
                <a:sym typeface="+mn-ea"/>
              </a:rPr>
              <a:t>距离越大</a:t>
            </a:r>
            <a:r>
              <a:rPr lang="en-US" altLang="zh-CN" sz="2800" b="1" dirty="0">
                <a:latin typeface="宋体" panose="02010600030101010101" pitchFamily="2" charset="-122"/>
                <a:sym typeface="+mn-ea"/>
              </a:rPr>
              <a:t>,</a:t>
            </a:r>
            <a:r>
              <a:rPr lang="zh-CN" altLang="en-US" sz="2800" b="1" dirty="0">
                <a:latin typeface="宋体" panose="02010600030101010101" pitchFamily="2" charset="-122"/>
                <a:sym typeface="+mn-ea"/>
              </a:rPr>
              <a:t>听到的声音越小；响度还与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声音分散的范围</a:t>
            </a:r>
            <a:r>
              <a:rPr lang="zh-CN" altLang="en-US" sz="2800" b="1" dirty="0">
                <a:latin typeface="宋体" panose="02010600030101010101" pitchFamily="2" charset="-122"/>
                <a:sym typeface="+mn-ea"/>
              </a:rPr>
              <a:t>有关</a:t>
            </a:r>
            <a:r>
              <a:rPr lang="en-US" altLang="zh-CN" sz="2800" b="1" dirty="0">
                <a:latin typeface="宋体" panose="02010600030101010101" pitchFamily="2" charset="-122"/>
                <a:sym typeface="+mn-ea"/>
              </a:rPr>
              <a:t>,</a:t>
            </a:r>
            <a:r>
              <a:rPr lang="zh-CN" altLang="en-US" sz="2800" b="1" dirty="0">
                <a:latin typeface="宋体" panose="02010600030101010101" pitchFamily="2" charset="-122"/>
                <a:sym typeface="+mn-ea"/>
              </a:rPr>
              <a:t>越分散</a:t>
            </a:r>
            <a:r>
              <a:rPr lang="en-US" altLang="zh-CN" sz="2800" b="1" dirty="0">
                <a:latin typeface="宋体" panose="02010600030101010101" pitchFamily="2" charset="-122"/>
                <a:sym typeface="+mn-ea"/>
              </a:rPr>
              <a:t>,</a:t>
            </a:r>
            <a:r>
              <a:rPr lang="zh-CN" altLang="en-US" sz="2800" b="1" dirty="0">
                <a:latin typeface="宋体" panose="02010600030101010101" pitchFamily="2" charset="-122"/>
                <a:sym typeface="+mn-ea"/>
              </a:rPr>
              <a:t>听到的声音越小。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10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79712" y="1059582"/>
            <a:ext cx="5418348" cy="3612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文本框 1"/>
          <p:cNvSpPr txBox="1"/>
          <p:nvPr/>
        </p:nvSpPr>
        <p:spPr>
          <a:xfrm>
            <a:off x="897573" y="1245131"/>
            <a:ext cx="7975600" cy="230832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just" eaLnBrk="1" hangingPunct="1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charset="0"/>
              </a:rPr>
              <a:t>例</a:t>
            </a:r>
            <a:r>
              <a:rPr lang="en-US" altLang="zh-CN" sz="2400" dirty="0">
                <a:latin typeface="Times New Roman" panose="02020603050405020304" charset="0"/>
              </a:rPr>
              <a:t>3 </a:t>
            </a:r>
            <a:r>
              <a:rPr lang="zh-CN" altLang="en-US" sz="2400" dirty="0">
                <a:latin typeface="Times New Roman" panose="02020603050405020304" charset="0"/>
              </a:rPr>
              <a:t>在鼓面上撒一些细沙，敲鼓时会发现越使劲敲鼓，听到的声音与细沙的情况是（          ）</a:t>
            </a:r>
          </a:p>
          <a:p>
            <a:pPr marL="0" lvl="0" indent="0" algn="just" eaLnBrk="1" hangingPunct="1">
              <a:lnSpc>
                <a:spcPct val="150000"/>
              </a:lnSpc>
            </a:pPr>
            <a:r>
              <a:rPr lang="en-US" altLang="zh-CN" sz="2400" dirty="0" smtClean="0">
                <a:latin typeface="Times New Roman" panose="02020603050405020304" charset="0"/>
              </a:rPr>
              <a:t>A</a:t>
            </a:r>
            <a:r>
              <a:rPr lang="en-US" altLang="zh-CN" sz="2400" dirty="0">
                <a:latin typeface="Times New Roman" panose="02020603050405020304" charset="0"/>
              </a:rPr>
              <a:t>.</a:t>
            </a:r>
            <a:r>
              <a:rPr lang="zh-CN" altLang="en-US" sz="2400" dirty="0">
                <a:latin typeface="Times New Roman" panose="02020603050405020304" charset="0"/>
              </a:rPr>
              <a:t>声音越响，振动得越</a:t>
            </a:r>
            <a:r>
              <a:rPr lang="zh-CN" altLang="en-US" sz="2400" dirty="0" smtClean="0">
                <a:latin typeface="Times New Roman" panose="02020603050405020304" charset="0"/>
              </a:rPr>
              <a:t>快             </a:t>
            </a:r>
            <a:r>
              <a:rPr lang="en-US" altLang="zh-CN" sz="2400" dirty="0" smtClean="0">
                <a:latin typeface="Times New Roman" panose="02020603050405020304" charset="0"/>
              </a:rPr>
              <a:t>B</a:t>
            </a:r>
            <a:r>
              <a:rPr lang="en-US" altLang="zh-CN" sz="2400" dirty="0">
                <a:latin typeface="Times New Roman" panose="02020603050405020304" charset="0"/>
              </a:rPr>
              <a:t>.</a:t>
            </a:r>
            <a:r>
              <a:rPr lang="zh-CN" altLang="en-US" sz="2400" dirty="0">
                <a:latin typeface="Times New Roman" panose="02020603050405020304" charset="0"/>
              </a:rPr>
              <a:t>声音越响，振动得越高</a:t>
            </a:r>
          </a:p>
          <a:p>
            <a:pPr marL="0" lvl="0" indent="0" algn="just" eaLnBrk="1" hangingPunct="1">
              <a:lnSpc>
                <a:spcPct val="150000"/>
              </a:lnSpc>
            </a:pPr>
            <a:r>
              <a:rPr lang="en-US" altLang="zh-CN" sz="2400" dirty="0" smtClean="0">
                <a:latin typeface="Times New Roman" panose="02020603050405020304" charset="0"/>
              </a:rPr>
              <a:t>C</a:t>
            </a:r>
            <a:r>
              <a:rPr lang="en-US" altLang="zh-CN" sz="2400" dirty="0">
                <a:latin typeface="Times New Roman" panose="02020603050405020304" charset="0"/>
              </a:rPr>
              <a:t>.</a:t>
            </a:r>
            <a:r>
              <a:rPr lang="zh-CN" altLang="en-US" sz="2400" dirty="0">
                <a:latin typeface="Times New Roman" panose="02020603050405020304" charset="0"/>
              </a:rPr>
              <a:t>声音越响，振动得越</a:t>
            </a:r>
            <a:r>
              <a:rPr lang="zh-CN" altLang="en-US" sz="2400" dirty="0" smtClean="0">
                <a:latin typeface="Times New Roman" panose="02020603050405020304" charset="0"/>
              </a:rPr>
              <a:t>慢             </a:t>
            </a:r>
            <a:r>
              <a:rPr lang="en-US" altLang="zh-CN" sz="2400" dirty="0" smtClean="0">
                <a:latin typeface="Times New Roman" panose="02020603050405020304" charset="0"/>
              </a:rPr>
              <a:t>D</a:t>
            </a:r>
            <a:r>
              <a:rPr lang="en-US" altLang="zh-CN" sz="2400" dirty="0">
                <a:latin typeface="Times New Roman" panose="02020603050405020304" charset="0"/>
              </a:rPr>
              <a:t>.</a:t>
            </a:r>
            <a:r>
              <a:rPr lang="zh-CN" altLang="en-US" sz="2400" dirty="0">
                <a:latin typeface="Times New Roman" panose="02020603050405020304" charset="0"/>
              </a:rPr>
              <a:t>声音越响，振动得越低</a:t>
            </a:r>
          </a:p>
        </p:txBody>
      </p:sp>
      <p:sp>
        <p:nvSpPr>
          <p:cNvPr id="14340" name="文本框 1"/>
          <p:cNvSpPr txBox="1"/>
          <p:nvPr/>
        </p:nvSpPr>
        <p:spPr>
          <a:xfrm>
            <a:off x="4851253" y="1849705"/>
            <a:ext cx="565150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en-US" altLang="zh-CN" sz="2800" dirty="0">
                <a:solidFill>
                  <a:srgbClr val="FF0000"/>
                </a:solidFill>
                <a:latin typeface="Times New Roman" panose="02020603050405020304" charset="0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3" name="组合 15"/>
          <p:cNvGrpSpPr/>
          <p:nvPr/>
        </p:nvGrpSpPr>
        <p:grpSpPr>
          <a:xfrm>
            <a:off x="974018" y="2485506"/>
            <a:ext cx="2026285" cy="1569085"/>
            <a:chOff x="1525" y="2354"/>
            <a:chExt cx="4307" cy="3074"/>
          </a:xfrm>
        </p:grpSpPr>
        <p:sp>
          <p:nvSpPr>
            <p:cNvPr id="15377" name="矩形 9"/>
            <p:cNvSpPr/>
            <p:nvPr/>
          </p:nvSpPr>
          <p:spPr>
            <a:xfrm>
              <a:off x="1525" y="2367"/>
              <a:ext cx="4307" cy="3061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/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 algn="ctr" eaLnBrk="1" hangingPunct="0"/>
              <a:endParaRPr lang="en-US" altLang="en-US">
                <a:solidFill>
                  <a:srgbClr val="FFFFD9"/>
                </a:solidFill>
              </a:endParaRPr>
            </a:p>
          </p:txBody>
        </p:sp>
        <p:sp>
          <p:nvSpPr>
            <p:cNvPr id="15378" name="任意多边形 10"/>
            <p:cNvSpPr/>
            <p:nvPr/>
          </p:nvSpPr>
          <p:spPr>
            <a:xfrm>
              <a:off x="1525" y="2354"/>
              <a:ext cx="4282" cy="3044"/>
            </a:xfrm>
            <a:custGeom>
              <a:avLst/>
              <a:gdLst>
                <a:gd name="connsiteX0" fmla="*/ 0 w 4281"/>
                <a:gd name="connsiteY0" fmla="*/ 1048 h 3044"/>
                <a:gd name="connsiteX1" fmla="*/ 514 w 4281"/>
                <a:gd name="connsiteY1" fmla="*/ 152 h 3044"/>
                <a:gd name="connsiteX2" fmla="*/ 1413 w 4281"/>
                <a:gd name="connsiteY2" fmla="*/ 3031 h 3044"/>
                <a:gd name="connsiteX3" fmla="*/ 2226 w 4281"/>
                <a:gd name="connsiteY3" fmla="*/ 47 h 3044"/>
                <a:gd name="connsiteX4" fmla="*/ 2997 w 4281"/>
                <a:gd name="connsiteY4" fmla="*/ 3045 h 3044"/>
                <a:gd name="connsiteX5" fmla="*/ 3725 w 4281"/>
                <a:gd name="connsiteY5" fmla="*/ 89 h 3044"/>
                <a:gd name="connsiteX6" fmla="*/ 4281 w 4281"/>
                <a:gd name="connsiteY6" fmla="*/ 1019 h 3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81" h="3045">
                  <a:moveTo>
                    <a:pt x="0" y="1048"/>
                  </a:moveTo>
                  <a:cubicBezTo>
                    <a:pt x="113" y="776"/>
                    <a:pt x="231" y="-245"/>
                    <a:pt x="514" y="152"/>
                  </a:cubicBezTo>
                  <a:cubicBezTo>
                    <a:pt x="797" y="549"/>
                    <a:pt x="1128" y="3031"/>
                    <a:pt x="1413" y="3031"/>
                  </a:cubicBezTo>
                  <a:cubicBezTo>
                    <a:pt x="1698" y="3031"/>
                    <a:pt x="1941" y="50"/>
                    <a:pt x="2226" y="47"/>
                  </a:cubicBezTo>
                  <a:cubicBezTo>
                    <a:pt x="2511" y="44"/>
                    <a:pt x="2683" y="3042"/>
                    <a:pt x="2997" y="3045"/>
                  </a:cubicBezTo>
                  <a:cubicBezTo>
                    <a:pt x="3311" y="3048"/>
                    <a:pt x="3437" y="489"/>
                    <a:pt x="3725" y="89"/>
                  </a:cubicBezTo>
                  <a:cubicBezTo>
                    <a:pt x="4013" y="-311"/>
                    <a:pt x="4169" y="756"/>
                    <a:pt x="4281" y="1019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5364" name="组合 17"/>
          <p:cNvGrpSpPr/>
          <p:nvPr/>
        </p:nvGrpSpPr>
        <p:grpSpPr>
          <a:xfrm>
            <a:off x="6327703" y="2490586"/>
            <a:ext cx="2201545" cy="1554480"/>
            <a:chOff x="1525" y="6163"/>
            <a:chExt cx="4306" cy="3071"/>
          </a:xfrm>
        </p:grpSpPr>
        <p:sp>
          <p:nvSpPr>
            <p:cNvPr id="15375" name="矩形 12"/>
            <p:cNvSpPr/>
            <p:nvPr/>
          </p:nvSpPr>
          <p:spPr>
            <a:xfrm>
              <a:off x="1525" y="6163"/>
              <a:ext cx="4306" cy="3061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/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 algn="ctr" eaLnBrk="1" hangingPunct="0"/>
              <a:endParaRPr lang="en-US" altLang="en-US">
                <a:solidFill>
                  <a:srgbClr val="FFFFD9"/>
                </a:solidFill>
              </a:endParaRPr>
            </a:p>
          </p:txBody>
        </p:sp>
        <p:sp>
          <p:nvSpPr>
            <p:cNvPr id="15376" name="任意多边形 13"/>
            <p:cNvSpPr/>
            <p:nvPr/>
          </p:nvSpPr>
          <p:spPr>
            <a:xfrm>
              <a:off x="1580" y="6166"/>
              <a:ext cx="4251" cy="3068"/>
            </a:xfrm>
            <a:custGeom>
              <a:avLst/>
              <a:gdLst>
                <a:gd name="connsiteX0" fmla="*/ 0 w 4253"/>
                <a:gd name="connsiteY0" fmla="*/ 3041 h 3069"/>
                <a:gd name="connsiteX1" fmla="*/ 443 w 4253"/>
                <a:gd name="connsiteY1" fmla="*/ 71 h 3069"/>
                <a:gd name="connsiteX2" fmla="*/ 857 w 4253"/>
                <a:gd name="connsiteY2" fmla="*/ 3054 h 3069"/>
                <a:gd name="connsiteX3" fmla="*/ 1199 w 4253"/>
                <a:gd name="connsiteY3" fmla="*/ 28 h 3069"/>
                <a:gd name="connsiteX4" fmla="*/ 1628 w 4253"/>
                <a:gd name="connsiteY4" fmla="*/ 3026 h 3069"/>
                <a:gd name="connsiteX5" fmla="*/ 1916 w 4253"/>
                <a:gd name="connsiteY5" fmla="*/ 47 h 3069"/>
                <a:gd name="connsiteX6" fmla="*/ 2484 w 4253"/>
                <a:gd name="connsiteY6" fmla="*/ 3054 h 3069"/>
                <a:gd name="connsiteX7" fmla="*/ 2812 w 4253"/>
                <a:gd name="connsiteY7" fmla="*/ 0 h 3069"/>
                <a:gd name="connsiteX8" fmla="*/ 3397 w 4253"/>
                <a:gd name="connsiteY8" fmla="*/ 3026 h 3069"/>
                <a:gd name="connsiteX9" fmla="*/ 3768 w 4253"/>
                <a:gd name="connsiteY9" fmla="*/ 72 h 3069"/>
                <a:gd name="connsiteX10" fmla="*/ 4253 w 4253"/>
                <a:gd name="connsiteY10" fmla="*/ 3069 h 3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53" h="3069">
                  <a:moveTo>
                    <a:pt x="0" y="3041"/>
                  </a:moveTo>
                  <a:cubicBezTo>
                    <a:pt x="44" y="2826"/>
                    <a:pt x="315" y="-386"/>
                    <a:pt x="443" y="71"/>
                  </a:cubicBezTo>
                  <a:cubicBezTo>
                    <a:pt x="571" y="528"/>
                    <a:pt x="714" y="3060"/>
                    <a:pt x="857" y="3054"/>
                  </a:cubicBezTo>
                  <a:cubicBezTo>
                    <a:pt x="1000" y="3048"/>
                    <a:pt x="1045" y="34"/>
                    <a:pt x="1199" y="28"/>
                  </a:cubicBezTo>
                  <a:cubicBezTo>
                    <a:pt x="1353" y="22"/>
                    <a:pt x="1480" y="3023"/>
                    <a:pt x="1628" y="3026"/>
                  </a:cubicBezTo>
                  <a:cubicBezTo>
                    <a:pt x="1776" y="3029"/>
                    <a:pt x="1745" y="41"/>
                    <a:pt x="1916" y="47"/>
                  </a:cubicBezTo>
                  <a:cubicBezTo>
                    <a:pt x="2087" y="53"/>
                    <a:pt x="2307" y="3051"/>
                    <a:pt x="2484" y="3054"/>
                  </a:cubicBezTo>
                  <a:cubicBezTo>
                    <a:pt x="2661" y="3057"/>
                    <a:pt x="2629" y="6"/>
                    <a:pt x="2812" y="0"/>
                  </a:cubicBezTo>
                  <a:cubicBezTo>
                    <a:pt x="2995" y="-6"/>
                    <a:pt x="3209" y="3040"/>
                    <a:pt x="3397" y="3026"/>
                  </a:cubicBezTo>
                  <a:cubicBezTo>
                    <a:pt x="3585" y="3012"/>
                    <a:pt x="3540" y="514"/>
                    <a:pt x="3768" y="72"/>
                  </a:cubicBezTo>
                  <a:cubicBezTo>
                    <a:pt x="3996" y="-370"/>
                    <a:pt x="4113" y="2981"/>
                    <a:pt x="4253" y="3069"/>
                  </a:cubicBezTo>
                </a:path>
              </a:pathLst>
            </a:custGeom>
            <a:no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5365" name="组合 16"/>
          <p:cNvGrpSpPr/>
          <p:nvPr/>
        </p:nvGrpSpPr>
        <p:grpSpPr>
          <a:xfrm>
            <a:off x="3486078" y="2496936"/>
            <a:ext cx="2355215" cy="1552575"/>
            <a:chOff x="7016" y="2129"/>
            <a:chExt cx="4306" cy="3060"/>
          </a:xfrm>
        </p:grpSpPr>
        <p:sp>
          <p:nvSpPr>
            <p:cNvPr id="15373" name="矩形 15"/>
            <p:cNvSpPr/>
            <p:nvPr/>
          </p:nvSpPr>
          <p:spPr>
            <a:xfrm>
              <a:off x="7016" y="2129"/>
              <a:ext cx="4306" cy="306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anchorCtr="0"/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 algn="ctr" eaLnBrk="1" hangingPunct="0"/>
              <a:endParaRPr lang="en-US" altLang="en-US">
                <a:solidFill>
                  <a:srgbClr val="FFFFD9"/>
                </a:solidFill>
              </a:endParaRPr>
            </a:p>
          </p:txBody>
        </p:sp>
        <p:sp>
          <p:nvSpPr>
            <p:cNvPr id="15374" name="任意多边形 16"/>
            <p:cNvSpPr/>
            <p:nvPr/>
          </p:nvSpPr>
          <p:spPr>
            <a:xfrm>
              <a:off x="7016" y="2604"/>
              <a:ext cx="4281" cy="1940"/>
            </a:xfrm>
            <a:custGeom>
              <a:avLst/>
              <a:gdLst>
                <a:gd name="connsiteX0" fmla="*/ 0 w 4281"/>
                <a:gd name="connsiteY0" fmla="*/ 583 h 1940"/>
                <a:gd name="connsiteX1" fmla="*/ 575 w 4281"/>
                <a:gd name="connsiteY1" fmla="*/ 156 h 1940"/>
                <a:gd name="connsiteX2" fmla="*/ 1389 w 4281"/>
                <a:gd name="connsiteY2" fmla="*/ 1940 h 1940"/>
                <a:gd name="connsiteX3" fmla="*/ 2217 w 4281"/>
                <a:gd name="connsiteY3" fmla="*/ 55 h 1940"/>
                <a:gd name="connsiteX4" fmla="*/ 2987 w 4281"/>
                <a:gd name="connsiteY4" fmla="*/ 1896 h 1940"/>
                <a:gd name="connsiteX5" fmla="*/ 3601 w 4281"/>
                <a:gd name="connsiteY5" fmla="*/ 141 h 1940"/>
                <a:gd name="connsiteX6" fmla="*/ 4281 w 4281"/>
                <a:gd name="connsiteY6" fmla="*/ 554 h 1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81" h="1940">
                  <a:moveTo>
                    <a:pt x="0" y="583"/>
                  </a:moveTo>
                  <a:cubicBezTo>
                    <a:pt x="113" y="311"/>
                    <a:pt x="292" y="-241"/>
                    <a:pt x="575" y="156"/>
                  </a:cubicBezTo>
                  <a:cubicBezTo>
                    <a:pt x="858" y="553"/>
                    <a:pt x="1104" y="1940"/>
                    <a:pt x="1389" y="1940"/>
                  </a:cubicBezTo>
                  <a:cubicBezTo>
                    <a:pt x="1674" y="1940"/>
                    <a:pt x="1932" y="58"/>
                    <a:pt x="2217" y="55"/>
                  </a:cubicBezTo>
                  <a:cubicBezTo>
                    <a:pt x="2502" y="52"/>
                    <a:pt x="2673" y="1893"/>
                    <a:pt x="2987" y="1896"/>
                  </a:cubicBezTo>
                  <a:cubicBezTo>
                    <a:pt x="3301" y="1899"/>
                    <a:pt x="3313" y="541"/>
                    <a:pt x="3601" y="141"/>
                  </a:cubicBezTo>
                  <a:cubicBezTo>
                    <a:pt x="3889" y="-259"/>
                    <a:pt x="4169" y="291"/>
                    <a:pt x="4281" y="554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5366" name="文本框 18"/>
          <p:cNvSpPr txBox="1"/>
          <p:nvPr/>
        </p:nvSpPr>
        <p:spPr>
          <a:xfrm>
            <a:off x="899592" y="1108419"/>
            <a:ext cx="7848872" cy="1200329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lnSpc>
                <a:spcPct val="150000"/>
              </a:lnSpc>
            </a:pPr>
            <a:r>
              <a:rPr lang="zh-CN" altLang="en-US" sz="2400" dirty="0"/>
              <a:t>例</a:t>
            </a:r>
            <a:r>
              <a:rPr lang="en-US" altLang="zh-CN" sz="2400" dirty="0"/>
              <a:t>4  </a:t>
            </a:r>
            <a:r>
              <a:rPr lang="zh-CN" altLang="en-US" sz="2400" dirty="0"/>
              <a:t>如图所示的是几种声音输入到示波器上显示的波形</a:t>
            </a:r>
            <a:r>
              <a:rPr lang="zh-CN" altLang="en-US" sz="2400" dirty="0" smtClean="0"/>
              <a:t>，</a:t>
            </a:r>
            <a:endParaRPr lang="en-US" altLang="zh-CN" sz="2400" dirty="0" smtClean="0"/>
          </a:p>
          <a:p>
            <a:pPr marL="0" lvl="0" indent="0" eaLnBrk="1" hangingPunct="1">
              <a:lnSpc>
                <a:spcPct val="150000"/>
              </a:lnSpc>
            </a:pPr>
            <a:r>
              <a:rPr lang="zh-CN" altLang="en-US" sz="2400" dirty="0" smtClean="0"/>
              <a:t>其中</a:t>
            </a:r>
            <a:r>
              <a:rPr lang="zh-CN" altLang="en-US" sz="2400" dirty="0"/>
              <a:t>音调相同的是</a:t>
            </a:r>
            <a:r>
              <a:rPr lang="zh-CN" altLang="en-US" sz="2400" u="sng" dirty="0"/>
              <a:t>            </a:t>
            </a:r>
            <a:r>
              <a:rPr lang="zh-CN" altLang="en-US" sz="2400" dirty="0"/>
              <a:t>；响度相同的是</a:t>
            </a:r>
            <a:r>
              <a:rPr lang="zh-CN" altLang="en-US" sz="2400" u="sng" dirty="0"/>
              <a:t>            </a:t>
            </a:r>
            <a:r>
              <a:rPr lang="zh-CN" altLang="en-US" sz="2400" dirty="0"/>
              <a:t>。</a:t>
            </a:r>
          </a:p>
        </p:txBody>
      </p:sp>
      <p:sp>
        <p:nvSpPr>
          <p:cNvPr id="15367" name="文本框 19"/>
          <p:cNvSpPr txBox="1"/>
          <p:nvPr/>
        </p:nvSpPr>
        <p:spPr>
          <a:xfrm>
            <a:off x="1694108" y="4213024"/>
            <a:ext cx="688975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zh-CN" altLang="en-US" sz="2400" dirty="0"/>
              <a:t>甲</a:t>
            </a:r>
          </a:p>
        </p:txBody>
      </p:sp>
      <p:sp>
        <p:nvSpPr>
          <p:cNvPr id="15368" name="文本框 21"/>
          <p:cNvSpPr txBox="1"/>
          <p:nvPr/>
        </p:nvSpPr>
        <p:spPr>
          <a:xfrm>
            <a:off x="4479540" y="4170599"/>
            <a:ext cx="688975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zh-CN" altLang="en-US" sz="2400"/>
              <a:t>乙</a:t>
            </a:r>
          </a:p>
        </p:txBody>
      </p:sp>
      <p:sp>
        <p:nvSpPr>
          <p:cNvPr id="15369" name="文本框 22"/>
          <p:cNvSpPr txBox="1"/>
          <p:nvPr/>
        </p:nvSpPr>
        <p:spPr>
          <a:xfrm>
            <a:off x="7383073" y="4162513"/>
            <a:ext cx="687388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zh-CN" altLang="en-US" sz="2400" dirty="0"/>
              <a:t>丙</a:t>
            </a:r>
          </a:p>
        </p:txBody>
      </p:sp>
      <p:sp>
        <p:nvSpPr>
          <p:cNvPr id="15370" name="文本框 23"/>
          <p:cNvSpPr txBox="1"/>
          <p:nvPr/>
        </p:nvSpPr>
        <p:spPr>
          <a:xfrm>
            <a:off x="3375160" y="1756352"/>
            <a:ext cx="1366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zh-CN" altLang="en-US" sz="2400" b="1" dirty="0">
                <a:solidFill>
                  <a:srgbClr val="FF0000"/>
                </a:solidFill>
              </a:rPr>
              <a:t>甲、乙</a:t>
            </a:r>
          </a:p>
        </p:txBody>
      </p:sp>
      <p:sp>
        <p:nvSpPr>
          <p:cNvPr id="15371" name="文本框 24"/>
          <p:cNvSpPr txBox="1"/>
          <p:nvPr/>
        </p:nvSpPr>
        <p:spPr>
          <a:xfrm>
            <a:off x="6519482" y="1756351"/>
            <a:ext cx="1368425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zh-CN" altLang="en-US" sz="2400" b="1" dirty="0">
                <a:solidFill>
                  <a:srgbClr val="FF0000"/>
                </a:solidFill>
              </a:rPr>
              <a:t>甲、丙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0" grpId="0"/>
      <p:bldP spid="1537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dia1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41181" y="1061069"/>
            <a:ext cx="5526360" cy="3684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2"/>
          <p:cNvSpPr txBox="1"/>
          <p:nvPr/>
        </p:nvSpPr>
        <p:spPr>
          <a:xfrm>
            <a:off x="809884" y="1061132"/>
            <a:ext cx="663575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20000"/>
              </a:spcBef>
              <a:buClr>
                <a:schemeClr val="hlink"/>
              </a:buClr>
              <a:buSzPct val="75000"/>
            </a:pPr>
            <a:r>
              <a:rPr kumimoji="1" lang="en-US" altLang="zh-CN" sz="2800" dirty="0">
                <a:latin typeface="宋体" panose="02010600030101010101" pitchFamily="2" charset="-122"/>
              </a:rPr>
              <a:t>1.</a:t>
            </a:r>
            <a:r>
              <a:rPr kumimoji="1" lang="zh-CN" altLang="zh-CN" sz="2800" dirty="0">
                <a:latin typeface="宋体" panose="02010600030101010101" pitchFamily="2" charset="-122"/>
              </a:rPr>
              <a:t>定义：</a:t>
            </a:r>
            <a:r>
              <a:rPr kumimoji="1" lang="zh-CN" altLang="en-US" sz="2800" dirty="0">
                <a:latin typeface="宋体" panose="02010600030101010101" pitchFamily="2" charset="-122"/>
              </a:rPr>
              <a:t>声音的</a:t>
            </a:r>
            <a:r>
              <a:rPr kumimoji="1"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品质</a:t>
            </a:r>
            <a:r>
              <a:rPr kumimoji="1" lang="zh-CN" altLang="en-US" sz="2800" dirty="0">
                <a:latin typeface="宋体" panose="02010600030101010101" pitchFamily="2" charset="-122"/>
              </a:rPr>
              <a:t>与</a:t>
            </a:r>
            <a:r>
              <a:rPr kumimoji="1"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特色</a:t>
            </a:r>
            <a:r>
              <a:rPr kumimoji="1" lang="zh-CN" altLang="en-US" sz="2800" dirty="0">
                <a:solidFill>
                  <a:schemeClr val="tx1"/>
                </a:solidFill>
                <a:latin typeface="宋体" panose="02010600030101010101" pitchFamily="2" charset="-122"/>
              </a:rPr>
              <a:t>，叫作</a:t>
            </a:r>
            <a:r>
              <a:rPr kumimoji="1"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音色</a:t>
            </a:r>
            <a:r>
              <a:rPr kumimoji="1" lang="zh-CN" altLang="en-US" sz="2800" dirty="0">
                <a:latin typeface="宋体" panose="02010600030101010101" pitchFamily="2" charset="-122"/>
              </a:rPr>
              <a:t>。</a:t>
            </a:r>
          </a:p>
        </p:txBody>
      </p:sp>
      <p:pic>
        <p:nvPicPr>
          <p:cNvPr id="16388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5060" y="2284730"/>
            <a:ext cx="1856105" cy="128333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6389" name="Picture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69360" y="2028190"/>
            <a:ext cx="1604645" cy="179705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6390" name="Picture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54750" y="1871980"/>
            <a:ext cx="2008505" cy="195326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16391" name="Text Box 2"/>
          <p:cNvSpPr txBox="1"/>
          <p:nvPr/>
        </p:nvSpPr>
        <p:spPr>
          <a:xfrm>
            <a:off x="797737" y="4093979"/>
            <a:ext cx="820991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20000"/>
              </a:spcBef>
              <a:buClr>
                <a:schemeClr val="hlink"/>
              </a:buClr>
              <a:buSzPct val="75000"/>
            </a:pPr>
            <a:r>
              <a:rPr kumimoji="1" lang="zh-CN" altLang="en-US" sz="2800" dirty="0">
                <a:latin typeface="宋体" panose="02010600030101010101" pitchFamily="2" charset="-122"/>
              </a:rPr>
              <a:t>我们能分辨不同乐器发声，是因为它们的音色不同。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showWhenStopped="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showWhenStopped="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showWhenStopped="0"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/>
      <p:bldP spid="1639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Text Box 2"/>
          <p:cNvSpPr txBox="1"/>
          <p:nvPr/>
        </p:nvSpPr>
        <p:spPr>
          <a:xfrm>
            <a:off x="899592" y="1563638"/>
            <a:ext cx="7863840" cy="13836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latinLnBrk="0" hangingPunct="1">
              <a:lnSpc>
                <a:spcPct val="150000"/>
              </a:lnSpc>
              <a:spcBef>
                <a:spcPts val="0"/>
              </a:spcBef>
              <a:buClr>
                <a:schemeClr val="hlink"/>
              </a:buClr>
              <a:buSzPct val="75000"/>
            </a:pPr>
            <a:r>
              <a:rPr kumimoji="1" lang="zh-CN" altLang="en-US" sz="2800" dirty="0">
                <a:latin typeface="宋体" panose="02010600030101010101" pitchFamily="2" charset="-122"/>
              </a:rPr>
              <a:t>2.发声体的材料、结构不同，发出声音的音色就不同，因此音色的影响因素是发声体本身。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/>
          <p:cNvPicPr>
            <a:picLocks noChangeAspect="1"/>
          </p:cNvPicPr>
          <p:nvPr/>
        </p:nvPicPr>
        <p:blipFill>
          <a:blip r:embed="rId3"/>
          <a:srcRect r="798"/>
          <a:stretch>
            <a:fillRect/>
          </a:stretch>
        </p:blipFill>
        <p:spPr>
          <a:xfrm>
            <a:off x="1419448" y="2648478"/>
            <a:ext cx="6590665" cy="16960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3" name="Text Box 7"/>
          <p:cNvSpPr txBox="1"/>
          <p:nvPr/>
        </p:nvSpPr>
        <p:spPr>
          <a:xfrm>
            <a:off x="1323563" y="4344563"/>
            <a:ext cx="2303463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5pPr>
          </a:lstStyle>
          <a:p>
            <a:pPr marL="0" lvl="0" indent="0" algn="ctr">
              <a:spcBef>
                <a:spcPct val="50000"/>
              </a:spcBef>
              <a:buNone/>
            </a:pPr>
            <a:r>
              <a:rPr lang="zh-CN" altLang="en-US" sz="2600" b="0" dirty="0">
                <a:solidFill>
                  <a:schemeClr val="tx2"/>
                </a:solidFill>
              </a:rPr>
              <a:t>音叉</a:t>
            </a:r>
          </a:p>
        </p:txBody>
      </p:sp>
      <p:sp>
        <p:nvSpPr>
          <p:cNvPr id="19464" name="Text Box 8"/>
          <p:cNvSpPr txBox="1"/>
          <p:nvPr/>
        </p:nvSpPr>
        <p:spPr>
          <a:xfrm>
            <a:off x="3562573" y="4344246"/>
            <a:ext cx="2303463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5pPr>
          </a:lstStyle>
          <a:p>
            <a:pPr marL="0" lvl="0" indent="0" algn="ctr">
              <a:spcBef>
                <a:spcPct val="50000"/>
              </a:spcBef>
              <a:buNone/>
            </a:pPr>
            <a:r>
              <a:rPr lang="zh-CN" altLang="en-US" sz="2600" b="0" dirty="0">
                <a:solidFill>
                  <a:schemeClr val="tx2"/>
                </a:solidFill>
              </a:rPr>
              <a:t>钢琴</a:t>
            </a:r>
          </a:p>
        </p:txBody>
      </p:sp>
      <p:sp>
        <p:nvSpPr>
          <p:cNvPr id="19465" name="Text Box 9"/>
          <p:cNvSpPr txBox="1"/>
          <p:nvPr/>
        </p:nvSpPr>
        <p:spPr>
          <a:xfrm>
            <a:off x="5866353" y="4397268"/>
            <a:ext cx="2202180" cy="4914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5pPr>
          </a:lstStyle>
          <a:p>
            <a:pPr marL="0" lvl="0" indent="0" algn="ctr">
              <a:spcBef>
                <a:spcPct val="50000"/>
              </a:spcBef>
              <a:buNone/>
            </a:pPr>
            <a:r>
              <a:rPr lang="zh-CN" altLang="en-US" sz="2600" b="0" dirty="0">
                <a:solidFill>
                  <a:schemeClr val="tx2"/>
                </a:solidFill>
              </a:rPr>
              <a:t>长笛</a:t>
            </a:r>
          </a:p>
        </p:txBody>
      </p:sp>
      <p:sp>
        <p:nvSpPr>
          <p:cNvPr id="19461" name="Rectangle 5"/>
          <p:cNvSpPr/>
          <p:nvPr/>
        </p:nvSpPr>
        <p:spPr>
          <a:xfrm>
            <a:off x="992564" y="1059582"/>
            <a:ext cx="7827908" cy="147732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u"/>
              <a:defRPr sz="2800" b="1" kern="1200">
                <a:solidFill>
                  <a:schemeClr val="tx1"/>
                </a:solidFill>
                <a:latin typeface="+mn-lt"/>
                <a:ea typeface="楷体" panose="02010609060101010101" pitchFamily="49" charset="-122"/>
                <a:cs typeface="+mn-cs"/>
              </a:defRPr>
            </a:lvl5pPr>
          </a:lstStyle>
          <a:p>
            <a:pPr marL="0" lvl="0" indent="0" latinLnBrk="0">
              <a:lnSpc>
                <a:spcPct val="125000"/>
              </a:lnSpc>
              <a:spcBef>
                <a:spcPts val="0"/>
              </a:spcBef>
              <a:buNone/>
            </a:pPr>
            <a:r>
              <a:rPr lang="zh-CN" altLang="en-US" sz="2400" b="0" dirty="0" smtClean="0"/>
              <a:t>3</a:t>
            </a:r>
            <a:r>
              <a:rPr lang="zh-CN" altLang="en-US" sz="2400" b="0" dirty="0"/>
              <a:t>.音色不同的声音可以用声音的波形图来</a:t>
            </a:r>
            <a:r>
              <a:rPr lang="zh-CN" altLang="en-US" sz="2400" b="0" dirty="0" smtClean="0"/>
              <a:t>区别。</a:t>
            </a:r>
            <a:endParaRPr lang="en-US" altLang="zh-CN" sz="2400" b="0" dirty="0"/>
          </a:p>
          <a:p>
            <a:pPr marL="0" lvl="0" indent="0" latinLnBrk="0">
              <a:lnSpc>
                <a:spcPct val="125000"/>
              </a:lnSpc>
              <a:spcBef>
                <a:spcPts val="0"/>
              </a:spcBef>
              <a:buNone/>
            </a:pPr>
            <a:r>
              <a:rPr lang="en-US" altLang="zh-CN" sz="2400" b="0" dirty="0"/>
              <a:t> </a:t>
            </a:r>
            <a:r>
              <a:rPr lang="en-US" altLang="zh-CN" sz="2400" b="0" dirty="0" smtClean="0"/>
              <a:t>     </a:t>
            </a:r>
            <a:r>
              <a:rPr lang="zh-CN" altLang="en-US" sz="2400" b="0" dirty="0" smtClean="0"/>
              <a:t>如</a:t>
            </a:r>
            <a:r>
              <a:rPr lang="zh-CN" altLang="en-US" sz="2400" b="0" dirty="0"/>
              <a:t>图所示的是音叉、钢琴和长笛都发</a:t>
            </a:r>
            <a:r>
              <a:rPr lang="en-US" altLang="zh-CN" sz="2400" b="0" dirty="0"/>
              <a:t>C</a:t>
            </a:r>
            <a:r>
              <a:rPr lang="zh-CN" altLang="en-US" sz="2400" b="0" dirty="0"/>
              <a:t>调的</a:t>
            </a:r>
            <a:r>
              <a:rPr lang="en-US" altLang="zh-CN" sz="2400" b="0" dirty="0"/>
              <a:t>1</a:t>
            </a:r>
            <a:r>
              <a:rPr lang="zh-CN" altLang="en-US" sz="2400" b="0" dirty="0"/>
              <a:t>（</a:t>
            </a:r>
            <a:r>
              <a:rPr lang="en-US" altLang="zh-CN" sz="2400" b="0" dirty="0"/>
              <a:t>do</a:t>
            </a:r>
            <a:r>
              <a:rPr lang="zh-CN" altLang="en-US" sz="2400" b="0" dirty="0" smtClean="0"/>
              <a:t>），</a:t>
            </a:r>
            <a:endParaRPr lang="en-US" altLang="zh-CN" sz="2400" b="0" dirty="0" smtClean="0"/>
          </a:p>
          <a:p>
            <a:pPr marL="0" lvl="0" indent="0" latinLnBrk="0">
              <a:lnSpc>
                <a:spcPct val="125000"/>
              </a:lnSpc>
              <a:spcBef>
                <a:spcPts val="0"/>
              </a:spcBef>
              <a:buNone/>
            </a:pPr>
            <a:r>
              <a:rPr lang="zh-CN" altLang="en-US" sz="2400" b="0" dirty="0" smtClean="0"/>
              <a:t>比较</a:t>
            </a:r>
            <a:r>
              <a:rPr lang="zh-CN" altLang="en-US" sz="2400" b="0" dirty="0"/>
              <a:t>各波形有何异同。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83768" y="987574"/>
            <a:ext cx="4726856" cy="37814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文本框 4"/>
          <p:cNvSpPr txBox="1"/>
          <p:nvPr/>
        </p:nvSpPr>
        <p:spPr>
          <a:xfrm>
            <a:off x="962901" y="1109944"/>
            <a:ext cx="8007350" cy="34163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lnSpc>
                <a:spcPct val="150000"/>
              </a:lnSpc>
            </a:pPr>
            <a:r>
              <a:rPr lang="zh-CN" altLang="en-US" sz="2400" dirty="0">
                <a:latin typeface="+mn-lt"/>
                <a:ea typeface="+mn-ea"/>
              </a:rPr>
              <a:t>例</a:t>
            </a:r>
            <a:r>
              <a:rPr lang="en-US" altLang="zh-CN" sz="2400" dirty="0">
                <a:latin typeface="+mn-lt"/>
                <a:ea typeface="+mn-ea"/>
              </a:rPr>
              <a:t>5 </a:t>
            </a:r>
            <a:r>
              <a:rPr lang="zh-CN" altLang="en-US" sz="2400" dirty="0">
                <a:latin typeface="+mn-lt"/>
                <a:ea typeface="+mn-ea"/>
              </a:rPr>
              <a:t>如图所示，兔乖乖听见说话和敲门声之后，不开门的原因是（       </a:t>
            </a:r>
            <a:r>
              <a:rPr lang="zh-CN" altLang="en-US" sz="2400" dirty="0" smtClean="0">
                <a:latin typeface="+mn-lt"/>
                <a:ea typeface="+mn-ea"/>
              </a:rPr>
              <a:t>）</a:t>
            </a:r>
            <a:endParaRPr lang="zh-CN" altLang="en-US" sz="2400" dirty="0">
              <a:latin typeface="+mn-lt"/>
              <a:ea typeface="+mn-ea"/>
            </a:endParaRPr>
          </a:p>
          <a:p>
            <a:pPr marL="0" lvl="0" indent="0" eaLnBrk="1" hangingPunct="1">
              <a:lnSpc>
                <a:spcPct val="150000"/>
              </a:lnSpc>
            </a:pPr>
            <a:r>
              <a:rPr lang="en-US" altLang="zh-CN" sz="2400" dirty="0" smtClean="0">
                <a:latin typeface="+mn-lt"/>
                <a:ea typeface="+mn-ea"/>
              </a:rPr>
              <a:t>A</a:t>
            </a:r>
            <a:r>
              <a:rPr lang="en-US" altLang="zh-CN" sz="2400" dirty="0">
                <a:latin typeface="+mn-lt"/>
                <a:ea typeface="+mn-ea"/>
              </a:rPr>
              <a:t>.</a:t>
            </a:r>
            <a:r>
              <a:rPr lang="zh-CN" altLang="en-US" sz="2400" dirty="0">
                <a:latin typeface="+mn-lt"/>
                <a:ea typeface="+mn-ea"/>
              </a:rPr>
              <a:t>说话响度不同                   </a:t>
            </a:r>
            <a:endParaRPr lang="en-US" altLang="zh-CN" sz="2400" dirty="0" smtClean="0">
              <a:latin typeface="+mn-lt"/>
              <a:ea typeface="+mn-ea"/>
            </a:endParaRPr>
          </a:p>
          <a:p>
            <a:pPr marL="0" lvl="0" indent="0" eaLnBrk="1" hangingPunct="1">
              <a:lnSpc>
                <a:spcPct val="150000"/>
              </a:lnSpc>
            </a:pPr>
            <a:r>
              <a:rPr lang="en-US" altLang="zh-CN" sz="2400" dirty="0" smtClean="0">
                <a:latin typeface="+mn-lt"/>
                <a:ea typeface="+mn-ea"/>
              </a:rPr>
              <a:t>B</a:t>
            </a:r>
            <a:r>
              <a:rPr lang="en-US" altLang="zh-CN" sz="2400" dirty="0">
                <a:latin typeface="+mn-lt"/>
                <a:ea typeface="+mn-ea"/>
              </a:rPr>
              <a:t>.</a:t>
            </a:r>
            <a:r>
              <a:rPr lang="zh-CN" altLang="en-US" sz="2400" dirty="0">
                <a:latin typeface="+mn-lt"/>
                <a:ea typeface="+mn-ea"/>
              </a:rPr>
              <a:t>说话音调不同</a:t>
            </a:r>
          </a:p>
          <a:p>
            <a:pPr marL="0" lvl="0" indent="0" eaLnBrk="1" hangingPunct="1">
              <a:lnSpc>
                <a:spcPct val="150000"/>
              </a:lnSpc>
            </a:pPr>
            <a:r>
              <a:rPr lang="en-US" altLang="zh-CN" sz="2400" dirty="0" smtClean="0">
                <a:latin typeface="+mn-lt"/>
                <a:ea typeface="+mn-ea"/>
              </a:rPr>
              <a:t>C</a:t>
            </a:r>
            <a:r>
              <a:rPr lang="en-US" altLang="zh-CN" sz="2400" dirty="0">
                <a:latin typeface="+mn-lt"/>
                <a:ea typeface="+mn-ea"/>
              </a:rPr>
              <a:t>.</a:t>
            </a:r>
            <a:r>
              <a:rPr lang="zh-CN" altLang="en-US" sz="2400" dirty="0">
                <a:latin typeface="+mn-lt"/>
                <a:ea typeface="+mn-ea"/>
              </a:rPr>
              <a:t>说话音色不同                   </a:t>
            </a:r>
            <a:endParaRPr lang="en-US" altLang="zh-CN" sz="2400" dirty="0" smtClean="0">
              <a:latin typeface="+mn-lt"/>
              <a:ea typeface="+mn-ea"/>
            </a:endParaRPr>
          </a:p>
          <a:p>
            <a:pPr marL="0" lvl="0" indent="0" eaLnBrk="1" hangingPunct="1">
              <a:lnSpc>
                <a:spcPct val="150000"/>
              </a:lnSpc>
            </a:pPr>
            <a:r>
              <a:rPr lang="en-US" altLang="zh-CN" sz="2400" dirty="0" smtClean="0">
                <a:latin typeface="+mn-lt"/>
                <a:ea typeface="+mn-ea"/>
              </a:rPr>
              <a:t>D</a:t>
            </a:r>
            <a:r>
              <a:rPr lang="en-US" altLang="zh-CN" sz="2400" dirty="0">
                <a:latin typeface="+mn-lt"/>
                <a:ea typeface="+mn-ea"/>
              </a:rPr>
              <a:t>.</a:t>
            </a:r>
            <a:r>
              <a:rPr lang="zh-CN" altLang="en-US" sz="2400" dirty="0">
                <a:latin typeface="+mn-lt"/>
                <a:ea typeface="+mn-ea"/>
              </a:rPr>
              <a:t>敲门声音不同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2140081"/>
            <a:ext cx="5054600" cy="1871345"/>
          </a:xfrm>
          <a:prstGeom prst="rect">
            <a:avLst/>
          </a:prstGeom>
        </p:spPr>
      </p:pic>
      <p:sp>
        <p:nvSpPr>
          <p:cNvPr id="18437" name="文本框 5"/>
          <p:cNvSpPr txBox="1"/>
          <p:nvPr/>
        </p:nvSpPr>
        <p:spPr>
          <a:xfrm>
            <a:off x="2369892" y="1757419"/>
            <a:ext cx="385762" cy="4616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en-US" altLang="zh-CN" sz="2400">
                <a:solidFill>
                  <a:srgbClr val="FF0000"/>
                </a:solidFill>
                <a:latin typeface="+mn-lt"/>
                <a:ea typeface="+mn-ea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987574"/>
            <a:ext cx="5760640" cy="39033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39552" y="2493010"/>
            <a:ext cx="1399505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2800" b="1" dirty="0" smtClean="0">
                <a:solidFill>
                  <a:srgbClr val="FF0000"/>
                </a:solidFill>
                <a:latin typeface="+mn-ea"/>
                <a:ea typeface="+mn-ea"/>
              </a:rPr>
              <a:t>声音</a:t>
            </a:r>
            <a:endParaRPr kumimoji="1" lang="en-US" altLang="zh-CN" sz="2800" b="1" dirty="0" smtClean="0">
              <a:solidFill>
                <a:srgbClr val="FF0000"/>
              </a:solidFill>
              <a:latin typeface="+mn-ea"/>
              <a:ea typeface="+mn-ea"/>
            </a:endParaRPr>
          </a:p>
          <a:p>
            <a:pPr algn="ctr" eaLnBrk="1" hangingPunct="1">
              <a:spcBef>
                <a:spcPct val="50000"/>
              </a:spcBef>
            </a:pPr>
            <a:r>
              <a:rPr kumimoji="1" lang="zh-CN" altLang="en-US" sz="2800" b="1" dirty="0" smtClean="0">
                <a:solidFill>
                  <a:srgbClr val="FF0000"/>
                </a:solidFill>
                <a:latin typeface="+mn-ea"/>
                <a:ea typeface="+mn-ea"/>
              </a:rPr>
              <a:t>的特性</a:t>
            </a:r>
            <a:endParaRPr kumimoji="1" lang="zh-CN" altLang="en-US" sz="28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35" name="AutoShape 5"/>
          <p:cNvSpPr/>
          <p:nvPr>
            <p:custDataLst>
              <p:tags r:id="rId2"/>
            </p:custDataLst>
          </p:nvPr>
        </p:nvSpPr>
        <p:spPr bwMode="auto">
          <a:xfrm>
            <a:off x="2050817" y="1818005"/>
            <a:ext cx="204470" cy="2561590"/>
          </a:xfrm>
          <a:prstGeom prst="leftBrace">
            <a:avLst>
              <a:gd name="adj1" fmla="val 124634"/>
              <a:gd name="adj2" fmla="val 50000"/>
            </a:avLst>
          </a:prstGeom>
          <a:noFill/>
          <a:ln w="38100">
            <a:solidFill>
              <a:srgbClr val="0070C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/>
            <a:endParaRPr lang="zh-CN" altLang="en-US" sz="1800" b="1">
              <a:latin typeface="+mn-ea"/>
              <a:ea typeface="+mn-ea"/>
            </a:endParaRPr>
          </a:p>
        </p:txBody>
      </p:sp>
      <p:sp>
        <p:nvSpPr>
          <p:cNvPr id="38" name="AutoShape 6"/>
          <p:cNvSpPr/>
          <p:nvPr>
            <p:custDataLst>
              <p:tags r:id="rId3"/>
            </p:custDataLst>
          </p:nvPr>
        </p:nvSpPr>
        <p:spPr bwMode="auto">
          <a:xfrm>
            <a:off x="2932832" y="4223385"/>
            <a:ext cx="116840" cy="573405"/>
          </a:xfrm>
          <a:prstGeom prst="leftBrace">
            <a:avLst>
              <a:gd name="adj1" fmla="val 46880"/>
              <a:gd name="adj2" fmla="val 50000"/>
            </a:avLst>
          </a:prstGeom>
          <a:solidFill>
            <a:srgbClr val="FFFFFF"/>
          </a:solidFill>
          <a:ln w="38100">
            <a:solidFill>
              <a:srgbClr val="0070C0"/>
            </a:solidFill>
            <a:rou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/>
            <a:endParaRPr lang="zh-CN" altLang="en-US" sz="1800" b="1">
              <a:latin typeface="+mn-ea"/>
              <a:ea typeface="+mn-ea"/>
            </a:endParaRPr>
          </a:p>
        </p:txBody>
      </p:sp>
      <p:sp>
        <p:nvSpPr>
          <p:cNvPr id="43" name="Text Box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55286" y="1667510"/>
            <a:ext cx="79438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 b="1" dirty="0">
                <a:latin typeface="+mn-ea"/>
                <a:ea typeface="+mn-ea"/>
              </a:rPr>
              <a:t>音调</a:t>
            </a:r>
          </a:p>
        </p:txBody>
      </p:sp>
      <p:sp>
        <p:nvSpPr>
          <p:cNvPr id="2" name="Text Box 1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059832" y="4530090"/>
            <a:ext cx="50573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>
                <a:latin typeface="+mn-ea"/>
                <a:ea typeface="+mn-ea"/>
              </a:rPr>
              <a:t>影响因素：发声体本身（构成材料、形状）</a:t>
            </a:r>
          </a:p>
        </p:txBody>
      </p:sp>
      <p:sp>
        <p:nvSpPr>
          <p:cNvPr id="3" name="Text Box 10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255287" y="4223385"/>
            <a:ext cx="8359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 b="1">
                <a:latin typeface="+mn-ea"/>
                <a:ea typeface="+mn-ea"/>
              </a:rPr>
              <a:t>音色</a:t>
            </a:r>
          </a:p>
        </p:txBody>
      </p:sp>
      <p:sp>
        <p:nvSpPr>
          <p:cNvPr id="4" name="Text Box 10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55287" y="3243580"/>
            <a:ext cx="8359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 b="1">
                <a:latin typeface="+mn-ea"/>
                <a:ea typeface="+mn-ea"/>
              </a:rPr>
              <a:t>响度</a:t>
            </a:r>
          </a:p>
        </p:txBody>
      </p:sp>
      <p:sp>
        <p:nvSpPr>
          <p:cNvPr id="5" name="Text Box 10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008397" y="2035810"/>
            <a:ext cx="41558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 dirty="0">
                <a:latin typeface="+mn-ea"/>
                <a:ea typeface="+mn-ea"/>
              </a:rPr>
              <a:t>人耳的听觉频率：</a:t>
            </a:r>
            <a:r>
              <a:rPr kumimoji="1" lang="en-US" altLang="zh-CN" sz="2000" dirty="0">
                <a:latin typeface="+mn-ea"/>
                <a:ea typeface="+mn-ea"/>
              </a:rPr>
              <a:t>20</a:t>
            </a:r>
            <a:r>
              <a:rPr kumimoji="1" lang="zh-CN" altLang="en-US" sz="2000" dirty="0">
                <a:latin typeface="+mn-ea"/>
                <a:ea typeface="+mn-ea"/>
              </a:rPr>
              <a:t>～</a:t>
            </a:r>
            <a:r>
              <a:rPr kumimoji="1" lang="en-US" altLang="zh-CN" sz="2000" dirty="0">
                <a:latin typeface="+mn-ea"/>
                <a:ea typeface="+mn-ea"/>
              </a:rPr>
              <a:t>20000Hz</a:t>
            </a:r>
          </a:p>
        </p:txBody>
      </p:sp>
      <p:sp>
        <p:nvSpPr>
          <p:cNvPr id="6" name="Text Box 10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059832" y="1667510"/>
            <a:ext cx="279463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 dirty="0">
                <a:latin typeface="+mn-ea"/>
                <a:ea typeface="+mn-ea"/>
              </a:rPr>
              <a:t>影响因素：振动频率</a:t>
            </a:r>
          </a:p>
        </p:txBody>
      </p:sp>
      <p:sp>
        <p:nvSpPr>
          <p:cNvPr id="7" name="Text Box 10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059832" y="1299210"/>
            <a:ext cx="5832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 dirty="0">
                <a:latin typeface="+mn-ea"/>
                <a:ea typeface="+mn-ea"/>
              </a:rPr>
              <a:t>频率：物体在每秒内振动的次数，单位为赫兹（</a:t>
            </a:r>
            <a:r>
              <a:rPr kumimoji="1" lang="en-US" altLang="zh-CN" sz="2000" dirty="0">
                <a:latin typeface="+mn-ea"/>
                <a:ea typeface="+mn-ea"/>
              </a:rPr>
              <a:t>Hz</a:t>
            </a:r>
            <a:r>
              <a:rPr kumimoji="1" lang="zh-CN" altLang="en-US" sz="2000" dirty="0">
                <a:latin typeface="+mn-ea"/>
                <a:ea typeface="+mn-ea"/>
              </a:rPr>
              <a:t>）</a:t>
            </a:r>
          </a:p>
        </p:txBody>
      </p:sp>
      <p:sp>
        <p:nvSpPr>
          <p:cNvPr id="8" name="Text Box 10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059832" y="930910"/>
            <a:ext cx="30963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 dirty="0">
                <a:latin typeface="+mn-ea"/>
                <a:ea typeface="+mn-ea"/>
              </a:rPr>
              <a:t>定义：声音的高低</a:t>
            </a:r>
          </a:p>
        </p:txBody>
      </p:sp>
      <p:sp>
        <p:nvSpPr>
          <p:cNvPr id="10" name="Text Box 10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059832" y="3206750"/>
            <a:ext cx="55446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>
                <a:latin typeface="+mn-ea"/>
                <a:ea typeface="+mn-ea"/>
              </a:rPr>
              <a:t>振幅：物体在振动时偏离原来位置的最大距离</a:t>
            </a:r>
          </a:p>
        </p:txBody>
      </p:sp>
      <p:sp>
        <p:nvSpPr>
          <p:cNvPr id="11" name="Text Box 10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059832" y="3594100"/>
            <a:ext cx="42257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>
                <a:latin typeface="+mn-ea"/>
                <a:ea typeface="+mn-ea"/>
              </a:rPr>
              <a:t>影响因素：振幅、离发声体的远近</a:t>
            </a:r>
          </a:p>
        </p:txBody>
      </p:sp>
      <p:sp>
        <p:nvSpPr>
          <p:cNvPr id="12" name="Text Box 10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059832" y="2435920"/>
            <a:ext cx="252028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 dirty="0">
                <a:latin typeface="+mn-ea"/>
                <a:ea typeface="+mn-ea"/>
              </a:rPr>
              <a:t>超声波和次声波</a:t>
            </a:r>
          </a:p>
        </p:txBody>
      </p:sp>
      <p:sp>
        <p:nvSpPr>
          <p:cNvPr id="13" name="AutoShape 6"/>
          <p:cNvSpPr/>
          <p:nvPr>
            <p:custDataLst>
              <p:tags r:id="rId15"/>
            </p:custDataLst>
          </p:nvPr>
        </p:nvSpPr>
        <p:spPr bwMode="auto">
          <a:xfrm>
            <a:off x="2922037" y="1111885"/>
            <a:ext cx="137795" cy="1489710"/>
          </a:xfrm>
          <a:prstGeom prst="leftBrace">
            <a:avLst>
              <a:gd name="adj1" fmla="val 46880"/>
              <a:gd name="adj2" fmla="val 50000"/>
            </a:avLst>
          </a:prstGeom>
          <a:solidFill>
            <a:srgbClr val="FFFFFF"/>
          </a:solidFill>
          <a:ln w="38100">
            <a:solidFill>
              <a:srgbClr val="0070C0"/>
            </a:solidFill>
            <a:rou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/>
            <a:endParaRPr lang="zh-CN" altLang="en-US" sz="1800" b="1">
              <a:latin typeface="+mn-ea"/>
              <a:ea typeface="+mn-ea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059832" y="2838450"/>
            <a:ext cx="319103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 dirty="0">
                <a:latin typeface="+mn-ea"/>
                <a:ea typeface="+mn-ea"/>
              </a:rPr>
              <a:t>定义：声音的强弱（大小）</a:t>
            </a:r>
          </a:p>
        </p:txBody>
      </p:sp>
      <p:sp>
        <p:nvSpPr>
          <p:cNvPr id="15" name="AutoShape 6"/>
          <p:cNvSpPr/>
          <p:nvPr>
            <p:custDataLst>
              <p:tags r:id="rId17"/>
            </p:custDataLst>
          </p:nvPr>
        </p:nvSpPr>
        <p:spPr bwMode="auto">
          <a:xfrm>
            <a:off x="2922037" y="3020695"/>
            <a:ext cx="137795" cy="814070"/>
          </a:xfrm>
          <a:prstGeom prst="leftBrace">
            <a:avLst>
              <a:gd name="adj1" fmla="val 46880"/>
              <a:gd name="adj2" fmla="val 50000"/>
            </a:avLst>
          </a:prstGeom>
          <a:solidFill>
            <a:srgbClr val="FFFFFF"/>
          </a:solidFill>
          <a:ln w="38100">
            <a:solidFill>
              <a:srgbClr val="0070C0"/>
            </a:solidFill>
            <a:rou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/>
            <a:endParaRPr lang="zh-CN" altLang="en-US" sz="1800" b="1">
              <a:latin typeface="+mn-ea"/>
              <a:ea typeface="+mn-ea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059831" y="4100195"/>
            <a:ext cx="31917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>
                <a:latin typeface="+mn-ea"/>
                <a:ea typeface="+mn-ea"/>
              </a:rPr>
              <a:t>定义：声音的品质与特色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2987824" y="1865687"/>
            <a:ext cx="42883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200" dirty="0">
                <a:latin typeface="+mj-ea"/>
                <a:ea typeface="+mj-ea"/>
              </a:rPr>
              <a:t>根据课堂安排适量练习</a:t>
            </a:r>
            <a:endParaRPr kumimoji="1" lang="zh-CN" altLang="en-US" sz="3200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/>
          <p:cNvSpPr txBox="1"/>
          <p:nvPr/>
        </p:nvSpPr>
        <p:spPr>
          <a:xfrm>
            <a:off x="1734373" y="2040572"/>
            <a:ext cx="5760640" cy="720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教材课后练习题</a:t>
            </a:r>
            <a:endParaRPr lang="zh-CN" altLang="en-US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8" name="文本框 11277"/>
          <p:cNvSpPr txBox="1"/>
          <p:nvPr/>
        </p:nvSpPr>
        <p:spPr>
          <a:xfrm>
            <a:off x="1187624" y="2139701"/>
            <a:ext cx="6142038" cy="1499449"/>
          </a:xfrm>
          <a:prstGeom prst="rect">
            <a:avLst/>
          </a:prstGeom>
          <a:noFill/>
          <a:ln w="9525">
            <a:noFill/>
          </a:ln>
          <a:effectLst>
            <a:prstShdw prst="shdw12" dir="16200000">
              <a:schemeClr val="bg2">
                <a:alpha val="50000"/>
              </a:schemeClr>
            </a:prstShdw>
          </a:effectLst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男同学的声音较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粗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、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  <a:sym typeface="+mn-ea"/>
              </a:rPr>
              <a:t>较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低</a:t>
            </a:r>
            <a:r>
              <a:rPr lang="zh-CN" altLang="en-US" sz="2800" b="1" dirty="0">
                <a:latin typeface="宋体" panose="02010600030101010101" pitchFamily="2" charset="-122"/>
              </a:rPr>
              <a:t>，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音调低。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女同学的声音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  <a:sym typeface="+mn-ea"/>
              </a:rPr>
              <a:t>较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细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、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  <a:sym typeface="+mn-ea"/>
              </a:rPr>
              <a:t>较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高</a:t>
            </a:r>
            <a:r>
              <a:rPr lang="zh-CN" altLang="en-US" sz="2800" b="1" dirty="0">
                <a:latin typeface="宋体" panose="02010600030101010101" pitchFamily="2" charset="-122"/>
              </a:rPr>
              <a:t>，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音调高。</a:t>
            </a:r>
          </a:p>
        </p:txBody>
      </p:sp>
      <p:sp>
        <p:nvSpPr>
          <p:cNvPr id="11279" name="文本框 11278"/>
          <p:cNvSpPr txBox="1"/>
          <p:nvPr/>
        </p:nvSpPr>
        <p:spPr>
          <a:xfrm>
            <a:off x="899592" y="1275279"/>
            <a:ext cx="76581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定义：物理学中把声音的高低叫作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音调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8" grpId="0" bldLvl="0" animBg="1"/>
      <p:bldP spid="11278" grpId="1" animBg="1"/>
      <p:bldP spid="1127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50328" b="22730"/>
          <a:stretch>
            <a:fillRect/>
          </a:stretch>
        </p:blipFill>
        <p:spPr>
          <a:xfrm>
            <a:off x="6444208" y="1275606"/>
            <a:ext cx="2451100" cy="127127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755576" y="916940"/>
            <a:ext cx="401447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eaLnBrk="1" latinLnBrk="0" hangingPunct="1">
              <a:lnSpc>
                <a:spcPct val="150000"/>
              </a:lnSpc>
            </a:pPr>
            <a:r>
              <a:rPr lang="zh-CN" sz="2800" b="1" dirty="0">
                <a:solidFill>
                  <a:srgbClr val="0070C0"/>
                </a:solidFill>
                <a:latin typeface="Times New Roman" panose="02020603050405020304" charset="0"/>
                <a:ea typeface="宋体" panose="02010600030101010101" pitchFamily="2" charset="-122"/>
              </a:rPr>
              <a:t>2.探究音调的影响因素</a:t>
            </a:r>
          </a:p>
          <a:p>
            <a:pPr marL="0" indent="0" eaLnBrk="1" latinLnBrk="0" hangingPunct="1">
              <a:lnSpc>
                <a:spcPct val="150000"/>
              </a:lnSpc>
            </a:pPr>
            <a:r>
              <a:rPr 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探究活动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1: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39552" y="2424289"/>
            <a:ext cx="813690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en-US" altLang="zh-CN" sz="2200" b="1" dirty="0"/>
              <a:t>      </a:t>
            </a:r>
            <a:r>
              <a:rPr lang="zh-CN" altLang="en-US" sz="2200" b="1" dirty="0" smtClean="0"/>
              <a:t>如</a:t>
            </a:r>
            <a:r>
              <a:rPr lang="zh-CN" altLang="en-US" sz="2200" b="1" dirty="0"/>
              <a:t>图所示，将一把钢尺紧按在桌面上，一端伸出桌边。拨动钢尺，听它振动发出的声音，同时注意钢尺振动的快慢。改变钢尺伸出桌边的长度，再次拨动钢尺。</a:t>
            </a:r>
          </a:p>
          <a:p>
            <a:pPr eaLnBrk="1" latinLnBrk="0" hangingPunct="1">
              <a:lnSpc>
                <a:spcPct val="150000"/>
              </a:lnSpc>
            </a:pPr>
            <a:r>
              <a:rPr lang="zh-CN" altLang="en-US" sz="2200" b="1" dirty="0"/>
              <a:t>      </a:t>
            </a:r>
            <a:r>
              <a:rPr lang="zh-CN" altLang="en-US" sz="2200" b="1" dirty="0" smtClean="0"/>
              <a:t>比较</a:t>
            </a:r>
            <a:r>
              <a:rPr lang="zh-CN" altLang="en-US" sz="2200" b="1" dirty="0"/>
              <a:t>两种情况下钢尺振动的快慢和发声的音调。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dia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7704" y="1131590"/>
            <a:ext cx="6212182" cy="3494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899592" y="1131590"/>
            <a:ext cx="22599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探究活动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2: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95323" y="1653560"/>
            <a:ext cx="8197155" cy="290534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 algn="just" eaLnBrk="1" latinLnBrk="0" hangingPunct="1">
              <a:lnSpc>
                <a:spcPct val="135000"/>
              </a:lnSpc>
            </a:pPr>
            <a:r>
              <a:rPr lang="en-US" altLang="zh-CN" sz="2300" b="1" dirty="0">
                <a:latin typeface="Times New Roman" panose="02020603050405020304" charset="0"/>
              </a:rPr>
              <a:t>     </a:t>
            </a:r>
            <a:r>
              <a:rPr lang="zh-CN" sz="2300" b="1" dirty="0" smtClean="0">
                <a:latin typeface="Times New Roman" panose="02020603050405020304" charset="0"/>
              </a:rPr>
              <a:t>将</a:t>
            </a:r>
            <a:r>
              <a:rPr lang="zh-CN" sz="2300" b="1" dirty="0">
                <a:latin typeface="Times New Roman" panose="02020603050405020304" charset="0"/>
              </a:rPr>
              <a:t>橡皮筋固定在一次性纸杯上，拨动橡皮筋，听它振动发出的声音，同时注意橡皮筋振动的快慢。拉紧橡皮筋后</a:t>
            </a:r>
            <a:r>
              <a:rPr lang="zh-CN" sz="2300" b="1" dirty="0">
                <a:latin typeface="Times New Roman" panose="02020603050405020304" charset="0"/>
                <a:sym typeface="+mn-ea"/>
              </a:rPr>
              <a:t>拨</a:t>
            </a:r>
            <a:r>
              <a:rPr lang="zh-CN" sz="2300" b="1" dirty="0">
                <a:latin typeface="Times New Roman" panose="02020603050405020304" charset="0"/>
              </a:rPr>
              <a:t>动橡皮筋。听它振动发出的声音，同时注意橡皮筋振动的快慢。再次拉紧橡皮筋后</a:t>
            </a:r>
            <a:r>
              <a:rPr lang="zh-CN" sz="2300" b="1" dirty="0">
                <a:latin typeface="Times New Roman" panose="02020603050405020304" charset="0"/>
                <a:sym typeface="+mn-ea"/>
              </a:rPr>
              <a:t>拨</a:t>
            </a:r>
            <a:r>
              <a:rPr lang="zh-CN" sz="2300" b="1" dirty="0">
                <a:latin typeface="Times New Roman" panose="02020603050405020304" charset="0"/>
              </a:rPr>
              <a:t>动橡皮筋。听它振动发出的声音，同时注意橡皮筋振动的快慢。</a:t>
            </a:r>
          </a:p>
          <a:p>
            <a:pPr marL="0" indent="0" algn="just" eaLnBrk="1" latinLnBrk="0" hangingPunct="1">
              <a:lnSpc>
                <a:spcPct val="135000"/>
              </a:lnSpc>
            </a:pPr>
            <a:r>
              <a:rPr lang="zh-CN" sz="2300" b="1" dirty="0">
                <a:latin typeface="Times New Roman" panose="02020603050405020304" charset="0"/>
              </a:rPr>
              <a:t>     </a:t>
            </a:r>
            <a:r>
              <a:rPr lang="zh-CN" sz="2300" b="1" dirty="0" smtClean="0">
                <a:latin typeface="Times New Roman" panose="02020603050405020304" charset="0"/>
              </a:rPr>
              <a:t>比较</a:t>
            </a:r>
            <a:r>
              <a:rPr lang="zh-CN" sz="2300" b="1" dirty="0">
                <a:latin typeface="Times New Roman" panose="02020603050405020304" charset="0"/>
              </a:rPr>
              <a:t>三种情况下橡皮筋振动的快慢和发声的音调有什么不同。</a:t>
            </a:r>
            <a:endParaRPr lang="zh-CN" altLang="en-US" sz="2300" b="1" dirty="0">
              <a:latin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dia3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23728" y="1146984"/>
            <a:ext cx="5760640" cy="324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270,&quot;width&quot;:5627.500787401575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55,&quot;width&quot;:7140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2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1219</Words>
  <PresentationFormat>全屏显示(16:9)</PresentationFormat>
  <Paragraphs>117</Paragraphs>
  <Slides>44</Slides>
  <Notes>2</Notes>
  <HiddenSlides>0</HiddenSlides>
  <MMClips>11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44</vt:i4>
      </vt:variant>
    </vt:vector>
  </HeadingPairs>
  <TitlesOfParts>
    <vt:vector size="53" baseType="lpstr">
      <vt:lpstr>Arial</vt:lpstr>
      <vt:lpstr>宋体</vt:lpstr>
      <vt:lpstr>黑体</vt:lpstr>
      <vt:lpstr>微软雅黑</vt:lpstr>
      <vt:lpstr>Times New Roman</vt:lpstr>
      <vt:lpstr>仿宋</vt:lpstr>
      <vt:lpstr>隶书</vt:lpstr>
      <vt:lpstr>Calibri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2018-11-06T06:39:00Z</dcterms:created>
  <dcterms:modified xsi:type="dcterms:W3CDTF">2024-07-18T06:00:21Z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882AAE0392B44A4C954BE115A8FE06B6</vt:lpwstr>
  </property>
</Properties>
</file>